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83" r:id="rId4"/>
    <p:sldId id="265" r:id="rId5"/>
    <p:sldId id="257" r:id="rId6"/>
    <p:sldId id="258" r:id="rId7"/>
    <p:sldId id="266" r:id="rId8"/>
    <p:sldId id="259" r:id="rId9"/>
    <p:sldId id="269" r:id="rId10"/>
    <p:sldId id="270" r:id="rId11"/>
    <p:sldId id="271" r:id="rId12"/>
    <p:sldId id="268" r:id="rId13"/>
    <p:sldId id="272" r:id="rId14"/>
    <p:sldId id="262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8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endParaRPr lang="en-US" altLang="zh-CN" sz="1200" strike="noStrike" noProof="1"/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fontAlgn="base"/>
            <a:endParaRPr lang="en-US" altLang="zh-CN" sz="120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050335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lvl="0" algn="r" eaLnBrk="1" hangingPunct="1">
              <a:spcBef>
                <a:spcPct val="50000"/>
              </a:spcBef>
            </a:pPr>
            <a:fld id="{9A0DB2DC-4C9A-4742-B13C-FB6460FD3503}" type="slidenum">
              <a:rPr lang="en-US" altLang="zh-CN" sz="1200" b="1" dirty="0">
                <a:solidFill>
                  <a:srgbClr val="33CC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3</a:t>
            </a:fld>
            <a:endParaRPr lang="en-US" altLang="zh-CN" sz="1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126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</p:spPr>
        <p:txBody>
          <a:bodyPr wrap="square" lIns="91440" tIns="45720" rIns="91440" bIns="45720" anchor="t">
            <a:spAutoFit/>
          </a:bodyPr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049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1" name="矩形 2050"/>
          <p:cNvSpPr/>
          <p:nvPr/>
        </p:nvSpPr>
        <p:spPr>
          <a:xfrm>
            <a:off x="0" y="1379538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2" name="矩形 2051"/>
          <p:cNvSpPr/>
          <p:nvPr/>
        </p:nvSpPr>
        <p:spPr>
          <a:xfrm>
            <a:off x="0" y="1484313"/>
            <a:ext cx="9144000" cy="252412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3" name="矩形 2052"/>
          <p:cNvSpPr/>
          <p:nvPr/>
        </p:nvSpPr>
        <p:spPr>
          <a:xfrm>
            <a:off x="0" y="1758950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4" name="矩形 2053"/>
          <p:cNvSpPr/>
          <p:nvPr/>
        </p:nvSpPr>
        <p:spPr>
          <a:xfrm flipH="1">
            <a:off x="393700" y="0"/>
            <a:ext cx="6985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" name="矩形 2054"/>
          <p:cNvSpPr/>
          <p:nvPr/>
        </p:nvSpPr>
        <p:spPr>
          <a:xfrm>
            <a:off x="533400" y="147955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" name="标题 2055"/>
          <p:cNvSpPr>
            <a:spLocks noGrp="1"/>
          </p:cNvSpPr>
          <p:nvPr>
            <p:ph type="ctrTitle" sz="quarter"/>
          </p:nvPr>
        </p:nvSpPr>
        <p:spPr>
          <a:xfrm>
            <a:off x="903288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 fontAlgn="t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7" name="副标题 2056"/>
          <p:cNvSpPr>
            <a:spLocks noGrp="1"/>
          </p:cNvSpPr>
          <p:nvPr>
            <p:ph type="subTitle" sz="quarter" idx="1"/>
          </p:nvPr>
        </p:nvSpPr>
        <p:spPr>
          <a:xfrm>
            <a:off x="1619250" y="3886200"/>
            <a:ext cx="6400800" cy="1127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2058" name="日期占位符 2057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fontAlgn="base">
              <a:buFont typeface="Times New Roman" panose="02020603050405020304" pitchFamily="18" charset="0"/>
            </a:pPr>
            <a:endParaRPr lang="en-US" altLang="zh-CN" strike="noStrike" noProof="1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59" name="页脚占位符 205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fontAlgn="base">
              <a:buFont typeface="Times New Roman" panose="02020603050405020304" pitchFamily="18" charset="0"/>
            </a:pPr>
            <a:endParaRPr lang="en-US" altLang="zh-CN" strike="noStrike" noProof="1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60" name="灯片编号占位符 205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fontAlgn="base">
              <a:buFont typeface="Times New Roman" panose="02020603050405020304" pitchFamily="18" charset="0"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en-US" altLang="zh-CN" strike="noStrike" noProof="1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198438"/>
            <a:ext cx="2000250" cy="5822950"/>
          </a:xfrm>
        </p:spPr>
        <p:txBody>
          <a:bodyPr vert="eaVert"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98438"/>
            <a:ext cx="5884793" cy="58229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049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1" name="矩形 2050"/>
          <p:cNvSpPr/>
          <p:nvPr/>
        </p:nvSpPr>
        <p:spPr>
          <a:xfrm>
            <a:off x="0" y="1379538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2" name="矩形 2051"/>
          <p:cNvSpPr/>
          <p:nvPr/>
        </p:nvSpPr>
        <p:spPr>
          <a:xfrm>
            <a:off x="0" y="1484313"/>
            <a:ext cx="9144000" cy="252412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3" name="矩形 2052"/>
          <p:cNvSpPr/>
          <p:nvPr/>
        </p:nvSpPr>
        <p:spPr>
          <a:xfrm>
            <a:off x="0" y="1758950"/>
            <a:ext cx="9144000" cy="6985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4" name="矩形 2053"/>
          <p:cNvSpPr/>
          <p:nvPr/>
        </p:nvSpPr>
        <p:spPr>
          <a:xfrm flipH="1">
            <a:off x="393700" y="0"/>
            <a:ext cx="6985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5" name="矩形 2054"/>
          <p:cNvSpPr/>
          <p:nvPr/>
        </p:nvSpPr>
        <p:spPr>
          <a:xfrm>
            <a:off x="533400" y="147955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6" name="标题 2055"/>
          <p:cNvSpPr>
            <a:spLocks noGrp="1"/>
          </p:cNvSpPr>
          <p:nvPr>
            <p:ph type="ctrTitle" sz="quarter"/>
          </p:nvPr>
        </p:nvSpPr>
        <p:spPr>
          <a:xfrm>
            <a:off x="903288" y="2130425"/>
            <a:ext cx="7772400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 fontAlgn="t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7" name="副标题 2056"/>
          <p:cNvSpPr>
            <a:spLocks noGrp="1"/>
          </p:cNvSpPr>
          <p:nvPr>
            <p:ph type="subTitle" sz="quarter" idx="1"/>
          </p:nvPr>
        </p:nvSpPr>
        <p:spPr>
          <a:xfrm>
            <a:off x="1619250" y="3886200"/>
            <a:ext cx="6400800" cy="1127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2058" name="日期占位符 2057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fontAlgn="base">
              <a:buFont typeface="Times New Roman" panose="02020603050405020304" pitchFamily="18" charset="0"/>
            </a:pPr>
            <a:endParaRPr lang="en-US" altLang="zh-CN" strike="noStrike" noProof="1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59" name="页脚占位符 205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fontAlgn="base">
              <a:buFont typeface="Times New Roman" panose="02020603050405020304" pitchFamily="18" charset="0"/>
            </a:pPr>
            <a:endParaRPr lang="en-US" altLang="zh-CN" strike="noStrike" noProof="1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60" name="灯片编号占位符 205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/>
          <a:p>
            <a:pPr fontAlgn="base">
              <a:buFont typeface="Times New Roman" panose="02020603050405020304" pitchFamily="18" charset="0"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en-US" altLang="zh-CN" strike="noStrike" noProof="1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871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198438"/>
            <a:ext cx="2000250" cy="5822950"/>
          </a:xfrm>
        </p:spPr>
        <p:txBody>
          <a:bodyPr vert="eaVert"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98438"/>
            <a:ext cx="5884793" cy="58229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18710" y="1555750"/>
            <a:ext cx="3920490" cy="44656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t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025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7" name="矩形 1026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8" name="矩形 1027"/>
          <p:cNvSpPr/>
          <p:nvPr/>
        </p:nvSpPr>
        <p:spPr>
          <a:xfrm>
            <a:off x="0" y="6324600"/>
            <a:ext cx="762000" cy="252413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矩形 1028"/>
          <p:cNvSpPr/>
          <p:nvPr/>
        </p:nvSpPr>
        <p:spPr>
          <a:xfrm>
            <a:off x="533400" y="632460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矩形 1029"/>
          <p:cNvSpPr/>
          <p:nvPr/>
        </p:nvSpPr>
        <p:spPr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标题 1030"/>
          <p:cNvSpPr>
            <a:spLocks noGrp="1"/>
          </p:cNvSpPr>
          <p:nvPr>
            <p:ph type="title"/>
          </p:nvPr>
        </p:nvSpPr>
        <p:spPr>
          <a:xfrm>
            <a:off x="838200" y="198438"/>
            <a:ext cx="8001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2" name="文本占位符 1031"/>
          <p:cNvSpPr>
            <a:spLocks noGrp="1"/>
          </p:cNvSpPr>
          <p:nvPr>
            <p:ph type="body"/>
          </p:nvPr>
        </p:nvSpPr>
        <p:spPr>
          <a:xfrm>
            <a:off x="838200" y="1555750"/>
            <a:ext cx="8001000" cy="4465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33" name="日期占位符 1032"/>
          <p:cNvSpPr>
            <a:spLocks noGrp="1"/>
          </p:cNvSpPr>
          <p:nvPr>
            <p:ph type="dt" sz="half" idx="2"/>
          </p:nvPr>
        </p:nvSpPr>
        <p:spPr>
          <a:xfrm>
            <a:off x="854075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4" name="页脚占位符 1033"/>
          <p:cNvSpPr>
            <a:spLocks noGrp="1"/>
          </p:cNvSpPr>
          <p:nvPr>
            <p:ph type="ftr" sz="quarter" idx="3"/>
          </p:nvPr>
        </p:nvSpPr>
        <p:spPr>
          <a:xfrm>
            <a:off x="3556000" y="6245225"/>
            <a:ext cx="260032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5" name="灯片编号占位符 1034"/>
          <p:cNvSpPr>
            <a:spLocks noGrp="1"/>
          </p:cNvSpPr>
          <p:nvPr>
            <p:ph type="sldNum" sz="quarter" idx="4"/>
          </p:nvPr>
        </p:nvSpPr>
        <p:spPr>
          <a:xfrm>
            <a:off x="6686550" y="6237288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marL="0" lvl="0" indent="0" algn="l" defTabSz="914400" eaLnBrk="1" fontAlgn="t" latinLnBrk="0" hangingPunct="1">
        <a:lnSpc>
          <a:spcPts val="32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1" i="0" u="none" kern="1200" baseline="0">
          <a:solidFill>
            <a:srgbClr val="074888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15000"/>
        <a:buFont typeface="Wingdings" panose="05000000000000000000" pitchFamily="2" charset="2"/>
        <a:buBlip>
          <a:blip r:embed="rId13"/>
        </a:buBlip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30000"/>
        <a:buFont typeface="Wingdings" panose="05000000000000000000" pitchFamily="2" charset="2"/>
        <a:buBlip>
          <a:blip r:embed="rId14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025"/>
          <p:cNvSpPr/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rgbClr val="074888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7" name="矩形 1026"/>
          <p:cNvSpPr/>
          <p:nvPr/>
        </p:nvSpPr>
        <p:spPr>
          <a:xfrm>
            <a:off x="533400" y="0"/>
            <a:ext cx="252413" cy="6858000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8" name="矩形 1027"/>
          <p:cNvSpPr/>
          <p:nvPr/>
        </p:nvSpPr>
        <p:spPr>
          <a:xfrm>
            <a:off x="0" y="6324600"/>
            <a:ext cx="762000" cy="252413"/>
          </a:xfrm>
          <a:prstGeom prst="rect">
            <a:avLst/>
          </a:prstGeom>
          <a:solidFill>
            <a:srgbClr val="0856A4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矩形 1028"/>
          <p:cNvSpPr/>
          <p:nvPr/>
        </p:nvSpPr>
        <p:spPr>
          <a:xfrm>
            <a:off x="533400" y="6324600"/>
            <a:ext cx="252413" cy="2524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矩形 1029"/>
          <p:cNvSpPr/>
          <p:nvPr/>
        </p:nvSpPr>
        <p:spPr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标题 1030"/>
          <p:cNvSpPr>
            <a:spLocks noGrp="1"/>
          </p:cNvSpPr>
          <p:nvPr>
            <p:ph type="title"/>
          </p:nvPr>
        </p:nvSpPr>
        <p:spPr>
          <a:xfrm>
            <a:off x="838200" y="198438"/>
            <a:ext cx="8001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2" name="文本占位符 1031"/>
          <p:cNvSpPr>
            <a:spLocks noGrp="1"/>
          </p:cNvSpPr>
          <p:nvPr>
            <p:ph type="body"/>
          </p:nvPr>
        </p:nvSpPr>
        <p:spPr>
          <a:xfrm>
            <a:off x="838200" y="1555750"/>
            <a:ext cx="8001000" cy="44656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33" name="日期占位符 1032"/>
          <p:cNvSpPr>
            <a:spLocks noGrp="1"/>
          </p:cNvSpPr>
          <p:nvPr>
            <p:ph type="dt" sz="half" idx="2"/>
          </p:nvPr>
        </p:nvSpPr>
        <p:spPr>
          <a:xfrm>
            <a:off x="854075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4" name="页脚占位符 1033"/>
          <p:cNvSpPr>
            <a:spLocks noGrp="1"/>
          </p:cNvSpPr>
          <p:nvPr>
            <p:ph type="ftr" sz="quarter" idx="3"/>
          </p:nvPr>
        </p:nvSpPr>
        <p:spPr>
          <a:xfrm>
            <a:off x="3556000" y="6245225"/>
            <a:ext cx="2600325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35" name="灯片编号占位符 1034"/>
          <p:cNvSpPr>
            <a:spLocks noGrp="1"/>
          </p:cNvSpPr>
          <p:nvPr>
            <p:ph type="sldNum" sz="quarter" idx="4"/>
          </p:nvPr>
        </p:nvSpPr>
        <p:spPr>
          <a:xfrm>
            <a:off x="6686550" y="6237288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Times New Roman" panose="02020603050405020304" pitchFamily="18" charset="0"/>
              <a:defRPr sz="1400">
                <a:latin typeface="Times New Roman" panose="02020603050405020304" pitchFamily="18" charset="0"/>
                <a:ea typeface="PMingLiU" panose="02020500000000000000" pitchFamily="18" charset="-12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PMingLiU" panose="02020500000000000000" pitchFamily="18" charset="-120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marL="0" lvl="0" indent="0" algn="l" defTabSz="914400" eaLnBrk="1" fontAlgn="t" latinLnBrk="0" hangingPunct="1">
        <a:lnSpc>
          <a:spcPts val="32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4400" b="1" i="0" u="none" kern="1200" baseline="0">
          <a:solidFill>
            <a:srgbClr val="074888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accent1"/>
        </a:buClr>
        <a:buSzPct val="110000"/>
        <a:buFont typeface="Wingdings" panose="05000000000000000000" pitchFamily="2" charset="2"/>
        <a:buBlip>
          <a:blip r:embed="rId13"/>
        </a:buBlip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4"/>
        </a:buBlip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15000"/>
        <a:buFont typeface="Wingdings" panose="05000000000000000000" pitchFamily="2" charset="2"/>
        <a:buBlip>
          <a:blip r:embed="rId13"/>
        </a:buBlip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30000"/>
        <a:buFont typeface="Wingdings" panose="05000000000000000000" pitchFamily="2" charset="2"/>
        <a:buBlip>
          <a:blip r:embed="rId14"/>
        </a:buBlip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125000"/>
        <a:buFont typeface="Wingdings" panose="05000000000000000000" pitchFamily="2" charset="2"/>
        <a:buBlip>
          <a:blip r:embed="rId13"/>
        </a:buBlip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My%20Documents\&#20160;&#20040;&#26159;&#21147;&#35838;&#20214;\&#29289;&#29702;_&#29992;&#21147;&#25512;&#36710;108.avi" TargetMode="External"/><Relationship Id="rId1" Type="http://schemas.microsoft.com/office/2007/relationships/media" Target="file:///C:\My%20Documents\&#20160;&#20040;&#26159;&#21147;&#35838;&#20214;\&#29289;&#29702;_&#29992;&#21147;&#25512;&#36710;108.avi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My%20Documents\&#20160;&#20040;&#26159;&#21147;&#35838;&#20214;\&#29289;&#29702;_&#20030;&#37325;108.avi" TargetMode="External"/><Relationship Id="rId1" Type="http://schemas.microsoft.com/office/2007/relationships/media" Target="file:///C:\My%20Documents\&#20160;&#20040;&#26159;&#21147;&#35838;&#20214;\&#29289;&#29702;_&#20030;&#37325;108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ctrTitle" sz="quarter"/>
          </p:nvPr>
        </p:nvSpPr>
        <p:spPr>
          <a:xfrm>
            <a:off x="899592" y="2492896"/>
            <a:ext cx="7772400" cy="1470025"/>
          </a:xfrm>
        </p:spPr>
        <p:txBody>
          <a:bodyPr anchor="ctr"/>
          <a:lstStyle/>
          <a:p>
            <a:pPr defTabSz="914400">
              <a:lnSpc>
                <a:spcPct val="100000"/>
              </a:lnSpc>
              <a:buSzPct val="100000"/>
              <a:buNone/>
            </a:pPr>
            <a:r>
              <a:rPr lang="zh-CN" altLang="en-US" sz="6600" kern="1200" baseline="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  <a:cs typeface="+mj-cs"/>
              </a:rPr>
              <a:t>第七章  第一节  力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1047750" y="1633538"/>
            <a:ext cx="6629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endParaRPr lang="en-US" altLang="zh-CN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endParaRPr lang="en-US" altLang="zh-CN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8435" name="Text Box 5"/>
          <p:cNvSpPr txBox="1"/>
          <p:nvPr/>
        </p:nvSpPr>
        <p:spPr>
          <a:xfrm>
            <a:off x="971550" y="1557338"/>
            <a:ext cx="7315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endParaRPr lang="zh-CN" altLang="zh-CN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pic>
        <p:nvPicPr>
          <p:cNvPr id="12294" name="Picture 6" descr="垒球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0" y="691833"/>
            <a:ext cx="194945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垒球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768" y="692150"/>
            <a:ext cx="1852612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8" descr="垒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885" y="692150"/>
            <a:ext cx="2017713" cy="2017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Text Box 9"/>
          <p:cNvSpPr txBox="1"/>
          <p:nvPr/>
        </p:nvSpPr>
        <p:spPr>
          <a:xfrm>
            <a:off x="1152208" y="2945130"/>
            <a:ext cx="20510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(a)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把静止的棒球投掷出去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；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3583940" y="3018155"/>
            <a:ext cx="22320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b)</a:t>
            </a: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棒球被接球手接住；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2299" name="Text Box 11"/>
          <p:cNvSpPr txBox="1"/>
          <p:nvPr/>
        </p:nvSpPr>
        <p:spPr>
          <a:xfrm>
            <a:off x="6270625" y="3018155"/>
            <a:ext cx="20161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c)</a:t>
            </a:r>
            <a:r>
              <a:rPr lang="zh-CN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接球手将棒球击出。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8442" name="AutoShape 14"/>
          <p:cNvSpPr/>
          <p:nvPr/>
        </p:nvSpPr>
        <p:spPr>
          <a:xfrm>
            <a:off x="3714750" y="5367338"/>
            <a:ext cx="914400" cy="381000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0">
                <a:pos x="211135764" y="19548316"/>
              </a:cxn>
              <a:cxn ang="0">
                <a:pos x="0" y="59270336"/>
              </a:cxn>
              <a:cxn ang="0">
                <a:pos x="211135764" y="19548316"/>
              </a:cxn>
              <a:cxn ang="0">
                <a:pos x="714960936" y="-14433338"/>
              </a:cxn>
              <a:cxn ang="0">
                <a:pos x="939600271" y="-1201896"/>
              </a:cxn>
              <a:cxn ang="0">
                <a:pos x="756688437" y="15048142"/>
              </a:cxn>
            </a:cxnLst>
            <a:rect l="txL" t="txT" r="txR" b="txB"/>
            <a:pathLst>
              <a:path w="21600" h="21600">
                <a:moveTo>
                  <a:pt x="9699" y="56"/>
                </a:moveTo>
                <a:cubicBezTo>
                  <a:pt x="4189" y="620"/>
                  <a:pt x="0" y="5261"/>
                  <a:pt x="0" y="10799"/>
                </a:cubicBezTo>
                <a:lnTo>
                  <a:pt x="0" y="10800"/>
                </a:lnTo>
                <a:cubicBezTo>
                  <a:pt x="0" y="5261"/>
                  <a:pt x="4189" y="620"/>
                  <a:pt x="9699" y="56"/>
                </a:cubicBezTo>
                <a:lnTo>
                  <a:pt x="9424" y="-2630"/>
                </a:lnTo>
                <a:lnTo>
                  <a:pt x="12385" y="-219"/>
                </a:lnTo>
                <a:lnTo>
                  <a:pt x="9974" y="2742"/>
                </a:lnTo>
                <a:lnTo>
                  <a:pt x="9699" y="56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2" name="Text Box 24"/>
          <p:cNvSpPr txBox="1"/>
          <p:nvPr/>
        </p:nvSpPr>
        <p:spPr>
          <a:xfrm>
            <a:off x="5961380" y="3840480"/>
            <a:ext cx="31470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运动方向发生改变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8444" name="Line 31"/>
          <p:cNvSpPr/>
          <p:nvPr/>
        </p:nvSpPr>
        <p:spPr>
          <a:xfrm>
            <a:off x="1657350" y="4910138"/>
            <a:ext cx="381000" cy="0"/>
          </a:xfrm>
          <a:prstGeom prst="line">
            <a:avLst/>
          </a:prstGeom>
          <a:ln w="9525">
            <a:noFill/>
          </a:ln>
        </p:spPr>
      </p:sp>
      <p:sp>
        <p:nvSpPr>
          <p:cNvPr id="12320" name="Text Box 32"/>
          <p:cNvSpPr txBox="1"/>
          <p:nvPr/>
        </p:nvSpPr>
        <p:spPr>
          <a:xfrm>
            <a:off x="881698" y="3773170"/>
            <a:ext cx="9731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静止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2321" name="AutoShape 33"/>
          <p:cNvSpPr/>
          <p:nvPr/>
        </p:nvSpPr>
        <p:spPr>
          <a:xfrm>
            <a:off x="1695450" y="3918268"/>
            <a:ext cx="609600" cy="228600"/>
          </a:xfrm>
          <a:prstGeom prst="notchedRightArrow">
            <a:avLst>
              <a:gd name="adj1" fmla="val 50000"/>
              <a:gd name="adj2" fmla="val 66666"/>
            </a:avLst>
          </a:prstGeom>
          <a:solidFill>
            <a:srgbClr val="003300"/>
          </a:solidFill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2" name="Text Box 34"/>
          <p:cNvSpPr txBox="1"/>
          <p:nvPr/>
        </p:nvSpPr>
        <p:spPr>
          <a:xfrm>
            <a:off x="3497580" y="3840480"/>
            <a:ext cx="1009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运动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2324" name="AutoShape 36"/>
          <p:cNvSpPr/>
          <p:nvPr/>
        </p:nvSpPr>
        <p:spPr>
          <a:xfrm>
            <a:off x="4356735" y="392049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333300"/>
          </a:solidFill>
          <a:ln w="9525">
            <a:noFill/>
          </a:ln>
        </p:spPr>
        <p:txBody>
          <a:bodyPr anchor="ctr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6" name="Text Box 38"/>
          <p:cNvSpPr txBox="1"/>
          <p:nvPr/>
        </p:nvSpPr>
        <p:spPr>
          <a:xfrm>
            <a:off x="5225415" y="4712970"/>
            <a:ext cx="35629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66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力可以使物体的运动状态发生改变</a:t>
            </a:r>
          </a:p>
        </p:txBody>
      </p:sp>
      <p:sp>
        <p:nvSpPr>
          <p:cNvPr id="12327" name="Rectangle 39"/>
          <p:cNvSpPr/>
          <p:nvPr/>
        </p:nvSpPr>
        <p:spPr>
          <a:xfrm>
            <a:off x="2304733" y="3775075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运动</a:t>
            </a:r>
          </a:p>
        </p:txBody>
      </p:sp>
      <p:sp>
        <p:nvSpPr>
          <p:cNvPr id="12328" name="Text Box 40"/>
          <p:cNvSpPr txBox="1"/>
          <p:nvPr/>
        </p:nvSpPr>
        <p:spPr>
          <a:xfrm>
            <a:off x="4987925" y="3840480"/>
            <a:ext cx="9731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静止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525" y="4535805"/>
            <a:ext cx="2157730" cy="1843405"/>
          </a:xfrm>
          <a:prstGeom prst="rect">
            <a:avLst/>
          </a:prstGeom>
        </p:spPr>
      </p:pic>
      <p:sp>
        <p:nvSpPr>
          <p:cNvPr id="3" name="Text Box 24"/>
          <p:cNvSpPr txBox="1"/>
          <p:nvPr/>
        </p:nvSpPr>
        <p:spPr>
          <a:xfrm>
            <a:off x="3497580" y="4712970"/>
            <a:ext cx="13042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速度大小变化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  <p:bldP spid="12299" grpId="0"/>
      <p:bldP spid="12312" grpId="0"/>
      <p:bldP spid="12320" grpId="0"/>
      <p:bldP spid="12321" grpId="0" bldLvl="0" animBg="1"/>
      <p:bldP spid="12322" grpId="0"/>
      <p:bldP spid="12324" grpId="0" bldLvl="0" animBg="1"/>
      <p:bldP spid="12326" grpId="0"/>
      <p:bldP spid="12327" grpId="0"/>
      <p:bldP spid="1232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90" y="1053465"/>
            <a:ext cx="2350135" cy="2764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409065"/>
            <a:ext cx="3098800" cy="24091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63040" y="4264025"/>
            <a:ext cx="2687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形状的改变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05830" y="4264025"/>
            <a:ext cx="2370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运动状态的改变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63040" y="5080635"/>
            <a:ext cx="6762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利用身边的器材，比如橡皮、尺子、课本、篮球自己做实验</a:t>
            </a:r>
            <a:r>
              <a:rPr lang="en-US" altLang="zh-CN"/>
              <a:t>……</a:t>
            </a:r>
            <a:r>
              <a:rPr lang="zh-CN" altLang="en-US"/>
              <a:t>体会一下，并说明。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95070" y="302260"/>
            <a:ext cx="3161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体会一下</a:t>
            </a:r>
            <a:r>
              <a:rPr lang="en-US" altLang="zh-CN"/>
              <a:t>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1007428" y="325438"/>
            <a:ext cx="7543800" cy="58102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sz="3200" dirty="0"/>
              <a:t>力的作用效果受哪些因素的影响呢？</a:t>
            </a:r>
          </a:p>
        </p:txBody>
      </p:sp>
      <p:sp>
        <p:nvSpPr>
          <p:cNvPr id="29704" name="Text Box 8"/>
          <p:cNvSpPr txBox="1"/>
          <p:nvPr/>
        </p:nvSpPr>
        <p:spPr>
          <a:xfrm>
            <a:off x="919798" y="5180013"/>
            <a:ext cx="813752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3600" dirty="0">
                <a:solidFill>
                  <a:srgbClr val="66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习惯上把      </a:t>
            </a: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力的大小、方向、作用点</a:t>
            </a:r>
          </a:p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                     </a:t>
            </a:r>
            <a:r>
              <a:rPr lang="zh-CN" altLang="en-US" sz="3600" dirty="0">
                <a:solidFill>
                  <a:srgbClr val="66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称为</a:t>
            </a: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力的三要素</a:t>
            </a:r>
          </a:p>
        </p:txBody>
      </p:sp>
      <p:sp>
        <p:nvSpPr>
          <p:cNvPr id="29705" name="Rectangle 9"/>
          <p:cNvSpPr/>
          <p:nvPr/>
        </p:nvSpPr>
        <p:spPr>
          <a:xfrm>
            <a:off x="2986088" y="1315085"/>
            <a:ext cx="52562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踢足球时，用力越大，球就飞的越远</a:t>
            </a:r>
          </a:p>
        </p:txBody>
      </p:sp>
      <p:sp>
        <p:nvSpPr>
          <p:cNvPr id="29706" name="Rectangle 10"/>
          <p:cNvSpPr/>
          <p:nvPr/>
        </p:nvSpPr>
        <p:spPr>
          <a:xfrm>
            <a:off x="3341688" y="2613025"/>
            <a:ext cx="47739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打台球，力的大小、方向至关重要</a:t>
            </a:r>
          </a:p>
        </p:txBody>
      </p:sp>
      <p:sp>
        <p:nvSpPr>
          <p:cNvPr id="29707" name="Text Box 11"/>
          <p:cNvSpPr txBox="1"/>
          <p:nvPr/>
        </p:nvSpPr>
        <p:spPr>
          <a:xfrm>
            <a:off x="3048318" y="4003358"/>
            <a:ext cx="58324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用同样大小的力推门时，每次手的位置离门轴远近不同，力的效果也不同。</a:t>
            </a:r>
          </a:p>
        </p:txBody>
      </p:sp>
      <p:pic>
        <p:nvPicPr>
          <p:cNvPr id="29709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68" y="985838"/>
            <a:ext cx="1401762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0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45" y="4826000"/>
            <a:ext cx="2268538" cy="1830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" y="3395345"/>
            <a:ext cx="2066290" cy="1438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16675" y="1894840"/>
            <a:ext cx="1215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大小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16675" y="3198495"/>
            <a:ext cx="1215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方向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65720" y="4365625"/>
            <a:ext cx="1215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作用点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0241"/>
          <p:cNvSpPr>
            <a:spLocks noGrp="1"/>
          </p:cNvSpPr>
          <p:nvPr>
            <p:ph type="title"/>
          </p:nvPr>
        </p:nvSpPr>
        <p:spPr>
          <a:xfrm>
            <a:off x="1115060" y="303530"/>
            <a:ext cx="2921635" cy="64389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四.力的三要素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9355" y="1065530"/>
            <a:ext cx="353568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1.力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（</a:t>
            </a:r>
            <a:r>
              <a:rPr lang="en-US" altLang="zh-CN" sz="28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F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）</a:t>
            </a:r>
            <a:r>
              <a: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rPr>
              <a:t>的大小</a:t>
            </a:r>
          </a:p>
          <a:p>
            <a:r>
              <a:rPr lang="zh-CN" altLang="en-US"/>
              <a:t> </a:t>
            </a:r>
          </a:p>
        </p:txBody>
      </p:sp>
      <p:sp>
        <p:nvSpPr>
          <p:cNvPr id="15363" name="Text Box 3"/>
          <p:cNvSpPr txBox="1"/>
          <p:nvPr/>
        </p:nvSpPr>
        <p:spPr>
          <a:xfrm>
            <a:off x="1189355" y="1840230"/>
            <a:ext cx="736409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在物理学中，力的单位是</a:t>
            </a:r>
            <a:r>
              <a:rPr lang="zh-CN" altLang="en-US" sz="32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牛顿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，简称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牛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，用符号 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N</a:t>
            </a: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表示。</a:t>
            </a:r>
          </a:p>
        </p:txBody>
      </p:sp>
      <p:pic>
        <p:nvPicPr>
          <p:cNvPr id="34819" name="Picture 3" descr="1014945027_1_sm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43" y="3440748"/>
            <a:ext cx="2663825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4"/>
          <p:cNvSpPr txBox="1"/>
          <p:nvPr/>
        </p:nvSpPr>
        <p:spPr>
          <a:xfrm>
            <a:off x="4036695" y="3299460"/>
            <a:ext cx="4681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托起两个鸡蛋用的力约为1N</a:t>
            </a:r>
            <a:endParaRPr lang="en-US" altLang="zh-CN" sz="44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3961765" y="3854450"/>
            <a:ext cx="4837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拿起物理课本用的力约为 3N</a:t>
            </a:r>
            <a:endParaRPr lang="zh-CN" altLang="en-US" sz="4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4081780" y="4575175"/>
            <a:ext cx="47174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拿起我们平时喝的600ml瓶装矿泉水用的力约为 6N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4054475" y="5695315"/>
            <a:ext cx="4961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扛一个50kg同学用的力约500N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7412" grpId="0"/>
      <p:bldP spid="17413" grpId="0"/>
      <p:bldP spid="17414" grpId="0"/>
      <p:bldP spid="17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904615" y="295275"/>
            <a:ext cx="1512570" cy="100012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dirty="0"/>
              <a:t>                牛顿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2771775" y="1557338"/>
            <a:ext cx="5472113" cy="41148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2000" b="1" dirty="0">
                <a:latin typeface="华文楷体" panose="02010600040101010101" charset="-122"/>
                <a:ea typeface="华文楷体" panose="02010600040101010101" charset="-122"/>
              </a:rPr>
              <a:t>            </a:t>
            </a:r>
            <a:r>
              <a:rPr lang="zh-CN" altLang="en-US" sz="200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</a:rPr>
              <a:t>牛顿是英国著名物理学家和数学家。他在力学、光学、天文学与数学领域有许多杰出贡献。他发现了万有引力定律和光的色散，总结出了运动三定律，奠定了经典物理学的基础。</a:t>
            </a:r>
          </a:p>
          <a:p>
            <a:pPr eaLnBrk="1" hangingPunct="1">
              <a:buNone/>
            </a:pPr>
            <a:r>
              <a:rPr lang="zh-CN" altLang="en-US" sz="2000" b="1" dirty="0">
                <a:latin typeface="宋体" panose="02010600030101010101" pitchFamily="2" charset="-122"/>
              </a:rPr>
              <a:t>       牛顿出身贫寒，</a:t>
            </a:r>
            <a:r>
              <a:rPr lang="en-US" altLang="zh-CN" sz="2000" b="1" dirty="0">
                <a:latin typeface="宋体" panose="02010600030101010101" pitchFamily="2" charset="-122"/>
              </a:rPr>
              <a:t>14</a:t>
            </a:r>
            <a:r>
              <a:rPr lang="zh-CN" altLang="en-US" sz="2000" b="1" dirty="0">
                <a:latin typeface="宋体" panose="02010600030101010101" pitchFamily="2" charset="-122"/>
              </a:rPr>
              <a:t>岁时曾因经济困难而辍学在家，帮助母亲耕种。但他始终热爱学习，酷爱读书和动手制作。上小学时他就做了不少的风车、风筝、日晷、漏壶等实用器械，受到同学和邻居的赞赏。</a:t>
            </a:r>
            <a:r>
              <a:rPr lang="en-US" altLang="zh-CN" sz="2000" b="1" dirty="0">
                <a:latin typeface="宋体" panose="02010600030101010101" pitchFamily="2" charset="-122"/>
              </a:rPr>
              <a:t>1661</a:t>
            </a:r>
            <a:r>
              <a:rPr lang="zh-CN" altLang="en-US" sz="2000" b="1" dirty="0">
                <a:latin typeface="宋体" panose="02010600030101010101" pitchFamily="2" charset="-122"/>
              </a:rPr>
              <a:t>年，牛顿考入剑桥大学做工读生，其大部分时间也花在实验方面。</a:t>
            </a:r>
          </a:p>
          <a:p>
            <a:pPr eaLnBrk="1" hangingPunct="1">
              <a:buNone/>
            </a:pPr>
            <a:endParaRPr lang="zh-CN" altLang="en-US" sz="2000" b="1" dirty="0">
              <a:latin typeface="宋体" panose="02010600030101010101" pitchFamily="2" charset="-122"/>
            </a:endParaRPr>
          </a:p>
        </p:txBody>
      </p:sp>
      <p:pic>
        <p:nvPicPr>
          <p:cNvPr id="33796" name="Picture 4" descr="20060923223721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93" y="1844358"/>
            <a:ext cx="2005012" cy="316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027430" y="233680"/>
            <a:ext cx="3467735" cy="100139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dirty="0">
                <a:solidFill>
                  <a:schemeClr val="tx1"/>
                </a:solidFill>
              </a:rPr>
              <a:t/>
            </a:r>
            <a:br>
              <a:rPr lang="zh-CN" altLang="en-US" dirty="0">
                <a:solidFill>
                  <a:schemeClr val="tx1"/>
                </a:solidFill>
              </a:rPr>
            </a:br>
            <a:r>
              <a:rPr lang="en-US" altLang="zh-CN" sz="3200" dirty="0">
                <a:solidFill>
                  <a:schemeClr val="tx1"/>
                </a:solidFill>
              </a:rPr>
              <a:t>2.</a:t>
            </a:r>
            <a:r>
              <a:rPr lang="zh-CN" altLang="en-US" sz="3200" dirty="0">
                <a:solidFill>
                  <a:schemeClr val="tx1"/>
                </a:solidFill>
              </a:rPr>
              <a:t>力的示意图：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790575" y="1341438"/>
            <a:ext cx="8229600" cy="2286000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用一根带箭头的线段，把力的三要素表示出来</a:t>
            </a:r>
          </a:p>
          <a:p>
            <a:pPr eaLnBrk="1" hangingPunct="1"/>
            <a:r>
              <a:rPr lang="zh-CN" altLang="en-US" sz="2800" b="1" dirty="0">
                <a:solidFill>
                  <a:srgbClr val="FF3300"/>
                </a:solidFill>
                <a:latin typeface="华文楷体" panose="02010600040101010101" charset="-122"/>
                <a:ea typeface="华文楷体" panose="02010600040101010101" charset="-122"/>
              </a:rPr>
              <a:t>线段的长短              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表示</a:t>
            </a:r>
            <a:r>
              <a:rPr lang="zh-CN" altLang="en-US" sz="2800" b="1" dirty="0">
                <a:solidFill>
                  <a:srgbClr val="FF3300"/>
                </a:solidFill>
                <a:latin typeface="华文楷体" panose="02010600040101010101" charset="-122"/>
                <a:ea typeface="华文楷体" panose="02010600040101010101" charset="-122"/>
              </a:rPr>
              <a:t>力的大小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；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箭头                          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表示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力的方向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，</a:t>
            </a:r>
          </a:p>
          <a:p>
            <a:pPr eaLnBrk="1" hangingPunct="1"/>
            <a:r>
              <a:rPr lang="zh-CN" altLang="en-US" sz="2800" b="1" dirty="0">
                <a:solidFill>
                  <a:srgbClr val="009900"/>
                </a:solidFill>
                <a:latin typeface="华文楷体" panose="02010600040101010101" charset="-122"/>
                <a:ea typeface="华文楷体" panose="02010600040101010101" charset="-122"/>
              </a:rPr>
              <a:t>线段的端点              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</a:rPr>
              <a:t>表示</a:t>
            </a:r>
            <a:r>
              <a:rPr lang="zh-CN" altLang="en-US" sz="2800" b="1" dirty="0">
                <a:solidFill>
                  <a:srgbClr val="009900"/>
                </a:solidFill>
                <a:latin typeface="华文楷体" panose="02010600040101010101" charset="-122"/>
                <a:ea typeface="华文楷体" panose="02010600040101010101" charset="-122"/>
              </a:rPr>
              <a:t>力的作用点。</a:t>
            </a:r>
            <a:endParaRPr lang="zh-CN" altLang="en-US" sz="28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795655" y="3952875"/>
            <a:ext cx="7553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例：用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50N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的拉力沿水平方向向右拉动箱子前进</a:t>
            </a:r>
          </a:p>
        </p:txBody>
      </p:sp>
      <p:sp>
        <p:nvSpPr>
          <p:cNvPr id="30725" name="Rectangle 5"/>
          <p:cNvSpPr/>
          <p:nvPr/>
        </p:nvSpPr>
        <p:spPr>
          <a:xfrm>
            <a:off x="1692275" y="4868863"/>
            <a:ext cx="1366838" cy="936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6" name="Line 6"/>
          <p:cNvSpPr/>
          <p:nvPr/>
        </p:nvSpPr>
        <p:spPr>
          <a:xfrm>
            <a:off x="3059113" y="4868863"/>
            <a:ext cx="18732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27" name="Text Box 7"/>
          <p:cNvSpPr txBox="1"/>
          <p:nvPr/>
        </p:nvSpPr>
        <p:spPr>
          <a:xfrm>
            <a:off x="4932363" y="4941888"/>
            <a:ext cx="106838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F=50N</a:t>
            </a:r>
          </a:p>
        </p:txBody>
      </p:sp>
      <p:sp>
        <p:nvSpPr>
          <p:cNvPr id="30728" name="Oval 8"/>
          <p:cNvSpPr/>
          <p:nvPr/>
        </p:nvSpPr>
        <p:spPr>
          <a:xfrm>
            <a:off x="2989263" y="4797425"/>
            <a:ext cx="142875" cy="1444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/>
      <p:bldP spid="30725" grpId="0" bldLvl="0" animBg="1"/>
      <p:bldP spid="30727" grpId="0"/>
      <p:bldP spid="307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913448" y="430848"/>
            <a:ext cx="3178175" cy="725487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sz="3200" dirty="0">
                <a:solidFill>
                  <a:schemeClr val="tx1"/>
                </a:solidFill>
              </a:rPr>
              <a:t>3.</a:t>
            </a:r>
            <a:r>
              <a:rPr lang="zh-CN" altLang="en-US" sz="3200" dirty="0">
                <a:solidFill>
                  <a:schemeClr val="tx1"/>
                </a:solidFill>
              </a:rPr>
              <a:t>力的图示：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913765" y="1393825"/>
            <a:ext cx="7532370" cy="1417955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zh-CN" altLang="en-US" sz="2800" b="1" dirty="0"/>
              <a:t>用一根带箭头的线段，把力的三要素表示出来</a:t>
            </a:r>
          </a:p>
          <a:p>
            <a:pPr marL="0" indent="0" eaLnBrk="1" hangingPunct="1">
              <a:buNone/>
            </a:pPr>
            <a:r>
              <a:rPr lang="zh-CN" altLang="en-US" sz="2800" b="1" dirty="0">
                <a:solidFill>
                  <a:srgbClr val="FF3300"/>
                </a:solidFill>
              </a:rPr>
              <a:t>带有刻度的线段</a:t>
            </a:r>
            <a:r>
              <a:rPr lang="zh-CN" altLang="en-US" sz="2800" b="1" dirty="0"/>
              <a:t>表示</a:t>
            </a:r>
            <a:r>
              <a:rPr lang="zh-CN" altLang="en-US" sz="2800" b="1" dirty="0">
                <a:solidFill>
                  <a:srgbClr val="FF3300"/>
                </a:solidFill>
              </a:rPr>
              <a:t>力的大小，其他一样。</a:t>
            </a:r>
            <a:endParaRPr lang="zh-CN" altLang="en-US" sz="2800" dirty="0"/>
          </a:p>
        </p:txBody>
      </p:sp>
      <p:sp>
        <p:nvSpPr>
          <p:cNvPr id="30724" name="Text Box 4"/>
          <p:cNvSpPr txBox="1"/>
          <p:nvPr/>
        </p:nvSpPr>
        <p:spPr>
          <a:xfrm>
            <a:off x="1045845" y="2811780"/>
            <a:ext cx="76565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例：用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12N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的拉力沿水平方向向右拉动箱子前进</a:t>
            </a:r>
          </a:p>
        </p:txBody>
      </p:sp>
      <p:pic>
        <p:nvPicPr>
          <p:cNvPr id="2560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3774123"/>
            <a:ext cx="5089525" cy="220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/>
          <p:nvPr/>
        </p:nvGrpSpPr>
        <p:grpSpPr>
          <a:xfrm>
            <a:off x="3124200" y="1600200"/>
            <a:ext cx="3276600" cy="1371600"/>
            <a:chOff x="0" y="0"/>
            <a:chExt cx="2064" cy="720"/>
          </a:xfrm>
        </p:grpSpPr>
        <p:sp>
          <p:nvSpPr>
            <p:cNvPr id="26651" name="Rectangle 3"/>
            <p:cNvSpPr/>
            <p:nvPr/>
          </p:nvSpPr>
          <p:spPr>
            <a:xfrm>
              <a:off x="0" y="0"/>
              <a:ext cx="2064" cy="9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2" name="Rectangle 4"/>
            <p:cNvSpPr/>
            <p:nvPr/>
          </p:nvSpPr>
          <p:spPr>
            <a:xfrm>
              <a:off x="240" y="96"/>
              <a:ext cx="96" cy="624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53" name="Rectangle 5"/>
            <p:cNvSpPr/>
            <p:nvPr/>
          </p:nvSpPr>
          <p:spPr>
            <a:xfrm>
              <a:off x="1728" y="96"/>
              <a:ext cx="96" cy="624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627" name="Rectangle 6"/>
          <p:cNvSpPr/>
          <p:nvPr/>
        </p:nvSpPr>
        <p:spPr>
          <a:xfrm>
            <a:off x="1544638" y="194628"/>
            <a:ext cx="65151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练习：用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80N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的力水平向右推桌子，用力的示意图将这个力表示出来．</a:t>
            </a:r>
          </a:p>
        </p:txBody>
      </p:sp>
      <p:grpSp>
        <p:nvGrpSpPr>
          <p:cNvPr id="23563" name="Group 11"/>
          <p:cNvGrpSpPr/>
          <p:nvPr/>
        </p:nvGrpSpPr>
        <p:grpSpPr>
          <a:xfrm>
            <a:off x="3581400" y="3048000"/>
            <a:ext cx="2895600" cy="579438"/>
            <a:chOff x="0" y="0"/>
            <a:chExt cx="1824" cy="365"/>
          </a:xfrm>
        </p:grpSpPr>
        <p:pic>
          <p:nvPicPr>
            <p:cNvPr id="26646" name="Picture 12" descr="8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8"/>
              <a:ext cx="243" cy="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7" name="Text Box 13"/>
            <p:cNvSpPr txBox="1"/>
            <p:nvPr/>
          </p:nvSpPr>
          <p:spPr>
            <a:xfrm>
              <a:off x="336" y="0"/>
              <a:ext cx="148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zh-CN" alt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找到作用点</a:t>
              </a:r>
            </a:p>
          </p:txBody>
        </p:sp>
      </p:grpSp>
      <p:sp>
        <p:nvSpPr>
          <p:cNvPr id="23566" name="Oval 14"/>
          <p:cNvSpPr/>
          <p:nvPr/>
        </p:nvSpPr>
        <p:spPr>
          <a:xfrm>
            <a:off x="3124200" y="1600200"/>
            <a:ext cx="762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567" name="Group 15"/>
          <p:cNvGrpSpPr/>
          <p:nvPr/>
        </p:nvGrpSpPr>
        <p:grpSpPr>
          <a:xfrm>
            <a:off x="3563938" y="3716338"/>
            <a:ext cx="4953000" cy="579437"/>
            <a:chOff x="0" y="0"/>
            <a:chExt cx="3120" cy="365"/>
          </a:xfrm>
        </p:grpSpPr>
        <p:pic>
          <p:nvPicPr>
            <p:cNvPr id="26644" name="Picture 16" descr="8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8"/>
              <a:ext cx="243" cy="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5" name="Text Box 17"/>
            <p:cNvSpPr txBox="1"/>
            <p:nvPr/>
          </p:nvSpPr>
          <p:spPr>
            <a:xfrm>
              <a:off x="336" y="0"/>
              <a:ext cx="27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沿力的方向画一条线段</a:t>
              </a:r>
            </a:p>
          </p:txBody>
        </p:sp>
      </p:grpSp>
      <p:sp>
        <p:nvSpPr>
          <p:cNvPr id="23570" name="Line 18"/>
          <p:cNvSpPr/>
          <p:nvPr/>
        </p:nvSpPr>
        <p:spPr>
          <a:xfrm>
            <a:off x="3203575" y="1700213"/>
            <a:ext cx="1219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3571" name="Group 19"/>
          <p:cNvGrpSpPr/>
          <p:nvPr/>
        </p:nvGrpSpPr>
        <p:grpSpPr>
          <a:xfrm>
            <a:off x="3563938" y="4437063"/>
            <a:ext cx="4495800" cy="579437"/>
            <a:chOff x="0" y="0"/>
            <a:chExt cx="2832" cy="365"/>
          </a:xfrm>
        </p:grpSpPr>
        <p:pic>
          <p:nvPicPr>
            <p:cNvPr id="26642" name="Picture 20" descr="8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6"/>
              <a:ext cx="243" cy="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3" name="Text Box 21"/>
            <p:cNvSpPr txBox="1"/>
            <p:nvPr/>
          </p:nvSpPr>
          <p:spPr>
            <a:xfrm>
              <a:off x="288" y="0"/>
              <a:ext cx="25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zh-CN" alt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在线段末尾打上箭头</a:t>
              </a:r>
            </a:p>
          </p:txBody>
        </p:sp>
      </p:grpSp>
      <p:sp>
        <p:nvSpPr>
          <p:cNvPr id="23574" name="Line 22"/>
          <p:cNvSpPr/>
          <p:nvPr/>
        </p:nvSpPr>
        <p:spPr>
          <a:xfrm rot="18060000">
            <a:off x="4270375" y="1589405"/>
            <a:ext cx="152400" cy="26543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3575" name="Group 23"/>
          <p:cNvGrpSpPr/>
          <p:nvPr/>
        </p:nvGrpSpPr>
        <p:grpSpPr>
          <a:xfrm>
            <a:off x="3563938" y="5229225"/>
            <a:ext cx="3810000" cy="579438"/>
            <a:chOff x="0" y="0"/>
            <a:chExt cx="2400" cy="365"/>
          </a:xfrm>
        </p:grpSpPr>
        <p:pic>
          <p:nvPicPr>
            <p:cNvPr id="26640" name="Picture 24" descr="8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6"/>
              <a:ext cx="243" cy="2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1" name="Text Box 25"/>
            <p:cNvSpPr txBox="1"/>
            <p:nvPr/>
          </p:nvSpPr>
          <p:spPr>
            <a:xfrm>
              <a:off x="384" y="0"/>
              <a:ext cx="201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zh-C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标上力的大小</a:t>
              </a:r>
            </a:p>
          </p:txBody>
        </p:sp>
      </p:grpSp>
      <p:sp>
        <p:nvSpPr>
          <p:cNvPr id="23578" name="Text Box 26"/>
          <p:cNvSpPr txBox="1"/>
          <p:nvPr/>
        </p:nvSpPr>
        <p:spPr>
          <a:xfrm>
            <a:off x="3962400" y="1752600"/>
            <a:ext cx="1330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F=80N</a:t>
            </a:r>
          </a:p>
        </p:txBody>
      </p:sp>
      <p:pic>
        <p:nvPicPr>
          <p:cNvPr id="26638" name="Picture 28" descr="兔  类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0" y="4438650"/>
            <a:ext cx="1323340" cy="2179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bldLvl="0" animBg="1"/>
      <p:bldP spid="23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/>
          <p:nvPr/>
        </p:nvSpPr>
        <p:spPr>
          <a:xfrm>
            <a:off x="755650" y="1268413"/>
            <a:ext cx="73914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、下图中，可以说明力能改变物体运动状态的是</a:t>
            </a:r>
            <a:r>
              <a:rPr lang="zh-CN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          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，     说明力能使物体发生形变的是</a:t>
            </a:r>
            <a:r>
              <a:rPr lang="zh-CN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              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. </a:t>
            </a:r>
            <a:endParaRPr lang="en-US" altLang="zh-CN" sz="3200" b="1" u="sng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grpSp>
        <p:nvGrpSpPr>
          <p:cNvPr id="14364" name="Group 28"/>
          <p:cNvGrpSpPr/>
          <p:nvPr/>
        </p:nvGrpSpPr>
        <p:grpSpPr>
          <a:xfrm>
            <a:off x="755650" y="3123248"/>
            <a:ext cx="8229600" cy="2865437"/>
            <a:chOff x="384" y="2352"/>
            <a:chExt cx="5184" cy="1805"/>
          </a:xfrm>
        </p:grpSpPr>
        <p:pic>
          <p:nvPicPr>
            <p:cNvPr id="28679" name="Picture 11" descr="足球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" y="2352"/>
              <a:ext cx="5136" cy="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0" name="Text Box 13"/>
            <p:cNvSpPr txBox="1"/>
            <p:nvPr/>
          </p:nvSpPr>
          <p:spPr>
            <a:xfrm>
              <a:off x="480" y="3792"/>
              <a:ext cx="48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(A)</a:t>
              </a:r>
            </a:p>
          </p:txBody>
        </p:sp>
        <p:sp>
          <p:nvSpPr>
            <p:cNvPr id="28681" name="Text Box 14"/>
            <p:cNvSpPr txBox="1"/>
            <p:nvPr/>
          </p:nvSpPr>
          <p:spPr>
            <a:xfrm>
              <a:off x="1248" y="3792"/>
              <a:ext cx="57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(B)</a:t>
              </a:r>
            </a:p>
          </p:txBody>
        </p:sp>
        <p:sp>
          <p:nvSpPr>
            <p:cNvPr id="28682" name="Text Box 16"/>
            <p:cNvSpPr txBox="1"/>
            <p:nvPr/>
          </p:nvSpPr>
          <p:spPr>
            <a:xfrm>
              <a:off x="2400" y="3744"/>
              <a:ext cx="6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(C)</a:t>
              </a:r>
            </a:p>
          </p:txBody>
        </p:sp>
        <p:sp>
          <p:nvSpPr>
            <p:cNvPr id="28683" name="Text Box 17"/>
            <p:cNvSpPr txBox="1"/>
            <p:nvPr/>
          </p:nvSpPr>
          <p:spPr>
            <a:xfrm>
              <a:off x="3744" y="3744"/>
              <a:ext cx="86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(D)</a:t>
              </a:r>
            </a:p>
          </p:txBody>
        </p:sp>
        <p:sp>
          <p:nvSpPr>
            <p:cNvPr id="28684" name="Text Box 19"/>
            <p:cNvSpPr txBox="1"/>
            <p:nvPr/>
          </p:nvSpPr>
          <p:spPr>
            <a:xfrm>
              <a:off x="4752" y="3744"/>
              <a:ext cx="81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914400"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en-US" altLang="zh-CN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(E)</a:t>
              </a:r>
            </a:p>
          </p:txBody>
        </p:sp>
      </p:grpSp>
      <p:sp>
        <p:nvSpPr>
          <p:cNvPr id="28676" name="Rectangle 21"/>
          <p:cNvSpPr/>
          <p:nvPr/>
        </p:nvSpPr>
        <p:spPr>
          <a:xfrm>
            <a:off x="6042025" y="53975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endParaRPr lang="zh-CN" altLang="zh-CN" sz="2800" b="1" dirty="0">
              <a:solidFill>
                <a:srgbClr val="0033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4362" name="Text Box 26"/>
          <p:cNvSpPr txBox="1"/>
          <p:nvPr/>
        </p:nvSpPr>
        <p:spPr>
          <a:xfrm>
            <a:off x="1593850" y="1725613"/>
            <a:ext cx="9636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B C E</a:t>
            </a:r>
            <a:endParaRPr lang="en-US" altLang="zh-CN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14363" name="Text Box 27"/>
          <p:cNvSpPr txBox="1"/>
          <p:nvPr/>
        </p:nvSpPr>
        <p:spPr>
          <a:xfrm>
            <a:off x="1441450" y="2106613"/>
            <a:ext cx="8032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4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A D</a:t>
            </a:r>
            <a:r>
              <a:rPr lang="en-US" altLang="zh-CN" sz="3200" b="1" dirty="0">
                <a:solidFill>
                  <a:srgbClr val="33CC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18840" y="341630"/>
            <a:ext cx="2953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课堂练习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62" grpId="0"/>
      <p:bldP spid="143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560" y="222250"/>
            <a:ext cx="7730490" cy="1320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zh-CN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、如图所示，使一薄钢条的下端固定，现分别用不同的力去推它，使其发生（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zh-CN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）、（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zh-CN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）、（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zh-CN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）、（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zh-CN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）各图中所示的形变，如果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F</a:t>
            </a:r>
            <a:r>
              <a:rPr kumimoji="0" lang="en-US" altLang="zh-CN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1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=F</a:t>
            </a:r>
            <a:r>
              <a:rPr kumimoji="0" lang="en-US" altLang="zh-CN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3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=F</a:t>
            </a:r>
            <a:r>
              <a:rPr kumimoji="0" lang="en-US" altLang="zh-CN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4</a:t>
            </a:r>
            <a:r>
              <a:rPr kumimoji="0" lang="en-US" altLang="zh-CN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〉F</a:t>
            </a:r>
            <a:r>
              <a:rPr kumimoji="0" lang="en-US" altLang="zh-CN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2</a:t>
            </a:r>
            <a:r>
              <a:rPr kumimoji="0" lang="zh-CN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，那么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1043305" y="3670300"/>
            <a:ext cx="7315200" cy="299910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（</a:t>
            </a:r>
            <a:r>
              <a:rPr lang="en-US" altLang="zh-CN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1</a:t>
            </a:r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）能说明力的作用效果跟力的大小有关的是图</a:t>
            </a:r>
            <a:r>
              <a:rPr lang="en-US" altLang="zh-CN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____</a:t>
            </a:r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和图</a:t>
            </a:r>
            <a:r>
              <a:rPr lang="en-US" altLang="zh-CN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____</a:t>
            </a:r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；</a:t>
            </a:r>
          </a:p>
          <a:p>
            <a:pPr eaLnBrk="1" hangingPunct="1"/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（</a:t>
            </a:r>
            <a:r>
              <a:rPr lang="en-US" altLang="zh-CN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）能说明力的作用效果跟力的方向有关的是图</a:t>
            </a:r>
            <a:r>
              <a:rPr lang="en-US" altLang="zh-CN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____</a:t>
            </a:r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和图</a:t>
            </a:r>
            <a:r>
              <a:rPr lang="en-US" altLang="zh-CN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____</a:t>
            </a:r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；</a:t>
            </a:r>
          </a:p>
          <a:p>
            <a:pPr eaLnBrk="1" hangingPunct="1"/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（</a:t>
            </a:r>
            <a:r>
              <a:rPr lang="en-US" altLang="zh-CN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3</a:t>
            </a:r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）能说明力的作用效果跟力的作用点有关的是图</a:t>
            </a:r>
            <a:r>
              <a:rPr lang="en-US" altLang="zh-CN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___</a:t>
            </a:r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和图</a:t>
            </a:r>
            <a:r>
              <a:rPr lang="en-US" altLang="zh-CN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___</a:t>
            </a:r>
            <a:r>
              <a:rPr lang="zh-CN" altLang="en-US" sz="2800" dirty="0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</a:rPr>
              <a:t>；</a:t>
            </a: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743075"/>
            <a:ext cx="5329237" cy="192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2815" y="1113790"/>
            <a:ext cx="732853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知道力是物体对物体的相互作用。能通过生活实例，归纳总结出这一概念，并能解释生活中相关的现象。能正确读写力的符号和单位。</a:t>
            </a:r>
          </a:p>
          <a:p>
            <a:r>
              <a:rPr lang="en-US" altLang="zh-CN" sz="2800"/>
              <a:t>2.</a:t>
            </a:r>
            <a:r>
              <a:rPr lang="zh-CN" altLang="en-US" sz="2800"/>
              <a:t>认识力的作用效果。能通过实验和生活体验，感受力的作用效果，能用力的作用效果解释生活中一些力的现象。</a:t>
            </a:r>
          </a:p>
          <a:p>
            <a:r>
              <a:rPr lang="en-US" altLang="zh-CN" sz="2800"/>
              <a:t>3.</a:t>
            </a:r>
            <a:r>
              <a:rPr lang="zh-CN" altLang="en-US" sz="2800"/>
              <a:t>知道力的三要素。能通过实验和对生活体验的分析、归纳，了解力的三要素对力的作用效果的影响。会画力的示意图，并能根据力的示意图判断力的大小、方向和作用点。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2815" y="192405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>
                <a:solidFill>
                  <a:schemeClr val="accent2"/>
                </a:solidFill>
                <a:sym typeface="+mn-ea"/>
              </a:rPr>
              <a:t>教学目标</a:t>
            </a:r>
            <a:endParaRPr lang="zh-CN" altLang="en-US" sz="4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076008" y="1248728"/>
            <a:ext cx="7543800" cy="652462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sz="2800" dirty="0"/>
              <a:t>3</a:t>
            </a:r>
            <a:r>
              <a:rPr lang="zh-CN" altLang="en-US" sz="2800" dirty="0"/>
              <a:t>、地面受重物竖直向下</a:t>
            </a:r>
            <a:r>
              <a:rPr lang="en-US" altLang="zh-CN" sz="2800" dirty="0"/>
              <a:t>F=20N</a:t>
            </a:r>
            <a:r>
              <a:rPr lang="zh-CN" altLang="en-US" sz="2800" dirty="0"/>
              <a:t>的压力</a:t>
            </a:r>
          </a:p>
        </p:txBody>
      </p:sp>
      <p:sp>
        <p:nvSpPr>
          <p:cNvPr id="40965" name="Text Box 5"/>
          <p:cNvSpPr txBox="1"/>
          <p:nvPr/>
        </p:nvSpPr>
        <p:spPr>
          <a:xfrm>
            <a:off x="4067175" y="4221163"/>
            <a:ext cx="1173163" cy="552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F=20N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7" name="Rectangle 7"/>
          <p:cNvSpPr/>
          <p:nvPr/>
        </p:nvSpPr>
        <p:spPr>
          <a:xfrm>
            <a:off x="3276600" y="3141663"/>
            <a:ext cx="1373188" cy="736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8" name="Line 8"/>
          <p:cNvSpPr/>
          <p:nvPr/>
        </p:nvSpPr>
        <p:spPr>
          <a:xfrm>
            <a:off x="3954463" y="3895725"/>
            <a:ext cx="0" cy="919163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lg" len="lg"/>
          </a:ln>
        </p:spPr>
      </p:sp>
      <p:grpSp>
        <p:nvGrpSpPr>
          <p:cNvPr id="40982" name="Group 22"/>
          <p:cNvGrpSpPr/>
          <p:nvPr/>
        </p:nvGrpSpPr>
        <p:grpSpPr>
          <a:xfrm>
            <a:off x="2771775" y="3860800"/>
            <a:ext cx="2230438" cy="200025"/>
            <a:chOff x="2699" y="2432"/>
            <a:chExt cx="1405" cy="126"/>
          </a:xfrm>
        </p:grpSpPr>
        <p:sp>
          <p:nvSpPr>
            <p:cNvPr id="31752" name="Line 9"/>
            <p:cNvSpPr/>
            <p:nvPr/>
          </p:nvSpPr>
          <p:spPr>
            <a:xfrm flipH="1">
              <a:off x="2998" y="2443"/>
              <a:ext cx="144" cy="1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3" name="Line 10"/>
            <p:cNvSpPr/>
            <p:nvPr/>
          </p:nvSpPr>
          <p:spPr>
            <a:xfrm flipH="1">
              <a:off x="3162" y="2443"/>
              <a:ext cx="145" cy="1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4" name="Line 11"/>
            <p:cNvSpPr/>
            <p:nvPr/>
          </p:nvSpPr>
          <p:spPr>
            <a:xfrm flipH="1">
              <a:off x="3327" y="2443"/>
              <a:ext cx="144" cy="1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5" name="Line 12"/>
            <p:cNvSpPr/>
            <p:nvPr/>
          </p:nvSpPr>
          <p:spPr>
            <a:xfrm flipH="1">
              <a:off x="3492" y="2443"/>
              <a:ext cx="144" cy="1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6" name="Line 13"/>
            <p:cNvSpPr/>
            <p:nvPr/>
          </p:nvSpPr>
          <p:spPr>
            <a:xfrm flipH="1">
              <a:off x="3657" y="2443"/>
              <a:ext cx="144" cy="1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7" name="Line 14"/>
            <p:cNvSpPr/>
            <p:nvPr/>
          </p:nvSpPr>
          <p:spPr>
            <a:xfrm flipH="1">
              <a:off x="2853" y="2443"/>
              <a:ext cx="145" cy="1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8" name="Line 15"/>
            <p:cNvSpPr/>
            <p:nvPr/>
          </p:nvSpPr>
          <p:spPr>
            <a:xfrm flipH="1">
              <a:off x="3791" y="2443"/>
              <a:ext cx="144" cy="1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59" name="Line 16"/>
            <p:cNvSpPr/>
            <p:nvPr/>
          </p:nvSpPr>
          <p:spPr>
            <a:xfrm flipH="1">
              <a:off x="3935" y="2443"/>
              <a:ext cx="144" cy="1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0" name="Line 17"/>
            <p:cNvSpPr/>
            <p:nvPr/>
          </p:nvSpPr>
          <p:spPr>
            <a:xfrm flipH="1">
              <a:off x="2699" y="2443"/>
              <a:ext cx="144" cy="115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1" name="Line 21"/>
            <p:cNvSpPr/>
            <p:nvPr/>
          </p:nvSpPr>
          <p:spPr>
            <a:xfrm>
              <a:off x="2789" y="2432"/>
              <a:ext cx="131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0983" name="Oval 23"/>
          <p:cNvSpPr/>
          <p:nvPr/>
        </p:nvSpPr>
        <p:spPr>
          <a:xfrm>
            <a:off x="3883025" y="3751263"/>
            <a:ext cx="144463" cy="144462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 bldLvl="0" animBg="1"/>
      <p:bldP spid="4098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力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75" y="4108450"/>
            <a:ext cx="2397125" cy="1859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力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995" y="4108450"/>
            <a:ext cx="2675890" cy="1892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8" descr="力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725" y="1318260"/>
            <a:ext cx="2676525" cy="1988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Text Box 9"/>
          <p:cNvSpPr txBox="1"/>
          <p:nvPr/>
        </p:nvSpPr>
        <p:spPr>
          <a:xfrm>
            <a:off x="2077085" y="3494723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人</a:t>
            </a:r>
            <a:r>
              <a:rPr lang="zh-CN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推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车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5788343" y="3494723"/>
            <a:ext cx="2438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人</a:t>
            </a:r>
            <a:r>
              <a:rPr lang="zh-CN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拉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行李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1310323" y="6095048"/>
            <a:ext cx="3276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起重机</a:t>
            </a:r>
            <a:r>
              <a:rPr lang="zh-CN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提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重物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3085" name="Text Box 13"/>
          <p:cNvSpPr txBox="1"/>
          <p:nvPr/>
        </p:nvSpPr>
        <p:spPr>
          <a:xfrm>
            <a:off x="5445443" y="6095048"/>
            <a:ext cx="3124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压路机</a:t>
            </a:r>
            <a:r>
              <a:rPr lang="zh-CN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压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路面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5280" y="504190"/>
            <a:ext cx="6471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生活中，我们经常见到这样的现象</a:t>
            </a:r>
            <a:r>
              <a:rPr lang="en-US" altLang="zh-CN" sz="2800"/>
              <a:t>……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900" y="1318260"/>
            <a:ext cx="2537460" cy="19888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/>
          <p:cNvSpPr txBox="1"/>
          <p:nvPr/>
        </p:nvSpPr>
        <p:spPr>
          <a:xfrm>
            <a:off x="3227705" y="1184275"/>
            <a:ext cx="29705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人    </a:t>
            </a:r>
            <a:r>
              <a:rPr lang="zh-C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推 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车</a:t>
            </a:r>
            <a:endParaRPr lang="zh-CN" altLang="en-US" sz="36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3227705" y="2009775"/>
            <a:ext cx="30746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人    </a:t>
            </a:r>
            <a:r>
              <a:rPr lang="zh-C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拉 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行李</a:t>
            </a:r>
            <a:endParaRPr lang="zh-CN" altLang="en-US" sz="36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2295525" y="2896235"/>
            <a:ext cx="4552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起重机    </a:t>
            </a:r>
            <a:r>
              <a:rPr lang="zh-C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提 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重物</a:t>
            </a:r>
            <a:endParaRPr lang="zh-CN" altLang="en-US" sz="36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3085" name="Text Box 13"/>
          <p:cNvSpPr txBox="1"/>
          <p:nvPr/>
        </p:nvSpPr>
        <p:spPr>
          <a:xfrm>
            <a:off x="2360930" y="3878580"/>
            <a:ext cx="47034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压路机    </a:t>
            </a:r>
            <a:r>
              <a:rPr lang="zh-C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压    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路面</a:t>
            </a:r>
            <a:endParaRPr lang="zh-CN" altLang="en-US" sz="36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8445" y="1052830"/>
            <a:ext cx="791845" cy="38163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77640" y="5291455"/>
            <a:ext cx="1313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作用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76830" y="5290820"/>
            <a:ext cx="1281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物体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90820" y="5291455"/>
            <a:ext cx="1281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物体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37285" y="6068060"/>
            <a:ext cx="7255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力：物体对物体的作用，</a:t>
            </a:r>
            <a:r>
              <a:rPr lang="zh-CN" altLang="en-US" sz="2800" b="1">
                <a:sym typeface="+mn-ea"/>
              </a:rPr>
              <a:t>通常用“F”表示</a:t>
            </a:r>
            <a:endParaRPr lang="zh-CN" altLang="en-US" sz="2800" b="1"/>
          </a:p>
        </p:txBody>
      </p:sp>
      <p:sp>
        <p:nvSpPr>
          <p:cNvPr id="10" name="矩形 9"/>
          <p:cNvSpPr/>
          <p:nvPr/>
        </p:nvSpPr>
        <p:spPr>
          <a:xfrm>
            <a:off x="2576830" y="5300980"/>
            <a:ext cx="1059180" cy="5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77640" y="5290820"/>
            <a:ext cx="1098550" cy="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292090" y="5300980"/>
            <a:ext cx="1152525" cy="57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334770" y="2188210"/>
            <a:ext cx="7937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施</a:t>
            </a:r>
          </a:p>
          <a:p>
            <a:r>
              <a:rPr lang="zh-CN" altLang="en-US" sz="3200"/>
              <a:t>力</a:t>
            </a:r>
          </a:p>
          <a:p>
            <a:r>
              <a:rPr lang="zh-CN" altLang="en-US" sz="3200"/>
              <a:t>物</a:t>
            </a:r>
          </a:p>
          <a:p>
            <a:r>
              <a:rPr lang="zh-CN" altLang="en-US" sz="3200"/>
              <a:t>体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68770" y="2188210"/>
            <a:ext cx="8661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受</a:t>
            </a:r>
          </a:p>
          <a:p>
            <a:r>
              <a:rPr lang="zh-CN" altLang="en-US" sz="3200"/>
              <a:t>力</a:t>
            </a:r>
          </a:p>
          <a:p>
            <a:r>
              <a:rPr lang="zh-CN" altLang="en-US" sz="3200"/>
              <a:t>物</a:t>
            </a:r>
          </a:p>
          <a:p>
            <a:r>
              <a:rPr lang="zh-CN" altLang="en-US" sz="3200"/>
              <a:t>体</a:t>
            </a:r>
          </a:p>
        </p:txBody>
      </p:sp>
      <p:pic>
        <p:nvPicPr>
          <p:cNvPr id="20484" name="物理_用力推车108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64375" y="307340"/>
            <a:ext cx="1630045" cy="1713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文本框 31"/>
          <p:cNvSpPr txBox="1"/>
          <p:nvPr/>
        </p:nvSpPr>
        <p:spPr>
          <a:xfrm>
            <a:off x="1137285" y="307340"/>
            <a:ext cx="1912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</a:rPr>
              <a:t>一、力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85" grpId="0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3" grpId="0" animBg="1"/>
      <p:bldP spid="30" grpId="0"/>
      <p:bldP spid="30" grpId="1"/>
      <p:bldP spid="30" grpId="2"/>
      <p:bldP spid="31" grpId="0"/>
      <p:bldP spid="32" grpId="0"/>
      <p:bldP spid="32" grpId="1"/>
      <p:bldP spid="3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物理_举重108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6495" y="241935"/>
            <a:ext cx="1971040" cy="2072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图片 245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480" y="371475"/>
            <a:ext cx="2143125" cy="2198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544955" y="3013710"/>
            <a:ext cx="67665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</a:rPr>
              <a:t>强调</a:t>
            </a:r>
            <a:r>
              <a:rPr lang="zh-CN" altLang="en-US">
                <a:solidFill>
                  <a:schemeClr val="accent2"/>
                </a:solidFill>
              </a:rPr>
              <a:t>：</a:t>
            </a:r>
            <a:r>
              <a:rPr lang="en-US" altLang="zh-CN"/>
              <a:t>1</a:t>
            </a:r>
            <a:r>
              <a:rPr lang="zh-CN" altLang="en-US"/>
              <a:t>）力不能脱离物体而存在；</a:t>
            </a:r>
          </a:p>
          <a:p>
            <a:r>
              <a:rPr lang="zh-CN" altLang="en-US"/>
              <a:t>           </a:t>
            </a:r>
            <a:r>
              <a:rPr lang="en-US" altLang="zh-CN"/>
              <a:t>2</a:t>
            </a:r>
            <a:r>
              <a:rPr lang="zh-CN" altLang="en-US"/>
              <a:t>）有施力物体的</a:t>
            </a:r>
            <a:r>
              <a:rPr lang="zh-CN" altLang="en-US" b="1"/>
              <a:t>同时</a:t>
            </a:r>
            <a:r>
              <a:rPr lang="zh-CN" altLang="en-US"/>
              <a:t>一定有受力物体，</a:t>
            </a:r>
          </a:p>
          <a:p>
            <a:r>
              <a:rPr lang="zh-CN" altLang="en-US"/>
              <a:t>                 有受力物体的</a:t>
            </a:r>
            <a:r>
              <a:rPr lang="zh-CN" altLang="en-US" b="1"/>
              <a:t>同时</a:t>
            </a:r>
            <a:r>
              <a:rPr lang="zh-CN" altLang="en-US"/>
              <a:t>一定有施力物体。</a:t>
            </a:r>
          </a:p>
          <a:p>
            <a:r>
              <a:rPr lang="zh-CN" altLang="en-US"/>
              <a:t>                 二者同时存在。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37665" y="5159375"/>
            <a:ext cx="6673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问题：上述图片中两个物体接触，不接触能不能有力？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文本框 48130"/>
          <p:cNvSpPr txBox="1"/>
          <p:nvPr/>
        </p:nvSpPr>
        <p:spPr>
          <a:xfrm>
            <a:off x="903605" y="5029200"/>
            <a:ext cx="24758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磁铁与磁铁排斥</a:t>
            </a:r>
          </a:p>
        </p:txBody>
      </p:sp>
      <p:pic>
        <p:nvPicPr>
          <p:cNvPr id="48133" name="图片 4813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60" y="1292225"/>
            <a:ext cx="2514600" cy="357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4" name="文本框 48133"/>
          <p:cNvSpPr txBox="1"/>
          <p:nvPr/>
        </p:nvSpPr>
        <p:spPr>
          <a:xfrm>
            <a:off x="3716020" y="5120005"/>
            <a:ext cx="2723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</a:rPr>
              <a:t>苹果会落到地面上</a:t>
            </a:r>
          </a:p>
        </p:txBody>
      </p:sp>
      <p:sp>
        <p:nvSpPr>
          <p:cNvPr id="48135" name="文本框 48134"/>
          <p:cNvSpPr txBox="1"/>
          <p:nvPr/>
        </p:nvSpPr>
        <p:spPr>
          <a:xfrm>
            <a:off x="1219200" y="5715000"/>
            <a:ext cx="69850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可见：不直接接触的物体间也会产生力的作用．</a:t>
            </a:r>
          </a:p>
        </p:txBody>
      </p:sp>
      <p:pic>
        <p:nvPicPr>
          <p:cNvPr id="48136" name="图片 48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89050"/>
            <a:ext cx="22860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图片 48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255" y="1203325"/>
            <a:ext cx="20574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9" name="文本框 48138"/>
          <p:cNvSpPr txBox="1"/>
          <p:nvPr/>
        </p:nvSpPr>
        <p:spPr>
          <a:xfrm>
            <a:off x="7169785" y="4935220"/>
            <a:ext cx="16268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橡胶棒吸引小纸屑</a:t>
            </a:r>
          </a:p>
        </p:txBody>
      </p:sp>
      <p:sp>
        <p:nvSpPr>
          <p:cNvPr id="48140" name="文本框 48139"/>
          <p:cNvSpPr txBox="1"/>
          <p:nvPr/>
        </p:nvSpPr>
        <p:spPr>
          <a:xfrm>
            <a:off x="1114425" y="365125"/>
            <a:ext cx="7315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</a:rPr>
              <a:t>请同学们观察思考下列这组图片又有何共同点呢？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105" y="1259205"/>
            <a:ext cx="2054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做一做：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1105" y="2092325"/>
            <a:ext cx="22301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ym typeface="+mn-ea"/>
              </a:rPr>
              <a:t>两只手用力拍一下，什么感觉？互相拉呢？</a:t>
            </a:r>
            <a:endParaRPr lang="zh-CN" altLang="en-US" sz="28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225" y="1450340"/>
            <a:ext cx="1741170" cy="26117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28615" y="2509520"/>
            <a:ext cx="325501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说明：</a:t>
            </a:r>
          </a:p>
          <a:p>
            <a:endParaRPr lang="zh-CN" altLang="en-US" b="1"/>
          </a:p>
          <a:p>
            <a:r>
              <a:rPr lang="en-US" altLang="zh-CN" sz="2800" b="1">
                <a:solidFill>
                  <a:schemeClr val="accent2"/>
                </a:solidFill>
              </a:rPr>
              <a:t>1</a:t>
            </a:r>
            <a:r>
              <a:rPr lang="zh-CN" altLang="en-US" sz="2800" b="1">
                <a:solidFill>
                  <a:schemeClr val="accent2"/>
                </a:solidFill>
              </a:rPr>
              <a:t>）物体间力的作用是相互的。</a:t>
            </a:r>
          </a:p>
          <a:p>
            <a:r>
              <a:rPr lang="en-US" altLang="zh-CN" sz="2800" b="1">
                <a:solidFill>
                  <a:schemeClr val="accent2"/>
                </a:solidFill>
              </a:rPr>
              <a:t>2</a:t>
            </a:r>
            <a:r>
              <a:rPr lang="zh-CN" altLang="en-US" sz="2800" b="1">
                <a:solidFill>
                  <a:schemeClr val="accent2"/>
                </a:solidFill>
              </a:rPr>
              <a:t>）施力物体同时也是受力物体。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07440" y="262255"/>
            <a:ext cx="4321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二、力的作用是相互的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30" y="4575175"/>
            <a:ext cx="1983105" cy="1614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7765" y="499745"/>
            <a:ext cx="2345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体会一下</a:t>
            </a:r>
            <a:r>
              <a:rPr lang="en-US" altLang="zh-CN" sz="2800" b="1"/>
              <a:t>……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5" y="1772920"/>
            <a:ext cx="4540885" cy="2428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85" y="4305935"/>
            <a:ext cx="4597400" cy="21755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0" y="348615"/>
            <a:ext cx="3161665" cy="2447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80" y="4599305"/>
            <a:ext cx="2862580" cy="20008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1" name="Picture 13" descr="WLB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70" y="1656398"/>
            <a:ext cx="1420813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2" name="Text Box 14"/>
          <p:cNvSpPr txBox="1"/>
          <p:nvPr/>
        </p:nvSpPr>
        <p:spPr>
          <a:xfrm>
            <a:off x="1383348" y="3241040"/>
            <a:ext cx="191611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弓的形状发生改变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pic>
        <p:nvPicPr>
          <p:cNvPr id="22543" name="Picture 15" descr="WLB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878" y="1984058"/>
            <a:ext cx="1344612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4" name="Text Box 16"/>
          <p:cNvSpPr txBox="1"/>
          <p:nvPr/>
        </p:nvSpPr>
        <p:spPr>
          <a:xfrm>
            <a:off x="3383598" y="3423920"/>
            <a:ext cx="23764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竿子发生了形变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pic>
        <p:nvPicPr>
          <p:cNvPr id="22545" name="Picture 17" descr="沙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738" y="4221163"/>
            <a:ext cx="1584325" cy="1541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6" name="Text Box 18"/>
          <p:cNvSpPr txBox="1"/>
          <p:nvPr/>
        </p:nvSpPr>
        <p:spPr>
          <a:xfrm>
            <a:off x="1311275" y="5876925"/>
            <a:ext cx="19875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沙发发生了形变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pic>
        <p:nvPicPr>
          <p:cNvPr id="22547" name="Picture 19" descr="熊猫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878" y="4223703"/>
            <a:ext cx="1800225" cy="164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8" name="Text Box 20"/>
          <p:cNvSpPr txBox="1"/>
          <p:nvPr/>
        </p:nvSpPr>
        <p:spPr>
          <a:xfrm>
            <a:off x="3692208" y="6058853"/>
            <a:ext cx="2447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竹子发生了形变</a:t>
            </a:r>
            <a:endParaRPr lang="zh-CN" altLang="en-US" sz="3200" b="1" dirty="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22549" name="Text Box 21"/>
          <p:cNvSpPr txBox="1"/>
          <p:nvPr/>
        </p:nvSpPr>
        <p:spPr>
          <a:xfrm>
            <a:off x="6363335" y="2941955"/>
            <a:ext cx="22358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3600" b="1" dirty="0">
                <a:solidFill>
                  <a:srgbClr val="99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力可以使物体发生形变</a:t>
            </a: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193165" y="872490"/>
            <a:ext cx="6344920" cy="102806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sz="3100" dirty="0"/>
              <a:t>       </a:t>
            </a:r>
            <a:r>
              <a:rPr lang="zh-CN" altLang="en-US" sz="3100" dirty="0"/>
              <a:t>力作用在物体上，会使物体发生什么变化呢</a:t>
            </a:r>
            <a:r>
              <a:rPr lang="en-US" altLang="zh-CN" sz="3100" dirty="0"/>
              <a:t>?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07440" y="288925"/>
            <a:ext cx="4321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三、力的作用效果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2544" grpId="0"/>
      <p:bldP spid="22546" grpId="0"/>
      <p:bldP spid="22548" grpId="0"/>
      <p:bldP spid="22549" grpId="0"/>
    </p:bldLst>
  </p:timing>
</p:sld>
</file>

<file path=ppt/theme/theme1.xml><?xml version="1.0" encoding="utf-8"?>
<a:theme xmlns:a="http://schemas.openxmlformats.org/drawingml/2006/main" name="通用_汇报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通用_汇报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Microsoft Office PowerPoint</Application>
  <PresentationFormat>全屏显示(4:3)</PresentationFormat>
  <Paragraphs>119</Paragraphs>
  <Slides>20</Slides>
  <Notes>1</Notes>
  <HiddenSlides>0</HiddenSlides>
  <MMClips>2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通用_汇报</vt:lpstr>
      <vt:lpstr>1_通用_汇报</vt:lpstr>
      <vt:lpstr>第七章  第一节  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力作用在物体上，会使物体发生什么变化呢?</vt:lpstr>
      <vt:lpstr>PowerPoint 演示文稿</vt:lpstr>
      <vt:lpstr>PowerPoint 演示文稿</vt:lpstr>
      <vt:lpstr>力的作用效果受哪些因素的影响呢？</vt:lpstr>
      <vt:lpstr>四.力的三要素</vt:lpstr>
      <vt:lpstr>                牛顿</vt:lpstr>
      <vt:lpstr> 2.力的示意图：</vt:lpstr>
      <vt:lpstr>3.力的图示：</vt:lpstr>
      <vt:lpstr>PowerPoint 演示文稿</vt:lpstr>
      <vt:lpstr>PowerPoint 演示文稿</vt:lpstr>
      <vt:lpstr>2、如图所示，使一薄钢条的下端固定，现分别用不同的力去推它，使其发生（a）、（b）、（c）、（d）各图中所示的形变，如果F1=F3=F4〉F2，那么</vt:lpstr>
      <vt:lpstr>3、地面受重物竖直向下F=20N的压力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第七章  第一节  力</dc:title>
  <cp:lastModifiedBy>User</cp:lastModifiedBy>
  <cp:revision>2</cp:revision>
  <dcterms:created xsi:type="dcterms:W3CDTF">2009-03-03T10:06:00Z</dcterms:created>
  <dcterms:modified xsi:type="dcterms:W3CDTF">2020-05-24T00:58:49Z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