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15" r:id="rId2"/>
    <p:sldId id="316" r:id="rId3"/>
    <p:sldId id="317" r:id="rId4"/>
    <p:sldId id="318" r:id="rId5"/>
    <p:sldId id="319" r:id="rId6"/>
    <p:sldId id="265" r:id="rId7"/>
    <p:sldId id="286" r:id="rId8"/>
    <p:sldId id="325" r:id="rId9"/>
    <p:sldId id="267" r:id="rId10"/>
    <p:sldId id="320" r:id="rId11"/>
    <p:sldId id="269" r:id="rId12"/>
    <p:sldId id="263" r:id="rId13"/>
    <p:sldId id="270" r:id="rId14"/>
    <p:sldId id="271" r:id="rId15"/>
    <p:sldId id="282" r:id="rId16"/>
    <p:sldId id="283" r:id="rId17"/>
    <p:sldId id="324" r:id="rId18"/>
    <p:sldId id="275" r:id="rId19"/>
    <p:sldId id="322" r:id="rId20"/>
    <p:sldId id="323" r:id="rId21"/>
    <p:sldId id="277" r:id="rId22"/>
    <p:sldId id="290" r:id="rId23"/>
    <p:sldId id="285" r:id="rId24"/>
    <p:sldId id="279" r:id="rId25"/>
    <p:sldId id="259" r:id="rId26"/>
    <p:sldId id="257" r:id="rId27"/>
    <p:sldId id="258" r:id="rId28"/>
    <p:sldId id="260" r:id="rId29"/>
    <p:sldId id="261" r:id="rId30"/>
    <p:sldId id="262" r:id="rId31"/>
    <p:sldId id="280" r:id="rId32"/>
    <p:sldId id="287" r:id="rId33"/>
    <p:sldId id="288" r:id="rId34"/>
    <p:sldId id="289" r:id="rId35"/>
    <p:sldId id="292" r:id="rId36"/>
    <p:sldId id="291" r:id="rId37"/>
  </p:sldIdLst>
  <p:sldSz cx="9144000" cy="6858000" type="screen4x3"/>
  <p:notesSz cx="6858000" cy="9144000"/>
  <p:custDataLst>
    <p:tags r:id="rId38"/>
  </p:custDataLst>
  <p:defaultTextStyle>
    <a:defPPr>
      <a:defRPr lang="zh-CN"/>
    </a:defPPr>
    <a:lvl1pPr marL="0" lvl="0" indent="0" algn="l" defTabSz="914400" rtl="0" eaLnBrk="1" fontAlgn="base" latinLnBrk="0" hangingPunct="1">
      <a:lnSpc>
        <a:spcPct val="100000"/>
      </a:lnSpc>
      <a:spcBef>
        <a:spcPct val="20000"/>
      </a:spcBef>
      <a:spcAft>
        <a:spcPct val="0"/>
      </a:spcAft>
      <a:buNone/>
      <a:defRPr sz="4400"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20000"/>
      </a:spcBef>
      <a:spcAft>
        <a:spcPct val="0"/>
      </a:spcAft>
      <a:buNone/>
      <a:defRPr sz="4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20000"/>
      </a:spcBef>
      <a:spcAft>
        <a:spcPct val="0"/>
      </a:spcAft>
      <a:buNone/>
      <a:defRPr sz="4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20000"/>
      </a:spcBef>
      <a:spcAft>
        <a:spcPct val="0"/>
      </a:spcAft>
      <a:buNone/>
      <a:defRPr sz="4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20000"/>
      </a:spcBef>
      <a:spcAft>
        <a:spcPct val="0"/>
      </a:spcAft>
      <a:buNone/>
      <a:defRPr sz="4400"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20000"/>
      </a:spcBef>
      <a:spcAft>
        <a:spcPct val="0"/>
      </a:spcAft>
      <a:buNone/>
      <a:defRPr sz="4400"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20000"/>
      </a:spcBef>
      <a:spcAft>
        <a:spcPct val="0"/>
      </a:spcAft>
      <a:buNone/>
      <a:defRPr sz="4400"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20000"/>
      </a:spcBef>
      <a:spcAft>
        <a:spcPct val="0"/>
      </a:spcAft>
      <a:buNone/>
      <a:defRPr sz="4400"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20000"/>
      </a:spcBef>
      <a:spcAft>
        <a:spcPct val="0"/>
      </a:spcAft>
      <a:buNone/>
      <a:defRPr sz="4400" b="1"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8" d="100"/>
          <a:sy n="108" d="100"/>
        </p:scale>
        <p:origin x="-1704" y="-84"/>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4578" name="标题 24577"/>
          <p:cNvSpPr>
            <a:spLocks noGrp="1" noRot="1"/>
          </p:cNvSpPr>
          <p:nvPr>
            <p:ph type="ctrTitle"/>
          </p:nvPr>
        </p:nvSpPr>
        <p:spPr>
          <a:xfrm>
            <a:off x="685800" y="2286000"/>
            <a:ext cx="7772400" cy="1143000"/>
          </a:xfrm>
          <a:prstGeom prst="rect">
            <a:avLst/>
          </a:prstGeom>
          <a:noFill/>
          <a:ln w="9525">
            <a:noFill/>
          </a:ln>
        </p:spPr>
        <p:txBody>
          <a:bodyPr anchor="ctr"/>
          <a:lstStyle>
            <a:lvl1pPr lvl="0">
              <a:buClrTx/>
              <a:buSzTx/>
              <a:buFontTx/>
              <a:defRPr/>
            </a:lvl1pPr>
          </a:lstStyle>
          <a:p>
            <a:pPr lvl="0" fontAlgn="base"/>
            <a:r>
              <a:rPr lang="zh-CN" altLang="en-US" strike="noStrike" noProof="1"/>
              <a:t>单击此处编辑母版标题样式</a:t>
            </a:r>
          </a:p>
        </p:txBody>
      </p:sp>
      <p:sp>
        <p:nvSpPr>
          <p:cNvPr id="24579" name="副标题 24578"/>
          <p:cNvSpPr>
            <a:spLocks noGrp="1" noRot="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Tx/>
              <a:buFont typeface="Wingdings" panose="05000000000000000000" pitchFamily="2" charset="2"/>
              <a:buNone/>
              <a:defRPr/>
            </a:lvl1pPr>
            <a:lvl2pPr marL="342900" lvl="1" indent="0" algn="ctr">
              <a:buClr>
                <a:schemeClr val="hlink"/>
              </a:buClr>
              <a:buSzTx/>
              <a:buFontTx/>
              <a:buNone/>
              <a:defRPr/>
            </a:lvl2pPr>
            <a:lvl3pPr marL="685800" lvl="2" indent="0" algn="ctr">
              <a:buClr>
                <a:schemeClr val="folHlink"/>
              </a:buClr>
              <a:buSzTx/>
              <a:buFont typeface="Wingdings" panose="05000000000000000000" pitchFamily="2" charset="2"/>
              <a:buNone/>
              <a:defRPr/>
            </a:lvl3pPr>
            <a:lvl4pPr marL="1028700" lvl="3" indent="0" algn="ctr">
              <a:buClr>
                <a:schemeClr val="hlink"/>
              </a:buClr>
              <a:buSzPct val="115000"/>
              <a:buFontTx/>
              <a:buNone/>
              <a:defRPr/>
            </a:lvl4pPr>
            <a:lvl5pPr marL="1371600" lvl="4" indent="0" algn="ctr">
              <a:buClr>
                <a:schemeClr val="folHlink"/>
              </a:buClr>
              <a:buSzTx/>
              <a:buFont typeface="Wingdings" panose="05000000000000000000" pitchFamily="2" charset="2"/>
              <a:buNone/>
              <a:defRPr/>
            </a:lvl5pPr>
          </a:lstStyle>
          <a:p>
            <a:pPr lvl="0" fontAlgn="base"/>
            <a:r>
              <a:rPr lang="zh-CN" altLang="en-US" strike="noStrike" noProof="1"/>
              <a:t>单击此处编辑母版副标题样式</a:t>
            </a:r>
          </a:p>
        </p:txBody>
      </p:sp>
      <p:sp>
        <p:nvSpPr>
          <p:cNvPr id="24580" name="日期占位符 24579"/>
          <p:cNvSpPr>
            <a:spLocks noGrp="1"/>
          </p:cNvSpPr>
          <p:nvPr>
            <p:ph type="dt" sz="half" idx="2"/>
          </p:nvPr>
        </p:nvSpPr>
        <p:spPr>
          <a:xfrm>
            <a:off x="301625" y="6245225"/>
            <a:ext cx="2289175" cy="476250"/>
          </a:xfrm>
          <a:prstGeom prst="rect">
            <a:avLst/>
          </a:prstGeom>
          <a:noFill/>
          <a:ln w="9525">
            <a:noFill/>
          </a:ln>
        </p:spPr>
        <p:txBody>
          <a:bodyPr anchor="t"/>
          <a:lstStyle>
            <a:lvl1pPr>
              <a:defRPr sz="1050">
                <a:latin typeface="Arial" panose="020B0604020202020204" pitchFamily="34" charset="0"/>
              </a:defRPr>
            </a:lvl1pPr>
          </a:lstStyle>
          <a:p>
            <a:pPr fontAlgn="base"/>
            <a:endParaRPr lang="zh-CN" altLang="en-US" strike="noStrike" noProof="1">
              <a:latin typeface="Times New Roman" panose="02020603050405020304" pitchFamily="18" charset="0"/>
            </a:endParaRPr>
          </a:p>
        </p:txBody>
      </p:sp>
      <p:sp>
        <p:nvSpPr>
          <p:cNvPr id="24581" name="页脚占位符 24580"/>
          <p:cNvSpPr>
            <a:spLocks noGrp="1"/>
          </p:cNvSpPr>
          <p:nvPr>
            <p:ph type="ftr" sz="quarter" idx="3"/>
          </p:nvPr>
        </p:nvSpPr>
        <p:spPr>
          <a:xfrm>
            <a:off x="3124200" y="6245225"/>
            <a:ext cx="2895600" cy="476250"/>
          </a:xfrm>
          <a:prstGeom prst="rect">
            <a:avLst/>
          </a:prstGeom>
          <a:noFill/>
          <a:ln w="9525">
            <a:noFill/>
          </a:ln>
        </p:spPr>
        <p:txBody>
          <a:bodyPr anchor="t"/>
          <a:lstStyle>
            <a:lvl1pPr algn="ctr">
              <a:defRPr sz="1050">
                <a:latin typeface="Arial" panose="020B0604020202020204" pitchFamily="34" charset="0"/>
              </a:defRPr>
            </a:lvl1pPr>
          </a:lstStyle>
          <a:p>
            <a:pPr fontAlgn="base"/>
            <a:endParaRPr lang="zh-CN" altLang="en-US" strike="noStrike" noProof="1"/>
          </a:p>
        </p:txBody>
      </p:sp>
      <p:sp>
        <p:nvSpPr>
          <p:cNvPr id="24582" name="灯片编号占位符 24581"/>
          <p:cNvSpPr>
            <a:spLocks noGrp="1"/>
          </p:cNvSpPr>
          <p:nvPr>
            <p:ph type="sldNum" sz="quarter" idx="4"/>
          </p:nvPr>
        </p:nvSpPr>
        <p:spPr>
          <a:xfrm>
            <a:off x="6553200" y="6245225"/>
            <a:ext cx="2289175" cy="476250"/>
          </a:xfrm>
          <a:prstGeom prst="rect">
            <a:avLst/>
          </a:prstGeom>
          <a:noFill/>
          <a:ln w="9525">
            <a:noFill/>
          </a:ln>
        </p:spPr>
        <p:txBody>
          <a:bodyPr anchor="t"/>
          <a:lstStyle>
            <a:lvl1pPr algn="r">
              <a:defRPr sz="1050">
                <a:latin typeface="Arial" panose="020B0604020202020204" pitchFamily="34" charset="0"/>
              </a:defRPr>
            </a:lvl1pPr>
          </a:lstStyle>
          <a:p>
            <a:pPr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381000"/>
            <a:ext cx="2135188" cy="5641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381000"/>
            <a:ext cx="6281784" cy="56419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3375"/>
            </a:lvl1pPr>
          </a:lstStyle>
          <a:p>
            <a:pPr fontAlgn="base"/>
            <a:r>
              <a:rPr lang="zh-CN" altLang="en-US" sz="337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fontAlgn="base"/>
            <a:r>
              <a:rPr lang="zh-CN" altLang="en-US" sz="1350"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752600"/>
            <a:ext cx="4184968" cy="42703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7408" y="1752600"/>
            <a:ext cx="4184968" cy="42703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fontAlgn="base"/>
            <a:r>
              <a:rPr lang="zh-CN" altLang="en-US" sz="157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fontAlgn="base"/>
            <a:r>
              <a:rPr lang="zh-CN" altLang="en-US" sz="157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smtClean="0"/>
              <a:t>单击此处编辑母版文本样式</a:t>
            </a:r>
          </a:p>
          <a:p>
            <a:pPr lvl="1" fontAlgn="base"/>
            <a:r>
              <a:rPr lang="zh-CN" altLang="en-US" sz="1575"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z="1125" strike="noStrike" noProof="1" smtClean="0"/>
              <a:t>第四级</a:t>
            </a:r>
            <a:endParaRPr lang="zh-CN" altLang="en-US" strike="noStrike" noProof="1" smtClean="0"/>
          </a:p>
          <a:p>
            <a:pPr lvl="4" fontAlgn="base"/>
            <a:r>
              <a:rPr lang="zh-CN" altLang="en-US" sz="1125"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7400" indent="0">
              <a:buNone/>
              <a:defRPr sz="565"/>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fontAlgn="base"/>
            <a:r>
              <a:rPr lang="zh-CN" altLang="en-US" sz="112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9"/>
          <a:stretch>
            <a:fillRect/>
          </a:stretch>
        </a:blipFill>
        <a:effectLst/>
      </p:bgPr>
    </p:bg>
    <p:spTree>
      <p:nvGrpSpPr>
        <p:cNvPr id="1" name=""/>
        <p:cNvGrpSpPr/>
        <p:nvPr/>
      </p:nvGrpSpPr>
      <p:grpSpPr>
        <a:xfrm>
          <a:off x="0" y="0"/>
          <a:ext cx="0" cy="0"/>
          <a:chOff x="0" y="0"/>
          <a:chExt cx="0" cy="0"/>
        </a:xfrm>
      </p:grpSpPr>
      <p:sp>
        <p:nvSpPr>
          <p:cNvPr id="1026" name="标题 23553"/>
          <p:cNvSpPr>
            <a:spLocks noGrp="1" noRot="1"/>
          </p:cNvSpPr>
          <p:nvPr>
            <p:ph type="title"/>
          </p:nvPr>
        </p:nvSpPr>
        <p:spPr>
          <a:xfrm>
            <a:off x="301625" y="381000"/>
            <a:ext cx="8540750" cy="1143000"/>
          </a:xfrm>
          <a:prstGeom prst="rect">
            <a:avLst/>
          </a:prstGeom>
          <a:noFill/>
          <a:ln w="9525">
            <a:noFill/>
          </a:ln>
        </p:spPr>
        <p:txBody>
          <a:bodyPr anchor="ctr"/>
          <a:lstStyle/>
          <a:p>
            <a:pPr lvl="0"/>
            <a:r>
              <a:rPr lang="zh-CN" altLang="en-US"/>
              <a:t>单击此处编辑母版标题样式</a:t>
            </a:r>
          </a:p>
        </p:txBody>
      </p:sp>
      <p:sp>
        <p:nvSpPr>
          <p:cNvPr id="1027" name="文本占位符 23554"/>
          <p:cNvSpPr>
            <a:spLocks noGrp="1" noRot="1"/>
          </p:cNvSpPr>
          <p:nvPr>
            <p:ph type="body" idx="5"/>
          </p:nvPr>
        </p:nvSpPr>
        <p:spPr>
          <a:xfrm>
            <a:off x="301625" y="1752600"/>
            <a:ext cx="8540750" cy="4270375"/>
          </a:xfrm>
          <a:prstGeom prst="rect">
            <a:avLst/>
          </a:prstGeom>
          <a:noFill/>
          <a:ln w="9525">
            <a:noFill/>
          </a:ln>
        </p:spPr>
        <p:txBody>
          <a:bodyPr anchor="t"/>
          <a:lstStyle/>
          <a:p>
            <a:pPr lvl="0"/>
            <a:r>
              <a:rPr lang="zh-CN" altLang="en-US"/>
              <a:t>单击此处编辑母版文本样式</a:t>
            </a:r>
          </a:p>
          <a:p>
            <a:pPr lvl="1" indent="-214630"/>
            <a:r>
              <a:rPr lang="zh-CN" altLang="en-US"/>
              <a:t>第二级</a:t>
            </a:r>
          </a:p>
          <a:p>
            <a:pPr lvl="2" indent="-171450"/>
            <a:r>
              <a:rPr lang="zh-CN" altLang="en-US"/>
              <a:t>第三级</a:t>
            </a:r>
          </a:p>
          <a:p>
            <a:pPr lvl="3" indent="-171450"/>
            <a:r>
              <a:rPr lang="zh-CN" altLang="en-US"/>
              <a:t>第四级</a:t>
            </a:r>
          </a:p>
          <a:p>
            <a:pPr lvl="4" indent="-171450"/>
            <a:r>
              <a:rPr lang="zh-CN" altLang="en-US"/>
              <a:t>第五级</a:t>
            </a:r>
          </a:p>
        </p:txBody>
      </p:sp>
      <p:sp>
        <p:nvSpPr>
          <p:cNvPr id="23556" name="日期占位符 23555"/>
          <p:cNvSpPr>
            <a:spLocks noGrp="1"/>
          </p:cNvSpPr>
          <p:nvPr>
            <p:ph type="dt" sz="half" idx="2"/>
          </p:nvPr>
        </p:nvSpPr>
        <p:spPr>
          <a:xfrm>
            <a:off x="301625" y="6172200"/>
            <a:ext cx="2289175" cy="476250"/>
          </a:xfrm>
          <a:prstGeom prst="rect">
            <a:avLst/>
          </a:prstGeom>
          <a:noFill/>
          <a:ln w="9525">
            <a:noFill/>
          </a:ln>
        </p:spPr>
        <p:txBody>
          <a:bodyPr/>
          <a:lstStyle>
            <a:lvl1pPr>
              <a:defRPr sz="1050">
                <a:latin typeface="Arial" panose="020B0604020202020204" pitchFamily="34" charset="0"/>
              </a:defRPr>
            </a:lvl1pPr>
          </a:lstStyle>
          <a:p>
            <a:pPr lvl="0" fontAlgn="base"/>
            <a:endParaRPr lang="zh-CN" altLang="en-US" strike="noStrike" noProof="1">
              <a:latin typeface="Times New Roman" pitchFamily="18" charset="0"/>
            </a:endParaRPr>
          </a:p>
        </p:txBody>
      </p:sp>
      <p:sp>
        <p:nvSpPr>
          <p:cNvPr id="23557" name="页脚占位符 23556"/>
          <p:cNvSpPr>
            <a:spLocks noGrp="1"/>
          </p:cNvSpPr>
          <p:nvPr>
            <p:ph type="ftr" sz="quarter" idx="3"/>
          </p:nvPr>
        </p:nvSpPr>
        <p:spPr>
          <a:xfrm>
            <a:off x="3124200" y="6172200"/>
            <a:ext cx="2895600" cy="476250"/>
          </a:xfrm>
          <a:prstGeom prst="rect">
            <a:avLst/>
          </a:prstGeom>
          <a:noFill/>
          <a:ln w="9525">
            <a:noFill/>
          </a:ln>
        </p:spPr>
        <p:txBody>
          <a:bodyPr/>
          <a:lstStyle>
            <a:lvl1pPr algn="ctr">
              <a:defRPr sz="1050">
                <a:latin typeface="Arial" panose="020B0604020202020204" pitchFamily="34" charset="0"/>
              </a:defRPr>
            </a:lvl1pPr>
          </a:lstStyle>
          <a:p>
            <a:pPr lvl="0" fontAlgn="base"/>
            <a:endParaRPr lang="zh-CN" altLang="en-US" strike="noStrike" noProof="1"/>
          </a:p>
        </p:txBody>
      </p:sp>
      <p:sp>
        <p:nvSpPr>
          <p:cNvPr id="23558" name="灯片编号占位符 23557"/>
          <p:cNvSpPr>
            <a:spLocks noGrp="1"/>
          </p:cNvSpPr>
          <p:nvPr>
            <p:ph type="sldNum" sz="quarter" idx="4"/>
          </p:nvPr>
        </p:nvSpPr>
        <p:spPr>
          <a:xfrm>
            <a:off x="6553200" y="6172200"/>
            <a:ext cx="2289175" cy="476250"/>
          </a:xfrm>
          <a:prstGeom prst="rect">
            <a:avLst/>
          </a:prstGeom>
          <a:noFill/>
          <a:ln w="9525">
            <a:noFill/>
          </a:ln>
        </p:spPr>
        <p:txBody>
          <a:bodyPr/>
          <a:lstStyle>
            <a:lvl1pPr algn="r">
              <a:defRPr sz="1050">
                <a:latin typeface="Arial" panose="020B0604020202020204" pitchFamily="34" charset="0"/>
              </a:defRPr>
            </a:lvl1p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p:txStyles>
    <p:titleStyle>
      <a:lvl1pPr marL="0" lvl="0" indent="0" algn="ctr" defTabSz="685800" rtl="0" eaLnBrk="1" fontAlgn="base" latinLnBrk="0" hangingPunct="1">
        <a:lnSpc>
          <a:spcPct val="100000"/>
        </a:lnSpc>
        <a:spcBef>
          <a:spcPct val="0"/>
        </a:spcBef>
        <a:spcAft>
          <a:spcPct val="0"/>
        </a:spcAft>
        <a:buNone/>
        <a:defRPr sz="3300" b="0" i="0" u="none" kern="1200" baseline="0">
          <a:solidFill>
            <a:schemeClr val="tx2"/>
          </a:solidFill>
          <a:latin typeface="+mj-lt"/>
          <a:ea typeface="+mj-ea"/>
          <a:cs typeface="+mj-cs"/>
        </a:defRPr>
      </a:lvl1pPr>
    </p:titleStyle>
    <p:bodyStyle>
      <a:lvl1pPr marL="257175" lvl="0" indent="-257175" algn="l" defTabSz="685800" rtl="0" eaLnBrk="1" fontAlgn="base" latinLnBrk="0" hangingPunct="1">
        <a:lnSpc>
          <a:spcPct val="100000"/>
        </a:lnSpc>
        <a:spcBef>
          <a:spcPct val="15000"/>
        </a:spcBef>
        <a:spcAft>
          <a:spcPct val="0"/>
        </a:spcAft>
        <a:buClr>
          <a:schemeClr val="folHlink"/>
        </a:buClr>
        <a:buFont typeface="Wingdings" panose="05000000000000000000" pitchFamily="2" charset="2"/>
        <a:buChar char="§"/>
        <a:defRPr sz="2400" b="0" i="0" u="none" kern="1200" baseline="0">
          <a:solidFill>
            <a:schemeClr val="tx1"/>
          </a:solidFill>
          <a:latin typeface="+mn-lt"/>
          <a:ea typeface="+mn-ea"/>
          <a:cs typeface="+mn-cs"/>
        </a:defRPr>
      </a:lvl1pPr>
      <a:lvl2pPr marL="557530" lvl="1" indent="-213995" algn="l" defTabSz="685800" rtl="0" eaLnBrk="1" fontAlgn="base" latinLnBrk="0" hangingPunct="1">
        <a:lnSpc>
          <a:spcPct val="100000"/>
        </a:lnSpc>
        <a:spcBef>
          <a:spcPct val="15000"/>
        </a:spcBef>
        <a:spcAft>
          <a:spcPct val="0"/>
        </a:spcAft>
        <a:buClr>
          <a:schemeClr val="hlink"/>
        </a:buClr>
        <a:buFontTx/>
        <a:buChar char="•"/>
        <a:defRPr sz="2100" b="0" i="0" u="none" kern="1200" baseline="0">
          <a:solidFill>
            <a:schemeClr val="tx1"/>
          </a:solidFill>
          <a:latin typeface="+mn-lt"/>
          <a:ea typeface="+mn-ea"/>
          <a:cs typeface="+mn-cs"/>
        </a:defRPr>
      </a:lvl2pPr>
      <a:lvl3pPr marL="857250" lvl="2" indent="-171450" algn="l" defTabSz="685800" rtl="0" eaLnBrk="1" fontAlgn="base" latinLnBrk="0" hangingPunct="1">
        <a:lnSpc>
          <a:spcPct val="100000"/>
        </a:lnSpc>
        <a:spcBef>
          <a:spcPct val="15000"/>
        </a:spcBef>
        <a:spcAft>
          <a:spcPct val="0"/>
        </a:spcAft>
        <a:buClr>
          <a:schemeClr val="folHlink"/>
        </a:buClr>
        <a:buFont typeface="Wingdings" panose="05000000000000000000" pitchFamily="2" charset="2"/>
        <a:buChar char="§"/>
        <a:defRPr sz="1800" b="0" i="0" u="none" kern="1200" baseline="0">
          <a:solidFill>
            <a:schemeClr val="tx1"/>
          </a:solidFill>
          <a:latin typeface="+mn-lt"/>
          <a:ea typeface="+mn-ea"/>
          <a:cs typeface="+mn-cs"/>
        </a:defRPr>
      </a:lvl3pPr>
      <a:lvl4pPr marL="1200150" lvl="3" indent="-171450" algn="l" defTabSz="685800" rtl="0" eaLnBrk="1" fontAlgn="base" latinLnBrk="0" hangingPunct="1">
        <a:lnSpc>
          <a:spcPct val="100000"/>
        </a:lnSpc>
        <a:spcBef>
          <a:spcPct val="15000"/>
        </a:spcBef>
        <a:spcAft>
          <a:spcPct val="0"/>
        </a:spcAft>
        <a:buClr>
          <a:schemeClr val="hlink"/>
        </a:buClr>
        <a:buSzPct val="115000"/>
        <a:buFontTx/>
        <a:buChar char="•"/>
        <a:defRPr sz="1500" b="0" i="0" u="none" kern="1200" baseline="0">
          <a:solidFill>
            <a:schemeClr val="tx1"/>
          </a:solidFill>
          <a:latin typeface="+mn-lt"/>
          <a:ea typeface="+mn-ea"/>
          <a:cs typeface="+mn-cs"/>
        </a:defRPr>
      </a:lvl4pPr>
      <a:lvl5pPr marL="1543050" lvl="4" indent="-171450" algn="l" defTabSz="685800" rtl="0" eaLnBrk="1" fontAlgn="base" latinLnBrk="0" hangingPunct="1">
        <a:lnSpc>
          <a:spcPct val="100000"/>
        </a:lnSpc>
        <a:spcBef>
          <a:spcPct val="15000"/>
        </a:spcBef>
        <a:spcAft>
          <a:spcPct val="0"/>
        </a:spcAft>
        <a:buClr>
          <a:schemeClr val="folHlink"/>
        </a:buClr>
        <a:buSzTx/>
        <a:buFont typeface="Wingdings" panose="05000000000000000000" pitchFamily="2" charset="2"/>
        <a:buChar char="§"/>
        <a:defRPr sz="1500" b="0" i="0" u="none" kern="1200" baseline="0">
          <a:solidFill>
            <a:schemeClr val="tx1"/>
          </a:solidFill>
          <a:latin typeface="+mn-lt"/>
          <a:ea typeface="+mn-ea"/>
          <a:cs typeface="+mn-cs"/>
        </a:defRPr>
      </a:lvl5pPr>
      <a:lvl6pPr marL="1885950" lvl="5" indent="-171450" algn="l" defTabSz="685800" rtl="0" eaLnBrk="1" fontAlgn="base" latinLnBrk="0" hangingPunct="1">
        <a:lnSpc>
          <a:spcPct val="100000"/>
        </a:lnSpc>
        <a:spcBef>
          <a:spcPct val="15000"/>
        </a:spcBef>
        <a:spcAft>
          <a:spcPct val="0"/>
        </a:spcAft>
        <a:buClr>
          <a:schemeClr val="folHlink"/>
        </a:buClr>
        <a:buSzTx/>
        <a:buFont typeface="Wingdings" panose="05000000000000000000" pitchFamily="2" charset="2"/>
        <a:buChar char="§"/>
        <a:defRPr sz="1500" b="0" i="0" u="none" kern="1200" baseline="0">
          <a:solidFill>
            <a:schemeClr val="tx1"/>
          </a:solidFill>
          <a:latin typeface="+mn-lt"/>
          <a:ea typeface="+mn-ea"/>
          <a:cs typeface="+mn-cs"/>
        </a:defRPr>
      </a:lvl6pPr>
      <a:lvl7pPr marL="2228850" lvl="6" indent="-171450" algn="l" defTabSz="685800" rtl="0" eaLnBrk="1" fontAlgn="base" latinLnBrk="0" hangingPunct="1">
        <a:lnSpc>
          <a:spcPct val="100000"/>
        </a:lnSpc>
        <a:spcBef>
          <a:spcPct val="15000"/>
        </a:spcBef>
        <a:spcAft>
          <a:spcPct val="0"/>
        </a:spcAft>
        <a:buClr>
          <a:schemeClr val="folHlink"/>
        </a:buClr>
        <a:buSzTx/>
        <a:buFont typeface="Wingdings" panose="05000000000000000000" pitchFamily="2" charset="2"/>
        <a:buChar char="§"/>
        <a:defRPr sz="1500" b="0" i="0" u="none" kern="1200" baseline="0">
          <a:solidFill>
            <a:schemeClr val="tx1"/>
          </a:solidFill>
          <a:latin typeface="+mn-lt"/>
          <a:ea typeface="+mn-ea"/>
          <a:cs typeface="+mn-cs"/>
        </a:defRPr>
      </a:lvl7pPr>
      <a:lvl8pPr marL="2571750" lvl="7" indent="-171450" algn="l" defTabSz="685800" rtl="0" eaLnBrk="1" fontAlgn="base" latinLnBrk="0" hangingPunct="1">
        <a:lnSpc>
          <a:spcPct val="100000"/>
        </a:lnSpc>
        <a:spcBef>
          <a:spcPct val="15000"/>
        </a:spcBef>
        <a:spcAft>
          <a:spcPct val="0"/>
        </a:spcAft>
        <a:buClr>
          <a:schemeClr val="folHlink"/>
        </a:buClr>
        <a:buSzTx/>
        <a:buFont typeface="Wingdings" panose="05000000000000000000" pitchFamily="2" charset="2"/>
        <a:buChar char="§"/>
        <a:defRPr sz="1500" b="0" i="0" u="none" kern="1200" baseline="0">
          <a:solidFill>
            <a:schemeClr val="tx1"/>
          </a:solidFill>
          <a:latin typeface="+mn-lt"/>
          <a:ea typeface="+mn-ea"/>
          <a:cs typeface="+mn-cs"/>
        </a:defRPr>
      </a:lvl8pPr>
      <a:lvl9pPr marL="2914650" lvl="8" indent="-171450" algn="l" defTabSz="685800" rtl="0" eaLnBrk="1" fontAlgn="base" latinLnBrk="0" hangingPunct="1">
        <a:lnSpc>
          <a:spcPct val="100000"/>
        </a:lnSpc>
        <a:spcBef>
          <a:spcPct val="15000"/>
        </a:spcBef>
        <a:spcAft>
          <a:spcPct val="0"/>
        </a:spcAft>
        <a:buClr>
          <a:schemeClr val="folHlink"/>
        </a:buClr>
        <a:buSzTx/>
        <a:buFont typeface="Wingdings" panose="05000000000000000000" pitchFamily="2" charset="2"/>
        <a:buChar char="§"/>
        <a:defRPr sz="1500" b="0" i="0" u="none" kern="1200" baseline="0">
          <a:solidFill>
            <a:schemeClr val="tx1"/>
          </a:solidFill>
          <a:latin typeface="+mn-lt"/>
          <a:ea typeface="+mn-ea"/>
          <a:cs typeface="+mn-cs"/>
        </a:defRPr>
      </a:lvl9pPr>
    </p:bodyStyle>
    <p:otherStyle>
      <a:lvl1pPr marL="0" lvl="0" indent="0" algn="l" defTabSz="6858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342900" lvl="1"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057400" lvl="6"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300" lvl="7"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200" lvl="8"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0" name="WordArt 1030"/>
          <p:cNvSpPr>
            <a:spLocks noTextEdit="1"/>
          </p:cNvSpPr>
          <p:nvPr/>
        </p:nvSpPr>
        <p:spPr>
          <a:xfrm>
            <a:off x="1938019" y="1700808"/>
            <a:ext cx="5268595" cy="1838325"/>
          </a:xfrm>
          <a:prstGeom prst="rect">
            <a:avLst/>
          </a:prstGeom>
        </p:spPr>
        <p:txBody>
          <a:bodyPr wrap="none" fromWordArt="1">
            <a:prstTxWarp prst="textPlain">
              <a:avLst>
                <a:gd name="adj" fmla="val 50000"/>
              </a:avLst>
            </a:prstTxWarp>
            <a:normAutofit/>
          </a:bodyPr>
          <a:lstStyle/>
          <a:p>
            <a:pPr algn="ctr"/>
            <a:r>
              <a:rPr lang="en-US" altLang="zh-CN" sz="4500" dirty="0">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隶书" pitchFamily="49" charset="-122"/>
                <a:ea typeface="隶书" pitchFamily="49" charset="-122"/>
              </a:rPr>
              <a:t>3</a:t>
            </a:r>
            <a:r>
              <a:rPr lang="zh-CN" altLang="en-US" sz="4500" dirty="0">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隶书" pitchFamily="49" charset="-122"/>
                <a:ea typeface="隶书" pitchFamily="49" charset="-122"/>
              </a:rPr>
              <a:t>.</a:t>
            </a:r>
            <a:r>
              <a:rPr lang="en-US" altLang="zh-CN" sz="4500" dirty="0">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隶书" pitchFamily="49" charset="-122"/>
                <a:ea typeface="隶书" pitchFamily="49" charset="-122"/>
              </a:rPr>
              <a:t>3</a:t>
            </a:r>
            <a:r>
              <a:rPr lang="zh-CN" altLang="en-US" sz="4500" dirty="0">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隶书" pitchFamily="49" charset="-122"/>
                <a:ea typeface="隶书" pitchFamily="49" charset="-122"/>
              </a:rPr>
              <a:t>  超声与次声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checkerboard(down)">
                                      <p:cBhvr>
                                        <p:cTn id="7" dur="5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3971924" cy="1143000"/>
          </a:xfrm>
        </p:spPr>
        <p:txBody>
          <a:bodyPr/>
          <a:lstStyle/>
          <a:p>
            <a:r>
              <a:rPr lang="zh-CN" altLang="en-US" smtClean="0"/>
              <a:t>超声波的应用</a:t>
            </a:r>
            <a:endParaRPr lang="zh-CN" altLang="en-US"/>
          </a:p>
        </p:txBody>
      </p:sp>
      <p:sp>
        <p:nvSpPr>
          <p:cNvPr id="3" name="内容占位符 2"/>
          <p:cNvSpPr>
            <a:spLocks noGrp="1"/>
          </p:cNvSpPr>
          <p:nvPr>
            <p:ph idx="1"/>
          </p:nvPr>
        </p:nvSpPr>
        <p:spPr/>
        <p:txBody>
          <a:bodyPr>
            <a:normAutofit/>
          </a:bodyPr>
          <a:lstStyle/>
          <a:p>
            <a:pPr marL="514350" indent="-514350">
              <a:buFont typeface="+mj-lt"/>
              <a:buAutoNum type="arabicPeriod"/>
            </a:pPr>
            <a:r>
              <a:rPr lang="zh-CN" altLang="en-US" b="1" smtClean="0">
                <a:latin typeface="+mn-ea"/>
              </a:rPr>
              <a:t>海上的利器</a:t>
            </a:r>
            <a:r>
              <a:rPr lang="en-US" altLang="zh-CN" b="1" smtClean="0">
                <a:latin typeface="+mn-ea"/>
              </a:rPr>
              <a:t>——</a:t>
            </a:r>
            <a:r>
              <a:rPr lang="zh-CN" altLang="en-US" b="1" smtClean="0">
                <a:latin typeface="+mn-ea"/>
              </a:rPr>
              <a:t>声呐</a:t>
            </a:r>
            <a:endParaRPr lang="en-US" altLang="zh-CN" b="1" smtClean="0">
              <a:latin typeface="+mn-ea"/>
            </a:endParaRPr>
          </a:p>
          <a:p>
            <a:pPr marL="514350" indent="-514350">
              <a:buFont typeface="+mj-lt"/>
              <a:buAutoNum type="arabicPeriod"/>
            </a:pPr>
            <a:r>
              <a:rPr lang="zh-CN" altLang="en-US" b="1" smtClean="0">
                <a:latin typeface="+mn-ea"/>
              </a:rPr>
              <a:t>屋内的加湿器</a:t>
            </a:r>
            <a:endParaRPr lang="en-US" altLang="zh-CN" b="1" smtClean="0">
              <a:latin typeface="+mn-ea"/>
            </a:endParaRPr>
          </a:p>
          <a:p>
            <a:pPr marL="514350" indent="-514350">
              <a:buFont typeface="+mj-lt"/>
              <a:buAutoNum type="arabicPeriod"/>
            </a:pPr>
            <a:r>
              <a:rPr lang="en-US" altLang="zh-CN" b="1" smtClean="0">
                <a:latin typeface="+mn-ea"/>
              </a:rPr>
              <a:t>B</a:t>
            </a:r>
            <a:r>
              <a:rPr lang="zh-CN" altLang="en-US" b="1" smtClean="0">
                <a:latin typeface="+mn-ea"/>
              </a:rPr>
              <a:t>型超声仪（</a:t>
            </a:r>
            <a:r>
              <a:rPr lang="en-US" altLang="zh-CN" b="1" smtClean="0">
                <a:latin typeface="+mn-ea"/>
              </a:rPr>
              <a:t>B</a:t>
            </a:r>
            <a:r>
              <a:rPr lang="zh-CN" altLang="en-US" b="1" smtClean="0">
                <a:latin typeface="+mn-ea"/>
              </a:rPr>
              <a:t>超）</a:t>
            </a:r>
            <a:endParaRPr lang="en-US" altLang="zh-CN" b="1" smtClean="0">
              <a:latin typeface="+mn-ea"/>
            </a:endParaRPr>
          </a:p>
          <a:p>
            <a:pPr marL="514350" indent="-514350">
              <a:buFont typeface="+mj-lt"/>
              <a:buAutoNum type="arabicPeriod"/>
            </a:pPr>
            <a:r>
              <a:rPr lang="zh-CN" altLang="en-US" b="1" smtClean="0">
                <a:latin typeface="+mn-ea"/>
              </a:rPr>
              <a:t>超声波测速仪</a:t>
            </a:r>
            <a:endParaRPr lang="en-US" altLang="zh-CN" b="1" smtClean="0">
              <a:latin typeface="+mn-ea"/>
            </a:endParaRPr>
          </a:p>
          <a:p>
            <a:pPr marL="514350" indent="-514350">
              <a:buFont typeface="+mj-lt"/>
              <a:buAutoNum type="arabicPeriod"/>
            </a:pPr>
            <a:r>
              <a:rPr lang="zh-CN" altLang="en-US" b="1" smtClean="0">
                <a:latin typeface="+mn-ea"/>
              </a:rPr>
              <a:t>超声波眼镜清洗机</a:t>
            </a:r>
            <a:endParaRPr lang="en-US" altLang="zh-CN" b="1">
              <a:latin typeface="+mn-ea"/>
            </a:endParaRPr>
          </a:p>
          <a:p>
            <a:pPr marL="514350" indent="-514350">
              <a:buFont typeface="+mj-lt"/>
              <a:buAutoNum type="arabicPeriod"/>
            </a:pPr>
            <a:r>
              <a:rPr lang="zh-CN" altLang="en-US" b="1">
                <a:latin typeface="+mn-ea"/>
              </a:rPr>
              <a:t>超声波焊接</a:t>
            </a:r>
            <a:r>
              <a:rPr lang="zh-CN" altLang="en-US" b="1" smtClean="0">
                <a:latin typeface="+mn-ea"/>
              </a:rPr>
              <a:t>技术</a:t>
            </a:r>
            <a:endParaRPr lang="en-US" altLang="zh-CN" b="1" smtClean="0">
              <a:latin typeface="+mn-ea"/>
            </a:endParaRPr>
          </a:p>
          <a:p>
            <a:pPr marL="514350" indent="-514350">
              <a:buFont typeface="+mj-lt"/>
              <a:buAutoNum type="arabicPeriod"/>
            </a:pPr>
            <a:r>
              <a:rPr lang="zh-CN" altLang="en-US" b="1" smtClean="0">
                <a:latin typeface="+mn-ea"/>
              </a:rPr>
              <a:t>超声波</a:t>
            </a:r>
            <a:r>
              <a:rPr lang="zh-CN" altLang="en-US" b="1">
                <a:latin typeface="+mn-ea"/>
              </a:rPr>
              <a:t>测距仪</a:t>
            </a:r>
          </a:p>
          <a:p>
            <a:pPr marL="514350" indent="-514350">
              <a:buFont typeface="+mj-lt"/>
              <a:buAutoNum type="arabicPeriod"/>
            </a:pPr>
            <a:r>
              <a:rPr lang="zh-CN" altLang="en-US" b="1" smtClean="0">
                <a:latin typeface="+mn-ea"/>
              </a:rPr>
              <a:t>超声波传感器</a:t>
            </a:r>
            <a:endParaRPr lang="zh-CN" altLang="en-US" b="1">
              <a:latin typeface="+mn-ea"/>
            </a:endParaRPr>
          </a:p>
          <a:p>
            <a:pPr marL="514350" indent="-514350">
              <a:buFont typeface="+mj-lt"/>
              <a:buAutoNum type="arabicPeriod"/>
            </a:pPr>
            <a:r>
              <a:rPr lang="zh-CN" altLang="en-US" b="1" smtClean="0">
                <a:latin typeface="+mn-ea"/>
              </a:rPr>
              <a:t>药液</a:t>
            </a:r>
            <a:r>
              <a:rPr lang="zh-CN" altLang="en-US" b="1">
                <a:latin typeface="+mn-ea"/>
              </a:rPr>
              <a:t>雾化</a:t>
            </a:r>
          </a:p>
          <a:p>
            <a:pPr marL="514350" indent="-514350">
              <a:buFont typeface="+mj-lt"/>
              <a:buAutoNum type="arabicPeriod"/>
            </a:pPr>
            <a:r>
              <a:rPr lang="zh-CN" altLang="en-US" b="1" smtClean="0">
                <a:latin typeface="+mn-ea"/>
              </a:rPr>
              <a:t>超声碎石</a:t>
            </a:r>
          </a:p>
        </p:txBody>
      </p:sp>
      <p:sp>
        <p:nvSpPr>
          <p:cNvPr id="4" name="动作按钮: 自定义 3">
            <a:hlinkClick r:id="rId2" action="ppaction://hlinksldjump" highlightClick="1"/>
          </p:cNvPr>
          <p:cNvSpPr/>
          <p:nvPr/>
        </p:nvSpPr>
        <p:spPr>
          <a:xfrm>
            <a:off x="289" y="489882"/>
            <a:ext cx="7858180" cy="1357322"/>
          </a:xfrm>
          <a:prstGeom prst="actionButtonBlank">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p:txBody>
          <a:bodyPr/>
          <a:lstStyle/>
          <a:p>
            <a:fld id="{5A635DD9-4F1C-4E0E-9EF6-756C775057FC}" type="slidenum">
              <a:rPr lang="zh-CN" altLang="en-US" smtClean="0"/>
              <a:t>10</a:t>
            </a:fld>
            <a:endParaRPr lang="zh-CN" alt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图片 54273"/>
          <p:cNvPicPr>
            <a:picLocks noChangeAspect="1"/>
          </p:cNvPicPr>
          <p:nvPr/>
        </p:nvPicPr>
        <p:blipFill>
          <a:blip r:embed="rId2"/>
          <a:stretch>
            <a:fillRect/>
          </a:stretch>
        </p:blipFill>
        <p:spPr>
          <a:xfrm>
            <a:off x="0" y="0"/>
            <a:ext cx="9144000" cy="5661025"/>
          </a:xfrm>
          <a:prstGeom prst="rect">
            <a:avLst/>
          </a:prstGeom>
          <a:noFill/>
          <a:ln w="9525">
            <a:noFill/>
          </a:ln>
        </p:spPr>
      </p:pic>
      <p:sp>
        <p:nvSpPr>
          <p:cNvPr id="54275" name="文本框 54274"/>
          <p:cNvSpPr txBox="1"/>
          <p:nvPr/>
        </p:nvSpPr>
        <p:spPr>
          <a:xfrm>
            <a:off x="1187450" y="5661025"/>
            <a:ext cx="1944688" cy="1006475"/>
          </a:xfrm>
          <a:prstGeom prst="rect">
            <a:avLst/>
          </a:prstGeom>
          <a:noFill/>
          <a:ln w="9525">
            <a:noFill/>
          </a:ln>
        </p:spPr>
        <p:txBody>
          <a:bodyPr>
            <a:spAutoFit/>
          </a:bodyPr>
          <a:lstStyle/>
          <a:p>
            <a:pPr>
              <a:spcBef>
                <a:spcPct val="0"/>
              </a:spcBef>
            </a:pPr>
            <a:r>
              <a:rPr lang="zh-CN" altLang="en-US" sz="6000">
                <a:latin typeface="Arial" panose="020B0604020202020204" pitchFamily="34" charset="0"/>
                <a:ea typeface="黑体" panose="02010609060101010101" pitchFamily="2" charset="-122"/>
              </a:rPr>
              <a:t>声呐</a:t>
            </a:r>
          </a:p>
        </p:txBody>
      </p:sp>
      <p:sp>
        <p:nvSpPr>
          <p:cNvPr id="54276" name="文本框 54275"/>
          <p:cNvSpPr txBox="1"/>
          <p:nvPr/>
        </p:nvSpPr>
        <p:spPr>
          <a:xfrm>
            <a:off x="1042988" y="5661025"/>
            <a:ext cx="7416800" cy="1006475"/>
          </a:xfrm>
          <a:prstGeom prst="rect">
            <a:avLst/>
          </a:prstGeom>
          <a:noFill/>
          <a:ln w="9525">
            <a:noFill/>
          </a:ln>
        </p:spPr>
        <p:txBody>
          <a:bodyPr>
            <a:spAutoFit/>
          </a:bodyPr>
          <a:lstStyle/>
          <a:p>
            <a:pPr algn="ctr">
              <a:spcBef>
                <a:spcPct val="0"/>
              </a:spcBef>
            </a:pPr>
            <a:r>
              <a:rPr lang="zh-CN" altLang="en-US" sz="6000">
                <a:solidFill>
                  <a:srgbClr val="FF0000"/>
                </a:solidFill>
                <a:latin typeface="Arial" panose="020B0604020202020204" pitchFamily="34" charset="0"/>
                <a:ea typeface="黑体" panose="02010609060101010101" pitchFamily="2" charset="-122"/>
              </a:rPr>
              <a:t>方向性好</a:t>
            </a:r>
          </a:p>
        </p:txBody>
      </p:sp>
      <p:sp>
        <p:nvSpPr>
          <p:cNvPr id="54277" name="文本框 54276"/>
          <p:cNvSpPr txBox="1"/>
          <p:nvPr/>
        </p:nvSpPr>
        <p:spPr>
          <a:xfrm>
            <a:off x="4643438" y="2133600"/>
            <a:ext cx="2232025" cy="1006475"/>
          </a:xfrm>
          <a:prstGeom prst="rect">
            <a:avLst/>
          </a:prstGeom>
          <a:noFill/>
          <a:ln w="9525">
            <a:noFill/>
          </a:ln>
        </p:spPr>
        <p:txBody>
          <a:bodyPr>
            <a:spAutoFit/>
          </a:bodyPr>
          <a:lstStyle/>
          <a:p>
            <a:pPr marL="342900" indent="-342900">
              <a:spcBef>
                <a:spcPct val="50000"/>
              </a:spcBef>
              <a:buChar char="•"/>
            </a:pPr>
            <a:r>
              <a:rPr lang="zh-CN" altLang="en-US" sz="6000">
                <a:solidFill>
                  <a:srgbClr val="FFFF00"/>
                </a:solidFill>
                <a:latin typeface="Arial" panose="020B0604020202020204" pitchFamily="34" charset="0"/>
              </a:rPr>
              <a:t>回声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anim calcmode="lin" valueType="num">
                                      <p:cBhvr additive="base">
                                        <p:cTn id="7" dur="500" fill="hold"/>
                                        <p:tgtEl>
                                          <p:spTgt spid="54277"/>
                                        </p:tgtEl>
                                        <p:attrNameLst>
                                          <p:attrName>ppt_x</p:attrName>
                                        </p:attrNameLst>
                                      </p:cBhvr>
                                      <p:tavLst>
                                        <p:tav tm="0">
                                          <p:val>
                                            <p:strVal val="#ppt_x"/>
                                          </p:val>
                                        </p:tav>
                                        <p:tav tm="100000">
                                          <p:val>
                                            <p:strVal val="#ppt_x"/>
                                          </p:val>
                                        </p:tav>
                                      </p:tavLst>
                                    </p:anim>
                                    <p:anim calcmode="lin" valueType="num">
                                      <p:cBhvr additive="base">
                                        <p:cTn id="8" dur="500" fill="hold"/>
                                        <p:tgtEl>
                                          <p:spTgt spid="542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文本占位符 47106"/>
          <p:cNvSpPr>
            <a:spLocks noGrp="1"/>
          </p:cNvSpPr>
          <p:nvPr>
            <p:ph type="body" sz="half" idx="4294967295"/>
          </p:nvPr>
        </p:nvSpPr>
        <p:spPr>
          <a:xfrm>
            <a:off x="212090" y="1052195"/>
            <a:ext cx="7993380" cy="1224280"/>
          </a:xfrm>
        </p:spPr>
        <p:txBody>
          <a:bodyPr/>
          <a:lstStyle/>
          <a:p>
            <a:pPr marL="0" indent="0">
              <a:buClrTx/>
              <a:buSzTx/>
              <a:buFontTx/>
              <a:buNone/>
            </a:pPr>
            <a:r>
              <a:rPr lang="en-US" altLang="zh-CN" sz="3300" b="1"/>
              <a:t>   </a:t>
            </a:r>
            <a:r>
              <a:rPr lang="zh-CN" altLang="en-US" sz="3300" b="1"/>
              <a:t>超声波雷达也叫声呐，可以用来探测海洋深度，探测时是如何工作的</a:t>
            </a:r>
            <a:r>
              <a:rPr lang="en-US" altLang="zh-CN" sz="3300" b="1"/>
              <a:t>?</a:t>
            </a:r>
          </a:p>
        </p:txBody>
      </p:sp>
      <p:sp>
        <p:nvSpPr>
          <p:cNvPr id="47108" name="文本框 47107"/>
          <p:cNvSpPr txBox="1"/>
          <p:nvPr/>
        </p:nvSpPr>
        <p:spPr>
          <a:xfrm>
            <a:off x="395288" y="2276475"/>
            <a:ext cx="8748712" cy="2224088"/>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如：超声波在海水中的传播速度</a:t>
            </a:r>
            <a:r>
              <a:rPr lang="en-US" altLang="zh-CN" sz="3200" i="1">
                <a:solidFill>
                  <a:srgbClr val="FF0000"/>
                </a:solidFill>
                <a:latin typeface="Arial" panose="020B0604020202020204" pitchFamily="34" charset="0"/>
              </a:rPr>
              <a:t>v</a:t>
            </a:r>
            <a:r>
              <a:rPr lang="zh-CN" altLang="en-US" sz="3200">
                <a:solidFill>
                  <a:srgbClr val="FF0000"/>
                </a:solidFill>
                <a:latin typeface="Arial" panose="020B0604020202020204" pitchFamily="34" charset="0"/>
              </a:rPr>
              <a:t>为</a:t>
            </a:r>
            <a:r>
              <a:rPr lang="en-US" altLang="zh-CN" sz="3200">
                <a:solidFill>
                  <a:srgbClr val="FF0000"/>
                </a:solidFill>
                <a:latin typeface="Arial" panose="020B0604020202020204" pitchFamily="34" charset="0"/>
              </a:rPr>
              <a:t>1500m/s</a:t>
            </a:r>
            <a:r>
              <a:rPr lang="zh-CN" altLang="en-US" sz="3200">
                <a:solidFill>
                  <a:srgbClr val="FF0000"/>
                </a:solidFill>
                <a:latin typeface="Arial" panose="020B0604020202020204" pitchFamily="34" charset="0"/>
              </a:rPr>
              <a:t>，从海面发出超声到接受到回声的时间</a:t>
            </a:r>
            <a:r>
              <a:rPr lang="en-US" altLang="zh-CN" sz="3200" i="1">
                <a:solidFill>
                  <a:srgbClr val="FF0000"/>
                </a:solidFill>
                <a:latin typeface="Arial" panose="020B0604020202020204" pitchFamily="34" charset="0"/>
              </a:rPr>
              <a:t>t</a:t>
            </a:r>
            <a:r>
              <a:rPr lang="zh-CN" altLang="en-US" sz="3200">
                <a:solidFill>
                  <a:srgbClr val="FF0000"/>
                </a:solidFill>
                <a:latin typeface="Arial" panose="020B0604020202020204" pitchFamily="34" charset="0"/>
              </a:rPr>
              <a:t>为</a:t>
            </a:r>
            <a:r>
              <a:rPr lang="en-US" altLang="zh-CN" sz="3200">
                <a:solidFill>
                  <a:srgbClr val="FF0000"/>
                </a:solidFill>
                <a:latin typeface="Arial" panose="020B0604020202020204" pitchFamily="34" charset="0"/>
              </a:rPr>
              <a:t>4s</a:t>
            </a:r>
            <a:r>
              <a:rPr lang="zh-CN" altLang="en-US" sz="3200">
                <a:solidFill>
                  <a:srgbClr val="FF0000"/>
                </a:solidFill>
                <a:latin typeface="Arial" panose="020B0604020202020204" pitchFamily="34" charset="0"/>
              </a:rPr>
              <a:t>，海的深度为多少？</a:t>
            </a:r>
          </a:p>
          <a:p>
            <a:pPr>
              <a:spcBef>
                <a:spcPct val="0"/>
              </a:spcBef>
            </a:pPr>
            <a:endParaRPr lang="zh-CN" altLang="en-US">
              <a:solidFill>
                <a:srgbClr val="FF0000"/>
              </a:solidFill>
              <a:latin typeface="Arial" pitchFamily="34" charset="0"/>
            </a:endParaRPr>
          </a:p>
        </p:txBody>
      </p:sp>
      <p:sp>
        <p:nvSpPr>
          <p:cNvPr id="47117" name="内容占位符 47116"/>
          <p:cNvSpPr>
            <a:spLocks noGrp="1"/>
          </p:cNvSpPr>
          <p:nvPr>
            <p:ph sz="quarter" idx="4294967295"/>
          </p:nvPr>
        </p:nvSpPr>
        <p:spPr>
          <a:xfrm>
            <a:off x="498475" y="4130040"/>
            <a:ext cx="8147050" cy="1544955"/>
          </a:xfrm>
        </p:spPr>
        <p:txBody>
          <a:bodyPr/>
          <a:lstStyle/>
          <a:p>
            <a:pPr marL="0" indent="0">
              <a:buClrTx/>
              <a:buSzTx/>
              <a:buFontTx/>
              <a:buNone/>
            </a:pPr>
            <a:r>
              <a:rPr lang="zh-CN" altLang="en-US" sz="4000"/>
              <a:t>利用中种方法可不可以测量月亮到地球的距离？为什么？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 calcmode="lin" valueType="num">
                                      <p:cBhvr additive="base">
                                        <p:cTn id="7" dur="500" fill="hold"/>
                                        <p:tgtEl>
                                          <p:spTgt spid="47108"/>
                                        </p:tgtEl>
                                        <p:attrNameLst>
                                          <p:attrName>ppt_x</p:attrName>
                                        </p:attrNameLst>
                                      </p:cBhvr>
                                      <p:tavLst>
                                        <p:tav tm="0">
                                          <p:val>
                                            <p:strVal val="#ppt_x"/>
                                          </p:val>
                                        </p:tav>
                                        <p:tav tm="100000">
                                          <p:val>
                                            <p:strVal val="#ppt_x"/>
                                          </p:val>
                                        </p:tav>
                                      </p:tavLst>
                                    </p:anim>
                                    <p:anim calcmode="lin" valueType="num">
                                      <p:cBhvr additive="base">
                                        <p:cTn id="8" dur="500" fill="hold"/>
                                        <p:tgtEl>
                                          <p:spTgt spid="47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图片 55297" descr="s1"/>
          <p:cNvPicPr>
            <a:picLocks noChangeAspect="1"/>
          </p:cNvPicPr>
          <p:nvPr/>
        </p:nvPicPr>
        <p:blipFill>
          <a:blip r:embed="rId3"/>
          <a:stretch>
            <a:fillRect/>
          </a:stretch>
        </p:blipFill>
        <p:spPr>
          <a:xfrm>
            <a:off x="0" y="0"/>
            <a:ext cx="9144000" cy="5445125"/>
          </a:xfrm>
          <a:prstGeom prst="rect">
            <a:avLst/>
          </a:prstGeom>
          <a:noFill/>
          <a:ln w="9525">
            <a:noFill/>
          </a:ln>
        </p:spPr>
      </p:pic>
      <p:sp>
        <p:nvSpPr>
          <p:cNvPr id="55299" name="文本框 55298"/>
          <p:cNvSpPr txBox="1"/>
          <p:nvPr/>
        </p:nvSpPr>
        <p:spPr>
          <a:xfrm>
            <a:off x="1187450" y="5516563"/>
            <a:ext cx="5400675" cy="762000"/>
          </a:xfrm>
          <a:prstGeom prst="rect">
            <a:avLst/>
          </a:prstGeom>
          <a:noFill/>
          <a:ln w="9525">
            <a:noFill/>
          </a:ln>
        </p:spPr>
        <p:txBody>
          <a:bodyPr>
            <a:spAutoFit/>
          </a:bodyPr>
          <a:lstStyle/>
          <a:p>
            <a:pPr>
              <a:spcBef>
                <a:spcPct val="0"/>
              </a:spcBef>
            </a:pPr>
            <a:r>
              <a:rPr lang="zh-CN" altLang="en-US">
                <a:solidFill>
                  <a:srgbClr val="FF0000"/>
                </a:solidFill>
                <a:latin typeface="Arial" panose="020B0604020202020204" pitchFamily="34" charset="0"/>
                <a:ea typeface="黑体" panose="02010609060101010101" pitchFamily="2" charset="-122"/>
              </a:rPr>
              <a:t>穿透能力强</a:t>
            </a:r>
            <a:r>
              <a:rPr lang="en-US" altLang="zh-CN">
                <a:solidFill>
                  <a:srgbClr val="FF0000"/>
                </a:solidFill>
                <a:latin typeface="Arial" panose="020B0604020202020204" pitchFamily="34" charset="0"/>
                <a:ea typeface="黑体" panose="02010609060101010101" pitchFamily="2" charset="-122"/>
              </a:rPr>
              <a:t>,</a:t>
            </a:r>
            <a:r>
              <a:rPr lang="zh-CN" altLang="en-US">
                <a:solidFill>
                  <a:srgbClr val="FF0000"/>
                </a:solidFill>
                <a:latin typeface="Arial" panose="020B0604020202020204" pitchFamily="34" charset="0"/>
                <a:ea typeface="黑体" panose="02010609060101010101" pitchFamily="2" charset="-122"/>
              </a:rPr>
              <a:t>能够成像</a:t>
            </a:r>
          </a:p>
        </p:txBody>
      </p:sp>
      <p:sp>
        <p:nvSpPr>
          <p:cNvPr id="55300" name="文本框 55299"/>
          <p:cNvSpPr txBox="1"/>
          <p:nvPr/>
        </p:nvSpPr>
        <p:spPr>
          <a:xfrm>
            <a:off x="1403350" y="2997200"/>
            <a:ext cx="7416800" cy="1311275"/>
          </a:xfrm>
          <a:prstGeom prst="rect">
            <a:avLst/>
          </a:prstGeom>
          <a:noFill/>
          <a:ln w="9525">
            <a:noFill/>
          </a:ln>
        </p:spPr>
        <p:txBody>
          <a:bodyPr>
            <a:spAutoFit/>
          </a:bodyPr>
          <a:lstStyle/>
          <a:p>
            <a:pPr>
              <a:spcBef>
                <a:spcPct val="0"/>
              </a:spcBef>
            </a:pPr>
            <a:r>
              <a:rPr lang="zh-CN" altLang="en-US" sz="4800">
                <a:solidFill>
                  <a:srgbClr val="99FF33"/>
                </a:solidFill>
                <a:latin typeface="Arial" panose="020B0604020202020204" pitchFamily="34" charset="0"/>
                <a:ea typeface="黑体" panose="02010609060101010101" pitchFamily="2" charset="-122"/>
              </a:rPr>
              <a:t>超声波诊断仪</a:t>
            </a:r>
            <a:r>
              <a:rPr lang="en-US" altLang="zh-CN" sz="4800">
                <a:solidFill>
                  <a:srgbClr val="99FF33"/>
                </a:solidFill>
                <a:latin typeface="Arial" panose="020B0604020202020204" pitchFamily="34" charset="0"/>
                <a:ea typeface="黑体" panose="02010609060101010101" pitchFamily="2" charset="-122"/>
              </a:rPr>
              <a:t>(B</a:t>
            </a:r>
            <a:r>
              <a:rPr lang="zh-CN" altLang="en-US" sz="4800">
                <a:solidFill>
                  <a:srgbClr val="99FF33"/>
                </a:solidFill>
                <a:latin typeface="Arial" panose="020B0604020202020204" pitchFamily="34" charset="0"/>
                <a:ea typeface="黑体" panose="02010609060101010101" pitchFamily="2" charset="-122"/>
              </a:rPr>
              <a:t>超</a:t>
            </a:r>
            <a:r>
              <a:rPr lang="en-US" altLang="zh-CN" sz="4800">
                <a:solidFill>
                  <a:srgbClr val="99FF33"/>
                </a:solidFill>
                <a:latin typeface="Arial" panose="020B0604020202020204" pitchFamily="34" charset="0"/>
                <a:ea typeface="黑体" panose="02010609060101010101" pitchFamily="2" charset="-122"/>
              </a:rPr>
              <a:t>)</a:t>
            </a:r>
          </a:p>
          <a:p>
            <a:pPr>
              <a:spcBef>
                <a:spcPct val="0"/>
              </a:spcBef>
            </a:pPr>
            <a:r>
              <a:rPr lang="zh-CN" altLang="en-US" sz="3200" b="0">
                <a:solidFill>
                  <a:srgbClr val="99FF33"/>
                </a:solidFill>
                <a:latin typeface="Arial" panose="020B0604020202020204" pitchFamily="34" charset="0"/>
                <a:ea typeface="黑体" panose="02010609060101010101" pitchFamily="2" charset="-122"/>
              </a:rPr>
              <a:t>　　　检查、治疗疾病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p:cTn id="7" dur="1000" fill="hold"/>
                                        <p:tgtEl>
                                          <p:spTgt spid="55299"/>
                                        </p:tgtEl>
                                        <p:attrNameLst>
                                          <p:attrName>ppt_w</p:attrName>
                                        </p:attrNameLst>
                                      </p:cBhvr>
                                      <p:tavLst>
                                        <p:tav tm="0">
                                          <p:val>
                                            <p:fltVal val="0"/>
                                          </p:val>
                                        </p:tav>
                                        <p:tav tm="100000">
                                          <p:val>
                                            <p:strVal val="#ppt_w"/>
                                          </p:val>
                                        </p:tav>
                                      </p:tavLst>
                                    </p:anim>
                                    <p:anim calcmode="lin" valueType="num">
                                      <p:cBhvr>
                                        <p:cTn id="8" dur="1000" fill="hold"/>
                                        <p:tgtEl>
                                          <p:spTgt spid="5529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图片 56321" descr="8003_h"/>
          <p:cNvPicPr>
            <a:picLocks noChangeAspect="1"/>
          </p:cNvPicPr>
          <p:nvPr/>
        </p:nvPicPr>
        <p:blipFill>
          <a:blip r:embed="rId3"/>
          <a:stretch>
            <a:fillRect/>
          </a:stretch>
        </p:blipFill>
        <p:spPr>
          <a:xfrm>
            <a:off x="0" y="0"/>
            <a:ext cx="7019925" cy="3213100"/>
          </a:xfrm>
          <a:prstGeom prst="rect">
            <a:avLst/>
          </a:prstGeom>
          <a:noFill/>
          <a:ln w="9525">
            <a:noFill/>
          </a:ln>
        </p:spPr>
      </p:pic>
      <p:sp>
        <p:nvSpPr>
          <p:cNvPr id="56324" name="矩形 56323"/>
          <p:cNvSpPr/>
          <p:nvPr/>
        </p:nvSpPr>
        <p:spPr>
          <a:xfrm>
            <a:off x="1116013" y="3429000"/>
            <a:ext cx="5184775" cy="641350"/>
          </a:xfrm>
          <a:prstGeom prst="rect">
            <a:avLst/>
          </a:prstGeom>
          <a:noFill/>
          <a:ln w="9525">
            <a:noFill/>
          </a:ln>
        </p:spPr>
        <p:txBody>
          <a:bodyPr>
            <a:spAutoFit/>
          </a:bodyPr>
          <a:lstStyle/>
          <a:p>
            <a:pPr>
              <a:spcBef>
                <a:spcPct val="0"/>
              </a:spcBef>
            </a:pPr>
            <a:r>
              <a:rPr lang="zh-CN" altLang="en-US" sz="3600" b="0">
                <a:solidFill>
                  <a:srgbClr val="0000FF"/>
                </a:solidFill>
                <a:latin typeface="Arial" panose="020B0604020202020204" pitchFamily="34" charset="0"/>
                <a:ea typeface="黑体" panose="02010609060101010101" pitchFamily="2" charset="-122"/>
              </a:rPr>
              <a:t>探测金属内部缺陷</a:t>
            </a:r>
          </a:p>
        </p:txBody>
      </p:sp>
      <p:sp>
        <p:nvSpPr>
          <p:cNvPr id="56325" name="文本框 56324"/>
          <p:cNvSpPr txBox="1"/>
          <p:nvPr/>
        </p:nvSpPr>
        <p:spPr>
          <a:xfrm>
            <a:off x="1763713" y="4868863"/>
            <a:ext cx="4752975" cy="1098550"/>
          </a:xfrm>
          <a:prstGeom prst="rect">
            <a:avLst/>
          </a:prstGeom>
          <a:noFill/>
          <a:ln w="9525">
            <a:noFill/>
          </a:ln>
        </p:spPr>
        <p:txBody>
          <a:bodyPr>
            <a:spAutoFit/>
          </a:bodyPr>
          <a:lstStyle/>
          <a:p>
            <a:pPr>
              <a:spcBef>
                <a:spcPct val="0"/>
              </a:spcBef>
            </a:pPr>
            <a:r>
              <a:rPr lang="zh-CN" altLang="en-US" sz="6600">
                <a:solidFill>
                  <a:srgbClr val="FF0000"/>
                </a:solidFill>
                <a:latin typeface="Arial" panose="020B0604020202020204" pitchFamily="34" charset="0"/>
                <a:ea typeface="黑体" panose="02010609060101010101" pitchFamily="2" charset="-122"/>
              </a:rPr>
              <a:t>穿透能力强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 calcmode="lin" valueType="num">
                                      <p:cBhvr>
                                        <p:cTn id="7" dur="1000" fill="hold"/>
                                        <p:tgtEl>
                                          <p:spTgt spid="56325"/>
                                        </p:tgtEl>
                                        <p:attrNameLst>
                                          <p:attrName>ppt_w</p:attrName>
                                        </p:attrNameLst>
                                      </p:cBhvr>
                                      <p:tavLst>
                                        <p:tav tm="0">
                                          <p:val>
                                            <p:fltVal val="0"/>
                                          </p:val>
                                        </p:tav>
                                        <p:tav tm="100000">
                                          <p:val>
                                            <p:strVal val="#ppt_w"/>
                                          </p:val>
                                        </p:tav>
                                      </p:tavLst>
                                    </p:anim>
                                    <p:anim calcmode="lin" valueType="num">
                                      <p:cBhvr>
                                        <p:cTn id="8" dur="1000" fill="hold"/>
                                        <p:tgtEl>
                                          <p:spTgt spid="5632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6" name="文本占位符 76805"/>
          <p:cNvSpPr>
            <a:spLocks noGrp="1"/>
          </p:cNvSpPr>
          <p:nvPr>
            <p:ph type="body" sz="half" idx="4294967295"/>
          </p:nvPr>
        </p:nvSpPr>
        <p:spPr>
          <a:xfrm>
            <a:off x="0" y="4149725"/>
            <a:ext cx="8229600" cy="792480"/>
          </a:xfrm>
        </p:spPr>
        <p:txBody>
          <a:bodyPr/>
          <a:lstStyle/>
          <a:p>
            <a:pPr algn="ctr">
              <a:buClrTx/>
              <a:buSzTx/>
              <a:buFontTx/>
              <a:buNone/>
            </a:pPr>
            <a:r>
              <a:rPr lang="zh-CN" altLang="en-US" sz="3700" b="1"/>
              <a:t>超声波清洗器</a:t>
            </a:r>
          </a:p>
          <a:p>
            <a:pPr algn="ctr">
              <a:buClrTx/>
              <a:buSzTx/>
              <a:buFontTx/>
            </a:pPr>
            <a:endParaRPr lang="zh-CN" altLang="en-US" sz="3700" b="1">
              <a:solidFill>
                <a:srgbClr val="FF0000"/>
              </a:solidFill>
            </a:endParaRPr>
          </a:p>
        </p:txBody>
      </p:sp>
      <p:pic>
        <p:nvPicPr>
          <p:cNvPr id="76807" name="内容占位符 76806" descr="1-图片-17超声清洗"/>
          <p:cNvPicPr>
            <a:picLocks noGrp="1" noChangeAspect="1"/>
          </p:cNvPicPr>
          <p:nvPr>
            <p:ph sz="half" idx="4294967295"/>
          </p:nvPr>
        </p:nvPicPr>
        <p:blipFill>
          <a:blip r:embed="rId2"/>
          <a:srcRect l="9473" t="11081" r="12154" b="14163"/>
          <a:stretch>
            <a:fillRect/>
          </a:stretch>
        </p:blipFill>
        <p:spPr>
          <a:xfrm>
            <a:off x="0" y="260350"/>
            <a:ext cx="4177030" cy="3888105"/>
          </a:xfrm>
        </p:spPr>
      </p:pic>
      <p:sp>
        <p:nvSpPr>
          <p:cNvPr id="76808" name="矩形 76807"/>
          <p:cNvSpPr/>
          <p:nvPr/>
        </p:nvSpPr>
        <p:spPr>
          <a:xfrm>
            <a:off x="1908175" y="5157788"/>
            <a:ext cx="5257800" cy="1098550"/>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None/>
            </a:pPr>
            <a:r>
              <a:rPr lang="zh-CN" altLang="en-US" sz="6600" b="1">
                <a:solidFill>
                  <a:srgbClr val="FF0000"/>
                </a:solidFill>
                <a:ea typeface="黑体" panose="02010609060101010101" pitchFamily="2" charset="-122"/>
              </a:rPr>
              <a:t>声能易于集中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6808">
                                            <p:txEl>
                                              <p:pRg st="0" end="0"/>
                                            </p:txEl>
                                          </p:spTgt>
                                        </p:tgtEl>
                                        <p:attrNameLst>
                                          <p:attrName>style.visibility</p:attrName>
                                        </p:attrNameLst>
                                      </p:cBhvr>
                                      <p:to>
                                        <p:strVal val="visible"/>
                                      </p:to>
                                    </p:set>
                                    <p:animEffect transition="in" filter="randombar(horizontal)">
                                      <p:cBhvr>
                                        <p:cTn id="7" dur="500"/>
                                        <p:tgtEl>
                                          <p:spTgt spid="768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6" name="文本占位符 78855"/>
          <p:cNvSpPr>
            <a:spLocks noGrp="1"/>
          </p:cNvSpPr>
          <p:nvPr>
            <p:ph type="body" sz="half" idx="4294967295"/>
          </p:nvPr>
        </p:nvSpPr>
        <p:spPr>
          <a:xfrm>
            <a:off x="1187450" y="4870450"/>
            <a:ext cx="3455670" cy="701675"/>
          </a:xfrm>
        </p:spPr>
        <p:txBody>
          <a:bodyPr vert="horz" wrap="square" lIns="91440" tIns="45720" rIns="91440" bIns="45720" anchor="t">
            <a:spAutoFit/>
          </a:bodyPr>
          <a:lstStyle/>
          <a:p>
            <a:pPr marL="0" indent="0">
              <a:spcBef>
                <a:spcPct val="0"/>
              </a:spcBef>
              <a:buClrTx/>
              <a:buSzTx/>
              <a:buFontTx/>
              <a:buNone/>
            </a:pPr>
            <a:r>
              <a:rPr lang="zh-CN" altLang="en-US" sz="4000" b="1">
                <a:ea typeface="黑体" panose="02010609060101010101" pitchFamily="2" charset="-122"/>
              </a:rPr>
              <a:t>超声波焊接器</a:t>
            </a:r>
            <a:endParaRPr lang="zh-CN" altLang="en-US" sz="4000" b="1">
              <a:solidFill>
                <a:srgbClr val="FF0000"/>
              </a:solidFill>
              <a:ea typeface="黑体" pitchFamily="2" charset="-122"/>
            </a:endParaRPr>
          </a:p>
        </p:txBody>
      </p:sp>
      <p:pic>
        <p:nvPicPr>
          <p:cNvPr id="78857" name="内容占位符 78856" descr="1-图片-18超声焊接"/>
          <p:cNvPicPr>
            <a:picLocks noGrp="1" noChangeAspect="1"/>
          </p:cNvPicPr>
          <p:nvPr>
            <p:ph sz="half" idx="4294967295"/>
          </p:nvPr>
        </p:nvPicPr>
        <p:blipFill>
          <a:blip r:embed="rId2"/>
          <a:stretch>
            <a:fillRect/>
          </a:stretch>
        </p:blipFill>
        <p:spPr>
          <a:xfrm>
            <a:off x="462915" y="0"/>
            <a:ext cx="4273550" cy="4653280"/>
          </a:xfrm>
        </p:spPr>
      </p:pic>
      <p:sp>
        <p:nvSpPr>
          <p:cNvPr id="78858" name="矩形 78857"/>
          <p:cNvSpPr/>
          <p:nvPr/>
        </p:nvSpPr>
        <p:spPr>
          <a:xfrm>
            <a:off x="3481388" y="6021388"/>
            <a:ext cx="184150" cy="641350"/>
          </a:xfrm>
          <a:prstGeom prst="rect">
            <a:avLst/>
          </a:prstGeom>
          <a:noFill/>
          <a:ln w="9525">
            <a:noFill/>
          </a:ln>
        </p:spPr>
        <p:txBody>
          <a:bodyPr wrap="none" anchor="t">
            <a:spAutoFit/>
          </a:bodyPr>
          <a:lstStyle/>
          <a:p>
            <a:pPr algn="ctr">
              <a:spcBef>
                <a:spcPct val="0"/>
              </a:spcBef>
            </a:pPr>
            <a:endParaRPr sz="3600">
              <a:solidFill>
                <a:srgbClr val="FF0000"/>
              </a:solidFill>
              <a:latin typeface="Arial" pitchFamily="34" charset="0"/>
            </a:endParaRPr>
          </a:p>
        </p:txBody>
      </p:sp>
      <p:sp>
        <p:nvSpPr>
          <p:cNvPr id="78859" name="矩形 78858"/>
          <p:cNvSpPr/>
          <p:nvPr/>
        </p:nvSpPr>
        <p:spPr>
          <a:xfrm>
            <a:off x="2195513" y="5445125"/>
            <a:ext cx="5257800" cy="1098550"/>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None/>
            </a:pPr>
            <a:r>
              <a:rPr lang="zh-CN" altLang="en-US" sz="6600" b="1">
                <a:solidFill>
                  <a:srgbClr val="FF0000"/>
                </a:solidFill>
                <a:ea typeface="黑体" panose="02010609060101010101" pitchFamily="2" charset="-122"/>
              </a:rPr>
              <a:t>声能易于集中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8859">
                                            <p:txEl>
                                              <p:pRg st="0" end="0"/>
                                            </p:txEl>
                                          </p:spTgt>
                                        </p:tgtEl>
                                        <p:attrNameLst>
                                          <p:attrName>style.visibility</p:attrName>
                                        </p:attrNameLst>
                                      </p:cBhvr>
                                      <p:to>
                                        <p:strVal val="visible"/>
                                      </p:to>
                                    </p:set>
                                    <p:animEffect transition="in" filter="randombar(horizontal)">
                                      <p:cBhvr>
                                        <p:cTn id="7" dur="500"/>
                                        <p:tgtEl>
                                          <p:spTgt spid="788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smtClean="0"/>
              <a:t>次声波</a:t>
            </a:r>
            <a:r>
              <a:rPr lang="zh-CN" altLang="en-US" b="1"/>
              <a:t>的特点</a:t>
            </a:r>
            <a:r>
              <a:rPr lang="en-US" altLang="zh-CN"/>
              <a:t/>
            </a:r>
            <a:br>
              <a:rPr lang="en-US" altLang="zh-CN"/>
            </a:br>
            <a:endParaRPr lang="zh-CN" altLang="en-US"/>
          </a:p>
        </p:txBody>
      </p:sp>
      <p:sp>
        <p:nvSpPr>
          <p:cNvPr id="3" name="内容占位符 2"/>
          <p:cNvSpPr>
            <a:spLocks noGrp="1"/>
          </p:cNvSpPr>
          <p:nvPr>
            <p:ph idx="1"/>
          </p:nvPr>
        </p:nvSpPr>
        <p:spPr>
          <a:xfrm>
            <a:off x="612775" y="1130935"/>
            <a:ext cx="8229600" cy="2116403"/>
          </a:xfrm>
        </p:spPr>
        <p:txBody>
          <a:bodyPr/>
          <a:lstStyle/>
          <a:p>
            <a:pPr marL="514350" indent="-514350">
              <a:buFont typeface="+mj-lt"/>
              <a:buAutoNum type="arabicPeriod"/>
            </a:pPr>
            <a:r>
              <a:rPr lang="zh-CN" altLang="en-US" b="1" smtClean="0"/>
              <a:t>不</a:t>
            </a:r>
            <a:r>
              <a:rPr lang="zh-CN" altLang="en-US" b="1"/>
              <a:t>容易衰减，不易被水和空气</a:t>
            </a:r>
            <a:r>
              <a:rPr lang="zh-CN" altLang="en-US" b="1" smtClean="0"/>
              <a:t>吸收</a:t>
            </a:r>
            <a:endParaRPr lang="en-US" altLang="zh-CN" b="1" smtClean="0"/>
          </a:p>
          <a:p>
            <a:pPr marL="514350" indent="-514350">
              <a:buFont typeface="+mj-lt"/>
              <a:buAutoNum type="arabicPeriod"/>
            </a:pPr>
            <a:r>
              <a:rPr lang="zh-CN" altLang="en-US" b="1" smtClean="0"/>
              <a:t>波长很长</a:t>
            </a:r>
            <a:endParaRPr lang="en-US" altLang="zh-CN" b="1" smtClean="0"/>
          </a:p>
          <a:p>
            <a:pPr marL="514350" indent="-514350">
              <a:buFont typeface="+mj-lt"/>
              <a:buAutoNum type="arabicPeriod"/>
            </a:pPr>
            <a:r>
              <a:rPr lang="zh-CN" altLang="en-US" b="1" smtClean="0"/>
              <a:t>能绕开某些大型障碍物发生衍射</a:t>
            </a:r>
            <a:endParaRPr lang="en-US" altLang="zh-CN" b="1" smtClean="0"/>
          </a:p>
          <a:p>
            <a:pPr marL="514350" indent="-514350">
              <a:buFont typeface="+mj-lt"/>
              <a:buAutoNum type="arabicPeriod"/>
            </a:pPr>
            <a:r>
              <a:rPr lang="zh-CN" altLang="en-US" b="1" smtClean="0"/>
              <a:t>易和人体产生共振</a:t>
            </a:r>
            <a:endParaRPr lang="en-US" altLang="zh-CN" b="1" smtClean="0"/>
          </a:p>
          <a:p>
            <a:pPr marL="514350" indent="-514350">
              <a:buFont typeface="+mj-lt"/>
              <a:buAutoNum type="arabicPeriod"/>
            </a:pPr>
            <a:r>
              <a:rPr kumimoji="1" lang="zh-CN" altLang="en-US" b="1"/>
              <a:t>产生次声波的声源：生物</a:t>
            </a:r>
            <a:r>
              <a:rPr kumimoji="1" lang="zh-CN" altLang="en-US" b="1" smtClean="0"/>
              <a:t>、自然灾害</a:t>
            </a:r>
            <a:r>
              <a:rPr kumimoji="1" lang="zh-CN" altLang="en-US" b="1"/>
              <a:t>、</a:t>
            </a:r>
            <a:r>
              <a:rPr kumimoji="1" lang="zh-CN" altLang="en-US" b="1" smtClean="0"/>
              <a:t>核爆炸</a:t>
            </a:r>
          </a:p>
        </p:txBody>
      </p:sp>
      <p:sp>
        <p:nvSpPr>
          <p:cNvPr id="4" name="TextBox 3"/>
          <p:cNvSpPr txBox="1"/>
          <p:nvPr/>
        </p:nvSpPr>
        <p:spPr>
          <a:xfrm>
            <a:off x="4108584" y="3520357"/>
            <a:ext cx="4265802" cy="3119755"/>
          </a:xfrm>
          <a:prstGeom prst="rect">
            <a:avLst/>
          </a:prstGeom>
          <a:noFill/>
        </p:spPr>
        <p:txBody>
          <a:bodyPr wrap="square" rtlCol="0">
            <a:spAutoFit/>
          </a:bodyPr>
          <a:lstStyle/>
          <a:p>
            <a:pPr defTabSz="457200"/>
            <a:r>
              <a:rPr kumimoji="1" lang="zh-CN" altLang="en-US" sz="2400" smtClean="0">
                <a:solidFill>
                  <a:prstClr val="black"/>
                </a:solidFill>
              </a:rPr>
              <a:t>因为次声波波长长，所以很容易穿过物体。</a:t>
            </a:r>
            <a:r>
              <a:rPr kumimoji="1" lang="en-US" altLang="zh-CN" sz="2400" smtClean="0">
                <a:solidFill>
                  <a:prstClr val="black"/>
                </a:solidFill>
              </a:rPr>
              <a:t>7000Hz</a:t>
            </a:r>
            <a:r>
              <a:rPr kumimoji="1" lang="zh-CN" altLang="en-US" sz="2400">
                <a:solidFill>
                  <a:prstClr val="black"/>
                </a:solidFill>
              </a:rPr>
              <a:t>的声波用一张纸就能挡住，而</a:t>
            </a:r>
            <a:r>
              <a:rPr kumimoji="1" lang="en-US" altLang="zh-CN" sz="2400">
                <a:solidFill>
                  <a:prstClr val="black"/>
                </a:solidFill>
              </a:rPr>
              <a:t>7Hz</a:t>
            </a:r>
            <a:r>
              <a:rPr kumimoji="1" lang="zh-CN" altLang="en-US" sz="2400">
                <a:solidFill>
                  <a:prstClr val="black"/>
                </a:solidFill>
              </a:rPr>
              <a:t>的声波能穿越</a:t>
            </a:r>
            <a:r>
              <a:rPr kumimoji="1" lang="en-US" altLang="zh-CN" sz="2400">
                <a:solidFill>
                  <a:prstClr val="black"/>
                </a:solidFill>
              </a:rPr>
              <a:t>15</a:t>
            </a:r>
            <a:r>
              <a:rPr kumimoji="1" lang="zh-CN" altLang="en-US" sz="2400">
                <a:solidFill>
                  <a:prstClr val="black"/>
                </a:solidFill>
              </a:rPr>
              <a:t>米厚的混凝土。</a:t>
            </a:r>
            <a:r>
              <a:rPr kumimoji="1" lang="en-US" altLang="zh-CN" sz="2400">
                <a:solidFill>
                  <a:prstClr val="black"/>
                </a:solidFill>
              </a:rPr>
              <a:t>0.1Hz</a:t>
            </a:r>
            <a:r>
              <a:rPr kumimoji="1" lang="zh-CN" altLang="en-US" sz="2400">
                <a:solidFill>
                  <a:prstClr val="black"/>
                </a:solidFill>
              </a:rPr>
              <a:t>的声波可以环绕地球</a:t>
            </a:r>
            <a:r>
              <a:rPr kumimoji="1" lang="en-US" altLang="zh-CN" sz="2400">
                <a:solidFill>
                  <a:prstClr val="black"/>
                </a:solidFill>
              </a:rPr>
              <a:t>5</a:t>
            </a:r>
            <a:r>
              <a:rPr kumimoji="1" lang="zh-CN" altLang="en-US" sz="2400">
                <a:solidFill>
                  <a:prstClr val="black"/>
                </a:solidFill>
              </a:rPr>
              <a:t>圈还具有杀伤力。（此时已传播</a:t>
            </a:r>
            <a:r>
              <a:rPr kumimoji="1" lang="en-US" altLang="zh-CN" sz="2400">
                <a:solidFill>
                  <a:prstClr val="black"/>
                </a:solidFill>
              </a:rPr>
              <a:t>410</a:t>
            </a:r>
            <a:r>
              <a:rPr kumimoji="1" lang="zh-CN" altLang="en-US" sz="2400">
                <a:solidFill>
                  <a:prstClr val="black"/>
                </a:solidFill>
              </a:rPr>
              <a:t>小时多）。</a:t>
            </a:r>
            <a:endParaRPr kumimoji="1" lang="en-US" altLang="zh-CN" sz="2400">
              <a:solidFill>
                <a:prstClr val="black"/>
              </a:solidFill>
            </a:endParaRPr>
          </a:p>
          <a:p>
            <a:pPr defTabSz="457200"/>
            <a:endParaRPr kumimoji="1" lang="en-US" altLang="zh-CN" sz="2400">
              <a:solidFill>
                <a:prstClr val="black"/>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7200" y="4051882"/>
            <a:ext cx="3255963" cy="234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3075"/>
                                        </p:tgtEl>
                                        <p:attrNameLst>
                                          <p:attrName>style.visibility</p:attrName>
                                        </p:attrNameLst>
                                      </p:cBhvr>
                                      <p:to>
                                        <p:strVal val="visible"/>
                                      </p:to>
                                    </p:set>
                                    <p:anim calcmode="lin" valueType="num">
                                      <p:cBhvr additive="base">
                                        <p:cTn id="42" dur="500" fill="hold"/>
                                        <p:tgtEl>
                                          <p:spTgt spid="3075"/>
                                        </p:tgtEl>
                                        <p:attrNameLst>
                                          <p:attrName>ppt_x</p:attrName>
                                        </p:attrNameLst>
                                      </p:cBhvr>
                                      <p:tavLst>
                                        <p:tav tm="0">
                                          <p:val>
                                            <p:strVal val="#ppt_x"/>
                                          </p:val>
                                        </p:tav>
                                        <p:tav tm="100000">
                                          <p:val>
                                            <p:strVal val="#ppt_x"/>
                                          </p:val>
                                        </p:tav>
                                      </p:tavLst>
                                    </p:anim>
                                    <p:anim calcmode="lin" valueType="num">
                                      <p:cBhvr additive="base">
                                        <p:cTn id="43" dur="500" fill="hold"/>
                                        <p:tgtEl>
                                          <p:spTgt spid="307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上凸弯带形 60417"/>
          <p:cNvSpPr/>
          <p:nvPr/>
        </p:nvSpPr>
        <p:spPr>
          <a:xfrm>
            <a:off x="539750" y="908050"/>
            <a:ext cx="8604250" cy="5113338"/>
          </a:xfrm>
          <a:prstGeom prst="ellipseRibbon2">
            <a:avLst>
              <a:gd name="adj1" fmla="val 25000"/>
              <a:gd name="adj2" fmla="val 50000"/>
              <a:gd name="adj3" fmla="val 12500"/>
            </a:avLst>
          </a:prstGeom>
          <a:solidFill>
            <a:srgbClr val="CCCCFF"/>
          </a:solidFill>
          <a:ln w="9525" cap="flat" cmpd="sng">
            <a:solidFill>
              <a:schemeClr val="tx1"/>
            </a:solidFill>
            <a:prstDash val="solid"/>
            <a:headEnd type="none" w="med" len="med"/>
            <a:tailEnd type="none" w="med" len="med"/>
          </a:ln>
        </p:spPr>
        <p:txBody>
          <a:bodyPr/>
          <a:lstStyle/>
          <a:p>
            <a:endParaRPr lang="zh-CN" altLang="en-US"/>
          </a:p>
        </p:txBody>
      </p:sp>
      <p:sp>
        <p:nvSpPr>
          <p:cNvPr id="60419" name="文本框 60418"/>
          <p:cNvSpPr txBox="1"/>
          <p:nvPr/>
        </p:nvSpPr>
        <p:spPr>
          <a:xfrm>
            <a:off x="3203575" y="1412875"/>
            <a:ext cx="3529013" cy="2530475"/>
          </a:xfrm>
          <a:prstGeom prst="rect">
            <a:avLst/>
          </a:prstGeom>
          <a:noFill/>
          <a:ln w="9525">
            <a:noFill/>
          </a:ln>
        </p:spPr>
        <p:txBody>
          <a:bodyPr>
            <a:spAutoFit/>
          </a:bodyPr>
          <a:lstStyle/>
          <a:p>
            <a:pPr>
              <a:spcBef>
                <a:spcPct val="50000"/>
              </a:spcBef>
            </a:pPr>
            <a:r>
              <a:rPr lang="zh-CN" altLang="en-US" sz="8000">
                <a:solidFill>
                  <a:srgbClr val="FF0000"/>
                </a:solidFill>
                <a:latin typeface="Arial" panose="020B0604020202020204" pitchFamily="34" charset="0"/>
                <a:ea typeface="隶书" panose="02010509060101010101" pitchFamily="49" charset="-122"/>
              </a:rPr>
              <a:t>次声波的危害</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4491" y="1098856"/>
            <a:ext cx="7782309" cy="3785652"/>
          </a:xfrm>
          <a:prstGeom prst="rect">
            <a:avLst/>
          </a:prstGeom>
          <a:noFill/>
        </p:spPr>
        <p:txBody>
          <a:bodyPr wrap="square" rtlCol="0">
            <a:spAutoFit/>
          </a:bodyPr>
          <a:lstStyle/>
          <a:p>
            <a:pPr marL="342900" indent="-342900" defTabSz="457200">
              <a:buFont typeface="+mj-lt"/>
              <a:buAutoNum type="arabicPeriod"/>
            </a:pPr>
            <a:r>
              <a:rPr lang="zh-CN" altLang="en-US" sz="1600" smtClean="0">
                <a:solidFill>
                  <a:prstClr val="black"/>
                </a:solidFill>
                <a:latin typeface="宋体" panose="02010600030101010101" pitchFamily="2" charset="-122"/>
              </a:rPr>
              <a:t>利用极光所产生的</a:t>
            </a:r>
            <a:r>
              <a:rPr lang="zh-CN" altLang="en-US" sz="1600">
                <a:solidFill>
                  <a:prstClr val="black"/>
                </a:solidFill>
                <a:latin typeface="宋体" panose="02010600030101010101" pitchFamily="2" charset="-122"/>
              </a:rPr>
              <a:t>次声波，可以研究极光活动的规律。</a:t>
            </a:r>
          </a:p>
          <a:p>
            <a:pPr marL="342900" indent="-342900" defTabSz="457200">
              <a:buFont typeface="+mj-lt"/>
              <a:buAutoNum type="arabicPeriod"/>
            </a:pPr>
            <a:endParaRPr lang="zh-CN" altLang="en-US" sz="1600">
              <a:solidFill>
                <a:prstClr val="black"/>
              </a:solidFill>
              <a:latin typeface="宋体" panose="02010600030101010101" pitchFamily="2" charset="-122"/>
            </a:endParaRPr>
          </a:p>
          <a:p>
            <a:pPr marL="342900" indent="-342900" defTabSz="457200">
              <a:buFont typeface="+mj-lt"/>
              <a:buAutoNum type="arabicPeriod"/>
            </a:pPr>
            <a:r>
              <a:rPr lang="zh-CN" altLang="en-US" sz="1600" smtClean="0">
                <a:solidFill>
                  <a:prstClr val="black"/>
                </a:solidFill>
                <a:latin typeface="宋体" panose="02010600030101010101" pitchFamily="2" charset="-122"/>
              </a:rPr>
              <a:t>通过接收核爆炸</a:t>
            </a:r>
            <a:r>
              <a:rPr lang="zh-CN" altLang="en-US" sz="1600">
                <a:solidFill>
                  <a:prstClr val="black"/>
                </a:solidFill>
                <a:latin typeface="宋体" panose="02010600030101010101" pitchFamily="2" charset="-122"/>
              </a:rPr>
              <a:t>、火箭发射或者台风产生的次声波，来探测出这些次声源的有关参量。</a:t>
            </a:r>
          </a:p>
          <a:p>
            <a:pPr marL="342900" indent="-342900" defTabSz="457200">
              <a:buFont typeface="+mj-lt"/>
              <a:buAutoNum type="arabicPeriod"/>
            </a:pPr>
            <a:endParaRPr lang="zh-CN" altLang="en-US" sz="1600">
              <a:solidFill>
                <a:prstClr val="black"/>
              </a:solidFill>
              <a:latin typeface="宋体" panose="02010600030101010101" pitchFamily="2" charset="-122"/>
            </a:endParaRPr>
          </a:p>
          <a:p>
            <a:pPr marL="342900" indent="-342900" defTabSz="457200">
              <a:buFont typeface="+mj-lt"/>
              <a:buAutoNum type="arabicPeriod"/>
            </a:pPr>
            <a:r>
              <a:rPr lang="zh-CN" altLang="en-US" sz="1600" smtClean="0">
                <a:solidFill>
                  <a:prstClr val="black"/>
                </a:solidFill>
                <a:latin typeface="宋体" panose="02010600030101010101" pitchFamily="2" charset="-122"/>
              </a:rPr>
              <a:t>预测</a:t>
            </a:r>
            <a:r>
              <a:rPr lang="zh-CN" altLang="en-US" sz="1600">
                <a:solidFill>
                  <a:prstClr val="black"/>
                </a:solidFill>
                <a:latin typeface="宋体" panose="02010600030101010101" pitchFamily="2" charset="-122"/>
              </a:rPr>
              <a:t>自然灾害性事件。许多灾害性的自然现象，如火山爆发、龙卷风、雷暴、台风等，在发生之前可能会辐射出次声波，人们就有可能利用这些前兆现象来预测和预报这些灾害性自然事件的发生。</a:t>
            </a:r>
          </a:p>
          <a:p>
            <a:pPr marL="342900" indent="-342900" defTabSz="457200">
              <a:buFont typeface="+mj-lt"/>
              <a:buAutoNum type="arabicPeriod"/>
            </a:pPr>
            <a:endParaRPr lang="zh-CN" altLang="en-US" sz="1600">
              <a:solidFill>
                <a:prstClr val="black"/>
              </a:solidFill>
              <a:latin typeface="宋体" panose="02010600030101010101" pitchFamily="2" charset="-122"/>
            </a:endParaRPr>
          </a:p>
          <a:p>
            <a:pPr marL="342900" indent="-342900" defTabSz="457200">
              <a:buFont typeface="+mj-lt"/>
              <a:buAutoNum type="arabicPeriod"/>
            </a:pPr>
            <a:r>
              <a:rPr lang="zh-CN" altLang="en-US" sz="1600" smtClean="0">
                <a:solidFill>
                  <a:prstClr val="black"/>
                </a:solidFill>
                <a:latin typeface="宋体" panose="02010600030101010101" pitchFamily="2" charset="-122"/>
              </a:rPr>
              <a:t>可以通过测定自然或人工产生的</a:t>
            </a:r>
            <a:r>
              <a:rPr lang="zh-CN" altLang="en-US" sz="1600">
                <a:solidFill>
                  <a:prstClr val="black"/>
                </a:solidFill>
                <a:latin typeface="宋体" panose="02010600030101010101" pitchFamily="2" charset="-122"/>
              </a:rPr>
              <a:t>次声波在大气中的传播特性，探测出某些大规模气象的性质和规律。这种方法的优点在于可以对大范围大气进行连续不断的探测和监视。</a:t>
            </a:r>
          </a:p>
          <a:p>
            <a:pPr marL="342900" indent="-342900" defTabSz="457200">
              <a:buFont typeface="+mj-lt"/>
              <a:buAutoNum type="arabicPeriod"/>
            </a:pPr>
            <a:endParaRPr lang="zh-CN" altLang="en-US" sz="1600">
              <a:solidFill>
                <a:prstClr val="black"/>
              </a:solidFill>
              <a:latin typeface="宋体" panose="02010600030101010101" pitchFamily="2" charset="-122"/>
            </a:endParaRPr>
          </a:p>
          <a:p>
            <a:pPr marL="342900" indent="-342900" defTabSz="457200">
              <a:buFont typeface="+mj-lt"/>
              <a:buAutoNum type="arabicPeriod"/>
            </a:pPr>
            <a:r>
              <a:rPr lang="zh-CN" altLang="en-US" sz="1600" smtClean="0">
                <a:solidFill>
                  <a:prstClr val="black"/>
                </a:solidFill>
                <a:latin typeface="宋体" panose="02010600030101010101" pitchFamily="2" charset="-122"/>
              </a:rPr>
              <a:t>可以利用测定生物器官发出的次声波的</a:t>
            </a:r>
            <a:r>
              <a:rPr lang="zh-CN" altLang="en-US" sz="1600">
                <a:solidFill>
                  <a:prstClr val="black"/>
                </a:solidFill>
                <a:latin typeface="宋体" panose="02010600030101010101" pitchFamily="2" charset="-122"/>
              </a:rPr>
              <a:t>特性来了解人体或其他生物相应器官的活动情况。</a:t>
            </a:r>
            <a:endParaRPr kumimoji="1" lang="zh-CN" altLang="en-US" sz="1600">
              <a:solidFill>
                <a:prstClr val="black"/>
              </a:solidFill>
              <a:latin typeface="宋体" pitchFamily="2" charset="-122"/>
            </a:endParaRPr>
          </a:p>
        </p:txBody>
      </p:sp>
      <p:sp>
        <p:nvSpPr>
          <p:cNvPr id="8" name="标题 1"/>
          <p:cNvSpPr>
            <a:spLocks noGrp="1"/>
          </p:cNvSpPr>
          <p:nvPr>
            <p:ph type="title"/>
          </p:nvPr>
        </p:nvSpPr>
        <p:spPr>
          <a:xfrm>
            <a:off x="457200" y="-44144"/>
            <a:ext cx="8229600" cy="1143000"/>
          </a:xfrm>
        </p:spPr>
        <p:txBody>
          <a:bodyPr/>
          <a:lstStyle/>
          <a:p>
            <a:r>
              <a:rPr lang="zh-CN" altLang="en-US" b="1"/>
              <a:t>次声波的</a:t>
            </a:r>
            <a:r>
              <a:rPr lang="zh-CN" altLang="en-US" b="1" smtClean="0"/>
              <a:t>应用</a:t>
            </a: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0" name="文本框 49159"/>
          <p:cNvSpPr txBox="1"/>
          <p:nvPr/>
        </p:nvSpPr>
        <p:spPr>
          <a:xfrm>
            <a:off x="468313" y="2205038"/>
            <a:ext cx="8280400" cy="2928937"/>
          </a:xfrm>
          <a:prstGeom prst="rect">
            <a:avLst/>
          </a:prstGeom>
          <a:noFill/>
          <a:ln w="9525">
            <a:noFill/>
          </a:ln>
        </p:spPr>
        <p:txBody>
          <a:bodyPr>
            <a:spAutoFit/>
          </a:bodyPr>
          <a:lstStyle/>
          <a:p>
            <a:pPr marL="342900" indent="-342900">
              <a:spcBef>
                <a:spcPct val="50000"/>
              </a:spcBef>
            </a:pPr>
            <a:r>
              <a:rPr lang="zh-CN" altLang="en-US" sz="6600">
                <a:solidFill>
                  <a:srgbClr val="0066FF"/>
                </a:solidFill>
                <a:latin typeface="华文行楷" panose="02010800040101010101" pitchFamily="2" charset="-122"/>
                <a:ea typeface="华文行楷" panose="02010800040101010101" pitchFamily="2" charset="-122"/>
              </a:rPr>
              <a:t>想一想</a:t>
            </a:r>
            <a:r>
              <a:rPr lang="en-US" altLang="zh-CN" sz="6600">
                <a:solidFill>
                  <a:srgbClr val="0066FF"/>
                </a:solidFill>
                <a:latin typeface="华文行楷" panose="02010800040101010101" pitchFamily="2" charset="-122"/>
                <a:ea typeface="华文行楷" panose="02010800040101010101" pitchFamily="2" charset="-122"/>
              </a:rPr>
              <a:t>:</a:t>
            </a:r>
          </a:p>
          <a:p>
            <a:pPr marL="342900" indent="-342900">
              <a:spcBef>
                <a:spcPct val="50000"/>
              </a:spcBef>
            </a:pPr>
            <a:r>
              <a:rPr lang="en-US" altLang="zh-CN" sz="3200">
                <a:latin typeface="Arial" panose="020B0604020202020204" pitchFamily="34" charset="0"/>
              </a:rPr>
              <a:t>      </a:t>
            </a:r>
            <a:r>
              <a:rPr lang="zh-CN" altLang="en-US" sz="4800">
                <a:solidFill>
                  <a:srgbClr val="0066FF"/>
                </a:solidFill>
                <a:latin typeface="华文行楷" panose="02010800040101010101" pitchFamily="2" charset="-122"/>
                <a:ea typeface="华文行楷" panose="02010800040101010101" pitchFamily="2" charset="-122"/>
              </a:rPr>
              <a:t>是否所有的声音都能被我们听到</a:t>
            </a:r>
            <a:r>
              <a:rPr lang="en-US" altLang="zh-CN" sz="4800">
                <a:solidFill>
                  <a:srgbClr val="0066FF"/>
                </a:solidFill>
                <a:latin typeface="华文行楷" panose="02010800040101010101" pitchFamily="2" charset="-122"/>
                <a:ea typeface="华文行楷" panose="0201080004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9160"/>
                                        </p:tgtEl>
                                        <p:attrNameLst>
                                          <p:attrName>style.visibility</p:attrName>
                                        </p:attrNameLst>
                                      </p:cBhvr>
                                      <p:to>
                                        <p:strVal val="visible"/>
                                      </p:to>
                                    </p:set>
                                    <p:animEffect transition="in" filter="fade">
                                      <p:cBhvr>
                                        <p:cTn id="7" dur="770" decel="100000"/>
                                        <p:tgtEl>
                                          <p:spTgt spid="49160"/>
                                        </p:tgtEl>
                                      </p:cBhvr>
                                    </p:animEffect>
                                    <p:animScale>
                                      <p:cBhvr>
                                        <p:cTn id="8" dur="770" decel="100000"/>
                                        <p:tgtEl>
                                          <p:spTgt spid="49160"/>
                                        </p:tgtEl>
                                      </p:cBhvr>
                                      <p:from x="10000" y="10000"/>
                                      <p:to x="200000" y="450000"/>
                                    </p:animScale>
                                    <p:animScale>
                                      <p:cBhvr>
                                        <p:cTn id="9" dur="1230" accel="100000" fill="hold">
                                          <p:stCondLst>
                                            <p:cond delay="770"/>
                                          </p:stCondLst>
                                        </p:cTn>
                                        <p:tgtEl>
                                          <p:spTgt spid="49160"/>
                                        </p:tgtEl>
                                      </p:cBhvr>
                                      <p:from x="200000" y="450000"/>
                                      <p:to x="100000" y="100000"/>
                                    </p:animScale>
                                    <p:set>
                                      <p:cBhvr>
                                        <p:cTn id="10" dur="770" fill="hold"/>
                                        <p:tgtEl>
                                          <p:spTgt spid="49160"/>
                                        </p:tgtEl>
                                        <p:attrNameLst>
                                          <p:attrName>ppt_x</p:attrName>
                                        </p:attrNameLst>
                                      </p:cBhvr>
                                      <p:to>
                                        <p:strVal val="(0.5)"/>
                                      </p:to>
                                    </p:set>
                                    <p:anim from="(0.5)" to="(#ppt_x)" calcmode="lin" valueType="num">
                                      <p:cBhvr>
                                        <p:cTn id="11" dur="1230" accel="100000" fill="hold">
                                          <p:stCondLst>
                                            <p:cond delay="770"/>
                                          </p:stCondLst>
                                        </p:cTn>
                                        <p:tgtEl>
                                          <p:spTgt spid="49160"/>
                                        </p:tgtEl>
                                        <p:attrNameLst>
                                          <p:attrName>ppt_x</p:attrName>
                                        </p:attrNameLst>
                                      </p:cBhvr>
                                    </p:anim>
                                    <p:set>
                                      <p:cBhvr>
                                        <p:cTn id="12" dur="770" fill="hold"/>
                                        <p:tgtEl>
                                          <p:spTgt spid="49160"/>
                                        </p:tgtEl>
                                        <p:attrNameLst>
                                          <p:attrName>ppt_y</p:attrName>
                                        </p:attrNameLst>
                                      </p:cBhvr>
                                      <p:to>
                                        <p:strVal val="(#ppt_y+0.4)"/>
                                      </p:to>
                                    </p:set>
                                    <p:anim from="(#ppt_y+0.4)" to="(#ppt_y)" calcmode="lin" valueType="num">
                                      <p:cBhvr>
                                        <p:cTn id="13" dur="1230" accel="100000" fill="hold">
                                          <p:stCondLst>
                                            <p:cond delay="770"/>
                                          </p:stCondLst>
                                        </p:cTn>
                                        <p:tgtEl>
                                          <p:spTgt spid="4916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t>次声波的应用</a:t>
            </a:r>
            <a:r>
              <a:rPr lang="en-US" altLang="zh-CN" b="1" smtClean="0"/>
              <a:t>—</a:t>
            </a:r>
            <a:r>
              <a:rPr lang="zh-CN" altLang="en-US" b="1" smtClean="0"/>
              <a:t>水母耳</a:t>
            </a:r>
            <a:endParaRPr lang="zh-CN" altLang="en-US" b="1"/>
          </a:p>
        </p:txBody>
      </p:sp>
      <p:sp>
        <p:nvSpPr>
          <p:cNvPr id="3" name="内容占位符 2"/>
          <p:cNvSpPr>
            <a:spLocks noGrp="1"/>
          </p:cNvSpPr>
          <p:nvPr>
            <p:ph idx="1"/>
          </p:nvPr>
        </p:nvSpPr>
        <p:spPr>
          <a:xfrm>
            <a:off x="428596" y="1968838"/>
            <a:ext cx="6663684" cy="4389120"/>
          </a:xfrm>
        </p:spPr>
        <p:txBody>
          <a:bodyPr>
            <a:noAutofit/>
          </a:bodyPr>
          <a:lstStyle/>
          <a:p>
            <a:r>
              <a:rPr lang="zh-CN" altLang="en-US" sz="2000" b="1"/>
              <a:t>次声波人耳是无法听到，小水母却很敏感。仿生学家发现，水母的共振腔里长着一个细柄，柄上有个小球，小球内有块小小的听石。当风暴来临前的次声波冲击水母耳内的听石时，听石就刺激球壁上的神经感受器，于是水母就听到了正在来临的风暴的隆隆声。</a:t>
            </a:r>
            <a:endParaRPr lang="zh-CN" altLang="en-US" sz="2000" b="1">
              <a:latin typeface="+mn-ea"/>
            </a:endParaRPr>
          </a:p>
          <a:p>
            <a:r>
              <a:rPr lang="zh-CN" altLang="en-US" sz="2000" b="1" smtClean="0">
                <a:latin typeface="+mn-ea"/>
              </a:rPr>
              <a:t>仿生学家仿照水母耳朵的结构和功能，设计了水母耳风暴预测仪，相当精确地模拟了水母感受次声波的器官。把这种仪器安装在舰船的前甲板上，当接受到风暴的次声波时，可令旋转</a:t>
            </a:r>
            <a:r>
              <a:rPr lang="en-US" altLang="zh-CN" sz="2000" b="1" smtClean="0">
                <a:latin typeface="+mn-ea"/>
              </a:rPr>
              <a:t>360°</a:t>
            </a:r>
            <a:r>
              <a:rPr lang="zh-CN" altLang="en-US" sz="2000" b="1" smtClean="0">
                <a:latin typeface="+mn-ea"/>
              </a:rPr>
              <a:t>的喇叭自行停止旋转</a:t>
            </a:r>
            <a:r>
              <a:rPr lang="en-US" altLang="zh-CN" sz="2000" b="1" smtClean="0">
                <a:latin typeface="+mn-ea"/>
              </a:rPr>
              <a:t>,</a:t>
            </a:r>
            <a:r>
              <a:rPr lang="zh-CN" altLang="en-US" sz="2000" b="1" smtClean="0">
                <a:latin typeface="+mn-ea"/>
              </a:rPr>
              <a:t>它所指的方向，就是风暴前进的方向；指示器上的读数即可告知风暴的强度。这种预测仪能提前</a:t>
            </a:r>
            <a:r>
              <a:rPr lang="en-US" altLang="zh-CN" sz="2000" b="1" smtClean="0">
                <a:latin typeface="+mn-ea"/>
              </a:rPr>
              <a:t>15</a:t>
            </a:r>
            <a:r>
              <a:rPr lang="zh-CN" altLang="en-US" sz="2000" b="1" smtClean="0">
                <a:latin typeface="+mn-ea"/>
              </a:rPr>
              <a:t>小时对风暴作出预报，对航海和渔业的安全都有重要意义。</a:t>
            </a:r>
            <a:endParaRPr lang="en-US" altLang="zh-CN" sz="2000" b="1" smtClean="0">
              <a:latin typeface="+mn-ea"/>
            </a:endParaRPr>
          </a:p>
        </p:txBody>
      </p:sp>
      <p:sp>
        <p:nvSpPr>
          <p:cNvPr id="5" name="灯片编号占位符 4"/>
          <p:cNvSpPr>
            <a:spLocks noGrp="1"/>
          </p:cNvSpPr>
          <p:nvPr>
            <p:ph type="sldNum" sz="quarter" idx="12"/>
          </p:nvPr>
        </p:nvSpPr>
        <p:spPr/>
        <p:txBody>
          <a:bodyPr/>
          <a:lstStyle/>
          <a:p>
            <a:fld id="{5A635DD9-4F1C-4E0E-9EF6-756C775057FC}" type="slidenum">
              <a:rPr lang="zh-CN" altLang="en-US" smtClean="0">
                <a:solidFill>
                  <a:srgbClr val="04617B">
                    <a:shade val="90000"/>
                  </a:srgbClr>
                </a:solidFill>
              </a:rPr>
              <a:t>20</a:t>
            </a:fld>
            <a:endParaRPr lang="zh-CN" altLang="en-US">
              <a:solidFill>
                <a:srgbClr val="04617B">
                  <a:shade val="90000"/>
                </a:srgbClr>
              </a:solidFill>
            </a:endParaRPr>
          </a:p>
        </p:txBody>
      </p:sp>
      <p:sp>
        <p:nvSpPr>
          <p:cNvPr id="6" name="任意多边形 5"/>
          <p:cNvSpPr/>
          <p:nvPr/>
        </p:nvSpPr>
        <p:spPr>
          <a:xfrm>
            <a:off x="7726663" y="3356992"/>
            <a:ext cx="262864" cy="2447358"/>
          </a:xfrm>
          <a:custGeom>
            <a:avLst/>
            <a:gdLst>
              <a:gd name="connsiteX0" fmla="*/ 163276 w 262864"/>
              <a:gd name="connsiteY0" fmla="*/ 0 h 3213980"/>
              <a:gd name="connsiteX1" fmla="*/ 208543 w 262864"/>
              <a:gd name="connsiteY1" fmla="*/ 1720158 h 3213980"/>
              <a:gd name="connsiteX2" fmla="*/ 313 w 262864"/>
              <a:gd name="connsiteY2" fmla="*/ 2553077 h 3213980"/>
              <a:gd name="connsiteX3" fmla="*/ 262864 w 262864"/>
              <a:gd name="connsiteY3" fmla="*/ 3213980 h 3213980"/>
            </a:gdLst>
            <a:ahLst/>
            <a:cxnLst>
              <a:cxn ang="0">
                <a:pos x="connsiteX0" y="connsiteY0"/>
              </a:cxn>
              <a:cxn ang="0">
                <a:pos x="connsiteX1" y="connsiteY1"/>
              </a:cxn>
              <a:cxn ang="0">
                <a:pos x="connsiteX2" y="connsiteY2"/>
              </a:cxn>
              <a:cxn ang="0">
                <a:pos x="connsiteX3" y="connsiteY3"/>
              </a:cxn>
            </a:cxnLst>
            <a:rect l="l" t="t" r="r" b="b"/>
            <a:pathLst>
              <a:path w="262864" h="3213980">
                <a:moveTo>
                  <a:pt x="163276" y="0"/>
                </a:moveTo>
                <a:cubicBezTo>
                  <a:pt x="199489" y="647322"/>
                  <a:pt x="235703" y="1294645"/>
                  <a:pt x="208543" y="1720158"/>
                </a:cubicBezTo>
                <a:cubicBezTo>
                  <a:pt x="181383" y="2145671"/>
                  <a:pt x="-8741" y="2304107"/>
                  <a:pt x="313" y="2553077"/>
                </a:cubicBezTo>
                <a:cubicBezTo>
                  <a:pt x="9366" y="2802047"/>
                  <a:pt x="136115" y="3008013"/>
                  <a:pt x="262864" y="321398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164288" y="1916832"/>
            <a:ext cx="1512168" cy="1440160"/>
          </a:xfrm>
          <a:prstGeom prst="ellipse">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7357647" y="2179712"/>
            <a:ext cx="1060704" cy="914400"/>
          </a:xfrm>
          <a:prstGeom prst="hexag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听石</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86" name="图片 62485" descr="20990dfa997fe3536c22ebdb"/>
          <p:cNvPicPr>
            <a:picLocks noChangeAspect="1"/>
          </p:cNvPicPr>
          <p:nvPr/>
        </p:nvPicPr>
        <p:blipFill>
          <a:blip r:embed="rId2"/>
          <a:stretch>
            <a:fillRect/>
          </a:stretch>
        </p:blipFill>
        <p:spPr>
          <a:xfrm>
            <a:off x="6164263" y="2743200"/>
            <a:ext cx="2979737" cy="4114800"/>
          </a:xfrm>
          <a:prstGeom prst="rect">
            <a:avLst/>
          </a:prstGeom>
          <a:noFill/>
          <a:ln w="9525">
            <a:noFill/>
          </a:ln>
        </p:spPr>
      </p:pic>
      <p:pic>
        <p:nvPicPr>
          <p:cNvPr id="62482" name="图片 62481"/>
          <p:cNvPicPr>
            <a:picLocks noChangeAspect="1"/>
          </p:cNvPicPr>
          <p:nvPr/>
        </p:nvPicPr>
        <p:blipFill>
          <a:blip r:embed="rId3"/>
          <a:stretch>
            <a:fillRect/>
          </a:stretch>
        </p:blipFill>
        <p:spPr>
          <a:xfrm>
            <a:off x="6172200" y="0"/>
            <a:ext cx="2971800" cy="2752725"/>
          </a:xfrm>
          <a:prstGeom prst="rect">
            <a:avLst/>
          </a:prstGeom>
          <a:noFill/>
          <a:ln w="9525">
            <a:noFill/>
          </a:ln>
        </p:spPr>
      </p:pic>
      <p:pic>
        <p:nvPicPr>
          <p:cNvPr id="62481" name="图片 62480"/>
          <p:cNvPicPr>
            <a:picLocks noChangeAspect="1"/>
          </p:cNvPicPr>
          <p:nvPr/>
        </p:nvPicPr>
        <p:blipFill>
          <a:blip r:embed="rId4"/>
          <a:stretch>
            <a:fillRect/>
          </a:stretch>
        </p:blipFill>
        <p:spPr>
          <a:xfrm>
            <a:off x="3225800" y="3371850"/>
            <a:ext cx="2905125" cy="3486150"/>
          </a:xfrm>
          <a:prstGeom prst="rect">
            <a:avLst/>
          </a:prstGeom>
          <a:noFill/>
          <a:ln w="9525">
            <a:noFill/>
          </a:ln>
        </p:spPr>
      </p:pic>
      <p:grpSp>
        <p:nvGrpSpPr>
          <p:cNvPr id="62466" name="组合 62465"/>
          <p:cNvGrpSpPr/>
          <p:nvPr/>
        </p:nvGrpSpPr>
        <p:grpSpPr>
          <a:xfrm>
            <a:off x="0" y="0"/>
            <a:ext cx="3241675" cy="6858000"/>
            <a:chOff x="0" y="0"/>
            <a:chExt cx="2042" cy="4320"/>
          </a:xfrm>
        </p:grpSpPr>
        <p:pic>
          <p:nvPicPr>
            <p:cNvPr id="62467" name="图片 62466" descr="image006"/>
            <p:cNvPicPr>
              <a:picLocks noChangeAspect="1"/>
            </p:cNvPicPr>
            <p:nvPr/>
          </p:nvPicPr>
          <p:blipFill>
            <a:blip r:embed="rId5"/>
            <a:stretch>
              <a:fillRect/>
            </a:stretch>
          </p:blipFill>
          <p:spPr>
            <a:xfrm>
              <a:off x="0" y="2115"/>
              <a:ext cx="2018" cy="2205"/>
            </a:xfrm>
            <a:prstGeom prst="rect">
              <a:avLst/>
            </a:prstGeom>
            <a:noFill/>
            <a:ln w="9525">
              <a:noFill/>
            </a:ln>
          </p:spPr>
        </p:pic>
        <p:pic>
          <p:nvPicPr>
            <p:cNvPr id="62468" name="图片 62467" descr="F2005052610430200000"/>
            <p:cNvPicPr>
              <a:picLocks noChangeAspect="1"/>
            </p:cNvPicPr>
            <p:nvPr/>
          </p:nvPicPr>
          <p:blipFill>
            <a:blip r:embed="rId6"/>
            <a:stretch>
              <a:fillRect/>
            </a:stretch>
          </p:blipFill>
          <p:spPr>
            <a:xfrm>
              <a:off x="0" y="0"/>
              <a:ext cx="2042" cy="2115"/>
            </a:xfrm>
            <a:prstGeom prst="rect">
              <a:avLst/>
            </a:prstGeom>
            <a:noFill/>
            <a:ln w="9525">
              <a:noFill/>
            </a:ln>
          </p:spPr>
        </p:pic>
      </p:grpSp>
      <p:sp>
        <p:nvSpPr>
          <p:cNvPr id="62476" name="文本框 62475"/>
          <p:cNvSpPr txBox="1"/>
          <p:nvPr/>
        </p:nvSpPr>
        <p:spPr>
          <a:xfrm>
            <a:off x="323850" y="2852738"/>
            <a:ext cx="2160588" cy="914400"/>
          </a:xfrm>
          <a:prstGeom prst="rect">
            <a:avLst/>
          </a:prstGeom>
          <a:solidFill>
            <a:schemeClr val="tx1"/>
          </a:solidFill>
          <a:ln w="9525">
            <a:noFill/>
          </a:ln>
        </p:spPr>
        <p:txBody>
          <a:bodyPr>
            <a:spAutoFit/>
          </a:bodyPr>
          <a:lstStyle/>
          <a:p>
            <a:pPr>
              <a:spcBef>
                <a:spcPct val="0"/>
              </a:spcBef>
            </a:pPr>
            <a:r>
              <a:rPr lang="zh-CN" altLang="en-US" sz="5400">
                <a:solidFill>
                  <a:srgbClr val="FB2919"/>
                </a:solidFill>
                <a:latin typeface="Arial" panose="020B0604020202020204" pitchFamily="34" charset="0"/>
                <a:ea typeface="黑体" panose="02010609060101010101" pitchFamily="2" charset="-122"/>
              </a:rPr>
              <a:t>火山</a:t>
            </a:r>
          </a:p>
        </p:txBody>
      </p:sp>
      <p:sp>
        <p:nvSpPr>
          <p:cNvPr id="62477" name="文本框 62476"/>
          <p:cNvSpPr txBox="1"/>
          <p:nvPr/>
        </p:nvSpPr>
        <p:spPr>
          <a:xfrm>
            <a:off x="3635375" y="4724400"/>
            <a:ext cx="2160588" cy="914400"/>
          </a:xfrm>
          <a:prstGeom prst="rect">
            <a:avLst/>
          </a:prstGeom>
          <a:solidFill>
            <a:schemeClr val="tx1"/>
          </a:solidFill>
          <a:ln w="9525">
            <a:noFill/>
          </a:ln>
        </p:spPr>
        <p:txBody>
          <a:bodyPr>
            <a:spAutoFit/>
          </a:bodyPr>
          <a:lstStyle/>
          <a:p>
            <a:pPr>
              <a:spcBef>
                <a:spcPct val="0"/>
              </a:spcBef>
            </a:pPr>
            <a:r>
              <a:rPr lang="zh-CN" altLang="en-US" sz="5400">
                <a:solidFill>
                  <a:srgbClr val="FB2919"/>
                </a:solidFill>
                <a:latin typeface="Arial" panose="020B0604020202020204" pitchFamily="34" charset="0"/>
                <a:ea typeface="黑体" panose="02010609060101010101" pitchFamily="2" charset="-122"/>
              </a:rPr>
              <a:t>地震</a:t>
            </a:r>
          </a:p>
        </p:txBody>
      </p:sp>
      <p:sp>
        <p:nvSpPr>
          <p:cNvPr id="62478" name="文本框 62477"/>
          <p:cNvSpPr txBox="1"/>
          <p:nvPr/>
        </p:nvSpPr>
        <p:spPr>
          <a:xfrm>
            <a:off x="7248525" y="1844675"/>
            <a:ext cx="854075" cy="3097213"/>
          </a:xfrm>
          <a:prstGeom prst="rect">
            <a:avLst/>
          </a:prstGeom>
          <a:solidFill>
            <a:schemeClr val="tx1"/>
          </a:solidFill>
          <a:ln w="9525">
            <a:noFill/>
          </a:ln>
        </p:spPr>
        <p:txBody>
          <a:bodyPr vert="eaVert">
            <a:spAutoFit/>
          </a:bodyPr>
          <a:lstStyle/>
          <a:p>
            <a:pPr>
              <a:spcBef>
                <a:spcPct val="0"/>
              </a:spcBef>
            </a:pPr>
            <a:r>
              <a:rPr lang="zh-CN" altLang="en-US" b="0">
                <a:solidFill>
                  <a:srgbClr val="FB2919"/>
                </a:solidFill>
                <a:latin typeface="Arial" panose="020B0604020202020204" pitchFamily="34" charset="0"/>
                <a:ea typeface="黑体" panose="02010609060101010101" pitchFamily="2" charset="-122"/>
              </a:rPr>
              <a:t>风暴与海啸</a:t>
            </a:r>
          </a:p>
        </p:txBody>
      </p:sp>
      <p:pic>
        <p:nvPicPr>
          <p:cNvPr id="62484" name="图片 62483" descr="daede119d59b115f42a9ad57"/>
          <p:cNvPicPr>
            <a:picLocks noChangeAspect="1"/>
          </p:cNvPicPr>
          <p:nvPr/>
        </p:nvPicPr>
        <p:blipFill>
          <a:blip r:embed="rId7"/>
          <a:stretch>
            <a:fillRect/>
          </a:stretch>
        </p:blipFill>
        <p:spPr>
          <a:xfrm>
            <a:off x="3203575" y="0"/>
            <a:ext cx="2952750" cy="3357563"/>
          </a:xfrm>
          <a:prstGeom prst="rect">
            <a:avLst/>
          </a:prstGeom>
          <a:noFill/>
          <a:ln w="9525">
            <a:noFill/>
          </a:ln>
        </p:spPr>
      </p:pic>
      <p:sp>
        <p:nvSpPr>
          <p:cNvPr id="62487" name="文本框 62486"/>
          <p:cNvSpPr txBox="1"/>
          <p:nvPr/>
        </p:nvSpPr>
        <p:spPr>
          <a:xfrm>
            <a:off x="3851275" y="260350"/>
            <a:ext cx="2160588" cy="914400"/>
          </a:xfrm>
          <a:prstGeom prst="rect">
            <a:avLst/>
          </a:prstGeom>
          <a:solidFill>
            <a:schemeClr val="tx1"/>
          </a:solidFill>
          <a:ln w="9525">
            <a:noFill/>
          </a:ln>
        </p:spPr>
        <p:txBody>
          <a:bodyPr>
            <a:spAutoFit/>
          </a:bodyPr>
          <a:lstStyle/>
          <a:p>
            <a:pPr>
              <a:spcBef>
                <a:spcPct val="0"/>
              </a:spcBef>
            </a:pPr>
            <a:r>
              <a:rPr lang="zh-CN" altLang="en-US" sz="5400">
                <a:solidFill>
                  <a:srgbClr val="FB2919"/>
                </a:solidFill>
                <a:latin typeface="Arial" panose="020B0604020202020204" pitchFamily="34" charset="0"/>
                <a:ea typeface="黑体" panose="02010609060101010101" pitchFamily="2" charset="-122"/>
              </a:rPr>
              <a:t>打雷</a:t>
            </a:r>
          </a:p>
        </p:txBody>
      </p:sp>
      <p:sp>
        <p:nvSpPr>
          <p:cNvPr id="62479" name="爆炸形 2 62478"/>
          <p:cNvSpPr/>
          <p:nvPr/>
        </p:nvSpPr>
        <p:spPr>
          <a:xfrm>
            <a:off x="3708400" y="1484313"/>
            <a:ext cx="3457575" cy="3600450"/>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spcBef>
                <a:spcPct val="0"/>
              </a:spcBef>
            </a:pPr>
            <a:r>
              <a:rPr lang="zh-CN" altLang="en-US" sz="7200">
                <a:latin typeface="Arial" panose="020B0604020202020204" pitchFamily="34" charset="0"/>
                <a:ea typeface="黑体" panose="02010609060101010101" pitchFamily="2" charset="-122"/>
              </a:rPr>
              <a:t>次声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blinds(horizontal)">
                                      <p:cBhvr>
                                        <p:cTn id="7" dur="500"/>
                                        <p:tgtEl>
                                          <p:spTgt spid="62466"/>
                                        </p:tgtEl>
                                      </p:cBhvr>
                                    </p:animEffect>
                                  </p:childTnLst>
                                </p:cTn>
                              </p:par>
                            </p:childTnLst>
                          </p:cTn>
                        </p:par>
                        <p:par>
                          <p:cTn id="8" fill="hold" nodeType="afterGroup">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2476"/>
                                        </p:tgtEl>
                                        <p:attrNameLst>
                                          <p:attrName>style.visibility</p:attrName>
                                        </p:attrNameLst>
                                      </p:cBhvr>
                                      <p:to>
                                        <p:strVal val="visible"/>
                                      </p:to>
                                    </p:set>
                                    <p:anim calcmode="lin" valueType="num">
                                      <p:cBhvr>
                                        <p:cTn id="11" dur="500" fill="hold"/>
                                        <p:tgtEl>
                                          <p:spTgt spid="62476"/>
                                        </p:tgtEl>
                                        <p:attrNameLst>
                                          <p:attrName>ppt_w</p:attrName>
                                        </p:attrNameLst>
                                      </p:cBhvr>
                                      <p:tavLst>
                                        <p:tav tm="0">
                                          <p:val>
                                            <p:fltVal val="0"/>
                                          </p:val>
                                        </p:tav>
                                        <p:tav tm="100000">
                                          <p:val>
                                            <p:strVal val="#ppt_w"/>
                                          </p:val>
                                        </p:tav>
                                      </p:tavLst>
                                    </p:anim>
                                    <p:anim calcmode="lin" valueType="num">
                                      <p:cBhvr>
                                        <p:cTn id="12" dur="500" fill="hold"/>
                                        <p:tgtEl>
                                          <p:spTgt spid="62476"/>
                                        </p:tgtEl>
                                        <p:attrNameLst>
                                          <p:attrName>ppt_h</p:attrName>
                                        </p:attrNameLst>
                                      </p:cBhvr>
                                      <p:tavLst>
                                        <p:tav tm="0">
                                          <p:val>
                                            <p:fltVal val="0"/>
                                          </p:val>
                                        </p:tav>
                                        <p:tav tm="100000">
                                          <p:val>
                                            <p:strVal val="#ppt_h"/>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2484"/>
                                        </p:tgtEl>
                                        <p:attrNameLst>
                                          <p:attrName>style.visibility</p:attrName>
                                        </p:attrNameLst>
                                      </p:cBhvr>
                                      <p:to>
                                        <p:strVal val="visible"/>
                                      </p:to>
                                    </p:set>
                                    <p:animEffect transition="in" filter="blinds(horizontal)">
                                      <p:cBhvr>
                                        <p:cTn id="17" dur="500"/>
                                        <p:tgtEl>
                                          <p:spTgt spid="62484"/>
                                        </p:tgtEl>
                                      </p:cBhvr>
                                    </p:animEffect>
                                  </p:childTnLst>
                                </p:cTn>
                              </p:par>
                              <p:par>
                                <p:cTn id="18" presetID="3" presetClass="entr" presetSubtype="10" fill="hold" nodeType="withEffect">
                                  <p:stCondLst>
                                    <p:cond delay="0"/>
                                  </p:stCondLst>
                                  <p:childTnLst>
                                    <p:set>
                                      <p:cBhvr>
                                        <p:cTn id="19" dur="1" fill="hold">
                                          <p:stCondLst>
                                            <p:cond delay="0"/>
                                          </p:stCondLst>
                                        </p:cTn>
                                        <p:tgtEl>
                                          <p:spTgt spid="62481"/>
                                        </p:tgtEl>
                                        <p:attrNameLst>
                                          <p:attrName>style.visibility</p:attrName>
                                        </p:attrNameLst>
                                      </p:cBhvr>
                                      <p:to>
                                        <p:strVal val="visible"/>
                                      </p:to>
                                    </p:set>
                                    <p:animEffect transition="in" filter="blinds(horizontal)">
                                      <p:cBhvr>
                                        <p:cTn id="20" dur="500"/>
                                        <p:tgtEl>
                                          <p:spTgt spid="62481"/>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2487"/>
                                        </p:tgtEl>
                                        <p:attrNameLst>
                                          <p:attrName>style.visibility</p:attrName>
                                        </p:attrNameLst>
                                      </p:cBhvr>
                                      <p:to>
                                        <p:strVal val="visible"/>
                                      </p:to>
                                    </p:set>
                                    <p:animEffect transition="in" filter="blinds(horizontal)">
                                      <p:cBhvr>
                                        <p:cTn id="25" dur="500"/>
                                        <p:tgtEl>
                                          <p:spTgt spid="6248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62477"/>
                                        </p:tgtEl>
                                        <p:attrNameLst>
                                          <p:attrName>style.visibility</p:attrName>
                                        </p:attrNameLst>
                                      </p:cBhvr>
                                      <p:to>
                                        <p:strVal val="visible"/>
                                      </p:to>
                                    </p:set>
                                    <p:animEffect transition="in" filter="blinds(horizontal)">
                                      <p:cBhvr>
                                        <p:cTn id="28" dur="500"/>
                                        <p:tgtEl>
                                          <p:spTgt spid="62477"/>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62482"/>
                                        </p:tgtEl>
                                        <p:attrNameLst>
                                          <p:attrName>style.visibility</p:attrName>
                                        </p:attrNameLst>
                                      </p:cBhvr>
                                      <p:to>
                                        <p:strVal val="visible"/>
                                      </p:to>
                                    </p:set>
                                    <p:animEffect transition="in" filter="blinds(horizontal)">
                                      <p:cBhvr>
                                        <p:cTn id="33" dur="500"/>
                                        <p:tgtEl>
                                          <p:spTgt spid="62482"/>
                                        </p:tgtEl>
                                      </p:cBhvr>
                                    </p:animEffect>
                                  </p:childTnLst>
                                </p:cTn>
                              </p:par>
                              <p:par>
                                <p:cTn id="34" presetID="3" presetClass="entr" presetSubtype="10" fill="hold" nodeType="withEffect">
                                  <p:stCondLst>
                                    <p:cond delay="0"/>
                                  </p:stCondLst>
                                  <p:childTnLst>
                                    <p:set>
                                      <p:cBhvr>
                                        <p:cTn id="35" dur="1" fill="hold">
                                          <p:stCondLst>
                                            <p:cond delay="0"/>
                                          </p:stCondLst>
                                        </p:cTn>
                                        <p:tgtEl>
                                          <p:spTgt spid="62486"/>
                                        </p:tgtEl>
                                        <p:attrNameLst>
                                          <p:attrName>style.visibility</p:attrName>
                                        </p:attrNameLst>
                                      </p:cBhvr>
                                      <p:to>
                                        <p:strVal val="visible"/>
                                      </p:to>
                                    </p:set>
                                    <p:animEffect transition="in" filter="blinds(horizontal)">
                                      <p:cBhvr>
                                        <p:cTn id="36" dur="500"/>
                                        <p:tgtEl>
                                          <p:spTgt spid="62486"/>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62478"/>
                                        </p:tgtEl>
                                        <p:attrNameLst>
                                          <p:attrName>style.visibility</p:attrName>
                                        </p:attrNameLst>
                                      </p:cBhvr>
                                      <p:to>
                                        <p:strVal val="visible"/>
                                      </p:to>
                                    </p:set>
                                    <p:animEffect transition="in" filter="blinds(horizontal)">
                                      <p:cBhvr>
                                        <p:cTn id="41" dur="500"/>
                                        <p:tgtEl>
                                          <p:spTgt spid="62478"/>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3" presetClass="entr" presetSubtype="16" fill="hold" grpId="0" nodeType="clickEffect">
                                  <p:stCondLst>
                                    <p:cond delay="0"/>
                                  </p:stCondLst>
                                  <p:childTnLst>
                                    <p:set>
                                      <p:cBhvr>
                                        <p:cTn id="45" dur="1" fill="hold">
                                          <p:stCondLst>
                                            <p:cond delay="0"/>
                                          </p:stCondLst>
                                        </p:cTn>
                                        <p:tgtEl>
                                          <p:spTgt spid="62479"/>
                                        </p:tgtEl>
                                        <p:attrNameLst>
                                          <p:attrName>style.visibility</p:attrName>
                                        </p:attrNameLst>
                                      </p:cBhvr>
                                      <p:to>
                                        <p:strVal val="visible"/>
                                      </p:to>
                                    </p:set>
                                    <p:anim calcmode="lin" valueType="num">
                                      <p:cBhvr>
                                        <p:cTn id="46" dur="500" fill="hold"/>
                                        <p:tgtEl>
                                          <p:spTgt spid="62479"/>
                                        </p:tgtEl>
                                        <p:attrNameLst>
                                          <p:attrName>ppt_w</p:attrName>
                                        </p:attrNameLst>
                                      </p:cBhvr>
                                      <p:tavLst>
                                        <p:tav tm="0">
                                          <p:val>
                                            <p:fltVal val="0"/>
                                          </p:val>
                                        </p:tav>
                                        <p:tav tm="100000">
                                          <p:val>
                                            <p:strVal val="#ppt_w"/>
                                          </p:val>
                                        </p:tav>
                                      </p:tavLst>
                                    </p:anim>
                                    <p:anim calcmode="lin" valueType="num">
                                      <p:cBhvr>
                                        <p:cTn id="47" dur="500" fill="hold"/>
                                        <p:tgtEl>
                                          <p:spTgt spid="6247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6" grpId="0" animBg="1"/>
      <p:bldP spid="62477" grpId="0" animBg="1"/>
      <p:bldP spid="62478" grpId="0" animBg="1"/>
      <p:bldP spid="62487" grpId="0" animBg="1"/>
      <p:bldP spid="6247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3431" name="图片 103430" descr="20073121361756"/>
          <p:cNvPicPr>
            <a:picLocks noChangeAspect="1"/>
          </p:cNvPicPr>
          <p:nvPr/>
        </p:nvPicPr>
        <p:blipFill>
          <a:blip r:embed="rId2"/>
          <a:stretch>
            <a:fillRect/>
          </a:stretch>
        </p:blipFill>
        <p:spPr>
          <a:xfrm>
            <a:off x="2124075" y="0"/>
            <a:ext cx="3373438" cy="5805488"/>
          </a:xfrm>
          <a:prstGeom prst="rect">
            <a:avLst/>
          </a:prstGeom>
          <a:noFill/>
          <a:ln w="9525">
            <a:noFill/>
          </a:ln>
        </p:spPr>
      </p:pic>
      <p:pic>
        <p:nvPicPr>
          <p:cNvPr id="103429" name="图片 103428" descr="fj2_017"/>
          <p:cNvPicPr>
            <a:picLocks noChangeAspect="1"/>
          </p:cNvPicPr>
          <p:nvPr/>
        </p:nvPicPr>
        <p:blipFill>
          <a:blip r:embed="rId3"/>
          <a:stretch>
            <a:fillRect/>
          </a:stretch>
        </p:blipFill>
        <p:spPr>
          <a:xfrm>
            <a:off x="0" y="0"/>
            <a:ext cx="2555875" cy="5805488"/>
          </a:xfrm>
          <a:prstGeom prst="rect">
            <a:avLst/>
          </a:prstGeom>
          <a:noFill/>
          <a:ln w="9525">
            <a:noFill/>
          </a:ln>
        </p:spPr>
      </p:pic>
      <p:pic>
        <p:nvPicPr>
          <p:cNvPr id="103433" name="图片 103432" descr="1232448164_4975aaa4efade"/>
          <p:cNvPicPr>
            <a:picLocks noChangeAspect="1"/>
          </p:cNvPicPr>
          <p:nvPr/>
        </p:nvPicPr>
        <p:blipFill>
          <a:blip r:embed="rId4"/>
          <a:stretch>
            <a:fillRect/>
          </a:stretch>
        </p:blipFill>
        <p:spPr>
          <a:xfrm>
            <a:off x="5508625" y="0"/>
            <a:ext cx="3635375" cy="5805488"/>
          </a:xfrm>
          <a:prstGeom prst="rect">
            <a:avLst/>
          </a:prstGeom>
          <a:noFill/>
          <a:ln w="9525">
            <a:noFill/>
          </a:ln>
        </p:spPr>
      </p:pic>
      <p:sp>
        <p:nvSpPr>
          <p:cNvPr id="103434" name="爆炸形 2 103433"/>
          <p:cNvSpPr/>
          <p:nvPr/>
        </p:nvSpPr>
        <p:spPr>
          <a:xfrm>
            <a:off x="3708400" y="2565400"/>
            <a:ext cx="3457575" cy="3600450"/>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spcBef>
                <a:spcPct val="0"/>
              </a:spcBef>
            </a:pPr>
            <a:r>
              <a:rPr lang="zh-CN" altLang="en-US" sz="7200">
                <a:latin typeface="Arial" panose="020B0604020202020204" pitchFamily="34" charset="0"/>
                <a:ea typeface="黑体" panose="02010609060101010101" pitchFamily="2" charset="-122"/>
              </a:rPr>
              <a:t>次声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3434"/>
                                        </p:tgtEl>
                                        <p:attrNameLst>
                                          <p:attrName>style.visibility</p:attrName>
                                        </p:attrNameLst>
                                      </p:cBhvr>
                                      <p:to>
                                        <p:strVal val="visible"/>
                                      </p:to>
                                    </p:set>
                                    <p:anim calcmode="lin" valueType="num">
                                      <p:cBhvr>
                                        <p:cTn id="7" dur="500" fill="hold"/>
                                        <p:tgtEl>
                                          <p:spTgt spid="103434"/>
                                        </p:tgtEl>
                                        <p:attrNameLst>
                                          <p:attrName>ppt_w</p:attrName>
                                        </p:attrNameLst>
                                      </p:cBhvr>
                                      <p:tavLst>
                                        <p:tav tm="0">
                                          <p:val>
                                            <p:fltVal val="0"/>
                                          </p:val>
                                        </p:tav>
                                        <p:tav tm="100000">
                                          <p:val>
                                            <p:strVal val="#ppt_w"/>
                                          </p:val>
                                        </p:tav>
                                      </p:tavLst>
                                    </p:anim>
                                    <p:anim calcmode="lin" valueType="num">
                                      <p:cBhvr>
                                        <p:cTn id="8" dur="500" fill="hold"/>
                                        <p:tgtEl>
                                          <p:spTgt spid="1034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文本框 92163"/>
          <p:cNvSpPr txBox="1"/>
          <p:nvPr/>
        </p:nvSpPr>
        <p:spPr>
          <a:xfrm>
            <a:off x="539750" y="1916113"/>
            <a:ext cx="4537075" cy="579437"/>
          </a:xfrm>
          <a:prstGeom prst="rect">
            <a:avLst/>
          </a:prstGeom>
          <a:noFill/>
          <a:ln w="9525">
            <a:noFill/>
          </a:ln>
        </p:spPr>
        <p:txBody>
          <a:bodyPr>
            <a:spAutoFit/>
          </a:bodyPr>
          <a:lstStyle/>
          <a:p>
            <a:pPr>
              <a:spcBef>
                <a:spcPct val="0"/>
              </a:spcBef>
            </a:pPr>
            <a:r>
              <a:rPr lang="en-US" altLang="zh-CN" sz="3200">
                <a:latin typeface="Arial" panose="020B0604020202020204" pitchFamily="34" charset="0"/>
              </a:rPr>
              <a:t>1</a:t>
            </a:r>
            <a:r>
              <a:rPr lang="zh-CN" altLang="en-US" sz="3200">
                <a:latin typeface="Arial" panose="020B0604020202020204" pitchFamily="34" charset="0"/>
              </a:rPr>
              <a:t>、次声的特点：</a:t>
            </a:r>
          </a:p>
        </p:txBody>
      </p:sp>
      <p:sp>
        <p:nvSpPr>
          <p:cNvPr id="92165" name="文本框 92164"/>
          <p:cNvSpPr txBox="1"/>
          <p:nvPr/>
        </p:nvSpPr>
        <p:spPr>
          <a:xfrm>
            <a:off x="1258888" y="2636838"/>
            <a:ext cx="7489825" cy="579437"/>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能传很远且容易绕过障碍物</a:t>
            </a:r>
            <a:r>
              <a:rPr lang="en-US" altLang="zh-CN" sz="3200">
                <a:solidFill>
                  <a:srgbClr val="FF0000"/>
                </a:solidFill>
                <a:latin typeface="Arial" panose="020B0604020202020204" pitchFamily="34" charset="0"/>
              </a:rPr>
              <a:t>,</a:t>
            </a:r>
            <a:r>
              <a:rPr lang="zh-CN" altLang="en-US" sz="3200">
                <a:solidFill>
                  <a:srgbClr val="FF0000"/>
                </a:solidFill>
                <a:latin typeface="Arial" panose="020B0604020202020204" pitchFamily="34" charset="0"/>
              </a:rPr>
              <a:t>无孔不入</a:t>
            </a:r>
          </a:p>
        </p:txBody>
      </p:sp>
      <p:sp>
        <p:nvSpPr>
          <p:cNvPr id="92166" name="文本框 92165"/>
          <p:cNvSpPr txBox="1"/>
          <p:nvPr/>
        </p:nvSpPr>
        <p:spPr>
          <a:xfrm>
            <a:off x="611188" y="3500438"/>
            <a:ext cx="3600450" cy="579437"/>
          </a:xfrm>
          <a:prstGeom prst="rect">
            <a:avLst/>
          </a:prstGeom>
          <a:noFill/>
          <a:ln w="9525">
            <a:noFill/>
          </a:ln>
        </p:spPr>
        <p:txBody>
          <a:bodyPr>
            <a:spAutoFit/>
          </a:bodyPr>
          <a:lstStyle/>
          <a:p>
            <a:pPr>
              <a:spcBef>
                <a:spcPct val="0"/>
              </a:spcBef>
            </a:pPr>
            <a:r>
              <a:rPr lang="en-US" altLang="zh-CN" sz="3200">
                <a:latin typeface="Arial" panose="020B0604020202020204" pitchFamily="34" charset="0"/>
              </a:rPr>
              <a:t>2</a:t>
            </a:r>
            <a:r>
              <a:rPr lang="zh-CN" altLang="en-US" sz="3200">
                <a:latin typeface="Arial" panose="020B0604020202020204" pitchFamily="34" charset="0"/>
              </a:rPr>
              <a:t>、次声的危害：</a:t>
            </a:r>
          </a:p>
        </p:txBody>
      </p:sp>
      <p:sp>
        <p:nvSpPr>
          <p:cNvPr id="92167" name="矩形 92166"/>
          <p:cNvSpPr/>
          <p:nvPr/>
        </p:nvSpPr>
        <p:spPr>
          <a:xfrm>
            <a:off x="1331913" y="4149725"/>
            <a:ext cx="6408737" cy="579438"/>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对机械、建筑物、人体有伤害</a:t>
            </a:r>
            <a:r>
              <a:rPr lang="en-US" altLang="zh-CN" sz="3200">
                <a:solidFill>
                  <a:srgbClr val="FF0000"/>
                </a:solidFill>
                <a:latin typeface="Arial" panose="020B0604020202020204" pitchFamily="34" charset="0"/>
              </a:rPr>
              <a:t>.</a:t>
            </a:r>
          </a:p>
        </p:txBody>
      </p:sp>
      <p:sp>
        <p:nvSpPr>
          <p:cNvPr id="92168" name="文本框 92167"/>
          <p:cNvSpPr txBox="1"/>
          <p:nvPr/>
        </p:nvSpPr>
        <p:spPr>
          <a:xfrm>
            <a:off x="701358" y="649288"/>
            <a:ext cx="5688012" cy="762000"/>
          </a:xfrm>
          <a:prstGeom prst="rect">
            <a:avLst/>
          </a:prstGeom>
          <a:noFill/>
          <a:ln w="9525">
            <a:noFill/>
          </a:ln>
        </p:spPr>
        <p:txBody>
          <a:bodyPr>
            <a:spAutoFit/>
          </a:bodyPr>
          <a:lstStyle/>
          <a:p>
            <a:pPr>
              <a:spcBef>
                <a:spcPct val="0"/>
              </a:spcBef>
            </a:pPr>
            <a:r>
              <a:rPr lang="zh-CN" altLang="en-US">
                <a:latin typeface="Arial" panose="020B0604020202020204" pitchFamily="34" charset="0"/>
              </a:rPr>
              <a:t>次声的特点和危害：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65"/>
                                        </p:tgtEl>
                                        <p:attrNameLst>
                                          <p:attrName>style.visibility</p:attrName>
                                        </p:attrNameLst>
                                      </p:cBhvr>
                                      <p:to>
                                        <p:strVal val="visible"/>
                                      </p:to>
                                    </p:set>
                                    <p:animEffect transition="in" filter="blinds(horizontal)">
                                      <p:cBhvr>
                                        <p:cTn id="7" dur="500"/>
                                        <p:tgtEl>
                                          <p:spTgt spid="9216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92167"/>
                                        </p:tgtEl>
                                        <p:attrNameLst>
                                          <p:attrName>style.visibility</p:attrName>
                                        </p:attrNameLst>
                                      </p:cBhvr>
                                      <p:to>
                                        <p:strVal val="visible"/>
                                      </p:to>
                                    </p:set>
                                    <p:animEffect transition="in" filter="blinds(horizontal)">
                                      <p:cBhvr>
                                        <p:cTn id="12" dur="500"/>
                                        <p:tgtEl>
                                          <p:spTgt spid="92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p:bldP spid="9216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横卷形 64513"/>
          <p:cNvSpPr/>
          <p:nvPr/>
        </p:nvSpPr>
        <p:spPr>
          <a:xfrm>
            <a:off x="0" y="0"/>
            <a:ext cx="9144000" cy="1052513"/>
          </a:xfrm>
          <a:prstGeom prst="horizontalScroll">
            <a:avLst>
              <a:gd name="adj" fmla="val 12500"/>
            </a:avLst>
          </a:prstGeom>
          <a:solidFill>
            <a:schemeClr val="hlink"/>
          </a:solidFill>
          <a:ln w="9525" cap="flat" cmpd="sng">
            <a:solidFill>
              <a:schemeClr val="tx1"/>
            </a:solidFill>
            <a:prstDash val="solid"/>
            <a:headEnd type="none" w="med" len="med"/>
            <a:tailEnd type="none" w="med" len="med"/>
          </a:ln>
        </p:spPr>
        <p:txBody>
          <a:bodyPr wrap="none" anchor="ctr"/>
          <a:lstStyle/>
          <a:p>
            <a:pPr algn="ctr">
              <a:spcBef>
                <a:spcPct val="0"/>
              </a:spcBef>
            </a:pPr>
            <a:r>
              <a:rPr lang="zh-CN" altLang="en-US" sz="6000">
                <a:solidFill>
                  <a:srgbClr val="FF0000"/>
                </a:solidFill>
                <a:latin typeface="隶书" panose="02010509060101010101" pitchFamily="49" charset="-122"/>
                <a:ea typeface="隶书" panose="02010509060101010101" pitchFamily="49" charset="-122"/>
              </a:rPr>
              <a:t>课堂小结</a:t>
            </a:r>
          </a:p>
        </p:txBody>
      </p:sp>
      <p:sp>
        <p:nvSpPr>
          <p:cNvPr id="64517" name="矩形 64516"/>
          <p:cNvSpPr/>
          <p:nvPr/>
        </p:nvSpPr>
        <p:spPr>
          <a:xfrm>
            <a:off x="179388" y="1989138"/>
            <a:ext cx="1838325" cy="579437"/>
          </a:xfrm>
          <a:prstGeom prst="rect">
            <a:avLst/>
          </a:prstGeom>
          <a:noFill/>
          <a:ln w="9525">
            <a:noFill/>
          </a:ln>
        </p:spPr>
        <p:txBody>
          <a:bodyPr anchor="ctr">
            <a:spAutoFit/>
          </a:bodyPr>
          <a:lstStyle/>
          <a:p>
            <a:pPr>
              <a:spcBef>
                <a:spcPct val="0"/>
              </a:spcBef>
            </a:pPr>
            <a:r>
              <a:rPr lang="en-US" altLang="zh-CN" sz="3200">
                <a:latin typeface="Arial" panose="020B0604020202020204" pitchFamily="34" charset="0"/>
              </a:rPr>
              <a:t>1</a:t>
            </a:r>
            <a:r>
              <a:rPr lang="zh-CN" altLang="en-US" sz="3200">
                <a:latin typeface="Arial" panose="020B0604020202020204" pitchFamily="34" charset="0"/>
              </a:rPr>
              <a:t>、声音          </a:t>
            </a:r>
            <a:endParaRPr lang="zh-CN" altLang="en-US" sz="3200">
              <a:solidFill>
                <a:schemeClr val="tx2"/>
              </a:solidFill>
              <a:latin typeface="Arial" pitchFamily="34" charset="0"/>
            </a:endParaRPr>
          </a:p>
        </p:txBody>
      </p:sp>
      <p:sp>
        <p:nvSpPr>
          <p:cNvPr id="64518" name="左大括号 64517"/>
          <p:cNvSpPr/>
          <p:nvPr/>
        </p:nvSpPr>
        <p:spPr>
          <a:xfrm>
            <a:off x="1908175" y="1700213"/>
            <a:ext cx="71438" cy="1223962"/>
          </a:xfrm>
          <a:prstGeom prst="leftBrace">
            <a:avLst>
              <a:gd name="adj1" fmla="val 142776"/>
              <a:gd name="adj2" fmla="val 50000"/>
            </a:avLst>
          </a:prstGeom>
          <a:noFill/>
          <a:ln w="28575" cap="flat" cmpd="sng">
            <a:solidFill>
              <a:schemeClr val="tx1"/>
            </a:solidFill>
            <a:prstDash val="solid"/>
            <a:headEnd type="none" w="med" len="med"/>
            <a:tailEnd type="none" w="med" len="med"/>
          </a:ln>
        </p:spPr>
        <p:txBody>
          <a:bodyPr wrap="none" anchor="ctr"/>
          <a:lstStyle/>
          <a:p>
            <a:pPr algn="ctr">
              <a:spcBef>
                <a:spcPct val="0"/>
              </a:spcBef>
            </a:pPr>
            <a:r>
              <a:rPr lang="en-US" altLang="zh-CN" sz="1800" b="0">
                <a:latin typeface="Arial" panose="020B0604020202020204" pitchFamily="34" charset="0"/>
              </a:rPr>
              <a:t> </a:t>
            </a:r>
          </a:p>
        </p:txBody>
      </p:sp>
      <p:sp>
        <p:nvSpPr>
          <p:cNvPr id="64523" name="矩形 64522"/>
          <p:cNvSpPr/>
          <p:nvPr/>
        </p:nvSpPr>
        <p:spPr>
          <a:xfrm>
            <a:off x="0" y="3573463"/>
            <a:ext cx="2771775" cy="1554162"/>
          </a:xfrm>
          <a:prstGeom prst="rect">
            <a:avLst/>
          </a:prstGeom>
          <a:noFill/>
          <a:ln w="9525">
            <a:noFill/>
          </a:ln>
        </p:spPr>
        <p:txBody>
          <a:bodyPr>
            <a:spAutoFit/>
          </a:bodyPr>
          <a:lstStyle/>
          <a:p>
            <a:pPr>
              <a:spcBef>
                <a:spcPct val="0"/>
              </a:spcBef>
            </a:pPr>
            <a:r>
              <a:rPr lang="zh-CN" altLang="en-US" sz="3200">
                <a:latin typeface="Arial" panose="020B0604020202020204" pitchFamily="34" charset="0"/>
              </a:rPr>
              <a:t>２．超声波</a:t>
            </a:r>
          </a:p>
          <a:p>
            <a:pPr>
              <a:spcBef>
                <a:spcPct val="0"/>
              </a:spcBef>
            </a:pPr>
            <a:r>
              <a:rPr lang="zh-CN" altLang="en-US" sz="3200">
                <a:latin typeface="Arial" panose="020B0604020202020204" pitchFamily="34" charset="0"/>
              </a:rPr>
              <a:t>       的特点</a:t>
            </a:r>
          </a:p>
          <a:p>
            <a:pPr>
              <a:spcBef>
                <a:spcPct val="0"/>
              </a:spcBef>
            </a:pPr>
            <a:r>
              <a:rPr lang="zh-CN" altLang="en-US" sz="3200">
                <a:latin typeface="Arial" panose="020B0604020202020204" pitchFamily="34" charset="0"/>
              </a:rPr>
              <a:t>      及应用： </a:t>
            </a:r>
          </a:p>
        </p:txBody>
      </p:sp>
      <p:sp>
        <p:nvSpPr>
          <p:cNvPr id="64526" name="矩形 64525"/>
          <p:cNvSpPr/>
          <p:nvPr/>
        </p:nvSpPr>
        <p:spPr>
          <a:xfrm>
            <a:off x="2124075" y="2060575"/>
            <a:ext cx="2160588" cy="579438"/>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可听声</a:t>
            </a:r>
            <a:r>
              <a:rPr lang="en-US" altLang="zh-CN" sz="3200">
                <a:solidFill>
                  <a:srgbClr val="FF0000"/>
                </a:solidFill>
                <a:latin typeface="Arial" panose="020B0604020202020204" pitchFamily="34" charset="0"/>
              </a:rPr>
              <a:t>:</a:t>
            </a:r>
          </a:p>
        </p:txBody>
      </p:sp>
      <p:sp>
        <p:nvSpPr>
          <p:cNvPr id="64527" name="矩形 64526"/>
          <p:cNvSpPr/>
          <p:nvPr/>
        </p:nvSpPr>
        <p:spPr>
          <a:xfrm>
            <a:off x="3563938" y="2060575"/>
            <a:ext cx="3600450" cy="579438"/>
          </a:xfrm>
          <a:prstGeom prst="rect">
            <a:avLst/>
          </a:prstGeom>
          <a:noFill/>
          <a:ln w="9525">
            <a:noFill/>
          </a:ln>
        </p:spPr>
        <p:txBody>
          <a:bodyPr>
            <a:spAutoFit/>
          </a:bodyPr>
          <a:lstStyle/>
          <a:p>
            <a:pPr>
              <a:spcBef>
                <a:spcPct val="0"/>
              </a:spcBef>
            </a:pPr>
            <a:r>
              <a:rPr lang="en-US" altLang="zh-CN" sz="3200">
                <a:solidFill>
                  <a:schemeClr val="tx2"/>
                </a:solidFill>
                <a:latin typeface="Arial" panose="020B0604020202020204" pitchFamily="34" charset="0"/>
              </a:rPr>
              <a:t>20Hz---20000Hz</a:t>
            </a:r>
          </a:p>
        </p:txBody>
      </p:sp>
      <p:sp>
        <p:nvSpPr>
          <p:cNvPr id="64528" name="矩形 64527"/>
          <p:cNvSpPr/>
          <p:nvPr/>
        </p:nvSpPr>
        <p:spPr>
          <a:xfrm>
            <a:off x="2124075" y="1557338"/>
            <a:ext cx="2089150" cy="579437"/>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超声波：</a:t>
            </a:r>
          </a:p>
        </p:txBody>
      </p:sp>
      <p:sp>
        <p:nvSpPr>
          <p:cNvPr id="64529" name="矩形 64528"/>
          <p:cNvSpPr/>
          <p:nvPr/>
        </p:nvSpPr>
        <p:spPr>
          <a:xfrm>
            <a:off x="3563938" y="1557338"/>
            <a:ext cx="3095625" cy="579437"/>
          </a:xfrm>
          <a:prstGeom prst="rect">
            <a:avLst/>
          </a:prstGeom>
          <a:noFill/>
          <a:ln w="9525">
            <a:noFill/>
          </a:ln>
        </p:spPr>
        <p:txBody>
          <a:bodyPr>
            <a:spAutoFit/>
          </a:bodyPr>
          <a:lstStyle/>
          <a:p>
            <a:pPr>
              <a:spcBef>
                <a:spcPct val="0"/>
              </a:spcBef>
            </a:pPr>
            <a:r>
              <a:rPr lang="zh-CN" altLang="en-US" sz="3200">
                <a:solidFill>
                  <a:schemeClr val="tx2"/>
                </a:solidFill>
                <a:latin typeface="Arial" panose="020B0604020202020204" pitchFamily="34" charset="0"/>
              </a:rPr>
              <a:t>高于</a:t>
            </a:r>
            <a:r>
              <a:rPr lang="en-US" altLang="zh-CN" sz="3200">
                <a:solidFill>
                  <a:schemeClr val="tx2"/>
                </a:solidFill>
                <a:latin typeface="Arial" panose="020B0604020202020204" pitchFamily="34" charset="0"/>
              </a:rPr>
              <a:t>20000Hz</a:t>
            </a:r>
          </a:p>
        </p:txBody>
      </p:sp>
      <p:sp>
        <p:nvSpPr>
          <p:cNvPr id="64530" name="矩形 64529"/>
          <p:cNvSpPr/>
          <p:nvPr/>
        </p:nvSpPr>
        <p:spPr>
          <a:xfrm>
            <a:off x="2124075" y="2636838"/>
            <a:ext cx="2160588" cy="579437"/>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次声波：</a:t>
            </a:r>
          </a:p>
        </p:txBody>
      </p:sp>
      <p:sp>
        <p:nvSpPr>
          <p:cNvPr id="64531" name="矩形 64530"/>
          <p:cNvSpPr/>
          <p:nvPr/>
        </p:nvSpPr>
        <p:spPr>
          <a:xfrm>
            <a:off x="3563938" y="2708275"/>
            <a:ext cx="2736850" cy="579438"/>
          </a:xfrm>
          <a:prstGeom prst="rect">
            <a:avLst/>
          </a:prstGeom>
          <a:noFill/>
          <a:ln w="9525">
            <a:noFill/>
          </a:ln>
        </p:spPr>
        <p:txBody>
          <a:bodyPr>
            <a:spAutoFit/>
          </a:bodyPr>
          <a:lstStyle/>
          <a:p>
            <a:pPr>
              <a:spcBef>
                <a:spcPct val="0"/>
              </a:spcBef>
            </a:pPr>
            <a:r>
              <a:rPr lang="zh-CN" altLang="en-US" sz="3200">
                <a:solidFill>
                  <a:schemeClr val="tx2"/>
                </a:solidFill>
                <a:latin typeface="Arial" panose="020B0604020202020204" pitchFamily="34" charset="0"/>
              </a:rPr>
              <a:t>低于</a:t>
            </a:r>
            <a:r>
              <a:rPr lang="en-US" altLang="zh-CN" sz="3200">
                <a:solidFill>
                  <a:schemeClr val="tx2"/>
                </a:solidFill>
                <a:latin typeface="Arial" panose="020B0604020202020204" pitchFamily="34" charset="0"/>
              </a:rPr>
              <a:t>20Hz</a:t>
            </a:r>
          </a:p>
        </p:txBody>
      </p:sp>
      <p:sp>
        <p:nvSpPr>
          <p:cNvPr id="64533" name="矩形 64532"/>
          <p:cNvSpPr/>
          <p:nvPr/>
        </p:nvSpPr>
        <p:spPr>
          <a:xfrm>
            <a:off x="0" y="5661025"/>
            <a:ext cx="3419475" cy="579438"/>
          </a:xfrm>
          <a:prstGeom prst="rect">
            <a:avLst/>
          </a:prstGeom>
          <a:noFill/>
          <a:ln w="9525">
            <a:noFill/>
          </a:ln>
        </p:spPr>
        <p:txBody>
          <a:bodyPr>
            <a:spAutoFit/>
          </a:bodyPr>
          <a:lstStyle/>
          <a:p>
            <a:pPr>
              <a:spcBef>
                <a:spcPct val="0"/>
              </a:spcBef>
            </a:pPr>
            <a:r>
              <a:rPr lang="en-US" altLang="zh-CN" sz="3200">
                <a:latin typeface="Arial" panose="020B0604020202020204" pitchFamily="34" charset="0"/>
              </a:rPr>
              <a:t>3.   </a:t>
            </a:r>
            <a:r>
              <a:rPr lang="zh-CN" altLang="en-US" sz="3200">
                <a:solidFill>
                  <a:srgbClr val="FF0000"/>
                </a:solidFill>
                <a:latin typeface="Arial" panose="020B0604020202020204" pitchFamily="34" charset="0"/>
              </a:rPr>
              <a:t>次声的危害</a:t>
            </a:r>
            <a:r>
              <a:rPr lang="zh-CN" altLang="en-US" sz="3200">
                <a:latin typeface="Arial" panose="020B0604020202020204" pitchFamily="34" charset="0"/>
              </a:rPr>
              <a:t>：</a:t>
            </a:r>
          </a:p>
        </p:txBody>
      </p:sp>
      <p:sp>
        <p:nvSpPr>
          <p:cNvPr id="64534" name="矩形 64533"/>
          <p:cNvSpPr/>
          <p:nvPr/>
        </p:nvSpPr>
        <p:spPr>
          <a:xfrm>
            <a:off x="2195513" y="3284538"/>
            <a:ext cx="2087562" cy="649287"/>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3700" b="1">
                <a:solidFill>
                  <a:srgbClr val="FF0000"/>
                </a:solidFill>
              </a:rPr>
              <a:t>方向性好</a:t>
            </a:r>
          </a:p>
        </p:txBody>
      </p:sp>
      <p:sp>
        <p:nvSpPr>
          <p:cNvPr id="64535" name="左大括号 64534"/>
          <p:cNvSpPr/>
          <p:nvPr/>
        </p:nvSpPr>
        <p:spPr>
          <a:xfrm>
            <a:off x="2195513" y="3500438"/>
            <a:ext cx="73025" cy="1728787"/>
          </a:xfrm>
          <a:prstGeom prst="leftBrace">
            <a:avLst>
              <a:gd name="adj1" fmla="val 197282"/>
              <a:gd name="adj2" fmla="val 50000"/>
            </a:avLst>
          </a:prstGeom>
          <a:noFill/>
          <a:ln w="28575" cap="flat" cmpd="sng">
            <a:solidFill>
              <a:schemeClr val="tx1"/>
            </a:solidFill>
            <a:prstDash val="solid"/>
            <a:headEnd type="none" w="med" len="med"/>
            <a:tailEnd type="none" w="med" len="med"/>
          </a:ln>
        </p:spPr>
        <p:txBody>
          <a:bodyPr wrap="none" anchor="ctr"/>
          <a:lstStyle/>
          <a:p>
            <a:pPr algn="ctr">
              <a:spcBef>
                <a:spcPct val="0"/>
              </a:spcBef>
            </a:pPr>
            <a:r>
              <a:rPr lang="en-US" altLang="zh-CN" sz="1800" b="0">
                <a:latin typeface="Arial" panose="020B0604020202020204" pitchFamily="34" charset="0"/>
              </a:rPr>
              <a:t> </a:t>
            </a:r>
          </a:p>
        </p:txBody>
      </p:sp>
      <p:sp>
        <p:nvSpPr>
          <p:cNvPr id="64536" name="矩形 64535"/>
          <p:cNvSpPr/>
          <p:nvPr/>
        </p:nvSpPr>
        <p:spPr>
          <a:xfrm>
            <a:off x="2195513" y="4005263"/>
            <a:ext cx="2590800" cy="719137"/>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3700" b="1">
                <a:solidFill>
                  <a:srgbClr val="FF0000"/>
                </a:solidFill>
              </a:rPr>
              <a:t>穿透能力强</a:t>
            </a:r>
          </a:p>
        </p:txBody>
      </p:sp>
      <p:sp>
        <p:nvSpPr>
          <p:cNvPr id="64537" name="矩形 64536"/>
          <p:cNvSpPr/>
          <p:nvPr/>
        </p:nvSpPr>
        <p:spPr>
          <a:xfrm>
            <a:off x="2124075" y="4797425"/>
            <a:ext cx="3225800" cy="6762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3700" b="1">
                <a:solidFill>
                  <a:srgbClr val="FF0000"/>
                </a:solidFill>
              </a:rPr>
              <a:t>声能易于集中</a:t>
            </a:r>
          </a:p>
        </p:txBody>
      </p:sp>
      <p:sp>
        <p:nvSpPr>
          <p:cNvPr id="64538" name="直接连接符 64537"/>
          <p:cNvSpPr/>
          <p:nvPr/>
        </p:nvSpPr>
        <p:spPr>
          <a:xfrm>
            <a:off x="4716463" y="3644900"/>
            <a:ext cx="1223962" cy="0"/>
          </a:xfrm>
          <a:prstGeom prst="line">
            <a:avLst/>
          </a:prstGeom>
          <a:ln w="57150" cap="flat" cmpd="sng">
            <a:solidFill>
              <a:srgbClr val="0000FF"/>
            </a:solidFill>
            <a:prstDash val="solid"/>
            <a:headEnd type="none" w="med" len="med"/>
            <a:tailEnd type="triangle" w="med" len="lg"/>
          </a:ln>
        </p:spPr>
        <p:txBody>
          <a:bodyPr/>
          <a:lstStyle/>
          <a:p>
            <a:endParaRPr/>
          </a:p>
        </p:txBody>
      </p:sp>
      <p:sp>
        <p:nvSpPr>
          <p:cNvPr id="64539" name="直接连接符 64538"/>
          <p:cNvSpPr/>
          <p:nvPr/>
        </p:nvSpPr>
        <p:spPr>
          <a:xfrm>
            <a:off x="4859338" y="4365625"/>
            <a:ext cx="1223962" cy="0"/>
          </a:xfrm>
          <a:prstGeom prst="line">
            <a:avLst/>
          </a:prstGeom>
          <a:ln w="57150" cap="flat" cmpd="sng">
            <a:solidFill>
              <a:srgbClr val="0000FF"/>
            </a:solidFill>
            <a:prstDash val="solid"/>
            <a:headEnd type="none" w="med" len="med"/>
            <a:tailEnd type="triangle" w="med" len="lg"/>
          </a:ln>
        </p:spPr>
        <p:txBody>
          <a:bodyPr/>
          <a:lstStyle/>
          <a:p>
            <a:endParaRPr/>
          </a:p>
        </p:txBody>
      </p:sp>
      <p:sp>
        <p:nvSpPr>
          <p:cNvPr id="64540" name="直接连接符 64539"/>
          <p:cNvSpPr/>
          <p:nvPr/>
        </p:nvSpPr>
        <p:spPr>
          <a:xfrm>
            <a:off x="5076825" y="5157788"/>
            <a:ext cx="935038" cy="0"/>
          </a:xfrm>
          <a:prstGeom prst="line">
            <a:avLst/>
          </a:prstGeom>
          <a:ln w="57150" cap="flat" cmpd="sng">
            <a:solidFill>
              <a:srgbClr val="0000FF"/>
            </a:solidFill>
            <a:prstDash val="solid"/>
            <a:headEnd type="none" w="med" len="med"/>
            <a:tailEnd type="triangle" w="med" len="lg"/>
          </a:ln>
        </p:spPr>
        <p:txBody>
          <a:bodyPr/>
          <a:lstStyle/>
          <a:p>
            <a:endParaRPr/>
          </a:p>
        </p:txBody>
      </p:sp>
      <p:sp>
        <p:nvSpPr>
          <p:cNvPr id="64541" name="矩形 64540"/>
          <p:cNvSpPr/>
          <p:nvPr/>
        </p:nvSpPr>
        <p:spPr>
          <a:xfrm>
            <a:off x="6084888" y="3357563"/>
            <a:ext cx="1295400" cy="579437"/>
          </a:xfrm>
          <a:prstGeom prst="rect">
            <a:avLst/>
          </a:prstGeom>
          <a:noFill/>
          <a:ln w="9525">
            <a:noFill/>
          </a:ln>
        </p:spPr>
        <p:txBody>
          <a:bodyPr>
            <a:spAutoFit/>
          </a:bodyPr>
          <a:lstStyle/>
          <a:p>
            <a:pPr>
              <a:spcBef>
                <a:spcPct val="0"/>
              </a:spcBef>
            </a:pPr>
            <a:r>
              <a:rPr lang="zh-CN" altLang="en-US" sz="3200">
                <a:latin typeface="Arial" panose="020B0604020202020204" pitchFamily="34" charset="0"/>
              </a:rPr>
              <a:t>声呐</a:t>
            </a:r>
          </a:p>
        </p:txBody>
      </p:sp>
      <p:sp>
        <p:nvSpPr>
          <p:cNvPr id="64542" name="矩形 64541"/>
          <p:cNvSpPr/>
          <p:nvPr/>
        </p:nvSpPr>
        <p:spPr>
          <a:xfrm>
            <a:off x="6227763" y="4076700"/>
            <a:ext cx="1657350" cy="579438"/>
          </a:xfrm>
          <a:prstGeom prst="rect">
            <a:avLst/>
          </a:prstGeom>
          <a:noFill/>
          <a:ln w="9525">
            <a:noFill/>
          </a:ln>
        </p:spPr>
        <p:txBody>
          <a:bodyPr>
            <a:spAutoFit/>
          </a:bodyPr>
          <a:lstStyle/>
          <a:p>
            <a:pPr>
              <a:spcBef>
                <a:spcPct val="0"/>
              </a:spcBef>
            </a:pPr>
            <a:r>
              <a:rPr lang="en-US" altLang="zh-CN" sz="3200">
                <a:latin typeface="Arial" panose="020B0604020202020204" pitchFamily="34" charset="0"/>
              </a:rPr>
              <a:t>B</a:t>
            </a:r>
            <a:r>
              <a:rPr lang="zh-CN" altLang="en-US" sz="3200">
                <a:latin typeface="Arial" panose="020B0604020202020204" pitchFamily="34" charset="0"/>
              </a:rPr>
              <a:t>超</a:t>
            </a:r>
          </a:p>
        </p:txBody>
      </p:sp>
      <p:sp>
        <p:nvSpPr>
          <p:cNvPr id="64543" name="矩形 64542"/>
          <p:cNvSpPr/>
          <p:nvPr/>
        </p:nvSpPr>
        <p:spPr>
          <a:xfrm>
            <a:off x="6011863" y="4868863"/>
            <a:ext cx="2592387" cy="579437"/>
          </a:xfrm>
          <a:prstGeom prst="rect">
            <a:avLst/>
          </a:prstGeom>
          <a:noFill/>
          <a:ln w="9525">
            <a:noFill/>
          </a:ln>
        </p:spPr>
        <p:txBody>
          <a:bodyPr>
            <a:spAutoFit/>
          </a:bodyPr>
          <a:lstStyle/>
          <a:p>
            <a:pPr>
              <a:spcBef>
                <a:spcPct val="0"/>
              </a:spcBef>
            </a:pPr>
            <a:r>
              <a:rPr lang="zh-CN" altLang="en-US" sz="3200">
                <a:latin typeface="Arial" panose="020B0604020202020204" pitchFamily="34" charset="0"/>
              </a:rPr>
              <a:t>碎结石</a:t>
            </a:r>
          </a:p>
        </p:txBody>
      </p:sp>
      <p:sp>
        <p:nvSpPr>
          <p:cNvPr id="64544" name="矩形 64543"/>
          <p:cNvSpPr/>
          <p:nvPr/>
        </p:nvSpPr>
        <p:spPr>
          <a:xfrm>
            <a:off x="3059113" y="5661025"/>
            <a:ext cx="6408737" cy="579438"/>
          </a:xfrm>
          <a:prstGeom prst="rect">
            <a:avLst/>
          </a:prstGeom>
          <a:noFill/>
          <a:ln w="9525">
            <a:noFill/>
          </a:ln>
        </p:spPr>
        <p:txBody>
          <a:bodyPr>
            <a:spAutoFit/>
          </a:bodyPr>
          <a:lstStyle/>
          <a:p>
            <a:pPr>
              <a:spcBef>
                <a:spcPct val="0"/>
              </a:spcBef>
            </a:pPr>
            <a:r>
              <a:rPr lang="zh-CN" altLang="en-US" sz="3200">
                <a:latin typeface="Arial" panose="020B0604020202020204" pitchFamily="34" charset="0"/>
              </a:rPr>
              <a:t>对机械、建筑物、人体有伤害</a:t>
            </a:r>
            <a:r>
              <a:rPr lang="en-US" altLang="zh-CN" sz="3200">
                <a:latin typeface="Arial" panose="020B0604020202020204" pitchFamily="34" charset="0"/>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7"/>
                                        </p:tgtEl>
                                        <p:attrNameLst>
                                          <p:attrName>style.visibility</p:attrName>
                                        </p:attrNameLst>
                                      </p:cBhvr>
                                      <p:to>
                                        <p:strVal val="visible"/>
                                      </p:to>
                                    </p:set>
                                    <p:anim calcmode="lin" valueType="num">
                                      <p:cBhvr additive="base">
                                        <p:cTn id="7" dur="500" fill="hold"/>
                                        <p:tgtEl>
                                          <p:spTgt spid="64517"/>
                                        </p:tgtEl>
                                        <p:attrNameLst>
                                          <p:attrName>ppt_x</p:attrName>
                                        </p:attrNameLst>
                                      </p:cBhvr>
                                      <p:tavLst>
                                        <p:tav tm="0">
                                          <p:val>
                                            <p:strVal val="0-#ppt_w/2"/>
                                          </p:val>
                                        </p:tav>
                                        <p:tav tm="100000">
                                          <p:val>
                                            <p:strVal val="#ppt_x"/>
                                          </p:val>
                                        </p:tav>
                                      </p:tavLst>
                                    </p:anim>
                                    <p:anim calcmode="lin" valueType="num">
                                      <p:cBhvr additive="base">
                                        <p:cTn id="8" dur="500" fill="hold"/>
                                        <p:tgtEl>
                                          <p:spTgt spid="6451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4518"/>
                                        </p:tgtEl>
                                        <p:attrNameLst>
                                          <p:attrName>style.visibility</p:attrName>
                                        </p:attrNameLst>
                                      </p:cBhvr>
                                      <p:to>
                                        <p:strVal val="visible"/>
                                      </p:to>
                                    </p:set>
                                    <p:animEffect transition="in" filter="wipe(up)">
                                      <p:cBhvr>
                                        <p:cTn id="13" dur="500"/>
                                        <p:tgtEl>
                                          <p:spTgt spid="6451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4526"/>
                                        </p:tgtEl>
                                        <p:attrNameLst>
                                          <p:attrName>style.visibility</p:attrName>
                                        </p:attrNameLst>
                                      </p:cBhvr>
                                      <p:to>
                                        <p:strVal val="visible"/>
                                      </p:to>
                                    </p:set>
                                    <p:anim calcmode="lin" valueType="num">
                                      <p:cBhvr additive="base">
                                        <p:cTn id="18" dur="500" fill="hold"/>
                                        <p:tgtEl>
                                          <p:spTgt spid="64526"/>
                                        </p:tgtEl>
                                        <p:attrNameLst>
                                          <p:attrName>ppt_x</p:attrName>
                                        </p:attrNameLst>
                                      </p:cBhvr>
                                      <p:tavLst>
                                        <p:tav tm="0">
                                          <p:val>
                                            <p:strVal val="1+#ppt_w/2"/>
                                          </p:val>
                                        </p:tav>
                                        <p:tav tm="100000">
                                          <p:val>
                                            <p:strVal val="#ppt_x"/>
                                          </p:val>
                                        </p:tav>
                                      </p:tavLst>
                                    </p:anim>
                                    <p:anim calcmode="lin" valueType="num">
                                      <p:cBhvr additive="base">
                                        <p:cTn id="19" dur="500" fill="hold"/>
                                        <p:tgtEl>
                                          <p:spTgt spid="64526"/>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64527"/>
                                        </p:tgtEl>
                                        <p:attrNameLst>
                                          <p:attrName>style.visibility</p:attrName>
                                        </p:attrNameLst>
                                      </p:cBhvr>
                                      <p:to>
                                        <p:strVal val="visible"/>
                                      </p:to>
                                    </p:set>
                                    <p:anim calcmode="lin" valueType="num">
                                      <p:cBhvr additive="base">
                                        <p:cTn id="24" dur="500" fill="hold"/>
                                        <p:tgtEl>
                                          <p:spTgt spid="64527"/>
                                        </p:tgtEl>
                                        <p:attrNameLst>
                                          <p:attrName>ppt_x</p:attrName>
                                        </p:attrNameLst>
                                      </p:cBhvr>
                                      <p:tavLst>
                                        <p:tav tm="0">
                                          <p:val>
                                            <p:strVal val="1+#ppt_w/2"/>
                                          </p:val>
                                        </p:tav>
                                        <p:tav tm="100000">
                                          <p:val>
                                            <p:strVal val="#ppt_x"/>
                                          </p:val>
                                        </p:tav>
                                      </p:tavLst>
                                    </p:anim>
                                    <p:anim calcmode="lin" valueType="num">
                                      <p:cBhvr additive="base">
                                        <p:cTn id="25" dur="500" fill="hold"/>
                                        <p:tgtEl>
                                          <p:spTgt spid="64527"/>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64528"/>
                                        </p:tgtEl>
                                        <p:attrNameLst>
                                          <p:attrName>style.visibility</p:attrName>
                                        </p:attrNameLst>
                                      </p:cBhvr>
                                      <p:to>
                                        <p:strVal val="visible"/>
                                      </p:to>
                                    </p:set>
                                    <p:anim calcmode="lin" valueType="num">
                                      <p:cBhvr additive="base">
                                        <p:cTn id="30" dur="500" fill="hold"/>
                                        <p:tgtEl>
                                          <p:spTgt spid="64528"/>
                                        </p:tgtEl>
                                        <p:attrNameLst>
                                          <p:attrName>ppt_x</p:attrName>
                                        </p:attrNameLst>
                                      </p:cBhvr>
                                      <p:tavLst>
                                        <p:tav tm="0">
                                          <p:val>
                                            <p:strVal val="1+#ppt_w/2"/>
                                          </p:val>
                                        </p:tav>
                                        <p:tav tm="100000">
                                          <p:val>
                                            <p:strVal val="#ppt_x"/>
                                          </p:val>
                                        </p:tav>
                                      </p:tavLst>
                                    </p:anim>
                                    <p:anim calcmode="lin" valueType="num">
                                      <p:cBhvr additive="base">
                                        <p:cTn id="31" dur="500" fill="hold"/>
                                        <p:tgtEl>
                                          <p:spTgt spid="64528"/>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64529"/>
                                        </p:tgtEl>
                                        <p:attrNameLst>
                                          <p:attrName>style.visibility</p:attrName>
                                        </p:attrNameLst>
                                      </p:cBhvr>
                                      <p:to>
                                        <p:strVal val="visible"/>
                                      </p:to>
                                    </p:set>
                                    <p:anim calcmode="lin" valueType="num">
                                      <p:cBhvr additive="base">
                                        <p:cTn id="36" dur="500" fill="hold"/>
                                        <p:tgtEl>
                                          <p:spTgt spid="64529"/>
                                        </p:tgtEl>
                                        <p:attrNameLst>
                                          <p:attrName>ppt_x</p:attrName>
                                        </p:attrNameLst>
                                      </p:cBhvr>
                                      <p:tavLst>
                                        <p:tav tm="0">
                                          <p:val>
                                            <p:strVal val="1+#ppt_w/2"/>
                                          </p:val>
                                        </p:tav>
                                        <p:tav tm="100000">
                                          <p:val>
                                            <p:strVal val="#ppt_x"/>
                                          </p:val>
                                        </p:tav>
                                      </p:tavLst>
                                    </p:anim>
                                    <p:anim calcmode="lin" valueType="num">
                                      <p:cBhvr additive="base">
                                        <p:cTn id="37" dur="500" fill="hold"/>
                                        <p:tgtEl>
                                          <p:spTgt spid="64529"/>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64530"/>
                                        </p:tgtEl>
                                        <p:attrNameLst>
                                          <p:attrName>style.visibility</p:attrName>
                                        </p:attrNameLst>
                                      </p:cBhvr>
                                      <p:to>
                                        <p:strVal val="visible"/>
                                      </p:to>
                                    </p:set>
                                    <p:anim calcmode="lin" valueType="num">
                                      <p:cBhvr additive="base">
                                        <p:cTn id="42" dur="500" fill="hold"/>
                                        <p:tgtEl>
                                          <p:spTgt spid="64530"/>
                                        </p:tgtEl>
                                        <p:attrNameLst>
                                          <p:attrName>ppt_x</p:attrName>
                                        </p:attrNameLst>
                                      </p:cBhvr>
                                      <p:tavLst>
                                        <p:tav tm="0">
                                          <p:val>
                                            <p:strVal val="1+#ppt_w/2"/>
                                          </p:val>
                                        </p:tav>
                                        <p:tav tm="100000">
                                          <p:val>
                                            <p:strVal val="#ppt_x"/>
                                          </p:val>
                                        </p:tav>
                                      </p:tavLst>
                                    </p:anim>
                                    <p:anim calcmode="lin" valueType="num">
                                      <p:cBhvr additive="base">
                                        <p:cTn id="43" dur="500" fill="hold"/>
                                        <p:tgtEl>
                                          <p:spTgt spid="64530"/>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64531"/>
                                        </p:tgtEl>
                                        <p:attrNameLst>
                                          <p:attrName>style.visibility</p:attrName>
                                        </p:attrNameLst>
                                      </p:cBhvr>
                                      <p:to>
                                        <p:strVal val="visible"/>
                                      </p:to>
                                    </p:set>
                                    <p:anim calcmode="lin" valueType="num">
                                      <p:cBhvr additive="base">
                                        <p:cTn id="48" dur="500" fill="hold"/>
                                        <p:tgtEl>
                                          <p:spTgt spid="64531"/>
                                        </p:tgtEl>
                                        <p:attrNameLst>
                                          <p:attrName>ppt_x</p:attrName>
                                        </p:attrNameLst>
                                      </p:cBhvr>
                                      <p:tavLst>
                                        <p:tav tm="0">
                                          <p:val>
                                            <p:strVal val="1+#ppt_w/2"/>
                                          </p:val>
                                        </p:tav>
                                        <p:tav tm="100000">
                                          <p:val>
                                            <p:strVal val="#ppt_x"/>
                                          </p:val>
                                        </p:tav>
                                      </p:tavLst>
                                    </p:anim>
                                    <p:anim calcmode="lin" valueType="num">
                                      <p:cBhvr additive="base">
                                        <p:cTn id="49" dur="500" fill="hold"/>
                                        <p:tgtEl>
                                          <p:spTgt spid="64531"/>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64523"/>
                                        </p:tgtEl>
                                        <p:attrNameLst>
                                          <p:attrName>style.visibility</p:attrName>
                                        </p:attrNameLst>
                                      </p:cBhvr>
                                      <p:to>
                                        <p:strVal val="visible"/>
                                      </p:to>
                                    </p:set>
                                    <p:anim calcmode="lin" valueType="num">
                                      <p:cBhvr additive="base">
                                        <p:cTn id="54" dur="500" fill="hold"/>
                                        <p:tgtEl>
                                          <p:spTgt spid="64523"/>
                                        </p:tgtEl>
                                        <p:attrNameLst>
                                          <p:attrName>ppt_x</p:attrName>
                                        </p:attrNameLst>
                                      </p:cBhvr>
                                      <p:tavLst>
                                        <p:tav tm="0">
                                          <p:val>
                                            <p:strVal val="0-#ppt_w/2"/>
                                          </p:val>
                                        </p:tav>
                                        <p:tav tm="100000">
                                          <p:val>
                                            <p:strVal val="#ppt_x"/>
                                          </p:val>
                                        </p:tav>
                                      </p:tavLst>
                                    </p:anim>
                                    <p:anim calcmode="lin" valueType="num">
                                      <p:cBhvr additive="base">
                                        <p:cTn id="55" dur="500" fill="hold"/>
                                        <p:tgtEl>
                                          <p:spTgt spid="64523"/>
                                        </p:tgtEl>
                                        <p:attrNameLst>
                                          <p:attrName>ppt_y</p:attrName>
                                        </p:attrNameLst>
                                      </p:cBhvr>
                                      <p:tavLst>
                                        <p:tav tm="0">
                                          <p:val>
                                            <p:strVal val="#ppt_y"/>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64535"/>
                                        </p:tgtEl>
                                        <p:attrNameLst>
                                          <p:attrName>style.visibility</p:attrName>
                                        </p:attrNameLst>
                                      </p:cBhvr>
                                      <p:to>
                                        <p:strVal val="visible"/>
                                      </p:to>
                                    </p:set>
                                    <p:animEffect transition="in" filter="wipe(up)">
                                      <p:cBhvr>
                                        <p:cTn id="60" dur="500"/>
                                        <p:tgtEl>
                                          <p:spTgt spid="64535"/>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64534"/>
                                        </p:tgtEl>
                                        <p:attrNameLst>
                                          <p:attrName>style.visibility</p:attrName>
                                        </p:attrNameLst>
                                      </p:cBhvr>
                                      <p:to>
                                        <p:strVal val="visible"/>
                                      </p:to>
                                    </p:set>
                                    <p:anim calcmode="lin" valueType="num">
                                      <p:cBhvr additive="base">
                                        <p:cTn id="65" dur="500" fill="hold"/>
                                        <p:tgtEl>
                                          <p:spTgt spid="64534"/>
                                        </p:tgtEl>
                                        <p:attrNameLst>
                                          <p:attrName>ppt_x</p:attrName>
                                        </p:attrNameLst>
                                      </p:cBhvr>
                                      <p:tavLst>
                                        <p:tav tm="0">
                                          <p:val>
                                            <p:strVal val="1+#ppt_w/2"/>
                                          </p:val>
                                        </p:tav>
                                        <p:tav tm="100000">
                                          <p:val>
                                            <p:strVal val="#ppt_x"/>
                                          </p:val>
                                        </p:tav>
                                      </p:tavLst>
                                    </p:anim>
                                    <p:anim calcmode="lin" valueType="num">
                                      <p:cBhvr additive="base">
                                        <p:cTn id="66" dur="500" fill="hold"/>
                                        <p:tgtEl>
                                          <p:spTgt spid="64534"/>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2" presetClass="entr" presetSubtype="8" fill="hold" nodeType="clickEffect">
                                  <p:stCondLst>
                                    <p:cond delay="0"/>
                                  </p:stCondLst>
                                  <p:childTnLst>
                                    <p:set>
                                      <p:cBhvr>
                                        <p:cTn id="70" dur="1" fill="hold">
                                          <p:stCondLst>
                                            <p:cond delay="0"/>
                                          </p:stCondLst>
                                        </p:cTn>
                                        <p:tgtEl>
                                          <p:spTgt spid="64538"/>
                                        </p:tgtEl>
                                        <p:attrNameLst>
                                          <p:attrName>style.visibility</p:attrName>
                                        </p:attrNameLst>
                                      </p:cBhvr>
                                      <p:to>
                                        <p:strVal val="visible"/>
                                      </p:to>
                                    </p:set>
                                    <p:animEffect transition="in" filter="wipe(left)">
                                      <p:cBhvr>
                                        <p:cTn id="71" dur="500"/>
                                        <p:tgtEl>
                                          <p:spTgt spid="64538"/>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2" presetClass="entr" presetSubtype="2" fill="hold" grpId="0" nodeType="clickEffect">
                                  <p:stCondLst>
                                    <p:cond delay="0"/>
                                  </p:stCondLst>
                                  <p:childTnLst>
                                    <p:set>
                                      <p:cBhvr>
                                        <p:cTn id="75" dur="1" fill="hold">
                                          <p:stCondLst>
                                            <p:cond delay="0"/>
                                          </p:stCondLst>
                                        </p:cTn>
                                        <p:tgtEl>
                                          <p:spTgt spid="64541"/>
                                        </p:tgtEl>
                                        <p:attrNameLst>
                                          <p:attrName>style.visibility</p:attrName>
                                        </p:attrNameLst>
                                      </p:cBhvr>
                                      <p:to>
                                        <p:strVal val="visible"/>
                                      </p:to>
                                    </p:set>
                                    <p:anim calcmode="lin" valueType="num">
                                      <p:cBhvr additive="base">
                                        <p:cTn id="76" dur="500" fill="hold"/>
                                        <p:tgtEl>
                                          <p:spTgt spid="64541"/>
                                        </p:tgtEl>
                                        <p:attrNameLst>
                                          <p:attrName>ppt_x</p:attrName>
                                        </p:attrNameLst>
                                      </p:cBhvr>
                                      <p:tavLst>
                                        <p:tav tm="0">
                                          <p:val>
                                            <p:strVal val="1+#ppt_w/2"/>
                                          </p:val>
                                        </p:tav>
                                        <p:tav tm="100000">
                                          <p:val>
                                            <p:strVal val="#ppt_x"/>
                                          </p:val>
                                        </p:tav>
                                      </p:tavLst>
                                    </p:anim>
                                    <p:anim calcmode="lin" valueType="num">
                                      <p:cBhvr additive="base">
                                        <p:cTn id="77" dur="500" fill="hold"/>
                                        <p:tgtEl>
                                          <p:spTgt spid="64541"/>
                                        </p:tgtEl>
                                        <p:attrNameLst>
                                          <p:attrName>ppt_y</p:attrName>
                                        </p:attrNameLst>
                                      </p:cBhvr>
                                      <p:tavLst>
                                        <p:tav tm="0">
                                          <p:val>
                                            <p:strVal val="#ppt_y"/>
                                          </p:val>
                                        </p:tav>
                                        <p:tav tm="100000">
                                          <p:val>
                                            <p:strVal val="#ppt_y"/>
                                          </p:val>
                                        </p:tav>
                                      </p:tavLst>
                                    </p:anim>
                                  </p:childTnLst>
                                </p:cTn>
                              </p:par>
                            </p:childTnLst>
                          </p:cTn>
                        </p:par>
                      </p:childTnLst>
                    </p:cTn>
                  </p:par>
                  <p:par>
                    <p:cTn id="78" fill="hold" nodeType="clickPar">
                      <p:stCondLst>
                        <p:cond delay="indefinite"/>
                      </p:stCondLst>
                      <p:childTnLst>
                        <p:par>
                          <p:cTn id="79" fill="hold" nodeType="afterGroup">
                            <p:stCondLst>
                              <p:cond delay="0"/>
                            </p:stCondLst>
                            <p:childTnLst>
                              <p:par>
                                <p:cTn id="80" presetID="2" presetClass="entr" presetSubtype="2" fill="hold" grpId="0" nodeType="clickEffect">
                                  <p:stCondLst>
                                    <p:cond delay="0"/>
                                  </p:stCondLst>
                                  <p:childTnLst>
                                    <p:set>
                                      <p:cBhvr>
                                        <p:cTn id="81" dur="1" fill="hold">
                                          <p:stCondLst>
                                            <p:cond delay="0"/>
                                          </p:stCondLst>
                                        </p:cTn>
                                        <p:tgtEl>
                                          <p:spTgt spid="64536"/>
                                        </p:tgtEl>
                                        <p:attrNameLst>
                                          <p:attrName>style.visibility</p:attrName>
                                        </p:attrNameLst>
                                      </p:cBhvr>
                                      <p:to>
                                        <p:strVal val="visible"/>
                                      </p:to>
                                    </p:set>
                                    <p:anim calcmode="lin" valueType="num">
                                      <p:cBhvr additive="base">
                                        <p:cTn id="82" dur="500" fill="hold"/>
                                        <p:tgtEl>
                                          <p:spTgt spid="64536"/>
                                        </p:tgtEl>
                                        <p:attrNameLst>
                                          <p:attrName>ppt_x</p:attrName>
                                        </p:attrNameLst>
                                      </p:cBhvr>
                                      <p:tavLst>
                                        <p:tav tm="0">
                                          <p:val>
                                            <p:strVal val="1+#ppt_w/2"/>
                                          </p:val>
                                        </p:tav>
                                        <p:tav tm="100000">
                                          <p:val>
                                            <p:strVal val="#ppt_x"/>
                                          </p:val>
                                        </p:tav>
                                      </p:tavLst>
                                    </p:anim>
                                    <p:anim calcmode="lin" valueType="num">
                                      <p:cBhvr additive="base">
                                        <p:cTn id="83" dur="500" fill="hold"/>
                                        <p:tgtEl>
                                          <p:spTgt spid="64536"/>
                                        </p:tgtEl>
                                        <p:attrNameLst>
                                          <p:attrName>ppt_y</p:attrName>
                                        </p:attrNameLst>
                                      </p:cBhvr>
                                      <p:tavLst>
                                        <p:tav tm="0">
                                          <p:val>
                                            <p:strVal val="#ppt_y"/>
                                          </p:val>
                                        </p:tav>
                                        <p:tav tm="100000">
                                          <p:val>
                                            <p:strVal val="#ppt_y"/>
                                          </p:val>
                                        </p:tav>
                                      </p:tavLst>
                                    </p:anim>
                                  </p:childTnLst>
                                </p:cTn>
                              </p:par>
                            </p:childTnLst>
                          </p:cTn>
                        </p:par>
                      </p:childTnLst>
                    </p:cTn>
                  </p:par>
                  <p:par>
                    <p:cTn id="84" fill="hold" nodeType="clickPar">
                      <p:stCondLst>
                        <p:cond delay="indefinite"/>
                      </p:stCondLst>
                      <p:childTnLst>
                        <p:par>
                          <p:cTn id="85" fill="hold" nodeType="afterGroup">
                            <p:stCondLst>
                              <p:cond delay="0"/>
                            </p:stCondLst>
                            <p:childTnLst>
                              <p:par>
                                <p:cTn id="86" presetID="22" presetClass="entr" presetSubtype="8" fill="hold" nodeType="clickEffect">
                                  <p:stCondLst>
                                    <p:cond delay="0"/>
                                  </p:stCondLst>
                                  <p:childTnLst>
                                    <p:set>
                                      <p:cBhvr>
                                        <p:cTn id="87" dur="1" fill="hold">
                                          <p:stCondLst>
                                            <p:cond delay="0"/>
                                          </p:stCondLst>
                                        </p:cTn>
                                        <p:tgtEl>
                                          <p:spTgt spid="64539"/>
                                        </p:tgtEl>
                                        <p:attrNameLst>
                                          <p:attrName>style.visibility</p:attrName>
                                        </p:attrNameLst>
                                      </p:cBhvr>
                                      <p:to>
                                        <p:strVal val="visible"/>
                                      </p:to>
                                    </p:set>
                                    <p:animEffect transition="in" filter="wipe(left)">
                                      <p:cBhvr>
                                        <p:cTn id="88" dur="500"/>
                                        <p:tgtEl>
                                          <p:spTgt spid="64539"/>
                                        </p:tgtEl>
                                      </p:cBhvr>
                                    </p:animEffect>
                                  </p:childTnLst>
                                </p:cTn>
                              </p:par>
                            </p:childTnLst>
                          </p:cTn>
                        </p:par>
                      </p:childTnLst>
                    </p:cTn>
                  </p:par>
                  <p:par>
                    <p:cTn id="89" fill="hold" nodeType="clickPar">
                      <p:stCondLst>
                        <p:cond delay="indefinite"/>
                      </p:stCondLst>
                      <p:childTnLst>
                        <p:par>
                          <p:cTn id="90" fill="hold" nodeType="afterGroup">
                            <p:stCondLst>
                              <p:cond delay="0"/>
                            </p:stCondLst>
                            <p:childTnLst>
                              <p:par>
                                <p:cTn id="91" presetID="2" presetClass="entr" presetSubtype="2" fill="hold" grpId="0" nodeType="clickEffect">
                                  <p:stCondLst>
                                    <p:cond delay="0"/>
                                  </p:stCondLst>
                                  <p:childTnLst>
                                    <p:set>
                                      <p:cBhvr>
                                        <p:cTn id="92" dur="1" fill="hold">
                                          <p:stCondLst>
                                            <p:cond delay="0"/>
                                          </p:stCondLst>
                                        </p:cTn>
                                        <p:tgtEl>
                                          <p:spTgt spid="64542"/>
                                        </p:tgtEl>
                                        <p:attrNameLst>
                                          <p:attrName>style.visibility</p:attrName>
                                        </p:attrNameLst>
                                      </p:cBhvr>
                                      <p:to>
                                        <p:strVal val="visible"/>
                                      </p:to>
                                    </p:set>
                                    <p:anim calcmode="lin" valueType="num">
                                      <p:cBhvr additive="base">
                                        <p:cTn id="93" dur="500" fill="hold"/>
                                        <p:tgtEl>
                                          <p:spTgt spid="64542"/>
                                        </p:tgtEl>
                                        <p:attrNameLst>
                                          <p:attrName>ppt_x</p:attrName>
                                        </p:attrNameLst>
                                      </p:cBhvr>
                                      <p:tavLst>
                                        <p:tav tm="0">
                                          <p:val>
                                            <p:strVal val="1+#ppt_w/2"/>
                                          </p:val>
                                        </p:tav>
                                        <p:tav tm="100000">
                                          <p:val>
                                            <p:strVal val="#ppt_x"/>
                                          </p:val>
                                        </p:tav>
                                      </p:tavLst>
                                    </p:anim>
                                    <p:anim calcmode="lin" valueType="num">
                                      <p:cBhvr additive="base">
                                        <p:cTn id="94" dur="500" fill="hold"/>
                                        <p:tgtEl>
                                          <p:spTgt spid="64542"/>
                                        </p:tgtEl>
                                        <p:attrNameLst>
                                          <p:attrName>ppt_y</p:attrName>
                                        </p:attrNameLst>
                                      </p:cBhvr>
                                      <p:tavLst>
                                        <p:tav tm="0">
                                          <p:val>
                                            <p:strVal val="#ppt_y"/>
                                          </p:val>
                                        </p:tav>
                                        <p:tav tm="100000">
                                          <p:val>
                                            <p:strVal val="#ppt_y"/>
                                          </p:val>
                                        </p:tav>
                                      </p:tavLst>
                                    </p:anim>
                                  </p:childTnLst>
                                </p:cTn>
                              </p:par>
                            </p:childTnLst>
                          </p:cTn>
                        </p:par>
                      </p:childTnLst>
                    </p:cTn>
                  </p:par>
                  <p:par>
                    <p:cTn id="95" fill="hold" nodeType="clickPar">
                      <p:stCondLst>
                        <p:cond delay="indefinite"/>
                      </p:stCondLst>
                      <p:childTnLst>
                        <p:par>
                          <p:cTn id="96" fill="hold" nodeType="afterGroup">
                            <p:stCondLst>
                              <p:cond delay="0"/>
                            </p:stCondLst>
                            <p:childTnLst>
                              <p:par>
                                <p:cTn id="97" presetID="2" presetClass="entr" presetSubtype="2" fill="hold" grpId="0" nodeType="clickEffect">
                                  <p:stCondLst>
                                    <p:cond delay="0"/>
                                  </p:stCondLst>
                                  <p:childTnLst>
                                    <p:set>
                                      <p:cBhvr>
                                        <p:cTn id="98" dur="1" fill="hold">
                                          <p:stCondLst>
                                            <p:cond delay="0"/>
                                          </p:stCondLst>
                                        </p:cTn>
                                        <p:tgtEl>
                                          <p:spTgt spid="64537"/>
                                        </p:tgtEl>
                                        <p:attrNameLst>
                                          <p:attrName>style.visibility</p:attrName>
                                        </p:attrNameLst>
                                      </p:cBhvr>
                                      <p:to>
                                        <p:strVal val="visible"/>
                                      </p:to>
                                    </p:set>
                                    <p:anim calcmode="lin" valueType="num">
                                      <p:cBhvr additive="base">
                                        <p:cTn id="99" dur="500" fill="hold"/>
                                        <p:tgtEl>
                                          <p:spTgt spid="64537"/>
                                        </p:tgtEl>
                                        <p:attrNameLst>
                                          <p:attrName>ppt_x</p:attrName>
                                        </p:attrNameLst>
                                      </p:cBhvr>
                                      <p:tavLst>
                                        <p:tav tm="0">
                                          <p:val>
                                            <p:strVal val="1+#ppt_w/2"/>
                                          </p:val>
                                        </p:tav>
                                        <p:tav tm="100000">
                                          <p:val>
                                            <p:strVal val="#ppt_x"/>
                                          </p:val>
                                        </p:tav>
                                      </p:tavLst>
                                    </p:anim>
                                    <p:anim calcmode="lin" valueType="num">
                                      <p:cBhvr additive="base">
                                        <p:cTn id="100" dur="500" fill="hold"/>
                                        <p:tgtEl>
                                          <p:spTgt spid="64537"/>
                                        </p:tgtEl>
                                        <p:attrNameLst>
                                          <p:attrName>ppt_y</p:attrName>
                                        </p:attrNameLst>
                                      </p:cBhvr>
                                      <p:tavLst>
                                        <p:tav tm="0">
                                          <p:val>
                                            <p:strVal val="#ppt_y"/>
                                          </p:val>
                                        </p:tav>
                                        <p:tav tm="100000">
                                          <p:val>
                                            <p:strVal val="#ppt_y"/>
                                          </p:val>
                                        </p:tav>
                                      </p:tavLst>
                                    </p:anim>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22" presetClass="entr" presetSubtype="8" fill="hold" nodeType="clickEffect">
                                  <p:stCondLst>
                                    <p:cond delay="0"/>
                                  </p:stCondLst>
                                  <p:childTnLst>
                                    <p:set>
                                      <p:cBhvr>
                                        <p:cTn id="104" dur="1" fill="hold">
                                          <p:stCondLst>
                                            <p:cond delay="0"/>
                                          </p:stCondLst>
                                        </p:cTn>
                                        <p:tgtEl>
                                          <p:spTgt spid="64540"/>
                                        </p:tgtEl>
                                        <p:attrNameLst>
                                          <p:attrName>style.visibility</p:attrName>
                                        </p:attrNameLst>
                                      </p:cBhvr>
                                      <p:to>
                                        <p:strVal val="visible"/>
                                      </p:to>
                                    </p:set>
                                    <p:animEffect transition="in" filter="wipe(left)">
                                      <p:cBhvr>
                                        <p:cTn id="105" dur="500"/>
                                        <p:tgtEl>
                                          <p:spTgt spid="64540"/>
                                        </p:tgtEl>
                                      </p:cBhvr>
                                    </p:animEffect>
                                  </p:childTnLst>
                                </p:cTn>
                              </p:par>
                            </p:childTnLst>
                          </p:cTn>
                        </p:par>
                      </p:childTnLst>
                    </p:cTn>
                  </p:par>
                  <p:par>
                    <p:cTn id="106" fill="hold" nodeType="clickPar">
                      <p:stCondLst>
                        <p:cond delay="indefinite"/>
                      </p:stCondLst>
                      <p:childTnLst>
                        <p:par>
                          <p:cTn id="107" fill="hold" nodeType="afterGroup">
                            <p:stCondLst>
                              <p:cond delay="0"/>
                            </p:stCondLst>
                            <p:childTnLst>
                              <p:par>
                                <p:cTn id="108" presetID="2" presetClass="entr" presetSubtype="2" fill="hold" grpId="0" nodeType="clickEffect">
                                  <p:stCondLst>
                                    <p:cond delay="0"/>
                                  </p:stCondLst>
                                  <p:childTnLst>
                                    <p:set>
                                      <p:cBhvr>
                                        <p:cTn id="109" dur="1" fill="hold">
                                          <p:stCondLst>
                                            <p:cond delay="0"/>
                                          </p:stCondLst>
                                        </p:cTn>
                                        <p:tgtEl>
                                          <p:spTgt spid="64543"/>
                                        </p:tgtEl>
                                        <p:attrNameLst>
                                          <p:attrName>style.visibility</p:attrName>
                                        </p:attrNameLst>
                                      </p:cBhvr>
                                      <p:to>
                                        <p:strVal val="visible"/>
                                      </p:to>
                                    </p:set>
                                    <p:anim calcmode="lin" valueType="num">
                                      <p:cBhvr additive="base">
                                        <p:cTn id="110" dur="500" fill="hold"/>
                                        <p:tgtEl>
                                          <p:spTgt spid="64543"/>
                                        </p:tgtEl>
                                        <p:attrNameLst>
                                          <p:attrName>ppt_x</p:attrName>
                                        </p:attrNameLst>
                                      </p:cBhvr>
                                      <p:tavLst>
                                        <p:tav tm="0">
                                          <p:val>
                                            <p:strVal val="1+#ppt_w/2"/>
                                          </p:val>
                                        </p:tav>
                                        <p:tav tm="100000">
                                          <p:val>
                                            <p:strVal val="#ppt_x"/>
                                          </p:val>
                                        </p:tav>
                                      </p:tavLst>
                                    </p:anim>
                                    <p:anim calcmode="lin" valueType="num">
                                      <p:cBhvr additive="base">
                                        <p:cTn id="111" dur="500" fill="hold"/>
                                        <p:tgtEl>
                                          <p:spTgt spid="64543"/>
                                        </p:tgtEl>
                                        <p:attrNameLst>
                                          <p:attrName>ppt_y</p:attrName>
                                        </p:attrNameLst>
                                      </p:cBhvr>
                                      <p:tavLst>
                                        <p:tav tm="0">
                                          <p:val>
                                            <p:strVal val="#ppt_y"/>
                                          </p:val>
                                        </p:tav>
                                        <p:tav tm="100000">
                                          <p:val>
                                            <p:strVal val="#ppt_y"/>
                                          </p:val>
                                        </p:tav>
                                      </p:tavLst>
                                    </p:anim>
                                  </p:childTnLst>
                                </p:cTn>
                              </p:par>
                            </p:childTnLst>
                          </p:cTn>
                        </p:par>
                      </p:childTnLst>
                    </p:cTn>
                  </p:par>
                  <p:par>
                    <p:cTn id="112" fill="hold" nodeType="clickPar">
                      <p:stCondLst>
                        <p:cond delay="indefinite"/>
                      </p:stCondLst>
                      <p:childTnLst>
                        <p:par>
                          <p:cTn id="113" fill="hold" nodeType="afterGroup">
                            <p:stCondLst>
                              <p:cond delay="0"/>
                            </p:stCondLst>
                            <p:childTnLst>
                              <p:par>
                                <p:cTn id="114" presetID="2" presetClass="entr" presetSubtype="8" fill="hold" grpId="0" nodeType="clickEffect">
                                  <p:stCondLst>
                                    <p:cond delay="0"/>
                                  </p:stCondLst>
                                  <p:childTnLst>
                                    <p:set>
                                      <p:cBhvr>
                                        <p:cTn id="115" dur="1" fill="hold">
                                          <p:stCondLst>
                                            <p:cond delay="0"/>
                                          </p:stCondLst>
                                        </p:cTn>
                                        <p:tgtEl>
                                          <p:spTgt spid="64533"/>
                                        </p:tgtEl>
                                        <p:attrNameLst>
                                          <p:attrName>style.visibility</p:attrName>
                                        </p:attrNameLst>
                                      </p:cBhvr>
                                      <p:to>
                                        <p:strVal val="visible"/>
                                      </p:to>
                                    </p:set>
                                    <p:anim calcmode="lin" valueType="num">
                                      <p:cBhvr additive="base">
                                        <p:cTn id="116" dur="500" fill="hold"/>
                                        <p:tgtEl>
                                          <p:spTgt spid="64533"/>
                                        </p:tgtEl>
                                        <p:attrNameLst>
                                          <p:attrName>ppt_x</p:attrName>
                                        </p:attrNameLst>
                                      </p:cBhvr>
                                      <p:tavLst>
                                        <p:tav tm="0">
                                          <p:val>
                                            <p:strVal val="0-#ppt_w/2"/>
                                          </p:val>
                                        </p:tav>
                                        <p:tav tm="100000">
                                          <p:val>
                                            <p:strVal val="#ppt_x"/>
                                          </p:val>
                                        </p:tav>
                                      </p:tavLst>
                                    </p:anim>
                                    <p:anim calcmode="lin" valueType="num">
                                      <p:cBhvr additive="base">
                                        <p:cTn id="117" dur="500" fill="hold"/>
                                        <p:tgtEl>
                                          <p:spTgt spid="64533"/>
                                        </p:tgtEl>
                                        <p:attrNameLst>
                                          <p:attrName>ppt_y</p:attrName>
                                        </p:attrNameLst>
                                      </p:cBhvr>
                                      <p:tavLst>
                                        <p:tav tm="0">
                                          <p:val>
                                            <p:strVal val="#ppt_y"/>
                                          </p:val>
                                        </p:tav>
                                        <p:tav tm="100000">
                                          <p:val>
                                            <p:strVal val="#ppt_y"/>
                                          </p:val>
                                        </p:tav>
                                      </p:tavLst>
                                    </p:anim>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2" presetClass="entr" presetSubtype="2" fill="hold" grpId="0" nodeType="clickEffect">
                                  <p:stCondLst>
                                    <p:cond delay="0"/>
                                  </p:stCondLst>
                                  <p:childTnLst>
                                    <p:set>
                                      <p:cBhvr>
                                        <p:cTn id="121" dur="1" fill="hold">
                                          <p:stCondLst>
                                            <p:cond delay="0"/>
                                          </p:stCondLst>
                                        </p:cTn>
                                        <p:tgtEl>
                                          <p:spTgt spid="64544"/>
                                        </p:tgtEl>
                                        <p:attrNameLst>
                                          <p:attrName>style.visibility</p:attrName>
                                        </p:attrNameLst>
                                      </p:cBhvr>
                                      <p:to>
                                        <p:strVal val="visible"/>
                                      </p:to>
                                    </p:set>
                                    <p:anim calcmode="lin" valueType="num">
                                      <p:cBhvr additive="base">
                                        <p:cTn id="122" dur="500" fill="hold"/>
                                        <p:tgtEl>
                                          <p:spTgt spid="64544"/>
                                        </p:tgtEl>
                                        <p:attrNameLst>
                                          <p:attrName>ppt_x</p:attrName>
                                        </p:attrNameLst>
                                      </p:cBhvr>
                                      <p:tavLst>
                                        <p:tav tm="0">
                                          <p:val>
                                            <p:strVal val="1+#ppt_w/2"/>
                                          </p:val>
                                        </p:tav>
                                        <p:tav tm="100000">
                                          <p:val>
                                            <p:strVal val="#ppt_x"/>
                                          </p:val>
                                        </p:tav>
                                      </p:tavLst>
                                    </p:anim>
                                    <p:anim calcmode="lin" valueType="num">
                                      <p:cBhvr additive="base">
                                        <p:cTn id="123" dur="500" fill="hold"/>
                                        <p:tgtEl>
                                          <p:spTgt spid="645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7" grpId="0"/>
      <p:bldP spid="64518" grpId="0" animBg="1"/>
      <p:bldP spid="64523" grpId="0"/>
      <p:bldP spid="64526" grpId="0"/>
      <p:bldP spid="64527" grpId="0"/>
      <p:bldP spid="64528" grpId="0"/>
      <p:bldP spid="64529" grpId="0"/>
      <p:bldP spid="64530" grpId="0"/>
      <p:bldP spid="64531" grpId="0"/>
      <p:bldP spid="64533" grpId="0"/>
      <p:bldP spid="64534" grpId="0"/>
      <p:bldP spid="64535" grpId="0" animBg="1"/>
      <p:bldP spid="64536" grpId="0"/>
      <p:bldP spid="64537" grpId="0"/>
      <p:bldP spid="64541" grpId="0"/>
      <p:bldP spid="64542" grpId="0"/>
      <p:bldP spid="64543" grpId="0"/>
      <p:bldP spid="645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内容占位符 39938"/>
          <p:cNvSpPr>
            <a:spLocks noGrp="1"/>
          </p:cNvSpPr>
          <p:nvPr>
            <p:ph idx="1"/>
          </p:nvPr>
        </p:nvSpPr>
        <p:spPr/>
        <p:txBody>
          <a:bodyPr/>
          <a:lstStyle/>
          <a:p>
            <a:pPr>
              <a:buNone/>
            </a:pPr>
            <a:r>
              <a:rPr lang="en-US" altLang="zh-CN" b="1"/>
              <a:t>1</a:t>
            </a:r>
            <a:r>
              <a:rPr lang="zh-CN" altLang="en-US" b="1"/>
              <a:t>、想一想，人耳不能听到声音的原因可能是</a:t>
            </a:r>
          </a:p>
          <a:p>
            <a:pPr>
              <a:buNone/>
            </a:pPr>
            <a:r>
              <a:rPr lang="zh-CN" altLang="en-US" b="1"/>
              <a:t>（</a:t>
            </a:r>
            <a:r>
              <a:rPr lang="en-US" altLang="zh-CN" b="1"/>
              <a:t>1</a:t>
            </a:r>
            <a:r>
              <a:rPr lang="zh-CN" altLang="en-US" b="1"/>
              <a:t>）</a:t>
            </a:r>
            <a:r>
              <a:rPr lang="en-US" altLang="zh-CN" b="1"/>
              <a:t>__________________;</a:t>
            </a:r>
          </a:p>
          <a:p>
            <a:pPr>
              <a:buNone/>
            </a:pPr>
            <a:r>
              <a:rPr lang="zh-CN" altLang="en-US" b="1"/>
              <a:t>（</a:t>
            </a:r>
            <a:r>
              <a:rPr lang="en-US" altLang="zh-CN" b="1"/>
              <a:t>2</a:t>
            </a:r>
            <a:r>
              <a:rPr lang="zh-CN" altLang="en-US" b="1"/>
              <a:t>）</a:t>
            </a:r>
            <a:r>
              <a:rPr lang="en-US" altLang="zh-CN" b="1"/>
              <a:t>__________________;</a:t>
            </a:r>
          </a:p>
          <a:p>
            <a:pPr>
              <a:buNone/>
            </a:pPr>
            <a:r>
              <a:rPr lang="zh-CN" altLang="en-US" b="1"/>
              <a:t>（</a:t>
            </a:r>
            <a:r>
              <a:rPr lang="en-US" altLang="zh-CN" b="1"/>
              <a:t>3</a:t>
            </a:r>
            <a:r>
              <a:rPr lang="zh-CN" altLang="en-US" b="1"/>
              <a:t>）</a:t>
            </a:r>
            <a:r>
              <a:rPr lang="en-US" altLang="zh-CN" b="1"/>
              <a:t>__________________.</a:t>
            </a:r>
            <a:endParaRPr lang="en-US" altLang="zh-CN"/>
          </a:p>
        </p:txBody>
      </p:sp>
      <p:sp>
        <p:nvSpPr>
          <p:cNvPr id="39944" name="文本框 39943"/>
          <p:cNvSpPr txBox="1"/>
          <p:nvPr/>
        </p:nvSpPr>
        <p:spPr>
          <a:xfrm>
            <a:off x="1258888" y="2060575"/>
            <a:ext cx="7632700" cy="579438"/>
          </a:xfrm>
          <a:prstGeom prst="rect">
            <a:avLst/>
          </a:prstGeom>
          <a:noFill/>
          <a:ln w="9525">
            <a:noFill/>
          </a:ln>
        </p:spPr>
        <p:txBody>
          <a:bodyPr>
            <a:spAutoFit/>
          </a:bodyPr>
          <a:lstStyle/>
          <a:p>
            <a:pPr marL="342900" indent="-342900"/>
            <a:r>
              <a:rPr lang="zh-CN" altLang="en-US" sz="3200">
                <a:solidFill>
                  <a:srgbClr val="FF0000"/>
                </a:solidFill>
                <a:latin typeface="Arial" panose="020B0604020202020204" pitchFamily="34" charset="0"/>
              </a:rPr>
              <a:t>声源振动频率低于</a:t>
            </a:r>
            <a:r>
              <a:rPr lang="en-US" altLang="zh-CN" sz="3200">
                <a:solidFill>
                  <a:srgbClr val="FF0000"/>
                </a:solidFill>
                <a:latin typeface="Arial" panose="020B0604020202020204" pitchFamily="34" charset="0"/>
              </a:rPr>
              <a:t>20Hz</a:t>
            </a:r>
            <a:r>
              <a:rPr lang="zh-CN" altLang="en-US" sz="3200">
                <a:solidFill>
                  <a:srgbClr val="FF0000"/>
                </a:solidFill>
                <a:latin typeface="Arial" panose="020B0604020202020204" pitchFamily="34" charset="0"/>
              </a:rPr>
              <a:t>或高于</a:t>
            </a:r>
            <a:r>
              <a:rPr lang="en-US" altLang="zh-CN" sz="3200">
                <a:solidFill>
                  <a:srgbClr val="FF0000"/>
                </a:solidFill>
                <a:latin typeface="Arial" panose="020B0604020202020204" pitchFamily="34" charset="0"/>
              </a:rPr>
              <a:t>20000Hz</a:t>
            </a:r>
          </a:p>
        </p:txBody>
      </p:sp>
      <p:sp>
        <p:nvSpPr>
          <p:cNvPr id="39945" name="文本框 39944"/>
          <p:cNvSpPr txBox="1"/>
          <p:nvPr/>
        </p:nvSpPr>
        <p:spPr>
          <a:xfrm>
            <a:off x="1469073" y="2468245"/>
            <a:ext cx="4103687" cy="579438"/>
          </a:xfrm>
          <a:prstGeom prst="rect">
            <a:avLst/>
          </a:prstGeom>
          <a:noFill/>
          <a:ln w="9525">
            <a:noFill/>
          </a:ln>
        </p:spPr>
        <p:txBody>
          <a:bodyPr>
            <a:spAutoFit/>
          </a:bodyPr>
          <a:lstStyle/>
          <a:p>
            <a:pPr marL="342900" indent="-342900"/>
            <a:r>
              <a:rPr lang="zh-CN" altLang="en-US" sz="3200">
                <a:solidFill>
                  <a:srgbClr val="FF0000"/>
                </a:solidFill>
                <a:latin typeface="Arial" panose="020B0604020202020204" pitchFamily="34" charset="0"/>
              </a:rPr>
              <a:t>响度小</a:t>
            </a:r>
          </a:p>
        </p:txBody>
      </p:sp>
      <p:sp>
        <p:nvSpPr>
          <p:cNvPr id="39946" name="文本框 39945"/>
          <p:cNvSpPr txBox="1"/>
          <p:nvPr/>
        </p:nvSpPr>
        <p:spPr>
          <a:xfrm>
            <a:off x="1258888" y="2959100"/>
            <a:ext cx="4032250" cy="579438"/>
          </a:xfrm>
          <a:prstGeom prst="rect">
            <a:avLst/>
          </a:prstGeom>
          <a:noFill/>
          <a:ln w="9525">
            <a:noFill/>
          </a:ln>
        </p:spPr>
        <p:txBody>
          <a:bodyPr>
            <a:spAutoFit/>
          </a:bodyPr>
          <a:lstStyle/>
          <a:p>
            <a:pPr marL="342900" indent="-342900"/>
            <a:r>
              <a:rPr lang="zh-CN" altLang="en-US" sz="3200">
                <a:solidFill>
                  <a:srgbClr val="FF0000"/>
                </a:solidFill>
                <a:latin typeface="Arial" panose="020B0604020202020204" pitchFamily="34" charset="0"/>
              </a:rPr>
              <a:t>没有传声的介质</a:t>
            </a:r>
          </a:p>
        </p:txBody>
      </p:sp>
      <p:sp>
        <p:nvSpPr>
          <p:cNvPr id="39947" name="文本框 39946"/>
          <p:cNvSpPr txBox="1"/>
          <p:nvPr/>
        </p:nvSpPr>
        <p:spPr>
          <a:xfrm>
            <a:off x="323850" y="404813"/>
            <a:ext cx="2160588" cy="579437"/>
          </a:xfrm>
          <a:prstGeom prst="rect">
            <a:avLst/>
          </a:prstGeom>
          <a:noFill/>
          <a:ln w="9525">
            <a:noFill/>
          </a:ln>
        </p:spPr>
        <p:txBody>
          <a:bodyPr>
            <a:spAutoFit/>
          </a:bodyPr>
          <a:lstStyle/>
          <a:p>
            <a:pPr marL="342900" indent="-342900"/>
            <a:r>
              <a:rPr lang="zh-CN" altLang="en-US" sz="3200">
                <a:solidFill>
                  <a:srgbClr val="FF0000"/>
                </a:solidFill>
                <a:latin typeface="Arial" panose="020B0604020202020204" pitchFamily="34" charset="0"/>
              </a:rPr>
              <a:t>巩固练习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45"/>
                                        </p:tgtEl>
                                        <p:attrNameLst>
                                          <p:attrName>style.visibility</p:attrName>
                                        </p:attrNameLst>
                                      </p:cBhvr>
                                      <p:to>
                                        <p:strVal val="visible"/>
                                      </p:to>
                                    </p:set>
                                    <p:animEffect transition="in" filter="blinds(horizontal)">
                                      <p:cBhvr>
                                        <p:cTn id="7" dur="500"/>
                                        <p:tgtEl>
                                          <p:spTgt spid="3994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9944"/>
                                        </p:tgtEl>
                                        <p:attrNameLst>
                                          <p:attrName>style.visibility</p:attrName>
                                        </p:attrNameLst>
                                      </p:cBhvr>
                                      <p:to>
                                        <p:strVal val="visible"/>
                                      </p:to>
                                    </p:set>
                                    <p:animEffect transition="in" filter="blinds(horizontal)">
                                      <p:cBhvr>
                                        <p:cTn id="10" dur="500"/>
                                        <p:tgtEl>
                                          <p:spTgt spid="3994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9946"/>
                                        </p:tgtEl>
                                        <p:attrNameLst>
                                          <p:attrName>style.visibility</p:attrName>
                                        </p:attrNameLst>
                                      </p:cBhvr>
                                      <p:to>
                                        <p:strVal val="visible"/>
                                      </p:to>
                                    </p:set>
                                    <p:animEffect transition="in" filter="blinds(horizontal)">
                                      <p:cBhvr>
                                        <p:cTn id="13" dur="500"/>
                                        <p:tgtEl>
                                          <p:spTgt spid="39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p:bldP spid="39945" grpId="0"/>
      <p:bldP spid="399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内容占位符 3074"/>
          <p:cNvSpPr>
            <a:spLocks noGrp="1"/>
          </p:cNvSpPr>
          <p:nvPr>
            <p:ph idx="1"/>
          </p:nvPr>
        </p:nvSpPr>
        <p:spPr/>
        <p:txBody>
          <a:bodyPr/>
          <a:lstStyle/>
          <a:p>
            <a:pPr>
              <a:buNone/>
            </a:pPr>
            <a:r>
              <a:rPr lang="en-US" altLang="zh-CN" sz="3700" b="1"/>
              <a:t>2</a:t>
            </a:r>
            <a:r>
              <a:rPr lang="zh-CN" altLang="en-US" sz="3700" b="1"/>
              <a:t>、下列事例中，不能表明声音具有能量的是（</a:t>
            </a:r>
            <a:r>
              <a:rPr lang="en-US" altLang="zh-CN" sz="3700" b="1"/>
              <a:t>     </a:t>
            </a:r>
            <a:r>
              <a:rPr lang="zh-CN" altLang="en-US" sz="3700" b="1"/>
              <a:t>）</a:t>
            </a:r>
          </a:p>
          <a:p>
            <a:pPr>
              <a:buNone/>
            </a:pPr>
            <a:r>
              <a:rPr lang="en-US" altLang="zh-CN" sz="3700" b="1"/>
              <a:t>A</a:t>
            </a:r>
            <a:r>
              <a:rPr lang="zh-CN" altLang="en-US" sz="3700" b="1"/>
              <a:t>、声音能把人的耳朵振聋</a:t>
            </a:r>
          </a:p>
          <a:p>
            <a:pPr>
              <a:buNone/>
            </a:pPr>
            <a:r>
              <a:rPr lang="en-US" altLang="zh-CN" sz="3700" b="1"/>
              <a:t>B</a:t>
            </a:r>
            <a:r>
              <a:rPr lang="zh-CN" altLang="en-US" sz="3700" b="1"/>
              <a:t>、超声波能粉碎人体内的结石</a:t>
            </a:r>
          </a:p>
          <a:p>
            <a:pPr>
              <a:buNone/>
            </a:pPr>
            <a:r>
              <a:rPr lang="en-US" altLang="zh-CN" sz="3700" b="1"/>
              <a:t>C</a:t>
            </a:r>
            <a:r>
              <a:rPr lang="zh-CN" altLang="en-US" sz="3700" b="1"/>
              <a:t>、美妙的歌声能使人心情愉快</a:t>
            </a:r>
          </a:p>
          <a:p>
            <a:pPr>
              <a:buNone/>
            </a:pPr>
            <a:r>
              <a:rPr lang="en-US" altLang="zh-CN" sz="3700" b="1"/>
              <a:t>D</a:t>
            </a:r>
            <a:r>
              <a:rPr lang="zh-CN" altLang="en-US" sz="3700" b="1"/>
              <a:t>、说话时，声带的振动能够引起</a:t>
            </a:r>
          </a:p>
          <a:p>
            <a:pPr>
              <a:buNone/>
            </a:pPr>
            <a:r>
              <a:rPr lang="zh-CN" altLang="en-US" sz="3700" b="1"/>
              <a:t>      周围空气的振动</a:t>
            </a:r>
          </a:p>
        </p:txBody>
      </p:sp>
      <p:sp>
        <p:nvSpPr>
          <p:cNvPr id="3076" name="文本框 3075"/>
          <p:cNvSpPr txBox="1"/>
          <p:nvPr/>
        </p:nvSpPr>
        <p:spPr>
          <a:xfrm>
            <a:off x="2012633" y="2145348"/>
            <a:ext cx="935037" cy="762000"/>
          </a:xfrm>
          <a:prstGeom prst="rect">
            <a:avLst/>
          </a:prstGeom>
          <a:noFill/>
          <a:ln w="9525">
            <a:noFill/>
          </a:ln>
        </p:spPr>
        <p:txBody>
          <a:bodyPr>
            <a:spAutoFit/>
          </a:bodyPr>
          <a:lstStyle/>
          <a:p>
            <a:pPr>
              <a:spcBef>
                <a:spcPct val="50000"/>
              </a:spcBef>
            </a:pPr>
            <a:r>
              <a:rPr lang="en-US" altLang="zh-CN">
                <a:solidFill>
                  <a:srgbClr val="FF0000"/>
                </a:solidFill>
                <a:latin typeface="Arial" panose="020B0604020202020204" pitchFamily="34"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ppt_x"/>
                                          </p:val>
                                        </p:tav>
                                        <p:tav tm="100000">
                                          <p:val>
                                            <p:strVal val="#ppt_x"/>
                                          </p:val>
                                        </p:tav>
                                      </p:tavLst>
                                    </p:anim>
                                    <p:anim calcmode="lin" valueType="num">
                                      <p:cBhvr additive="base">
                                        <p:cTn id="8"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内容占位符 35842"/>
          <p:cNvSpPr>
            <a:spLocks noGrp="1"/>
          </p:cNvSpPr>
          <p:nvPr>
            <p:ph idx="1"/>
          </p:nvPr>
        </p:nvSpPr>
        <p:spPr/>
        <p:txBody>
          <a:bodyPr/>
          <a:lstStyle/>
          <a:p>
            <a:pPr>
              <a:buNone/>
            </a:pPr>
            <a:r>
              <a:rPr lang="en-US" altLang="zh-CN" sz="3700" b="1"/>
              <a:t>3</a:t>
            </a:r>
            <a:r>
              <a:rPr lang="zh-CN" altLang="en-US" sz="3700" b="1"/>
              <a:t>、地震是地球上某个部位发生的剧烈振动，人们却听不到这种振动的声音，这是由于（</a:t>
            </a:r>
            <a:r>
              <a:rPr lang="en-US" altLang="zh-CN" sz="3700" b="1"/>
              <a:t>   </a:t>
            </a:r>
            <a:r>
              <a:rPr lang="zh-CN" altLang="en-US" sz="3700" b="1"/>
              <a:t>）</a:t>
            </a:r>
          </a:p>
          <a:p>
            <a:r>
              <a:rPr lang="en-US" altLang="zh-CN" sz="3700" b="1"/>
              <a:t>    A</a:t>
            </a:r>
            <a:r>
              <a:rPr lang="zh-CN" altLang="en-US" sz="3700" b="1"/>
              <a:t>、声音不够响</a:t>
            </a:r>
          </a:p>
          <a:p>
            <a:r>
              <a:rPr lang="en-US" altLang="zh-CN" sz="3700" b="1"/>
              <a:t>    B</a:t>
            </a:r>
            <a:r>
              <a:rPr lang="zh-CN" altLang="en-US" sz="3700" b="1"/>
              <a:t>、声音音调太高</a:t>
            </a:r>
          </a:p>
          <a:p>
            <a:r>
              <a:rPr lang="en-US" altLang="zh-CN" sz="3700" b="1"/>
              <a:t>    C</a:t>
            </a:r>
            <a:r>
              <a:rPr lang="zh-CN" altLang="en-US" sz="3700" b="1"/>
              <a:t>、声源振动频率低于</a:t>
            </a:r>
            <a:r>
              <a:rPr lang="en-US" altLang="zh-CN" sz="3700" b="1"/>
              <a:t>20Hz</a:t>
            </a:r>
          </a:p>
          <a:p>
            <a:r>
              <a:rPr lang="en-US" altLang="zh-CN" sz="3700" b="1"/>
              <a:t>    D</a:t>
            </a:r>
            <a:r>
              <a:rPr lang="zh-CN" altLang="en-US" sz="3700" b="1"/>
              <a:t>、声音是噪音而不是乐音</a:t>
            </a:r>
          </a:p>
        </p:txBody>
      </p:sp>
      <p:sp>
        <p:nvSpPr>
          <p:cNvPr id="35844" name="文本框 35843"/>
          <p:cNvSpPr txBox="1"/>
          <p:nvPr/>
        </p:nvSpPr>
        <p:spPr>
          <a:xfrm>
            <a:off x="2401253" y="2907665"/>
            <a:ext cx="792162" cy="641350"/>
          </a:xfrm>
          <a:prstGeom prst="rect">
            <a:avLst/>
          </a:prstGeom>
          <a:noFill/>
          <a:ln w="9525">
            <a:noFill/>
          </a:ln>
        </p:spPr>
        <p:txBody>
          <a:bodyPr>
            <a:spAutoFit/>
          </a:bodyPr>
          <a:lstStyle/>
          <a:p>
            <a:pPr>
              <a:spcBef>
                <a:spcPct val="50000"/>
              </a:spcBef>
            </a:pPr>
            <a:r>
              <a:rPr lang="en-US" altLang="zh-CN" sz="3600">
                <a:solidFill>
                  <a:srgbClr val="FF0000"/>
                </a:solidFill>
                <a:latin typeface="Arial" panose="020B0604020202020204" pitchFamily="34"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ppt_x"/>
                                          </p:val>
                                        </p:tav>
                                        <p:tav tm="100000">
                                          <p:val>
                                            <p:strVal val="#ppt_x"/>
                                          </p:val>
                                        </p:tav>
                                      </p:tavLst>
                                    </p:anim>
                                    <p:anim calcmode="lin" valueType="num">
                                      <p:cBhvr additive="base">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内容占位符 40962"/>
          <p:cNvSpPr>
            <a:spLocks noGrp="1"/>
          </p:cNvSpPr>
          <p:nvPr>
            <p:ph idx="1"/>
          </p:nvPr>
        </p:nvSpPr>
        <p:spPr/>
        <p:txBody>
          <a:bodyPr/>
          <a:lstStyle/>
          <a:p>
            <a:pPr>
              <a:buNone/>
            </a:pPr>
            <a:r>
              <a:rPr lang="en-US" altLang="zh-CN" sz="3700" b="1"/>
              <a:t>4</a:t>
            </a:r>
            <a:r>
              <a:rPr lang="zh-CN" altLang="en-US" sz="3700" b="1"/>
              <a:t>、下列距离不能用声波来测量的是（</a:t>
            </a:r>
            <a:r>
              <a:rPr lang="en-US" altLang="zh-CN" sz="3700" b="1"/>
              <a:t>       </a:t>
            </a:r>
            <a:r>
              <a:rPr lang="zh-CN" altLang="en-US" sz="3700" b="1"/>
              <a:t>）</a:t>
            </a:r>
          </a:p>
          <a:p>
            <a:pPr>
              <a:buNone/>
            </a:pPr>
            <a:r>
              <a:rPr lang="en-US" altLang="zh-CN" sz="3700" b="1"/>
              <a:t>     A</a:t>
            </a:r>
            <a:r>
              <a:rPr lang="zh-CN" altLang="en-US" sz="3700" b="1"/>
              <a:t>、海的深度</a:t>
            </a:r>
          </a:p>
          <a:p>
            <a:pPr>
              <a:buNone/>
            </a:pPr>
            <a:r>
              <a:rPr lang="en-US" altLang="zh-CN" sz="3700" b="1"/>
              <a:t>     B</a:t>
            </a:r>
            <a:r>
              <a:rPr lang="zh-CN" altLang="en-US" sz="3700" b="1"/>
              <a:t>、相距很远的两高山之间的距离</a:t>
            </a:r>
          </a:p>
          <a:p>
            <a:pPr>
              <a:buNone/>
            </a:pPr>
            <a:r>
              <a:rPr lang="en-US" altLang="zh-CN" sz="3700" b="1"/>
              <a:t>     C</a:t>
            </a:r>
            <a:r>
              <a:rPr lang="zh-CN" altLang="en-US" sz="3700" b="1"/>
              <a:t>、地球到月球之间的距离</a:t>
            </a:r>
          </a:p>
          <a:p>
            <a:pPr>
              <a:buNone/>
            </a:pPr>
            <a:r>
              <a:rPr lang="en-US" altLang="zh-CN" sz="3700" b="1"/>
              <a:t>     D</a:t>
            </a:r>
            <a:r>
              <a:rPr lang="zh-CN" altLang="en-US" sz="3700" b="1"/>
              <a:t>、很长的钢管长度</a:t>
            </a:r>
          </a:p>
        </p:txBody>
      </p:sp>
      <p:sp>
        <p:nvSpPr>
          <p:cNvPr id="40964" name="文本框 40963"/>
          <p:cNvSpPr txBox="1"/>
          <p:nvPr/>
        </p:nvSpPr>
        <p:spPr>
          <a:xfrm>
            <a:off x="1420813" y="2281238"/>
            <a:ext cx="647700" cy="641350"/>
          </a:xfrm>
          <a:prstGeom prst="rect">
            <a:avLst/>
          </a:prstGeom>
          <a:noFill/>
          <a:ln w="9525">
            <a:noFill/>
          </a:ln>
        </p:spPr>
        <p:txBody>
          <a:bodyPr>
            <a:spAutoFit/>
          </a:bodyPr>
          <a:lstStyle/>
          <a:p>
            <a:pPr>
              <a:spcBef>
                <a:spcPct val="50000"/>
              </a:spcBef>
            </a:pPr>
            <a:r>
              <a:rPr lang="en-US" altLang="zh-CN" sz="3600">
                <a:solidFill>
                  <a:srgbClr val="FF0000"/>
                </a:solidFill>
                <a:latin typeface="Arial" panose="020B0604020202020204" pitchFamily="34"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additive="base">
                                        <p:cTn id="7" dur="500" fill="hold"/>
                                        <p:tgtEl>
                                          <p:spTgt spid="40964"/>
                                        </p:tgtEl>
                                        <p:attrNameLst>
                                          <p:attrName>ppt_x</p:attrName>
                                        </p:attrNameLst>
                                      </p:cBhvr>
                                      <p:tavLst>
                                        <p:tav tm="0">
                                          <p:val>
                                            <p:strVal val="#ppt_x"/>
                                          </p:val>
                                        </p:tav>
                                        <p:tav tm="100000">
                                          <p:val>
                                            <p:strVal val="#ppt_x"/>
                                          </p:val>
                                        </p:tav>
                                      </p:tavLst>
                                    </p:anim>
                                    <p:anim calcmode="lin" valueType="num">
                                      <p:cBhvr additive="base">
                                        <p:cTn id="8"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内容占位符 41986"/>
          <p:cNvSpPr>
            <a:spLocks noGrp="1"/>
          </p:cNvSpPr>
          <p:nvPr>
            <p:ph idx="1"/>
          </p:nvPr>
        </p:nvSpPr>
        <p:spPr/>
        <p:txBody>
          <a:bodyPr/>
          <a:lstStyle/>
          <a:p>
            <a:pPr>
              <a:buNone/>
            </a:pPr>
            <a:r>
              <a:rPr lang="en-US" altLang="zh-CN" sz="3700" b="1"/>
              <a:t>5</a:t>
            </a:r>
            <a:r>
              <a:rPr lang="zh-CN" altLang="en-US" sz="3700" b="1"/>
              <a:t>、发声体发出的声音，有时候正常人听不到，猫却能听到，这是由于（</a:t>
            </a:r>
            <a:r>
              <a:rPr lang="en-US" altLang="zh-CN" sz="3700" b="1"/>
              <a:t>       </a:t>
            </a:r>
            <a:r>
              <a:rPr lang="zh-CN" altLang="en-US" sz="3700" b="1"/>
              <a:t>） </a:t>
            </a:r>
          </a:p>
          <a:p>
            <a:pPr>
              <a:buNone/>
            </a:pPr>
            <a:r>
              <a:rPr lang="en-US" altLang="zh-CN" sz="3700" b="1"/>
              <a:t>     A</a:t>
            </a:r>
            <a:r>
              <a:rPr lang="zh-CN" altLang="en-US" sz="3700" b="1"/>
              <a:t>、声音的振幅太小</a:t>
            </a:r>
          </a:p>
          <a:p>
            <a:pPr>
              <a:buNone/>
            </a:pPr>
            <a:r>
              <a:rPr lang="en-US" altLang="zh-CN" sz="3700" b="1"/>
              <a:t>     B</a:t>
            </a:r>
            <a:r>
              <a:rPr lang="zh-CN" altLang="en-US" sz="3700" b="1"/>
              <a:t>、声音的振幅太大</a:t>
            </a:r>
          </a:p>
          <a:p>
            <a:pPr>
              <a:buNone/>
            </a:pPr>
            <a:r>
              <a:rPr lang="en-US" altLang="zh-CN" sz="3700" b="1"/>
              <a:t>     C</a:t>
            </a:r>
            <a:r>
              <a:rPr lang="zh-CN" altLang="en-US" sz="3700" b="1"/>
              <a:t>、声音的频率太小</a:t>
            </a:r>
          </a:p>
          <a:p>
            <a:pPr>
              <a:buNone/>
            </a:pPr>
            <a:r>
              <a:rPr lang="en-US" altLang="zh-CN" sz="3700" b="1"/>
              <a:t>     D</a:t>
            </a:r>
            <a:r>
              <a:rPr lang="zh-CN" altLang="en-US" sz="3700" b="1"/>
              <a:t>、声音的频率太大</a:t>
            </a:r>
          </a:p>
        </p:txBody>
      </p:sp>
      <p:sp>
        <p:nvSpPr>
          <p:cNvPr id="41988" name="文本框 41987"/>
          <p:cNvSpPr txBox="1"/>
          <p:nvPr/>
        </p:nvSpPr>
        <p:spPr>
          <a:xfrm>
            <a:off x="7336790" y="2246313"/>
            <a:ext cx="792163" cy="641350"/>
          </a:xfrm>
          <a:prstGeom prst="rect">
            <a:avLst/>
          </a:prstGeom>
          <a:noFill/>
          <a:ln w="9525">
            <a:noFill/>
          </a:ln>
        </p:spPr>
        <p:txBody>
          <a:bodyPr>
            <a:spAutoFit/>
          </a:bodyPr>
          <a:lstStyle/>
          <a:p>
            <a:pPr>
              <a:spcBef>
                <a:spcPct val="50000"/>
              </a:spcBef>
            </a:pPr>
            <a:r>
              <a:rPr lang="en-US" altLang="zh-CN" sz="3600">
                <a:solidFill>
                  <a:srgbClr val="FF0000"/>
                </a:solidFill>
                <a:latin typeface="Arial" panose="020B0604020202020204" pitchFamily="34"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 calcmode="lin" valueType="num">
                                      <p:cBhvr additive="base">
                                        <p:cTn id="7" dur="500" fill="hold"/>
                                        <p:tgtEl>
                                          <p:spTgt spid="41988"/>
                                        </p:tgtEl>
                                        <p:attrNameLst>
                                          <p:attrName>ppt_x</p:attrName>
                                        </p:attrNameLst>
                                      </p:cBhvr>
                                      <p:tavLst>
                                        <p:tav tm="0">
                                          <p:val>
                                            <p:strVal val="#ppt_x"/>
                                          </p:val>
                                        </p:tav>
                                        <p:tav tm="100000">
                                          <p:val>
                                            <p:strVal val="#ppt_x"/>
                                          </p:val>
                                        </p:tav>
                                      </p:tavLst>
                                    </p:anim>
                                    <p:anim calcmode="lin" valueType="num">
                                      <p:cBhvr additive="base">
                                        <p:cTn id="8"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Rot="1"/>
          </p:cNvSpPr>
          <p:nvPr>
            <p:ph type="ctrTitle"/>
          </p:nvPr>
        </p:nvSpPr>
        <p:spPr/>
        <p:txBody>
          <a:bodyPr/>
          <a:lstStyle/>
          <a:p>
            <a:endParaRPr lang="zh-CN" altLang="en-US"/>
          </a:p>
        </p:txBody>
      </p:sp>
      <p:grpSp>
        <p:nvGrpSpPr>
          <p:cNvPr id="53250" name="组合 53249"/>
          <p:cNvGrpSpPr/>
          <p:nvPr/>
        </p:nvGrpSpPr>
        <p:grpSpPr>
          <a:xfrm>
            <a:off x="0" y="0"/>
            <a:ext cx="9144000" cy="4941888"/>
            <a:chOff x="0" y="0"/>
            <a:chExt cx="5760" cy="4320"/>
          </a:xfrm>
        </p:grpSpPr>
        <p:pic>
          <p:nvPicPr>
            <p:cNvPr id="53251" name="图片 53250"/>
            <p:cNvPicPr>
              <a:picLocks noChangeAspect="1"/>
            </p:cNvPicPr>
            <p:nvPr/>
          </p:nvPicPr>
          <p:blipFill>
            <a:blip r:embed="rId2"/>
            <a:stretch>
              <a:fillRect/>
            </a:stretch>
          </p:blipFill>
          <p:spPr>
            <a:xfrm>
              <a:off x="1111" y="0"/>
              <a:ext cx="4649" cy="4320"/>
            </a:xfrm>
            <a:prstGeom prst="rect">
              <a:avLst/>
            </a:prstGeom>
            <a:noFill/>
            <a:ln w="9525">
              <a:noFill/>
            </a:ln>
          </p:spPr>
        </p:pic>
        <p:pic>
          <p:nvPicPr>
            <p:cNvPr id="53252" name="图片 53251"/>
            <p:cNvPicPr>
              <a:picLocks noChangeAspect="1"/>
            </p:cNvPicPr>
            <p:nvPr/>
          </p:nvPicPr>
          <p:blipFill>
            <a:blip r:embed="rId3"/>
            <a:stretch>
              <a:fillRect/>
            </a:stretch>
          </p:blipFill>
          <p:spPr>
            <a:xfrm>
              <a:off x="0" y="0"/>
              <a:ext cx="1111" cy="4320"/>
            </a:xfrm>
            <a:prstGeom prst="rect">
              <a:avLst/>
            </a:prstGeom>
            <a:noFill/>
            <a:ln w="9525">
              <a:noFill/>
            </a:ln>
          </p:spPr>
        </p:pic>
      </p:grpSp>
      <p:sp>
        <p:nvSpPr>
          <p:cNvPr id="61448" name="爆炸形 2 61447"/>
          <p:cNvSpPr/>
          <p:nvPr/>
        </p:nvSpPr>
        <p:spPr>
          <a:xfrm>
            <a:off x="2978785" y="4942205"/>
            <a:ext cx="2884170" cy="2042795"/>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spcBef>
                <a:spcPct val="0"/>
              </a:spcBef>
            </a:pPr>
            <a:r>
              <a:rPr lang="zh-CN" altLang="en-US" sz="7200">
                <a:latin typeface="Arial" panose="020B0604020202020204" pitchFamily="34" charset="0"/>
                <a:ea typeface="黑体" panose="02010609060101010101" pitchFamily="2" charset="-122"/>
              </a:rPr>
              <a:t>超声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1448"/>
                                        </p:tgtEl>
                                        <p:attrNameLst>
                                          <p:attrName>style.visibility</p:attrName>
                                        </p:attrNameLst>
                                      </p:cBhvr>
                                      <p:to>
                                        <p:strVal val="visible"/>
                                      </p:to>
                                    </p:set>
                                    <p:anim calcmode="lin" valueType="num">
                                      <p:cBhvr>
                                        <p:cTn id="7" dur="500" fill="hold"/>
                                        <p:tgtEl>
                                          <p:spTgt spid="61448"/>
                                        </p:tgtEl>
                                        <p:attrNameLst>
                                          <p:attrName>ppt_w</p:attrName>
                                        </p:attrNameLst>
                                      </p:cBhvr>
                                      <p:tavLst>
                                        <p:tav tm="0">
                                          <p:val>
                                            <p:fltVal val="0"/>
                                          </p:val>
                                        </p:tav>
                                        <p:tav tm="100000">
                                          <p:val>
                                            <p:strVal val="#ppt_w"/>
                                          </p:val>
                                        </p:tav>
                                      </p:tavLst>
                                    </p:anim>
                                    <p:anim calcmode="lin" valueType="num">
                                      <p:cBhvr>
                                        <p:cTn id="8" dur="500" fill="hold"/>
                                        <p:tgtEl>
                                          <p:spTgt spid="614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内容占位符 46082"/>
          <p:cNvSpPr>
            <a:spLocks noGrp="1"/>
          </p:cNvSpPr>
          <p:nvPr>
            <p:ph idx="1"/>
          </p:nvPr>
        </p:nvSpPr>
        <p:spPr/>
        <p:txBody>
          <a:bodyPr/>
          <a:lstStyle/>
          <a:p>
            <a:pPr>
              <a:buNone/>
            </a:pPr>
            <a:r>
              <a:rPr lang="en-US" altLang="zh-CN" sz="3700" b="1"/>
              <a:t>6</a:t>
            </a:r>
            <a:r>
              <a:rPr lang="zh-CN" altLang="en-US" sz="3700" b="1"/>
              <a:t>、昆虫飞行时翅膀要振动，甲昆虫飞行时翅膀每秒振动</a:t>
            </a:r>
            <a:r>
              <a:rPr lang="en-US" altLang="zh-CN" sz="3700" b="1"/>
              <a:t>200</a:t>
            </a:r>
            <a:r>
              <a:rPr lang="zh-CN" altLang="en-US" sz="3700" b="1"/>
              <a:t>次，乙昆虫飞行时翅膀每秒振动</a:t>
            </a:r>
            <a:r>
              <a:rPr lang="en-US" altLang="zh-CN" sz="3700" b="1"/>
              <a:t>40</a:t>
            </a:r>
            <a:r>
              <a:rPr lang="zh-CN" altLang="en-US" sz="3700" b="1"/>
              <a:t>次，一位听力正常的人能听到飞行时发出声音的昆虫是（</a:t>
            </a:r>
            <a:r>
              <a:rPr lang="en-US" altLang="zh-CN" sz="3700" b="1"/>
              <a:t>   </a:t>
            </a:r>
            <a:r>
              <a:rPr lang="zh-CN" altLang="en-US" sz="3700" b="1"/>
              <a:t>）</a:t>
            </a:r>
            <a:br>
              <a:rPr lang="zh-CN" altLang="en-US" sz="3700" b="1"/>
            </a:br>
            <a:r>
              <a:rPr lang="zh-CN" altLang="en-US" sz="3700" b="1"/>
              <a:t>　Ａ甲昆虫　　　    Ｂ乙昆虫　</a:t>
            </a:r>
            <a:br>
              <a:rPr lang="zh-CN" altLang="en-US" sz="3700" b="1"/>
            </a:br>
            <a:r>
              <a:rPr lang="zh-CN" altLang="en-US" sz="3700" b="1"/>
              <a:t>　Ｃ都能听到　　　Ｄ都听不到</a:t>
            </a:r>
          </a:p>
        </p:txBody>
      </p:sp>
      <p:sp>
        <p:nvSpPr>
          <p:cNvPr id="46085" name="文本框 46084"/>
          <p:cNvSpPr txBox="1"/>
          <p:nvPr/>
        </p:nvSpPr>
        <p:spPr>
          <a:xfrm>
            <a:off x="7651750" y="3400425"/>
            <a:ext cx="647700" cy="641350"/>
          </a:xfrm>
          <a:prstGeom prst="rect">
            <a:avLst/>
          </a:prstGeom>
          <a:noFill/>
          <a:ln w="9525">
            <a:noFill/>
          </a:ln>
        </p:spPr>
        <p:txBody>
          <a:bodyPr>
            <a:spAutoFit/>
          </a:bodyPr>
          <a:lstStyle/>
          <a:p>
            <a:pPr>
              <a:spcBef>
                <a:spcPct val="50000"/>
              </a:spcBef>
            </a:pPr>
            <a:r>
              <a:rPr lang="en-US" altLang="zh-CN" sz="3600">
                <a:solidFill>
                  <a:srgbClr val="FF0000"/>
                </a:solidFill>
                <a:latin typeface="Arial" panose="020B0604020202020204" pitchFamily="34"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5"/>
                                        </p:tgtEl>
                                        <p:attrNameLst>
                                          <p:attrName>style.visibility</p:attrName>
                                        </p:attrNameLst>
                                      </p:cBhvr>
                                      <p:to>
                                        <p:strVal val="visible"/>
                                      </p:to>
                                    </p:set>
                                    <p:anim calcmode="lin" valueType="num">
                                      <p:cBhvr additive="base">
                                        <p:cTn id="7" dur="500" fill="hold"/>
                                        <p:tgtEl>
                                          <p:spTgt spid="46085"/>
                                        </p:tgtEl>
                                        <p:attrNameLst>
                                          <p:attrName>ppt_x</p:attrName>
                                        </p:attrNameLst>
                                      </p:cBhvr>
                                      <p:tavLst>
                                        <p:tav tm="0">
                                          <p:val>
                                            <p:strVal val="#ppt_x"/>
                                          </p:val>
                                        </p:tav>
                                        <p:tav tm="100000">
                                          <p:val>
                                            <p:strVal val="#ppt_x"/>
                                          </p:val>
                                        </p:tav>
                                      </p:tavLst>
                                    </p:anim>
                                    <p:anim calcmode="lin" valueType="num">
                                      <p:cBhvr additive="base">
                                        <p:cTn id="8" dur="500" fill="hold"/>
                                        <p:tgtEl>
                                          <p:spTgt spid="460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6" name="文本框 66565"/>
          <p:cNvSpPr txBox="1"/>
          <p:nvPr/>
        </p:nvSpPr>
        <p:spPr>
          <a:xfrm>
            <a:off x="611188" y="549275"/>
            <a:ext cx="7993062" cy="2916238"/>
          </a:xfrm>
          <a:prstGeom prst="rect">
            <a:avLst/>
          </a:prstGeom>
          <a:noFill/>
          <a:ln w="9525">
            <a:noFill/>
          </a:ln>
        </p:spPr>
        <p:txBody>
          <a:bodyPr>
            <a:spAutoFit/>
          </a:bodyPr>
          <a:lstStyle/>
          <a:p>
            <a:pPr marL="342900" indent="-342900"/>
            <a:r>
              <a:rPr lang="en-US" altLang="zh-CN" sz="3200">
                <a:latin typeface="Arial" panose="020B0604020202020204" pitchFamily="34" charset="0"/>
              </a:rPr>
              <a:t>7.</a:t>
            </a:r>
            <a:r>
              <a:rPr lang="zh-CN" altLang="en-US" sz="3200">
                <a:latin typeface="Arial" panose="020B0604020202020204" pitchFamily="34" charset="0"/>
              </a:rPr>
              <a:t>下列事例中，属于次声波的应用的是（   ）</a:t>
            </a:r>
          </a:p>
          <a:p>
            <a:pPr marL="342900" indent="-342900">
              <a:buChar char="•"/>
            </a:pPr>
            <a:r>
              <a:rPr lang="en-US" altLang="zh-CN" sz="3200">
                <a:latin typeface="Arial" panose="020B0604020202020204" pitchFamily="34" charset="0"/>
              </a:rPr>
              <a:t>A.</a:t>
            </a:r>
            <a:r>
              <a:rPr lang="zh-CN" altLang="en-US" sz="3200">
                <a:latin typeface="Arial" panose="020B0604020202020204" pitchFamily="34" charset="0"/>
              </a:rPr>
              <a:t>声呐测定海底深度</a:t>
            </a:r>
          </a:p>
          <a:p>
            <a:pPr marL="342900" indent="-342900">
              <a:buChar char="•"/>
            </a:pPr>
            <a:r>
              <a:rPr lang="en-US" altLang="zh-CN" sz="3200">
                <a:latin typeface="Arial" panose="020B0604020202020204" pitchFamily="34" charset="0"/>
              </a:rPr>
              <a:t>B.</a:t>
            </a:r>
            <a:r>
              <a:rPr lang="zh-CN" altLang="en-US" sz="3200">
                <a:latin typeface="Arial" panose="020B0604020202020204" pitchFamily="34" charset="0"/>
              </a:rPr>
              <a:t>预报台风、监测核爆炸</a:t>
            </a:r>
          </a:p>
          <a:p>
            <a:pPr marL="342900" indent="-342900">
              <a:buChar char="•"/>
            </a:pPr>
            <a:r>
              <a:rPr lang="en-US" altLang="zh-CN" sz="3200">
                <a:latin typeface="Arial" panose="020B0604020202020204" pitchFamily="34" charset="0"/>
              </a:rPr>
              <a:t>C.</a:t>
            </a:r>
            <a:r>
              <a:rPr lang="zh-CN" altLang="en-US" sz="3200">
                <a:latin typeface="Arial" panose="020B0604020202020204" pitchFamily="34" charset="0"/>
              </a:rPr>
              <a:t>蝙蝠确定目标的方向和距离</a:t>
            </a:r>
          </a:p>
          <a:p>
            <a:pPr marL="342900" indent="-342900">
              <a:buChar char="•"/>
            </a:pPr>
            <a:r>
              <a:rPr lang="en-US" altLang="zh-CN" sz="3200">
                <a:latin typeface="Arial" panose="020B0604020202020204" pitchFamily="34" charset="0"/>
              </a:rPr>
              <a:t>D.</a:t>
            </a:r>
            <a:r>
              <a:rPr lang="zh-CN" altLang="en-US" sz="3200">
                <a:latin typeface="Arial" panose="020B0604020202020204" pitchFamily="34" charset="0"/>
              </a:rPr>
              <a:t>海豚判断物体的位置和大小</a:t>
            </a:r>
          </a:p>
        </p:txBody>
      </p:sp>
      <p:sp>
        <p:nvSpPr>
          <p:cNvPr id="66567" name="文本框 66566"/>
          <p:cNvSpPr txBox="1"/>
          <p:nvPr/>
        </p:nvSpPr>
        <p:spPr>
          <a:xfrm>
            <a:off x="7885113" y="549275"/>
            <a:ext cx="790575" cy="579438"/>
          </a:xfrm>
          <a:prstGeom prst="rect">
            <a:avLst/>
          </a:prstGeom>
          <a:noFill/>
          <a:ln w="9525">
            <a:noFill/>
          </a:ln>
        </p:spPr>
        <p:txBody>
          <a:bodyPr>
            <a:spAutoFit/>
          </a:bodyPr>
          <a:lstStyle/>
          <a:p>
            <a:pPr marL="342900" indent="-342900">
              <a:spcBef>
                <a:spcPct val="50000"/>
              </a:spcBef>
            </a:pPr>
            <a:r>
              <a:rPr lang="en-US" altLang="zh-CN" sz="3200">
                <a:solidFill>
                  <a:srgbClr val="FF0000"/>
                </a:solidFill>
                <a:latin typeface="Arial" panose="020B0604020202020204" pitchFamily="34"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7"/>
                                        </p:tgtEl>
                                        <p:attrNameLst>
                                          <p:attrName>style.visibility</p:attrName>
                                        </p:attrNameLst>
                                      </p:cBhvr>
                                      <p:to>
                                        <p:strVal val="visible"/>
                                      </p:to>
                                    </p:set>
                                    <p:animEffect transition="in" filter="blinds(horizontal)">
                                      <p:cBhvr>
                                        <p:cTn id="7" dur="500"/>
                                        <p:tgtEl>
                                          <p:spTgt spid="66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98308" name="文本框 98307"/>
          <p:cNvSpPr txBox="1"/>
          <p:nvPr/>
        </p:nvSpPr>
        <p:spPr>
          <a:xfrm>
            <a:off x="539750" y="476250"/>
            <a:ext cx="8135938" cy="3794125"/>
          </a:xfrm>
          <a:prstGeom prst="rect">
            <a:avLst/>
          </a:prstGeom>
          <a:noFill/>
          <a:ln w="9525">
            <a:noFill/>
          </a:ln>
        </p:spPr>
        <p:txBody>
          <a:bodyPr>
            <a:spAutoFit/>
          </a:bodyPr>
          <a:lstStyle/>
          <a:p>
            <a:pPr marL="342900" indent="-342900"/>
            <a:r>
              <a:rPr lang="en-US" altLang="zh-CN" sz="3200">
                <a:latin typeface="Arial" panose="020B0604020202020204" pitchFamily="34" charset="0"/>
              </a:rPr>
              <a:t>8.</a:t>
            </a:r>
            <a:r>
              <a:rPr lang="zh-CN" altLang="en-US" sz="3200">
                <a:latin typeface="Arial" panose="020B0604020202020204" pitchFamily="34" charset="0"/>
              </a:rPr>
              <a:t>关于超声和次声，下列说法正确的是（    ）</a:t>
            </a:r>
          </a:p>
          <a:p>
            <a:pPr marL="342900" indent="-342900"/>
            <a:r>
              <a:rPr lang="zh-CN" altLang="en-US" sz="3200">
                <a:latin typeface="Arial" panose="020B0604020202020204" pitchFamily="34" charset="0"/>
              </a:rPr>
              <a:t>   </a:t>
            </a:r>
            <a:r>
              <a:rPr lang="en-US" altLang="zh-CN" sz="3200">
                <a:latin typeface="Arial" panose="020B0604020202020204" pitchFamily="34" charset="0"/>
              </a:rPr>
              <a:t>A</a:t>
            </a:r>
            <a:r>
              <a:rPr lang="zh-CN" altLang="en-US" sz="3200">
                <a:latin typeface="Arial" panose="020B0604020202020204" pitchFamily="34" charset="0"/>
              </a:rPr>
              <a:t>． 超声就是速度超过</a:t>
            </a:r>
            <a:r>
              <a:rPr lang="en-US" altLang="zh-CN" sz="3200">
                <a:latin typeface="Arial" panose="020B0604020202020204" pitchFamily="34" charset="0"/>
              </a:rPr>
              <a:t>340m/s</a:t>
            </a:r>
            <a:r>
              <a:rPr lang="zh-CN" altLang="en-US" sz="3200">
                <a:latin typeface="Arial" panose="020B0604020202020204" pitchFamily="34" charset="0"/>
              </a:rPr>
              <a:t>的声音</a:t>
            </a:r>
            <a:r>
              <a:rPr lang="en-US" altLang="zh-CN" sz="3200">
                <a:latin typeface="Arial" panose="020B0604020202020204" pitchFamily="34" charset="0"/>
              </a:rPr>
              <a:t>B</a:t>
            </a:r>
            <a:r>
              <a:rPr lang="zh-CN" altLang="en-US" sz="3200">
                <a:latin typeface="Arial" panose="020B0604020202020204" pitchFamily="34" charset="0"/>
              </a:rPr>
              <a:t>． 超声在水中比空气中传得快，传得远</a:t>
            </a:r>
          </a:p>
          <a:p>
            <a:pPr marL="342900" indent="-342900"/>
            <a:r>
              <a:rPr lang="zh-CN" altLang="en-US" sz="3200">
                <a:latin typeface="Arial" panose="020B0604020202020204" pitchFamily="34" charset="0"/>
              </a:rPr>
              <a:t>   </a:t>
            </a:r>
            <a:r>
              <a:rPr lang="en-US" altLang="zh-CN" sz="3200">
                <a:latin typeface="Arial" panose="020B0604020202020204" pitchFamily="34" charset="0"/>
              </a:rPr>
              <a:t>C</a:t>
            </a:r>
            <a:r>
              <a:rPr lang="zh-CN" altLang="en-US" sz="3200">
                <a:latin typeface="Arial" panose="020B0604020202020204" pitchFamily="34" charset="0"/>
              </a:rPr>
              <a:t>． 次声就是没有传声介质，使人听不到的声音</a:t>
            </a:r>
          </a:p>
          <a:p>
            <a:pPr marL="342900" indent="-342900"/>
            <a:r>
              <a:rPr lang="zh-CN" altLang="en-US" sz="3200">
                <a:latin typeface="Arial" panose="020B0604020202020204" pitchFamily="34" charset="0"/>
              </a:rPr>
              <a:t>   </a:t>
            </a:r>
            <a:r>
              <a:rPr lang="en-US" altLang="zh-CN" sz="3200">
                <a:latin typeface="Arial" panose="020B0604020202020204" pitchFamily="34" charset="0"/>
              </a:rPr>
              <a:t>D</a:t>
            </a:r>
            <a:r>
              <a:rPr lang="zh-CN" altLang="en-US" sz="3200">
                <a:latin typeface="Arial" panose="020B0604020202020204" pitchFamily="34" charset="0"/>
              </a:rPr>
              <a:t>． 超声可以越过一定厚度的真空进行传播</a:t>
            </a:r>
          </a:p>
        </p:txBody>
      </p:sp>
      <p:sp>
        <p:nvSpPr>
          <p:cNvPr id="98309" name="文本框 98308"/>
          <p:cNvSpPr txBox="1"/>
          <p:nvPr/>
        </p:nvSpPr>
        <p:spPr>
          <a:xfrm>
            <a:off x="7956550" y="404813"/>
            <a:ext cx="790575" cy="579437"/>
          </a:xfrm>
          <a:prstGeom prst="rect">
            <a:avLst/>
          </a:prstGeom>
          <a:noFill/>
          <a:ln w="9525">
            <a:noFill/>
          </a:ln>
        </p:spPr>
        <p:txBody>
          <a:bodyPr>
            <a:spAutoFit/>
          </a:bodyPr>
          <a:lstStyle/>
          <a:p>
            <a:pPr marL="342900" indent="-342900">
              <a:spcBef>
                <a:spcPct val="50000"/>
              </a:spcBef>
            </a:pPr>
            <a:r>
              <a:rPr lang="en-US" altLang="zh-CN" sz="3200">
                <a:solidFill>
                  <a:srgbClr val="FF0000"/>
                </a:solidFill>
                <a:latin typeface="Arial" panose="020B0604020202020204" pitchFamily="34"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309"/>
                                        </p:tgtEl>
                                        <p:attrNameLst>
                                          <p:attrName>style.visibility</p:attrName>
                                        </p:attrNameLst>
                                      </p:cBhvr>
                                      <p:to>
                                        <p:strVal val="visible"/>
                                      </p:to>
                                    </p:set>
                                    <p:animEffect transition="in" filter="blinds(horizontal)">
                                      <p:cBhvr>
                                        <p:cTn id="7" dur="500"/>
                                        <p:tgtEl>
                                          <p:spTgt spid="98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文本框 99329"/>
          <p:cNvSpPr txBox="1"/>
          <p:nvPr/>
        </p:nvSpPr>
        <p:spPr>
          <a:xfrm>
            <a:off x="539750" y="549275"/>
            <a:ext cx="7848600" cy="3890963"/>
          </a:xfrm>
          <a:prstGeom prst="rect">
            <a:avLst/>
          </a:prstGeom>
          <a:noFill/>
          <a:ln w="9525">
            <a:noFill/>
          </a:ln>
        </p:spPr>
        <p:txBody>
          <a:bodyPr>
            <a:spAutoFit/>
          </a:bodyPr>
          <a:lstStyle/>
          <a:p>
            <a:pPr marL="342900" indent="-342900"/>
            <a:r>
              <a:rPr lang="en-US" altLang="zh-CN" sz="3200">
                <a:latin typeface="Arial" panose="020B0604020202020204" pitchFamily="34" charset="0"/>
              </a:rPr>
              <a:t>9.</a:t>
            </a:r>
            <a:r>
              <a:rPr lang="zh-CN" altLang="en-US" sz="3200">
                <a:latin typeface="Arial" panose="020B0604020202020204" pitchFamily="34" charset="0"/>
              </a:rPr>
              <a:t>不同频率的声音在空气中传播时（温度相同）                      （    ）</a:t>
            </a:r>
          </a:p>
          <a:p>
            <a:pPr marL="342900" indent="-342900">
              <a:buChar char="•"/>
            </a:pPr>
            <a:r>
              <a:rPr lang="en-US" altLang="zh-CN" sz="3200">
                <a:latin typeface="Arial" panose="020B0604020202020204" pitchFamily="34" charset="0"/>
              </a:rPr>
              <a:t>A</a:t>
            </a:r>
            <a:r>
              <a:rPr lang="zh-CN" altLang="en-US" sz="3200">
                <a:latin typeface="Arial" panose="020B0604020202020204" pitchFamily="34" charset="0"/>
              </a:rPr>
              <a:t>、各种频率的声速相同 </a:t>
            </a:r>
          </a:p>
          <a:p>
            <a:pPr marL="342900" indent="-342900">
              <a:buChar char="•"/>
            </a:pPr>
            <a:r>
              <a:rPr lang="en-US" altLang="zh-CN" sz="3200">
                <a:latin typeface="Arial" panose="020B0604020202020204" pitchFamily="34" charset="0"/>
              </a:rPr>
              <a:t>B</a:t>
            </a:r>
            <a:r>
              <a:rPr lang="zh-CN" altLang="en-US" sz="3200">
                <a:latin typeface="Arial" panose="020B0604020202020204" pitchFamily="34" charset="0"/>
              </a:rPr>
              <a:t>、超声波的声速最大</a:t>
            </a:r>
          </a:p>
          <a:p>
            <a:pPr marL="342900" indent="-342900">
              <a:buChar char="•"/>
            </a:pPr>
            <a:r>
              <a:rPr lang="en-US" altLang="zh-CN" sz="3200">
                <a:latin typeface="Arial" panose="020B0604020202020204" pitchFamily="34" charset="0"/>
              </a:rPr>
              <a:t>C</a:t>
            </a:r>
            <a:r>
              <a:rPr lang="zh-CN" altLang="en-US" sz="3200">
                <a:latin typeface="Arial" panose="020B0604020202020204" pitchFamily="34" charset="0"/>
              </a:rPr>
              <a:t>、次声波的声速最大</a:t>
            </a:r>
          </a:p>
          <a:p>
            <a:pPr marL="342900" indent="-342900">
              <a:buChar char="•"/>
            </a:pPr>
            <a:r>
              <a:rPr lang="en-US" altLang="zh-CN" sz="3200">
                <a:latin typeface="Arial" panose="020B0604020202020204" pitchFamily="34" charset="0"/>
              </a:rPr>
              <a:t>D</a:t>
            </a:r>
            <a:r>
              <a:rPr lang="zh-CN" altLang="en-US" sz="3200">
                <a:latin typeface="Arial" panose="020B0604020202020204" pitchFamily="34" charset="0"/>
              </a:rPr>
              <a:t>、只有在人耳能辨别的声音频率范围内的声速才相同</a:t>
            </a:r>
          </a:p>
        </p:txBody>
      </p:sp>
      <p:sp>
        <p:nvSpPr>
          <p:cNvPr id="99331" name="文本框 99330"/>
          <p:cNvSpPr txBox="1"/>
          <p:nvPr/>
        </p:nvSpPr>
        <p:spPr>
          <a:xfrm>
            <a:off x="5148263" y="1052513"/>
            <a:ext cx="574675" cy="579437"/>
          </a:xfrm>
          <a:prstGeom prst="rect">
            <a:avLst/>
          </a:prstGeom>
          <a:noFill/>
          <a:ln w="9525">
            <a:noFill/>
          </a:ln>
        </p:spPr>
        <p:txBody>
          <a:bodyPr>
            <a:spAutoFit/>
          </a:bodyPr>
          <a:lstStyle/>
          <a:p>
            <a:pPr marL="342900" indent="-342900">
              <a:spcBef>
                <a:spcPct val="50000"/>
              </a:spcBef>
            </a:pPr>
            <a:r>
              <a:rPr lang="en-US" altLang="zh-CN" sz="3200">
                <a:solidFill>
                  <a:srgbClr val="FF0000"/>
                </a:solidFill>
                <a:latin typeface="Arial" panose="020B0604020202020204" pitchFamily="34"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blinds(horizontal)">
                                      <p:cBhvr>
                                        <p:cTn id="7" dur="500"/>
                                        <p:tgtEl>
                                          <p:spTgt spid="99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矩形 100353"/>
          <p:cNvSpPr/>
          <p:nvPr/>
        </p:nvSpPr>
        <p:spPr>
          <a:xfrm>
            <a:off x="323850" y="1268413"/>
            <a:ext cx="8351838" cy="3816350"/>
          </a:xfrm>
          <a:prstGeom prst="rect">
            <a:avLst/>
          </a:prstGeom>
        </p:spPr>
        <p:txBody>
          <a:bodyPr wrap="none" fromWordArt="1">
            <a:prstTxWarp prst="textDoubleWave1">
              <a:avLst>
                <a:gd name="adj1" fmla="val 6500"/>
                <a:gd name="adj2" fmla="val 0"/>
              </a:avLst>
            </a:prstTxWarp>
            <a:normAutofit/>
          </a:bodyPr>
          <a:lstStyle/>
          <a:p>
            <a:pPr algn="ctr"/>
            <a:r>
              <a:rPr lang="zh-CN" altLang="en-US" sz="3600" spc="-360">
                <a:ln w="12700" cap="flat" cmpd="sng">
                  <a:solidFill>
                    <a:srgbClr val="00FFFF"/>
                  </a:solidFill>
                  <a:prstDash val="solid"/>
                  <a:headEnd type="none" w="med" len="med"/>
                  <a:tailEnd type="none" w="med" len="med"/>
                </a:ln>
                <a:solidFill>
                  <a:srgbClr val="FF00FF"/>
                </a:solidFill>
                <a:effectLst>
                  <a:outerShdw dist="125724" dir="18900000" algn="ctr" rotWithShape="0">
                    <a:srgbClr val="000099"/>
                  </a:outerShdw>
                </a:effectLst>
                <a:latin typeface="宋体" panose="02010600030101010101" pitchFamily="2" charset="-122"/>
                <a:ea typeface="宋体" panose="02010600030101010101" pitchFamily="2" charset="-122"/>
              </a:rPr>
              <a:t>满意自己吗?</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文本框 106497"/>
          <p:cNvSpPr txBox="1"/>
          <p:nvPr/>
        </p:nvSpPr>
        <p:spPr>
          <a:xfrm>
            <a:off x="468313" y="620713"/>
            <a:ext cx="2159000" cy="762000"/>
          </a:xfrm>
          <a:prstGeom prst="rect">
            <a:avLst/>
          </a:prstGeom>
          <a:noFill/>
          <a:ln w="9525">
            <a:noFill/>
          </a:ln>
        </p:spPr>
        <p:txBody>
          <a:bodyPr>
            <a:spAutoFit/>
          </a:bodyPr>
          <a:lstStyle/>
          <a:p>
            <a:pPr marL="342900" indent="-342900">
              <a:spcBef>
                <a:spcPct val="50000"/>
              </a:spcBef>
              <a:buChar char="•"/>
            </a:pPr>
            <a:r>
              <a:rPr lang="zh-CN" altLang="en-US">
                <a:latin typeface="Arial" panose="020B0604020202020204" pitchFamily="34" charset="0"/>
              </a:rPr>
              <a:t>器材</a:t>
            </a:r>
            <a:r>
              <a:rPr lang="en-US" altLang="zh-CN">
                <a:latin typeface="Arial" panose="020B0604020202020204" pitchFamily="34" charset="0"/>
              </a:rPr>
              <a:t>:</a:t>
            </a:r>
          </a:p>
        </p:txBody>
      </p:sp>
      <p:sp>
        <p:nvSpPr>
          <p:cNvPr id="106499" name="文本框 106498"/>
          <p:cNvSpPr txBox="1"/>
          <p:nvPr/>
        </p:nvSpPr>
        <p:spPr>
          <a:xfrm>
            <a:off x="755650" y="1557338"/>
            <a:ext cx="7416800" cy="762000"/>
          </a:xfrm>
          <a:prstGeom prst="rect">
            <a:avLst/>
          </a:prstGeom>
          <a:noFill/>
          <a:ln w="9525">
            <a:noFill/>
          </a:ln>
        </p:spPr>
        <p:txBody>
          <a:bodyPr>
            <a:spAutoFit/>
          </a:bodyPr>
          <a:lstStyle/>
          <a:p>
            <a:pPr marL="342900" indent="-342900">
              <a:spcBef>
                <a:spcPct val="50000"/>
              </a:spcBef>
            </a:pPr>
            <a:r>
              <a:rPr lang="zh-CN" altLang="en-US">
                <a:latin typeface="Arial" panose="020B0604020202020204" pitchFamily="34" charset="0"/>
              </a:rPr>
              <a:t>声源</a:t>
            </a:r>
            <a:r>
              <a:rPr lang="en-US" altLang="zh-CN">
                <a:latin typeface="Arial" panose="020B0604020202020204" pitchFamily="34" charset="0"/>
              </a:rPr>
              <a:t>(</a:t>
            </a:r>
            <a:r>
              <a:rPr lang="zh-CN" altLang="en-US">
                <a:latin typeface="Arial" panose="020B0604020202020204" pitchFamily="34" charset="0"/>
              </a:rPr>
              <a:t>音叉、闹钟</a:t>
            </a:r>
            <a:r>
              <a:rPr lang="en-US" altLang="zh-CN">
                <a:latin typeface="Arial" panose="020B0604020202020204" pitchFamily="34" charset="0"/>
              </a:rPr>
              <a:t>)</a:t>
            </a:r>
          </a:p>
        </p:txBody>
      </p:sp>
      <p:sp>
        <p:nvSpPr>
          <p:cNvPr id="106500" name="直接连接符 106499"/>
          <p:cNvSpPr/>
          <p:nvPr/>
        </p:nvSpPr>
        <p:spPr>
          <a:xfrm>
            <a:off x="2195513" y="1628775"/>
            <a:ext cx="936625" cy="576263"/>
          </a:xfrm>
          <a:prstGeom prst="line">
            <a:avLst/>
          </a:prstGeom>
          <a:ln w="57150" cap="flat" cmpd="sng">
            <a:solidFill>
              <a:srgbClr val="FF0000"/>
            </a:solidFill>
            <a:prstDash val="solid"/>
            <a:headEnd type="none" w="med" len="med"/>
            <a:tailEnd type="none" w="med" len="med"/>
          </a:ln>
        </p:spPr>
        <p:txBody>
          <a:bodyPr/>
          <a:lstStyle/>
          <a:p>
            <a:endParaRPr/>
          </a:p>
        </p:txBody>
      </p:sp>
      <p:sp>
        <p:nvSpPr>
          <p:cNvPr id="106501" name="文本框 106500"/>
          <p:cNvSpPr txBox="1"/>
          <p:nvPr/>
        </p:nvSpPr>
        <p:spPr>
          <a:xfrm>
            <a:off x="827088" y="2708275"/>
            <a:ext cx="7848600" cy="762000"/>
          </a:xfrm>
          <a:prstGeom prst="rect">
            <a:avLst/>
          </a:prstGeom>
          <a:noFill/>
          <a:ln w="9525">
            <a:noFill/>
          </a:ln>
        </p:spPr>
        <p:txBody>
          <a:bodyPr>
            <a:spAutoFit/>
          </a:bodyPr>
          <a:lstStyle/>
          <a:p>
            <a:pPr marL="342900" indent="-342900">
              <a:spcBef>
                <a:spcPct val="50000"/>
              </a:spcBef>
            </a:pPr>
            <a:r>
              <a:rPr lang="zh-CN" altLang="en-US">
                <a:latin typeface="Arial" panose="020B0604020202020204" pitchFamily="34" charset="0"/>
              </a:rPr>
              <a:t>比较材料（棉布、海绵、纸</a:t>
            </a:r>
            <a:r>
              <a:rPr lang="en-US" altLang="zh-CN">
                <a:latin typeface="Arial" panose="020B0604020202020204" pitchFamily="34" charset="0"/>
              </a:rPr>
              <a:t>…</a:t>
            </a:r>
            <a:r>
              <a:rPr lang="zh-CN" altLang="en-US">
                <a:latin typeface="Arial" panose="020B0604020202020204" pitchFamily="34"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6500"/>
                                        </p:tgtEl>
                                        <p:attrNameLst>
                                          <p:attrName>style.visibility</p:attrName>
                                        </p:attrNameLst>
                                      </p:cBhvr>
                                      <p:to>
                                        <p:strVal val="visible"/>
                                      </p:to>
                                    </p:set>
                                    <p:animEffect transition="in" filter="blinds(horizontal)">
                                      <p:cBhvr>
                                        <p:cTn id="7" dur="500"/>
                                        <p:tgtEl>
                                          <p:spTgt spid="106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文本框 105473"/>
          <p:cNvSpPr txBox="1"/>
          <p:nvPr/>
        </p:nvSpPr>
        <p:spPr>
          <a:xfrm>
            <a:off x="684213" y="1412875"/>
            <a:ext cx="8281987" cy="3106738"/>
          </a:xfrm>
          <a:prstGeom prst="rect">
            <a:avLst/>
          </a:prstGeom>
          <a:noFill/>
          <a:ln w="9525">
            <a:noFill/>
          </a:ln>
        </p:spPr>
        <p:txBody>
          <a:bodyPr>
            <a:spAutoFit/>
          </a:bodyPr>
          <a:lstStyle/>
          <a:p>
            <a:pPr marL="342900" indent="-342900">
              <a:spcBef>
                <a:spcPct val="50000"/>
              </a:spcBef>
            </a:pPr>
            <a:r>
              <a:rPr lang="en-US" altLang="zh-CN">
                <a:latin typeface="Arial" panose="020B0604020202020204" pitchFamily="34" charset="0"/>
              </a:rPr>
              <a:t>1.</a:t>
            </a:r>
            <a:r>
              <a:rPr lang="zh-CN" altLang="en-US">
                <a:latin typeface="Arial" panose="020B0604020202020204" pitchFamily="34" charset="0"/>
              </a:rPr>
              <a:t>距离声源相同距离</a:t>
            </a:r>
            <a:r>
              <a:rPr lang="en-US" altLang="zh-CN">
                <a:latin typeface="Arial" panose="020B0604020202020204" pitchFamily="34" charset="0"/>
              </a:rPr>
              <a:t>,</a:t>
            </a:r>
            <a:r>
              <a:rPr lang="zh-CN" altLang="en-US">
                <a:latin typeface="Arial" panose="020B0604020202020204" pitchFamily="34" charset="0"/>
              </a:rPr>
              <a:t>比较听到声音的响度</a:t>
            </a:r>
            <a:r>
              <a:rPr lang="en-US" altLang="zh-CN">
                <a:latin typeface="Arial" panose="020B0604020202020204" pitchFamily="34" charset="0"/>
              </a:rPr>
              <a:t>.</a:t>
            </a:r>
          </a:p>
          <a:p>
            <a:pPr marL="342900" indent="-342900">
              <a:spcBef>
                <a:spcPct val="50000"/>
              </a:spcBef>
            </a:pPr>
            <a:r>
              <a:rPr lang="en-US" altLang="zh-CN">
                <a:latin typeface="Arial" panose="020B0604020202020204" pitchFamily="34" charset="0"/>
              </a:rPr>
              <a:t>2.</a:t>
            </a:r>
            <a:r>
              <a:rPr lang="zh-CN" altLang="en-US">
                <a:latin typeface="Arial" panose="020B0604020202020204" pitchFamily="34" charset="0"/>
              </a:rPr>
              <a:t>逐渐远离声源</a:t>
            </a:r>
            <a:r>
              <a:rPr lang="en-US" altLang="zh-CN">
                <a:latin typeface="Arial" panose="020B0604020202020204" pitchFamily="34" charset="0"/>
              </a:rPr>
              <a:t>,</a:t>
            </a:r>
            <a:r>
              <a:rPr lang="zh-CN" altLang="en-US">
                <a:latin typeface="Arial" panose="020B0604020202020204" pitchFamily="34" charset="0"/>
              </a:rPr>
              <a:t>直至恰好听不见</a:t>
            </a:r>
            <a:r>
              <a:rPr lang="en-US" altLang="zh-CN">
                <a:latin typeface="Arial" panose="020B0604020202020204" pitchFamily="34" charset="0"/>
              </a:rPr>
              <a:t>,</a:t>
            </a:r>
            <a:r>
              <a:rPr lang="zh-CN" altLang="en-US">
                <a:latin typeface="Arial" panose="020B0604020202020204" pitchFamily="34" charset="0"/>
              </a:rPr>
              <a:t>测量距声源的距离进行比较</a:t>
            </a:r>
            <a:r>
              <a:rPr lang="en-US" altLang="zh-CN">
                <a:latin typeface="Arial" panose="020B0604020202020204" pitchFamily="34" charset="0"/>
              </a:rPr>
              <a:t>.</a:t>
            </a:r>
          </a:p>
        </p:txBody>
      </p:sp>
      <p:sp>
        <p:nvSpPr>
          <p:cNvPr id="105475" name="文本框 105474"/>
          <p:cNvSpPr txBox="1"/>
          <p:nvPr/>
        </p:nvSpPr>
        <p:spPr>
          <a:xfrm>
            <a:off x="250825" y="404813"/>
            <a:ext cx="2305050" cy="762000"/>
          </a:xfrm>
          <a:prstGeom prst="rect">
            <a:avLst/>
          </a:prstGeom>
          <a:noFill/>
          <a:ln w="9525">
            <a:noFill/>
          </a:ln>
        </p:spPr>
        <p:txBody>
          <a:bodyPr>
            <a:spAutoFit/>
          </a:bodyPr>
          <a:lstStyle/>
          <a:p>
            <a:pPr marL="342900" indent="-342900">
              <a:spcBef>
                <a:spcPct val="50000"/>
              </a:spcBef>
              <a:buChar char="•"/>
            </a:pPr>
            <a:r>
              <a:rPr lang="zh-CN" altLang="en-US">
                <a:latin typeface="Arial" panose="020B0604020202020204" pitchFamily="34" charset="0"/>
              </a:rPr>
              <a:t>方案</a:t>
            </a:r>
            <a:r>
              <a:rPr lang="en-US" altLang="zh-CN">
                <a:latin typeface="Arial" panose="020B0604020202020204" pitchFamily="34" charset="0"/>
              </a:rPr>
              <a:t>:</a:t>
            </a:r>
          </a:p>
        </p:txBody>
      </p:sp>
      <p:sp>
        <p:nvSpPr>
          <p:cNvPr id="105476" name="文本框 105475"/>
          <p:cNvSpPr txBox="1"/>
          <p:nvPr/>
        </p:nvSpPr>
        <p:spPr>
          <a:xfrm>
            <a:off x="0" y="2924175"/>
            <a:ext cx="1081088" cy="914400"/>
          </a:xfrm>
          <a:prstGeom prst="rect">
            <a:avLst/>
          </a:prstGeom>
          <a:noFill/>
          <a:ln w="9525">
            <a:noFill/>
          </a:ln>
        </p:spPr>
        <p:txBody>
          <a:bodyPr>
            <a:spAutoFit/>
          </a:bodyPr>
          <a:lstStyle/>
          <a:p>
            <a:pPr marL="342900" indent="-342900">
              <a:spcBef>
                <a:spcPct val="50000"/>
              </a:spcBef>
            </a:pPr>
            <a:r>
              <a:rPr lang="en-US" altLang="zh-CN" sz="5400">
                <a:solidFill>
                  <a:srgbClr val="FF0000"/>
                </a:solidFill>
                <a:latin typeface="Arial" panose="020B0604020202020204" pitchFamily="34" charset="0"/>
              </a:rPr>
              <a:t>★</a:t>
            </a:r>
          </a:p>
        </p:txBody>
      </p:sp>
      <p:pic>
        <p:nvPicPr>
          <p:cNvPr id="105477" name="New picture" hidden="1"/>
          <p:cNvPicPr/>
          <p:nvPr/>
        </p:nvPicPr>
        <p:blipFill>
          <a:blip r:embed="rId2"/>
          <a:stretch>
            <a:fillRect/>
          </a:stretch>
        </p:blipFill>
        <p:spPr>
          <a:xfrm>
            <a:off x="10172700" y="11201400"/>
            <a:ext cx="342900" cy="2794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blinds(horizontal)">
                                      <p:cBhvr>
                                        <p:cTn id="7" dur="500"/>
                                        <p:tgtEl>
                                          <p:spTgt spid="105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图片 61441"/>
          <p:cNvPicPr>
            <a:picLocks noChangeAspect="1"/>
          </p:cNvPicPr>
          <p:nvPr/>
        </p:nvPicPr>
        <p:blipFill>
          <a:blip r:embed="rId2"/>
          <a:stretch>
            <a:fillRect/>
          </a:stretch>
        </p:blipFill>
        <p:spPr>
          <a:xfrm>
            <a:off x="0" y="0"/>
            <a:ext cx="4427538" cy="6858000"/>
          </a:xfrm>
          <a:prstGeom prst="rect">
            <a:avLst/>
          </a:prstGeom>
          <a:noFill/>
          <a:ln w="9525">
            <a:noFill/>
          </a:ln>
        </p:spPr>
      </p:pic>
      <p:grpSp>
        <p:nvGrpSpPr>
          <p:cNvPr id="61443" name="组合 61442"/>
          <p:cNvGrpSpPr/>
          <p:nvPr/>
        </p:nvGrpSpPr>
        <p:grpSpPr>
          <a:xfrm>
            <a:off x="4427538" y="0"/>
            <a:ext cx="4716462" cy="6858000"/>
            <a:chOff x="2789" y="0"/>
            <a:chExt cx="2971" cy="4320"/>
          </a:xfrm>
        </p:grpSpPr>
        <p:pic>
          <p:nvPicPr>
            <p:cNvPr id="61444" name="图片 61443" descr="Img222146402"/>
            <p:cNvPicPr>
              <a:picLocks noChangeAspect="1"/>
            </p:cNvPicPr>
            <p:nvPr/>
          </p:nvPicPr>
          <p:blipFill>
            <a:blip r:embed="rId3"/>
            <a:stretch>
              <a:fillRect/>
            </a:stretch>
          </p:blipFill>
          <p:spPr>
            <a:xfrm>
              <a:off x="2789" y="0"/>
              <a:ext cx="2971" cy="2069"/>
            </a:xfrm>
            <a:prstGeom prst="rect">
              <a:avLst/>
            </a:prstGeom>
            <a:noFill/>
            <a:ln w="9525">
              <a:noFill/>
            </a:ln>
          </p:spPr>
        </p:pic>
        <p:pic>
          <p:nvPicPr>
            <p:cNvPr id="61445" name="图片 61444" descr="Img224167233"/>
            <p:cNvPicPr>
              <a:picLocks noChangeAspect="1"/>
            </p:cNvPicPr>
            <p:nvPr/>
          </p:nvPicPr>
          <p:blipFill>
            <a:blip r:embed="rId4"/>
            <a:stretch>
              <a:fillRect/>
            </a:stretch>
          </p:blipFill>
          <p:spPr>
            <a:xfrm>
              <a:off x="2789" y="2069"/>
              <a:ext cx="2971" cy="2251"/>
            </a:xfrm>
            <a:prstGeom prst="rect">
              <a:avLst/>
            </a:prstGeom>
            <a:noFill/>
            <a:ln w="9525">
              <a:noFill/>
            </a:ln>
          </p:spPr>
        </p:pic>
      </p:grpSp>
      <p:sp>
        <p:nvSpPr>
          <p:cNvPr id="61446" name="文本框 61445"/>
          <p:cNvSpPr txBox="1"/>
          <p:nvPr/>
        </p:nvSpPr>
        <p:spPr>
          <a:xfrm>
            <a:off x="539750" y="2852738"/>
            <a:ext cx="2592388" cy="914400"/>
          </a:xfrm>
          <a:prstGeom prst="rect">
            <a:avLst/>
          </a:prstGeom>
          <a:solidFill>
            <a:schemeClr val="tx1"/>
          </a:solidFill>
          <a:ln w="9525">
            <a:noFill/>
          </a:ln>
        </p:spPr>
        <p:txBody>
          <a:bodyPr>
            <a:spAutoFit/>
          </a:bodyPr>
          <a:lstStyle/>
          <a:p>
            <a:pPr>
              <a:spcBef>
                <a:spcPct val="0"/>
              </a:spcBef>
            </a:pPr>
            <a:r>
              <a:rPr lang="zh-CN" altLang="en-US" sz="5400">
                <a:solidFill>
                  <a:srgbClr val="FB2919"/>
                </a:solidFill>
                <a:latin typeface="Arial" panose="020B0604020202020204" pitchFamily="34" charset="0"/>
                <a:ea typeface="黑体" panose="02010609060101010101" pitchFamily="2" charset="-122"/>
              </a:rPr>
              <a:t>核爆炸</a:t>
            </a:r>
          </a:p>
        </p:txBody>
      </p:sp>
      <p:sp>
        <p:nvSpPr>
          <p:cNvPr id="61447" name="文本框 61446"/>
          <p:cNvSpPr txBox="1"/>
          <p:nvPr/>
        </p:nvSpPr>
        <p:spPr>
          <a:xfrm>
            <a:off x="5867400" y="3068638"/>
            <a:ext cx="2881313" cy="823912"/>
          </a:xfrm>
          <a:prstGeom prst="rect">
            <a:avLst/>
          </a:prstGeom>
          <a:solidFill>
            <a:schemeClr val="tx1"/>
          </a:solidFill>
          <a:ln w="9525">
            <a:noFill/>
          </a:ln>
        </p:spPr>
        <p:txBody>
          <a:bodyPr>
            <a:spAutoFit/>
          </a:bodyPr>
          <a:lstStyle/>
          <a:p>
            <a:pPr>
              <a:spcBef>
                <a:spcPct val="0"/>
              </a:spcBef>
            </a:pPr>
            <a:r>
              <a:rPr lang="zh-CN" altLang="en-US" sz="4800">
                <a:solidFill>
                  <a:srgbClr val="FB2919"/>
                </a:solidFill>
                <a:latin typeface="Arial" panose="020B0604020202020204" pitchFamily="34" charset="0"/>
                <a:ea typeface="黑体" panose="02010609060101010101" pitchFamily="2" charset="-122"/>
              </a:rPr>
              <a:t>导弹发射</a:t>
            </a:r>
          </a:p>
        </p:txBody>
      </p:sp>
      <p:sp>
        <p:nvSpPr>
          <p:cNvPr id="61448" name="爆炸形 2 61447"/>
          <p:cNvSpPr/>
          <p:nvPr/>
        </p:nvSpPr>
        <p:spPr>
          <a:xfrm>
            <a:off x="2843213" y="1628775"/>
            <a:ext cx="3097212" cy="3600450"/>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spcBef>
                <a:spcPct val="0"/>
              </a:spcBef>
            </a:pPr>
            <a:r>
              <a:rPr lang="zh-CN" altLang="en-US" sz="7200">
                <a:latin typeface="Arial" panose="020B0604020202020204" pitchFamily="34" charset="0"/>
                <a:ea typeface="黑体" panose="02010609060101010101" pitchFamily="2" charset="-122"/>
              </a:rPr>
              <a:t>次声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blinds(horizontal)">
                                      <p:cBhvr>
                                        <p:cTn id="7" dur="500"/>
                                        <p:tgtEl>
                                          <p:spTgt spid="61442"/>
                                        </p:tgtEl>
                                      </p:cBhvr>
                                    </p:animEffect>
                                  </p:childTnLst>
                                </p:cTn>
                              </p:par>
                            </p:childTnLst>
                          </p:cTn>
                        </p:par>
                        <p:par>
                          <p:cTn id="8" fill="hold" nodeType="afterGroup">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1446"/>
                                        </p:tgtEl>
                                        <p:attrNameLst>
                                          <p:attrName>style.visibility</p:attrName>
                                        </p:attrNameLst>
                                      </p:cBhvr>
                                      <p:to>
                                        <p:strVal val="visible"/>
                                      </p:to>
                                    </p:set>
                                    <p:anim calcmode="lin" valueType="num">
                                      <p:cBhvr>
                                        <p:cTn id="11" dur="500" fill="hold"/>
                                        <p:tgtEl>
                                          <p:spTgt spid="61446"/>
                                        </p:tgtEl>
                                        <p:attrNameLst>
                                          <p:attrName>ppt_w</p:attrName>
                                        </p:attrNameLst>
                                      </p:cBhvr>
                                      <p:tavLst>
                                        <p:tav tm="0">
                                          <p:val>
                                            <p:fltVal val="0"/>
                                          </p:val>
                                        </p:tav>
                                        <p:tav tm="100000">
                                          <p:val>
                                            <p:strVal val="#ppt_w"/>
                                          </p:val>
                                        </p:tav>
                                      </p:tavLst>
                                    </p:anim>
                                    <p:anim calcmode="lin" valueType="num">
                                      <p:cBhvr>
                                        <p:cTn id="12" dur="500" fill="hold"/>
                                        <p:tgtEl>
                                          <p:spTgt spid="61446"/>
                                        </p:tgtEl>
                                        <p:attrNameLst>
                                          <p:attrName>ppt_h</p:attrName>
                                        </p:attrNameLst>
                                      </p:cBhvr>
                                      <p:tavLst>
                                        <p:tav tm="0">
                                          <p:val>
                                            <p:fltVal val="0"/>
                                          </p:val>
                                        </p:tav>
                                        <p:tav tm="100000">
                                          <p:val>
                                            <p:strVal val="#ppt_h"/>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2" fill="hold" nodeType="clickEffect">
                                  <p:stCondLst>
                                    <p:cond delay="0"/>
                                  </p:stCondLst>
                                  <p:childTnLst>
                                    <p:set>
                                      <p:cBhvr>
                                        <p:cTn id="16" dur="1" fill="hold">
                                          <p:stCondLst>
                                            <p:cond delay="0"/>
                                          </p:stCondLst>
                                        </p:cTn>
                                        <p:tgtEl>
                                          <p:spTgt spid="61443"/>
                                        </p:tgtEl>
                                        <p:attrNameLst>
                                          <p:attrName>style.visibility</p:attrName>
                                        </p:attrNameLst>
                                      </p:cBhvr>
                                      <p:to>
                                        <p:strVal val="visible"/>
                                      </p:to>
                                    </p:set>
                                    <p:anim calcmode="lin" valueType="num">
                                      <p:cBhvr additive="base">
                                        <p:cTn id="17" dur="500" fill="hold"/>
                                        <p:tgtEl>
                                          <p:spTgt spid="61443"/>
                                        </p:tgtEl>
                                        <p:attrNameLst>
                                          <p:attrName>ppt_x</p:attrName>
                                        </p:attrNameLst>
                                      </p:cBhvr>
                                      <p:tavLst>
                                        <p:tav tm="0">
                                          <p:val>
                                            <p:strVal val="1+#ppt_w/2"/>
                                          </p:val>
                                        </p:tav>
                                        <p:tav tm="100000">
                                          <p:val>
                                            <p:strVal val="#ppt_x"/>
                                          </p:val>
                                        </p:tav>
                                      </p:tavLst>
                                    </p:anim>
                                    <p:anim calcmode="lin" valueType="num">
                                      <p:cBhvr additive="base">
                                        <p:cTn id="18" dur="500" fill="hold"/>
                                        <p:tgtEl>
                                          <p:spTgt spid="61443"/>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500"/>
                            </p:stCondLst>
                            <p:childTnLst>
                              <p:par>
                                <p:cTn id="20" presetID="23" presetClass="entr" presetSubtype="16" fill="hold" grpId="0" nodeType="afterEffect">
                                  <p:stCondLst>
                                    <p:cond delay="0"/>
                                  </p:stCondLst>
                                  <p:childTnLst>
                                    <p:set>
                                      <p:cBhvr>
                                        <p:cTn id="21" dur="1" fill="hold">
                                          <p:stCondLst>
                                            <p:cond delay="0"/>
                                          </p:stCondLst>
                                        </p:cTn>
                                        <p:tgtEl>
                                          <p:spTgt spid="61447"/>
                                        </p:tgtEl>
                                        <p:attrNameLst>
                                          <p:attrName>style.visibility</p:attrName>
                                        </p:attrNameLst>
                                      </p:cBhvr>
                                      <p:to>
                                        <p:strVal val="visible"/>
                                      </p:to>
                                    </p:set>
                                    <p:anim calcmode="lin" valueType="num">
                                      <p:cBhvr>
                                        <p:cTn id="22" dur="500" fill="hold"/>
                                        <p:tgtEl>
                                          <p:spTgt spid="61447"/>
                                        </p:tgtEl>
                                        <p:attrNameLst>
                                          <p:attrName>ppt_w</p:attrName>
                                        </p:attrNameLst>
                                      </p:cBhvr>
                                      <p:tavLst>
                                        <p:tav tm="0">
                                          <p:val>
                                            <p:fltVal val="0"/>
                                          </p:val>
                                        </p:tav>
                                        <p:tav tm="100000">
                                          <p:val>
                                            <p:strVal val="#ppt_w"/>
                                          </p:val>
                                        </p:tav>
                                      </p:tavLst>
                                    </p:anim>
                                    <p:anim calcmode="lin" valueType="num">
                                      <p:cBhvr>
                                        <p:cTn id="23" dur="500" fill="hold"/>
                                        <p:tgtEl>
                                          <p:spTgt spid="61447"/>
                                        </p:tgtEl>
                                        <p:attrNameLst>
                                          <p:attrName>ppt_h</p:attrName>
                                        </p:attrNameLst>
                                      </p:cBhvr>
                                      <p:tavLst>
                                        <p:tav tm="0">
                                          <p:val>
                                            <p:fltVal val="0"/>
                                          </p:val>
                                        </p:tav>
                                        <p:tav tm="100000">
                                          <p:val>
                                            <p:strVal val="#ppt_h"/>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61448"/>
                                        </p:tgtEl>
                                        <p:attrNameLst>
                                          <p:attrName>style.visibility</p:attrName>
                                        </p:attrNameLst>
                                      </p:cBhvr>
                                      <p:to>
                                        <p:strVal val="visible"/>
                                      </p:to>
                                    </p:set>
                                    <p:anim calcmode="lin" valueType="num">
                                      <p:cBhvr>
                                        <p:cTn id="28" dur="500" fill="hold"/>
                                        <p:tgtEl>
                                          <p:spTgt spid="61448"/>
                                        </p:tgtEl>
                                        <p:attrNameLst>
                                          <p:attrName>ppt_w</p:attrName>
                                        </p:attrNameLst>
                                      </p:cBhvr>
                                      <p:tavLst>
                                        <p:tav tm="0">
                                          <p:val>
                                            <p:fltVal val="0"/>
                                          </p:val>
                                        </p:tav>
                                        <p:tav tm="100000">
                                          <p:val>
                                            <p:strVal val="#ppt_w"/>
                                          </p:val>
                                        </p:tav>
                                      </p:tavLst>
                                    </p:anim>
                                    <p:anim calcmode="lin" valueType="num">
                                      <p:cBhvr>
                                        <p:cTn id="29" dur="500" fill="hold"/>
                                        <p:tgtEl>
                                          <p:spTgt spid="614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6" grpId="0" animBg="1"/>
      <p:bldP spid="61447" grpId="0" animBg="1"/>
      <p:bldP spid="614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3431" name="图片 103430" descr="20073121361756"/>
          <p:cNvPicPr>
            <a:picLocks noChangeAspect="1"/>
          </p:cNvPicPr>
          <p:nvPr/>
        </p:nvPicPr>
        <p:blipFill>
          <a:blip r:embed="rId2"/>
          <a:stretch>
            <a:fillRect/>
          </a:stretch>
        </p:blipFill>
        <p:spPr>
          <a:xfrm>
            <a:off x="2124075" y="0"/>
            <a:ext cx="3373438" cy="5805488"/>
          </a:xfrm>
          <a:prstGeom prst="rect">
            <a:avLst/>
          </a:prstGeom>
          <a:noFill/>
          <a:ln w="9525">
            <a:noFill/>
          </a:ln>
        </p:spPr>
      </p:pic>
      <p:pic>
        <p:nvPicPr>
          <p:cNvPr id="103429" name="图片 103428" descr="fj2_017"/>
          <p:cNvPicPr>
            <a:picLocks noChangeAspect="1"/>
          </p:cNvPicPr>
          <p:nvPr/>
        </p:nvPicPr>
        <p:blipFill>
          <a:blip r:embed="rId3"/>
          <a:stretch>
            <a:fillRect/>
          </a:stretch>
        </p:blipFill>
        <p:spPr>
          <a:xfrm>
            <a:off x="0" y="0"/>
            <a:ext cx="2555875" cy="5805488"/>
          </a:xfrm>
          <a:prstGeom prst="rect">
            <a:avLst/>
          </a:prstGeom>
          <a:noFill/>
          <a:ln w="9525">
            <a:noFill/>
          </a:ln>
        </p:spPr>
      </p:pic>
      <p:pic>
        <p:nvPicPr>
          <p:cNvPr id="103433" name="图片 103432" descr="1232448164_4975aaa4efade"/>
          <p:cNvPicPr>
            <a:picLocks noChangeAspect="1"/>
          </p:cNvPicPr>
          <p:nvPr/>
        </p:nvPicPr>
        <p:blipFill>
          <a:blip r:embed="rId4"/>
          <a:stretch>
            <a:fillRect/>
          </a:stretch>
        </p:blipFill>
        <p:spPr>
          <a:xfrm>
            <a:off x="5508625" y="0"/>
            <a:ext cx="3635375" cy="5805488"/>
          </a:xfrm>
          <a:prstGeom prst="rect">
            <a:avLst/>
          </a:prstGeom>
          <a:noFill/>
          <a:ln w="9525">
            <a:noFill/>
          </a:ln>
        </p:spPr>
      </p:pic>
      <p:sp>
        <p:nvSpPr>
          <p:cNvPr id="103434" name="爆炸形 2 103433"/>
          <p:cNvSpPr/>
          <p:nvPr/>
        </p:nvSpPr>
        <p:spPr>
          <a:xfrm>
            <a:off x="3708400" y="2565400"/>
            <a:ext cx="3457575" cy="3600450"/>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spcBef>
                <a:spcPct val="0"/>
              </a:spcBef>
            </a:pPr>
            <a:r>
              <a:rPr lang="zh-CN" altLang="en-US" sz="7200">
                <a:latin typeface="Arial" panose="020B0604020202020204" pitchFamily="34" charset="0"/>
                <a:ea typeface="黑体" panose="02010609060101010101" pitchFamily="2" charset="-122"/>
              </a:rPr>
              <a:t>次声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3434"/>
                                        </p:tgtEl>
                                        <p:attrNameLst>
                                          <p:attrName>style.visibility</p:attrName>
                                        </p:attrNameLst>
                                      </p:cBhvr>
                                      <p:to>
                                        <p:strVal val="visible"/>
                                      </p:to>
                                    </p:set>
                                    <p:anim calcmode="lin" valueType="num">
                                      <p:cBhvr>
                                        <p:cTn id="7" dur="500" fill="hold"/>
                                        <p:tgtEl>
                                          <p:spTgt spid="103434"/>
                                        </p:tgtEl>
                                        <p:attrNameLst>
                                          <p:attrName>ppt_w</p:attrName>
                                        </p:attrNameLst>
                                      </p:cBhvr>
                                      <p:tavLst>
                                        <p:tav tm="0">
                                          <p:val>
                                            <p:fltVal val="0"/>
                                          </p:val>
                                        </p:tav>
                                        <p:tav tm="100000">
                                          <p:val>
                                            <p:strVal val="#ppt_w"/>
                                          </p:val>
                                        </p:tav>
                                      </p:tavLst>
                                    </p:anim>
                                    <p:anim calcmode="lin" valueType="num">
                                      <p:cBhvr>
                                        <p:cTn id="8" dur="500" fill="hold"/>
                                        <p:tgtEl>
                                          <p:spTgt spid="1034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50177"/>
          <p:cNvSpPr/>
          <p:nvPr/>
        </p:nvSpPr>
        <p:spPr>
          <a:xfrm>
            <a:off x="755650" y="765175"/>
            <a:ext cx="7812088" cy="1006475"/>
          </a:xfrm>
          <a:prstGeom prst="rect">
            <a:avLst/>
          </a:prstGeom>
          <a:noFill/>
          <a:ln w="9525">
            <a:noFill/>
          </a:ln>
        </p:spPr>
        <p:txBody>
          <a:bodyPr>
            <a:spAutoFit/>
          </a:bodyPr>
          <a:lstStyle/>
          <a:p>
            <a:pPr>
              <a:spcBef>
                <a:spcPct val="0"/>
              </a:spcBef>
            </a:pPr>
            <a:r>
              <a:rPr lang="zh-CN" altLang="en-US" sz="6000">
                <a:solidFill>
                  <a:srgbClr val="FF0000"/>
                </a:solidFill>
                <a:latin typeface="Arial" panose="020B0604020202020204" pitchFamily="34" charset="0"/>
                <a:ea typeface="华文行楷" panose="02010800040101010101" pitchFamily="2" charset="-122"/>
              </a:rPr>
              <a:t>自习课文，回答问题</a:t>
            </a:r>
          </a:p>
        </p:txBody>
      </p:sp>
      <p:sp>
        <p:nvSpPr>
          <p:cNvPr id="50180" name="矩形 50179"/>
          <p:cNvSpPr/>
          <p:nvPr/>
        </p:nvSpPr>
        <p:spPr>
          <a:xfrm>
            <a:off x="0" y="2133600"/>
            <a:ext cx="9144000" cy="641350"/>
          </a:xfrm>
          <a:prstGeom prst="rect">
            <a:avLst/>
          </a:prstGeom>
          <a:noFill/>
          <a:ln w="9525">
            <a:noFill/>
          </a:ln>
        </p:spPr>
        <p:txBody>
          <a:bodyPr>
            <a:spAutoFit/>
          </a:bodyPr>
          <a:lstStyle/>
          <a:p>
            <a:pPr>
              <a:spcBef>
                <a:spcPct val="0"/>
              </a:spcBef>
            </a:pPr>
            <a:r>
              <a:rPr lang="en-US" altLang="zh-CN" sz="3600">
                <a:solidFill>
                  <a:srgbClr val="0000FF"/>
                </a:solidFill>
                <a:latin typeface="黑体" panose="02010609060101010101" pitchFamily="2" charset="-122"/>
                <a:ea typeface="黑体" panose="02010609060101010101" pitchFamily="2" charset="-122"/>
              </a:rPr>
              <a:t>1</a:t>
            </a:r>
            <a:r>
              <a:rPr lang="zh-CN" altLang="en-US" sz="3600">
                <a:solidFill>
                  <a:srgbClr val="0000FF"/>
                </a:solidFill>
                <a:latin typeface="黑体" panose="02010609060101010101" pitchFamily="2" charset="-122"/>
                <a:ea typeface="黑体" panose="02010609060101010101" pitchFamily="2" charset="-122"/>
              </a:rPr>
              <a:t>、正常人耳朵听到声音的频率范围是多少？</a:t>
            </a:r>
          </a:p>
        </p:txBody>
      </p:sp>
      <p:sp>
        <p:nvSpPr>
          <p:cNvPr id="50182" name="矩形 50181"/>
          <p:cNvSpPr/>
          <p:nvPr/>
        </p:nvSpPr>
        <p:spPr>
          <a:xfrm>
            <a:off x="250825" y="4816475"/>
            <a:ext cx="8893175" cy="641350"/>
          </a:xfrm>
          <a:prstGeom prst="rect">
            <a:avLst/>
          </a:prstGeom>
          <a:noFill/>
          <a:ln w="9525">
            <a:noFill/>
          </a:ln>
        </p:spPr>
        <p:txBody>
          <a:bodyPr>
            <a:spAutoFit/>
          </a:bodyPr>
          <a:lstStyle/>
          <a:p>
            <a:pPr>
              <a:spcBef>
                <a:spcPct val="0"/>
              </a:spcBef>
            </a:pPr>
            <a:r>
              <a:rPr lang="en-US" altLang="zh-CN" sz="3600">
                <a:solidFill>
                  <a:srgbClr val="0000FF"/>
                </a:solidFill>
                <a:latin typeface="黑体" panose="02010609060101010101" pitchFamily="2" charset="-122"/>
                <a:ea typeface="黑体" panose="02010609060101010101" pitchFamily="2" charset="-122"/>
              </a:rPr>
              <a:t>3</a:t>
            </a:r>
            <a:r>
              <a:rPr lang="zh-CN" altLang="en-US" sz="3600">
                <a:solidFill>
                  <a:srgbClr val="0000FF"/>
                </a:solidFill>
                <a:latin typeface="黑体" panose="02010609060101010101" pitchFamily="2" charset="-122"/>
                <a:ea typeface="黑体" panose="02010609060101010101" pitchFamily="2" charset="-122"/>
              </a:rPr>
              <a:t>、</a:t>
            </a:r>
            <a:r>
              <a:rPr lang="zh-CN" altLang="en-US" sz="3600">
                <a:solidFill>
                  <a:srgbClr val="0000FF"/>
                </a:solidFill>
                <a:latin typeface="Arial" panose="020B0604020202020204" pitchFamily="34" charset="0"/>
              </a:rPr>
              <a:t>什么是次声波？</a:t>
            </a:r>
          </a:p>
        </p:txBody>
      </p:sp>
      <p:sp>
        <p:nvSpPr>
          <p:cNvPr id="50183" name="文本框 50182"/>
          <p:cNvSpPr txBox="1"/>
          <p:nvPr/>
        </p:nvSpPr>
        <p:spPr>
          <a:xfrm>
            <a:off x="179388" y="3500438"/>
            <a:ext cx="8640762" cy="641350"/>
          </a:xfrm>
          <a:prstGeom prst="rect">
            <a:avLst/>
          </a:prstGeom>
          <a:noFill/>
          <a:ln w="9525">
            <a:noFill/>
          </a:ln>
        </p:spPr>
        <p:txBody>
          <a:bodyPr>
            <a:spAutoFit/>
          </a:bodyPr>
          <a:lstStyle/>
          <a:p>
            <a:pPr>
              <a:spcBef>
                <a:spcPct val="50000"/>
              </a:spcBef>
            </a:pPr>
            <a:r>
              <a:rPr lang="en-US" altLang="zh-CN" sz="3600">
                <a:solidFill>
                  <a:srgbClr val="0000FF"/>
                </a:solidFill>
                <a:latin typeface="Arial" panose="020B0604020202020204" pitchFamily="34" charset="0"/>
              </a:rPr>
              <a:t>2</a:t>
            </a:r>
            <a:r>
              <a:rPr lang="zh-CN" altLang="en-US" sz="3600">
                <a:solidFill>
                  <a:srgbClr val="0000FF"/>
                </a:solidFill>
                <a:latin typeface="Arial" panose="020B0604020202020204" pitchFamily="34" charset="0"/>
              </a:rPr>
              <a:t>、什么是超声波？</a:t>
            </a:r>
          </a:p>
        </p:txBody>
      </p:sp>
      <p:sp>
        <p:nvSpPr>
          <p:cNvPr id="50184" name="文本框 50183"/>
          <p:cNvSpPr txBox="1"/>
          <p:nvPr/>
        </p:nvSpPr>
        <p:spPr>
          <a:xfrm>
            <a:off x="1042988" y="2924175"/>
            <a:ext cx="6264275" cy="641350"/>
          </a:xfrm>
          <a:prstGeom prst="rect">
            <a:avLst/>
          </a:prstGeom>
          <a:noFill/>
          <a:ln w="9525">
            <a:noFill/>
          </a:ln>
        </p:spPr>
        <p:txBody>
          <a:bodyPr>
            <a:spAutoFit/>
          </a:bodyPr>
          <a:lstStyle/>
          <a:p>
            <a:pPr>
              <a:spcBef>
                <a:spcPct val="50000"/>
              </a:spcBef>
            </a:pPr>
            <a:r>
              <a:rPr lang="en-US" altLang="zh-CN" sz="3600">
                <a:solidFill>
                  <a:srgbClr val="FF0000"/>
                </a:solidFill>
                <a:latin typeface="Arial" panose="020B0604020202020204" pitchFamily="34" charset="0"/>
              </a:rPr>
              <a:t>20Hz ~20 000Hz</a:t>
            </a:r>
          </a:p>
        </p:txBody>
      </p:sp>
      <p:sp>
        <p:nvSpPr>
          <p:cNvPr id="50185" name="文本框 50184"/>
          <p:cNvSpPr txBox="1"/>
          <p:nvPr/>
        </p:nvSpPr>
        <p:spPr>
          <a:xfrm>
            <a:off x="576263" y="4221163"/>
            <a:ext cx="8567737" cy="641350"/>
          </a:xfrm>
          <a:prstGeom prst="rect">
            <a:avLst/>
          </a:prstGeom>
          <a:noFill/>
          <a:ln w="9525">
            <a:noFill/>
          </a:ln>
        </p:spPr>
        <p:txBody>
          <a:bodyPr>
            <a:spAutoFit/>
          </a:bodyPr>
          <a:lstStyle/>
          <a:p>
            <a:pPr algn="ctr">
              <a:spcBef>
                <a:spcPct val="50000"/>
              </a:spcBef>
            </a:pPr>
            <a:r>
              <a:rPr lang="zh-CN" altLang="en-US" sz="3600">
                <a:solidFill>
                  <a:srgbClr val="FF0000"/>
                </a:solidFill>
                <a:latin typeface="Arial" panose="020B0604020202020204" pitchFamily="34" charset="0"/>
              </a:rPr>
              <a:t>频率高于</a:t>
            </a:r>
            <a:r>
              <a:rPr lang="en-US" altLang="zh-CN" sz="3600">
                <a:solidFill>
                  <a:srgbClr val="FF0000"/>
                </a:solidFill>
                <a:latin typeface="Arial" panose="020B0604020202020204" pitchFamily="34" charset="0"/>
              </a:rPr>
              <a:t>20000Hz</a:t>
            </a:r>
            <a:r>
              <a:rPr lang="zh-CN" altLang="en-US" sz="3600">
                <a:solidFill>
                  <a:srgbClr val="FF0000"/>
                </a:solidFill>
                <a:latin typeface="Arial" panose="020B0604020202020204" pitchFamily="34" charset="0"/>
              </a:rPr>
              <a:t>的声音称为超声波</a:t>
            </a:r>
          </a:p>
        </p:txBody>
      </p:sp>
      <p:sp>
        <p:nvSpPr>
          <p:cNvPr id="50186" name="文本框 50185"/>
          <p:cNvSpPr txBox="1"/>
          <p:nvPr/>
        </p:nvSpPr>
        <p:spPr>
          <a:xfrm>
            <a:off x="395288" y="5516563"/>
            <a:ext cx="8280400" cy="641350"/>
          </a:xfrm>
          <a:prstGeom prst="rect">
            <a:avLst/>
          </a:prstGeom>
          <a:noFill/>
          <a:ln w="9525">
            <a:noFill/>
          </a:ln>
        </p:spPr>
        <p:txBody>
          <a:bodyPr>
            <a:spAutoFit/>
          </a:bodyPr>
          <a:lstStyle/>
          <a:p>
            <a:pPr algn="ctr">
              <a:spcBef>
                <a:spcPct val="50000"/>
              </a:spcBef>
            </a:pPr>
            <a:r>
              <a:rPr lang="zh-CN" altLang="en-US" sz="3600">
                <a:solidFill>
                  <a:srgbClr val="FF0000"/>
                </a:solidFill>
                <a:latin typeface="Arial" panose="020B0604020202020204" pitchFamily="34" charset="0"/>
              </a:rPr>
              <a:t>频率低于</a:t>
            </a:r>
            <a:r>
              <a:rPr lang="en-US" altLang="zh-CN" sz="3600">
                <a:solidFill>
                  <a:srgbClr val="FF0000"/>
                </a:solidFill>
                <a:latin typeface="Arial" panose="020B0604020202020204" pitchFamily="34" charset="0"/>
              </a:rPr>
              <a:t>20Hz</a:t>
            </a:r>
            <a:r>
              <a:rPr lang="zh-CN" altLang="en-US" sz="3600">
                <a:solidFill>
                  <a:srgbClr val="FF0000"/>
                </a:solidFill>
                <a:latin typeface="Arial" panose="020B0604020202020204" pitchFamily="34" charset="0"/>
              </a:rPr>
              <a:t>的声音称为次声波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018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8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018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标题 97281"/>
          <p:cNvSpPr>
            <a:spLocks noGrp="1"/>
          </p:cNvSpPr>
          <p:nvPr>
            <p:ph type="title"/>
          </p:nvPr>
        </p:nvSpPr>
        <p:spPr/>
        <p:txBody>
          <a:bodyPr anchor="ctr"/>
          <a:lstStyle/>
          <a:p>
            <a:r>
              <a:rPr lang="zh-CN" altLang="en-US" b="1">
                <a:solidFill>
                  <a:srgbClr val="FF0000"/>
                </a:solidFill>
              </a:rPr>
              <a:t>生活．物理．社会</a:t>
            </a:r>
          </a:p>
        </p:txBody>
      </p:sp>
      <p:sp>
        <p:nvSpPr>
          <p:cNvPr id="97283" name="文本占位符 97282"/>
          <p:cNvSpPr>
            <a:spLocks noGrp="1"/>
          </p:cNvSpPr>
          <p:nvPr>
            <p:ph type="body" sz="half" idx="4294967295"/>
          </p:nvPr>
        </p:nvSpPr>
        <p:spPr>
          <a:xfrm>
            <a:off x="914400" y="5085080"/>
            <a:ext cx="8229600" cy="1296670"/>
          </a:xfrm>
        </p:spPr>
        <p:txBody>
          <a:bodyPr/>
          <a:lstStyle/>
          <a:p>
            <a:pPr>
              <a:buClrTx/>
              <a:buSzTx/>
              <a:buFontTx/>
            </a:pPr>
            <a:r>
              <a:rPr lang="zh-CN" altLang="en-US" sz="2800"/>
              <a:t>１．</a:t>
            </a:r>
            <a:r>
              <a:rPr lang="zh-CN" altLang="en-US" sz="2800" b="1">
                <a:solidFill>
                  <a:srgbClr val="FF0000"/>
                </a:solidFill>
              </a:rPr>
              <a:t>哪些动物能听到超声波？</a:t>
            </a:r>
          </a:p>
          <a:p>
            <a:pPr>
              <a:buClrTx/>
              <a:buSzTx/>
              <a:buFontTx/>
            </a:pPr>
            <a:r>
              <a:rPr lang="zh-CN" altLang="en-US" sz="2800"/>
              <a:t>２．</a:t>
            </a:r>
            <a:r>
              <a:rPr lang="zh-CN" altLang="en-US" sz="2800" b="1">
                <a:solidFill>
                  <a:srgbClr val="FF0000"/>
                </a:solidFill>
              </a:rPr>
              <a:t>哪些动物能听到次声波？</a:t>
            </a:r>
          </a:p>
        </p:txBody>
      </p:sp>
      <p:pic>
        <p:nvPicPr>
          <p:cNvPr id="97284" name="内容占位符 97283" descr="719541271663"/>
          <p:cNvPicPr>
            <a:picLocks noGrp="1" noChangeAspect="1"/>
          </p:cNvPicPr>
          <p:nvPr>
            <p:ph sz="half" idx="4294967295"/>
          </p:nvPr>
        </p:nvPicPr>
        <p:blipFill>
          <a:blip r:embed="rId2"/>
          <a:stretch>
            <a:fillRect/>
          </a:stretch>
        </p:blipFill>
        <p:spPr>
          <a:xfrm>
            <a:off x="0" y="0"/>
            <a:ext cx="9144000" cy="6858000"/>
          </a:xfr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82945"/>
          <p:cNvSpPr>
            <a:spLocks noGrp="1"/>
          </p:cNvSpPr>
          <p:nvPr>
            <p:ph type="title"/>
          </p:nvPr>
        </p:nvSpPr>
        <p:spPr/>
        <p:txBody>
          <a:bodyPr anchor="ctr"/>
          <a:lstStyle/>
          <a:p>
            <a:pPr algn="l"/>
            <a:r>
              <a:rPr lang="zh-CN" altLang="en-US" b="1"/>
              <a:t>超声波的三个显著特点：</a:t>
            </a:r>
          </a:p>
        </p:txBody>
      </p:sp>
      <p:sp>
        <p:nvSpPr>
          <p:cNvPr id="82947" name="内容占位符 82946"/>
          <p:cNvSpPr>
            <a:spLocks noGrp="1"/>
          </p:cNvSpPr>
          <p:nvPr>
            <p:ph idx="1"/>
          </p:nvPr>
        </p:nvSpPr>
        <p:spPr>
          <a:xfrm>
            <a:off x="301625" y="1767205"/>
            <a:ext cx="8540750" cy="4270375"/>
          </a:xfrm>
        </p:spPr>
        <p:txBody>
          <a:bodyPr/>
          <a:lstStyle/>
          <a:p>
            <a:r>
              <a:rPr lang="zh-CN" altLang="en-US" sz="4000"/>
              <a:t>１．</a:t>
            </a:r>
            <a:r>
              <a:rPr lang="zh-CN" altLang="en-US" sz="4000" b="1">
                <a:solidFill>
                  <a:srgbClr val="FF0000"/>
                </a:solidFill>
              </a:rPr>
              <a:t>方向性好</a:t>
            </a:r>
          </a:p>
          <a:p>
            <a:r>
              <a:rPr lang="zh-CN" altLang="en-US" sz="4000"/>
              <a:t>２．</a:t>
            </a:r>
            <a:r>
              <a:rPr lang="zh-CN" altLang="en-US" sz="4000" b="1">
                <a:solidFill>
                  <a:srgbClr val="FF0000"/>
                </a:solidFill>
              </a:rPr>
              <a:t>穿透能力强</a:t>
            </a:r>
          </a:p>
          <a:p>
            <a:r>
              <a:rPr lang="zh-CN" altLang="en-US" sz="4000"/>
              <a:t>３．</a:t>
            </a:r>
            <a:r>
              <a:rPr lang="zh-CN" altLang="en-US" sz="4000" b="1">
                <a:solidFill>
                  <a:srgbClr val="FF0000"/>
                </a:solidFill>
              </a:rPr>
              <a:t>易于获得较集中的声能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anim calcmode="lin" valueType="num">
                                      <p:cBhvr additive="base">
                                        <p:cTn id="7" dur="500" fill="hold"/>
                                        <p:tgtEl>
                                          <p:spTgt spid="829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9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2947">
                                            <p:txEl>
                                              <p:pRg st="1" end="1"/>
                                            </p:txEl>
                                          </p:spTgt>
                                        </p:tgtEl>
                                        <p:attrNameLst>
                                          <p:attrName>style.visibility</p:attrName>
                                        </p:attrNameLst>
                                      </p:cBhvr>
                                      <p:to>
                                        <p:strVal val="visible"/>
                                      </p:to>
                                    </p:set>
                                    <p:anim calcmode="lin" valueType="num">
                                      <p:cBhvr additive="base">
                                        <p:cTn id="13" dur="500" fill="hold"/>
                                        <p:tgtEl>
                                          <p:spTgt spid="829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29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2947">
                                            <p:txEl>
                                              <p:pRg st="2" end="2"/>
                                            </p:txEl>
                                          </p:spTgt>
                                        </p:tgtEl>
                                        <p:attrNameLst>
                                          <p:attrName>style.visibility</p:attrName>
                                        </p:attrNameLst>
                                      </p:cBhvr>
                                      <p:to>
                                        <p:strVal val="visible"/>
                                      </p:to>
                                    </p:set>
                                    <p:anim calcmode="lin" valueType="num">
                                      <p:cBhvr additive="base">
                                        <p:cTn id="19" dur="500" fill="hold"/>
                                        <p:tgtEl>
                                          <p:spTgt spid="829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294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上凸弯带形 52225"/>
          <p:cNvSpPr/>
          <p:nvPr/>
        </p:nvSpPr>
        <p:spPr>
          <a:xfrm>
            <a:off x="539750" y="908050"/>
            <a:ext cx="8604250" cy="5113338"/>
          </a:xfrm>
          <a:prstGeom prst="ellipseRibbon2">
            <a:avLst>
              <a:gd name="adj1" fmla="val 25000"/>
              <a:gd name="adj2" fmla="val 50000"/>
              <a:gd name="adj3" fmla="val 12500"/>
            </a:avLst>
          </a:prstGeom>
          <a:solidFill>
            <a:srgbClr val="CCCCFF"/>
          </a:solidFill>
          <a:ln w="9525" cap="flat" cmpd="sng">
            <a:solidFill>
              <a:schemeClr val="tx1"/>
            </a:solidFill>
            <a:prstDash val="solid"/>
            <a:headEnd type="none" w="med" len="med"/>
            <a:tailEnd type="none" w="med" len="med"/>
          </a:ln>
        </p:spPr>
        <p:txBody>
          <a:bodyPr/>
          <a:lstStyle/>
          <a:p>
            <a:endParaRPr lang="zh-CN" altLang="en-US"/>
          </a:p>
        </p:txBody>
      </p:sp>
      <p:sp>
        <p:nvSpPr>
          <p:cNvPr id="52227" name="文本框 52226"/>
          <p:cNvSpPr txBox="1"/>
          <p:nvPr/>
        </p:nvSpPr>
        <p:spPr>
          <a:xfrm>
            <a:off x="3132138" y="1341438"/>
            <a:ext cx="3816350" cy="2530475"/>
          </a:xfrm>
          <a:prstGeom prst="rect">
            <a:avLst/>
          </a:prstGeom>
          <a:noFill/>
          <a:ln w="9525">
            <a:noFill/>
          </a:ln>
        </p:spPr>
        <p:txBody>
          <a:bodyPr>
            <a:spAutoFit/>
          </a:bodyPr>
          <a:lstStyle/>
          <a:p>
            <a:pPr>
              <a:spcBef>
                <a:spcPct val="50000"/>
              </a:spcBef>
            </a:pPr>
            <a:r>
              <a:rPr lang="zh-CN" altLang="en-US" sz="8000">
                <a:solidFill>
                  <a:srgbClr val="FF0000"/>
                </a:solidFill>
                <a:latin typeface="Arial" panose="020B0604020202020204" pitchFamily="34" charset="0"/>
                <a:ea typeface="隶书" panose="02010509060101010101" pitchFamily="49" charset="-122"/>
              </a:rPr>
              <a:t>超声波的应用</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万里长城">
  <a:themeElements>
    <a:clrScheme name="">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B5B"/>
      </a:accent6>
      <a:hlink>
        <a:srgbClr val="800080"/>
      </a:hlink>
      <a:folHlink>
        <a:srgbClr val="FF66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B5B"/>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
        <a:dk1>
          <a:srgbClr val="000000"/>
        </a:dk1>
        <a:lt1>
          <a:srgbClr val="8EA4EA"/>
        </a:lt1>
        <a:dk2>
          <a:srgbClr val="0033CC"/>
        </a:dk2>
        <a:lt2>
          <a:srgbClr val="969696"/>
        </a:lt2>
        <a:accent1>
          <a:srgbClr val="86B5B6"/>
        </a:accent1>
        <a:accent2>
          <a:srgbClr val="FFCC66"/>
        </a:accent2>
        <a:accent3>
          <a:srgbClr val="C6CFF2"/>
        </a:accent3>
        <a:accent4>
          <a:srgbClr val="000000"/>
        </a:accent4>
        <a:accent5>
          <a:srgbClr val="C3D6D7"/>
        </a:accent5>
        <a:accent6>
          <a:srgbClr val="E5B75B"/>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
        <a:dk1>
          <a:srgbClr val="0000FF"/>
        </a:dk1>
        <a:lt1>
          <a:srgbClr val="C0C0C0"/>
        </a:lt1>
        <a:dk2>
          <a:srgbClr val="000000"/>
        </a:dk2>
        <a:lt2>
          <a:srgbClr val="B2B2B2"/>
        </a:lt2>
        <a:accent1>
          <a:srgbClr val="FFCC99"/>
        </a:accent1>
        <a:accent2>
          <a:srgbClr val="FF99CC"/>
        </a:accent2>
        <a:accent3>
          <a:srgbClr val="DCDCDC"/>
        </a:accent3>
        <a:accent4>
          <a:srgbClr val="0000DC"/>
        </a:accent4>
        <a:accent5>
          <a:srgbClr val="FFE2CA"/>
        </a:accent5>
        <a:accent6>
          <a:srgbClr val="E589B7"/>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
        <a:dk1>
          <a:srgbClr val="0029AC"/>
        </a:dk1>
        <a:lt1>
          <a:srgbClr val="CCFFCC"/>
        </a:lt1>
        <a:dk2>
          <a:srgbClr val="993366"/>
        </a:dk2>
        <a:lt2>
          <a:srgbClr val="969696"/>
        </a:lt2>
        <a:accent1>
          <a:srgbClr val="FFCC99"/>
        </a:accent1>
        <a:accent2>
          <a:srgbClr val="6699FF"/>
        </a:accent2>
        <a:accent3>
          <a:srgbClr val="E2FFE2"/>
        </a:accent3>
        <a:accent4>
          <a:srgbClr val="002294"/>
        </a:accent4>
        <a:accent5>
          <a:srgbClr val="FFE2CA"/>
        </a:accent5>
        <a:accent6>
          <a:srgbClr val="5B89E5"/>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9"/>
        </a:accent5>
        <a:accent6>
          <a:srgbClr val="2DB7E5"/>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2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
        <a:dk1>
          <a:srgbClr val="CC3300"/>
        </a:dk1>
        <a:lt1>
          <a:srgbClr val="99CCFF"/>
        </a:lt1>
        <a:dk2>
          <a:srgbClr val="003399"/>
        </a:dk2>
        <a:lt2>
          <a:srgbClr val="969696"/>
        </a:lt2>
        <a:accent1>
          <a:srgbClr val="CED7FE"/>
        </a:accent1>
        <a:accent2>
          <a:srgbClr val="FFFFFF"/>
        </a:accent2>
        <a:accent3>
          <a:srgbClr val="CAE2FF"/>
        </a:accent3>
        <a:accent4>
          <a:srgbClr val="AF2A00"/>
        </a:accent4>
        <a:accent5>
          <a:srgbClr val="E3E8FF"/>
        </a:accent5>
        <a:accent6>
          <a:srgbClr val="E5E5E5"/>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
        <a:dk1>
          <a:srgbClr val="006600"/>
        </a:dk1>
        <a:lt1>
          <a:srgbClr val="FFCC99"/>
        </a:lt1>
        <a:dk2>
          <a:srgbClr val="000000"/>
        </a:dk2>
        <a:lt2>
          <a:srgbClr val="B2B2B2"/>
        </a:lt2>
        <a:accent1>
          <a:srgbClr val="FFFFFF"/>
        </a:accent1>
        <a:accent2>
          <a:srgbClr val="FFFF66"/>
        </a:accent2>
        <a:accent3>
          <a:srgbClr val="FFE2CA"/>
        </a:accent3>
        <a:accent4>
          <a:srgbClr val="005700"/>
        </a:accent4>
        <a:accent5>
          <a:srgbClr val="FFFFFF"/>
        </a:accent5>
        <a:accent6>
          <a:srgbClr val="E5E55B"/>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1871</Words>
  <Application>Microsoft Office PowerPoint</Application>
  <PresentationFormat>全屏显示(4:3)</PresentationFormat>
  <Paragraphs>165</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万里长城</vt:lpstr>
      <vt:lpstr>PowerPoint 演示文稿</vt:lpstr>
      <vt:lpstr>PowerPoint 演示文稿</vt:lpstr>
      <vt:lpstr>PowerPoint 演示文稿</vt:lpstr>
      <vt:lpstr>PowerPoint 演示文稿</vt:lpstr>
      <vt:lpstr>PowerPoint 演示文稿</vt:lpstr>
      <vt:lpstr>PowerPoint 演示文稿</vt:lpstr>
      <vt:lpstr>生活．物理．社会</vt:lpstr>
      <vt:lpstr>超声波的三个显著特点：</vt:lpstr>
      <vt:lpstr>PowerPoint 演示文稿</vt:lpstr>
      <vt:lpstr>超声波的应用</vt:lpstr>
      <vt:lpstr>PowerPoint 演示文稿</vt:lpstr>
      <vt:lpstr>PowerPoint 演示文稿</vt:lpstr>
      <vt:lpstr>PowerPoint 演示文稿</vt:lpstr>
      <vt:lpstr>PowerPoint 演示文稿</vt:lpstr>
      <vt:lpstr>PowerPoint 演示文稿</vt:lpstr>
      <vt:lpstr>PowerPoint 演示文稿</vt:lpstr>
      <vt:lpstr>次声波的特点 </vt:lpstr>
      <vt:lpstr>PowerPoint 演示文稿</vt:lpstr>
      <vt:lpstr>次声波的应用</vt:lpstr>
      <vt:lpstr>次声波的应用—水母耳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1</cp:revision>
  <dcterms:created xsi:type="dcterms:W3CDTF">2006-09-06T13:58:00Z</dcterms:created>
  <dcterms:modified xsi:type="dcterms:W3CDTF">2020-10-04T13:31:10Z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