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79" r:id="rId2"/>
    <p:sldMasterId id="2147483692" r:id="rId3"/>
  </p:sldMasterIdLst>
  <p:notesMasterIdLst>
    <p:notesMasterId r:id="rId26"/>
  </p:notesMasterIdLst>
  <p:sldIdLst>
    <p:sldId id="382" r:id="rId4"/>
    <p:sldId id="388" r:id="rId5"/>
    <p:sldId id="383" r:id="rId6"/>
    <p:sldId id="393" r:id="rId7"/>
    <p:sldId id="394" r:id="rId8"/>
    <p:sldId id="395" r:id="rId9"/>
    <p:sldId id="396" r:id="rId10"/>
    <p:sldId id="363" r:id="rId11"/>
    <p:sldId id="397" r:id="rId12"/>
    <p:sldId id="398" r:id="rId13"/>
    <p:sldId id="389" r:id="rId14"/>
    <p:sldId id="390" r:id="rId15"/>
    <p:sldId id="391" r:id="rId16"/>
    <p:sldId id="392" r:id="rId17"/>
    <p:sldId id="358" r:id="rId18"/>
    <p:sldId id="375" r:id="rId19"/>
    <p:sldId id="372" r:id="rId20"/>
    <p:sldId id="374" r:id="rId21"/>
    <p:sldId id="356" r:id="rId22"/>
    <p:sldId id="379" r:id="rId23"/>
    <p:sldId id="380" r:id="rId24"/>
    <p:sldId id="357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92BA"/>
    <a:srgbClr val="0000FF"/>
    <a:srgbClr val="FFF7B5"/>
    <a:srgbClr val="FFF9D2"/>
    <a:srgbClr val="E2A16A"/>
    <a:srgbClr val="FFAE6D"/>
    <a:srgbClr val="ADA885"/>
    <a:srgbClr val="D5D8D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>
      <p:cViewPr varScale="1">
        <p:scale>
          <a:sx n="113" d="100"/>
          <a:sy n="113" d="100"/>
        </p:scale>
        <p:origin x="-78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6F699EA-0B18-45A0-92C6-A21E949C9220}" type="datetimeFigureOut">
              <a:rPr lang="zh-CN" altLang="en-US"/>
              <a:pPr>
                <a:defRPr/>
              </a:pPr>
              <a:t>2019/3/15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AB154FF-231F-4205-B497-963C03A2E78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994FCA82-F587-439C-A881-872E3824CBD6}" type="slidenum">
              <a:rPr lang="zh-CN" altLang="en-US" sz="1200" b="1">
                <a:solidFill>
                  <a:srgbClr val="000000"/>
                </a:solidFill>
                <a:ea typeface="黑体" pitchFamily="2" charset="-122"/>
              </a:rPr>
              <a:pPr algn="r">
                <a:buFont typeface="Arial" charset="0"/>
                <a:buNone/>
              </a:pPr>
              <a:t>3</a:t>
            </a:fld>
            <a:endParaRPr lang="en-US" altLang="zh-CN" sz="1200" b="1">
              <a:solidFill>
                <a:srgbClr val="000000"/>
              </a:solidFill>
              <a:ea typeface="黑体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3F20F366-2C05-4128-84D3-997858A789CE}" type="slidenum">
              <a:rPr lang="zh-CN" altLang="en-US" sz="1200" b="1">
                <a:solidFill>
                  <a:srgbClr val="000000"/>
                </a:solidFill>
                <a:ea typeface="黑体" pitchFamily="2" charset="-122"/>
              </a:rPr>
              <a:pPr algn="r">
                <a:buFont typeface="Arial" charset="0"/>
                <a:buNone/>
              </a:pPr>
              <a:t>4</a:t>
            </a:fld>
            <a:endParaRPr lang="en-US" altLang="zh-CN" sz="1200" b="1">
              <a:solidFill>
                <a:srgbClr val="000000"/>
              </a:solidFill>
              <a:ea typeface="黑体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96CF59F2-A56C-4781-9473-8C66554A28CF}" type="slidenum">
              <a:rPr lang="zh-CN" altLang="en-US" sz="1200" b="1">
                <a:solidFill>
                  <a:srgbClr val="000000"/>
                </a:solidFill>
                <a:ea typeface="黑体" pitchFamily="2" charset="-122"/>
              </a:rPr>
              <a:pPr algn="r">
                <a:buFont typeface="Arial" charset="0"/>
                <a:buNone/>
              </a:pPr>
              <a:t>6</a:t>
            </a:fld>
            <a:endParaRPr lang="en-US" altLang="zh-CN" sz="1200" b="1">
              <a:solidFill>
                <a:srgbClr val="000000"/>
              </a:solidFill>
              <a:ea typeface="黑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5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DC207102-6B62-4250-9BD9-0A4A80BB25E4}" type="slidenum">
              <a:rPr lang="zh-CN" altLang="en-US" sz="1200" b="1">
                <a:solidFill>
                  <a:srgbClr val="000000"/>
                </a:solidFill>
                <a:ea typeface="黑体" pitchFamily="2" charset="-122"/>
              </a:rPr>
              <a:pPr algn="r">
                <a:buFont typeface="Arial" charset="0"/>
                <a:buNone/>
              </a:pPr>
              <a:t>7</a:t>
            </a:fld>
            <a:endParaRPr lang="en-US" altLang="zh-CN" sz="1200" b="1">
              <a:solidFill>
                <a:srgbClr val="000000"/>
              </a:solidFill>
              <a:ea typeface="黑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EAAB3-51E4-4CB7-B038-431989236769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74FAB-6343-425F-9D61-0B0D2F5A8F56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BD512-6837-4EB5-A545-294BDB06B25B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D8B0DA4-AA3F-43BF-B4B6-9F6E2ED6E387}" type="datetimeFigureOut">
              <a:rPr lang="zh-CN" altLang="en-US"/>
              <a:pPr>
                <a:defRPr/>
              </a:pPr>
              <a:t>2019/3/15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D4DEE0C-F637-4C1A-BD34-8230ACC7CA8C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015952E-B2FD-45D9-AAA7-6C818BC46E8D}" type="datetimeFigureOut">
              <a:rPr lang="zh-CN" altLang="en-US"/>
              <a:pPr>
                <a:defRPr/>
              </a:pPr>
              <a:t>2019/3/15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2D90464-EBB0-4370-86A3-7AE4AE5F68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54D0B1F-8E31-4CFD-9D5C-11975586D138}" type="datetimeFigureOut">
              <a:rPr lang="zh-CN" altLang="en-US"/>
              <a:pPr>
                <a:defRPr/>
              </a:pPr>
              <a:t>2019/3/15</a:t>
            </a:fld>
            <a:endParaRPr lang="zh-CN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5165291-8106-4314-934B-6D0CA00AC49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33ECA1C-E3AF-4CFD-BE24-3DD1ADB9AF55}" type="datetimeFigureOut">
              <a:rPr lang="zh-CN" altLang="en-US"/>
              <a:pPr>
                <a:defRPr/>
              </a:pPr>
              <a:t>2019/3/15</a:t>
            </a:fld>
            <a:endParaRPr lang="zh-CN" alt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DBD7833-EE17-41BA-8CDD-CD8B347BDC2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C580D84-56ED-474B-A257-C6DD9A532D5D}" type="datetimeFigureOut">
              <a:rPr lang="zh-CN" altLang="en-US"/>
              <a:pPr>
                <a:defRPr/>
              </a:pPr>
              <a:t>2019/3/15</a:t>
            </a:fld>
            <a:endParaRPr lang="zh-CN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8F63CC7-03E1-45D4-9175-AE78F76CAFCA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56CC472-D564-4EEB-A150-DFE4E48D5D5E}" type="datetimeFigureOut">
              <a:rPr lang="zh-CN" altLang="en-US"/>
              <a:pPr>
                <a:defRPr/>
              </a:pPr>
              <a:t>2019/3/15</a:t>
            </a:fld>
            <a:endParaRPr lang="zh-CN" alt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439DC64-3C55-484F-A838-49F3C1E46CA7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027DDC9-146A-4C80-BA20-C74644C65C53}" type="datetimeFigureOut">
              <a:rPr lang="zh-CN" altLang="en-US"/>
              <a:pPr>
                <a:defRPr/>
              </a:pPr>
              <a:t>2019/3/15</a:t>
            </a:fld>
            <a:endParaRPr lang="zh-CN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53C3010-C12C-45F0-8108-5404D2AC1138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741464F-F2A6-412B-9112-0F3A581250C8}" type="datetimeFigureOut">
              <a:rPr lang="zh-CN" altLang="en-US"/>
              <a:pPr>
                <a:defRPr/>
              </a:pPr>
              <a:t>2019/3/15</a:t>
            </a:fld>
            <a:endParaRPr lang="zh-CN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B9497CD-8BAE-49B9-A456-333490A0F14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4FA30-0A41-44BC-8ADC-4604C6A1D80E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7B27F54-6A92-4D27-9938-A4E6272A824D}" type="datetimeFigureOut">
              <a:rPr lang="zh-CN" altLang="en-US"/>
              <a:pPr>
                <a:defRPr/>
              </a:pPr>
              <a:t>2019/3/15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9CFDD59-0B17-40BD-80DE-DA0C8BBF4B0F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2B0A8AE-4646-4D41-8141-C70593D6B9D7}" type="datetimeFigureOut">
              <a:rPr lang="zh-CN" altLang="en-US"/>
              <a:pPr>
                <a:defRPr/>
              </a:pPr>
              <a:t>2019/3/15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EA0D8D2-6486-46D6-B4E8-C041FEE8DD27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726BC55-0AF1-452D-89C4-BF814CA6396B}" type="datetimeFigureOut">
              <a:rPr lang="zh-CN" altLang="en-US"/>
              <a:pPr>
                <a:defRPr/>
              </a:pPr>
              <a:t>2019/3/15</a:t>
            </a:fld>
            <a:endParaRPr lang="zh-CN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E002B26-D1F1-4B68-A599-8EB448BD45B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216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DFCDF-260B-42AC-92EB-ED656ED10FD8}" type="datetimeFigureOut">
              <a:rPr lang="zh-CN" altLang="en-US"/>
              <a:pPr>
                <a:defRPr/>
              </a:pPr>
              <a:t>2019/3/15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3D693-4903-49FA-AC7F-692CED88A61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19B4-7F5B-4162-ADA5-21BB85304E71}" type="datetimeFigureOut">
              <a:rPr lang="zh-CN" altLang="en-US"/>
              <a:pPr>
                <a:defRPr/>
              </a:pPr>
              <a:t>2019/3/15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D7568-1AED-46A1-9133-A37C78A042B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A7741-201B-43A6-9D1F-6042D1EC9DEC}" type="datetimeFigureOut">
              <a:rPr lang="zh-CN" altLang="en-US"/>
              <a:pPr>
                <a:defRPr/>
              </a:pPr>
              <a:t>2019/3/15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812F0-D8D8-4776-8833-823DD9042F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C5A23-49C8-43D2-8AC9-891D4F3EE169}" type="datetimeFigureOut">
              <a:rPr lang="zh-CN" altLang="en-US"/>
              <a:pPr>
                <a:defRPr/>
              </a:pPr>
              <a:t>2019/3/15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01C24-3BB4-4EC0-A378-2C19F19BE72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ED738-149C-42C0-8048-5665B864B23E}" type="datetimeFigureOut">
              <a:rPr lang="zh-CN" altLang="en-US"/>
              <a:pPr>
                <a:defRPr/>
              </a:pPr>
              <a:t>2019/3/15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F4D88-C778-4E20-BAA3-AEFF2C17676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71637-1723-48A1-9266-33AD4B015BD3}" type="datetimeFigureOut">
              <a:rPr lang="zh-CN" altLang="en-US"/>
              <a:pPr>
                <a:defRPr/>
              </a:pPr>
              <a:t>2019/3/15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5FE0A-DD9A-4504-85C2-9EB1B970685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F49D7-D2E1-4F04-A6A4-E614D6C138D5}" type="datetimeFigureOut">
              <a:rPr lang="zh-CN" altLang="en-US"/>
              <a:pPr>
                <a:defRPr/>
              </a:pPr>
              <a:t>2019/3/15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79C41-B35E-40F1-B5E8-840BA925589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4791B-DC61-4513-A7E5-1BB8BAC16D0E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30206-C3E3-4F37-B08A-0ADBA6532BEE}" type="datetimeFigureOut">
              <a:rPr lang="zh-CN" altLang="en-US"/>
              <a:pPr>
                <a:defRPr/>
              </a:pPr>
              <a:t>2019/3/15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F9574-5B58-4CB7-86F4-6A8C0C6632F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2F75C-91D9-4203-8E59-ADBE9F827EDB}" type="datetimeFigureOut">
              <a:rPr lang="zh-CN" altLang="en-US"/>
              <a:pPr>
                <a:defRPr/>
              </a:pPr>
              <a:t>2019/3/15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4851CE-6261-4B05-9177-265C7093A21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8D3BF-015A-4980-9239-F2C756CAD210}" type="datetimeFigureOut">
              <a:rPr lang="zh-CN" altLang="en-US"/>
              <a:pPr>
                <a:defRPr/>
              </a:pPr>
              <a:t>2019/3/15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9E2D72-446B-4A45-8AD5-99686CF249F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9FAFC-6752-41C8-9E12-881A2F221124}" type="datetimeFigureOut">
              <a:rPr lang="zh-CN" altLang="en-US"/>
              <a:pPr>
                <a:defRPr/>
              </a:pPr>
              <a:t>2019/3/15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6D950E-3F50-476F-B1E0-DB3FCCAAF7D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96AA2-37FF-4882-9A9B-0A994D33EB25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12022-CC7C-4602-B70D-D95C86545D32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9C561-D759-43FE-973D-6DE9E5F8A1C9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A43ECC-4504-4DE6-90F7-DC71F6A85D4B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32C35-33A2-4F69-9429-62B8E9B4F81D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DB403-26D1-4B98-85DD-BEFEB49E7591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62768AB-F6C6-4A16-B908-80F005AA114D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4" r:id="rId2"/>
    <p:sldLayoutId id="2147483713" r:id="rId3"/>
    <p:sldLayoutId id="2147483712" r:id="rId4"/>
    <p:sldLayoutId id="2147483711" r:id="rId5"/>
    <p:sldLayoutId id="2147483710" r:id="rId6"/>
    <p:sldLayoutId id="2147483709" r:id="rId7"/>
    <p:sldLayoutId id="2147483708" r:id="rId8"/>
    <p:sldLayoutId id="2147483707" r:id="rId9"/>
    <p:sldLayoutId id="2147483706" r:id="rId10"/>
    <p:sldLayoutId id="214748370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Times New Roman" panose="02020603050405020304" pitchFamily="18" charset="0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3315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itchFamily="34" charset="0"/>
              <a:buNone/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AA6CB0D2-288C-4955-A792-66CA4D5619B8}" type="datetimeFigureOut">
              <a:rPr lang="zh-CN" altLang="en-US"/>
              <a:pPr>
                <a:defRPr/>
              </a:pPr>
              <a:t>2019/3/15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itchFamily="34" charset="0"/>
              <a:buNone/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itchFamily="34" charset="0"/>
              <a:buNone/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6FEB60AC-8035-455E-8406-E859C79C6F9F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4134B945-1A9A-4E35-B958-695868E1B49E}" type="datetimeFigureOut">
              <a:rPr lang="zh-CN" altLang="en-US"/>
              <a:pPr>
                <a:defRPr/>
              </a:pPr>
              <a:t>2019/3/15</a:t>
            </a:fld>
            <a:endParaRPr lang="en-US" altLang="zh-CN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11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BD9AE10-985D-4351-91E7-9DF8575E4F7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25" r:id="rId2"/>
    <p:sldLayoutId id="2147483724" r:id="rId3"/>
    <p:sldLayoutId id="2147483723" r:id="rId4"/>
    <p:sldLayoutId id="2147483722" r:id="rId5"/>
    <p:sldLayoutId id="2147483721" r:id="rId6"/>
    <p:sldLayoutId id="2147483720" r:id="rId7"/>
    <p:sldLayoutId id="2147483719" r:id="rId8"/>
    <p:sldLayoutId id="2147483718" r:id="rId9"/>
    <p:sldLayoutId id="2147483717" r:id="rId10"/>
    <p:sldLayoutId id="214748371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9.xml"/><Relationship Id="rId1" Type="http://schemas.openxmlformats.org/officeDocument/2006/relationships/video" Target="file:///C:\Users\Administrator.SC-201809101029\Desktop\&#31532;&#19968;&#33410;%20&#35748;&#35782;&#28014;&#21147;-&#26757;&#29141;-&#21439;&#32423;&#20248;&#35838;\&#35270;&#39057;.wmv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4.xml"/><Relationship Id="rId1" Type="http://schemas.openxmlformats.org/officeDocument/2006/relationships/video" Target="file:///C:\Users\Administrator.SC-201809101029\Desktop\&#31532;&#19968;&#33410;%20&#35748;&#35782;&#28014;&#21147;-&#26757;&#29141;-&#21439;&#32423;&#20248;&#35838;\&#27700;&#19978;&#27493;&#34892;&#29699;.wmv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800" b="1" smtClean="0">
                <a:solidFill>
                  <a:schemeClr val="tx1"/>
                </a:solidFill>
              </a:rPr>
              <a:t/>
            </a:r>
            <a:br>
              <a:rPr lang="zh-CN" altLang="en-US" sz="4800" b="1" smtClean="0">
                <a:solidFill>
                  <a:schemeClr val="tx1"/>
                </a:solidFill>
              </a:rPr>
            </a:br>
            <a:r>
              <a:rPr lang="zh-CN" altLang="en-US" sz="4800" b="1" smtClean="0">
                <a:solidFill>
                  <a:schemeClr val="tx1"/>
                </a:solidFill>
              </a:rPr>
              <a:t>沪科版八年级下册第九章第</a:t>
            </a:r>
            <a:r>
              <a:rPr lang="en-US" altLang="zh-CN" sz="4800" b="1" smtClean="0">
                <a:solidFill>
                  <a:schemeClr val="tx1"/>
                </a:solidFill>
              </a:rPr>
              <a:t>1</a:t>
            </a:r>
            <a:r>
              <a:rPr lang="zh-CN" altLang="en-US" sz="4800" b="1" smtClean="0">
                <a:solidFill>
                  <a:schemeClr val="tx1"/>
                </a:solidFill>
              </a:rPr>
              <a:t>节</a:t>
            </a:r>
            <a:br>
              <a:rPr lang="zh-CN" altLang="en-US" sz="4800" b="1" smtClean="0">
                <a:solidFill>
                  <a:schemeClr val="tx1"/>
                </a:solidFill>
              </a:rPr>
            </a:br>
            <a:endParaRPr lang="zh-CN" altLang="en-US" sz="4800" b="1" smtClean="0">
              <a:solidFill>
                <a:schemeClr val="tx1"/>
              </a:solidFill>
            </a:endParaRPr>
          </a:p>
        </p:txBody>
      </p:sp>
      <p:sp>
        <p:nvSpPr>
          <p:cNvPr id="3891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2133600"/>
            <a:ext cx="8540750" cy="39655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zh-CN" altLang="en-US" sz="4800" b="1" dirty="0" smtClean="0">
                <a:solidFill>
                  <a:srgbClr val="5F9B6A"/>
                </a:solidFill>
              </a:rPr>
              <a:t>认识浮力</a:t>
            </a:r>
          </a:p>
          <a:p>
            <a:pPr algn="ctr" eaLnBrk="1" hangingPunct="1"/>
            <a:endParaRPr lang="zh-CN" altLang="en-US" sz="4800" b="1" dirty="0" smtClean="0">
              <a:solidFill>
                <a:srgbClr val="5F9B6A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rgbClr val="5F9B6A"/>
                </a:solidFill>
              </a:rPr>
              <a:t>歙县上丰中心校  梅燕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矩形 1"/>
          <p:cNvSpPr>
            <a:spLocks noChangeArrowheads="1"/>
          </p:cNvSpPr>
          <p:nvPr/>
        </p:nvSpPr>
        <p:spPr bwMode="auto">
          <a:xfrm>
            <a:off x="1187450" y="3284538"/>
            <a:ext cx="72263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b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、浮力的大小可以测量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——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称重法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F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浮＝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G-F   (F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表示弹簧测力计的示数，即拉力的大小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)</a:t>
            </a:r>
          </a:p>
        </p:txBody>
      </p:sp>
      <p:sp>
        <p:nvSpPr>
          <p:cNvPr id="84995" name="矩形 2"/>
          <p:cNvSpPr>
            <a:spLocks noChangeArrowheads="1"/>
          </p:cNvSpPr>
          <p:nvPr/>
        </p:nvSpPr>
        <p:spPr bwMode="auto">
          <a:xfrm>
            <a:off x="1116013" y="1196975"/>
            <a:ext cx="76327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结论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a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、悬挂浸在液体中物体的弹簧测力计示数会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_______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，是因为物体受到液体竖直向上的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____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力。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84213" y="692150"/>
            <a:ext cx="8135937" cy="5641975"/>
          </a:xfrm>
          <a:prstGeom prst="roundRect">
            <a:avLst/>
          </a:prstGeom>
          <a:noFill/>
          <a:ln w="28575">
            <a:solidFill>
              <a:schemeClr val="accent1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849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矩形 1"/>
          <p:cNvSpPr>
            <a:spLocks noChangeArrowheads="1"/>
          </p:cNvSpPr>
          <p:nvPr/>
        </p:nvSpPr>
        <p:spPr bwMode="auto">
          <a:xfrm>
            <a:off x="107950" y="493713"/>
            <a:ext cx="36226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(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二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)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、探究空气的浮力</a:t>
            </a:r>
          </a:p>
        </p:txBody>
      </p:sp>
      <p:sp>
        <p:nvSpPr>
          <p:cNvPr id="53250" name="矩形 2"/>
          <p:cNvSpPr>
            <a:spLocks noChangeArrowheads="1"/>
          </p:cNvSpPr>
          <p:nvPr/>
        </p:nvSpPr>
        <p:spPr bwMode="auto">
          <a:xfrm>
            <a:off x="323850" y="1157288"/>
            <a:ext cx="7561263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1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、 实验器材：充足气的篮球、气球、杠杆</a:t>
            </a:r>
            <a:endParaRPr lang="en-US" altLang="zh-CN" sz="2800" b="1">
              <a:latin typeface="Times New Roman" pitchFamily="18" charset="0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4438" y="3429000"/>
            <a:ext cx="4602162" cy="28797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3252" name="矩形 9"/>
          <p:cNvSpPr>
            <a:spLocks noChangeArrowheads="1"/>
          </p:cNvSpPr>
          <p:nvPr/>
        </p:nvSpPr>
        <p:spPr bwMode="auto">
          <a:xfrm>
            <a:off x="395288" y="1787525"/>
            <a:ext cx="8569325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2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、实验步骤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:①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、将充足气的篮球和套扎在气针尾端的气球一起挂于杠杆左端，调整杠杆右端钩码使杠杆平衡。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矩形 1"/>
          <p:cNvSpPr>
            <a:spLocks noChangeArrowheads="1"/>
          </p:cNvSpPr>
          <p:nvPr/>
        </p:nvSpPr>
        <p:spPr bwMode="auto">
          <a:xfrm>
            <a:off x="395288" y="684213"/>
            <a:ext cx="799306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②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、使杠杆平衡然后再将扎在气球上的气针头插入篮球的气门内，气球随即膨胀，此时的杠杆不再平衡。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413" y="2276475"/>
            <a:ext cx="4419600" cy="28813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标题 1"/>
          <p:cNvSpPr>
            <a:spLocks noGrp="1"/>
          </p:cNvSpPr>
          <p:nvPr>
            <p:ph type="title" idx="4294967295"/>
          </p:nvPr>
        </p:nvSpPr>
        <p:spPr>
          <a:xfrm>
            <a:off x="301625" y="609600"/>
            <a:ext cx="8540750" cy="2027238"/>
          </a:xfrm>
        </p:spPr>
        <p:txBody>
          <a:bodyPr/>
          <a:lstStyle/>
          <a:p>
            <a:pPr algn="l" eaLnBrk="1" hangingPunct="1"/>
            <a:r>
              <a:rPr lang="en-US" altLang="zh-CN" sz="3600" smtClean="0"/>
              <a:t> 3</a:t>
            </a:r>
            <a:r>
              <a:rPr lang="zh-CN" altLang="en-US" sz="3600" smtClean="0"/>
              <a:t>、思考如下问题：</a:t>
            </a:r>
            <a:r>
              <a:rPr lang="en-US" altLang="zh-CN" sz="3600" smtClean="0"/>
              <a:t/>
            </a:r>
            <a:br>
              <a:rPr lang="en-US" altLang="zh-CN" sz="3600" smtClean="0"/>
            </a:br>
            <a:r>
              <a:rPr lang="zh-CN" altLang="en-US" sz="3600" smtClean="0"/>
              <a:t>（</a:t>
            </a:r>
            <a:r>
              <a:rPr lang="en-US" altLang="zh-CN" sz="3600" smtClean="0"/>
              <a:t>1</a:t>
            </a:r>
            <a:r>
              <a:rPr lang="zh-CN" altLang="en-US" sz="3600" smtClean="0"/>
              <a:t>）、图</a:t>
            </a:r>
            <a:r>
              <a:rPr lang="en-US" altLang="zh-CN" sz="3600" smtClean="0"/>
              <a:t>(a)</a:t>
            </a:r>
            <a:r>
              <a:rPr lang="zh-CN" altLang="en-US" sz="3600" smtClean="0"/>
              <a:t>与图（</a:t>
            </a:r>
            <a:r>
              <a:rPr lang="en-US" altLang="zh-CN" sz="3600" smtClean="0"/>
              <a:t>b</a:t>
            </a:r>
            <a:r>
              <a:rPr lang="zh-CN" altLang="en-US" sz="3600" smtClean="0"/>
              <a:t>）中左端物体的总质量是否有变化？</a:t>
            </a:r>
          </a:p>
        </p:txBody>
      </p:sp>
      <p:sp>
        <p:nvSpPr>
          <p:cNvPr id="55298" name="内容占位符 2"/>
          <p:cNvSpPr>
            <a:spLocks noGrp="1"/>
          </p:cNvSpPr>
          <p:nvPr>
            <p:ph idx="4294967295"/>
          </p:nvPr>
        </p:nvSpPr>
        <p:spPr>
          <a:xfrm>
            <a:off x="301625" y="2781300"/>
            <a:ext cx="8540750" cy="3317875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3600" smtClean="0"/>
              <a:t>（</a:t>
            </a:r>
            <a:r>
              <a:rPr lang="en-US" altLang="zh-CN" sz="3600" smtClean="0"/>
              <a:t>2</a:t>
            </a:r>
            <a:r>
              <a:rPr lang="zh-CN" altLang="en-US" sz="3600" smtClean="0"/>
              <a:t>）、杠杆由图（</a:t>
            </a:r>
            <a:r>
              <a:rPr lang="en-US" altLang="zh-CN" sz="3600" smtClean="0"/>
              <a:t>a</a:t>
            </a:r>
            <a:r>
              <a:rPr lang="zh-CN" altLang="en-US" sz="3600" smtClean="0"/>
              <a:t>）中平衡变为图（</a:t>
            </a:r>
            <a:r>
              <a:rPr lang="en-US" altLang="zh-CN" sz="3600" smtClean="0"/>
              <a:t>b</a:t>
            </a:r>
            <a:r>
              <a:rPr lang="zh-CN" altLang="en-US" sz="3600" smtClean="0"/>
              <a:t>）中左端上翘，说明了什么？</a:t>
            </a:r>
            <a:endParaRPr lang="en-US" altLang="zh-CN" sz="360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3600" smtClean="0"/>
              <a:t>（</a:t>
            </a:r>
            <a:r>
              <a:rPr lang="en-US" altLang="zh-CN" sz="3600" smtClean="0"/>
              <a:t>3</a:t>
            </a:r>
            <a:r>
              <a:rPr lang="zh-CN" altLang="en-US" sz="3600" smtClean="0"/>
              <a:t>）、这个使杠杆左端上翘的力由谁施加？</a:t>
            </a:r>
            <a:endParaRPr lang="en-US" altLang="zh-CN" sz="360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zh-CN" altLang="en-US" sz="3600" smtClean="0"/>
              <a:t>（</a:t>
            </a:r>
            <a:r>
              <a:rPr lang="en-US" altLang="zh-CN" sz="3600" smtClean="0"/>
              <a:t>4</a:t>
            </a:r>
            <a:r>
              <a:rPr lang="zh-CN" altLang="en-US" sz="3600" smtClean="0"/>
              <a:t>）、这个实验现象说明了什么？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矩形 1"/>
          <p:cNvSpPr>
            <a:spLocks noChangeArrowheads="1"/>
          </p:cNvSpPr>
          <p:nvPr/>
        </p:nvSpPr>
        <p:spPr bwMode="auto">
          <a:xfrm>
            <a:off x="989013" y="2379663"/>
            <a:ext cx="6805612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浸在气体中的物体受到气体的竖直向上的托力。因此杠杆左端受到竖直向下的力变小，所以杠杆不再平衡，并且出现左高右低的现象．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684213" y="2060575"/>
            <a:ext cx="7416800" cy="3240088"/>
          </a:xfrm>
          <a:prstGeom prst="roundRect">
            <a:avLst/>
          </a:prstGeom>
          <a:noFill/>
          <a:ln w="28575">
            <a:solidFill>
              <a:schemeClr val="accent1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3575" y="981075"/>
            <a:ext cx="1963738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4</a:t>
            </a:r>
            <a:r>
              <a:rPr lang="zh-CN" altLang="en-US" sz="2800" b="1" dirty="0">
                <a:latin typeface="+mn-ea"/>
                <a:ea typeface="+mn-ea"/>
              </a:rPr>
              <a:t>、结论：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文本框 1"/>
          <p:cNvSpPr txBox="1">
            <a:spLocks noChangeArrowheads="1"/>
          </p:cNvSpPr>
          <p:nvPr/>
        </p:nvSpPr>
        <p:spPr bwMode="auto">
          <a:xfrm>
            <a:off x="683568" y="548680"/>
            <a:ext cx="7488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三、浮力产生的原因视频</a:t>
            </a:r>
          </a:p>
        </p:txBody>
      </p:sp>
      <p:pic>
        <p:nvPicPr>
          <p:cNvPr id="3" name="视频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484784"/>
            <a:ext cx="8460432" cy="47589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ChangeArrowheads="1"/>
          </p:cNvSpPr>
          <p:nvPr/>
        </p:nvSpPr>
        <p:spPr bwMode="auto">
          <a:xfrm>
            <a:off x="285750" y="4219575"/>
            <a:ext cx="51133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zh-CN" altLang="zh-CN" sz="3200">
              <a:solidFill>
                <a:srgbClr val="0000FF"/>
              </a:solidFill>
              <a:latin typeface="Times New Roman" pitchFamily="18" charset="0"/>
              <a:ea typeface="微软雅黑" pitchFamily="34" charset="-122"/>
            </a:endParaRPr>
          </a:p>
        </p:txBody>
      </p:sp>
      <p:pic>
        <p:nvPicPr>
          <p:cNvPr id="67587" name="Picture 3" descr="200608282102491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1288" y="1238250"/>
            <a:ext cx="2801937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Rectangle 4"/>
          <p:cNvSpPr>
            <a:spLocks noChangeArrowheads="1"/>
          </p:cNvSpPr>
          <p:nvPr/>
        </p:nvSpPr>
        <p:spPr bwMode="auto">
          <a:xfrm>
            <a:off x="74613" y="727075"/>
            <a:ext cx="5937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（一）、浮力产生原因的理论分析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:</a:t>
            </a:r>
          </a:p>
        </p:txBody>
      </p:sp>
      <p:grpSp>
        <p:nvGrpSpPr>
          <p:cNvPr id="67589" name="Group 5"/>
          <p:cNvGrpSpPr>
            <a:grpSpLocks/>
          </p:cNvGrpSpPr>
          <p:nvPr/>
        </p:nvGrpSpPr>
        <p:grpSpPr bwMode="auto">
          <a:xfrm>
            <a:off x="6280150" y="3709988"/>
            <a:ext cx="792163" cy="1223962"/>
            <a:chOff x="3787" y="3113"/>
            <a:chExt cx="499" cy="771"/>
          </a:xfrm>
        </p:grpSpPr>
        <p:sp>
          <p:nvSpPr>
            <p:cNvPr id="58402" name="AutoShape 6"/>
            <p:cNvSpPr>
              <a:spLocks noChangeArrowheads="1"/>
            </p:cNvSpPr>
            <p:nvPr/>
          </p:nvSpPr>
          <p:spPr bwMode="auto">
            <a:xfrm>
              <a:off x="3787" y="3113"/>
              <a:ext cx="91" cy="771"/>
            </a:xfrm>
            <a:prstGeom prst="upArrow">
              <a:avLst>
                <a:gd name="adj1" fmla="val 50000"/>
                <a:gd name="adj2" fmla="val 211813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58403" name="AutoShape 7"/>
            <p:cNvSpPr>
              <a:spLocks noChangeArrowheads="1"/>
            </p:cNvSpPr>
            <p:nvPr/>
          </p:nvSpPr>
          <p:spPr bwMode="auto">
            <a:xfrm>
              <a:off x="3923" y="3113"/>
              <a:ext cx="91" cy="771"/>
            </a:xfrm>
            <a:prstGeom prst="upArrow">
              <a:avLst>
                <a:gd name="adj1" fmla="val 50000"/>
                <a:gd name="adj2" fmla="val 211813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58404" name="AutoShape 8"/>
            <p:cNvSpPr>
              <a:spLocks noChangeArrowheads="1"/>
            </p:cNvSpPr>
            <p:nvPr/>
          </p:nvSpPr>
          <p:spPr bwMode="auto">
            <a:xfrm>
              <a:off x="4059" y="3113"/>
              <a:ext cx="91" cy="771"/>
            </a:xfrm>
            <a:prstGeom prst="upArrow">
              <a:avLst>
                <a:gd name="adj1" fmla="val 50000"/>
                <a:gd name="adj2" fmla="val 211813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58405" name="AutoShape 9"/>
            <p:cNvSpPr>
              <a:spLocks noChangeArrowheads="1"/>
            </p:cNvSpPr>
            <p:nvPr/>
          </p:nvSpPr>
          <p:spPr bwMode="auto">
            <a:xfrm>
              <a:off x="4195" y="3113"/>
              <a:ext cx="91" cy="771"/>
            </a:xfrm>
            <a:prstGeom prst="upArrow">
              <a:avLst>
                <a:gd name="adj1" fmla="val 50000"/>
                <a:gd name="adj2" fmla="val 211813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Times New Roman" pitchFamily="18" charset="0"/>
                <a:ea typeface="微软雅黑" pitchFamily="34" charset="-122"/>
              </a:endParaRPr>
            </a:p>
          </p:txBody>
        </p:sp>
      </p:grpSp>
      <p:grpSp>
        <p:nvGrpSpPr>
          <p:cNvPr id="67594" name="Group 10"/>
          <p:cNvGrpSpPr>
            <a:grpSpLocks/>
          </p:cNvGrpSpPr>
          <p:nvPr/>
        </p:nvGrpSpPr>
        <p:grpSpPr bwMode="auto">
          <a:xfrm rot="10800000">
            <a:off x="6327775" y="2028825"/>
            <a:ext cx="765175" cy="649288"/>
            <a:chOff x="3787" y="3113"/>
            <a:chExt cx="499" cy="771"/>
          </a:xfrm>
        </p:grpSpPr>
        <p:sp>
          <p:nvSpPr>
            <p:cNvPr id="58398" name="AutoShape 11"/>
            <p:cNvSpPr>
              <a:spLocks noChangeArrowheads="1"/>
            </p:cNvSpPr>
            <p:nvPr/>
          </p:nvSpPr>
          <p:spPr bwMode="auto">
            <a:xfrm>
              <a:off x="3787" y="3113"/>
              <a:ext cx="91" cy="771"/>
            </a:xfrm>
            <a:prstGeom prst="upArrow">
              <a:avLst>
                <a:gd name="adj1" fmla="val 50000"/>
                <a:gd name="adj2" fmla="val 211813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58399" name="AutoShape 12"/>
            <p:cNvSpPr>
              <a:spLocks noChangeArrowheads="1"/>
            </p:cNvSpPr>
            <p:nvPr/>
          </p:nvSpPr>
          <p:spPr bwMode="auto">
            <a:xfrm>
              <a:off x="3923" y="3113"/>
              <a:ext cx="91" cy="771"/>
            </a:xfrm>
            <a:prstGeom prst="upArrow">
              <a:avLst>
                <a:gd name="adj1" fmla="val 50000"/>
                <a:gd name="adj2" fmla="val 211813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58400" name="AutoShape 13"/>
            <p:cNvSpPr>
              <a:spLocks noChangeArrowheads="1"/>
            </p:cNvSpPr>
            <p:nvPr/>
          </p:nvSpPr>
          <p:spPr bwMode="auto">
            <a:xfrm>
              <a:off x="4059" y="3113"/>
              <a:ext cx="91" cy="771"/>
            </a:xfrm>
            <a:prstGeom prst="upArrow">
              <a:avLst>
                <a:gd name="adj1" fmla="val 50000"/>
                <a:gd name="adj2" fmla="val 211813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58401" name="AutoShape 14"/>
            <p:cNvSpPr>
              <a:spLocks noChangeArrowheads="1"/>
            </p:cNvSpPr>
            <p:nvPr/>
          </p:nvSpPr>
          <p:spPr bwMode="auto">
            <a:xfrm>
              <a:off x="4195" y="3113"/>
              <a:ext cx="91" cy="771"/>
            </a:xfrm>
            <a:prstGeom prst="upArrow">
              <a:avLst>
                <a:gd name="adj1" fmla="val 50000"/>
                <a:gd name="adj2" fmla="val 211813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>
                <a:latin typeface="Times New Roman" pitchFamily="18" charset="0"/>
                <a:ea typeface="微软雅黑" pitchFamily="34" charset="-122"/>
              </a:endParaRPr>
            </a:p>
          </p:txBody>
        </p:sp>
      </p:grpSp>
      <p:grpSp>
        <p:nvGrpSpPr>
          <p:cNvPr id="67599" name="Group 15"/>
          <p:cNvGrpSpPr>
            <a:grpSpLocks/>
          </p:cNvGrpSpPr>
          <p:nvPr/>
        </p:nvGrpSpPr>
        <p:grpSpPr bwMode="auto">
          <a:xfrm>
            <a:off x="5003800" y="2820988"/>
            <a:ext cx="3454400" cy="792162"/>
            <a:chOff x="3153" y="2069"/>
            <a:chExt cx="2176" cy="499"/>
          </a:xfrm>
        </p:grpSpPr>
        <p:grpSp>
          <p:nvGrpSpPr>
            <p:cNvPr id="58388" name="Group 16"/>
            <p:cNvGrpSpPr>
              <a:grpSpLocks/>
            </p:cNvGrpSpPr>
            <p:nvPr/>
          </p:nvGrpSpPr>
          <p:grpSpPr bwMode="auto">
            <a:xfrm>
              <a:off x="4558" y="2069"/>
              <a:ext cx="771" cy="499"/>
              <a:chOff x="4377" y="2523"/>
              <a:chExt cx="771" cy="499"/>
            </a:xfrm>
          </p:grpSpPr>
          <p:sp>
            <p:nvSpPr>
              <p:cNvPr id="58394" name="AutoShape 17"/>
              <p:cNvSpPr>
                <a:spLocks noChangeArrowheads="1"/>
              </p:cNvSpPr>
              <p:nvPr/>
            </p:nvSpPr>
            <p:spPr bwMode="auto">
              <a:xfrm rot="-5400000">
                <a:off x="4717" y="2591"/>
                <a:ext cx="91" cy="771"/>
              </a:xfrm>
              <a:prstGeom prst="upArrow">
                <a:avLst>
                  <a:gd name="adj1" fmla="val 50000"/>
                  <a:gd name="adj2" fmla="val 21181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Times New Roman" pitchFamily="18" charset="0"/>
                  <a:ea typeface="微软雅黑" pitchFamily="34" charset="-122"/>
                </a:endParaRPr>
              </a:p>
            </p:txBody>
          </p:sp>
          <p:sp>
            <p:nvSpPr>
              <p:cNvPr id="58395" name="AutoShape 18"/>
              <p:cNvSpPr>
                <a:spLocks noChangeArrowheads="1"/>
              </p:cNvSpPr>
              <p:nvPr/>
            </p:nvSpPr>
            <p:spPr bwMode="auto">
              <a:xfrm rot="-5400000">
                <a:off x="4671" y="2501"/>
                <a:ext cx="91" cy="680"/>
              </a:xfrm>
              <a:prstGeom prst="upArrow">
                <a:avLst>
                  <a:gd name="adj1" fmla="val 50000"/>
                  <a:gd name="adj2" fmla="val 18681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Times New Roman" pitchFamily="18" charset="0"/>
                  <a:ea typeface="微软雅黑" pitchFamily="34" charset="-122"/>
                </a:endParaRPr>
              </a:p>
            </p:txBody>
          </p:sp>
          <p:sp>
            <p:nvSpPr>
              <p:cNvPr id="58396" name="AutoShape 19"/>
              <p:cNvSpPr>
                <a:spLocks noChangeArrowheads="1"/>
              </p:cNvSpPr>
              <p:nvPr/>
            </p:nvSpPr>
            <p:spPr bwMode="auto">
              <a:xfrm rot="-5400000">
                <a:off x="4603" y="2433"/>
                <a:ext cx="91" cy="544"/>
              </a:xfrm>
              <a:prstGeom prst="upArrow">
                <a:avLst>
                  <a:gd name="adj1" fmla="val 50000"/>
                  <a:gd name="adj2" fmla="val 149451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Times New Roman" pitchFamily="18" charset="0"/>
                  <a:ea typeface="微软雅黑" pitchFamily="34" charset="-122"/>
                </a:endParaRPr>
              </a:p>
            </p:txBody>
          </p:sp>
          <p:sp>
            <p:nvSpPr>
              <p:cNvPr id="58397" name="AutoShape 20"/>
              <p:cNvSpPr>
                <a:spLocks noChangeArrowheads="1"/>
              </p:cNvSpPr>
              <p:nvPr/>
            </p:nvSpPr>
            <p:spPr bwMode="auto">
              <a:xfrm rot="-5400000">
                <a:off x="4535" y="2365"/>
                <a:ext cx="91" cy="408"/>
              </a:xfrm>
              <a:prstGeom prst="upArrow">
                <a:avLst>
                  <a:gd name="adj1" fmla="val 50000"/>
                  <a:gd name="adj2" fmla="val 112088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Times New Roman" pitchFamily="18" charset="0"/>
                  <a:ea typeface="微软雅黑" pitchFamily="34" charset="-122"/>
                </a:endParaRPr>
              </a:p>
            </p:txBody>
          </p:sp>
        </p:grpSp>
        <p:grpSp>
          <p:nvGrpSpPr>
            <p:cNvPr id="58389" name="Group 21"/>
            <p:cNvGrpSpPr>
              <a:grpSpLocks/>
            </p:cNvGrpSpPr>
            <p:nvPr/>
          </p:nvGrpSpPr>
          <p:grpSpPr bwMode="auto">
            <a:xfrm flipH="1">
              <a:off x="3153" y="2069"/>
              <a:ext cx="725" cy="499"/>
              <a:chOff x="4377" y="2523"/>
              <a:chExt cx="771" cy="499"/>
            </a:xfrm>
          </p:grpSpPr>
          <p:sp>
            <p:nvSpPr>
              <p:cNvPr id="58390" name="AutoShape 22"/>
              <p:cNvSpPr>
                <a:spLocks noChangeArrowheads="1"/>
              </p:cNvSpPr>
              <p:nvPr/>
            </p:nvSpPr>
            <p:spPr bwMode="auto">
              <a:xfrm rot="-5400000">
                <a:off x="4717" y="2591"/>
                <a:ext cx="91" cy="771"/>
              </a:xfrm>
              <a:prstGeom prst="upArrow">
                <a:avLst>
                  <a:gd name="adj1" fmla="val 50000"/>
                  <a:gd name="adj2" fmla="val 21181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Times New Roman" pitchFamily="18" charset="0"/>
                  <a:ea typeface="微软雅黑" pitchFamily="34" charset="-122"/>
                </a:endParaRPr>
              </a:p>
            </p:txBody>
          </p:sp>
          <p:sp>
            <p:nvSpPr>
              <p:cNvPr id="58391" name="AutoShape 23"/>
              <p:cNvSpPr>
                <a:spLocks noChangeArrowheads="1"/>
              </p:cNvSpPr>
              <p:nvPr/>
            </p:nvSpPr>
            <p:spPr bwMode="auto">
              <a:xfrm rot="-5400000">
                <a:off x="4671" y="2501"/>
                <a:ext cx="91" cy="680"/>
              </a:xfrm>
              <a:prstGeom prst="upArrow">
                <a:avLst>
                  <a:gd name="adj1" fmla="val 50000"/>
                  <a:gd name="adj2" fmla="val 186813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Times New Roman" pitchFamily="18" charset="0"/>
                  <a:ea typeface="微软雅黑" pitchFamily="34" charset="-122"/>
                </a:endParaRPr>
              </a:p>
            </p:txBody>
          </p:sp>
          <p:sp>
            <p:nvSpPr>
              <p:cNvPr id="58392" name="AutoShape 24"/>
              <p:cNvSpPr>
                <a:spLocks noChangeArrowheads="1"/>
              </p:cNvSpPr>
              <p:nvPr/>
            </p:nvSpPr>
            <p:spPr bwMode="auto">
              <a:xfrm rot="-5400000">
                <a:off x="4603" y="2433"/>
                <a:ext cx="91" cy="544"/>
              </a:xfrm>
              <a:prstGeom prst="upArrow">
                <a:avLst>
                  <a:gd name="adj1" fmla="val 50000"/>
                  <a:gd name="adj2" fmla="val 149451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Times New Roman" pitchFamily="18" charset="0"/>
                  <a:ea typeface="微软雅黑" pitchFamily="34" charset="-122"/>
                </a:endParaRPr>
              </a:p>
            </p:txBody>
          </p:sp>
          <p:sp>
            <p:nvSpPr>
              <p:cNvPr id="58393" name="AutoShape 25"/>
              <p:cNvSpPr>
                <a:spLocks noChangeArrowheads="1"/>
              </p:cNvSpPr>
              <p:nvPr/>
            </p:nvSpPr>
            <p:spPr bwMode="auto">
              <a:xfrm rot="-5400000">
                <a:off x="4535" y="2365"/>
                <a:ext cx="91" cy="408"/>
              </a:xfrm>
              <a:prstGeom prst="upArrow">
                <a:avLst>
                  <a:gd name="adj1" fmla="val 50000"/>
                  <a:gd name="adj2" fmla="val 112088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>
                  <a:latin typeface="Times New Roman" pitchFamily="18" charset="0"/>
                  <a:ea typeface="微软雅黑" pitchFamily="34" charset="-122"/>
                </a:endParaRPr>
              </a:p>
            </p:txBody>
          </p:sp>
        </p:grpSp>
      </p:grpSp>
      <p:sp>
        <p:nvSpPr>
          <p:cNvPr id="67610" name="Rectangle 26"/>
          <p:cNvSpPr>
            <a:spLocks noChangeArrowheads="1"/>
          </p:cNvSpPr>
          <p:nvPr/>
        </p:nvSpPr>
        <p:spPr bwMode="auto">
          <a:xfrm>
            <a:off x="7599363" y="4427538"/>
            <a:ext cx="16160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F</a:t>
            </a:r>
            <a:r>
              <a:rPr lang="zh-CN" altLang="en-US" sz="2800" b="1" baseline="-25000">
                <a:latin typeface="Times New Roman" pitchFamily="18" charset="0"/>
                <a:ea typeface="微软雅黑" pitchFamily="34" charset="-122"/>
              </a:rPr>
              <a:t>向上</a:t>
            </a:r>
          </a:p>
        </p:txBody>
      </p:sp>
      <p:sp>
        <p:nvSpPr>
          <p:cNvPr id="67611" name="Rectangle 27"/>
          <p:cNvSpPr>
            <a:spLocks noChangeArrowheads="1"/>
          </p:cNvSpPr>
          <p:nvPr/>
        </p:nvSpPr>
        <p:spPr bwMode="auto">
          <a:xfrm>
            <a:off x="6867525" y="1423988"/>
            <a:ext cx="92075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F</a:t>
            </a:r>
            <a:r>
              <a:rPr lang="zh-CN" altLang="en-US" sz="2800" b="1" baseline="-25000">
                <a:latin typeface="Times New Roman" pitchFamily="18" charset="0"/>
                <a:ea typeface="微软雅黑" pitchFamily="34" charset="-122"/>
              </a:rPr>
              <a:t>向下</a:t>
            </a:r>
          </a:p>
        </p:txBody>
      </p:sp>
      <p:sp>
        <p:nvSpPr>
          <p:cNvPr id="67612" name="Rectangle 28"/>
          <p:cNvSpPr>
            <a:spLocks noChangeArrowheads="1"/>
          </p:cNvSpPr>
          <p:nvPr/>
        </p:nvSpPr>
        <p:spPr bwMode="auto">
          <a:xfrm>
            <a:off x="415925" y="1708150"/>
            <a:ext cx="2163763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P</a:t>
            </a:r>
            <a:r>
              <a:rPr lang="zh-CN" altLang="en-US" sz="2800" b="1" baseline="-25000">
                <a:latin typeface="Times New Roman" pitchFamily="18" charset="0"/>
                <a:ea typeface="微软雅黑" pitchFamily="34" charset="-122"/>
              </a:rPr>
              <a:t>向下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=ρg h</a:t>
            </a:r>
            <a:r>
              <a:rPr lang="zh-CN" altLang="en-US" sz="2800" b="1" baseline="-25000">
                <a:latin typeface="Times New Roman" pitchFamily="18" charset="0"/>
                <a:ea typeface="微软雅黑" pitchFamily="34" charset="-122"/>
              </a:rPr>
              <a:t>上</a:t>
            </a:r>
          </a:p>
          <a:p>
            <a:pPr>
              <a:spcBef>
                <a:spcPct val="20000"/>
              </a:spcBef>
            </a:pPr>
            <a:endParaRPr lang="en-US" altLang="zh-CN" sz="2800" b="1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67613" name="Rectangle 29"/>
          <p:cNvSpPr>
            <a:spLocks noChangeArrowheads="1"/>
          </p:cNvSpPr>
          <p:nvPr/>
        </p:nvSpPr>
        <p:spPr bwMode="auto">
          <a:xfrm>
            <a:off x="2703513" y="1747838"/>
            <a:ext cx="22526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P</a:t>
            </a:r>
            <a:r>
              <a:rPr lang="zh-CN" altLang="en-US" sz="2800" b="1" baseline="-25000">
                <a:latin typeface="Times New Roman" pitchFamily="18" charset="0"/>
                <a:ea typeface="微软雅黑" pitchFamily="34" charset="-122"/>
              </a:rPr>
              <a:t>向上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=ρg h</a:t>
            </a:r>
            <a:r>
              <a:rPr lang="zh-CN" altLang="en-US" sz="2800" b="1" baseline="-25000">
                <a:latin typeface="Times New Roman" pitchFamily="18" charset="0"/>
                <a:ea typeface="微软雅黑" pitchFamily="34" charset="-122"/>
              </a:rPr>
              <a:t>下</a:t>
            </a:r>
          </a:p>
          <a:p>
            <a:pPr>
              <a:spcBef>
                <a:spcPct val="20000"/>
              </a:spcBef>
            </a:pPr>
            <a:endParaRPr lang="en-US" altLang="zh-CN" sz="2800" b="1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67614" name="Rectangle 30"/>
          <p:cNvSpPr>
            <a:spLocks noChangeArrowheads="1"/>
          </p:cNvSpPr>
          <p:nvPr/>
        </p:nvSpPr>
        <p:spPr bwMode="auto">
          <a:xfrm>
            <a:off x="447675" y="3092450"/>
            <a:ext cx="3417888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F</a:t>
            </a:r>
            <a:r>
              <a:rPr lang="zh-CN" altLang="en-US" sz="2800" b="1" baseline="-25000">
                <a:latin typeface="Times New Roman" pitchFamily="18" charset="0"/>
                <a:ea typeface="微软雅黑" pitchFamily="34" charset="-122"/>
              </a:rPr>
              <a:t>浮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= F</a:t>
            </a:r>
            <a:r>
              <a:rPr lang="zh-CN" altLang="en-US" sz="2800" b="1" baseline="-25000">
                <a:latin typeface="Times New Roman" pitchFamily="18" charset="0"/>
                <a:ea typeface="微软雅黑" pitchFamily="34" charset="-122"/>
              </a:rPr>
              <a:t>向上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- F</a:t>
            </a:r>
            <a:r>
              <a:rPr lang="zh-CN" altLang="en-US" sz="2800" b="1" baseline="-25000">
                <a:latin typeface="Times New Roman" pitchFamily="18" charset="0"/>
                <a:ea typeface="微软雅黑" pitchFamily="34" charset="-122"/>
              </a:rPr>
              <a:t>向下</a:t>
            </a:r>
          </a:p>
        </p:txBody>
      </p:sp>
      <p:sp>
        <p:nvSpPr>
          <p:cNvPr id="67615" name="Rectangle 31"/>
          <p:cNvSpPr>
            <a:spLocks noChangeArrowheads="1"/>
          </p:cNvSpPr>
          <p:nvPr/>
        </p:nvSpPr>
        <p:spPr bwMode="auto">
          <a:xfrm>
            <a:off x="371475" y="2427288"/>
            <a:ext cx="23304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F</a:t>
            </a:r>
            <a:r>
              <a:rPr lang="zh-CN" altLang="en-US" sz="2800" b="1" baseline="-25000">
                <a:latin typeface="Times New Roman" pitchFamily="18" charset="0"/>
                <a:ea typeface="微软雅黑" pitchFamily="34" charset="-122"/>
              </a:rPr>
              <a:t>向下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= P</a:t>
            </a:r>
            <a:r>
              <a:rPr lang="zh-CN" altLang="en-US" sz="2800" b="1" baseline="-25000">
                <a:latin typeface="Times New Roman" pitchFamily="18" charset="0"/>
                <a:ea typeface="微软雅黑" pitchFamily="34" charset="-122"/>
              </a:rPr>
              <a:t>向下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S</a:t>
            </a:r>
          </a:p>
          <a:p>
            <a:pPr>
              <a:spcBef>
                <a:spcPct val="20000"/>
              </a:spcBef>
            </a:pPr>
            <a:endParaRPr lang="en-US" altLang="zh-CN" sz="2800" b="1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67616" name="Rectangle 32"/>
          <p:cNvSpPr>
            <a:spLocks noChangeArrowheads="1"/>
          </p:cNvSpPr>
          <p:nvPr/>
        </p:nvSpPr>
        <p:spPr bwMode="auto">
          <a:xfrm>
            <a:off x="2703513" y="2422525"/>
            <a:ext cx="2252662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F</a:t>
            </a:r>
            <a:r>
              <a:rPr lang="zh-CN" altLang="en-US" sz="2800" b="1" baseline="-25000">
                <a:latin typeface="Times New Roman" pitchFamily="18" charset="0"/>
                <a:ea typeface="微软雅黑" pitchFamily="34" charset="-122"/>
              </a:rPr>
              <a:t>向上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= P</a:t>
            </a:r>
            <a:r>
              <a:rPr lang="zh-CN" altLang="en-US" sz="2800" b="1" baseline="-25000">
                <a:latin typeface="Times New Roman" pitchFamily="18" charset="0"/>
                <a:ea typeface="微软雅黑" pitchFamily="34" charset="-122"/>
              </a:rPr>
              <a:t>向上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S</a:t>
            </a:r>
          </a:p>
          <a:p>
            <a:pPr>
              <a:spcBef>
                <a:spcPct val="20000"/>
              </a:spcBef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   </a:t>
            </a:r>
            <a:endParaRPr lang="en-US" altLang="zh-CN" sz="2800" b="1" baseline="-25000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67617" name="Text Box 33"/>
          <p:cNvSpPr txBox="1">
            <a:spLocks noChangeArrowheads="1"/>
          </p:cNvSpPr>
          <p:nvPr/>
        </p:nvSpPr>
        <p:spPr bwMode="auto">
          <a:xfrm>
            <a:off x="447675" y="4565650"/>
            <a:ext cx="8424863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浮力的实质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:</a:t>
            </a:r>
          </a:p>
          <a:p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　</a:t>
            </a:r>
          </a:p>
          <a:p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浮力就是液体对物体向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____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和向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____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的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______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。</a:t>
            </a:r>
          </a:p>
        </p:txBody>
      </p:sp>
      <p:sp>
        <p:nvSpPr>
          <p:cNvPr id="67618" name="Text Box 34"/>
          <p:cNvSpPr txBox="1">
            <a:spLocks noChangeArrowheads="1"/>
          </p:cNvSpPr>
          <p:nvPr/>
        </p:nvSpPr>
        <p:spPr bwMode="auto">
          <a:xfrm>
            <a:off x="4067175" y="5373688"/>
            <a:ext cx="7191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上</a:t>
            </a:r>
          </a:p>
        </p:txBody>
      </p:sp>
      <p:sp>
        <p:nvSpPr>
          <p:cNvPr id="67619" name="Text Box 35"/>
          <p:cNvSpPr txBox="1">
            <a:spLocks noChangeArrowheads="1"/>
          </p:cNvSpPr>
          <p:nvPr/>
        </p:nvSpPr>
        <p:spPr bwMode="auto">
          <a:xfrm>
            <a:off x="5580063" y="5446713"/>
            <a:ext cx="7191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下</a:t>
            </a:r>
          </a:p>
        </p:txBody>
      </p:sp>
      <p:sp>
        <p:nvSpPr>
          <p:cNvPr id="67620" name="Text Box 36"/>
          <p:cNvSpPr txBox="1">
            <a:spLocks noChangeArrowheads="1"/>
          </p:cNvSpPr>
          <p:nvPr/>
        </p:nvSpPr>
        <p:spPr bwMode="auto">
          <a:xfrm>
            <a:off x="6516688" y="5373688"/>
            <a:ext cx="15128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压力差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366713" y="1573213"/>
            <a:ext cx="4668837" cy="2406650"/>
          </a:xfrm>
          <a:prstGeom prst="roundRect">
            <a:avLst/>
          </a:prstGeom>
          <a:noFill/>
          <a:ln w="19050"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21288" y="2028825"/>
            <a:ext cx="325437" cy="696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7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7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7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7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7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67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1000"/>
                                        <p:tgtEl>
                                          <p:spTgt spid="67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1000"/>
                                        <p:tgtEl>
                                          <p:spTgt spid="67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1000"/>
                                        <p:tgtEl>
                                          <p:spTgt spid="67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10" grpId="0"/>
      <p:bldP spid="67611" grpId="0"/>
      <p:bldP spid="67612" grpId="0"/>
      <p:bldP spid="67613" grpId="0"/>
      <p:bldP spid="67614" grpId="0"/>
      <p:bldP spid="67615" grpId="0"/>
      <p:bldP spid="67616" grpId="0"/>
      <p:bldP spid="67617" grpId="0"/>
      <p:bldP spid="67618" grpId="0"/>
      <p:bldP spid="67619" grpId="0"/>
      <p:bldP spid="676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8FAED"/>
              </a:clrFrom>
              <a:clrTo>
                <a:srgbClr val="F8FA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213" y="1993900"/>
            <a:ext cx="378460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矩形 2"/>
          <p:cNvSpPr>
            <a:spLocks noChangeArrowheads="1"/>
          </p:cNvSpPr>
          <p:nvPr/>
        </p:nvSpPr>
        <p:spPr bwMode="auto">
          <a:xfrm>
            <a:off x="611188" y="620713"/>
            <a:ext cx="4224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 （二）、浮力产生的原因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81025" y="1905000"/>
            <a:ext cx="8050213" cy="4445000"/>
            <a:chOff x="829005" y="2966418"/>
            <a:chExt cx="8049886" cy="4445332"/>
          </a:xfrm>
        </p:grpSpPr>
        <p:sp>
          <p:nvSpPr>
            <p:cNvPr id="8" name="圆角矩形 7"/>
            <p:cNvSpPr/>
            <p:nvPr/>
          </p:nvSpPr>
          <p:spPr>
            <a:xfrm>
              <a:off x="829005" y="2966418"/>
              <a:ext cx="8049886" cy="4445332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9398" name="矩形 6"/>
            <p:cNvSpPr>
              <a:spLocks noChangeArrowheads="1"/>
            </p:cNvSpPr>
            <p:nvPr/>
          </p:nvSpPr>
          <p:spPr bwMode="auto">
            <a:xfrm>
              <a:off x="1227451" y="3082314"/>
              <a:ext cx="7056152" cy="3940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800" b="1">
                  <a:latin typeface="Times New Roman" pitchFamily="18" charset="0"/>
                  <a:ea typeface="微软雅黑" pitchFamily="34" charset="-122"/>
                </a:rPr>
                <a:t>立方体左右两侧、前后两侧面，受到的压力大小相等、方向相反，互相平衡，只有上下两面由于深度不同，压力也因而不相等，下表面受到水的向上的压力</a:t>
              </a:r>
              <a:r>
                <a:rPr lang="en-US" altLang="zh-CN" sz="2800" b="1">
                  <a:latin typeface="Times New Roman" pitchFamily="18" charset="0"/>
                  <a:ea typeface="微软雅黑" pitchFamily="34" charset="-122"/>
                </a:rPr>
                <a:t>F</a:t>
              </a:r>
              <a:r>
                <a:rPr lang="en-US" altLang="zh-CN" sz="2800" b="1" baseline="-25000">
                  <a:latin typeface="Times New Roman" pitchFamily="18" charset="0"/>
                  <a:ea typeface="微软雅黑" pitchFamily="34" charset="-122"/>
                </a:rPr>
                <a:t>1</a:t>
              </a:r>
              <a:r>
                <a:rPr lang="zh-CN" altLang="en-US" sz="2800" b="1">
                  <a:latin typeface="Times New Roman" pitchFamily="18" charset="0"/>
                  <a:ea typeface="微软雅黑" pitchFamily="34" charset="-122"/>
                </a:rPr>
                <a:t>大于上表面受到的压力</a:t>
              </a:r>
              <a:r>
                <a:rPr lang="en-US" altLang="zh-CN" sz="2800" b="1">
                  <a:latin typeface="Times New Roman" pitchFamily="18" charset="0"/>
                  <a:ea typeface="微软雅黑" pitchFamily="34" charset="-122"/>
                </a:rPr>
                <a:t>F</a:t>
              </a:r>
              <a:r>
                <a:rPr lang="en-US" altLang="zh-CN" sz="2800" b="1" baseline="-25000">
                  <a:latin typeface="Times New Roman" pitchFamily="18" charset="0"/>
                  <a:ea typeface="微软雅黑" pitchFamily="34" charset="-122"/>
                </a:rPr>
                <a:t>2</a:t>
              </a:r>
              <a:r>
                <a:rPr lang="zh-CN" altLang="en-US" sz="2800" b="1">
                  <a:latin typeface="Times New Roman" pitchFamily="18" charset="0"/>
                  <a:ea typeface="微软雅黑" pitchFamily="34" charset="-122"/>
                </a:rPr>
                <a:t>向上和向下这两个压力差就是液体对浸入物体的浮力．</a:t>
              </a:r>
            </a:p>
          </p:txBody>
        </p:sp>
      </p:grpSp>
      <p:sp>
        <p:nvSpPr>
          <p:cNvPr id="59396" name="矩形 9"/>
          <p:cNvSpPr>
            <a:spLocks noChangeArrowheads="1"/>
          </p:cNvSpPr>
          <p:nvPr/>
        </p:nvSpPr>
        <p:spPr bwMode="auto">
          <a:xfrm>
            <a:off x="900113" y="1381125"/>
            <a:ext cx="32369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、浮力产生的原因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矩形 1"/>
          <p:cNvSpPr>
            <a:spLocks noChangeArrowheads="1"/>
          </p:cNvSpPr>
          <p:nvPr/>
        </p:nvSpPr>
        <p:spPr bwMode="auto">
          <a:xfrm>
            <a:off x="573088" y="981075"/>
            <a:ext cx="78486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、结论：</a:t>
            </a: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①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、浮力的方向总是竖直向上的，与重力的方向相反。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    </a:t>
            </a: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②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、浮力是由于液体对物体向上和向下的压力差产生的。</a:t>
            </a:r>
          </a:p>
        </p:txBody>
      </p:sp>
      <p:sp>
        <p:nvSpPr>
          <p:cNvPr id="3" name="矩形 2"/>
          <p:cNvSpPr/>
          <p:nvPr/>
        </p:nvSpPr>
        <p:spPr>
          <a:xfrm>
            <a:off x="576263" y="3933825"/>
            <a:ext cx="7775575" cy="18145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n-ea"/>
                <a:ea typeface="+mn-ea"/>
              </a:rPr>
              <a:t>注意：  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+mn-ea"/>
                <a:ea typeface="+mn-ea"/>
              </a:rPr>
              <a:t>  物体下表面没有液体（或与底密合）时，（ 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不受</a:t>
            </a:r>
            <a:r>
              <a:rPr lang="zh-CN" altLang="en-US" sz="2800" b="1" dirty="0">
                <a:latin typeface="+mn-ea"/>
                <a:ea typeface="+mn-ea"/>
              </a:rPr>
              <a:t>）浮力。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27000" y="590550"/>
            <a:ext cx="1655763" cy="504825"/>
          </a:xfrm>
          <a:prstGeom prst="round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微软雅黑"/>
              </a:rPr>
              <a:t>课堂练习</a:t>
            </a:r>
          </a:p>
        </p:txBody>
      </p:sp>
      <p:sp>
        <p:nvSpPr>
          <p:cNvPr id="61442" name="矩形 2"/>
          <p:cNvSpPr>
            <a:spLocks noChangeArrowheads="1"/>
          </p:cNvSpPr>
          <p:nvPr/>
        </p:nvSpPr>
        <p:spPr bwMode="auto">
          <a:xfrm>
            <a:off x="1230313" y="1557338"/>
            <a:ext cx="67818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1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、下列关于浮力的说法中正确的是（　　）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A. 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浮力都是由水产生的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B. 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只有固体才能受到浮力的作用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C. 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浮力方向与重力方向相反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D. 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在不同液体中浮力方向会不同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451725" y="1557338"/>
            <a:ext cx="658813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C</a:t>
            </a:r>
            <a:endParaRPr lang="zh-CN" altLang="en-US" sz="2800" b="1">
              <a:latin typeface="Times New Roman" pitchFamily="18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528" y="404664"/>
            <a:ext cx="8540750" cy="1143000"/>
          </a:xfrm>
        </p:spPr>
        <p:txBody>
          <a:bodyPr/>
          <a:lstStyle/>
          <a:p>
            <a:r>
              <a:rPr lang="zh-CN" altLang="en-US" dirty="0" smtClean="0"/>
              <a:t>水上行走球</a:t>
            </a:r>
          </a:p>
        </p:txBody>
      </p:sp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468313" y="908050"/>
            <a:ext cx="23034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>
              <a:solidFill>
                <a:schemeClr val="hlink"/>
              </a:solidFill>
            </a:endParaRPr>
          </a:p>
        </p:txBody>
      </p:sp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323528" y="476672"/>
            <a:ext cx="3059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hlink"/>
                </a:solidFill>
              </a:rPr>
              <a:t>一、引入新课</a:t>
            </a:r>
          </a:p>
        </p:txBody>
      </p:sp>
      <p:pic>
        <p:nvPicPr>
          <p:cNvPr id="6" name="水上步行球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340768"/>
            <a:ext cx="8964488" cy="5256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3562350"/>
            <a:ext cx="22860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92275" y="2708275"/>
            <a:ext cx="44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C</a:t>
            </a:r>
            <a:endParaRPr lang="zh-CN" altLang="en-US" sz="2800" b="1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62467" name="矩形 3"/>
          <p:cNvSpPr>
            <a:spLocks noChangeArrowheads="1"/>
          </p:cNvSpPr>
          <p:nvPr/>
        </p:nvSpPr>
        <p:spPr bwMode="auto">
          <a:xfrm>
            <a:off x="755650" y="600075"/>
            <a:ext cx="7345363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2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、如图所示，用细绳将一物体系在容器底部，若物体所受浮力为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10N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，上表面受到水向下的压力为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4N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，则物体下表面受到水向上的压力为（　　）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A. 4N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B. 6N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C. 14N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D. 7N</a:t>
            </a:r>
            <a:endParaRPr lang="zh-CN" altLang="en-US" sz="2800" b="1">
              <a:latin typeface="Times New Roman" pitchFamily="18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矩形 1"/>
          <p:cNvSpPr>
            <a:spLocks noChangeArrowheads="1"/>
          </p:cNvSpPr>
          <p:nvPr/>
        </p:nvSpPr>
        <p:spPr bwMode="auto">
          <a:xfrm>
            <a:off x="900113" y="836613"/>
            <a:ext cx="7704137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3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、如图所示，一个重为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0.2N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的小球被线拉住而浸没在液体中，如果它受的浮力是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1.8N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，则线对球的拉力是（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 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）</a:t>
            </a:r>
            <a:endParaRPr lang="en-US" altLang="zh-CN" sz="2800" b="1">
              <a:latin typeface="Times New Roman" pitchFamily="18" charset="0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A. 1.8N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B. 1.6N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C. 0.2N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D. 0N</a:t>
            </a:r>
            <a:endParaRPr lang="zh-CN" altLang="en-US" sz="2800" b="1"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987675" y="2276475"/>
            <a:ext cx="5127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B </a:t>
            </a:r>
            <a:endParaRPr lang="zh-CN" altLang="en-US">
              <a:latin typeface="Times New Roman" pitchFamily="18" charset="0"/>
              <a:ea typeface="微软雅黑" pitchFamily="34" charset="-122"/>
            </a:endParaRPr>
          </a:p>
        </p:txBody>
      </p:sp>
      <p:pic>
        <p:nvPicPr>
          <p:cNvPr id="63491" name="图片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888" y="3573463"/>
            <a:ext cx="1981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7950" y="549275"/>
            <a:ext cx="1655763" cy="503238"/>
          </a:xfrm>
          <a:prstGeom prst="round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rgbClr val="FFFFFF"/>
                </a:solidFill>
                <a:latin typeface="Times New Roman" panose="02020603050405020304" pitchFamily="18" charset="0"/>
                <a:ea typeface="微软雅黑"/>
              </a:rPr>
              <a:t>课堂小结</a:t>
            </a:r>
          </a:p>
        </p:txBody>
      </p:sp>
      <p:sp>
        <p:nvSpPr>
          <p:cNvPr id="66562" name="矩形 3"/>
          <p:cNvSpPr>
            <a:spLocks noChangeArrowheads="1"/>
          </p:cNvSpPr>
          <p:nvPr/>
        </p:nvSpPr>
        <p:spPr bwMode="auto">
          <a:xfrm>
            <a:off x="539750" y="1914525"/>
            <a:ext cx="7885113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1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、浮力：浸在液体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(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或气体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)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里的物体都受到液体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(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或气体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)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竖直向上的托力，这个力叫做浮力</a:t>
            </a:r>
            <a:endParaRPr lang="en-US" altLang="zh-CN" sz="2800" b="1">
              <a:latin typeface="Times New Roman" pitchFamily="18" charset="0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2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、浮力的方向是竖直向上</a:t>
            </a:r>
          </a:p>
        </p:txBody>
      </p:sp>
      <p:sp>
        <p:nvSpPr>
          <p:cNvPr id="66563" name="矩形 4"/>
          <p:cNvSpPr>
            <a:spLocks noChangeArrowheads="1"/>
          </p:cNvSpPr>
          <p:nvPr/>
        </p:nvSpPr>
        <p:spPr bwMode="auto">
          <a:xfrm>
            <a:off x="539750" y="3946525"/>
            <a:ext cx="792003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3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、称重法测浮力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F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浮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=G-F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4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、由于物体上下表面受到的压力差而产生浮力。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F</a:t>
            </a:r>
            <a:r>
              <a:rPr lang="zh-CN" altLang="en-US" sz="2800" b="1" baseline="-25000">
                <a:latin typeface="Times New Roman" pitchFamily="18" charset="0"/>
                <a:ea typeface="微软雅黑" pitchFamily="34" charset="-122"/>
              </a:rPr>
              <a:t>浮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=F</a:t>
            </a:r>
            <a:r>
              <a:rPr lang="zh-CN" altLang="en-US" sz="2800" b="1" baseline="-25000">
                <a:latin typeface="Times New Roman" pitchFamily="18" charset="0"/>
                <a:ea typeface="微软雅黑" pitchFamily="34" charset="-122"/>
              </a:rPr>
              <a:t>上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－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F</a:t>
            </a:r>
            <a:r>
              <a:rPr lang="zh-CN" altLang="en-US" sz="2800" b="1" baseline="-25000">
                <a:latin typeface="Times New Roman" pitchFamily="18" charset="0"/>
                <a:ea typeface="微软雅黑" pitchFamily="34" charset="-122"/>
              </a:rPr>
              <a:t>下</a:t>
            </a:r>
          </a:p>
        </p:txBody>
      </p:sp>
      <p:sp>
        <p:nvSpPr>
          <p:cNvPr id="64516" name="矩形 5"/>
          <p:cNvSpPr>
            <a:spLocks noChangeArrowheads="1"/>
          </p:cNvSpPr>
          <p:nvPr/>
        </p:nvSpPr>
        <p:spPr bwMode="auto">
          <a:xfrm>
            <a:off x="3563938" y="1298575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认识浮力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 Box 7"/>
          <p:cNvSpPr txBox="1">
            <a:spLocks noChangeArrowheads="1"/>
          </p:cNvSpPr>
          <p:nvPr/>
        </p:nvSpPr>
        <p:spPr bwMode="auto">
          <a:xfrm>
            <a:off x="4667250" y="3789363"/>
            <a:ext cx="819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ea typeface="华文新魏"/>
                <a:cs typeface="华文新魏"/>
              </a:rPr>
              <a:t>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908720"/>
            <a:ext cx="6660232" cy="4995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4"/>
          <p:cNvSpPr>
            <a:spLocks noChangeArrowheads="1"/>
          </p:cNvSpPr>
          <p:nvPr/>
        </p:nvSpPr>
        <p:spPr bwMode="auto">
          <a:xfrm>
            <a:off x="1655763" y="4737100"/>
            <a:ext cx="6119812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你知道万吨巨轮在水中为什么不下沉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热气球为什么能腾空而起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?</a:t>
            </a:r>
            <a:endParaRPr lang="zh-CN" altLang="en-US" sz="2800" b="1">
              <a:latin typeface="Times New Roman" pitchFamily="18" charset="0"/>
              <a:ea typeface="微软雅黑" pitchFamily="34" charset="-122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" y="1268413"/>
            <a:ext cx="4211638" cy="2476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45059" name="矩形 6"/>
          <p:cNvSpPr>
            <a:spLocks noChangeArrowheads="1"/>
          </p:cNvSpPr>
          <p:nvPr/>
        </p:nvSpPr>
        <p:spPr bwMode="auto">
          <a:xfrm>
            <a:off x="5816600" y="3825875"/>
            <a:ext cx="19796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热气球腾空</a:t>
            </a:r>
          </a:p>
        </p:txBody>
      </p:sp>
      <p:sp>
        <p:nvSpPr>
          <p:cNvPr id="45060" name="矩形 7"/>
          <p:cNvSpPr>
            <a:spLocks noChangeArrowheads="1"/>
          </p:cNvSpPr>
          <p:nvPr/>
        </p:nvSpPr>
        <p:spPr bwMode="auto">
          <a:xfrm>
            <a:off x="1800225" y="3825875"/>
            <a:ext cx="16208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巨轮远航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9800" y="1268413"/>
            <a:ext cx="3962400" cy="2476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圆角矩形 3"/>
          <p:cNvSpPr/>
          <p:nvPr/>
        </p:nvSpPr>
        <p:spPr>
          <a:xfrm>
            <a:off x="1403350" y="4556125"/>
            <a:ext cx="6553200" cy="1773238"/>
          </a:xfrm>
          <a:prstGeom prst="roundRect">
            <a:avLst/>
          </a:prstGeom>
          <a:noFill/>
          <a:ln w="28575">
            <a:solidFill>
              <a:schemeClr val="accent1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横卷形 2"/>
          <p:cNvSpPr/>
          <p:nvPr/>
        </p:nvSpPr>
        <p:spPr>
          <a:xfrm>
            <a:off x="868363" y="4149725"/>
            <a:ext cx="7623175" cy="2390775"/>
          </a:xfrm>
          <a:prstGeom prst="horizontalScroll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rPr>
              <a:t>这些现象都与浮力有关。那么，什么是浮力？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1" name="Group 2"/>
          <p:cNvGrpSpPr>
            <a:grpSpLocks/>
          </p:cNvGrpSpPr>
          <p:nvPr/>
        </p:nvGrpSpPr>
        <p:grpSpPr bwMode="auto">
          <a:xfrm>
            <a:off x="5148263" y="2133600"/>
            <a:ext cx="3124200" cy="4724400"/>
            <a:chOff x="0" y="0"/>
            <a:chExt cx="1968" cy="2976"/>
          </a:xfrm>
        </p:grpSpPr>
        <p:sp>
          <p:nvSpPr>
            <p:cNvPr id="46084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968" cy="2976"/>
            </a:xfrm>
            <a:prstGeom prst="can">
              <a:avLst>
                <a:gd name="adj" fmla="val 35313"/>
              </a:avLst>
            </a:prstGeom>
            <a:solidFill>
              <a:srgbClr val="FFFFFF">
                <a:alpha val="50195"/>
              </a:srgbClr>
            </a:solidFill>
            <a:ln w="571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Arial" charset="0"/>
                <a:buNone/>
              </a:pPr>
              <a:endParaRPr lang="zh-CN" altLang="en-US" sz="3600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6085" name="AutoShape 7"/>
            <p:cNvSpPr>
              <a:spLocks noChangeArrowheads="1"/>
            </p:cNvSpPr>
            <p:nvPr/>
          </p:nvSpPr>
          <p:spPr bwMode="auto">
            <a:xfrm>
              <a:off x="590" y="499"/>
              <a:ext cx="817" cy="817"/>
            </a:xfrm>
            <a:prstGeom prst="flowChartConnector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Arial" charset="0"/>
                <a:buNone/>
              </a:pPr>
              <a:endParaRPr lang="zh-CN" altLang="en-US" sz="3600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6086" name="AutoShape 5"/>
            <p:cNvSpPr>
              <a:spLocks noChangeArrowheads="1"/>
            </p:cNvSpPr>
            <p:nvPr/>
          </p:nvSpPr>
          <p:spPr bwMode="auto">
            <a:xfrm>
              <a:off x="0" y="862"/>
              <a:ext cx="1968" cy="2087"/>
            </a:xfrm>
            <a:prstGeom prst="can">
              <a:avLst>
                <a:gd name="adj" fmla="val 26512"/>
              </a:avLst>
            </a:prstGeom>
            <a:solidFill>
              <a:srgbClr val="6666FF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Arial" charset="0"/>
                <a:buNone/>
              </a:pPr>
              <a:endParaRPr lang="zh-CN" altLang="en-US" sz="3600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pic>
        <p:nvPicPr>
          <p:cNvPr id="46082" name="Picture 9" descr="0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33375"/>
            <a:ext cx="31686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Text Box 10"/>
          <p:cNvSpPr txBox="1">
            <a:spLocks noChangeArrowheads="1"/>
          </p:cNvSpPr>
          <p:nvPr/>
        </p:nvSpPr>
        <p:spPr bwMode="auto">
          <a:xfrm>
            <a:off x="0" y="2060575"/>
            <a:ext cx="406717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 b="1">
                <a:solidFill>
                  <a:srgbClr val="0000FF"/>
                </a:solidFill>
                <a:ea typeface="隶书"/>
                <a:cs typeface="隶书"/>
              </a:rPr>
              <a:t>     </a:t>
            </a:r>
            <a:r>
              <a:rPr lang="zh-CN" altLang="en-US" sz="4000" b="1">
                <a:solidFill>
                  <a:srgbClr val="0000FF"/>
                </a:solidFill>
                <a:ea typeface="隶书"/>
                <a:cs typeface="隶书"/>
              </a:rPr>
              <a:t>乒乓球浮在水面上受到几个力的作用？施力物体是什么？力的方向又如何？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29" name="Group 2"/>
          <p:cNvGrpSpPr>
            <a:grpSpLocks/>
          </p:cNvGrpSpPr>
          <p:nvPr/>
        </p:nvGrpSpPr>
        <p:grpSpPr bwMode="auto">
          <a:xfrm>
            <a:off x="5435600" y="1557338"/>
            <a:ext cx="3168650" cy="4465637"/>
            <a:chOff x="0" y="0"/>
            <a:chExt cx="2059" cy="2858"/>
          </a:xfrm>
        </p:grpSpPr>
        <p:sp>
          <p:nvSpPr>
            <p:cNvPr id="48133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2059" cy="2858"/>
            </a:xfrm>
            <a:prstGeom prst="can">
              <a:avLst>
                <a:gd name="adj" fmla="val 34701"/>
              </a:avLst>
            </a:prstGeom>
            <a:solidFill>
              <a:srgbClr val="FFFFFF">
                <a:alpha val="50195"/>
              </a:srgbClr>
            </a:solidFill>
            <a:ln w="571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Arial" charset="0"/>
                <a:buNone/>
              </a:pPr>
              <a:endParaRPr lang="zh-CN" altLang="en-US" sz="3600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8134" name="AutoShape 6"/>
            <p:cNvSpPr>
              <a:spLocks noChangeArrowheads="1"/>
            </p:cNvSpPr>
            <p:nvPr/>
          </p:nvSpPr>
          <p:spPr bwMode="auto">
            <a:xfrm>
              <a:off x="589" y="2178"/>
              <a:ext cx="768" cy="672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1905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Font typeface="Arial" charset="0"/>
                <a:buNone/>
              </a:pPr>
              <a:endParaRPr lang="zh-CN" altLang="en-US" sz="3600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  <p:sp>
          <p:nvSpPr>
            <p:cNvPr id="48135" name="AutoShape 5"/>
            <p:cNvSpPr>
              <a:spLocks noChangeArrowheads="1"/>
            </p:cNvSpPr>
            <p:nvPr/>
          </p:nvSpPr>
          <p:spPr bwMode="auto">
            <a:xfrm>
              <a:off x="0" y="681"/>
              <a:ext cx="2041" cy="2177"/>
            </a:xfrm>
            <a:prstGeom prst="can">
              <a:avLst>
                <a:gd name="adj" fmla="val 19111"/>
              </a:avLst>
            </a:prstGeom>
            <a:solidFill>
              <a:srgbClr val="6666FF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Arial" charset="0"/>
                <a:buNone/>
              </a:pPr>
              <a:endParaRPr lang="zh-CN" altLang="en-US" sz="3600" b="1">
                <a:solidFill>
                  <a:srgbClr val="000000"/>
                </a:solidFill>
                <a:ea typeface="黑体" pitchFamily="2" charset="-122"/>
              </a:endParaRPr>
            </a:p>
          </p:txBody>
        </p:sp>
      </p:grpSp>
      <p:pic>
        <p:nvPicPr>
          <p:cNvPr id="48130" name="Picture 8" descr="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843213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ext Box 9"/>
          <p:cNvSpPr txBox="1">
            <a:spLocks noChangeArrowheads="1"/>
          </p:cNvSpPr>
          <p:nvPr/>
        </p:nvSpPr>
        <p:spPr bwMode="auto">
          <a:xfrm>
            <a:off x="0" y="2349500"/>
            <a:ext cx="47561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 b="1">
                <a:solidFill>
                  <a:srgbClr val="0000FF"/>
                </a:solidFill>
                <a:ea typeface="华文楷体"/>
                <a:cs typeface="华文楷体"/>
              </a:rPr>
              <a:t>      </a:t>
            </a:r>
            <a:r>
              <a:rPr lang="zh-CN" altLang="en-US" sz="4000" b="1">
                <a:solidFill>
                  <a:srgbClr val="0000FF"/>
                </a:solidFill>
                <a:ea typeface="华文楷体"/>
                <a:cs typeface="华文楷体"/>
              </a:rPr>
              <a:t>沉在水底的石块</a:t>
            </a:r>
          </a:p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0000FF"/>
                </a:solidFill>
                <a:ea typeface="华文楷体"/>
                <a:cs typeface="华文楷体"/>
              </a:rPr>
              <a:t>受到浮力的作用吗？</a:t>
            </a:r>
          </a:p>
        </p:txBody>
      </p:sp>
      <p:sp>
        <p:nvSpPr>
          <p:cNvPr id="21512" name="Text Box 10"/>
          <p:cNvSpPr txBox="1">
            <a:spLocks noChangeArrowheads="1"/>
          </p:cNvSpPr>
          <p:nvPr/>
        </p:nvSpPr>
        <p:spPr bwMode="auto">
          <a:xfrm>
            <a:off x="179388" y="4292600"/>
            <a:ext cx="4772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ea typeface="幼圆"/>
                <a:cs typeface="幼圆"/>
              </a:rPr>
              <a:t>怎样来验证你的想法？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2"/>
          <p:cNvSpPr>
            <a:spLocks noChangeArrowheads="1"/>
          </p:cNvSpPr>
          <p:nvPr/>
        </p:nvSpPr>
        <p:spPr bwMode="auto">
          <a:xfrm>
            <a:off x="395288" y="601663"/>
            <a:ext cx="8027987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二、下面我们一起来探究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液体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的浮力。</a:t>
            </a:r>
          </a:p>
        </p:txBody>
      </p:sp>
      <p:sp>
        <p:nvSpPr>
          <p:cNvPr id="50178" name="矩形 3"/>
          <p:cNvSpPr>
            <a:spLocks noChangeArrowheads="1"/>
          </p:cNvSpPr>
          <p:nvPr/>
        </p:nvSpPr>
        <p:spPr bwMode="auto">
          <a:xfrm>
            <a:off x="363538" y="1357313"/>
            <a:ext cx="40957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（一）、探究液体的浮力</a:t>
            </a:r>
          </a:p>
        </p:txBody>
      </p:sp>
      <p:sp>
        <p:nvSpPr>
          <p:cNvPr id="50179" name="矩形 4"/>
          <p:cNvSpPr>
            <a:spLocks noChangeArrowheads="1"/>
          </p:cNvSpPr>
          <p:nvPr/>
        </p:nvSpPr>
        <p:spPr bwMode="auto">
          <a:xfrm>
            <a:off x="539750" y="2074863"/>
            <a:ext cx="71183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1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、实验器材：弹簧测力计、石块、烧杯、水</a:t>
            </a:r>
          </a:p>
        </p:txBody>
      </p:sp>
      <p:pic>
        <p:nvPicPr>
          <p:cNvPr id="50180" name="图片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4613" y="2900363"/>
            <a:ext cx="2074862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4005263"/>
            <a:ext cx="936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3279775"/>
            <a:ext cx="2276475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971550" y="2997200"/>
            <a:ext cx="7451725" cy="3240088"/>
          </a:xfrm>
          <a:prstGeom prst="rect">
            <a:avLst/>
          </a:prstGeom>
          <a:noFill/>
          <a:ln w="19050"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2"/>
          <p:cNvSpPr>
            <a:spLocks noChangeArrowheads="1"/>
          </p:cNvSpPr>
          <p:nvPr/>
        </p:nvSpPr>
        <p:spPr bwMode="auto">
          <a:xfrm>
            <a:off x="657225" y="692150"/>
            <a:ext cx="8018463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</a:rPr>
              <a:t>2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</a:rPr>
              <a:t>、实验步骤①将一石块悬挂在弹簧测力计下端，此时弹簧测力计的示数等于石块所受的重力记下弹簧测力计的示数。</a:t>
            </a:r>
          </a:p>
          <a:p>
            <a:pPr>
              <a:lnSpc>
                <a:spcPct val="150000"/>
              </a:lnSpc>
            </a:pPr>
            <a:r>
              <a:rPr lang="en-US" altLang="zh-CN" sz="2800" b="1"/>
              <a:t>②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当我们用手向上托石块时，观察弹簧测力计的示数变化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23850" y="692150"/>
            <a:ext cx="8424863" cy="4681538"/>
          </a:xfrm>
          <a:prstGeom prst="roundRect">
            <a:avLst/>
          </a:prstGeom>
          <a:noFill/>
          <a:ln w="19050">
            <a:solidFill>
              <a:schemeClr val="accent1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03" name="Text Box 7"/>
          <p:cNvSpPr txBox="1">
            <a:spLocks noChangeArrowheads="1"/>
          </p:cNvSpPr>
          <p:nvPr/>
        </p:nvSpPr>
        <p:spPr bwMode="auto">
          <a:xfrm>
            <a:off x="827088" y="4149725"/>
            <a:ext cx="6840537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③当石块浸没在水中时，观察弹簧测力计的示数变化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模板2</Template>
  <TotalTime>3190</TotalTime>
  <Words>848</Words>
  <Application>Microsoft Office PowerPoint</Application>
  <PresentationFormat>全屏显示(4:3)</PresentationFormat>
  <Paragraphs>87</Paragraphs>
  <Slides>22</Slides>
  <Notes>4</Notes>
  <HiddenSlides>0</HiddenSlides>
  <MMClips>2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默认设计模板</vt:lpstr>
      <vt:lpstr>Office 主题</vt:lpstr>
      <vt:lpstr>诗情画意</vt:lpstr>
      <vt:lpstr> 沪科版八年级下册第九章第1节 </vt:lpstr>
      <vt:lpstr>水上行走球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 3、思考如下问题： （1）、图(a)与图（b）中左端物体的总质量是否有变化？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China</cp:lastModifiedBy>
  <cp:revision>228</cp:revision>
  <dcterms:created xsi:type="dcterms:W3CDTF">2016-06-22T11:48:30Z</dcterms:created>
  <dcterms:modified xsi:type="dcterms:W3CDTF">2019-03-15T02:09:48Z</dcterms:modified>
</cp:coreProperties>
</file>