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92" r:id="rId5"/>
    <p:sldId id="415" r:id="rId6"/>
    <p:sldId id="418" r:id="rId7"/>
    <p:sldId id="420" r:id="rId8"/>
    <p:sldId id="363" r:id="rId9"/>
    <p:sldId id="421" r:id="rId10"/>
    <p:sldId id="422" r:id="rId11"/>
    <p:sldId id="419" r:id="rId12"/>
    <p:sldId id="416" r:id="rId13"/>
    <p:sldId id="417" r:id="rId14"/>
    <p:sldId id="362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9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206" y="-96"/>
      </p:cViewPr>
      <p:guideLst>
        <p:guide orient="horz" pos="2179"/>
        <p:guide pos="389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3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20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页眉占位符 276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/>
          </a:p>
        </p:txBody>
      </p:sp>
      <p:sp>
        <p:nvSpPr>
          <p:cNvPr id="27651" name="日期占位符 276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/>
          </a:p>
        </p:txBody>
      </p:sp>
      <p:sp>
        <p:nvSpPr>
          <p:cNvPr id="27652" name="幻灯片图像占位符 27651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53" name="文本占位符 2765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7654" name="页脚占位符 276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/>
          </a:p>
        </p:txBody>
      </p:sp>
      <p:sp>
        <p:nvSpPr>
          <p:cNvPr id="27655" name="灯片编号占位符 276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1343660" y="2997200"/>
            <a:ext cx="9804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endParaRPr lang="zh-CN" altLang="zh-CN" sz="28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 flipV="1">
            <a:off x="839630" y="621119"/>
            <a:ext cx="5556738" cy="0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>
            <a:off x="276919" y="362522"/>
            <a:ext cx="445481" cy="469613"/>
            <a:chOff x="2121873" y="1511588"/>
            <a:chExt cx="445481" cy="469613"/>
          </a:xfrm>
        </p:grpSpPr>
        <p:sp>
          <p:nvSpPr>
            <p:cNvPr id="8" name="矩形 7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/>
          <p:cNvSpPr txBox="1"/>
          <p:nvPr userDrawn="1"/>
        </p:nvSpPr>
        <p:spPr>
          <a:xfrm>
            <a:off x="640080" y="65405"/>
            <a:ext cx="57816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跨学科实践：制作隔音房间模型</a:t>
            </a:r>
            <a:endParaRPr lang="zh-CN" altLang="zh-CN" sz="3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1343660" y="2997200"/>
            <a:ext cx="9804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endParaRPr lang="zh-CN" altLang="zh-CN" sz="28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 flipV="1">
            <a:off x="839630" y="621119"/>
            <a:ext cx="5556738" cy="0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>
            <a:off x="276919" y="362522"/>
            <a:ext cx="445481" cy="469613"/>
            <a:chOff x="2121873" y="1511588"/>
            <a:chExt cx="445481" cy="469613"/>
          </a:xfrm>
        </p:grpSpPr>
        <p:sp>
          <p:nvSpPr>
            <p:cNvPr id="8" name="矩形 7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/>
          <p:cNvSpPr txBox="1"/>
          <p:nvPr userDrawn="1"/>
        </p:nvSpPr>
        <p:spPr>
          <a:xfrm>
            <a:off x="640080" y="65405"/>
            <a:ext cx="57816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跨学科实践：制作隔音房间模型</a:t>
            </a:r>
            <a:endParaRPr lang="zh-CN" altLang="zh-CN" sz="3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2.png" /><Relationship Id="rId15" Type="http://schemas.openxmlformats.org/officeDocument/2006/relationships/image" Target="../media/image3.pn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2.png" /><Relationship Id="rId15" Type="http://schemas.openxmlformats.org/officeDocument/2006/relationships/image" Target="../media/image3.png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31" name="图片 1030" descr="课件母版背景副本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032" name="图片 1073743875" descr="学科网 zxxk.com" title="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31" name="图片 1030" descr="课件母版背景副本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/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032" name="图片 1073743875" descr="学科网 zxxk.com" title="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ags" Target="../tags/tag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hyperlink" Target="../../../../../Documents%20and%20Settings/Administrator/Local%20Settings/Temporary%20Internet%20Files/Content.IE5/Local%20Settings/Temp/Rar$DI00.253/&#28040;&#22768;&#22120;2.MPG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4.png" /><Relationship Id="rId3" Type="http://schemas.openxmlformats.org/officeDocument/2006/relationships/image" Target="../media/image9.png" /><Relationship Id="rId4" Type="http://schemas.openxmlformats.org/officeDocument/2006/relationships/image" Target="../media/image8.jpeg" /><Relationship Id="rId5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10.png" /><Relationship Id="rId3" Type="http://schemas.openxmlformats.org/officeDocument/2006/relationships/tags" Target="../tags/tag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Box 4" title=""/>
          <p:cNvSpPr txBox="1"/>
          <p:nvPr/>
        </p:nvSpPr>
        <p:spPr>
          <a:xfrm>
            <a:off x="177800" y="1703388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第二章    声现象</a:t>
            </a:r>
            <a:endParaRPr lang="zh-CN" altLang="en-US" sz="4800">
              <a:solidFill>
                <a:srgbClr val="070707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Rectangle 5" title=""/>
          <p:cNvSpPr/>
          <p:nvPr/>
        </p:nvSpPr>
        <p:spPr>
          <a:xfrm>
            <a:off x="1199198" y="3213101"/>
            <a:ext cx="10292080" cy="97091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5</a:t>
            </a:r>
            <a:r>
              <a:rPr lang="zh-CN" altLang="en-US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节</a:t>
            </a:r>
            <a:r>
              <a:rPr lang="en-US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 </a:t>
            </a:r>
            <a:r>
              <a:rPr lang="zh-CN" altLang="zh-CN" sz="4400" b="1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跨学科实践：制作隔音房间模型</a:t>
            </a:r>
            <a:r>
              <a:rPr lang="zh-CN" altLang="zh-CN" sz="4400" b="1"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endParaRPr lang="zh-CN" altLang="zh-CN" sz="4400" b="1"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项目实施</a:t>
            </a:r>
            <a:endParaRPr lang="en-US" altLang="zh-CN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127760" y="1988820"/>
            <a:ext cx="1066990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 latinLnBrk="1" hangingPunct="0">
              <a:lnSpc>
                <a:spcPts val="4400"/>
              </a:lnSpc>
            </a:pP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③猜想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：</a:t>
            </a: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隔音材料的隔音效果可能还与厚度有关，于是选用隔音布，通过改变布的层数继续进行实验，实验数据记录在表2中</a:t>
            </a:r>
            <a:r>
              <a:rPr lang="zh-CN" altLang="en-US" sz="280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。</a:t>
            </a:r>
            <a:r>
              <a:rPr lang="en-US" altLang="zh-CN" sz="2800" kern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___</a:t>
            </a:r>
            <a:r>
              <a:rPr lang="en-US" altLang="zh-CN" sz="2400" kern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__________________________________________</a:t>
            </a:r>
            <a:endParaRPr lang="en-US" altLang="zh-CN" sz="2400" kern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8" name="表格 7" title="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3570" y="4077335"/>
          <a:ext cx="11133455" cy="199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699"/>
                <a:gridCol w="1690041"/>
                <a:gridCol w="1690041"/>
                <a:gridCol w="1998225"/>
                <a:gridCol w="1998224"/>
                <a:gridCol w="1998225"/>
              </a:tblGrid>
              <a:tr h="99758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隔音布厚度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层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2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层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3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层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4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层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.......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7585">
                <a:tc>
                  <a:txBody>
                    <a:bodyPr vert="horz"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sym typeface="+mn-ea"/>
                        </a:rPr>
                        <a:t>分贝仪接受的响度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展示交流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093470" y="2060575"/>
            <a:ext cx="1067181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1.实验中采用了</a:t>
            </a:r>
            <a:r>
              <a:rPr lang="en-US" altLang="zh-CN" sz="280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__________</a:t>
            </a: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的研究方法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。</a:t>
            </a:r>
            <a:endParaRPr lang="en-US" altLang="zh-CN" sz="28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2.由此实验可以得出，不同的材料隔音性能是______（填“相同”或“不同”）的；并且材料越厚，其隔音性能越____（填“好”或“差”）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。</a:t>
            </a:r>
            <a:endParaRPr lang="en-US" altLang="zh-CN" sz="28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fontAlgn="auto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3.影响物体隔音性能的因素很多，生活中也常常利用双层玻璃来隔音，并把双层玻璃间抽成真空，这样能大大降低噪声响度是因为______________</a:t>
            </a:r>
            <a:r>
              <a:rPr lang="zh-CN" altLang="en-US" sz="28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。</a:t>
            </a:r>
            <a:endParaRPr lang="zh-CN" altLang="en-US" sz="28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3" name="QB_4_AN.13_1#1860b2e2f.blank?vcp=1&amp;vopoq=1&amp;pid=ede9bcf4d&amp;color=0,0,0&amp;mp=1&amp;vpa=8&amp;vtp=1&amp;bbb=1" title=""/>
          <p:cNvSpPr/>
          <p:nvPr/>
        </p:nvSpPr>
        <p:spPr>
          <a:xfrm>
            <a:off x="3225165" y="2094230"/>
            <a:ext cx="1810385" cy="5467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fontAlgn="auto" latinLnBrk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</a:rPr>
              <a:t>控制变量</a:t>
            </a:r>
            <a:endParaRPr lang="en-US" altLang="zh-CN" sz="2800" b="1" err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sp>
        <p:nvSpPr>
          <p:cNvPr id="9" name="QB_4_AN.14_1#1860b2e2f.blank?vcp=1&amp;vopoq=1&amp;pid=ede9bcf4d&amp;color=0,0,0&amp;mp=1&amp;vpa=9&amp;vtp=1&amp;bbb=1" title=""/>
          <p:cNvSpPr/>
          <p:nvPr/>
        </p:nvSpPr>
        <p:spPr>
          <a:xfrm>
            <a:off x="8328025" y="2781300"/>
            <a:ext cx="1044575" cy="5467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fontAlgn="auto" latinLnBrk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</a:rPr>
              <a:t>不同</a:t>
            </a:r>
            <a:endParaRPr lang="en-US" altLang="zh-CN" sz="2800" b="1" err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sp>
        <p:nvSpPr>
          <p:cNvPr id="10" name="QB_4_AN.15_1#1860b2e2f.blank?vcp=1&amp;vopoq=1&amp;pid=ede9bcf4d&amp;color=0,0,0&amp;mp=1&amp;vpa=10&amp;vtp=1" title=""/>
          <p:cNvSpPr/>
          <p:nvPr/>
        </p:nvSpPr>
        <p:spPr>
          <a:xfrm>
            <a:off x="8747125" y="3429000"/>
            <a:ext cx="661035" cy="5467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fontAlgn="auto" latinLnBrk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</a:rPr>
              <a:t>好</a:t>
            </a:r>
            <a:endParaRPr lang="en-US" altLang="zh-CN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sp>
        <p:nvSpPr>
          <p:cNvPr id="11" name="QB_4_AN.16_1#1860b2e2f.blank?vcp=1&amp;vopoq=1&amp;pid=ede9bcf4d&amp;color=0,0,0&amp;mp=1&amp;vpa=11&amp;vtp=1&amp;bbb=1" title=""/>
          <p:cNvSpPr/>
          <p:nvPr/>
        </p:nvSpPr>
        <p:spPr>
          <a:xfrm>
            <a:off x="983615" y="5949315"/>
            <a:ext cx="2576195" cy="5467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fontAlgn="auto" latinLnBrk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</a:rPr>
              <a:t>真空不能传声</a:t>
            </a:r>
            <a:endParaRPr lang="en-US" altLang="zh-CN" sz="2800" b="1" err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99700" y="10464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展示交流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1487805" y="1916430"/>
            <a:ext cx="94265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如果有了真正的隔音房间，为了做到不打扰他人，也为了自己听力的健康，在使用时还要注意哪些问题？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34" charset="-120"/>
              <a:sym typeface="+mn-ea"/>
            </a:endParaRPr>
          </a:p>
        </p:txBody>
      </p:sp>
      <p:sp>
        <p:nvSpPr>
          <p:cNvPr id="3" name="菱形 2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项目提出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2351405" y="2276475"/>
            <a:ext cx="82937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请你和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同学们</a:t>
            </a:r>
            <a:r>
              <a:rPr lang="en-US" altLang="zh-CN" sz="2800" b="1" err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一起通过制作隔音房间的简易模型，初步探究哪种材料的隔音性能好</a:t>
            </a:r>
            <a:r>
              <a:rPr lang="zh-CN" altLang="en-US" sz="28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34" charset="-120"/>
                <a:sym typeface="+mn-ea"/>
              </a:rPr>
              <a:t>吧。</a:t>
            </a:r>
            <a:endParaRPr lang="zh-CN" altLang="en-US" sz="28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34" charset="-120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2783840" y="1779905"/>
            <a:ext cx="8385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问题</a:t>
            </a:r>
            <a:r>
              <a:rPr lang="en-US" altLang="zh-CN" sz="2800" b="1">
                <a:solidFill>
                  <a:schemeClr val="tx1"/>
                </a:solidFill>
              </a:rPr>
              <a:t>1</a:t>
            </a:r>
            <a:r>
              <a:rPr lang="zh-CN" altLang="en-US" sz="2800" b="1">
                <a:solidFill>
                  <a:schemeClr val="tx1"/>
                </a:solidFill>
              </a:rPr>
              <a:t>：生活中那些常见的物品能够充当</a:t>
            </a:r>
            <a:r>
              <a:rPr lang="en-US" altLang="zh-CN" sz="2800" b="1">
                <a:solidFill>
                  <a:schemeClr val="tx1"/>
                </a:solidFill>
              </a:rPr>
              <a:t>“</a:t>
            </a:r>
            <a:r>
              <a:rPr lang="zh-CN" altLang="en-US" sz="2800" b="1">
                <a:solidFill>
                  <a:schemeClr val="tx1"/>
                </a:solidFill>
              </a:rPr>
              <a:t>房间</a:t>
            </a:r>
            <a:r>
              <a:rPr lang="en-US" altLang="zh-CN" sz="2800" b="1">
                <a:solidFill>
                  <a:schemeClr val="tx1"/>
                </a:solidFill>
              </a:rPr>
              <a:t>”</a:t>
            </a:r>
            <a:r>
              <a:rPr lang="zh-CN" altLang="en-US" sz="2800" b="1">
                <a:solidFill>
                  <a:schemeClr val="tx1"/>
                </a:solidFill>
              </a:rPr>
              <a:t>？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rcRect t="29884" b="12865"/>
          <a:stretch>
            <a:fillRect/>
          </a:stretch>
        </p:blipFill>
        <p:spPr>
          <a:xfrm>
            <a:off x="929005" y="3213100"/>
            <a:ext cx="2561590" cy="2335530"/>
          </a:xfrm>
          <a:prstGeom prst="rect">
            <a:avLst/>
          </a:prstGeom>
        </p:spPr>
      </p:pic>
      <p:pic>
        <p:nvPicPr>
          <p:cNvPr id="5" name="图片 4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42180" y="3213100"/>
            <a:ext cx="2563200" cy="2336400"/>
          </a:xfrm>
          <a:prstGeom prst="rect">
            <a:avLst/>
          </a:prstGeom>
        </p:spPr>
      </p:pic>
      <p:pic>
        <p:nvPicPr>
          <p:cNvPr id="6" name="图片 5" title=""/>
          <p:cNvPicPr/>
          <p:nvPr/>
        </p:nvPicPr>
        <p:blipFill>
          <a:blip r:embed="rId4"/>
          <a:stretch>
            <a:fillRect/>
          </a:stretch>
        </p:blipFill>
        <p:spPr>
          <a:xfrm>
            <a:off x="8425815" y="3213100"/>
            <a:ext cx="2563200" cy="23364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2783840" y="1779905"/>
            <a:ext cx="8385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问题</a:t>
            </a:r>
            <a:r>
              <a:rPr lang="en-US" altLang="zh-CN" sz="2800" b="1">
                <a:solidFill>
                  <a:schemeClr val="tx1"/>
                </a:solidFill>
              </a:rPr>
              <a:t>2</a:t>
            </a:r>
            <a:r>
              <a:rPr lang="zh-CN" altLang="en-US" sz="2800" b="1">
                <a:solidFill>
                  <a:schemeClr val="tx1"/>
                </a:solidFill>
              </a:rPr>
              <a:t>：</a:t>
            </a:r>
            <a:r>
              <a:rPr lang="zh-CN" sz="2800" b="1">
                <a:solidFill>
                  <a:schemeClr val="tx1"/>
                </a:solidFill>
              </a:rPr>
              <a:t>为房间隔音的材料要满足哪些要求</a:t>
            </a:r>
            <a:r>
              <a:rPr lang="zh-CN" altLang="en-US" sz="2800" b="1">
                <a:solidFill>
                  <a:schemeClr val="tx1"/>
                </a:solidFill>
              </a:rPr>
              <a:t>？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en-US" altLang="zh-CN" sz="2800" b="1">
                <a:solidFill>
                  <a:schemeClr val="tx1"/>
                </a:solidFill>
              </a:rPr>
              <a:t>             </a:t>
            </a:r>
            <a:r>
              <a:rPr lang="zh-CN" altLang="en-US" sz="2800" b="1">
                <a:solidFill>
                  <a:schemeClr val="tx1"/>
                </a:solidFill>
              </a:rPr>
              <a:t>可以选用哪些材料？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478845" y="2780483"/>
            <a:ext cx="5536202" cy="291274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 anchor="t">
            <a:spAutoFit/>
          </a:bodyPr>
          <a:lstStyle/>
          <a:p>
            <a:pPr marL="0" indent="0" algn="dist" latinLnBrk="1" hangingPunct="0">
              <a:lnSpc>
                <a:spcPts val="44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隔音材料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是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指在声音传播的过程中，能够阻挡声音的穿透，达到阻止噪声传播的目的。一般是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质地坚硬的材料，如钢板、玻璃等，声音传播到它们表面时易发生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34" charset="-120"/>
                <a:sym typeface="+mn-ea"/>
              </a:rPr>
              <a:t>_____</a:t>
            </a:r>
            <a:r>
              <a:rPr lang="en-US" altLang="zh-CN" sz="240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，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但其吸音效果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差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宋体" panose="02010600030101010101" pitchFamily="2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方正中等线简体" panose="03000509000000000000" pitchFamily="34" charset="-122"/>
              <a:cs typeface="Times New Roman" panose="02020603050405020304" pitchFamily="34" charset="-120"/>
              <a:sym typeface="宋体" panose="02010600030101010101" pitchFamily="2" charset="-122"/>
            </a:endParaRPr>
          </a:p>
        </p:txBody>
      </p:sp>
      <p:sp>
        <p:nvSpPr>
          <p:cNvPr id="12" name="QB_4_AN.7_1#1860b2e2f.blank?vcp=1&amp;vopoq=1&amp;pid=ede9bcf4d&amp;color=0,0,0&amp;mp=1&amp;vpa=5&amp;vtp=1&amp;bbb=1" title=""/>
          <p:cNvSpPr/>
          <p:nvPr/>
        </p:nvSpPr>
        <p:spPr>
          <a:xfrm>
            <a:off x="1342937" y="5085315"/>
            <a:ext cx="969963" cy="4919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</a:rPr>
              <a:t>反射</a:t>
            </a:r>
            <a:endParaRPr lang="en-US" altLang="zh-CN" sz="2400"/>
          </a:p>
        </p:txBody>
      </p:sp>
      <p:pic>
        <p:nvPicPr>
          <p:cNvPr id="6" name="图片 5" title=""/>
          <p:cNvPicPr>
            <a:picLocks noChangeAspect="1"/>
          </p:cNvPicPr>
          <p:nvPr/>
        </p:nvPicPr>
        <p:blipFill>
          <a:blip r:embed="rId2"/>
          <a:srcRect l="8466" t="50585" r="8656" b="34327"/>
          <a:stretch>
            <a:fillRect/>
          </a:stretch>
        </p:blipFill>
        <p:spPr>
          <a:xfrm>
            <a:off x="6096000" y="3068955"/>
            <a:ext cx="5741670" cy="23006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2783840" y="1779905"/>
            <a:ext cx="8385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问题</a:t>
            </a:r>
            <a:r>
              <a:rPr lang="en-US" altLang="zh-CN" sz="2800" b="1">
                <a:solidFill>
                  <a:schemeClr val="tx1"/>
                </a:solidFill>
              </a:rPr>
              <a:t>2</a:t>
            </a:r>
            <a:r>
              <a:rPr lang="zh-CN" altLang="en-US" sz="2800" b="1">
                <a:solidFill>
                  <a:schemeClr val="tx1"/>
                </a:solidFill>
              </a:rPr>
              <a:t>：</a:t>
            </a:r>
            <a:r>
              <a:rPr lang="zh-CN" sz="2800" b="1">
                <a:solidFill>
                  <a:schemeClr val="tx1"/>
                </a:solidFill>
              </a:rPr>
              <a:t>为房间隔音的材料要满足哪些要求</a:t>
            </a:r>
            <a:r>
              <a:rPr lang="zh-CN" altLang="en-US" sz="2800" b="1">
                <a:solidFill>
                  <a:schemeClr val="tx1"/>
                </a:solidFill>
              </a:rPr>
              <a:t>？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en-US" altLang="zh-CN" sz="2800" b="1">
                <a:solidFill>
                  <a:schemeClr val="tx1"/>
                </a:solidFill>
              </a:rPr>
              <a:t>             </a:t>
            </a:r>
            <a:r>
              <a:rPr lang="zh-CN" altLang="en-US" sz="2800" b="1">
                <a:solidFill>
                  <a:schemeClr val="tx1"/>
                </a:solidFill>
              </a:rPr>
              <a:t>可以选用哪些材料？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622961" y="3212655"/>
            <a:ext cx="5479621" cy="287887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wrap="square" rtlCol="0" anchor="t">
            <a:noAutofit/>
          </a:bodyPr>
          <a:lstStyle/>
          <a:p>
            <a:pPr marL="0" indent="0" algn="l" latinLnBrk="1" hangingPunct="0">
              <a:lnSpc>
                <a:spcPts val="44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吸音材料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通常采用纤维状、颗粒状或发泡材料形成多孔的疏松结构，当声音遇到这种材料时会引起微孔中的空气振动，使声音的能量</a:t>
            </a:r>
            <a:r>
              <a:rPr lang="en-US" altLang="zh-CN" sz="240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34" charset="-120"/>
                <a:sym typeface="+mn-ea"/>
              </a:rPr>
              <a:t>______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+mn-ea"/>
              </a:rPr>
              <a:t>（填“增强”或“衰减”），从而起到吸音作用</a:t>
            </a: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  <a:sym typeface="宋体" panose="02010600030101010101" pitchFamily="2" charset="-122"/>
              </a:rPr>
              <a:t>。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方正中等线简体" panose="03000509000000000000" pitchFamily="34" charset="-122"/>
              <a:cs typeface="Times New Roman" panose="02020603050405020304" pitchFamily="34" charset="-120"/>
              <a:sym typeface="宋体" panose="02010600030101010101" pitchFamily="2" charset="-122"/>
            </a:endParaRPr>
          </a:p>
        </p:txBody>
      </p:sp>
      <p:sp>
        <p:nvSpPr>
          <p:cNvPr id="6" name="QB_4_AN.9_1#1860b2e2f.blank?vcp=1&amp;vopoq=1&amp;pid=ede9bcf4d&amp;color=0,0,0&amp;mp=1&amp;vpa=6&amp;vtp=1&amp;bbb=1" title=""/>
          <p:cNvSpPr/>
          <p:nvPr/>
        </p:nvSpPr>
        <p:spPr>
          <a:xfrm>
            <a:off x="3157989" y="4937204"/>
            <a:ext cx="969963" cy="4919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err="1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34" charset="-122"/>
                <a:cs typeface="Times New Roman" panose="02020603050405020304" pitchFamily="34" charset="-120"/>
              </a:rPr>
              <a:t>衰减</a:t>
            </a:r>
            <a:endParaRPr lang="en-US" altLang="zh-CN" sz="2400"/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rcRect l="8466" t="21879" r="8656" b="65857"/>
          <a:stretch>
            <a:fillRect/>
          </a:stretch>
        </p:blipFill>
        <p:spPr>
          <a:xfrm>
            <a:off x="6240145" y="3573145"/>
            <a:ext cx="5573395" cy="1814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8" name="文本框 7" title="">
            <a:hlinkClick r:id="rId2" action="ppaction://hlinkfile"/>
          </p:cNvPr>
          <p:cNvSpPr txBox="1"/>
          <p:nvPr/>
        </p:nvSpPr>
        <p:spPr>
          <a:xfrm>
            <a:off x="864235" y="2757170"/>
            <a:ext cx="318579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defTabSz="685165" latinLnBrk="1">
              <a:buClr>
                <a:srgbClr val="FFFFFF"/>
              </a:buClr>
              <a:defRPr/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防止噪声产生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16" name="文本框 15" title="">
            <a:hlinkClick/>
          </p:cNvPr>
          <p:cNvSpPr txBox="1"/>
          <p:nvPr/>
        </p:nvSpPr>
        <p:spPr>
          <a:xfrm>
            <a:off x="4779010" y="2757170"/>
            <a:ext cx="2801620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algn="l" defTabSz="685165" latinLnBrk="1">
              <a:buClr>
                <a:srgbClr val="FFFFFF"/>
              </a:buClr>
              <a:buSzTx/>
              <a:defRPr/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ea"/>
                <a:sym typeface="+mn-ea"/>
              </a:rPr>
              <a:t>阻断噪声的传播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+mn-ea"/>
              <a:sym typeface="+mn-ea"/>
            </a:endParaRPr>
          </a:p>
        </p:txBody>
      </p:sp>
      <p:sp>
        <p:nvSpPr>
          <p:cNvPr id="18" name="文本框 17" title="">
            <a:hlinkClick/>
          </p:cNvPr>
          <p:cNvSpPr txBox="1"/>
          <p:nvPr/>
        </p:nvSpPr>
        <p:spPr>
          <a:xfrm>
            <a:off x="8688705" y="2727325"/>
            <a:ext cx="3309620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 algn="l" defTabSz="685165" latinLnBrk="1">
              <a:buClr>
                <a:srgbClr val="FFFFFF"/>
              </a:buClr>
              <a:buSzTx/>
              <a:defRPr/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ea"/>
                <a:sym typeface="+mn-ea"/>
              </a:rPr>
              <a:t>防止噪声进入耳朵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+mn-ea"/>
              <a:sym typeface="+mn-ea"/>
            </a:endParaRPr>
          </a:p>
        </p:txBody>
      </p:sp>
      <p:sp>
        <p:nvSpPr>
          <p:cNvPr id="25" name="文本框 24" title=""/>
          <p:cNvSpPr txBox="1"/>
          <p:nvPr/>
        </p:nvSpPr>
        <p:spPr>
          <a:xfrm>
            <a:off x="864236" y="4031616"/>
            <a:ext cx="2349341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defTabSz="685165"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在声源处减弱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6" name="文本框 25" title=""/>
          <p:cNvSpPr txBox="1"/>
          <p:nvPr/>
        </p:nvSpPr>
        <p:spPr>
          <a:xfrm>
            <a:off x="4662805" y="4031615"/>
            <a:ext cx="316928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 algn="l" defTabSz="685165">
              <a:spcBef>
                <a:spcPct val="50000"/>
              </a:spcBef>
              <a:buClrTx/>
              <a:buSzTx/>
              <a:defRPr/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ea"/>
                <a:sym typeface="+mn-ea"/>
              </a:rPr>
              <a:t>在传播过程中减弱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+mn-ea"/>
              <a:sym typeface="+mn-ea"/>
            </a:endParaRPr>
          </a:p>
        </p:txBody>
      </p:sp>
      <p:sp>
        <p:nvSpPr>
          <p:cNvPr id="27" name="文本框 26" title=""/>
          <p:cNvSpPr txBox="1"/>
          <p:nvPr/>
        </p:nvSpPr>
        <p:spPr>
          <a:xfrm>
            <a:off x="8760460" y="4077335"/>
            <a:ext cx="3028950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 algn="l" defTabSz="685165">
              <a:spcBef>
                <a:spcPct val="50000"/>
              </a:spcBef>
              <a:buClrTx/>
              <a:buSzTx/>
              <a:defRPr/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+mn-ea"/>
                <a:sym typeface="+mn-ea"/>
              </a:rPr>
              <a:t>在人耳处减弱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+mn-ea"/>
              <a:sym typeface="+mn-ea"/>
            </a:endParaRPr>
          </a:p>
        </p:txBody>
      </p:sp>
      <p:sp>
        <p:nvSpPr>
          <p:cNvPr id="28" name="下箭头 27" title=""/>
          <p:cNvSpPr/>
          <p:nvPr/>
        </p:nvSpPr>
        <p:spPr>
          <a:xfrm>
            <a:off x="1816101" y="3321527"/>
            <a:ext cx="246698" cy="645319"/>
          </a:xfrm>
          <a:prstGeom prst="downArrow">
            <a:avLst>
              <a:gd name="adj1" fmla="val 50000"/>
              <a:gd name="adj2" fmla="val 6256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defTabSz="685165">
              <a:defRPr/>
            </a:pP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下箭头 28" title=""/>
          <p:cNvSpPr/>
          <p:nvPr/>
        </p:nvSpPr>
        <p:spPr>
          <a:xfrm>
            <a:off x="5788342" y="3283429"/>
            <a:ext cx="246698" cy="645319"/>
          </a:xfrm>
          <a:prstGeom prst="downArrow">
            <a:avLst>
              <a:gd name="adj1" fmla="val 50000"/>
              <a:gd name="adj2" fmla="val 6256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defTabSz="685165">
              <a:defRPr/>
            </a:pP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下箭头 29" title=""/>
          <p:cNvSpPr/>
          <p:nvPr/>
        </p:nvSpPr>
        <p:spPr>
          <a:xfrm>
            <a:off x="10146668" y="3329149"/>
            <a:ext cx="246221" cy="645319"/>
          </a:xfrm>
          <a:prstGeom prst="down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/>
          <a:lstStyle/>
          <a:p>
            <a:pPr defTabSz="685165">
              <a:defRPr/>
            </a:pP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直接连接符 32" title=""/>
          <p:cNvSpPr/>
          <p:nvPr/>
        </p:nvSpPr>
        <p:spPr>
          <a:xfrm>
            <a:off x="7788275" y="3006725"/>
            <a:ext cx="885190" cy="63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4" name="直接连接符 33" title=""/>
          <p:cNvSpPr/>
          <p:nvPr/>
        </p:nvSpPr>
        <p:spPr>
          <a:xfrm>
            <a:off x="3432176" y="3006568"/>
            <a:ext cx="757238" cy="476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/>
        </p:txBody>
      </p:sp>
      <p:sp>
        <p:nvSpPr>
          <p:cNvPr id="35" name="圆角矩形 34" title=""/>
          <p:cNvSpPr/>
          <p:nvPr/>
        </p:nvSpPr>
        <p:spPr>
          <a:xfrm>
            <a:off x="4414520" y="2572385"/>
            <a:ext cx="3312795" cy="24479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 title=""/>
          <p:cNvSpPr txBox="1"/>
          <p:nvPr/>
        </p:nvSpPr>
        <p:spPr>
          <a:xfrm>
            <a:off x="2711450" y="1412875"/>
            <a:ext cx="83851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问题</a:t>
            </a:r>
            <a:r>
              <a:rPr lang="en-US" altLang="zh-CN" sz="2800" b="1">
                <a:solidFill>
                  <a:schemeClr val="tx1"/>
                </a:solidFill>
              </a:rPr>
              <a:t>3</a:t>
            </a:r>
            <a:r>
              <a:rPr lang="zh-CN" altLang="en-US" sz="2800" b="1">
                <a:solidFill>
                  <a:schemeClr val="tx1"/>
                </a:solidFill>
              </a:rPr>
              <a:t>：</a:t>
            </a:r>
            <a:r>
              <a:rPr lang="zh-CN" sz="2800" b="1">
                <a:solidFill>
                  <a:schemeClr val="tx1"/>
                </a:solidFill>
              </a:rPr>
              <a:t>声音是如何传播到房间外的</a:t>
            </a:r>
            <a:r>
              <a:rPr lang="zh-CN" altLang="en-US" sz="2800" b="1">
                <a:solidFill>
                  <a:schemeClr val="tx1"/>
                </a:solidFill>
              </a:rPr>
              <a:t>？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en-US" altLang="zh-CN" sz="2800" b="1">
                <a:solidFill>
                  <a:schemeClr val="tx1"/>
                </a:solidFill>
              </a:rPr>
              <a:t>            </a:t>
            </a:r>
            <a:r>
              <a:rPr lang="zh-CN" sz="2800" b="1">
                <a:solidFill>
                  <a:schemeClr val="tx1"/>
                </a:solidFill>
              </a:rPr>
              <a:t>应怎样放置隔音材料</a:t>
            </a:r>
            <a:r>
              <a:rPr lang="zh-CN" altLang="en-US" sz="2800" b="1">
                <a:solidFill>
                  <a:schemeClr val="tx1"/>
                </a:solidFill>
              </a:rPr>
              <a:t>？</a:t>
            </a:r>
            <a:endParaRPr lang="zh-CN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8" grpId="0"/>
      <p:bldP spid="25" grpId="0"/>
      <p:bldP spid="26" grpId="0"/>
      <p:bldP spid="27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项目分析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2783840" y="1779905"/>
            <a:ext cx="8385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问题</a:t>
            </a:r>
            <a:r>
              <a:rPr lang="en-US" altLang="zh-CN" sz="2800" b="1">
                <a:solidFill>
                  <a:schemeClr val="tx1"/>
                </a:solidFill>
              </a:rPr>
              <a:t>4</a:t>
            </a:r>
            <a:r>
              <a:rPr lang="zh-CN" altLang="en-US" sz="2800" b="1">
                <a:solidFill>
                  <a:schemeClr val="tx1"/>
                </a:solidFill>
              </a:rPr>
              <a:t>：</a:t>
            </a:r>
            <a:r>
              <a:rPr lang="zh-CN" sz="2800" b="1">
                <a:solidFill>
                  <a:schemeClr val="tx1"/>
                </a:solidFill>
              </a:rPr>
              <a:t>怎样测试模型房间的隔音性能</a:t>
            </a:r>
            <a:r>
              <a:rPr lang="zh-CN" altLang="en-US" sz="2800" b="1">
                <a:solidFill>
                  <a:schemeClr val="tx1"/>
                </a:solidFill>
              </a:rPr>
              <a:t>？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pic>
        <p:nvPicPr>
          <p:cNvPr id="3" name="图片 2" title=""/>
          <p:cNvPicPr/>
          <p:nvPr/>
        </p:nvPicPr>
        <p:blipFill>
          <a:blip r:embed="rId2"/>
          <a:srcRect b="17824"/>
          <a:stretch>
            <a:fillRect/>
          </a:stretch>
        </p:blipFill>
        <p:spPr>
          <a:xfrm>
            <a:off x="1127125" y="2373630"/>
            <a:ext cx="2597150" cy="3366135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1487170" y="5811520"/>
            <a:ext cx="1817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噪声检测仪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6" name="表格 5" title=""/>
          <p:cNvGraphicFramePr>
            <a:graphicFrameLocks noGrp="1"/>
          </p:cNvGraphicFramePr>
          <p:nvPr/>
        </p:nvGraphicFramePr>
        <p:xfrm>
          <a:off x="4727816" y="2373370"/>
          <a:ext cx="5699418" cy="3368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709"/>
                <a:gridCol w="2849709"/>
              </a:tblGrid>
              <a:tr h="56134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人的感觉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声音强弱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340">
                <a:tc>
                  <a:txBody>
                    <a:bodyPr vert="horz" wrap="square"/>
                    <a:lstStyle/>
                    <a:p>
                      <a:pPr algn="l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刚刚引起听觉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 dB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340"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理想的安静环境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30~40dB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341">
                <a:tc>
                  <a:txBody>
                    <a:bodyPr vert="horz" wrap="square"/>
                    <a:lstStyle/>
                    <a:p>
                      <a:pPr algn="l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保证休息和睡眠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≤ </a:t>
                      </a:r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50dB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341">
                <a:tc>
                  <a:txBody>
                    <a:bodyPr vert="horz" wrap="square"/>
                    <a:lstStyle/>
                    <a:p>
                      <a:pPr algn="l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保证工作和学习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≤ </a:t>
                      </a:r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70dB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340">
                <a:tc>
                  <a:txBody>
                    <a:bodyPr vert="horz" wrap="square"/>
                    <a:lstStyle/>
                    <a:p>
                      <a:pPr algn="l"/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保护听力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≤ </a:t>
                      </a:r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90dB</a:t>
                      </a:r>
                      <a:endParaRPr lang="zh-CN" altLang="en-US" sz="280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项目实施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rcRect t="29884" b="12865"/>
          <a:stretch>
            <a:fillRect/>
          </a:stretch>
        </p:blipFill>
        <p:spPr>
          <a:xfrm>
            <a:off x="478790" y="2204720"/>
            <a:ext cx="2028190" cy="1849755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3"/>
          <a:srcRect b="6772"/>
          <a:stretch>
            <a:fillRect/>
          </a:stretch>
        </p:blipFill>
        <p:spPr>
          <a:xfrm>
            <a:off x="2783205" y="2277110"/>
            <a:ext cx="1968500" cy="1867535"/>
          </a:xfrm>
          <a:prstGeom prst="rect">
            <a:avLst/>
          </a:prstGeom>
        </p:spPr>
      </p:pic>
      <p:pic>
        <p:nvPicPr>
          <p:cNvPr id="6" name="图片 5" title=""/>
          <p:cNvPicPr/>
          <p:nvPr/>
        </p:nvPicPr>
        <p:blipFill>
          <a:blip r:embed="rId4"/>
          <a:srcRect b="17824"/>
          <a:stretch>
            <a:fillRect/>
          </a:stretch>
        </p:blipFill>
        <p:spPr>
          <a:xfrm>
            <a:off x="5303520" y="2277110"/>
            <a:ext cx="1890395" cy="1809750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/>
        </p:nvPicPr>
        <p:blipFill>
          <a:blip r:embed="rId5"/>
          <a:srcRect l="8466" t="21879" r="8656" b="65857"/>
          <a:stretch>
            <a:fillRect/>
          </a:stretch>
        </p:blipFill>
        <p:spPr>
          <a:xfrm>
            <a:off x="7464425" y="2420620"/>
            <a:ext cx="4535805" cy="1477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911479" y="1124303"/>
            <a:ext cx="20002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项目实施</a:t>
            </a:r>
            <a:endParaRPr lang="zh-CN" altLang="en-US" sz="3200" b="1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菱形 1" title=""/>
          <p:cNvSpPr/>
          <p:nvPr userDrawn="1"/>
        </p:nvSpPr>
        <p:spPr>
          <a:xfrm>
            <a:off x="742315" y="1217930"/>
            <a:ext cx="351155" cy="351155"/>
          </a:xfrm>
          <a:prstGeom prst="diamond">
            <a:avLst/>
          </a:prstGeom>
          <a:solidFill>
            <a:srgbClr val="0162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mc:AlternateContent>
        <mc:Choice Requires="a14">
          <p:sp>
            <p:nvSpPr>
              <p:cNvPr id="3" name="文本框 2" title=""/>
              <p:cNvSpPr txBox="1"/>
              <p:nvPr/>
            </p:nvSpPr>
            <p:spPr>
              <a:xfrm>
                <a:off x="1775460" y="1708150"/>
                <a:ext cx="10096500" cy="28486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fontAlgn="auto" latinLnBrk="1" hangingPunct="0">
                  <a:lnSpc>
                    <a:spcPts val="43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800">
                    <a:solidFill>
                      <a:srgbClr val="0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+mn-ea"/>
                  </a:rPr>
                  <a:t>①先将响铃的闹钟放入未做处理的鞋盒内，在距离鞋盒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p"/>
                        </m:rPr>
                        <a:rPr lang="en-US" altLang="zh-CN" sz="2800" spc="-1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altLang="zh-CN" sz="2800" spc="-1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800" spc="-1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华文楷体" panose="02010600040101010101" pitchFamily="2" charset="-122"/>
                          <a:cs typeface="Cambria Math" panose="02040503050406030204" charset="0"/>
                        </a:rPr>
                        <m:t>m</m:t>
                      </m:r>
                    </m:oMath>
                  </m:oMathPara>
                </a14:m>
                <a:r>
                  <a:rPr lang="en-US" altLang="zh-CN" sz="2800" kern="0" spc="-99900">
                    <a:solidFill>
                      <a:srgbClr val="FFFFFF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+mn-ea"/>
                  </a:rPr>
                  <a:t> </a:t>
                </a:r>
                <a:r>
                  <a:rPr lang="en-US" altLang="zh-CN" sz="2800" err="1">
                    <a:solidFill>
                      <a:srgbClr val="0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+mn-ea"/>
                  </a:rPr>
                  <a:t>处摆放分贝仪，测量噪声的强弱</a:t>
                </a:r>
                <a:r>
                  <a:rPr lang="zh-CN" altLang="en-US" sz="2800">
                    <a:solidFill>
                      <a:srgbClr val="0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+mn-ea"/>
                  </a:rPr>
                  <a:t>。</a:t>
                </a:r>
                <a:endParaRPr lang="en-US" altLang="zh-CN" sz="2800">
                  <a:solidFill>
                    <a:prstClr val="black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endParaRPr>
              </a:p>
              <a:p>
                <a:pPr fontAlgn="auto" latinLnBrk="1" hangingPunct="0">
                  <a:lnSpc>
                    <a:spcPts val="43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zh-CN" sz="2800">
                    <a:solidFill>
                      <a:srgbClr val="0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+mn-ea"/>
                  </a:rPr>
                  <a:t>②将待测材料分别铺满鞋盒里的每个面，在______（填“相同”或“不同”）的距离处摆放分贝仪测噪声的强弱，记录数据在表1中</a:t>
                </a:r>
                <a:r>
                  <a:rPr lang="zh-CN" altLang="en-US" sz="2800">
                    <a:solidFill>
                      <a:srgbClr val="00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华文楷体" panose="02010600040101010101" pitchFamily="2" charset="-122"/>
                    <a:sym typeface="+mn-ea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" y="1708150"/>
                <a:ext cx="10096500" cy="28486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B_4_AN.11_1#1860b2e2f.blank?vcp=1&amp;vopoq=1&amp;pid=ede9bcf4d&amp;color=0,0,0&amp;mp=1&amp;vpa=7&amp;vtp=1&amp;bbb=1" title=""/>
          <p:cNvSpPr/>
          <p:nvPr/>
        </p:nvSpPr>
        <p:spPr>
          <a:xfrm>
            <a:off x="8760693" y="2708948"/>
            <a:ext cx="865986" cy="4919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fontAlgn="auto" latinLnBrk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相同</a:t>
            </a:r>
            <a:endParaRPr lang="en-US" altLang="zh-CN" sz="2800" b="1" err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51180" y="4509135"/>
          <a:ext cx="11133455" cy="199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699"/>
                <a:gridCol w="1690041"/>
                <a:gridCol w="1690041"/>
                <a:gridCol w="1998225"/>
                <a:gridCol w="1998224"/>
                <a:gridCol w="1998225"/>
              </a:tblGrid>
              <a:tr h="99758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厚度相同的材料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无隔音材料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棉花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隔音毡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衣服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</a:rPr>
                        <a:t>.......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7585">
                <a:tc>
                  <a:txBody>
                    <a:bodyPr vert="horz" wrap="square"/>
                    <a:lstStyle/>
                    <a:p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sym typeface="+mn-ea"/>
                        </a:rPr>
                        <a:t>分贝仪接受的响度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 sz="2800" b="1"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tags/tag1.xml><?xml version="1.0" encoding="utf-8"?>
<p:tagLst xmlns:p="http://schemas.openxmlformats.org/presentationml/2006/main">
  <p:tag name="TABLE_ENDDRAG_ORIGIN_RECT" val="876*157"/>
  <p:tag name="TABLE_ENDDRAG_RECT" val="11*366*876*157"/>
</p:tagLst>
</file>

<file path=ppt/tags/tag2.xml><?xml version="1.0" encoding="utf-8"?>
<p:tagLst xmlns:p="http://schemas.openxmlformats.org/presentationml/2006/main">
  <p:tag name="TABLE_ENDDRAG_ORIGIN_RECT" val="876*157"/>
  <p:tag name="TABLE_ENDDRAG_RECT" val="11*366*876*157"/>
</p:tagLst>
</file>

<file path=ppt/tags/tag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g3N2I3NjM1ZDM3ODgyNmY0NzY3OGM5N2YzYWQ3MzgifQ=="/>
</p:tagLst>
</file>

<file path=ppt/theme/theme1.xml><?xml version="1.0" encoding="utf-8"?>
<a:theme xmlns:r="http://schemas.openxmlformats.org/officeDocument/2006/relationships" xmlns:a="http://schemas.openxmlformats.org/drawingml/2006/main" name="mykonglong.taobao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mykonglong.taobao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宋体</vt:lpstr>
      <vt:lpstr>华文楷体</vt:lpstr>
      <vt:lpstr>Cambria</vt:lpstr>
      <vt:lpstr>Calibri</vt:lpstr>
      <vt:lpstr>隶书</vt:lpstr>
      <vt:lpstr>微软雅黑</vt:lpstr>
      <vt:lpstr>Times New Roman</vt:lpstr>
      <vt:lpstr>方正中等线简体</vt:lpstr>
      <vt:lpstr>楷体</vt:lpstr>
      <vt:lpstr>mykonglong.taobao.com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2024-08-21T09:00:59Z</cp:lastPrinted>
  <dcterms:created xsi:type="dcterms:W3CDTF">2024-08-21T09:00:59Z</dcterms:created>
  <dcterms:modified xsi:type="dcterms:W3CDTF">2024-08-21T01:00:59Z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