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60" r:id="rId2"/>
    <p:sldMasterId id="2147483670" r:id="rId3"/>
  </p:sldMasterIdLst>
  <p:notesMasterIdLst>
    <p:notesMasterId r:id="rId26"/>
  </p:notesMasterIdLst>
  <p:handoutMasterIdLst>
    <p:handoutMasterId r:id="rId27"/>
  </p:handoutMasterIdLst>
  <p:sldIdLst>
    <p:sldId id="256" r:id="rId4"/>
    <p:sldId id="308" r:id="rId5"/>
    <p:sldId id="271" r:id="rId6"/>
    <p:sldId id="310" r:id="rId7"/>
    <p:sldId id="311" r:id="rId8"/>
    <p:sldId id="313" r:id="rId9"/>
    <p:sldId id="328" r:id="rId10"/>
    <p:sldId id="352" r:id="rId11"/>
    <p:sldId id="329" r:id="rId12"/>
    <p:sldId id="331" r:id="rId13"/>
    <p:sldId id="347" r:id="rId14"/>
    <p:sldId id="334" r:id="rId15"/>
    <p:sldId id="348" r:id="rId16"/>
    <p:sldId id="367" r:id="rId17"/>
    <p:sldId id="349" r:id="rId18"/>
    <p:sldId id="292" r:id="rId19"/>
    <p:sldId id="300" r:id="rId20"/>
    <p:sldId id="350" r:id="rId21"/>
    <p:sldId id="351" r:id="rId22"/>
    <p:sldId id="377" r:id="rId23"/>
    <p:sldId id="345" r:id="rId24"/>
    <p:sldId id="342" r:id="rId25"/>
  </p:sldIdLst>
  <p:sldSz cx="9144000" cy="5143500" type="screen16x9"/>
  <p:notesSz cx="9947275" cy="6858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作者" initials="A" lastIdx="1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96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-444" y="-102"/>
      </p:cViewPr>
      <p:guideLst>
        <p:guide orient="horz" pos="1620"/>
        <p:guide pos="2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10486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634487" y="1"/>
            <a:ext cx="4310486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pPr/>
              <a:t>2019/11/12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4310486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634487" y="6513910"/>
            <a:ext cx="4310486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9314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10486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34487" y="1"/>
            <a:ext cx="4310486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  <a:pPr/>
              <a:t>2019/11/12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4310486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34487" y="6513910"/>
            <a:ext cx="4310486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162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TEMPLATE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3" name="文本框 18"/>
          <p:cNvSpPr txBox="1"/>
          <p:nvPr userDrawn="1"/>
        </p:nvSpPr>
        <p:spPr>
          <a:xfrm>
            <a:off x="484292" y="-44503"/>
            <a:ext cx="1473480" cy="4770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导入新知</a:t>
            </a:r>
            <a:endParaRPr lang="zh-CN" altLang="en-US" sz="25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 advTm="0">
    <p:fade/>
  </p:transition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893"/>
            <a:ext cx="6858000" cy="12420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35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2019/11/12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458"/>
            <a:ext cx="7886700" cy="326407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2019/11/12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TEMPLATE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 advTm="0">
    <p:fade/>
  </p:transition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TEMPLATE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7859"/>
            <a:ext cx="2743200" cy="364395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defTabSz="685800">
              <a:defRPr/>
            </a:pPr>
            <a:fld id="{DE992C8C-F093-4FD8-8873-42F5D5B5915D}" type="datetimeFigureOut">
              <a:rPr lang="zh-CN" altLang="en-US" sz="1350">
                <a:solidFill>
                  <a:prstClr val="black"/>
                </a:solidFill>
              </a:rPr>
              <a:pPr defTabSz="685800">
                <a:defRPr/>
              </a:pPr>
              <a:t>2019/11/12</a:t>
            </a:fld>
            <a:endParaRPr lang="zh-CN" altLang="en-US" sz="1350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7859"/>
            <a:ext cx="4114800" cy="364395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noProof="1">
                <a:latin typeface="+mn-lt"/>
                <a:ea typeface="+mn-ea"/>
              </a:defRPr>
            </a:lvl1pPr>
          </a:lstStyle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7859"/>
            <a:ext cx="2743200" cy="364395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defTabSz="685800">
              <a:defRPr/>
            </a:pPr>
            <a:fld id="{BBC06761-3C82-4EBB-ABA8-C6146A0EBDEA}" type="slidenum">
              <a:rPr lang="zh-CN" altLang="en-US" sz="135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  <a:ea typeface="+mn-ea"/>
            </a:endParaRPr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SO_TEMPLATE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TEMPLATE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7859"/>
            <a:ext cx="2743200" cy="364395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defTabSz="685800">
              <a:defRPr/>
            </a:pPr>
            <a:fld id="{DE992C8C-F093-4FD8-8873-42F5D5B5915D}" type="datetimeFigureOut">
              <a:rPr lang="zh-CN" altLang="en-US" sz="1350">
                <a:solidFill>
                  <a:prstClr val="black"/>
                </a:solidFill>
              </a:rPr>
              <a:pPr defTabSz="685800">
                <a:defRPr/>
              </a:pPr>
              <a:t>2019/11/12</a:t>
            </a:fld>
            <a:endParaRPr lang="zh-CN" altLang="en-US" sz="1350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7859"/>
            <a:ext cx="4114800" cy="364395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noProof="1">
                <a:latin typeface="+mn-lt"/>
                <a:ea typeface="+mn-ea"/>
              </a:defRPr>
            </a:lvl1pPr>
          </a:lstStyle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7859"/>
            <a:ext cx="2743200" cy="364395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defTabSz="685800">
              <a:defRPr/>
            </a:pPr>
            <a:fld id="{BBC06761-3C82-4EBB-ABA8-C6146A0EBDEA}" type="slidenum">
              <a:rPr lang="zh-CN" altLang="en-US" sz="135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  <a:ea typeface="+mn-ea"/>
            </a:endParaRPr>
          </a:p>
        </p:txBody>
      </p:sp>
      <p:sp>
        <p:nvSpPr>
          <p:cNvPr id="8" name="文本框 18"/>
          <p:cNvSpPr txBox="1"/>
          <p:nvPr userDrawn="1"/>
        </p:nvSpPr>
        <p:spPr>
          <a:xfrm>
            <a:off x="484292" y="-52454"/>
            <a:ext cx="1473480" cy="4770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素养目标</a:t>
            </a:r>
            <a:endParaRPr lang="zh-CN" altLang="en-US" sz="25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SO_TEMPLATE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3" name="文本框 18"/>
          <p:cNvSpPr txBox="1"/>
          <p:nvPr userDrawn="1"/>
        </p:nvSpPr>
        <p:spPr>
          <a:xfrm>
            <a:off x="484292" y="-44503"/>
            <a:ext cx="1473480" cy="4770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探究新知</a:t>
            </a:r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8"/>
          <p:cNvSpPr txBox="1"/>
          <p:nvPr userDrawn="1"/>
        </p:nvSpPr>
        <p:spPr>
          <a:xfrm>
            <a:off x="484292" y="-52454"/>
            <a:ext cx="1473480" cy="4770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巩固练习</a:t>
            </a:r>
            <a:endParaRPr lang="zh-CN" altLang="en-US" sz="25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8"/>
          <p:cNvSpPr txBox="1"/>
          <p:nvPr userDrawn="1"/>
        </p:nvSpPr>
        <p:spPr>
          <a:xfrm>
            <a:off x="484292" y="-44503"/>
            <a:ext cx="1473480" cy="4770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课堂检测</a:t>
            </a:r>
            <a:endParaRPr lang="zh-CN" altLang="en-US" sz="25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8"/>
          <p:cNvSpPr txBox="1"/>
          <p:nvPr userDrawn="1"/>
        </p:nvSpPr>
        <p:spPr>
          <a:xfrm>
            <a:off x="484292" y="-12699"/>
            <a:ext cx="1473480" cy="4770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 smtClean="0">
                <a:solidFill>
                  <a:prstClr val="black"/>
                </a:solidFill>
                <a:latin typeface="Segoe Print" panose="02000600000000000000" charset="0"/>
                <a:ea typeface="Segoe Print" panose="02000600000000000000" charset="0"/>
              </a:rPr>
              <a:t>课堂小结</a:t>
            </a:r>
            <a:endParaRPr lang="zh-CN" altLang="en-US" sz="2500" b="1" dirty="0">
              <a:solidFill>
                <a:prstClr val="black"/>
              </a:solidFill>
              <a:latin typeface="Segoe Print" panose="02000600000000000000" charset="0"/>
              <a:ea typeface="Segoe Print" panose="02000600000000000000" charset="0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8"/>
          <p:cNvSpPr txBox="1"/>
          <p:nvPr userDrawn="1"/>
        </p:nvSpPr>
        <p:spPr>
          <a:xfrm>
            <a:off x="484292" y="-12699"/>
            <a:ext cx="1473480" cy="4770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 smtClean="0">
                <a:solidFill>
                  <a:prstClr val="black"/>
                </a:solidFill>
                <a:latin typeface="Segoe Print" panose="02000600000000000000" charset="0"/>
                <a:ea typeface="Segoe Print" panose="02000600000000000000" charset="0"/>
              </a:rPr>
              <a:t>课后作业</a:t>
            </a:r>
            <a:endParaRPr lang="zh-CN" altLang="en-US" sz="2500" b="1" dirty="0">
              <a:solidFill>
                <a:prstClr val="black"/>
              </a:solidFill>
              <a:latin typeface="Segoe Print" panose="02000600000000000000" charset="0"/>
              <a:ea typeface="Segoe Print" panose="02000600000000000000" charset="0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图片 3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009970" y="44337"/>
            <a:ext cx="1080008" cy="42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直线连接符 10"/>
          <p:cNvCxnSpPr/>
          <p:nvPr/>
        </p:nvCxnSpPr>
        <p:spPr>
          <a:xfrm>
            <a:off x="1588" y="407062"/>
            <a:ext cx="200660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reeform 74"/>
          <p:cNvSpPr>
            <a:spLocks noChangeAspect="1" noEditPoints="1"/>
          </p:cNvSpPr>
          <p:nvPr/>
        </p:nvSpPr>
        <p:spPr bwMode="auto">
          <a:xfrm>
            <a:off x="96041" y="55536"/>
            <a:ext cx="360363" cy="319088"/>
          </a:xfrm>
          <a:custGeom>
            <a:avLst/>
            <a:gdLst>
              <a:gd name="T0" fmla="*/ 127 w 167"/>
              <a:gd name="T1" fmla="*/ 22 h 148"/>
              <a:gd name="T2" fmla="*/ 74 w 167"/>
              <a:gd name="T3" fmla="*/ 0 h 148"/>
              <a:gd name="T4" fmla="*/ 0 w 167"/>
              <a:gd name="T5" fmla="*/ 74 h 148"/>
              <a:gd name="T6" fmla="*/ 74 w 167"/>
              <a:gd name="T7" fmla="*/ 148 h 148"/>
              <a:gd name="T8" fmla="*/ 143 w 167"/>
              <a:gd name="T9" fmla="*/ 99 h 148"/>
              <a:gd name="T10" fmla="*/ 70 w 167"/>
              <a:gd name="T11" fmla="*/ 79 h 148"/>
              <a:gd name="T12" fmla="*/ 127 w 167"/>
              <a:gd name="T13" fmla="*/ 22 h 148"/>
              <a:gd name="T14" fmla="*/ 147 w 167"/>
              <a:gd name="T15" fmla="*/ 19 h 148"/>
              <a:gd name="T16" fmla="*/ 93 w 167"/>
              <a:gd name="T17" fmla="*/ 73 h 148"/>
              <a:gd name="T18" fmla="*/ 164 w 167"/>
              <a:gd name="T19" fmla="*/ 92 h 148"/>
              <a:gd name="T20" fmla="*/ 167 w 167"/>
              <a:gd name="T21" fmla="*/ 69 h 148"/>
              <a:gd name="T22" fmla="*/ 147 w 167"/>
              <a:gd name="T23" fmla="*/ 19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7" h="148">
                <a:moveTo>
                  <a:pt x="127" y="22"/>
                </a:moveTo>
                <a:cubicBezTo>
                  <a:pt x="113" y="8"/>
                  <a:pt x="95" y="0"/>
                  <a:pt x="74" y="0"/>
                </a:cubicBezTo>
                <a:cubicBezTo>
                  <a:pt x="33" y="0"/>
                  <a:pt x="0" y="33"/>
                  <a:pt x="0" y="74"/>
                </a:cubicBezTo>
                <a:cubicBezTo>
                  <a:pt x="0" y="115"/>
                  <a:pt x="33" y="148"/>
                  <a:pt x="74" y="148"/>
                </a:cubicBezTo>
                <a:cubicBezTo>
                  <a:pt x="106" y="148"/>
                  <a:pt x="133" y="127"/>
                  <a:pt x="143" y="99"/>
                </a:cubicBezTo>
                <a:cubicBezTo>
                  <a:pt x="70" y="79"/>
                  <a:pt x="70" y="79"/>
                  <a:pt x="70" y="79"/>
                </a:cubicBezTo>
                <a:lnTo>
                  <a:pt x="127" y="22"/>
                </a:lnTo>
                <a:close/>
                <a:moveTo>
                  <a:pt x="147" y="19"/>
                </a:moveTo>
                <a:cubicBezTo>
                  <a:pt x="93" y="73"/>
                  <a:pt x="93" y="73"/>
                  <a:pt x="93" y="73"/>
                </a:cubicBezTo>
                <a:cubicBezTo>
                  <a:pt x="164" y="92"/>
                  <a:pt x="164" y="92"/>
                  <a:pt x="164" y="92"/>
                </a:cubicBezTo>
                <a:cubicBezTo>
                  <a:pt x="166" y="85"/>
                  <a:pt x="167" y="77"/>
                  <a:pt x="167" y="69"/>
                </a:cubicBezTo>
                <a:cubicBezTo>
                  <a:pt x="167" y="50"/>
                  <a:pt x="160" y="32"/>
                  <a:pt x="147" y="1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1"/>
          <p:cNvSpPr txBox="1">
            <a:spLocks noChangeArrowheads="1"/>
          </p:cNvSpPr>
          <p:nvPr/>
        </p:nvSpPr>
        <p:spPr bwMode="auto">
          <a:xfrm>
            <a:off x="6377099" y="39633"/>
            <a:ext cx="17379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685800"/>
            <a:r>
              <a:rPr lang="en-US" altLang="zh-CN" sz="2000" b="1" dirty="0" smtClean="0">
                <a:solidFill>
                  <a:srgbClr val="F07474">
                    <a:lumMod val="50000"/>
                  </a:srgbClr>
                </a:solidFill>
                <a:latin typeface="宋体" panose="02010600030101010101" pitchFamily="2" charset="-122"/>
              </a:rPr>
              <a:t>22.3 </a:t>
            </a:r>
            <a:r>
              <a:rPr lang="zh-CN" altLang="en-US" sz="2000" b="1" dirty="0" smtClean="0">
                <a:solidFill>
                  <a:srgbClr val="F07474">
                    <a:lumMod val="50000"/>
                  </a:srgbClr>
                </a:solidFill>
                <a:latin typeface="宋体" panose="02010600030101010101" pitchFamily="2" charset="-122"/>
              </a:rPr>
              <a:t>太阳能</a:t>
            </a:r>
            <a:r>
              <a:rPr lang="en-US" altLang="zh-CN" sz="2000" b="1" dirty="0" smtClean="0">
                <a:solidFill>
                  <a:srgbClr val="F07474">
                    <a:lumMod val="5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endParaRPr lang="zh-CN" altLang="en-US" sz="2000" b="1" dirty="0">
              <a:solidFill>
                <a:srgbClr val="F07474">
                  <a:lumMod val="50000"/>
                </a:srgbClr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65282" y="4786685"/>
            <a:ext cx="8881099" cy="356815"/>
            <a:chOff x="265282" y="4786685"/>
            <a:chExt cx="8881099" cy="356815"/>
          </a:xfrm>
        </p:grpSpPr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9566" y="4786685"/>
              <a:ext cx="356815" cy="356815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直接连接符 13"/>
            <p:cNvCxnSpPr/>
            <p:nvPr userDrawn="1"/>
          </p:nvCxnSpPr>
          <p:spPr>
            <a:xfrm>
              <a:off x="265282" y="5051419"/>
              <a:ext cx="8623906" cy="1"/>
            </a:xfrm>
            <a:prstGeom prst="line">
              <a:avLst/>
            </a:prstGeom>
            <a:noFill/>
            <a:ln w="28575" cap="flat" cmpd="sng" algn="ctr">
              <a:solidFill>
                <a:srgbClr val="FFC000">
                  <a:lumMod val="60000"/>
                  <a:lumOff val="40000"/>
                </a:srgbClr>
              </a:solidFill>
              <a:prstDash val="solid"/>
              <a:miter lim="800000"/>
              <a:headEnd type="triangle" w="med" len="med"/>
              <a:tailEnd type="none" w="med" len="med"/>
            </a:ln>
            <a:effectLst/>
          </p:spPr>
        </p:cxnSp>
        <p:cxnSp>
          <p:nvCxnSpPr>
            <p:cNvPr id="15" name="直接连接符 14"/>
            <p:cNvCxnSpPr/>
            <p:nvPr userDrawn="1"/>
          </p:nvCxnSpPr>
          <p:spPr>
            <a:xfrm flipH="1" flipV="1">
              <a:off x="265282" y="5011664"/>
              <a:ext cx="8592469" cy="0"/>
            </a:xfrm>
            <a:prstGeom prst="line">
              <a:avLst/>
            </a:prstGeom>
            <a:noFill/>
            <a:ln w="19050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</p:cxn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9pPr>
    </p:titleStyle>
    <p:bodyStyle>
      <a:lvl1pPr marL="257175" indent="-257175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57530" indent="-21463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65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图片 3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09970" y="44337"/>
            <a:ext cx="1080008" cy="42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组合 7"/>
          <p:cNvGrpSpPr/>
          <p:nvPr/>
        </p:nvGrpSpPr>
        <p:grpSpPr>
          <a:xfrm>
            <a:off x="265282" y="4786685"/>
            <a:ext cx="8881099" cy="356815"/>
            <a:chOff x="265282" y="4786685"/>
            <a:chExt cx="8881099" cy="356815"/>
          </a:xfrm>
        </p:grpSpPr>
        <p:pic>
          <p:nvPicPr>
            <p:cNvPr id="9" name="Picture 2"/>
            <p:cNvPicPr>
              <a:picLocks noChangeAspect="1" noChangeArrowheads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9566" y="4786685"/>
              <a:ext cx="356815" cy="356815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直接连接符 9"/>
            <p:cNvCxnSpPr/>
            <p:nvPr userDrawn="1"/>
          </p:nvCxnSpPr>
          <p:spPr>
            <a:xfrm>
              <a:off x="265282" y="5051419"/>
              <a:ext cx="8623906" cy="1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 userDrawn="1"/>
          </p:nvCxnSpPr>
          <p:spPr>
            <a:xfrm flipH="1" flipV="1">
              <a:off x="265282" y="5011664"/>
              <a:ext cx="8592469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文本框 1"/>
          <p:cNvSpPr txBox="1">
            <a:spLocks noChangeArrowheads="1"/>
          </p:cNvSpPr>
          <p:nvPr/>
        </p:nvSpPr>
        <p:spPr bwMode="auto">
          <a:xfrm>
            <a:off x="6377099" y="39633"/>
            <a:ext cx="17379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685800"/>
            <a:r>
              <a:rPr lang="en-US" altLang="zh-CN" sz="2000" b="1" dirty="0" smtClean="0">
                <a:solidFill>
                  <a:srgbClr val="F07474">
                    <a:lumMod val="50000"/>
                  </a:srgbClr>
                </a:solidFill>
                <a:latin typeface="宋体" panose="02010600030101010101" pitchFamily="2" charset="-122"/>
              </a:rPr>
              <a:t>22.3 </a:t>
            </a:r>
            <a:r>
              <a:rPr lang="zh-CN" altLang="en-US" sz="2000" b="1" dirty="0" smtClean="0">
                <a:solidFill>
                  <a:srgbClr val="F07474">
                    <a:lumMod val="50000"/>
                  </a:srgbClr>
                </a:solidFill>
                <a:latin typeface="宋体" panose="02010600030101010101" pitchFamily="2" charset="-122"/>
              </a:rPr>
              <a:t>太阳能</a:t>
            </a:r>
            <a:r>
              <a:rPr lang="en-US" altLang="zh-CN" sz="2000" b="1" dirty="0" smtClean="0">
                <a:solidFill>
                  <a:srgbClr val="F07474">
                    <a:lumMod val="5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endParaRPr lang="zh-CN" altLang="en-US" sz="2000" b="1" dirty="0">
              <a:solidFill>
                <a:srgbClr val="F07474">
                  <a:lumMod val="50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ransition spd="slow">
    <p:random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9pPr>
    </p:titleStyle>
    <p:bodyStyle>
      <a:lvl1pPr marL="257175" indent="-257175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57530" indent="-21463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65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2.png"/><Relationship Id="rId7" Type="http://schemas.openxmlformats.org/officeDocument/2006/relationships/image" Target="../media/image25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4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9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51444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447675" y="1329690"/>
            <a:ext cx="8339455" cy="2484120"/>
          </a:xfrm>
        </p:spPr>
        <p:txBody>
          <a:bodyPr>
            <a:no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第二十二章  能</a:t>
            </a:r>
            <a:r>
              <a:rPr lang="zh-CN" altLang="en-US" sz="4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源与可</a:t>
            </a:r>
            <a:r>
              <a:rPr lang="zh-CN" altLang="en-US" sz="4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持续发展</a:t>
            </a:r>
            <a:br>
              <a:rPr lang="zh-CN" altLang="en-US" sz="4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zh-CN" altLang="en-US" sz="4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/>
            </a:r>
            <a:br>
              <a:rPr lang="zh-CN" altLang="en-US" sz="4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zh-CN" altLang="en-US" sz="4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第</a:t>
            </a:r>
            <a:r>
              <a:rPr lang="en-US" altLang="zh-CN" sz="4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4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节  太阳能</a:t>
            </a:r>
          </a:p>
        </p:txBody>
      </p:sp>
      <p:pic>
        <p:nvPicPr>
          <p:cNvPr id="7" name="图片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84758" y="18437"/>
            <a:ext cx="1321424" cy="520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圆角矩形 7"/>
          <p:cNvSpPr/>
          <p:nvPr/>
        </p:nvSpPr>
        <p:spPr>
          <a:xfrm>
            <a:off x="-2822" y="5295"/>
            <a:ext cx="3561908" cy="435611"/>
          </a:xfrm>
          <a:prstGeom prst="round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 dirty="0">
              <a:solidFill>
                <a:prstClr val="black"/>
              </a:solidFill>
              <a:latin typeface="Times New Roman" panose="02020603050405020304"/>
              <a:ea typeface="黑体" panose="02010609060101010101" pitchFamily="49" charset="-122"/>
            </a:endParaRPr>
          </a:p>
        </p:txBody>
      </p:sp>
      <p:sp>
        <p:nvSpPr>
          <p:cNvPr id="9" name="文本框 1"/>
          <p:cNvSpPr txBox="1"/>
          <p:nvPr/>
        </p:nvSpPr>
        <p:spPr>
          <a:xfrm>
            <a:off x="65013" y="24320"/>
            <a:ext cx="3338624" cy="400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人教</a:t>
            </a:r>
            <a:r>
              <a:rPr lang="zh-CN" altLang="en-US" sz="2000" b="1" dirty="0" smtClean="0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版 物理 </a:t>
            </a:r>
            <a:r>
              <a:rPr lang="zh-CN" altLang="en-US" sz="2000" b="1" dirty="0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九</a:t>
            </a:r>
            <a:r>
              <a:rPr lang="zh-CN" altLang="en-US" sz="2000" b="1" dirty="0" smtClean="0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年级 下册</a:t>
            </a:r>
            <a:endParaRPr lang="zh-CN" altLang="en-US" sz="2000" b="1" dirty="0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5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0625" y="1423035"/>
            <a:ext cx="5621020" cy="3158490"/>
          </a:xfrm>
          <a:prstGeom prst="rect">
            <a:avLst/>
          </a:prstGeom>
        </p:spPr>
      </p:pic>
      <p:sp>
        <p:nvSpPr>
          <p:cNvPr id="3" name="圆角矩形标注 2"/>
          <p:cNvSpPr/>
          <p:nvPr/>
        </p:nvSpPr>
        <p:spPr>
          <a:xfrm>
            <a:off x="7149465" y="1519555"/>
            <a:ext cx="1752600" cy="2105025"/>
          </a:xfrm>
          <a:prstGeom prst="wedgeRoundRectCallout">
            <a:avLst>
              <a:gd name="adj1" fmla="val -111719"/>
              <a:gd name="adj2" fmla="val -3561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集热塔加热水，通过水蒸气推动汽轮机发</a:t>
            </a:r>
            <a:r>
              <a:rPr lang="zh-CN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电。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2538730" y="608330"/>
            <a:ext cx="3657600" cy="481330"/>
            <a:chOff x="2104699" y="599994"/>
            <a:chExt cx="3958508" cy="481013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104699" y="599994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矩形 24"/>
            <p:cNvSpPr/>
            <p:nvPr/>
          </p:nvSpPr>
          <p:spPr>
            <a:xfrm>
              <a:off x="2191591" y="599994"/>
              <a:ext cx="3871616" cy="4600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 smtClean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太阳能热发电站</a:t>
              </a:r>
              <a:endPara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650" y="762000"/>
            <a:ext cx="7924800" cy="3314065"/>
          </a:xfrm>
          <a:prstGeom prst="rect">
            <a:avLst/>
          </a:prstGeom>
        </p:spPr>
      </p:pic>
      <p:grpSp>
        <p:nvGrpSpPr>
          <p:cNvPr id="30737" name="组合 30736"/>
          <p:cNvGrpSpPr/>
          <p:nvPr/>
        </p:nvGrpSpPr>
        <p:grpSpPr>
          <a:xfrm>
            <a:off x="1399084" y="3677415"/>
            <a:ext cx="6384435" cy="1106962"/>
            <a:chOff x="1734" y="3028"/>
            <a:chExt cx="3932" cy="899"/>
          </a:xfrm>
          <a:solidFill>
            <a:srgbClr val="FFFFFF"/>
          </a:solidFill>
        </p:grpSpPr>
        <p:sp>
          <p:nvSpPr>
            <p:cNvPr id="30730" name="矩形 30729"/>
            <p:cNvSpPr/>
            <p:nvPr/>
          </p:nvSpPr>
          <p:spPr>
            <a:xfrm>
              <a:off x="1734" y="3502"/>
              <a:ext cx="3932" cy="425"/>
            </a:xfrm>
            <a:prstGeom prst="rect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 eaLnBrk="0" hangingPunct="0"/>
              <a:r>
                <a:rPr lang="zh-CN" altLang="en-US" sz="2800" b="1" dirty="0">
                  <a:solidFill>
                    <a:srgbClr val="CC0000"/>
                  </a:solidFill>
                  <a:latin typeface="Arial" panose="020B0604020202020204" pitchFamily="34" charset="0"/>
                </a:rPr>
                <a:t>定日</a:t>
              </a:r>
              <a:r>
                <a:rPr lang="zh-CN" altLang="en-US" sz="2800" b="1" dirty="0" smtClean="0">
                  <a:solidFill>
                    <a:srgbClr val="CC0000"/>
                  </a:solidFill>
                  <a:latin typeface="Arial" panose="020B0604020202020204" pitchFamily="34" charset="0"/>
                </a:rPr>
                <a:t>镜</a:t>
              </a:r>
              <a:r>
                <a:rPr lang="zh-CN" altLang="en-US" sz="2800" b="1" dirty="0" smtClean="0">
                  <a:latin typeface="Arial" panose="020B0604020202020204" pitchFamily="34" charset="0"/>
                </a:rPr>
                <a:t>追</a:t>
              </a:r>
              <a:r>
                <a:rPr lang="zh-CN" altLang="en-US" sz="2800" b="1" dirty="0">
                  <a:latin typeface="Arial" panose="020B0604020202020204" pitchFamily="34" charset="0"/>
                </a:rPr>
                <a:t>着太阳转，反射阳</a:t>
              </a:r>
              <a:r>
                <a:rPr lang="zh-CN" altLang="en-US" sz="2800" b="1" dirty="0" smtClean="0">
                  <a:latin typeface="Arial" panose="020B0604020202020204" pitchFamily="34" charset="0"/>
                </a:rPr>
                <a:t>光。</a:t>
              </a:r>
              <a:endParaRPr lang="zh-CN" altLang="en-US" sz="2800" b="1" dirty="0">
                <a:latin typeface="Arial" panose="020B0604020202020204" pitchFamily="34" charset="0"/>
              </a:endParaRPr>
            </a:p>
          </p:txBody>
        </p:sp>
        <p:sp>
          <p:nvSpPr>
            <p:cNvPr id="30731" name="直接连接符 30730"/>
            <p:cNvSpPr/>
            <p:nvPr/>
          </p:nvSpPr>
          <p:spPr>
            <a:xfrm flipH="1" flipV="1">
              <a:off x="2957" y="3102"/>
              <a:ext cx="514" cy="400"/>
            </a:xfrm>
            <a:prstGeom prst="line">
              <a:avLst/>
            </a:prstGeom>
            <a:grpFill/>
            <a:ln w="28575" cap="flat" cmpd="sng">
              <a:solidFill>
                <a:schemeClr val="accent1"/>
              </a:solidFill>
              <a:prstDash val="dashDot"/>
              <a:headEnd type="none" w="med" len="med"/>
              <a:tailEnd type="none" w="med" len="med"/>
            </a:ln>
          </p:spPr>
        </p:sp>
        <p:sp>
          <p:nvSpPr>
            <p:cNvPr id="30732" name="直接连接符 30731"/>
            <p:cNvSpPr/>
            <p:nvPr/>
          </p:nvSpPr>
          <p:spPr>
            <a:xfrm flipV="1">
              <a:off x="3878" y="3028"/>
              <a:ext cx="396" cy="474"/>
            </a:xfrm>
            <a:prstGeom prst="line">
              <a:avLst/>
            </a:prstGeom>
            <a:grpFill/>
            <a:ln w="28575" cap="flat" cmpd="sng">
              <a:solidFill>
                <a:schemeClr val="accent1"/>
              </a:solidFill>
              <a:prstDash val="dashDot"/>
              <a:headEnd type="none" w="med" len="med"/>
              <a:tailEnd type="none" w="med" len="med"/>
            </a:ln>
          </p:spPr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8442" y="1353476"/>
            <a:ext cx="8975558" cy="3332480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2609850" y="574040"/>
            <a:ext cx="3657600" cy="481330"/>
            <a:chOff x="2104699" y="599994"/>
            <a:chExt cx="3958508" cy="481013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104699" y="599994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矩形 24"/>
            <p:cNvSpPr/>
            <p:nvPr/>
          </p:nvSpPr>
          <p:spPr>
            <a:xfrm>
              <a:off x="2191591" y="620935"/>
              <a:ext cx="3871616" cy="4600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太阳能技术的优缺点</a:t>
              </a:r>
              <a:endPara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602" name="组合 25601"/>
          <p:cNvGrpSpPr/>
          <p:nvPr/>
        </p:nvGrpSpPr>
        <p:grpSpPr>
          <a:xfrm>
            <a:off x="472202" y="1911245"/>
            <a:ext cx="2678906" cy="622697"/>
            <a:chOff x="0" y="0"/>
            <a:chExt cx="2250" cy="523"/>
          </a:xfrm>
        </p:grpSpPr>
        <p:pic>
          <p:nvPicPr>
            <p:cNvPr id="25603" name="矩形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250" cy="5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604" name="文本框 25603"/>
            <p:cNvSpPr txBox="1"/>
            <p:nvPr/>
          </p:nvSpPr>
          <p:spPr>
            <a:xfrm>
              <a:off x="39" y="70"/>
              <a:ext cx="2177" cy="40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lstStyle/>
            <a:p>
              <a:pPr algn="ctr"/>
              <a:r>
                <a:rPr lang="zh-CN" altLang="en-US" sz="24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能源易获取</a:t>
              </a:r>
            </a:p>
          </p:txBody>
        </p:sp>
      </p:grpSp>
      <p:grpSp>
        <p:nvGrpSpPr>
          <p:cNvPr id="25605" name="组合 25604"/>
          <p:cNvGrpSpPr/>
          <p:nvPr/>
        </p:nvGrpSpPr>
        <p:grpSpPr>
          <a:xfrm>
            <a:off x="472202" y="2451788"/>
            <a:ext cx="2678906" cy="621506"/>
            <a:chOff x="0" y="0"/>
            <a:chExt cx="2250" cy="522"/>
          </a:xfrm>
        </p:grpSpPr>
        <p:pic>
          <p:nvPicPr>
            <p:cNvPr id="25606" name="矩形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2250" cy="52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607" name="文本框 25606"/>
            <p:cNvSpPr txBox="1"/>
            <p:nvPr/>
          </p:nvSpPr>
          <p:spPr>
            <a:xfrm>
              <a:off x="39" y="69"/>
              <a:ext cx="2177" cy="40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lstStyle/>
            <a:p>
              <a:pPr algn="ctr"/>
              <a:r>
                <a:rPr lang="zh-CN" altLang="en-US" sz="24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不排放</a:t>
              </a:r>
              <a:r>
                <a:rPr lang="en-US" altLang="zh-CN" sz="24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CO</a:t>
              </a:r>
              <a:r>
                <a:rPr lang="en-US" altLang="zh-CN" sz="2400" b="1" baseline="-25000">
                  <a:solidFill>
                    <a:srgbClr val="000000"/>
                  </a:solidFill>
                  <a:latin typeface="Times New Roman" panose="02020603050405020304" pitchFamily="18" charset="0"/>
                </a:rPr>
                <a:t>2</a:t>
              </a:r>
              <a:endParaRPr lang="zh-CN" altLang="en-US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5608" name="组合 25607"/>
          <p:cNvGrpSpPr/>
          <p:nvPr/>
        </p:nvGrpSpPr>
        <p:grpSpPr>
          <a:xfrm>
            <a:off x="472202" y="2995904"/>
            <a:ext cx="2678906" cy="621506"/>
            <a:chOff x="0" y="0"/>
            <a:chExt cx="2250" cy="522"/>
          </a:xfrm>
        </p:grpSpPr>
        <p:pic>
          <p:nvPicPr>
            <p:cNvPr id="25609" name="矩形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2250" cy="52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610" name="文本框 25609"/>
            <p:cNvSpPr txBox="1"/>
            <p:nvPr/>
          </p:nvSpPr>
          <p:spPr>
            <a:xfrm>
              <a:off x="39" y="66"/>
              <a:ext cx="2177" cy="40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lstStyle/>
            <a:p>
              <a:pPr algn="ctr"/>
              <a:r>
                <a:rPr lang="zh-CN" altLang="en-US" sz="24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能源量大</a:t>
              </a:r>
            </a:p>
          </p:txBody>
        </p:sp>
      </p:grpSp>
      <p:grpSp>
        <p:nvGrpSpPr>
          <p:cNvPr id="25611" name="组合 25610"/>
          <p:cNvGrpSpPr/>
          <p:nvPr/>
        </p:nvGrpSpPr>
        <p:grpSpPr>
          <a:xfrm>
            <a:off x="472202" y="3535257"/>
            <a:ext cx="2678906" cy="621506"/>
            <a:chOff x="0" y="0"/>
            <a:chExt cx="2250" cy="522"/>
          </a:xfrm>
        </p:grpSpPr>
        <p:pic>
          <p:nvPicPr>
            <p:cNvPr id="25612" name="矩形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2250" cy="52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613" name="文本框 25612"/>
            <p:cNvSpPr txBox="1"/>
            <p:nvPr/>
          </p:nvSpPr>
          <p:spPr>
            <a:xfrm>
              <a:off x="39" y="66"/>
              <a:ext cx="2177" cy="40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lstStyle/>
            <a:p>
              <a:pPr algn="ctr"/>
              <a:r>
                <a:rPr lang="zh-CN" altLang="en-US" sz="24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可持续性强</a:t>
              </a:r>
            </a:p>
          </p:txBody>
        </p:sp>
      </p:grpSp>
      <p:grpSp>
        <p:nvGrpSpPr>
          <p:cNvPr id="25614" name="组合 25613"/>
          <p:cNvGrpSpPr/>
          <p:nvPr/>
        </p:nvGrpSpPr>
        <p:grpSpPr>
          <a:xfrm>
            <a:off x="472202" y="2033402"/>
            <a:ext cx="2678906" cy="626269"/>
            <a:chOff x="0" y="0"/>
            <a:chExt cx="2250" cy="526"/>
          </a:xfrm>
        </p:grpSpPr>
        <p:pic>
          <p:nvPicPr>
            <p:cNvPr id="25615" name="矩形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2250" cy="52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616" name="文本框 25615"/>
            <p:cNvSpPr txBox="1"/>
            <p:nvPr/>
          </p:nvSpPr>
          <p:spPr>
            <a:xfrm>
              <a:off x="39" y="74"/>
              <a:ext cx="2177" cy="40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lstStyle/>
            <a:p>
              <a:pPr algn="ctr"/>
              <a:r>
                <a:rPr lang="zh-CN" altLang="en-US" sz="2400" b="1" dirty="0">
                  <a:solidFill>
                    <a:srgbClr val="FFFFFF"/>
                  </a:solidFill>
                  <a:latin typeface="Calibri" panose="020F0502020204030204" pitchFamily="34" charset="0"/>
                </a:rPr>
                <a:t>能源分散</a:t>
              </a:r>
              <a:endParaRPr lang="zh-CN" altLang="en-US" sz="2400" b="1" baseline="-2500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5617" name="组合 25616"/>
          <p:cNvGrpSpPr/>
          <p:nvPr/>
        </p:nvGrpSpPr>
        <p:grpSpPr>
          <a:xfrm>
            <a:off x="465059" y="2581090"/>
            <a:ext cx="2678906" cy="631031"/>
            <a:chOff x="0" y="0"/>
            <a:chExt cx="2250" cy="530"/>
          </a:xfrm>
        </p:grpSpPr>
        <p:pic>
          <p:nvPicPr>
            <p:cNvPr id="25618" name="矩形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2250" cy="53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619" name="文本框 25618"/>
            <p:cNvSpPr txBox="1"/>
            <p:nvPr/>
          </p:nvSpPr>
          <p:spPr>
            <a:xfrm>
              <a:off x="39" y="74"/>
              <a:ext cx="2177" cy="40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lstStyle/>
            <a:p>
              <a:pPr algn="ctr"/>
              <a:r>
                <a:rPr lang="zh-CN" altLang="en-US" sz="2400" b="1" dirty="0">
                  <a:solidFill>
                    <a:srgbClr val="FFFFFF"/>
                  </a:solidFill>
                  <a:latin typeface="Calibri" panose="020F0502020204030204" pitchFamily="34" charset="0"/>
                </a:rPr>
                <a:t>受自然条件限制</a:t>
              </a:r>
              <a:endParaRPr lang="zh-CN" altLang="en-US" sz="2400" b="1" baseline="-2500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5620" name="组合 25619"/>
          <p:cNvGrpSpPr/>
          <p:nvPr/>
        </p:nvGrpSpPr>
        <p:grpSpPr>
          <a:xfrm>
            <a:off x="472202" y="3116871"/>
            <a:ext cx="2678906" cy="626269"/>
            <a:chOff x="0" y="0"/>
            <a:chExt cx="2250" cy="526"/>
          </a:xfrm>
        </p:grpSpPr>
        <p:pic>
          <p:nvPicPr>
            <p:cNvPr id="25621" name="矩形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0"/>
              <a:ext cx="2250" cy="52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622" name="文本框 25621"/>
            <p:cNvSpPr txBox="1"/>
            <p:nvPr/>
          </p:nvSpPr>
          <p:spPr>
            <a:xfrm>
              <a:off x="39" y="71"/>
              <a:ext cx="2177" cy="40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lstStyle/>
            <a:p>
              <a:pPr algn="ctr"/>
              <a:r>
                <a:rPr lang="zh-CN" altLang="en-US" sz="2400" b="1" dirty="0">
                  <a:solidFill>
                    <a:srgbClr val="FFFFFF"/>
                  </a:solidFill>
                  <a:latin typeface="Calibri" panose="020F0502020204030204" pitchFamily="34" charset="0"/>
                </a:rPr>
                <a:t>转化效率低</a:t>
              </a:r>
              <a:endParaRPr lang="zh-CN" altLang="en-US" sz="2400" b="1" baseline="-2500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5623" name="组合 25622"/>
          <p:cNvGrpSpPr/>
          <p:nvPr/>
        </p:nvGrpSpPr>
        <p:grpSpPr>
          <a:xfrm>
            <a:off x="472202" y="3656225"/>
            <a:ext cx="2678906" cy="627459"/>
            <a:chOff x="0" y="0"/>
            <a:chExt cx="2250" cy="527"/>
          </a:xfrm>
        </p:grpSpPr>
        <p:pic>
          <p:nvPicPr>
            <p:cNvPr id="25624" name="矩形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0"/>
              <a:ext cx="2250" cy="52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625" name="文本框 25624"/>
            <p:cNvSpPr txBox="1"/>
            <p:nvPr/>
          </p:nvSpPr>
          <p:spPr>
            <a:xfrm>
              <a:off x="39" y="71"/>
              <a:ext cx="2177" cy="40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lstStyle/>
            <a:p>
              <a:pPr algn="ctr"/>
              <a:r>
                <a:rPr lang="zh-CN" altLang="en-US" sz="2400" b="1" dirty="0">
                  <a:solidFill>
                    <a:srgbClr val="FFFFFF"/>
                  </a:solidFill>
                  <a:latin typeface="Calibri" panose="020F0502020204030204" pitchFamily="34" charset="0"/>
                </a:rPr>
                <a:t>成本较高</a:t>
              </a:r>
              <a:endParaRPr lang="zh-CN" altLang="en-US" sz="2400" b="1" baseline="-2500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4" name="圆角矩形 3"/>
          <p:cNvSpPr/>
          <p:nvPr/>
        </p:nvSpPr>
        <p:spPr>
          <a:xfrm>
            <a:off x="51435" y="1428750"/>
            <a:ext cx="3526790" cy="38354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9999FF"/>
              </a:gs>
              <a:gs pos="50000">
                <a:schemeClr val="bg1"/>
              </a:gs>
              <a:gs pos="100000">
                <a:srgbClr val="9999FF"/>
              </a:gs>
            </a:gsLst>
            <a:lin ang="5400000" scaled="1"/>
            <a:tileRect/>
          </a:gradFill>
          <a:ln w="28575" cap="flat" cmpd="sng">
            <a:solidFill>
              <a:srgbClr val="EAEAEA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太阳能技术的优点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51435" y="1428750"/>
            <a:ext cx="3526790" cy="38354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9999FF"/>
              </a:gs>
              <a:gs pos="50000">
                <a:schemeClr val="bg1"/>
              </a:gs>
              <a:gs pos="100000">
                <a:srgbClr val="9999FF"/>
              </a:gs>
            </a:gsLst>
            <a:lin ang="5400000" scaled="1"/>
            <a:tileRect/>
          </a:gradFill>
          <a:ln w="28575" cap="flat" cmpd="sng">
            <a:solidFill>
              <a:srgbClr val="EAEAEA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太阳能技术的缺点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788442" y="1140342"/>
            <a:ext cx="1355558" cy="560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5" dur="1" fill="hold"/>
                                        <p:tgtEl>
                                          <p:spTgt spid="3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4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96135" y="1024368"/>
            <a:ext cx="8182610" cy="388850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1.</a:t>
            </a:r>
            <a:r>
              <a:rPr lang="zh-CN" altLang="en-US" sz="28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（2019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•威海）下列关于太阳能的说法，错误的是（　　）</a:t>
            </a:r>
          </a:p>
          <a:p>
            <a:pPr fontAlgn="auto">
              <a:lnSpc>
                <a:spcPct val="150000"/>
              </a:lnSpc>
            </a:pP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A．太阳能是一次能源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B．太阳能是由核聚变产生的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C．当前我国能源消费以直接利用太阳能为主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D．太阳能清洁，无污染 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87055" y="1831478"/>
            <a:ext cx="30988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C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995268" y="3748794"/>
            <a:ext cx="3563213" cy="46166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400" b="1"/>
          </a:p>
        </p:txBody>
      </p:sp>
      <p:grpSp>
        <p:nvGrpSpPr>
          <p:cNvPr id="14" name="组合 13"/>
          <p:cNvGrpSpPr/>
          <p:nvPr/>
        </p:nvGrpSpPr>
        <p:grpSpPr bwMode="auto">
          <a:xfrm>
            <a:off x="3371850" y="576649"/>
            <a:ext cx="1879997" cy="474345"/>
            <a:chOff x="497257" y="753279"/>
            <a:chExt cx="1881032" cy="475146"/>
          </a:xfrm>
        </p:grpSpPr>
        <p:grpSp>
          <p:nvGrpSpPr>
            <p:cNvPr id="15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16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7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8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9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0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1380" y="3053080"/>
            <a:ext cx="1784985" cy="1784985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 bwMode="auto">
          <a:xfrm>
            <a:off x="3371850" y="576649"/>
            <a:ext cx="1879997" cy="474345"/>
            <a:chOff x="497257" y="753279"/>
            <a:chExt cx="1881032" cy="475146"/>
          </a:xfrm>
        </p:grpSpPr>
        <p:grpSp>
          <p:nvGrpSpPr>
            <p:cNvPr id="15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16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7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8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9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0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4140" y="1176020"/>
            <a:ext cx="8936355" cy="3784600"/>
          </a:xfrm>
          <a:prstGeom prst="rect">
            <a:avLst/>
          </a:prstGeom>
          <a:noFill/>
          <a:effectLst/>
        </p:spPr>
        <p:txBody>
          <a:bodyPr wrap="square" rtlCol="0" anchor="t">
            <a:spAutoFit/>
          </a:bodyPr>
          <a:lstStyle/>
          <a:p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2.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2019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•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云南）2019年4月30日，云南省政府新闻办发布消息，我省33个贫困县（市、区）达到脱贫标准，退出了贫困序列。脱贫过程中许多村镇安装了“肩扛太阳能电池板，头顶小风扇”的新能源路灯。下列说法正确的是（　　）</a:t>
            </a:r>
          </a:p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A．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小风扇的作用是为太阳能电池板散热 </a:t>
            </a:r>
          </a:p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B．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太阳能电池板把太阳能转化成了小风扇的机械能 </a:t>
            </a:r>
          </a:p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C．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这种新能源路灯是集太阳能发电和风力发电</a:t>
            </a:r>
          </a:p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为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一体的发电用电设备 </a:t>
            </a:r>
          </a:p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D．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太阳能电池板可以把接收到的太阳能全部转</a:t>
            </a:r>
          </a:p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化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为电能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870583" y="1944370"/>
            <a:ext cx="1040235" cy="368300"/>
          </a:xfrm>
          <a:prstGeom prst="rect">
            <a:avLst/>
          </a:prstGeom>
          <a:noFill/>
          <a:ln w="28575" cmpd="sng">
            <a:solidFill>
              <a:srgbClr val="0000FF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云形标注 6"/>
          <p:cNvSpPr/>
          <p:nvPr/>
        </p:nvSpPr>
        <p:spPr>
          <a:xfrm>
            <a:off x="5485765" y="415290"/>
            <a:ext cx="3009265" cy="796925"/>
          </a:xfrm>
          <a:prstGeom prst="cloudCallout">
            <a:avLst>
              <a:gd name="adj1" fmla="val 6830"/>
              <a:gd name="adj2" fmla="val 157811"/>
            </a:avLst>
          </a:prstGeom>
          <a:grpFill/>
          <a:ln w="28575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rgbClr val="FF0000"/>
                </a:solidFill>
              </a:rPr>
              <a:t>小风扇的本质是风力发电机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228052" y="1944370"/>
            <a:ext cx="1778466" cy="36830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0" name="圆角矩形标注 9"/>
          <p:cNvSpPr/>
          <p:nvPr/>
        </p:nvSpPr>
        <p:spPr>
          <a:xfrm>
            <a:off x="5567045" y="2541905"/>
            <a:ext cx="3559175" cy="415290"/>
          </a:xfrm>
          <a:prstGeom prst="wedgeRoundRectCallout">
            <a:avLst>
              <a:gd name="adj1" fmla="val -61342"/>
              <a:gd name="adj2" fmla="val -104740"/>
              <a:gd name="adj3" fmla="val 16667"/>
            </a:avLst>
          </a:prstGeom>
          <a:grpFill/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rgbClr val="FF0000"/>
                </a:solidFill>
              </a:rPr>
              <a:t>将太阳能直接转化为电能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694265" y="2278620"/>
            <a:ext cx="3098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C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 bldLvl="0" animBg="1"/>
      <p:bldP spid="9" grpId="0" bldLvl="0" animBg="1"/>
      <p:bldP spid="10" grpId="0" bldLvl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68160" y="1030673"/>
            <a:ext cx="8524875" cy="361740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3.</a:t>
            </a:r>
            <a:r>
              <a:rPr lang="zh-CN" altLang="en-US" sz="26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（2018</a:t>
            </a:r>
            <a:r>
              <a:rPr lang="zh-CN" altLang="en-US" sz="26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•本溪）习近平总书记提出：</a:t>
            </a:r>
            <a:r>
              <a:rPr lang="en-US" altLang="zh-CN" sz="26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“</a:t>
            </a:r>
            <a:r>
              <a:rPr lang="zh-CN" altLang="en-US" sz="26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绿水青</a:t>
            </a:r>
            <a:r>
              <a:rPr lang="zh-CN" altLang="en-US" sz="26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山就</a:t>
            </a:r>
            <a:r>
              <a:rPr lang="zh-CN" altLang="en-US" sz="26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是金山银山”，倡导保护环境。下图是一款太阳能电动车。其中的硅光电池板主要是利用</a:t>
            </a:r>
            <a:r>
              <a:rPr lang="en-US" altLang="zh-CN" sz="26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_________</a:t>
            </a:r>
            <a:r>
              <a:rPr lang="zh-CN" altLang="en-US" sz="26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（填“半导体”或“超导”）材料制成</a:t>
            </a:r>
            <a:r>
              <a:rPr lang="en-US" altLang="zh-CN" sz="26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,</a:t>
            </a:r>
            <a:r>
              <a:rPr lang="zh-CN" altLang="en-US" sz="26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光伏发电是将</a:t>
            </a:r>
            <a:r>
              <a:rPr lang="en-US" altLang="zh-CN" sz="26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_________</a:t>
            </a:r>
            <a:r>
              <a:rPr lang="zh-CN" altLang="en-US" sz="26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转化为电能</a:t>
            </a:r>
            <a:r>
              <a:rPr lang="zh-CN" altLang="en-US" sz="26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；电动车运</a:t>
            </a:r>
            <a:r>
              <a:rPr lang="zh-CN" altLang="en-US" sz="26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动过</a:t>
            </a:r>
            <a:r>
              <a:rPr lang="zh-CN" altLang="en-US" sz="26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程中，太阳能主</a:t>
            </a:r>
            <a:r>
              <a:rPr lang="zh-CN" altLang="en-US" sz="26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要</a:t>
            </a:r>
            <a:endParaRPr lang="en-US" altLang="zh-CN" sz="2600" b="1" dirty="0" smtClean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6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转</a:t>
            </a:r>
            <a:r>
              <a:rPr lang="zh-CN" altLang="en-US" sz="26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化为车的</a:t>
            </a:r>
            <a:r>
              <a:rPr lang="en-US" altLang="zh-CN" sz="26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</a:t>
            </a:r>
            <a:r>
              <a:rPr lang="zh-CN" altLang="en-US" sz="26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能。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362780" y="2337053"/>
            <a:ext cx="11398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半导体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235687" y="4093356"/>
            <a:ext cx="9880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机械</a:t>
            </a:r>
          </a:p>
        </p:txBody>
      </p:sp>
      <p:graphicFrame>
        <p:nvGraphicFramePr>
          <p:cNvPr id="11" name="对象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3775335"/>
              </p:ext>
            </p:extLst>
          </p:nvPr>
        </p:nvGraphicFramePr>
        <p:xfrm>
          <a:off x="5949453" y="3548890"/>
          <a:ext cx="2691442" cy="133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r:id="rId3" imgW="3561905" imgH="1771429" progId="PBrush">
                  <p:embed/>
                </p:oleObj>
              </mc:Choice>
              <mc:Fallback>
                <p:oleObj r:id="rId3" imgW="3561905" imgH="1771429" progId="PBrush">
                  <p:embed/>
                  <p:pic>
                    <p:nvPicPr>
                      <p:cNvPr id="0" name="图片 11" descr="image3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9453" y="3548890"/>
                        <a:ext cx="2691442" cy="1338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" name="组合 20"/>
          <p:cNvGrpSpPr/>
          <p:nvPr/>
        </p:nvGrpSpPr>
        <p:grpSpPr bwMode="auto">
          <a:xfrm>
            <a:off x="3371850" y="576649"/>
            <a:ext cx="1879997" cy="474345"/>
            <a:chOff x="497257" y="753279"/>
            <a:chExt cx="1881032" cy="475146"/>
          </a:xfrm>
        </p:grpSpPr>
        <p:grpSp>
          <p:nvGrpSpPr>
            <p:cNvPr id="22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23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4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5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7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5731727" y="2952944"/>
            <a:ext cx="11772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太阳能</a:t>
            </a:r>
            <a:endParaRPr lang="en-US" altLang="zh-CN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5705" y="1035341"/>
            <a:ext cx="8765381" cy="1420495"/>
          </a:xfrm>
          <a:prstGeom prst="rect">
            <a:avLst/>
          </a:prstGeom>
          <a:solidFill>
            <a:srgbClr val="FFFFFF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.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十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九大报告中提出：“绿水青山就是金山银山”，倡导保护环境。光伏发电站实现了将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_________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转化为电能，这种绿色能源具有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____________________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的优点。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873500" y="1504659"/>
            <a:ext cx="110109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太阳能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440823" y="1952368"/>
            <a:ext cx="171323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清洁无污染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98356" y="2371761"/>
            <a:ext cx="4933997" cy="1865126"/>
          </a:xfrm>
          <a:prstGeom prst="rect">
            <a:avLst/>
          </a:prstGeom>
          <a:solidFill>
            <a:srgbClr val="FFFFFF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.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太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阳核心的温度高达1500万摄氏度，在太阳内部，氢原子核在超高温下发生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（选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填“裂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变”或“聚变”），释放出巨大的核能。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945167" y="3276803"/>
            <a:ext cx="79502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聚变</a:t>
            </a:r>
          </a:p>
        </p:txBody>
      </p:sp>
      <p:grpSp>
        <p:nvGrpSpPr>
          <p:cNvPr id="24" name="组合 1"/>
          <p:cNvGrpSpPr>
            <a:grpSpLocks noChangeAspect="1"/>
          </p:cNvGrpSpPr>
          <p:nvPr/>
        </p:nvGrpSpPr>
        <p:grpSpPr>
          <a:xfrm>
            <a:off x="3219133" y="515435"/>
            <a:ext cx="2411412" cy="450850"/>
            <a:chOff x="3564387" y="597378"/>
            <a:chExt cx="2247990" cy="419195"/>
          </a:xfrm>
        </p:grpSpPr>
        <p:sp>
          <p:nvSpPr>
            <p:cNvPr id="27" name="缺角矩形 26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8" name="缺角矩形 27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9" name="缺角矩形 28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0" name="缺角矩形 29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1" name="缺角矩形 30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32" name="TextBox 15"/>
          <p:cNvSpPr txBox="1"/>
          <p:nvPr/>
        </p:nvSpPr>
        <p:spPr>
          <a:xfrm>
            <a:off x="3184208" y="472572"/>
            <a:ext cx="2479675" cy="477054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883" y="2456636"/>
            <a:ext cx="2652189" cy="2460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0815" y="1001395"/>
            <a:ext cx="8802370" cy="3416320"/>
          </a:xfrm>
          <a:prstGeom prst="rect">
            <a:avLst/>
          </a:prstGeom>
          <a:solidFill>
            <a:srgbClr val="FFFFFF"/>
          </a:solidFill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3.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科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学家设想利用道路来收集太阳能进行发电，供电动汽车和路灯使用。方法是在路基上先铺设覆盖有太阳能电池的水泥板，再在太阳能电池上覆盖透明的玻璃作为路面，这个设想要能实际使用，对玻璃的选择，下列哪一项不是主要需考虑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的（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　　）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A．玻璃颜色                          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         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B．玻璃强度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C．玻璃的隔音效果              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         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D．玻璃表面粗糙程度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485557" y="2785072"/>
            <a:ext cx="40322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</a:t>
            </a:r>
          </a:p>
        </p:txBody>
      </p:sp>
      <p:sp>
        <p:nvSpPr>
          <p:cNvPr id="26" name="TextBox 15"/>
          <p:cNvSpPr txBox="1">
            <a:spLocks noChangeArrowheads="1"/>
          </p:cNvSpPr>
          <p:nvPr/>
        </p:nvSpPr>
        <p:spPr bwMode="auto">
          <a:xfrm>
            <a:off x="3286125" y="589095"/>
            <a:ext cx="2252663" cy="3670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37" tIns="45718" rIns="91437" bIns="45718">
            <a:spAutoFit/>
          </a:bodyPr>
          <a:lstStyle/>
          <a:p>
            <a:pPr algn="dist" defTabSz="1219200" eaLnBrk="0" hangingPunct="0"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基础巩固题</a:t>
            </a:r>
          </a:p>
        </p:txBody>
      </p:sp>
      <p:grpSp>
        <p:nvGrpSpPr>
          <p:cNvPr id="18" name="组合 1"/>
          <p:cNvGrpSpPr>
            <a:grpSpLocks noChangeAspect="1"/>
          </p:cNvGrpSpPr>
          <p:nvPr/>
        </p:nvGrpSpPr>
        <p:grpSpPr>
          <a:xfrm>
            <a:off x="3219133" y="515435"/>
            <a:ext cx="2411412" cy="450850"/>
            <a:chOff x="3564387" y="597378"/>
            <a:chExt cx="2247990" cy="419195"/>
          </a:xfrm>
        </p:grpSpPr>
        <p:sp>
          <p:nvSpPr>
            <p:cNvPr id="24" name="缺角矩形 23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7" name="缺角矩形 26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8" name="缺角矩形 27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9" name="缺角矩形 28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0" name="缺角矩形 29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31" name="TextBox 15"/>
          <p:cNvSpPr txBox="1"/>
          <p:nvPr/>
        </p:nvSpPr>
        <p:spPr>
          <a:xfrm>
            <a:off x="3184208" y="472572"/>
            <a:ext cx="2479675" cy="477054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blinds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14300" y="1153795"/>
            <a:ext cx="8915400" cy="34778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 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近</a:t>
            </a:r>
            <a:r>
              <a:rPr lang="zh-CN" altLang="en-US" sz="20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年来，宜昌市着力打造生态能源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示范</a:t>
            </a:r>
            <a:r>
              <a:rPr lang="zh-CN" altLang="en-US" sz="20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村，新增</a:t>
            </a:r>
          </a:p>
          <a:p>
            <a:r>
              <a:rPr lang="zh-CN" altLang="en-US" sz="20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太阳</a:t>
            </a:r>
            <a:r>
              <a:rPr lang="zh-CN" altLang="en-US" sz="20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能热水器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4 000</a:t>
            </a:r>
            <a:r>
              <a:rPr lang="zh-CN" altLang="en-US" sz="20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多台。某太阳能热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水器</a:t>
            </a:r>
            <a:r>
              <a:rPr lang="zh-CN" altLang="en-US" sz="20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接收太阳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能</a:t>
            </a:r>
            <a:endParaRPr lang="en-US" altLang="zh-CN" sz="2000" b="1" dirty="0" smtClean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r>
              <a:rPr lang="zh-CN" altLang="en-US" sz="20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</a:t>
            </a:r>
            <a:r>
              <a:rPr lang="zh-CN" altLang="en-US" sz="20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有效面积为3m</a:t>
            </a:r>
            <a:r>
              <a:rPr lang="zh-CN" altLang="en-US" sz="2000" b="1" baseline="30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，假设某天有效光照时间为6h，每平方米太阳的平均辐射功率为2.4×10</a:t>
            </a:r>
            <a:r>
              <a:rPr lang="zh-CN" altLang="en-US" sz="2000" b="1" baseline="30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6</a:t>
            </a:r>
            <a:r>
              <a:rPr lang="zh-CN" altLang="en-US" sz="20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J/h，将热水器内初温为15℃的水温度升高到70℃。（太阳能热水器的工作效率为50%）</a:t>
            </a:r>
          </a:p>
          <a:p>
            <a:r>
              <a:rPr lang="zh-CN" altLang="en-US" sz="20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）</a:t>
            </a:r>
            <a:r>
              <a:rPr lang="zh-CN" altLang="en-US" sz="20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人们利用太阳能，除了转化为内能之外，还有“光电转换”，即利用</a:t>
            </a:r>
            <a:r>
              <a:rPr lang="en-US" altLang="zh-CN" sz="20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_______________________</a:t>
            </a:r>
            <a:r>
              <a:rPr lang="zh-CN" altLang="en-US" sz="20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将太阳能转化为电能；还有“光化转换”，即通过</a:t>
            </a:r>
            <a:r>
              <a:rPr lang="en-US" altLang="zh-CN" sz="20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_______________</a:t>
            </a:r>
            <a:r>
              <a:rPr lang="en-US" altLang="zh-CN" sz="20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_</a:t>
            </a:r>
            <a:r>
              <a:rPr lang="en-US" altLang="zh-CN" sz="20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</a:t>
            </a:r>
            <a:r>
              <a:rPr lang="zh-CN" altLang="en-US" sz="20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将太阳能转化为化学能。</a:t>
            </a:r>
          </a:p>
          <a:p>
            <a:r>
              <a:rPr lang="zh-CN" altLang="en-US" sz="20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）</a:t>
            </a:r>
            <a:r>
              <a:rPr lang="zh-CN" altLang="en-US" sz="20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家用燃气热水器的工作效率为60%，把相同质量的水从15℃加热到70℃，                     使用太阳能热水器可节约多少千克液化石油气？（液化石油气的热值为4×10</a:t>
            </a:r>
            <a:r>
              <a:rPr lang="zh-CN" altLang="en-US" sz="2000" b="1" baseline="30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7</a:t>
            </a:r>
            <a:r>
              <a:rPr lang="zh-CN" altLang="en-US" sz="20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J/kg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）</a:t>
            </a:r>
            <a:endParaRPr lang="zh-CN" altLang="en-US" sz="20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1181" y="2975476"/>
            <a:ext cx="34931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太阳能电池（光伏电池）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11181" y="3275398"/>
            <a:ext cx="255143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光合作用（植物）</a:t>
            </a:r>
          </a:p>
        </p:txBody>
      </p:sp>
      <p:grpSp>
        <p:nvGrpSpPr>
          <p:cNvPr id="7" name="组合 1"/>
          <p:cNvGrpSpPr>
            <a:grpSpLocks noChangeAspect="1"/>
          </p:cNvGrpSpPr>
          <p:nvPr/>
        </p:nvGrpSpPr>
        <p:grpSpPr>
          <a:xfrm>
            <a:off x="3306128" y="449395"/>
            <a:ext cx="2411412" cy="450850"/>
            <a:chOff x="3564387" y="597378"/>
            <a:chExt cx="2247990" cy="419195"/>
          </a:xfrm>
        </p:grpSpPr>
        <p:sp>
          <p:nvSpPr>
            <p:cNvPr id="8" name="缺角矩形 7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9" name="缺角矩形 8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0" name="缺角矩形 9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8" name="缺角矩形 17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9" name="缺角矩形 18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20" name="TextBox 15"/>
          <p:cNvSpPr txBox="1"/>
          <p:nvPr/>
        </p:nvSpPr>
        <p:spPr>
          <a:xfrm>
            <a:off x="3271203" y="406532"/>
            <a:ext cx="2479675" cy="477054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 smtClean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能力提升题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53275" y="557530"/>
            <a:ext cx="1876425" cy="11049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24155" y="676910"/>
            <a:ext cx="8868410" cy="422719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解</a:t>
            </a:r>
            <a:r>
              <a:rPr lang="zh-CN" altLang="en-US" sz="24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en-US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太阳能热水器接收太阳能：</a:t>
            </a:r>
          </a:p>
          <a:p>
            <a:pPr>
              <a:lnSpc>
                <a:spcPct val="120000"/>
              </a:lnSpc>
            </a:pPr>
            <a:r>
              <a:rPr lang="zh-CN" altLang="en-US" sz="2400" b="1" i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W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太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=2.4×10</a:t>
            </a:r>
            <a:r>
              <a:rPr lang="zh-CN" altLang="en-US" sz="2400" b="1" baseline="30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J/（</a:t>
            </a:r>
            <a:r>
              <a:rPr lang="zh-CN" altLang="en-US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·</a:t>
            </a:r>
            <a:r>
              <a:rPr lang="zh-CN" altLang="en-US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lang="zh-CN" altLang="en-US" sz="2400" b="1" baseline="30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）×6h×3m</a:t>
            </a:r>
            <a:r>
              <a:rPr lang="zh-CN" altLang="en-US" sz="2400" b="1" baseline="30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4.32×10</a:t>
            </a:r>
            <a:r>
              <a:rPr lang="zh-CN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</a:t>
            </a:r>
            <a:endParaRPr lang="zh-CN" altLang="en-US"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太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阳能热水器的工作效率为50%，水吸收的热量：</a:t>
            </a:r>
          </a:p>
          <a:p>
            <a:pPr>
              <a:lnSpc>
                <a:spcPct val="120000"/>
              </a:lnSpc>
            </a:pPr>
            <a:r>
              <a:rPr lang="zh-CN" altLang="en-US" sz="2400" b="1" i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</a:t>
            </a:r>
            <a:r>
              <a:rPr lang="zh-CN" alt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Q</a:t>
            </a:r>
            <a:r>
              <a:rPr lang="zh-CN" alt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吸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zh-CN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η</a:t>
            </a:r>
            <a:r>
              <a:rPr lang="zh-CN" alt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</a:t>
            </a:r>
            <a:r>
              <a:rPr lang="zh-CN" alt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太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=50%×4.32×10</a:t>
            </a:r>
            <a:r>
              <a:rPr lang="zh-CN" altLang="en-US" sz="2400" b="1" baseline="30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J=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2.16×10</a:t>
            </a:r>
            <a:r>
              <a:rPr lang="zh-CN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</a:t>
            </a:r>
            <a:endParaRPr lang="zh-CN" altLang="en-US"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这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些热量由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液化石油气完全燃烧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获得，则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石</a:t>
            </a:r>
            <a:r>
              <a:rPr lang="zh-CN" altLang="en-US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油气燃烧</a:t>
            </a:r>
            <a:r>
              <a:rPr lang="zh-CN" altLang="en-US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放出的热量：                                          </a:t>
            </a:r>
            <a:endParaRPr lang="zh-CN" altLang="en-US"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zh-CN" altLang="en-US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需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要燃烧液化石油气的质量</a:t>
            </a:r>
            <a:r>
              <a:rPr lang="zh-CN" altLang="en-US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endParaRPr lang="en-US" altLang="zh-CN" sz="2400" b="1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zh-CN" altLang="en-US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所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以，使用太阳能热水器可节约0.9kg液化石油气</a:t>
            </a:r>
            <a:r>
              <a:rPr lang="zh-CN" altLang="en-US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  </a:t>
            </a:r>
            <a:endParaRPr lang="zh-CN" altLang="en-US"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对象 4">
            <a:hlinkClick r:id="" action="ppaction://ole?verb=0"/>
          </p:cNvPr>
          <p:cNvGraphicFramePr>
            <a:graphicFrameLocks/>
          </p:cNvGraphicFramePr>
          <p:nvPr/>
        </p:nvGraphicFramePr>
        <p:xfrm>
          <a:off x="2302744" y="2892336"/>
          <a:ext cx="3709987" cy="722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Equation" r:id="rId3" imgW="84429600" imgH="16459200" progId="">
                  <p:embed/>
                </p:oleObj>
              </mc:Choice>
              <mc:Fallback>
                <p:oleObj name="Equation" r:id="rId3" imgW="84429600" imgH="16459200" progId="">
                  <p:embed/>
                  <p:pic>
                    <p:nvPicPr>
                      <p:cNvPr id="0" name="图片 1024" descr="image35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2744" y="2892336"/>
                        <a:ext cx="3709987" cy="722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>
            <a:hlinkClick r:id="" action="ppaction://ole?verb=0"/>
          </p:cNvPr>
          <p:cNvGraphicFramePr>
            <a:graphicFrameLocks/>
          </p:cNvGraphicFramePr>
          <p:nvPr/>
        </p:nvGraphicFramePr>
        <p:xfrm>
          <a:off x="5000145" y="3530182"/>
          <a:ext cx="3079750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Equation" r:id="rId5" imgW="73152000" imgH="16154400" progId="">
                  <p:embed/>
                </p:oleObj>
              </mc:Choice>
              <mc:Fallback>
                <p:oleObj name="Equation" r:id="rId5" imgW="73152000" imgH="16154400" progId="">
                  <p:embed/>
                  <p:pic>
                    <p:nvPicPr>
                      <p:cNvPr id="0" name="Picture 30" descr="image36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145" y="3530182"/>
                        <a:ext cx="3079750" cy="67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88118" y="1694566"/>
            <a:ext cx="8901894" cy="3448852"/>
            <a:chOff x="2" y="1327"/>
            <a:chExt cx="14313" cy="6451"/>
          </a:xfrm>
        </p:grpSpPr>
        <p:pic>
          <p:nvPicPr>
            <p:cNvPr id="8" name="图片 7" descr="00.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6" y="1327"/>
              <a:ext cx="13808" cy="645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文本框 10"/>
            <p:cNvSpPr txBox="1"/>
            <p:nvPr/>
          </p:nvSpPr>
          <p:spPr>
            <a:xfrm>
              <a:off x="2" y="7317"/>
              <a:ext cx="14313" cy="3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zh-CN" altLang="en-US" sz="800" b="1"/>
            </a:p>
          </p:txBody>
        </p:sp>
      </p:grpSp>
      <p:sp>
        <p:nvSpPr>
          <p:cNvPr id="4108" name="矩形 9"/>
          <p:cNvSpPr/>
          <p:nvPr/>
        </p:nvSpPr>
        <p:spPr>
          <a:xfrm>
            <a:off x="188118" y="432333"/>
            <a:ext cx="8615363" cy="13087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　　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动植物的生长，人类的活动都无法离开太阳。这个发光发热的大火球已经存在了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50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亿年之久。你是否了解太阳？人类是否能够从距离地球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1.5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亿千米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远的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太阳上，获取所需的能源？</a:t>
            </a:r>
          </a:p>
        </p:txBody>
      </p:sp>
    </p:spTree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10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388224" y="2128974"/>
            <a:ext cx="1570008" cy="4572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太阳能</a:t>
            </a:r>
            <a:endParaRPr lang="zh-CN" altLang="en-US" sz="28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左大括号 6"/>
          <p:cNvSpPr/>
          <p:nvPr/>
        </p:nvSpPr>
        <p:spPr>
          <a:xfrm>
            <a:off x="2035868" y="1138685"/>
            <a:ext cx="575096" cy="2550543"/>
          </a:xfrm>
          <a:prstGeom prst="leftBrace">
            <a:avLst>
              <a:gd name="adj1" fmla="val 60256"/>
              <a:gd name="adj2" fmla="val 50000"/>
            </a:avLst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圆角矩形 27"/>
          <p:cNvSpPr/>
          <p:nvPr/>
        </p:nvSpPr>
        <p:spPr>
          <a:xfrm>
            <a:off x="2610964" y="910086"/>
            <a:ext cx="1570008" cy="457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来 源</a:t>
            </a:r>
            <a:endParaRPr lang="zh-CN" altLang="en-US" sz="24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2610964" y="1789979"/>
            <a:ext cx="1633267" cy="7634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人类能源的宝库</a:t>
            </a:r>
            <a:endParaRPr lang="zh-CN" altLang="en-US" sz="24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2610964" y="3460628"/>
            <a:ext cx="1570008" cy="457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利 用</a:t>
            </a:r>
            <a:endParaRPr lang="zh-CN" altLang="en-US" sz="24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6374" y="910086"/>
            <a:ext cx="2898476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氢原子核的聚变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22509" y="1765394"/>
            <a:ext cx="3556959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化石能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源、风能、水能等来源于太阳能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3" name="左大括号 32"/>
          <p:cNvSpPr/>
          <p:nvPr/>
        </p:nvSpPr>
        <p:spPr>
          <a:xfrm>
            <a:off x="4244231" y="3010544"/>
            <a:ext cx="448574" cy="1357368"/>
          </a:xfrm>
          <a:prstGeom prst="leftBrace">
            <a:avLst>
              <a:gd name="adj1" fmla="val 29487"/>
              <a:gd name="adj2" fmla="val 50000"/>
            </a:avLst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4751750" y="2848154"/>
            <a:ext cx="1735314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光热转化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76225" y="4009845"/>
            <a:ext cx="1735314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光电转化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28" grpId="0" bldLvl="0" animBg="1"/>
      <p:bldP spid="29" grpId="0" bldLvl="0" animBg="1"/>
      <p:bldP spid="30" grpId="0" bldLvl="0" animBg="1"/>
      <p:bldP spid="12" grpId="0" bldLvl="0" animBg="1"/>
      <p:bldP spid="32" grpId="0" bldLvl="0" animBg="1"/>
      <p:bldP spid="33" grpId="0" bldLvl="0" animBg="1"/>
      <p:bldP spid="34" grpId="0" bldLvl="0" animBg="1"/>
      <p:bldP spid="35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08490" y="1176860"/>
            <a:ext cx="8583440" cy="3283208"/>
            <a:chOff x="508490" y="1176860"/>
            <a:chExt cx="8583440" cy="3283208"/>
          </a:xfrm>
        </p:grpSpPr>
        <p:sp>
          <p:nvSpPr>
            <p:cNvPr id="7" name="等腰三角形 6"/>
            <p:cNvSpPr/>
            <p:nvPr>
              <p:custDataLst>
                <p:tags r:id="rId1"/>
              </p:custDataLst>
            </p:nvPr>
          </p:nvSpPr>
          <p:spPr bwMode="auto">
            <a:xfrm rot="16200000">
              <a:off x="925343" y="1289720"/>
              <a:ext cx="3283208" cy="3057488"/>
            </a:xfrm>
            <a:prstGeom prst="triangle">
              <a:avLst/>
            </a:prstGeom>
            <a:solidFill>
              <a:srgbClr val="4276AA">
                <a:lumMod val="20000"/>
                <a:lumOff val="80000"/>
              </a:srgb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椭圆 7"/>
            <p:cNvSpPr/>
            <p:nvPr>
              <p:custDataLst>
                <p:tags r:id="rId2"/>
              </p:custDataLst>
            </p:nvPr>
          </p:nvSpPr>
          <p:spPr bwMode="auto">
            <a:xfrm>
              <a:off x="508490" y="1946362"/>
              <a:ext cx="1744204" cy="1744205"/>
            </a:xfrm>
            <a:prstGeom prst="ellipse">
              <a:avLst/>
            </a:prstGeom>
            <a:solidFill>
              <a:srgbClr val="4276AA"/>
            </a:solidFill>
            <a:ln w="9525">
              <a:noFill/>
              <a:round/>
            </a:ln>
          </p:spPr>
          <p:txBody>
            <a:bodyPr vert="horz" wrap="square" lIns="67500" tIns="67500" rIns="67500" bIns="67500" anchor="ctr" anchorCtr="1" compatLnSpc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zh-CN" sz="2400" b="1" spc="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作业</a:t>
              </a:r>
            </a:p>
            <a:p>
              <a:pPr algn="ctr">
                <a:lnSpc>
                  <a:spcPct val="120000"/>
                </a:lnSpc>
              </a:pPr>
              <a:r>
                <a:rPr lang="zh-CN" altLang="zh-CN" sz="2400" b="1" spc="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内容</a:t>
              </a:r>
            </a:p>
          </p:txBody>
        </p:sp>
        <p:sp>
          <p:nvSpPr>
            <p:cNvPr id="9" name="圆角矩形 8"/>
            <p:cNvSpPr/>
            <p:nvPr>
              <p:custDataLst>
                <p:tags r:id="rId3"/>
              </p:custDataLst>
            </p:nvPr>
          </p:nvSpPr>
          <p:spPr>
            <a:xfrm>
              <a:off x="4215821" y="2093443"/>
              <a:ext cx="101088" cy="531880"/>
            </a:xfrm>
            <a:prstGeom prst="roundRect">
              <a:avLst/>
            </a:prstGeom>
            <a:solidFill>
              <a:srgbClr val="178AA1"/>
            </a:solidFill>
            <a:ln>
              <a:noFill/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圆角矩形 9"/>
            <p:cNvSpPr/>
            <p:nvPr>
              <p:custDataLst>
                <p:tags r:id="rId4"/>
              </p:custDataLst>
            </p:nvPr>
          </p:nvSpPr>
          <p:spPr>
            <a:xfrm>
              <a:off x="4215821" y="3027429"/>
              <a:ext cx="101088" cy="531880"/>
            </a:xfrm>
            <a:prstGeom prst="roundRect">
              <a:avLst/>
            </a:prstGeom>
            <a:solidFill>
              <a:srgbClr val="40A693"/>
            </a:solidFill>
            <a:ln>
              <a:noFill/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5"/>
              </p:custDataLst>
            </p:nvPr>
          </p:nvSpPr>
          <p:spPr bwMode="auto">
            <a:xfrm>
              <a:off x="4473893" y="1946407"/>
              <a:ext cx="1544955" cy="311944"/>
            </a:xfrm>
            <a:prstGeom prst="rect">
              <a:avLst/>
            </a:prstGeom>
            <a:noFill/>
          </p:spPr>
          <p:txBody>
            <a:bodyPr wrap="square" lIns="67500" tIns="67500" rIns="67500" bIns="0" anchor="b" anchorCtr="0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2100" b="1" spc="300" dirty="0">
                  <a:solidFill>
                    <a:srgbClr val="178AA1">
                      <a:lumMod val="100000"/>
                    </a:srgb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教材作业</a:t>
              </a:r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 bwMode="auto">
            <a:xfrm>
              <a:off x="4316730" y="2383605"/>
              <a:ext cx="4775200" cy="376714"/>
            </a:xfrm>
            <a:prstGeom prst="rect">
              <a:avLst/>
            </a:prstGeom>
            <a:noFill/>
          </p:spPr>
          <p:txBody>
            <a:bodyPr wrap="square" lIns="67500" tIns="0" rIns="67500" bIns="35100" anchor="ctr" anchorCtr="0">
              <a:no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2100" b="1" spc="150" dirty="0" smtClean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 完</a:t>
              </a: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成课后</a:t>
              </a:r>
              <a:r>
                <a:rPr lang="en-US" altLang="zh-CN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“</a:t>
              </a: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动手动脑学物理</a:t>
              </a:r>
              <a:r>
                <a:rPr lang="en-US" altLang="zh-CN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”</a:t>
              </a: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练习</a:t>
              </a:r>
            </a:p>
          </p:txBody>
        </p:sp>
        <p:sp>
          <p:nvSpPr>
            <p:cNvPr id="11" name="文本框 10"/>
            <p:cNvSpPr txBox="1"/>
            <p:nvPr>
              <p:custDataLst>
                <p:tags r:id="rId7"/>
              </p:custDataLst>
            </p:nvPr>
          </p:nvSpPr>
          <p:spPr bwMode="auto">
            <a:xfrm>
              <a:off x="4473893" y="2880334"/>
              <a:ext cx="1545431" cy="311944"/>
            </a:xfrm>
            <a:prstGeom prst="rect">
              <a:avLst/>
            </a:prstGeom>
            <a:noFill/>
          </p:spPr>
          <p:txBody>
            <a:bodyPr wrap="square" lIns="67500" tIns="67500" rIns="67500" bIns="0" anchor="b" anchorCtr="0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2100" b="1" spc="300" dirty="0">
                  <a:solidFill>
                    <a:srgbClr val="40A693">
                      <a:lumMod val="100000"/>
                    </a:srgb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自主安排</a:t>
              </a:r>
            </a:p>
          </p:txBody>
        </p:sp>
        <p:sp>
          <p:nvSpPr>
            <p:cNvPr id="18" name="文本框 17"/>
            <p:cNvSpPr txBox="1"/>
            <p:nvPr>
              <p:custDataLst>
                <p:tags r:id="rId8"/>
              </p:custDataLst>
            </p:nvPr>
          </p:nvSpPr>
          <p:spPr bwMode="auto">
            <a:xfrm>
              <a:off x="4473893" y="3182752"/>
              <a:ext cx="3659505" cy="376714"/>
            </a:xfrm>
            <a:prstGeom prst="rect">
              <a:avLst/>
            </a:prstGeom>
            <a:noFill/>
          </p:spPr>
          <p:txBody>
            <a:bodyPr wrap="square" lIns="67500" tIns="0" rIns="67500" bIns="35100" anchor="ctr" anchorCtr="0">
              <a:no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sym typeface="Arial" panose="020B0604020202020204" pitchFamily="34" charset="0"/>
                </a:rPr>
                <a:t>配套练习</a:t>
              </a:r>
              <a:r>
                <a:rPr lang="zh-CN" altLang="en-US" sz="2100" b="1" spc="150" dirty="0" smtClean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sym typeface="Arial" panose="020B0604020202020204" pitchFamily="34" charset="0"/>
                </a:rPr>
                <a:t>册练</a:t>
              </a: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sym typeface="Arial" panose="020B0604020202020204" pitchFamily="34" charset="0"/>
                </a:rPr>
                <a:t>习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文本框 3"/>
          <p:cNvSpPr txBox="1"/>
          <p:nvPr/>
        </p:nvSpPr>
        <p:spPr>
          <a:xfrm>
            <a:off x="997975" y="1420125"/>
            <a:ext cx="7141699" cy="101566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 defTabSz="685800"/>
            <a:r>
              <a:rPr lang="zh-CN" altLang="en-US" sz="6000" b="1" dirty="0">
                <a:solidFill>
                  <a:srgbClr val="FF66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七彩课堂  伴你成长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2"/>
          <p:cNvSpPr txBox="1"/>
          <p:nvPr/>
        </p:nvSpPr>
        <p:spPr bwMode="auto">
          <a:xfrm>
            <a:off x="829230" y="3133255"/>
            <a:ext cx="7385209" cy="11153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algn="l" rtl="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1.</a:t>
            </a:r>
            <a:r>
              <a:rPr lang="zh-CN" altLang="en-US" sz="28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初步认识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太阳的结构</a:t>
            </a:r>
            <a:r>
              <a:rPr lang="zh-CN" altLang="en-US" sz="28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；知道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太阳能</a:t>
            </a:r>
            <a:r>
              <a:rPr lang="zh-CN" altLang="en-US" sz="28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的由来及其特点；知道太阳是人类能源的宝库。</a:t>
            </a:r>
            <a:endParaRPr lang="zh-CN" altLang="en-US" sz="28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eaLnBrk="1" hangingPunct="1"/>
            <a:endParaRPr kumimoji="0" lang="zh-CN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7" name="内容占位符 2"/>
          <p:cNvSpPr txBox="1"/>
          <p:nvPr/>
        </p:nvSpPr>
        <p:spPr bwMode="auto">
          <a:xfrm>
            <a:off x="1592739" y="1431581"/>
            <a:ext cx="6772275" cy="10239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algn="l" rtl="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2.</a:t>
            </a:r>
            <a:r>
              <a:rPr kumimoji="0" lang="zh-CN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了解利用太阳能的方式及其进展。</a:t>
            </a:r>
            <a:endParaRPr kumimoji="0" lang="zh-CN" altLang="en-US" sz="279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678815" y="630370"/>
            <a:ext cx="8214995" cy="3888105"/>
            <a:chOff x="987" y="819"/>
            <a:chExt cx="12937" cy="6123"/>
          </a:xfrm>
        </p:grpSpPr>
        <p:cxnSp>
          <p:nvCxnSpPr>
            <p:cNvPr id="21" name="直接连接符 20"/>
            <p:cNvCxnSpPr/>
            <p:nvPr/>
          </p:nvCxnSpPr>
          <p:spPr>
            <a:xfrm flipV="1">
              <a:off x="987" y="6916"/>
              <a:ext cx="12104" cy="26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3027" y="4042"/>
              <a:ext cx="0" cy="2874"/>
            </a:xfrm>
            <a:prstGeom prst="line">
              <a:avLst/>
            </a:prstGeom>
            <a:ln w="57150">
              <a:solidFill>
                <a:srgbClr val="0B5F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H="1">
              <a:off x="12993" y="4057"/>
              <a:ext cx="912" cy="7"/>
            </a:xfrm>
            <a:prstGeom prst="line">
              <a:avLst/>
            </a:prstGeom>
            <a:ln w="57150">
              <a:solidFill>
                <a:srgbClr val="0B5F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23"/>
            <p:cNvCxnSpPr/>
            <p:nvPr/>
          </p:nvCxnSpPr>
          <p:spPr>
            <a:xfrm flipH="1" flipV="1">
              <a:off x="13924" y="819"/>
              <a:ext cx="0" cy="3291"/>
            </a:xfrm>
            <a:prstGeom prst="straightConnector1">
              <a:avLst/>
            </a:prstGeom>
            <a:ln w="57150">
              <a:solidFill>
                <a:srgbClr val="0B5FD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2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7172" descr="1740400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830" y="1092491"/>
            <a:ext cx="4130516" cy="3824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23a13b1db0b44aaaa7b7fc68a88aa04d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9114" y="1133862"/>
            <a:ext cx="3745632" cy="368706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984746" y="2832735"/>
            <a:ext cx="4975898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85725">
              <a:lnSpc>
                <a:spcPct val="120000"/>
              </a:lnSpc>
            </a:pP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  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在太阳内部，氢原子核在超高温</a:t>
            </a:r>
            <a:r>
              <a:rPr lang="zh-CN" alt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下发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生聚变，释放出巨大的核能。</a:t>
            </a:r>
            <a:r>
              <a:rPr lang="zh-CN" alt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太阳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核心每时每刻都在发生氢弹爆炸</a:t>
            </a:r>
            <a:r>
              <a:rPr lang="zh-CN" alt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，太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阳就像一个巨大的“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核能火炉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”。</a:t>
            </a:r>
          </a:p>
        </p:txBody>
      </p:sp>
      <p:sp>
        <p:nvSpPr>
          <p:cNvPr id="7170" name="TextBox 8"/>
          <p:cNvSpPr txBox="1"/>
          <p:nvPr/>
        </p:nvSpPr>
        <p:spPr>
          <a:xfrm>
            <a:off x="4144328" y="1114383"/>
            <a:ext cx="4816316" cy="182274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       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太阳距地球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1.5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亿千米，直</a:t>
            </a:r>
            <a:r>
              <a:rPr lang="zh-CN" altLang="en-US" sz="2400" b="1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径大约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是地球的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110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倍，体</a:t>
            </a:r>
            <a:r>
              <a:rPr lang="zh-CN" altLang="en-US" sz="2400" b="1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积是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地球的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130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万倍，质</a:t>
            </a:r>
            <a:r>
              <a:rPr lang="zh-CN" altLang="en-US" sz="2400" b="1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量是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地球的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33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万倍，核心温度高达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1 500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万摄氏度。</a:t>
            </a:r>
            <a:endParaRPr lang="en-US" altLang="zh-CN" sz="24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6866" name="TextBox 8"/>
          <p:cNvSpPr txBox="1"/>
          <p:nvPr/>
        </p:nvSpPr>
        <p:spPr>
          <a:xfrm>
            <a:off x="291465" y="2832735"/>
            <a:ext cx="3642360" cy="1731645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 wrap="square" lIns="148500" tIns="197100" rIns="148500" bIns="243000">
            <a:spAutoFit/>
          </a:bodyPr>
          <a:lstStyle/>
          <a:p>
            <a:pPr marL="85725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    </a:t>
            </a:r>
            <a:r>
              <a: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太阳表面温度约</a:t>
            </a:r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6 000 </a:t>
            </a:r>
            <a:r>
              <a: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℃，太阳至今已经稳定地“燃烧”了近</a:t>
            </a:r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50</a:t>
            </a:r>
            <a:r>
              <a: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亿年，而且还能继续“燃烧”</a:t>
            </a:r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50</a:t>
            </a:r>
            <a:r>
              <a: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亿年。</a:t>
            </a:r>
            <a:endParaRPr lang="en-US" altLang="zh-CN" sz="2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967230" y="563880"/>
            <a:ext cx="5690235" cy="463550"/>
            <a:chOff x="4360" y="888"/>
            <a:chExt cx="8961" cy="730"/>
          </a:xfrm>
        </p:grpSpPr>
        <p:grpSp>
          <p:nvGrpSpPr>
            <p:cNvPr id="8200" name="组合 18"/>
            <p:cNvGrpSpPr/>
            <p:nvPr/>
          </p:nvGrpSpPr>
          <p:grpSpPr bwMode="auto">
            <a:xfrm>
              <a:off x="4360" y="946"/>
              <a:ext cx="2343" cy="672"/>
              <a:chOff x="2004695" y="686607"/>
              <a:chExt cx="1983740" cy="570436"/>
            </a:xfrm>
          </p:grpSpPr>
          <p:sp>
            <p:nvSpPr>
              <p:cNvPr id="21" name="圆角矩形 20"/>
              <p:cNvSpPr/>
              <p:nvPr/>
            </p:nvSpPr>
            <p:spPr>
              <a:xfrm>
                <a:off x="2005542" y="686607"/>
                <a:ext cx="1893147" cy="555157"/>
              </a:xfrm>
              <a:prstGeom prst="roundRect">
                <a:avLst/>
              </a:prstGeom>
              <a:solidFill>
                <a:srgbClr val="F07474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100"/>
              </a:p>
            </p:txBody>
          </p:sp>
          <p:sp>
            <p:nvSpPr>
              <p:cNvPr id="30737" name="矩形 1"/>
              <p:cNvSpPr>
                <a:spLocks noChangeArrowheads="1"/>
              </p:cNvSpPr>
              <p:nvPr/>
            </p:nvSpPr>
            <p:spPr bwMode="auto">
              <a:xfrm>
                <a:off x="2004695" y="740934"/>
                <a:ext cx="1983740" cy="51610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知识点 </a:t>
                </a:r>
                <a:r>
                  <a:rPr lang="en-US" altLang="zh-CN" sz="2400" b="1" dirty="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1</a:t>
                </a:r>
                <a:endParaRPr lang="zh-CN" altLang="en-US" sz="2400" b="1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22" name="矩形 4"/>
            <p:cNvSpPr>
              <a:spLocks noChangeArrowheads="1"/>
            </p:cNvSpPr>
            <p:nvPr/>
          </p:nvSpPr>
          <p:spPr bwMode="auto">
            <a:xfrm>
              <a:off x="7026" y="888"/>
              <a:ext cx="6295" cy="7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l">
                <a:buClrTx/>
                <a:buSzTx/>
                <a:buFontTx/>
                <a:defRPr/>
              </a:pPr>
              <a:r>
                <a:rPr lang="zh-CN" altLang="en-US" sz="2400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黑体" panose="02010609060101010101" pitchFamily="49" charset="-122"/>
                  <a:sym typeface="+mn-ea"/>
                </a:rPr>
                <a:t>太阳——巨大的“核能火炉”</a:t>
              </a:r>
              <a:endParaRPr lang="zh-CN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/>
      <p:bldP spid="7170" grpId="0" build="p"/>
      <p:bldP spid="3686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Box 11"/>
          <p:cNvSpPr txBox="1"/>
          <p:nvPr/>
        </p:nvSpPr>
        <p:spPr>
          <a:xfrm>
            <a:off x="318770" y="1035685"/>
            <a:ext cx="3738245" cy="899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100" b="1" dirty="0">
                <a:latin typeface="宋体" panose="02010600030101010101" pitchFamily="2" charset="-122"/>
                <a:ea typeface="宋体" panose="02010600030101010101" pitchFamily="2" charset="-122"/>
              </a:rPr>
              <a:t>太阳向外辐射的能量中，只有约</a:t>
            </a:r>
            <a:r>
              <a:rPr lang="zh-CN" altLang="en-US" sz="21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二十亿分之一</a:t>
            </a:r>
            <a:r>
              <a:rPr lang="zh-CN" altLang="en-US" sz="2100" b="1" dirty="0">
                <a:latin typeface="宋体" panose="02010600030101010101" pitchFamily="2" charset="-122"/>
                <a:ea typeface="宋体" panose="02010600030101010101" pitchFamily="2" charset="-122"/>
              </a:rPr>
              <a:t>传递到地球。</a:t>
            </a:r>
          </a:p>
        </p:txBody>
      </p:sp>
      <p:sp>
        <p:nvSpPr>
          <p:cNvPr id="34818" name="TextBox 4"/>
          <p:cNvSpPr txBox="1"/>
          <p:nvPr/>
        </p:nvSpPr>
        <p:spPr>
          <a:xfrm>
            <a:off x="4571524" y="1424437"/>
            <a:ext cx="4487704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1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太阳光已经照耀我们的地球近</a:t>
            </a:r>
            <a:r>
              <a:rPr lang="en-US" altLang="zh-CN" sz="21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50</a:t>
            </a:r>
            <a:r>
              <a:rPr lang="zh-CN" altLang="en-US" sz="21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亿年，地球在这近</a:t>
            </a:r>
            <a:r>
              <a:rPr lang="en-US" altLang="zh-CN" sz="21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50</a:t>
            </a:r>
            <a:r>
              <a:rPr lang="zh-CN" altLang="en-US" sz="21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亿年中积累的太阳能是我们今天所用大部分能量的源泉。人类的日常生活，也无法离开阳光。</a:t>
            </a:r>
          </a:p>
        </p:txBody>
      </p:sp>
      <p:sp>
        <p:nvSpPr>
          <p:cNvPr id="4" name="Rectangle 4"/>
          <p:cNvSpPr/>
          <p:nvPr/>
        </p:nvSpPr>
        <p:spPr>
          <a:xfrm>
            <a:off x="4168140" y="1140460"/>
            <a:ext cx="4321860" cy="41402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fontAlgn="auto">
              <a:lnSpc>
                <a:spcPct val="100000"/>
              </a:lnSpc>
              <a:spcBef>
                <a:spcPct val="0"/>
              </a:spcBef>
            </a:pPr>
            <a:r>
              <a:rPr lang="zh-CN" altLang="en-US" sz="21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太阳能</a:t>
            </a:r>
            <a:r>
              <a:rPr lang="zh-CN" altLang="en-US" sz="21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是地球上</a:t>
            </a:r>
            <a:r>
              <a:rPr lang="zh-CN" altLang="en-US" sz="21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最基本</a:t>
            </a:r>
            <a:r>
              <a:rPr lang="zh-CN" altLang="en-US" sz="21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的能</a:t>
            </a:r>
            <a:r>
              <a:rPr lang="zh-CN" altLang="en-US" sz="21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源。 </a:t>
            </a:r>
            <a:endParaRPr lang="zh-CN" altLang="en-US" sz="21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68140" y="1472883"/>
            <a:ext cx="4842510" cy="1383665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square" anchor="ctr">
            <a:spAutoFit/>
          </a:bodyPr>
          <a:lstStyle/>
          <a:p>
            <a:pPr fontAlgn="auto">
              <a:lnSpc>
                <a:spcPct val="100000"/>
              </a:lnSpc>
              <a:spcBef>
                <a:spcPct val="0"/>
              </a:spcBef>
            </a:pPr>
            <a:r>
              <a:rPr lang="zh-CN" altLang="en-US" sz="21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无论是生物质能、风能，还是水力、温差和潮汐能，</a:t>
            </a:r>
            <a:r>
              <a:rPr lang="zh-CN" altLang="en-US" sz="21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归根结底都是太阳能的转化形式</a:t>
            </a:r>
            <a:r>
              <a:rPr lang="zh-CN" altLang="en-US" sz="21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。矿物燃料蕴藏的能量，也是来自远古时期生物体所</a:t>
            </a:r>
            <a:r>
              <a:rPr lang="zh-CN" altLang="en-US" sz="21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吸收利用的太阳能</a:t>
            </a:r>
            <a:r>
              <a:rPr lang="zh-CN" altLang="en-US" sz="21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 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2221567" y="434340"/>
            <a:ext cx="5109210" cy="463550"/>
            <a:chOff x="4360" y="888"/>
            <a:chExt cx="8046" cy="730"/>
          </a:xfrm>
        </p:grpSpPr>
        <p:grpSp>
          <p:nvGrpSpPr>
            <p:cNvPr id="8200" name="组合 18"/>
            <p:cNvGrpSpPr/>
            <p:nvPr/>
          </p:nvGrpSpPr>
          <p:grpSpPr bwMode="auto">
            <a:xfrm>
              <a:off x="4360" y="946"/>
              <a:ext cx="2343" cy="672"/>
              <a:chOff x="2004695" y="686607"/>
              <a:chExt cx="1983740" cy="570436"/>
            </a:xfrm>
          </p:grpSpPr>
          <p:sp>
            <p:nvSpPr>
              <p:cNvPr id="21" name="圆角矩形 20"/>
              <p:cNvSpPr/>
              <p:nvPr/>
            </p:nvSpPr>
            <p:spPr>
              <a:xfrm>
                <a:off x="2005542" y="686607"/>
                <a:ext cx="1893147" cy="555157"/>
              </a:xfrm>
              <a:prstGeom prst="roundRect">
                <a:avLst/>
              </a:prstGeom>
              <a:solidFill>
                <a:srgbClr val="F07474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100"/>
              </a:p>
            </p:txBody>
          </p:sp>
          <p:sp>
            <p:nvSpPr>
              <p:cNvPr id="30737" name="矩形 1"/>
              <p:cNvSpPr>
                <a:spLocks noChangeArrowheads="1"/>
              </p:cNvSpPr>
              <p:nvPr/>
            </p:nvSpPr>
            <p:spPr bwMode="auto">
              <a:xfrm>
                <a:off x="2004695" y="740934"/>
                <a:ext cx="1983740" cy="51610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知识点 </a:t>
                </a:r>
                <a:r>
                  <a:rPr lang="en-US" altLang="zh-CN" sz="2400" b="1" dirty="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2</a:t>
                </a:r>
                <a:endParaRPr lang="zh-CN" altLang="en-US" sz="2400" b="1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22" name="矩形 4"/>
            <p:cNvSpPr>
              <a:spLocks noChangeArrowheads="1"/>
            </p:cNvSpPr>
            <p:nvPr/>
          </p:nvSpPr>
          <p:spPr bwMode="auto">
            <a:xfrm>
              <a:off x="7026" y="888"/>
              <a:ext cx="5380" cy="7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l">
                <a:buClrTx/>
                <a:buSzTx/>
                <a:buFontTx/>
                <a:defRPr/>
              </a:pPr>
              <a:r>
                <a:rPr lang="zh-CN" altLang="en-US" sz="2400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黑体" panose="02010609060101010101" pitchFamily="49" charset="-122"/>
                  <a:sym typeface="+mn-ea"/>
                </a:rPr>
                <a:t>太阳是人类能源的宝库</a:t>
              </a:r>
              <a:endParaRPr lang="zh-CN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</p:grpSp>
      <p:pic>
        <p:nvPicPr>
          <p:cNvPr id="16" name="图片 15" descr="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8770" y="1985645"/>
            <a:ext cx="3838575" cy="2857500"/>
          </a:xfrm>
          <a:prstGeom prst="rect">
            <a:avLst/>
          </a:prstGeom>
        </p:spPr>
      </p:pic>
      <p:pic>
        <p:nvPicPr>
          <p:cNvPr id="24" name="图片 23" descr="6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4260" y="2930525"/>
            <a:ext cx="3695700" cy="1970405"/>
          </a:xfrm>
          <a:prstGeom prst="rect">
            <a:avLst/>
          </a:prstGeom>
        </p:spPr>
      </p:pic>
      <p:pic>
        <p:nvPicPr>
          <p:cNvPr id="25" name="图片 24" descr="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4260" y="2930525"/>
            <a:ext cx="3695700" cy="197040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2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2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/>
      <p:bldP spid="34818" grpId="0"/>
      <p:bldP spid="34818" grpId="1"/>
      <p:bldP spid="4" grpId="0"/>
      <p:bldP spid="6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377" y="1124154"/>
            <a:ext cx="3569368" cy="377475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5" name="矩形 13"/>
          <p:cNvSpPr/>
          <p:nvPr/>
        </p:nvSpPr>
        <p:spPr>
          <a:xfrm>
            <a:off x="87154" y="3596614"/>
            <a:ext cx="4347686" cy="14204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         今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天我们开采</a:t>
            </a:r>
            <a:r>
              <a:rPr lang="zh-CN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化石燃料，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实际上是在开采上亿年前地球接收的</a:t>
            </a:r>
            <a:r>
              <a:rPr lang="zh-CN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太阳能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  <a:endParaRPr lang="en-US" altLang="zh-CN" sz="24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3796" name="矩形 14"/>
          <p:cNvSpPr/>
          <p:nvPr/>
        </p:nvSpPr>
        <p:spPr>
          <a:xfrm>
            <a:off x="167778" y="999123"/>
            <a:ext cx="4239895" cy="267765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远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古时期的植物通过光合作用将太阳能转化为生物体内的化学能。</a:t>
            </a:r>
            <a:endParaRPr lang="en-US" altLang="zh-CN"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经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过地壳的不断运动，死后的动植物躯体埋在地下和海底</a:t>
            </a:r>
            <a:r>
              <a:rPr lang="zh-CN" altLang="en-US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。经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过几百万年的复杂变化，变成了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煤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石油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天然气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3798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377" y="999123"/>
            <a:ext cx="3383728" cy="387929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6" name="组合 15"/>
          <p:cNvGrpSpPr/>
          <p:nvPr/>
        </p:nvGrpSpPr>
        <p:grpSpPr>
          <a:xfrm>
            <a:off x="2432465" y="350569"/>
            <a:ext cx="3715108" cy="481330"/>
            <a:chOff x="2042460" y="599994"/>
            <a:chExt cx="4020747" cy="481013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104699" y="599994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矩形 17"/>
            <p:cNvSpPr/>
            <p:nvPr/>
          </p:nvSpPr>
          <p:spPr>
            <a:xfrm>
              <a:off x="2042460" y="599994"/>
              <a:ext cx="3871616" cy="4613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latin typeface="Times New Roman" panose="02020603050405020304" pitchFamily="18" charset="0"/>
                  <a:ea typeface="宋体" panose="02010600030101010101" pitchFamily="2" charset="-122"/>
                  <a:sym typeface="+mn-ea"/>
                </a:rPr>
                <a:t>化石能源的形</a:t>
              </a:r>
              <a:r>
                <a:rPr lang="zh-CN" altLang="en-US" sz="2400" b="1" dirty="0" smtClean="0">
                  <a:latin typeface="Times New Roman" panose="02020603050405020304" pitchFamily="18" charset="0"/>
                  <a:ea typeface="宋体" panose="02010600030101010101" pitchFamily="2" charset="-122"/>
                  <a:sym typeface="+mn-ea"/>
                </a:rPr>
                <a:t>成</a:t>
              </a:r>
              <a:endPara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116" y="1049792"/>
            <a:ext cx="4620125" cy="3967317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/>
      <p:bldP spid="3379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80" name="Picture 3" descr="87887435b2723cf6d2a2d36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6438" y="2565681"/>
            <a:ext cx="3165158" cy="22817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81" name="TextBox 3"/>
          <p:cNvSpPr txBox="1"/>
          <p:nvPr/>
        </p:nvSpPr>
        <p:spPr>
          <a:xfrm>
            <a:off x="308208" y="1557084"/>
            <a:ext cx="848286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用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集热器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收集阳光中的能量来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加热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水等物质，把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太阳能转化为内能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32783" name="图片 3278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42866" y="2572747"/>
            <a:ext cx="3166110" cy="228171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1"/>
          <p:cNvGrpSpPr/>
          <p:nvPr/>
        </p:nvGrpSpPr>
        <p:grpSpPr>
          <a:xfrm>
            <a:off x="2463802" y="467628"/>
            <a:ext cx="3842385" cy="463550"/>
            <a:chOff x="4360" y="888"/>
            <a:chExt cx="6051" cy="730"/>
          </a:xfrm>
        </p:grpSpPr>
        <p:grpSp>
          <p:nvGrpSpPr>
            <p:cNvPr id="8200" name="组合 18"/>
            <p:cNvGrpSpPr/>
            <p:nvPr/>
          </p:nvGrpSpPr>
          <p:grpSpPr bwMode="auto">
            <a:xfrm>
              <a:off x="4360" y="946"/>
              <a:ext cx="2343" cy="672"/>
              <a:chOff x="2004695" y="686607"/>
              <a:chExt cx="1983740" cy="570436"/>
            </a:xfrm>
          </p:grpSpPr>
          <p:sp>
            <p:nvSpPr>
              <p:cNvPr id="21" name="圆角矩形 20"/>
              <p:cNvSpPr/>
              <p:nvPr/>
            </p:nvSpPr>
            <p:spPr>
              <a:xfrm>
                <a:off x="2005542" y="686607"/>
                <a:ext cx="1893147" cy="555157"/>
              </a:xfrm>
              <a:prstGeom prst="roundRect">
                <a:avLst/>
              </a:prstGeom>
              <a:solidFill>
                <a:srgbClr val="F07474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1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737" name="矩形 1"/>
              <p:cNvSpPr>
                <a:spLocks noChangeArrowheads="1"/>
              </p:cNvSpPr>
              <p:nvPr/>
            </p:nvSpPr>
            <p:spPr bwMode="auto">
              <a:xfrm>
                <a:off x="2004695" y="740934"/>
                <a:ext cx="1983740" cy="51610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知识点 </a:t>
                </a:r>
                <a:r>
                  <a:rPr lang="en-US" sz="2400" b="1" dirty="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  <p:sp>
          <p:nvSpPr>
            <p:cNvPr id="22" name="矩形 4"/>
            <p:cNvSpPr>
              <a:spLocks noChangeArrowheads="1"/>
            </p:cNvSpPr>
            <p:nvPr/>
          </p:nvSpPr>
          <p:spPr bwMode="auto">
            <a:xfrm>
              <a:off x="7026" y="888"/>
              <a:ext cx="3385" cy="7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400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太阳能的利用</a:t>
              </a:r>
              <a:endPara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538730" y="1089660"/>
            <a:ext cx="3657600" cy="481330"/>
            <a:chOff x="2104699" y="599994"/>
            <a:chExt cx="3958508" cy="481013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104699" y="599994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矩形 24"/>
            <p:cNvSpPr/>
            <p:nvPr/>
          </p:nvSpPr>
          <p:spPr>
            <a:xfrm>
              <a:off x="2191591" y="599994"/>
              <a:ext cx="3871616" cy="4613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latin typeface="Times New Roman" panose="02020603050405020304" pitchFamily="18" charset="0"/>
                  <a:ea typeface="宋体" panose="02010600030101010101" pitchFamily="2" charset="-122"/>
                  <a:sym typeface="+mn-ea"/>
                </a:rPr>
                <a:t>光热转化</a:t>
              </a:r>
              <a:endPara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8" name="TextBox 3"/>
          <p:cNvSpPr txBox="1"/>
          <p:nvPr/>
        </p:nvSpPr>
        <p:spPr>
          <a:xfrm>
            <a:off x="318072" y="987740"/>
            <a:ext cx="8163902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太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阳能电池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可以将太阳能转变为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电能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；在航空、航天、交通、通信等领域中有较为广泛的应用。</a:t>
            </a:r>
          </a:p>
        </p:txBody>
      </p:sp>
      <p:pic>
        <p:nvPicPr>
          <p:cNvPr id="29698" name="图片 2969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3916" y="2245529"/>
            <a:ext cx="2944654" cy="2326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10" name="图片 29709" descr="植物园的太阳能路灯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75685" y="2245529"/>
            <a:ext cx="2944178" cy="230457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" name="组合 14"/>
          <p:cNvGrpSpPr/>
          <p:nvPr/>
        </p:nvGrpSpPr>
        <p:grpSpPr>
          <a:xfrm>
            <a:off x="2571223" y="506998"/>
            <a:ext cx="3657600" cy="481330"/>
            <a:chOff x="2104699" y="599994"/>
            <a:chExt cx="3958508" cy="481013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104699" y="599994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矩形 16"/>
            <p:cNvSpPr/>
            <p:nvPr/>
          </p:nvSpPr>
          <p:spPr>
            <a:xfrm>
              <a:off x="2191591" y="599994"/>
              <a:ext cx="3871616" cy="4613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latin typeface="Times New Roman" panose="02020603050405020304" pitchFamily="18" charset="0"/>
                  <a:ea typeface="宋体" panose="02010600030101010101" pitchFamily="2" charset="-122"/>
                  <a:sym typeface="+mn-ea"/>
                </a:rPr>
                <a:t>光电转化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E:\电子课件编制\22章\3\1250497599558.jpg"/>
          <p:cNvPicPr>
            <a:picLocks noChangeAspect="1"/>
          </p:cNvPicPr>
          <p:nvPr/>
        </p:nvPicPr>
        <p:blipFill>
          <a:blip r:embed="rId2" cstate="print"/>
          <a:srcRect l="2957"/>
          <a:stretch>
            <a:fillRect/>
          </a:stretch>
        </p:blipFill>
        <p:spPr>
          <a:xfrm>
            <a:off x="527209" y="1011052"/>
            <a:ext cx="5078016" cy="37052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1747" name="组合 31746"/>
          <p:cNvGrpSpPr/>
          <p:nvPr/>
        </p:nvGrpSpPr>
        <p:grpSpPr>
          <a:xfrm>
            <a:off x="6131481" y="1444440"/>
            <a:ext cx="1296590" cy="3153966"/>
            <a:chOff x="0" y="0"/>
            <a:chExt cx="1728192" cy="4205127"/>
          </a:xfrm>
        </p:grpSpPr>
        <p:grpSp>
          <p:nvGrpSpPr>
            <p:cNvPr id="31748" name="组合 31747"/>
            <p:cNvGrpSpPr/>
            <p:nvPr/>
          </p:nvGrpSpPr>
          <p:grpSpPr>
            <a:xfrm>
              <a:off x="0" y="0"/>
              <a:ext cx="1728192" cy="4205127"/>
              <a:chOff x="0" y="0"/>
              <a:chExt cx="1728192" cy="4205127"/>
            </a:xfrm>
          </p:grpSpPr>
          <p:sp>
            <p:nvSpPr>
              <p:cNvPr id="31749" name="椭圆 7"/>
              <p:cNvSpPr/>
              <p:nvPr/>
            </p:nvSpPr>
            <p:spPr>
              <a:xfrm>
                <a:off x="0" y="0"/>
                <a:ext cx="1728192" cy="1656184"/>
              </a:xfrm>
              <a:prstGeom prst="ellipse">
                <a:avLst/>
              </a:prstGeom>
              <a:noFill/>
              <a:ln w="254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anchor="ctr"/>
              <a:lstStyle/>
              <a:p>
                <a:pPr algn="ctr"/>
                <a:endParaRPr lang="zh-CN" altLang="en-US" sz="2400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750" name="圆角矩形 8"/>
              <p:cNvSpPr/>
              <p:nvPr/>
            </p:nvSpPr>
            <p:spPr>
              <a:xfrm rot="1090477">
                <a:off x="731328" y="780275"/>
                <a:ext cx="485188" cy="3424852"/>
              </a:xfrm>
              <a:prstGeom prst="roundRect">
                <a:avLst>
                  <a:gd name="adj" fmla="val 50000"/>
                </a:avLst>
              </a:prstGeom>
              <a:noFill/>
              <a:ln w="254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anchor="ctr"/>
              <a:lstStyle/>
              <a:p>
                <a:pPr algn="ctr"/>
                <a:endParaRPr lang="zh-CN" altLang="en-US" sz="2400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751" name="矩形 9"/>
              <p:cNvSpPr/>
              <p:nvPr/>
            </p:nvSpPr>
            <p:spPr>
              <a:xfrm rot="17867805">
                <a:off x="1130129" y="754928"/>
                <a:ext cx="432047" cy="469141"/>
              </a:xfrm>
              <a:prstGeom prst="rect">
                <a:avLst/>
              </a:prstGeom>
              <a:solidFill>
                <a:srgbClr val="FFFFFF"/>
              </a:solidFill>
              <a:ln w="25400" cap="flat" cmpd="sng">
                <a:noFill/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ctr"/>
              <a:lstStyle/>
              <a:p>
                <a:pPr algn="ctr"/>
                <a:endParaRPr lang="zh-CN" altLang="en-US" sz="2400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752" name="矩形 10"/>
              <p:cNvSpPr/>
              <p:nvPr/>
            </p:nvSpPr>
            <p:spPr>
              <a:xfrm rot="8832766">
                <a:off x="847083" y="993619"/>
                <a:ext cx="568423" cy="640264"/>
              </a:xfrm>
              <a:prstGeom prst="rect">
                <a:avLst/>
              </a:prstGeom>
              <a:solidFill>
                <a:srgbClr val="FFFFFF"/>
              </a:solidFill>
              <a:ln w="25400" cap="flat" cmpd="sng">
                <a:noFill/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ctr"/>
              <a:lstStyle/>
              <a:p>
                <a:pPr algn="ctr"/>
                <a:endParaRPr lang="zh-CN" altLang="en-US" sz="2400" dirty="0">
                  <a:solidFill>
                    <a:srgbClr val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1753" name="任意多边形 15"/>
            <p:cNvSpPr/>
            <p:nvPr/>
          </p:nvSpPr>
          <p:spPr>
            <a:xfrm>
              <a:off x="16855" y="568676"/>
              <a:ext cx="1695450" cy="144462"/>
            </a:xfrm>
            <a:custGeom>
              <a:avLst/>
              <a:gdLst/>
              <a:ahLst/>
              <a:cxnLst>
                <a:cxn ang="0">
                  <a:pos x="0" y="133350"/>
                </a:cxn>
                <a:cxn ang="0">
                  <a:pos x="209550" y="76200"/>
                </a:cxn>
                <a:cxn ang="0">
                  <a:pos x="476250" y="142875"/>
                </a:cxn>
                <a:cxn ang="0">
                  <a:pos x="733425" y="66675"/>
                </a:cxn>
                <a:cxn ang="0">
                  <a:pos x="952500" y="133350"/>
                </a:cxn>
                <a:cxn ang="0">
                  <a:pos x="1219200" y="66675"/>
                </a:cxn>
                <a:cxn ang="0">
                  <a:pos x="1457325" y="123825"/>
                </a:cxn>
                <a:cxn ang="0">
                  <a:pos x="1695450" y="95250"/>
                </a:cxn>
              </a:cxnLst>
              <a:rect l="0" t="0" r="0" b="0"/>
              <a:pathLst>
                <a:path w="1695450" h="144462">
                  <a:moveTo>
                    <a:pt x="0" y="133350"/>
                  </a:moveTo>
                  <a:cubicBezTo>
                    <a:pt x="65087" y="103981"/>
                    <a:pt x="130175" y="74613"/>
                    <a:pt x="209550" y="76200"/>
                  </a:cubicBezTo>
                  <a:cubicBezTo>
                    <a:pt x="288925" y="77787"/>
                    <a:pt x="388938" y="144462"/>
                    <a:pt x="476250" y="142875"/>
                  </a:cubicBezTo>
                  <a:cubicBezTo>
                    <a:pt x="563562" y="141288"/>
                    <a:pt x="654050" y="68262"/>
                    <a:pt x="733425" y="66675"/>
                  </a:cubicBezTo>
                  <a:cubicBezTo>
                    <a:pt x="812800" y="65088"/>
                    <a:pt x="871538" y="133350"/>
                    <a:pt x="952500" y="133350"/>
                  </a:cubicBezTo>
                  <a:cubicBezTo>
                    <a:pt x="1033462" y="133350"/>
                    <a:pt x="1135063" y="68263"/>
                    <a:pt x="1219200" y="66675"/>
                  </a:cubicBezTo>
                  <a:cubicBezTo>
                    <a:pt x="1303338" y="65088"/>
                    <a:pt x="1377950" y="119063"/>
                    <a:pt x="1457325" y="123825"/>
                  </a:cubicBezTo>
                  <a:cubicBezTo>
                    <a:pt x="1536700" y="128587"/>
                    <a:pt x="1614488" y="0"/>
                    <a:pt x="1695450" y="95250"/>
                  </a:cubicBezTo>
                </a:path>
              </a:pathLst>
            </a:custGeom>
            <a:noFill/>
            <a:ln w="19050" cap="flat" cmpd="sng">
              <a:solidFill>
                <a:srgbClr val="4A7EBB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1754" name="圆角矩形 26"/>
          <p:cNvSpPr/>
          <p:nvPr/>
        </p:nvSpPr>
        <p:spPr>
          <a:xfrm>
            <a:off x="7225665" y="2131431"/>
            <a:ext cx="166688" cy="1714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anchor="ctr"/>
          <a:lstStyle/>
          <a:p>
            <a:pPr algn="ctr"/>
            <a:endParaRPr lang="zh-CN" altLang="en-US" sz="240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1755" name="圆角矩形 27"/>
          <p:cNvSpPr/>
          <p:nvPr/>
        </p:nvSpPr>
        <p:spPr>
          <a:xfrm rot="1155091">
            <a:off x="7168730" y="2089137"/>
            <a:ext cx="210398" cy="396343"/>
          </a:xfrm>
          <a:prstGeom prst="roundRect">
            <a:avLst>
              <a:gd name="adj" fmla="val 36134"/>
            </a:avLst>
          </a:prstGeom>
          <a:solidFill>
            <a:srgbClr val="FFFFFF"/>
          </a:solidFill>
          <a:ln w="9525">
            <a:noFill/>
          </a:ln>
        </p:spPr>
        <p:txBody>
          <a:bodyPr anchor="ctr"/>
          <a:lstStyle/>
          <a:p>
            <a:pPr algn="ctr"/>
            <a:endParaRPr lang="zh-CN" altLang="en-US" sz="240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31756" name="直接箭头连接符 18"/>
          <p:cNvCxnSpPr/>
          <p:nvPr/>
        </p:nvCxnSpPr>
        <p:spPr>
          <a:xfrm flipH="1">
            <a:off x="7042309" y="2539815"/>
            <a:ext cx="197644" cy="594122"/>
          </a:xfrm>
          <a:prstGeom prst="straightConnector1">
            <a:avLst/>
          </a:prstGeom>
          <a:ln w="38100" cap="flat" cmpd="sng">
            <a:solidFill>
              <a:srgbClr val="4A7EBB"/>
            </a:solidFill>
            <a:prstDash val="solid"/>
            <a:headEnd type="none" w="med" len="med"/>
            <a:tailEnd type="arrow" w="med" len="med"/>
          </a:ln>
        </p:spPr>
      </p:cxnSp>
      <p:cxnSp>
        <p:nvCxnSpPr>
          <p:cNvPr id="31757" name="直接箭头连接符 20"/>
          <p:cNvCxnSpPr/>
          <p:nvPr/>
        </p:nvCxnSpPr>
        <p:spPr>
          <a:xfrm flipH="1">
            <a:off x="6773228" y="3350631"/>
            <a:ext cx="196454" cy="594122"/>
          </a:xfrm>
          <a:prstGeom prst="straightConnector1">
            <a:avLst/>
          </a:prstGeom>
          <a:ln w="38100" cap="flat" cmpd="sng">
            <a:solidFill>
              <a:srgbClr val="4A7EBB"/>
            </a:solidFill>
            <a:prstDash val="solid"/>
            <a:headEnd type="none" w="med" len="med"/>
            <a:tailEnd type="arrow" w="med" len="med"/>
          </a:ln>
        </p:spPr>
      </p:cxnSp>
      <p:grpSp>
        <p:nvGrpSpPr>
          <p:cNvPr id="31758" name="组合 31757"/>
          <p:cNvGrpSpPr/>
          <p:nvPr/>
        </p:nvGrpSpPr>
        <p:grpSpPr>
          <a:xfrm rot="-332761">
            <a:off x="6429137" y="3981662"/>
            <a:ext cx="259556" cy="486965"/>
            <a:chOff x="0" y="0"/>
            <a:chExt cx="345370" cy="649237"/>
          </a:xfrm>
        </p:grpSpPr>
        <p:sp>
          <p:nvSpPr>
            <p:cNvPr id="31759" name="圆角右箭头 28"/>
            <p:cNvSpPr/>
            <p:nvPr/>
          </p:nvSpPr>
          <p:spPr>
            <a:xfrm rot="17761344">
              <a:off x="-193148" y="193148"/>
              <a:ext cx="576001" cy="189704"/>
            </a:xfrm>
            <a:custGeom>
              <a:avLst/>
              <a:gdLst/>
              <a:ahLst/>
              <a:cxnLst>
                <a:cxn ang="17694720">
                  <a:pos x="499918" y="0"/>
                </a:cxn>
                <a:cxn ang="5898240">
                  <a:pos x="499918" y="97189"/>
                </a:cxn>
                <a:cxn ang="5898240">
                  <a:pos x="13644" y="189704"/>
                </a:cxn>
                <a:cxn ang="0">
                  <a:pos x="576001" y="48595"/>
                </a:cxn>
              </a:cxnLst>
              <a:rect l="0" t="0" r="0" b="0"/>
              <a:pathLst>
                <a:path w="576001" h="189704">
                  <a:moveTo>
                    <a:pt x="0" y="189704"/>
                  </a:moveTo>
                  <a:lnTo>
                    <a:pt x="0" y="142582"/>
                  </a:lnTo>
                  <a:arcTo wR="107630" hR="107630" stAng="-10800000" swAng="5400000"/>
                  <a:lnTo>
                    <a:pt x="499918" y="34951"/>
                  </a:lnTo>
                  <a:lnTo>
                    <a:pt x="499918" y="0"/>
                  </a:lnTo>
                  <a:lnTo>
                    <a:pt x="576001" y="48595"/>
                  </a:lnTo>
                  <a:lnTo>
                    <a:pt x="499918" y="97189"/>
                  </a:lnTo>
                  <a:lnTo>
                    <a:pt x="499918" y="62238"/>
                  </a:lnTo>
                  <a:lnTo>
                    <a:pt x="107630" y="62238"/>
                  </a:lnTo>
                  <a:arcTo wR="80343" hR="80343" stAng="-5400000" swAng="-5400000"/>
                  <a:lnTo>
                    <a:pt x="27287" y="189704"/>
                  </a:lnTo>
                  <a:close/>
                </a:path>
              </a:pathLst>
            </a:custGeom>
            <a:solidFill>
              <a:srgbClr val="FF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1760" name="圆角右箭头 29"/>
            <p:cNvSpPr/>
            <p:nvPr/>
          </p:nvSpPr>
          <p:spPr>
            <a:xfrm rot="-14756100" flipH="1">
              <a:off x="-37482" y="266379"/>
              <a:ext cx="576001" cy="189704"/>
            </a:xfrm>
            <a:custGeom>
              <a:avLst/>
              <a:gdLst/>
              <a:ahLst/>
              <a:cxnLst>
                <a:cxn ang="17694720">
                  <a:pos x="499918" y="0"/>
                </a:cxn>
                <a:cxn ang="5898240">
                  <a:pos x="499918" y="97189"/>
                </a:cxn>
                <a:cxn ang="5898240">
                  <a:pos x="13644" y="189704"/>
                </a:cxn>
                <a:cxn ang="0">
                  <a:pos x="576001" y="48595"/>
                </a:cxn>
              </a:cxnLst>
              <a:rect l="0" t="0" r="0" b="0"/>
              <a:pathLst>
                <a:path w="576001" h="189704">
                  <a:moveTo>
                    <a:pt x="0" y="189704"/>
                  </a:moveTo>
                  <a:lnTo>
                    <a:pt x="0" y="142582"/>
                  </a:lnTo>
                  <a:arcTo wR="107630" hR="107630" stAng="-10800000" swAng="5400000"/>
                  <a:lnTo>
                    <a:pt x="499918" y="34951"/>
                  </a:lnTo>
                  <a:lnTo>
                    <a:pt x="499918" y="0"/>
                  </a:lnTo>
                  <a:lnTo>
                    <a:pt x="576001" y="48595"/>
                  </a:lnTo>
                  <a:lnTo>
                    <a:pt x="499918" y="97189"/>
                  </a:lnTo>
                  <a:lnTo>
                    <a:pt x="499918" y="62238"/>
                  </a:lnTo>
                  <a:lnTo>
                    <a:pt x="107630" y="62238"/>
                  </a:lnTo>
                  <a:arcTo wR="80343" hR="80343" stAng="-5400000" swAng="-5400000"/>
                  <a:lnTo>
                    <a:pt x="27287" y="189704"/>
                  </a:lnTo>
                  <a:close/>
                </a:path>
              </a:pathLst>
            </a:custGeom>
            <a:solidFill>
              <a:schemeClr val="accent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1761" name="直接箭头连接符 31"/>
          <p:cNvCxnSpPr/>
          <p:nvPr/>
        </p:nvCxnSpPr>
        <p:spPr>
          <a:xfrm flipV="1">
            <a:off x="6574394" y="3275621"/>
            <a:ext cx="197644" cy="594122"/>
          </a:xfrm>
          <a:prstGeom prst="straightConnector1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arrow" w="med" len="med"/>
          </a:ln>
        </p:spPr>
      </p:cxnSp>
      <p:cxnSp>
        <p:nvCxnSpPr>
          <p:cNvPr id="31762" name="直接箭头连接符 33"/>
          <p:cNvCxnSpPr/>
          <p:nvPr/>
        </p:nvCxnSpPr>
        <p:spPr>
          <a:xfrm flipV="1">
            <a:off x="6807756" y="2574343"/>
            <a:ext cx="197644" cy="594122"/>
          </a:xfrm>
          <a:prstGeom prst="straightConnector1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arrow" w="med" len="med"/>
          </a:ln>
        </p:spPr>
      </p:cxnSp>
      <p:sp>
        <p:nvSpPr>
          <p:cNvPr id="31763" name="矩形 34"/>
          <p:cNvSpPr/>
          <p:nvPr/>
        </p:nvSpPr>
        <p:spPr>
          <a:xfrm>
            <a:off x="5960825" y="2607284"/>
            <a:ext cx="79502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热水</a:t>
            </a:r>
          </a:p>
        </p:txBody>
      </p:sp>
      <p:sp>
        <p:nvSpPr>
          <p:cNvPr id="31764" name="矩形 35"/>
          <p:cNvSpPr/>
          <p:nvPr/>
        </p:nvSpPr>
        <p:spPr>
          <a:xfrm>
            <a:off x="7279244" y="2767225"/>
            <a:ext cx="79502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4A452A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冷水</a:t>
            </a:r>
          </a:p>
        </p:txBody>
      </p:sp>
      <p:grpSp>
        <p:nvGrpSpPr>
          <p:cNvPr id="31765" name="组合 31764"/>
          <p:cNvGrpSpPr/>
          <p:nvPr/>
        </p:nvGrpSpPr>
        <p:grpSpPr>
          <a:xfrm>
            <a:off x="5945505" y="3092450"/>
            <a:ext cx="723265" cy="934085"/>
            <a:chOff x="0" y="0"/>
            <a:chExt cx="1296144" cy="1440162"/>
          </a:xfrm>
        </p:grpSpPr>
        <p:sp>
          <p:nvSpPr>
            <p:cNvPr id="31766" name="右箭头 36"/>
            <p:cNvSpPr/>
            <p:nvPr/>
          </p:nvSpPr>
          <p:spPr>
            <a:xfrm rot="1355974">
              <a:off x="216024" y="559681"/>
              <a:ext cx="864096" cy="3600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00"/>
            </a:solidFill>
            <a:ln w="25400" cap="flat" cmpd="sng">
              <a:solidFill>
                <a:srgbClr val="FFC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 lang="zh-CN" altLang="en-US" sz="2400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1767" name="右箭头 38"/>
            <p:cNvSpPr/>
            <p:nvPr/>
          </p:nvSpPr>
          <p:spPr>
            <a:xfrm rot="1355974">
              <a:off x="432048" y="0"/>
              <a:ext cx="864096" cy="3600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00"/>
            </a:solidFill>
            <a:ln w="25400" cap="flat" cmpd="sng">
              <a:solidFill>
                <a:srgbClr val="FFC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 lang="zh-CN" altLang="en-US" sz="2400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1768" name="右箭头 39"/>
            <p:cNvSpPr/>
            <p:nvPr/>
          </p:nvSpPr>
          <p:spPr>
            <a:xfrm rot="1355974">
              <a:off x="0" y="1080122"/>
              <a:ext cx="864096" cy="3600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00"/>
            </a:solidFill>
            <a:ln w="25400" cap="flat" cmpd="sng">
              <a:solidFill>
                <a:srgbClr val="FFC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 lang="zh-CN" altLang="en-US" sz="2400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1769" name="直接箭头连接符 43"/>
          <p:cNvCxnSpPr/>
          <p:nvPr/>
        </p:nvCxnSpPr>
        <p:spPr>
          <a:xfrm>
            <a:off x="4067651" y="1970220"/>
            <a:ext cx="1861661" cy="9049"/>
          </a:xfrm>
          <a:prstGeom prst="straightConnector1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  <a:effectLst>
            <a:outerShdw dist="23000" dir="5400000" algn="ctr" rotWithShape="0">
              <a:srgbClr val="000000">
                <a:alpha val="29999"/>
              </a:srgbClr>
            </a:outerShdw>
          </a:effectLst>
        </p:spPr>
      </p:cxnSp>
      <p:cxnSp>
        <p:nvCxnSpPr>
          <p:cNvPr id="31770" name="直接箭头连接符 44"/>
          <p:cNvCxnSpPr/>
          <p:nvPr/>
        </p:nvCxnSpPr>
        <p:spPr>
          <a:xfrm>
            <a:off x="2879408" y="3976185"/>
            <a:ext cx="3434715" cy="226219"/>
          </a:xfrm>
          <a:prstGeom prst="straightConnector1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  <a:effectLst>
            <a:outerShdw dist="23000" dir="5400000" algn="ctr" rotWithShape="0">
              <a:srgbClr val="000000">
                <a:alpha val="29999"/>
              </a:srgbClr>
            </a:outerShdw>
          </a:effectLst>
        </p:spPr>
      </p:cxnSp>
      <p:sp>
        <p:nvSpPr>
          <p:cNvPr id="31771" name="矩形 47"/>
          <p:cNvSpPr/>
          <p:nvPr/>
        </p:nvSpPr>
        <p:spPr>
          <a:xfrm>
            <a:off x="6382226" y="1010735"/>
            <a:ext cx="79502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水箱</a:t>
            </a:r>
          </a:p>
        </p:txBody>
      </p:sp>
      <p:sp>
        <p:nvSpPr>
          <p:cNvPr id="31772" name="矩形 48"/>
          <p:cNvSpPr/>
          <p:nvPr/>
        </p:nvSpPr>
        <p:spPr>
          <a:xfrm>
            <a:off x="6670914" y="4365520"/>
            <a:ext cx="110109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集热器</a:t>
            </a:r>
          </a:p>
        </p:txBody>
      </p:sp>
      <p:sp>
        <p:nvSpPr>
          <p:cNvPr id="31773" name="矩形 49"/>
          <p:cNvSpPr/>
          <p:nvPr/>
        </p:nvSpPr>
        <p:spPr>
          <a:xfrm>
            <a:off x="4859735" y="3351186"/>
            <a:ext cx="110109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4A452A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太阳光</a:t>
            </a:r>
          </a:p>
        </p:txBody>
      </p:sp>
      <p:sp>
        <p:nvSpPr>
          <p:cNvPr id="40" name="圆角矩形 39"/>
          <p:cNvSpPr/>
          <p:nvPr/>
        </p:nvSpPr>
        <p:spPr>
          <a:xfrm>
            <a:off x="2617337" y="515018"/>
            <a:ext cx="3526790" cy="38354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9999FF"/>
              </a:gs>
              <a:gs pos="50000">
                <a:schemeClr val="bg1"/>
              </a:gs>
              <a:gs pos="100000">
                <a:srgbClr val="9999FF"/>
              </a:gs>
            </a:gsLst>
            <a:lin ang="5400000" scaled="1"/>
            <a:tileRect/>
          </a:gradFill>
          <a:ln w="28575" cap="flat" cmpd="sng">
            <a:solidFill>
              <a:srgbClr val="EAEAEA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集热器的原理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63" grpId="0"/>
      <p:bldP spid="31764" grpId="0"/>
      <p:bldP spid="31771" grpId="0"/>
      <p:bldP spid="31772" grpId="0"/>
      <p:bldP spid="3177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54"/>
  <p:tag name="KSO_WM_UNIT_HIGHLIGHT" val="0"/>
  <p:tag name="KSO_WM_UNIT_COMPATIBLE" val="0"/>
  <p:tag name="KSO_WM_DIAGRAM_GROUP_CODE" val="n1-1"/>
  <p:tag name="KSO_WM_UNIT_TYPE" val="n_h_a"/>
  <p:tag name="KSO_WM_UNIT_INDEX" val="1_1_1"/>
  <p:tag name="KSO_WM_UNIT_ID" val="diagram20187637_2*n_h_a*1_1_1"/>
  <p:tag name="KSO_WM_TEMPLATE_CATEGORY" val="diagram"/>
  <p:tag name="KSO_WM_TEMPLATE_INDEX" val="20187637"/>
  <p:tag name="KSO_WM_UNIT_LAYERLEVEL" val="1_1_1"/>
  <p:tag name="KSO_WM_TAG_VERSION" val="1.0"/>
  <p:tag name="KSO_WM_BEAUTIFY_FLAG" val="#wm#"/>
  <p:tag name="KSO_WM_UNIT_PRESET_TEXT" val="添加标题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h_i"/>
  <p:tag name="KSO_WM_UNIT_INDEX" val="1_2_1_1"/>
  <p:tag name="KSO_WM_UNIT_ID" val="diagram20187637_2*n_h_h_i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h_i"/>
  <p:tag name="KSO_WM_UNIT_INDEX" val="1_2_2_1"/>
  <p:tag name="KSO_WM_UNIT_ID" val="diagram20187637_2*n_h_h_i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16"/>
  <p:tag name="KSO_WM_UNIT_HIGHLIGHT" val="0"/>
  <p:tag name="KSO_WM_UNIT_COMPATIBLE" val="0"/>
  <p:tag name="KSO_WM_DIAGRAM_GROUP_CODE" val="n1-1"/>
  <p:tag name="KSO_WM_UNIT_TYPE" val="n_h_h_a"/>
  <p:tag name="KSO_WM_UNIT_INDEX" val="1_2_1_1"/>
  <p:tag name="KSO_WM_UNIT_ID" val="diagram20187637_2*n_h_h_a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添加标题"/>
  <p:tag name="KSO_WM_UNIT_TEXT_FILL_FORE_SCHEMECOLOR_INDEX" val="6"/>
  <p:tag name="KSO_WM_UNIT_TEXT_FILL_TYPE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38"/>
  <p:tag name="KSO_WM_UNIT_HIGHLIGHT" val="0"/>
  <p:tag name="KSO_WM_UNIT_COMPATIBLE" val="0"/>
  <p:tag name="KSO_WM_DIAGRAM_GROUP_CODE" val="n1-1"/>
  <p:tag name="KSO_WM_UNIT_TYPE" val="n_h_h_f"/>
  <p:tag name="KSO_WM_UNIT_INDEX" val="1_2_1_1"/>
  <p:tag name="KSO_WM_UNIT_ID" val="diagram20187637_2*n_h_h_f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16"/>
  <p:tag name="KSO_WM_UNIT_HIGHLIGHT" val="0"/>
  <p:tag name="KSO_WM_UNIT_COMPATIBLE" val="0"/>
  <p:tag name="KSO_WM_DIAGRAM_GROUP_CODE" val="n1-1"/>
  <p:tag name="KSO_WM_UNIT_TYPE" val="n_h_h_a"/>
  <p:tag name="KSO_WM_UNIT_INDEX" val="1_2_2_1"/>
  <p:tag name="KSO_WM_UNIT_ID" val="diagram20187637_2*n_h_h_a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添加标题"/>
  <p:tag name="KSO_WM_UNIT_TEXT_FILL_FORE_SCHEMECOLOR_INDEX" val="7"/>
  <p:tag name="KSO_WM_UNIT_TEXT_FILL_TYPE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38"/>
  <p:tag name="KSO_WM_UNIT_HIGHLIGHT" val="0"/>
  <p:tag name="KSO_WM_UNIT_COMPATIBLE" val="0"/>
  <p:tag name="KSO_WM_DIAGRAM_GROUP_CODE" val="n1-1"/>
  <p:tag name="KSO_WM_UNIT_TYPE" val="n_h_h_f"/>
  <p:tag name="KSO_WM_UNIT_INDEX" val="1_2_2_1"/>
  <p:tag name="KSO_WM_UNIT_ID" val="diagram20187637_2*n_h_h_f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KSO_WM_SLIDE_MODEL_TYPE" val="cover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i"/>
  <p:tag name="KSO_WM_UNIT_INDEX" val="1_1_1"/>
  <p:tag name="KSO_WM_UNIT_ID" val="diagram20187637_2*n_h_i*1_1_1"/>
  <p:tag name="KSO_WM_TEMPLATE_CATEGORY" val="diagram"/>
  <p:tag name="KSO_WM_TEMPLATE_INDEX" val="2018763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heme/theme1.xml><?xml version="1.0" encoding="utf-8"?>
<a:theme xmlns:a="http://schemas.openxmlformats.org/drawingml/2006/main" name="《七彩课堂》课件模板（新）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《七彩课堂》课件模板（新）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《七彩课堂》课件模板（新）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《七彩课堂》课件模板（新）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1794</Words>
  <Application>Microsoft Office PowerPoint</Application>
  <PresentationFormat>全屏显示(16:9)</PresentationFormat>
  <Paragraphs>113</Paragraphs>
  <Slides>22</Slides>
  <Notes>2</Notes>
  <HiddenSlides>0</HiddenSlides>
  <MMClips>0</MMClips>
  <ScaleCrop>false</ScaleCrop>
  <HeadingPairs>
    <vt:vector size="6" baseType="variant">
      <vt:variant>
        <vt:lpstr>主题</vt:lpstr>
      </vt:variant>
      <vt:variant>
        <vt:i4>3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6" baseType="lpstr">
      <vt:lpstr>《七彩课堂》课件模板（新）</vt:lpstr>
      <vt:lpstr>1_《七彩课堂》课件模板（新）</vt:lpstr>
      <vt:lpstr>自定义设计方案</vt:lpstr>
      <vt:lpstr>Equation</vt:lpstr>
      <vt:lpstr>第二十二章  能源与可持续发展  第3节  太阳能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39</cp:revision>
  <dcterms:created xsi:type="dcterms:W3CDTF">2018-03-01T02:03:00Z</dcterms:created>
  <dcterms:modified xsi:type="dcterms:W3CDTF">2019-11-12T09:20:25Z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2052-11.1.0.8765</vt:lpwstr>
  </property>
  <property fmtid="{D5CDD505-2E9C-101B-9397-08002B2CF9AE}" pid="3" name="KSORubyTemplateID">
    <vt:lpwstr>13</vt:lpwstr>
  </property>
</Properties>
</file>