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heme/theme2.xml" ContentType="application/vnd.openxmlformats-officedocument.them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2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3.xml" ContentType="application/vnd.openxmlformats-officedocument.presentationml.notesSlid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4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5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notesSlides/notesSlide6.xml" ContentType="application/vnd.openxmlformats-officedocument.presentationml.notesSlid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7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8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notesSlides/notesSlide9.xml" ContentType="application/vnd.openxmlformats-officedocument.presentationml.notesSlide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notesSlides/notesSlide10.xml" ContentType="application/vnd.openxmlformats-officedocument.presentationml.notesSlide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549" r:id="rId2"/>
    <p:sldId id="566" r:id="rId3"/>
    <p:sldId id="804" r:id="rId4"/>
    <p:sldId id="805" r:id="rId5"/>
    <p:sldId id="806" r:id="rId6"/>
    <p:sldId id="807" r:id="rId7"/>
    <p:sldId id="808" r:id="rId8"/>
    <p:sldId id="809" r:id="rId9"/>
    <p:sldId id="810" r:id="rId10"/>
    <p:sldId id="769" r:id="rId11"/>
    <p:sldId id="771" r:id="rId12"/>
    <p:sldId id="772" r:id="rId13"/>
    <p:sldId id="773" r:id="rId14"/>
    <p:sldId id="774" r:id="rId15"/>
    <p:sldId id="775" r:id="rId16"/>
    <p:sldId id="776" r:id="rId17"/>
    <p:sldId id="777" r:id="rId18"/>
    <p:sldId id="778" r:id="rId19"/>
    <p:sldId id="779" r:id="rId20"/>
    <p:sldId id="780" r:id="rId21"/>
    <p:sldId id="781" r:id="rId22"/>
    <p:sldId id="782" r:id="rId23"/>
    <p:sldId id="783" r:id="rId24"/>
    <p:sldId id="785" r:id="rId25"/>
    <p:sldId id="786" r:id="rId26"/>
    <p:sldId id="787" r:id="rId27"/>
    <p:sldId id="788" r:id="rId28"/>
    <p:sldId id="789" r:id="rId29"/>
    <p:sldId id="790" r:id="rId30"/>
    <p:sldId id="792" r:id="rId31"/>
    <p:sldId id="793" r:id="rId32"/>
    <p:sldId id="794" r:id="rId33"/>
    <p:sldId id="797" r:id="rId34"/>
    <p:sldId id="799" r:id="rId35"/>
    <p:sldId id="800" r:id="rId36"/>
    <p:sldId id="801" r:id="rId37"/>
    <p:sldId id="802" r:id="rId38"/>
    <p:sldId id="803" r:id="rId39"/>
    <p:sldId id="798" r:id="rId40"/>
    <p:sldId id="550" r:id="rId41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017360D-BD74-4CB3-ACF1-6DBE7DDF47CF}">
          <p14:sldIdLst>
            <p14:sldId id="549"/>
            <p14:sldId id="566"/>
            <p14:sldId id="804"/>
            <p14:sldId id="805"/>
            <p14:sldId id="806"/>
            <p14:sldId id="807"/>
            <p14:sldId id="808"/>
            <p14:sldId id="809"/>
            <p14:sldId id="810"/>
            <p14:sldId id="769"/>
            <p14:sldId id="771"/>
            <p14:sldId id="772"/>
            <p14:sldId id="773"/>
            <p14:sldId id="774"/>
            <p14:sldId id="775"/>
            <p14:sldId id="776"/>
            <p14:sldId id="777"/>
            <p14:sldId id="778"/>
            <p14:sldId id="779"/>
            <p14:sldId id="780"/>
            <p14:sldId id="781"/>
            <p14:sldId id="782"/>
            <p14:sldId id="783"/>
            <p14:sldId id="785"/>
            <p14:sldId id="786"/>
            <p14:sldId id="787"/>
            <p14:sldId id="788"/>
            <p14:sldId id="789"/>
            <p14:sldId id="790"/>
            <p14:sldId id="792"/>
            <p14:sldId id="793"/>
            <p14:sldId id="794"/>
            <p14:sldId id="797"/>
            <p14:sldId id="799"/>
            <p14:sldId id="800"/>
            <p14:sldId id="801"/>
            <p14:sldId id="802"/>
            <p14:sldId id="803"/>
            <p14:sldId id="798"/>
          </p14:sldIdLst>
        </p14:section>
        <p14:section name="无标题节" id="{A250D9B6-14D2-4F43-9E41-C77A8CD450AA}">
          <p14:sldIdLst>
            <p14:sldId id="5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2" Type="http://schemas.openxmlformats.org/officeDocument/2006/relationships/tags" Target="../tags/tag83.xml"/><Relationship Id="rId1" Type="http://schemas.openxmlformats.org/officeDocument/2006/relationships/theme" Target="../theme/theme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4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5" Type="http://schemas.openxmlformats.org/officeDocument/2006/relationships/slide" Target="../slides/slide33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5" Type="http://schemas.openxmlformats.org/officeDocument/2006/relationships/slide" Target="../slides/slide11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5" Type="http://schemas.openxmlformats.org/officeDocument/2006/relationships/slide" Target="../slides/slide24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5" Type="http://schemas.openxmlformats.org/officeDocument/2006/relationships/slide" Target="../slides/slide32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2DE180D4-C109-4118-B104-8FEDE09BCD69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5D47BE7-534E-40B1-937A-3D2CAC7A65AC}" type="slidenum">
              <a:rPr lang="zh-CN" altLang="en-US" smtClean="0">
                <a:latin typeface="Arial" panose="020B0604020202020204" pitchFamily="34" charset="0"/>
              </a:rPr>
              <a:t>10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5D47BE7-534E-40B1-937A-3D2CAC7A65AC}" type="slidenum">
              <a:rPr lang="zh-CN" altLang="en-US" smtClean="0">
                <a:latin typeface="Arial" panose="020B0604020202020204" pitchFamily="34" charset="0"/>
              </a:rPr>
              <a:t>11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5D47BE7-534E-40B1-937A-3D2CAC7A65AC}" type="slidenum">
              <a:rPr lang="zh-CN" altLang="en-US" smtClean="0">
                <a:latin typeface="Arial" panose="020B0604020202020204" pitchFamily="34" charset="0"/>
              </a:rPr>
              <a:t>12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5D47BE7-534E-40B1-937A-3D2CAC7A65AC}" type="slidenum">
              <a:rPr lang="zh-CN" altLang="en-US" smtClean="0">
                <a:latin typeface="Arial" panose="020B0604020202020204" pitchFamily="34" charset="0"/>
              </a:rPr>
              <a:t>13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5D47BE7-534E-40B1-937A-3D2CAC7A65AC}" type="slidenum">
              <a:rPr lang="zh-CN" altLang="en-US" smtClean="0">
                <a:latin typeface="Arial" panose="020B0604020202020204" pitchFamily="34" charset="0"/>
              </a:rPr>
              <a:t>14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5D47BE7-534E-40B1-937A-3D2CAC7A65AC}" type="slidenum">
              <a:rPr lang="zh-CN" altLang="en-US" smtClean="0">
                <a:latin typeface="Arial" panose="020B0604020202020204" pitchFamily="34" charset="0"/>
              </a:rPr>
              <a:t>15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A1B5FC2D-667A-4A8A-996B-EBA031F96122}" type="slidenum">
              <a:rPr lang="zh-CN" altLang="en-US" smtClean="0">
                <a:latin typeface="Arial" panose="020B0604020202020204" pitchFamily="34" charset="0"/>
              </a:rPr>
              <a:t>24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5D47BE7-534E-40B1-937A-3D2CAC7A65AC}" type="slidenum">
              <a:rPr lang="zh-CN" altLang="en-US" smtClean="0">
                <a:latin typeface="Arial" panose="020B0604020202020204" pitchFamily="34" charset="0"/>
              </a:rPr>
              <a:t>32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课堂小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荣德基.png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8733" y="67733"/>
            <a:ext cx="1195917" cy="46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课堂小结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28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7" r:link="rId2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7" r:link="rId2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5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4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9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19.xml"/><Relationship Id="rId4" Type="http://schemas.openxmlformats.org/officeDocument/2006/relationships/tags" Target="../tags/tag2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25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27.xml"/><Relationship Id="rId4" Type="http://schemas.openxmlformats.org/officeDocument/2006/relationships/tags" Target="../tags/tag2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33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5.xml"/><Relationship Id="rId4" Type="http://schemas.openxmlformats.org/officeDocument/2006/relationships/tags" Target="../tags/tag2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43.xml"/><Relationship Id="rId4" Type="http://schemas.openxmlformats.org/officeDocument/2006/relationships/tags" Target="../tags/tag24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249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60.xml"/><Relationship Id="rId4" Type="http://schemas.openxmlformats.org/officeDocument/2006/relationships/tags" Target="../tags/tag25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image" Target="../media/image18.pn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68.xml"/><Relationship Id="rId10" Type="http://schemas.openxmlformats.org/officeDocument/2006/relationships/tags" Target="../tags/tag273.xml"/><Relationship Id="rId4" Type="http://schemas.openxmlformats.org/officeDocument/2006/relationships/tags" Target="../tags/tag267.xml"/><Relationship Id="rId9" Type="http://schemas.openxmlformats.org/officeDocument/2006/relationships/tags" Target="../tags/tag2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tags" Target="../tags/tag125.xml"/><Relationship Id="rId39" Type="http://schemas.openxmlformats.org/officeDocument/2006/relationships/tags" Target="../tags/tag138.xml"/><Relationship Id="rId21" Type="http://schemas.openxmlformats.org/officeDocument/2006/relationships/tags" Target="../tags/tag120.xml"/><Relationship Id="rId34" Type="http://schemas.openxmlformats.org/officeDocument/2006/relationships/tags" Target="../tags/tag133.xml"/><Relationship Id="rId42" Type="http://schemas.openxmlformats.org/officeDocument/2006/relationships/image" Target="../media/image9.png"/><Relationship Id="rId7" Type="http://schemas.openxmlformats.org/officeDocument/2006/relationships/tags" Target="../tags/tag106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0" Type="http://schemas.openxmlformats.org/officeDocument/2006/relationships/tags" Target="../tags/tag119.xml"/><Relationship Id="rId29" Type="http://schemas.openxmlformats.org/officeDocument/2006/relationships/tags" Target="../tags/tag128.xml"/><Relationship Id="rId41" Type="http://schemas.openxmlformats.org/officeDocument/2006/relationships/image" Target="../media/image8.jpe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32" Type="http://schemas.openxmlformats.org/officeDocument/2006/relationships/tags" Target="../tags/tag131.xml"/><Relationship Id="rId37" Type="http://schemas.openxmlformats.org/officeDocument/2006/relationships/tags" Target="../tags/tag136.xml"/><Relationship Id="rId40" Type="http://schemas.openxmlformats.org/officeDocument/2006/relationships/slideLayout" Target="../slideLayouts/slideLayout1.xml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tags" Target="../tags/tag127.xml"/><Relationship Id="rId36" Type="http://schemas.openxmlformats.org/officeDocument/2006/relationships/tags" Target="../tags/tag135.xml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31" Type="http://schemas.openxmlformats.org/officeDocument/2006/relationships/tags" Target="../tags/tag130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tags" Target="../tags/tag126.xml"/><Relationship Id="rId30" Type="http://schemas.openxmlformats.org/officeDocument/2006/relationships/tags" Target="../tags/tag129.xml"/><Relationship Id="rId35" Type="http://schemas.openxmlformats.org/officeDocument/2006/relationships/tags" Target="../tags/tag134.xml"/><Relationship Id="rId8" Type="http://schemas.openxmlformats.org/officeDocument/2006/relationships/tags" Target="../tags/tag107.xml"/><Relationship Id="rId3" Type="http://schemas.openxmlformats.org/officeDocument/2006/relationships/tags" Target="../tags/tag102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tags" Target="../tags/tag124.xml"/><Relationship Id="rId33" Type="http://schemas.openxmlformats.org/officeDocument/2006/relationships/tags" Target="../tags/tag132.xml"/><Relationship Id="rId38" Type="http://schemas.openxmlformats.org/officeDocument/2006/relationships/tags" Target="../tags/tag1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94.xml"/><Relationship Id="rId4" Type="http://schemas.openxmlformats.org/officeDocument/2006/relationships/tags" Target="../tags/tag29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99.xml"/><Relationship Id="rId4" Type="http://schemas.openxmlformats.org/officeDocument/2006/relationships/tags" Target="../tags/tag29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09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11.xml"/><Relationship Id="rId4" Type="http://schemas.openxmlformats.org/officeDocument/2006/relationships/tags" Target="../tags/tag3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3" Type="http://schemas.openxmlformats.org/officeDocument/2006/relationships/tags" Target="../tags/tag317.xml"/><Relationship Id="rId7" Type="http://schemas.openxmlformats.org/officeDocument/2006/relationships/tags" Target="../tags/tag321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18.xml"/><Relationship Id="rId9" Type="http://schemas.openxmlformats.org/officeDocument/2006/relationships/tags" Target="../tags/tag3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26.xml"/><Relationship Id="rId7" Type="http://schemas.openxmlformats.org/officeDocument/2006/relationships/image" Target="../media/image20.pn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28.xml"/><Relationship Id="rId4" Type="http://schemas.openxmlformats.org/officeDocument/2006/relationships/tags" Target="../tags/tag3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3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39.xml"/><Relationship Id="rId7" Type="http://schemas.openxmlformats.org/officeDocument/2006/relationships/tags" Target="../tags/tag343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41.xml"/><Relationship Id="rId7" Type="http://schemas.openxmlformats.org/officeDocument/2006/relationships/tags" Target="../tags/tag143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tags" Target="../tags/tag142.xml"/><Relationship Id="rId5" Type="http://schemas.openxmlformats.org/officeDocument/2006/relationships/video" Target="../media/media1.mp4"/><Relationship Id="rId4" Type="http://schemas.microsoft.com/office/2007/relationships/media" Target="../media/media1.mp4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5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35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65.xml"/><Relationship Id="rId4" Type="http://schemas.openxmlformats.org/officeDocument/2006/relationships/tags" Target="../tags/tag36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76.xml"/><Relationship Id="rId3" Type="http://schemas.openxmlformats.org/officeDocument/2006/relationships/tags" Target="../tags/tag371.xml"/><Relationship Id="rId7" Type="http://schemas.openxmlformats.org/officeDocument/2006/relationships/tags" Target="../tags/tag375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72.xml"/><Relationship Id="rId9" Type="http://schemas.openxmlformats.org/officeDocument/2006/relationships/tags" Target="../tags/tag37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83.xml"/><Relationship Id="rId13" Type="http://schemas.openxmlformats.org/officeDocument/2006/relationships/image" Target="../media/image23.gif"/><Relationship Id="rId3" Type="http://schemas.openxmlformats.org/officeDocument/2006/relationships/tags" Target="../tags/tag380.xml"/><Relationship Id="rId7" Type="http://schemas.openxmlformats.org/officeDocument/2006/relationships/tags" Target="../tags/tag382.xml"/><Relationship Id="rId12" Type="http://schemas.openxmlformats.org/officeDocument/2006/relationships/image" Target="../media/image22.png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video" Target="../media/media4.mp4"/><Relationship Id="rId11" Type="http://schemas.openxmlformats.org/officeDocument/2006/relationships/slideLayout" Target="../slideLayouts/slideLayout4.xml"/><Relationship Id="rId5" Type="http://schemas.microsoft.com/office/2007/relationships/media" Target="../media/media4.mp4"/><Relationship Id="rId10" Type="http://schemas.openxmlformats.org/officeDocument/2006/relationships/tags" Target="../tags/tag385.xml"/><Relationship Id="rId4" Type="http://schemas.openxmlformats.org/officeDocument/2006/relationships/tags" Target="../tags/tag381.xml"/><Relationship Id="rId9" Type="http://schemas.openxmlformats.org/officeDocument/2006/relationships/tags" Target="../tags/tag384.xml"/><Relationship Id="rId14" Type="http://schemas.openxmlformats.org/officeDocument/2006/relationships/image" Target="../media/image2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image" Target="../media/image25.jpeg"/><Relationship Id="rId3" Type="http://schemas.openxmlformats.org/officeDocument/2006/relationships/tags" Target="../tags/tag388.xml"/><Relationship Id="rId7" Type="http://schemas.openxmlformats.org/officeDocument/2006/relationships/tags" Target="../tags/tag392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tags" Target="../tags/tag396.xml"/><Relationship Id="rId5" Type="http://schemas.openxmlformats.org/officeDocument/2006/relationships/tags" Target="../tags/tag390.xml"/><Relationship Id="rId10" Type="http://schemas.openxmlformats.org/officeDocument/2006/relationships/tags" Target="../tags/tag395.xml"/><Relationship Id="rId4" Type="http://schemas.openxmlformats.org/officeDocument/2006/relationships/tags" Target="../tags/tag389.xml"/><Relationship Id="rId9" Type="http://schemas.openxmlformats.org/officeDocument/2006/relationships/tags" Target="../tags/tag39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400.xml"/><Relationship Id="rId9" Type="http://schemas.openxmlformats.org/officeDocument/2006/relationships/tags" Target="../tags/tag40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08.xml"/><Relationship Id="rId7" Type="http://schemas.openxmlformats.org/officeDocument/2006/relationships/tags" Target="../tags/tag412.xml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6" Type="http://schemas.openxmlformats.org/officeDocument/2006/relationships/tags" Target="../tags/tag411.xml"/><Relationship Id="rId5" Type="http://schemas.openxmlformats.org/officeDocument/2006/relationships/tags" Target="../tags/tag410.xml"/><Relationship Id="rId10" Type="http://schemas.microsoft.com/office/2007/relationships/hdphoto" Target="../media/hdphoto1.wdp"/><Relationship Id="rId4" Type="http://schemas.openxmlformats.org/officeDocument/2006/relationships/tags" Target="../tags/tag409.xml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20.xml"/><Relationship Id="rId13" Type="http://schemas.openxmlformats.org/officeDocument/2006/relationships/tags" Target="../tags/tag425.xml"/><Relationship Id="rId18" Type="http://schemas.openxmlformats.org/officeDocument/2006/relationships/tags" Target="../tags/tag430.xml"/><Relationship Id="rId3" Type="http://schemas.openxmlformats.org/officeDocument/2006/relationships/tags" Target="../tags/tag415.xml"/><Relationship Id="rId7" Type="http://schemas.openxmlformats.org/officeDocument/2006/relationships/tags" Target="../tags/tag419.xml"/><Relationship Id="rId12" Type="http://schemas.openxmlformats.org/officeDocument/2006/relationships/tags" Target="../tags/tag424.xml"/><Relationship Id="rId17" Type="http://schemas.openxmlformats.org/officeDocument/2006/relationships/tags" Target="../tags/tag429.xml"/><Relationship Id="rId2" Type="http://schemas.openxmlformats.org/officeDocument/2006/relationships/tags" Target="../tags/tag414.xml"/><Relationship Id="rId16" Type="http://schemas.openxmlformats.org/officeDocument/2006/relationships/tags" Target="../tags/tag428.xml"/><Relationship Id="rId20" Type="http://schemas.openxmlformats.org/officeDocument/2006/relationships/slideLayout" Target="../slideLayouts/slideLayout21.xml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11" Type="http://schemas.openxmlformats.org/officeDocument/2006/relationships/tags" Target="../tags/tag423.xml"/><Relationship Id="rId5" Type="http://schemas.openxmlformats.org/officeDocument/2006/relationships/tags" Target="../tags/tag417.xml"/><Relationship Id="rId15" Type="http://schemas.openxmlformats.org/officeDocument/2006/relationships/tags" Target="../tags/tag427.xml"/><Relationship Id="rId10" Type="http://schemas.openxmlformats.org/officeDocument/2006/relationships/tags" Target="../tags/tag422.xml"/><Relationship Id="rId19" Type="http://schemas.openxmlformats.org/officeDocument/2006/relationships/tags" Target="../tags/tag431.xml"/><Relationship Id="rId4" Type="http://schemas.openxmlformats.org/officeDocument/2006/relationships/tags" Target="../tags/tag416.xml"/><Relationship Id="rId9" Type="http://schemas.openxmlformats.org/officeDocument/2006/relationships/tags" Target="../tags/tag421.xml"/><Relationship Id="rId14" Type="http://schemas.openxmlformats.org/officeDocument/2006/relationships/tags" Target="../tags/tag4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5" Type="http://schemas.openxmlformats.org/officeDocument/2006/relationships/tags" Target="../tags/tag148.xml"/><Relationship Id="rId15" Type="http://schemas.openxmlformats.org/officeDocument/2006/relationships/image" Target="../media/image12.png"/><Relationship Id="rId10" Type="http://schemas.openxmlformats.org/officeDocument/2006/relationships/tags" Target="../tags/tag153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444.xml"/><Relationship Id="rId18" Type="http://schemas.openxmlformats.org/officeDocument/2006/relationships/tags" Target="../tags/tag449.xml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tags" Target="../tags/tag452.xml"/><Relationship Id="rId34" Type="http://schemas.openxmlformats.org/officeDocument/2006/relationships/image" Target="../media/image36.png"/><Relationship Id="rId7" Type="http://schemas.openxmlformats.org/officeDocument/2006/relationships/tags" Target="../tags/tag438.xml"/><Relationship Id="rId12" Type="http://schemas.openxmlformats.org/officeDocument/2006/relationships/tags" Target="../tags/tag443.xml"/><Relationship Id="rId17" Type="http://schemas.openxmlformats.org/officeDocument/2006/relationships/tags" Target="../tags/tag448.xml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2" Type="http://schemas.openxmlformats.org/officeDocument/2006/relationships/tags" Target="../tags/tag433.xml"/><Relationship Id="rId16" Type="http://schemas.openxmlformats.org/officeDocument/2006/relationships/tags" Target="../tags/tag447.xml"/><Relationship Id="rId20" Type="http://schemas.openxmlformats.org/officeDocument/2006/relationships/tags" Target="../tags/tag451.xml"/><Relationship Id="rId29" Type="http://schemas.openxmlformats.org/officeDocument/2006/relationships/image" Target="../media/image31.png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tags" Target="../tags/tag442.xml"/><Relationship Id="rId24" Type="http://schemas.openxmlformats.org/officeDocument/2006/relationships/slideLayout" Target="../slideLayouts/slideLayout1.xm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tags" Target="../tags/tag436.xml"/><Relationship Id="rId15" Type="http://schemas.openxmlformats.org/officeDocument/2006/relationships/tags" Target="../tags/tag446.xml"/><Relationship Id="rId23" Type="http://schemas.openxmlformats.org/officeDocument/2006/relationships/tags" Target="../tags/tag454.xml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tags" Target="../tags/tag441.xml"/><Relationship Id="rId19" Type="http://schemas.openxmlformats.org/officeDocument/2006/relationships/tags" Target="../tags/tag450.xml"/><Relationship Id="rId31" Type="http://schemas.openxmlformats.org/officeDocument/2006/relationships/image" Target="../media/image33.png"/><Relationship Id="rId4" Type="http://schemas.openxmlformats.org/officeDocument/2006/relationships/tags" Target="../tags/tag435.xml"/><Relationship Id="rId9" Type="http://schemas.openxmlformats.org/officeDocument/2006/relationships/tags" Target="../tags/tag440.xml"/><Relationship Id="rId14" Type="http://schemas.openxmlformats.org/officeDocument/2006/relationships/tags" Target="../tags/tag445.xml"/><Relationship Id="rId22" Type="http://schemas.openxmlformats.org/officeDocument/2006/relationships/tags" Target="../tags/tag453.xml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8" Type="http://schemas.openxmlformats.org/officeDocument/2006/relationships/tags" Target="../tags/tag439.xml"/><Relationship Id="rId3" Type="http://schemas.openxmlformats.org/officeDocument/2006/relationships/tags" Target="../tags/tag4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tags" Target="../tags/tag168.xml"/><Relationship Id="rId18" Type="http://schemas.openxmlformats.org/officeDocument/2006/relationships/image" Target="../media/image14.jpeg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image" Target="../media/image13.png"/><Relationship Id="rId2" Type="http://schemas.openxmlformats.org/officeDocument/2006/relationships/tags" Target="../tags/tag157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10" Type="http://schemas.openxmlformats.org/officeDocument/2006/relationships/tags" Target="../tags/tag165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13" Type="http://schemas.openxmlformats.org/officeDocument/2006/relationships/image" Target="../media/image15.png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tags" Target="../tags/tag179.xml"/><Relationship Id="rId5" Type="http://schemas.openxmlformats.org/officeDocument/2006/relationships/tags" Target="../tags/tag175.xml"/><Relationship Id="rId10" Type="http://schemas.openxmlformats.org/officeDocument/2006/relationships/tags" Target="../tags/tag178.xml"/><Relationship Id="rId4" Type="http://schemas.openxmlformats.org/officeDocument/2006/relationships/tags" Target="../tags/tag174.xml"/><Relationship Id="rId9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tags" Target="../tags/tag192.xml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tags" Target="../tags/tag191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5" Type="http://schemas.openxmlformats.org/officeDocument/2006/relationships/tags" Target="../tags/tag184.xml"/><Relationship Id="rId10" Type="http://schemas.openxmlformats.org/officeDocument/2006/relationships/tags" Target="../tags/tag189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tags" Target="../tags/tag205.xml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10" Type="http://schemas.openxmlformats.org/officeDocument/2006/relationships/tags" Target="../tags/tag202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3" Type="http://schemas.openxmlformats.org/officeDocument/2006/relationships/tags" Target="../tags/tag211.xml"/><Relationship Id="rId7" Type="http://schemas.openxmlformats.org/officeDocument/2006/relationships/tags" Target="../tags/tag213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2.xml"/><Relationship Id="rId5" Type="http://schemas.openxmlformats.org/officeDocument/2006/relationships/video" Target="../media/media3.mp4"/><Relationship Id="rId10" Type="http://schemas.openxmlformats.org/officeDocument/2006/relationships/image" Target="../media/image16.png"/><Relationship Id="rId4" Type="http://schemas.microsoft.com/office/2007/relationships/media" Target="../media/media3.mp4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-1048585" y="114879"/>
            <a:ext cx="13532647" cy="6285920"/>
            <a:chOff x="-1048585" y="114879"/>
            <a:chExt cx="13532647" cy="6285920"/>
          </a:xfrm>
        </p:grpSpPr>
        <p:sp>
          <p:nvSpPr>
            <p:cNvPr id="5" name="AutoShap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5536668" y="1912495"/>
              <a:ext cx="5133948" cy="1134501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8745" tIns="49372" rIns="98745" bIns="49372" anchor="ctr"/>
            <a:lstStyle>
              <a:lvl1pPr defTabSz="9874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3275" indent="-309880" defTabSz="9874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35075" indent="-247650" defTabSz="9874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29105" indent="-247650" defTabSz="9874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222500" indent="-247650" defTabSz="9874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79700" indent="-247650" defTabSz="987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136900" indent="-247650" defTabSz="987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94100" indent="-247650" defTabSz="987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51300" indent="-247650" defTabSz="987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kumimoji="1" lang="zh-CN" altLang="en-US" sz="3200" b="1">
                  <a:latin typeface="黑体" panose="02010609060101010101" charset="-122"/>
                  <a:ea typeface="黑体" panose="02010609060101010101" charset="-122"/>
                  <a:sym typeface="+mn-ea"/>
                </a:rPr>
                <a:t>第</a:t>
              </a:r>
              <a:r>
                <a:rPr kumimoji="1" lang="en-US" altLang="zh-CN" sz="3200" b="1">
                  <a:latin typeface="黑体" panose="02010609060101010101" charset="-122"/>
                  <a:ea typeface="黑体" panose="02010609060101010101" charset="-122"/>
                  <a:sym typeface="+mn-ea"/>
                </a:rPr>
                <a:t>1</a:t>
              </a:r>
              <a:r>
                <a:rPr kumimoji="1" lang="zh-CN" altLang="en-US" sz="3200" b="1">
                  <a:latin typeface="黑体" panose="02010609060101010101" charset="-122"/>
                  <a:ea typeface="黑体" panose="02010609060101010101" charset="-122"/>
                  <a:sym typeface="+mn-ea"/>
                </a:rPr>
                <a:t>节 牛顿第一定律</a:t>
              </a:r>
              <a:endParaRPr lang="zh-CN" altLang="en-US" sz="3200">
                <a:solidFill>
                  <a:prstClr val="black"/>
                </a:solidFill>
                <a:latin typeface="+mj-ea"/>
                <a:ea typeface="+mj-ea"/>
                <a:cs typeface="Times New Roman" panose="02020603050405020304" pitchFamily="34" charset="0"/>
              </a:endParaRPr>
            </a:p>
          </p:txBody>
        </p:sp>
        <p:sp>
          <p:nvSpPr>
            <p:cNvPr id="6" name="圆角矩形​​ 1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736250" y="1269811"/>
              <a:ext cx="4536000" cy="648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651">
                    <a:shade val="30000"/>
                    <a:satMod val="115000"/>
                  </a:srgbClr>
                </a:gs>
                <a:gs pos="50000">
                  <a:srgbClr val="008651">
                    <a:shade val="67500"/>
                    <a:satMod val="115000"/>
                  </a:srgbClr>
                </a:gs>
                <a:gs pos="100000">
                  <a:srgbClr val="008651">
                    <a:shade val="100000"/>
                    <a:satMod val="115000"/>
                  </a:srgbClr>
                </a:gs>
              </a:gsLst>
              <a:lin ang="8100000" scaled="1"/>
            </a:gradFill>
            <a:ln w="3175" algn="ctr">
              <a:solidFill>
                <a:schemeClr val="accent3">
                  <a:lumMod val="75000"/>
                </a:schemeClr>
              </a:solidFill>
              <a:rou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3600" ker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cs typeface="Arial" panose="020B0604020202020204" pitchFamily="34" charset="0"/>
                  <a:sym typeface="Arial"/>
                </a:rPr>
                <a:t>第八章</a:t>
              </a:r>
              <a:r>
                <a:rPr lang="en-US" altLang="zh-CN" sz="3600" ker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cs typeface="Arial" panose="020B0604020202020204" pitchFamily="34" charset="0"/>
                  <a:sym typeface="Arial"/>
                </a:rPr>
                <a:t>  </a:t>
              </a:r>
              <a:r>
                <a:rPr lang="zh-CN" altLang="en-US" sz="3600" ker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cs typeface="Arial" panose="020B0604020202020204" pitchFamily="34" charset="0"/>
                  <a:sym typeface="Arial"/>
                </a:rPr>
                <a:t>运动和力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-1048585" y="114879"/>
              <a:ext cx="6096000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cs typeface="+mn-ea"/>
                  <a:sym typeface="+mn-lt"/>
                </a:rPr>
                <a:t>人教版（</a:t>
              </a:r>
              <a:r>
                <a:rPr lang="en-US" altLang="zh-CN" sz="2000" b="1">
                  <a:solidFill>
                    <a:schemeClr val="bg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cs typeface="+mn-ea"/>
                  <a:sym typeface="+mn-lt"/>
                </a:rPr>
                <a:t>2024</a:t>
              </a:r>
              <a:r>
                <a:rPr lang="zh-CN" altLang="en-US" sz="2000" b="1">
                  <a:solidFill>
                    <a:schemeClr val="bg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cs typeface="+mn-ea"/>
                  <a:sym typeface="+mn-lt"/>
                </a:rPr>
                <a:t>）物理八年级下册</a:t>
              </a:r>
            </a:p>
          </p:txBody>
        </p:sp>
        <p:grpSp>
          <p:nvGrpSpPr>
            <p:cNvPr id="9" name="组合 8"/>
            <p:cNvGrpSpPr/>
            <p:nvPr>
              <p:custDataLst>
                <p:tags r:id="rId5"/>
              </p:custDataLst>
            </p:nvPr>
          </p:nvGrpSpPr>
          <p:grpSpPr>
            <a:xfrm>
              <a:off x="-88308" y="421271"/>
              <a:ext cx="10325384" cy="5394009"/>
              <a:chOff x="-88308" y="421271"/>
              <a:chExt cx="10325384" cy="5394009"/>
            </a:xfrm>
          </p:grpSpPr>
          <p:sp>
            <p:nvSpPr>
              <p:cNvPr id="19" name="TextBox 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021553" y="3357228"/>
                <a:ext cx="4215523" cy="1384970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2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Arial"/>
                    <a:sym typeface="Arial"/>
                  </a:rPr>
                  <a:t>授课教师：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Arial"/>
                    <a:sym typeface="Arial"/>
                  </a:rPr>
                  <a:t>********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/>
                    <a:ea typeface="微软雅黑" panose="020B0503020204020204" pitchFamily="34" charset="-122"/>
                    <a:cs typeface="Arial"/>
                    <a:sym typeface="Arial"/>
                  </a:rPr>
                  <a:t> 班      级</a:t>
                </a: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 panose="020B0503020204020204" pitchFamily="34" charset="-122"/>
                    <a:cs typeface="Arial"/>
                    <a:sym typeface="Arial"/>
                  </a:rPr>
                  <a:t>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Arial"/>
                    <a:sym typeface="Arial"/>
                  </a:rPr>
                  <a:t>********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 panose="020B0503020204020204" pitchFamily="34" charset="-122"/>
                    <a:cs typeface="Arial"/>
                    <a:sym typeface="Arial"/>
                  </a:rPr>
                  <a:t> 时      间：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Arial"/>
                    <a:sym typeface="Arial"/>
                  </a:rPr>
                  <a:t>********</a:t>
                </a: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  <a:sym typeface="Arial"/>
                </a:endParaRPr>
              </a:p>
            </p:txBody>
          </p:sp>
          <p:pic>
            <p:nvPicPr>
              <p:cNvPr id="20" name="图片 1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3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11104">
                <a:off x="2931774" y="3640664"/>
                <a:ext cx="1535614" cy="2174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308" y="421271"/>
                <a:ext cx="2174616" cy="2174616"/>
              </a:xfrm>
              <a:prstGeom prst="rect">
                <a:avLst/>
              </a:prstGeom>
            </p:spPr>
          </p:pic>
        </p:grpSp>
        <p:pic>
          <p:nvPicPr>
            <p:cNvPr id="18" name="图片 17" descr="图片包含 人, 女人, 站, 对着  描述已自动生成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9054548" y="1847823"/>
              <a:ext cx="3429514" cy="45529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062633" y="7916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1268" name="文本框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25617" y="7408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－练</a:t>
            </a:r>
          </a:p>
        </p:txBody>
      </p:sp>
      <p:sp>
        <p:nvSpPr>
          <p:cNvPr id="11269" name="内容占位符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6393" y="1508787"/>
            <a:ext cx="10561669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8775" indent="-35877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(4)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在本实验中，“小车在水平面上运动的距离”反映的是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_______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。</a:t>
            </a:r>
          </a:p>
          <a:p>
            <a:pPr marL="35877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A.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小车在水平面上所受阻力大小</a:t>
            </a:r>
          </a:p>
          <a:p>
            <a:pPr marL="35877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B.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阻力对小车运动的影响情况</a:t>
            </a:r>
          </a:p>
          <a:p>
            <a:pPr marL="35877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C. A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、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B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选项均正确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71531" y="2206917"/>
            <a:ext cx="576064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B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062633" y="7916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1268" name="文本框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25617" y="7408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－练</a:t>
            </a:r>
          </a:p>
        </p:txBody>
      </p:sp>
      <p:sp>
        <p:nvSpPr>
          <p:cNvPr id="11269" name="内容占位符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3503" y="1508787"/>
            <a:ext cx="6529221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69875" indent="-26987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1.[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中考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·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鄂州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]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在学习牛顿第一定律时，同学们分组进行了“探究阻力对物体运动的影响”实验，如图所示。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clrChange>
              <a:clrFrom>
                <a:srgbClr val="F0F9FE"/>
              </a:clrFrom>
              <a:clrTo>
                <a:srgbClr val="F0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3251" y="1508787"/>
            <a:ext cx="2923229" cy="289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062633" y="7916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1268" name="文本框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25617" y="7408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－练</a:t>
            </a:r>
          </a:p>
        </p:txBody>
      </p:sp>
      <p:sp>
        <p:nvSpPr>
          <p:cNvPr id="11269" name="内容占位符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2899" y="1508441"/>
            <a:ext cx="1056216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8775" indent="-35877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(1)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实验中每次都使同一小车从同一斜面的同一高度由静止自由滑下，目的是使小车到达水平面时具有相同的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____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。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212937" y="2191463"/>
            <a:ext cx="1152128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34" charset="0"/>
              </a:rPr>
              <a:t>速度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062633" y="7916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1268" name="文本框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25617" y="7408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－练</a:t>
            </a:r>
          </a:p>
        </p:txBody>
      </p:sp>
      <p:sp>
        <p:nvSpPr>
          <p:cNvPr id="11269" name="内容占位符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2899" y="1508441"/>
            <a:ext cx="10562167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8775" indent="-35877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(2)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按照图甲、乙、丙的顺序实验时记录的内容见下表：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391477" y="2372883"/>
          <a:ext cx="9120505" cy="31870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5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82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接触面材料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小车受阻力情况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小车在水平面运动的距离</a:t>
                      </a:r>
                      <a:r>
                        <a:rPr lang="en-US" altLang="zh-CN" sz="3200" i="1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s</a:t>
                      </a:r>
                      <a:r>
                        <a:rPr lang="en-US" altLang="zh-CN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/cm</a:t>
                      </a:r>
                      <a:endParaRPr lang="zh-CN" altLang="en-US" sz="3200" baseline="0">
                        <a:latin typeface="Times New Roman" panose="020206030504050203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毛巾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大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23.2</a:t>
                      </a:r>
                      <a:endParaRPr lang="zh-CN" altLang="en-US" sz="3200" baseline="0">
                        <a:latin typeface="Times New Roman" panose="020206030504050203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棉布</a:t>
                      </a:r>
                      <a:endParaRPr lang="en-US" altLang="zh-CN" sz="3200" baseline="0">
                        <a:latin typeface="Times New Roman" panose="020206030504050203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较大</a:t>
                      </a:r>
                      <a:endParaRPr lang="en-US" altLang="zh-CN" sz="3200" baseline="0">
                        <a:latin typeface="Times New Roman" panose="020206030504050203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45.3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木板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小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 baseline="0">
                          <a:latin typeface="Times New Roman" panose="02020603050405020304" pitchFamily="34" charset="0"/>
                          <a:ea typeface="微软雅黑" panose="020B0503020204020204" pitchFamily="34" charset="-122"/>
                        </a:rPr>
                        <a:t>97.5</a:t>
                      </a:r>
                      <a:endParaRPr lang="zh-CN" altLang="en-US" sz="3200" baseline="0">
                        <a:latin typeface="Times New Roman" panose="020206030504050203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062633" y="7916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1268" name="文本框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25617" y="7408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－练</a:t>
            </a:r>
          </a:p>
        </p:txBody>
      </p:sp>
      <p:sp>
        <p:nvSpPr>
          <p:cNvPr id="11269" name="内容占位符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2899" y="1508441"/>
            <a:ext cx="10562167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8775" indent="-190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同学们分析表中内容，得到的实验结论是：在其他条件相同时，小车受到的阻力越小，运动的距离越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_______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；进一步推理得出的结论是：不受阻力作用时，运动的小车将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_______________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。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36427" y="2191463"/>
            <a:ext cx="765112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34" charset="0"/>
              </a:rPr>
              <a:t>远</a:t>
            </a:r>
          </a:p>
        </p:txBody>
      </p:sp>
      <p:sp>
        <p:nvSpPr>
          <p:cNvPr id="8" name="矩形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59564" y="3621021"/>
            <a:ext cx="3168352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34" charset="0"/>
              </a:rPr>
              <a:t>做匀速直线运动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062633" y="7916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1268" name="文本框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25617" y="7408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－练</a:t>
            </a:r>
          </a:p>
        </p:txBody>
      </p:sp>
      <p:sp>
        <p:nvSpPr>
          <p:cNvPr id="11269" name="内容占位符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2899" y="1508441"/>
            <a:ext cx="1056216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8775" indent="-35877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(3)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上述实验除了用到实验推理的方法外，还用到了控制变量法和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______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法。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63740" y="2204385"/>
            <a:ext cx="1113413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34" charset="0"/>
              </a:rPr>
              <a:t>转换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56361" y="1172667"/>
            <a:ext cx="4223681" cy="573616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eaLnBrk="0" hangingPunct="0">
              <a:defRPr/>
            </a:pPr>
            <a:endParaRPr lang="zh-CN" altLang="en-US" sz="2400"/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50900" y="1162083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eaLnBrk="0" hangingPunct="0">
              <a:defRPr/>
            </a:pPr>
            <a:endParaRPr lang="zh-CN" altLang="en-US" sz="2400"/>
          </a:p>
        </p:txBody>
      </p:sp>
      <p:sp>
        <p:nvSpPr>
          <p:cNvPr id="14340" name="文本框 2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8633" y="1111283"/>
            <a:ext cx="1613535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735" b="1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14341" name="文本框 2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76844" y="1109167"/>
            <a:ext cx="3103199" cy="62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4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牛顿第一定律</a:t>
            </a:r>
          </a:p>
        </p:txBody>
      </p:sp>
      <p:sp>
        <p:nvSpPr>
          <p:cNvPr id="32" name="矩形 31"/>
          <p:cNvSpPr/>
          <p:nvPr>
            <p:custDataLst>
              <p:tags r:id="rId5"/>
            </p:custDataLst>
          </p:nvPr>
        </p:nvSpPr>
        <p:spPr>
          <a:xfrm>
            <a:off x="10062633" y="1300757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4343" name="文本框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225617" y="1249957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14344" name="文本框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14345" name="AutoShape 11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2497667" y="1028733"/>
            <a:ext cx="768351" cy="776816"/>
          </a:xfrm>
          <a:prstGeom prst="diamond">
            <a:avLst/>
          </a:prstGeom>
          <a:solidFill>
            <a:srgbClr val="F4BE96"/>
          </a:solidFill>
          <a:ln w="38100">
            <a:solidFill>
              <a:schemeClr val="bg1"/>
            </a:solidFill>
            <a:miter lim="800000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ko-KR" sz="3735" b="1">
                <a:solidFill>
                  <a:srgbClr val="FFFFFF"/>
                </a:solidFill>
                <a:latin typeface="Calibri"/>
                <a:ea typeface="Gulim" panose="020B0600000101010101" pitchFamily="34" charset="-127"/>
              </a:rPr>
              <a:t>2</a:t>
            </a:r>
          </a:p>
        </p:txBody>
      </p:sp>
      <p:sp>
        <p:nvSpPr>
          <p:cNvPr id="14" name="TextBox 3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4917" y="1796819"/>
            <a:ext cx="10562167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7505" indent="-357505" eaLnBrk="1" hangingPunct="1"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1.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牛顿第一定律的建立过程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9509" y="2571305"/>
            <a:ext cx="8731019" cy="364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1300757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4343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1249957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14344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11" name="TextBox 3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4917" y="1508787"/>
            <a:ext cx="10562167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7505" indent="-357505" eaLnBrk="1" hangingPunct="1"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2.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牛顿第一定律的内容</a:t>
            </a:r>
          </a:p>
          <a:p>
            <a:pPr marL="269875" indent="358775" eaLnBrk="1" hangingPunct="1">
              <a:lnSpc>
                <a:spcPct val="150000"/>
              </a:lnSpc>
              <a:defRPr/>
            </a:pP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一切物体总保持匀速直线运动状态或静止状态，除非作用在它上面的力迫使它改变这种状态。这就是著名的牛顿第一定律。</a:t>
            </a: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984251"/>
            <a:ext cx="1488017" cy="3492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5363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933451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15364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6" name="TextBox 3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4420" y="740701"/>
            <a:ext cx="10562167" cy="526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7505" indent="-357505" eaLnBrk="1" hangingPunct="1"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3.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对牛顿第一定律的理解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  <a:p>
            <a:pPr marL="357505" indent="-357505" eaLnBrk="1" hangingPunct="1"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(1)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“一切”是说定律对所有的物体都适用。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  <a:p>
            <a:pPr marL="357505" indent="-357505" eaLnBrk="1" hangingPunct="1"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(2)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 “ 除非作用在它上面的力”是指定律成立的条件。它包含二层意思：①没有受到力的作用时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包含两种情况：理想情况，即物体没有受到其他物体对它施加的力；物体受到的力的作用相互抵消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)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，它的运动状态不改变。②受到力的作用时，物体的运动状态发生改变。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984251"/>
            <a:ext cx="1488017" cy="3492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5363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933451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15364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6" name="TextBox 3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5413" y="1220755"/>
            <a:ext cx="10562167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7505" indent="-357505" eaLnBrk="1" hangingPunct="1"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(3)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“总”指的是总这样，没有例外。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  <a:p>
            <a:pPr marL="357505" indent="-357505" eaLnBrk="1" hangingPunct="1"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(4)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 “或”即两种状态取其一，不能同时存在。定律表明，如果物体不受力的作用，原来静止的物体将永远保持静止状态，原来运动的物体将永远保持匀速直线运动状态。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  <a:p>
            <a:pPr marL="357505" indent="-357505" eaLnBrk="1" hangingPunct="1"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4.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说明 牛顿第一定律不是实验定律，而是在大量经验事实的基础上，通过进一步的推理而概括出来的。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618865" y="1249680"/>
            <a:ext cx="4064000" cy="187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">
                <a:noFill/>
              </a:rPr>
              <a:t>牛顿第一定律教案</a:t>
            </a:r>
          </a:p>
          <a:p>
            <a:r>
              <a:rPr lang="zh-CN" altLang="en-US" sz="100">
                <a:noFill/>
              </a:rPr>
              <a:t>一、教学目标</a:t>
            </a:r>
          </a:p>
          <a:p>
            <a:r>
              <a:rPr lang="zh-CN" altLang="en-US" sz="100">
                <a:noFill/>
              </a:rPr>
              <a:t>知识与技能目标</a:t>
            </a:r>
          </a:p>
          <a:p>
            <a:r>
              <a:rPr lang="zh-CN" altLang="en-US" sz="100">
                <a:noFill/>
              </a:rPr>
              <a:t>理解牛顿第一定律的内容，知道物体的运动不需要力来维持。</a:t>
            </a:r>
          </a:p>
          <a:p>
            <a:r>
              <a:rPr lang="zh-CN" altLang="en-US" sz="100">
                <a:noFill/>
              </a:rPr>
              <a:t>能够准确表述惯性的概念，认识到一切物体在任何状态下都具有惯性，并能运用惯性知识解释生活中的常见现象。</a:t>
            </a:r>
          </a:p>
          <a:p>
            <a:r>
              <a:rPr lang="zh-CN" altLang="en-US" sz="100">
                <a:noFill/>
              </a:rPr>
              <a:t>了解力是改变物体运动状态的原因，能区分物体的运动状态改变的几种情况。</a:t>
            </a:r>
          </a:p>
          <a:p>
            <a:r>
              <a:rPr lang="zh-CN" altLang="en-US" sz="100">
                <a:noFill/>
              </a:rPr>
              <a:t>过程与方法目标</a:t>
            </a:r>
          </a:p>
          <a:p>
            <a:r>
              <a:rPr lang="zh-CN" altLang="en-US" sz="100">
                <a:noFill/>
              </a:rPr>
              <a:t>通过对实验探究过程的参与，学习用控制变量法设计实验，培养学生观察、分析、归纳和概括的能力。</a:t>
            </a:r>
          </a:p>
          <a:p>
            <a:r>
              <a:rPr lang="zh-CN" altLang="en-US" sz="100">
                <a:noFill/>
              </a:rPr>
              <a:t>经历从实验现象到科学推理得出结论的过程，提升逻辑思维能力和科学探究精神。</a:t>
            </a:r>
          </a:p>
          <a:p>
            <a:r>
              <a:rPr lang="zh-CN" altLang="en-US" sz="100">
                <a:noFill/>
              </a:rPr>
              <a:t>尝试运用牛顿第一定律和惯性知识解决实际问题，提高知识迁移和应用能力。</a:t>
            </a:r>
          </a:p>
          <a:p>
            <a:r>
              <a:rPr lang="zh-CN" altLang="en-US" sz="100">
                <a:noFill/>
              </a:rPr>
              <a:t>情感态度与价值观目标</a:t>
            </a:r>
          </a:p>
          <a:p>
            <a:r>
              <a:rPr lang="zh-CN" altLang="en-US" sz="100">
                <a:noFill/>
              </a:rPr>
              <a:t>体会科学探究的艰辛与乐趣，激发对物理学科的浓厚兴趣。</a:t>
            </a:r>
          </a:p>
          <a:p>
            <a:r>
              <a:rPr lang="zh-CN" altLang="en-US" sz="100">
                <a:noFill/>
              </a:rPr>
              <a:t>培养学生实事求是的科学态度，敢于质疑、勇于创新的精神。</a:t>
            </a:r>
          </a:p>
          <a:p>
            <a:r>
              <a:rPr lang="zh-CN" altLang="en-US" sz="100">
                <a:noFill/>
              </a:rPr>
              <a:t>认识到物理知识与生活实际紧密相连，增强将物理知识应用于生活的意识。</a:t>
            </a:r>
          </a:p>
          <a:p>
            <a:r>
              <a:rPr lang="zh-CN" altLang="en-US" sz="100">
                <a:noFill/>
              </a:rPr>
              <a:t>二、教学重难点</a:t>
            </a:r>
          </a:p>
          <a:p>
            <a:r>
              <a:rPr lang="zh-CN" altLang="en-US" sz="100">
                <a:noFill/>
              </a:rPr>
              <a:t>教学重点</a:t>
            </a:r>
          </a:p>
          <a:p>
            <a:r>
              <a:rPr lang="zh-CN" altLang="en-US" sz="100">
                <a:noFill/>
              </a:rPr>
              <a:t>牛顿第一定律的内容及理解。</a:t>
            </a:r>
          </a:p>
          <a:p>
            <a:r>
              <a:rPr lang="zh-CN" altLang="en-US" sz="100">
                <a:noFill/>
              </a:rPr>
              <a:t>惯性的概念及应用。</a:t>
            </a:r>
          </a:p>
          <a:p>
            <a:r>
              <a:rPr lang="zh-CN" altLang="en-US" sz="100">
                <a:noFill/>
              </a:rPr>
              <a:t>教学难点</a:t>
            </a:r>
          </a:p>
          <a:p>
            <a:r>
              <a:rPr lang="zh-CN" altLang="en-US" sz="100">
                <a:noFill/>
              </a:rPr>
              <a:t>对牛顿第一定律中物体不受力时保持原有运动状态的理解，因为生活中不受力的物体几乎不存在，需要通过科学推理得出结论。</a:t>
            </a:r>
          </a:p>
          <a:p>
            <a:r>
              <a:rPr lang="zh-CN" altLang="en-US" sz="100">
                <a:noFill/>
              </a:rPr>
              <a:t>区分惯性与力的概念，理解惯性是物体的固有属性，与物体是否受力、运动状态如何无关。</a:t>
            </a:r>
          </a:p>
          <a:p>
            <a:r>
              <a:rPr lang="zh-CN" altLang="en-US" sz="100">
                <a:noFill/>
              </a:rPr>
              <a:t>三、教学方法</a:t>
            </a:r>
          </a:p>
          <a:p>
            <a:r>
              <a:rPr lang="zh-CN" altLang="en-US" sz="100">
                <a:noFill/>
              </a:rPr>
              <a:t>讲授法：系统讲解牛顿第一定律的内容、意义，以及惯性的概念等重要知识点，确保学生对基础知识有清晰的认知。</a:t>
            </a:r>
          </a:p>
          <a:p>
            <a:r>
              <a:rPr lang="zh-CN" altLang="en-US" sz="100">
                <a:noFill/>
              </a:rPr>
              <a:t>实验探究法：组织学生进行 “阻力对物体运动的影响” 实验，让学生通过亲身体验和观察，获取第一手实验数据和现象，为后续得出牛顿第一定律奠定基础。</a:t>
            </a:r>
          </a:p>
          <a:p>
            <a:r>
              <a:rPr lang="zh-CN" altLang="en-US" sz="100">
                <a:noFill/>
              </a:rPr>
              <a:t>讨论法：在实验后组织学生讨论实验现象、分析数据，引导学生相互交流、启发，共同探讨牛顿第一定律的内涵以及惯性在生活中的应用，培养学生的合作精神和思维能力。</a:t>
            </a:r>
          </a:p>
          <a:p>
            <a:r>
              <a:rPr lang="zh-CN" altLang="en-US" sz="100">
                <a:noFill/>
              </a:rPr>
              <a:t>多媒体辅助教学法：运用图片、动画、视频等多媒体资源，展示生活中与牛顿第一定律和惯性相关的现象，如汽车急刹车、跳远运动员助跑等，使抽象的知识直观化，帮助学生更好地理解和接受。</a:t>
            </a:r>
          </a:p>
          <a:p>
            <a:r>
              <a:rPr lang="zh-CN" altLang="en-US" sz="100">
                <a:noFill/>
              </a:rPr>
              <a:t>四、教学过程</a:t>
            </a:r>
          </a:p>
          <a:p>
            <a:r>
              <a:rPr lang="zh-CN" altLang="en-US" sz="100">
                <a:noFill/>
              </a:rPr>
              <a:t>（一）导入新课（5 分钟）</a:t>
            </a:r>
          </a:p>
          <a:p>
            <a:r>
              <a:rPr lang="zh-CN" altLang="en-US" sz="100">
                <a:noFill/>
              </a:rPr>
              <a:t>展示生活中的常见场景视频：</a:t>
            </a:r>
          </a:p>
          <a:p>
            <a:r>
              <a:rPr lang="zh-CN" altLang="en-US" sz="100">
                <a:noFill/>
              </a:rPr>
              <a:t>足球运动员用力踢球，足球在草地上滚动，最终停下来。</a:t>
            </a:r>
          </a:p>
          <a:p>
            <a:r>
              <a:rPr lang="zh-CN" altLang="en-US" sz="100">
                <a:noFill/>
              </a:rPr>
              <a:t>关闭发动机的汽车，在路面上滑行一段距离后静止。</a:t>
            </a:r>
          </a:p>
          <a:p>
            <a:r>
              <a:rPr lang="zh-CN" altLang="en-US" sz="100">
                <a:noFill/>
              </a:rPr>
              <a:t>提出问题引导学生思考：</a:t>
            </a:r>
          </a:p>
          <a:p>
            <a:r>
              <a:rPr lang="zh-CN" altLang="en-US" sz="100">
                <a:noFill/>
              </a:rPr>
              <a:t>足球为什么会停下来？汽车关闭发动机后为什么不能一直运动下去？</a:t>
            </a:r>
          </a:p>
          <a:p>
            <a:r>
              <a:rPr lang="zh-CN" altLang="en-US" sz="100">
                <a:noFill/>
              </a:rPr>
              <a:t>物体的运动是不是需要力来维持？</a:t>
            </a:r>
          </a:p>
          <a:p>
            <a:r>
              <a:rPr lang="zh-CN" altLang="en-US" sz="100">
                <a:noFill/>
              </a:rPr>
              <a:t>通过这些问题引发学生的认知冲突，激发学生的学习兴趣和探究欲望，从而顺利导入新课。</a:t>
            </a:r>
          </a:p>
          <a:p>
            <a:r>
              <a:rPr lang="zh-CN" altLang="en-US" sz="100">
                <a:noFill/>
              </a:rPr>
              <a:t>（二）新课讲授（25 分钟）</a:t>
            </a:r>
          </a:p>
          <a:p>
            <a:r>
              <a:rPr lang="zh-CN" altLang="en-US" sz="100">
                <a:noFill/>
              </a:rPr>
              <a:t>阻力对物体运动的影响（10 分钟）</a:t>
            </a:r>
          </a:p>
          <a:p>
            <a:r>
              <a:rPr lang="zh-CN" altLang="en-US" sz="100">
                <a:noFill/>
              </a:rPr>
              <a:t>实验准备：介绍实验器材，包括斜面、小车、毛巾、棉布、木板等。讲解实验目的是探究阻力对物体运动的影响，以及实验的基本思路：让小车从同一斜面的同一高度由静止下滑，使小车到达水平面时的初速度相同，然后在不同粗糙程度的水平面上运动，观察小车滑行的距离。这里强调控制变量法的应用，让学生理解保持初速度相同的重要性。</a:t>
            </a:r>
          </a:p>
          <a:p>
            <a:r>
              <a:rPr lang="zh-CN" altLang="en-US" sz="100">
                <a:noFill/>
              </a:rPr>
              <a:t>进行实验：</a:t>
            </a:r>
          </a:p>
          <a:p>
            <a:r>
              <a:rPr lang="zh-CN" altLang="en-US" sz="100">
                <a:noFill/>
              </a:rPr>
              <a:t>让小车在毛巾表面上运动，学生观察小车滑行的距离，并记录。</a:t>
            </a:r>
          </a:p>
          <a:p>
            <a:r>
              <a:rPr lang="zh-CN" altLang="en-US" sz="100">
                <a:noFill/>
              </a:rPr>
              <a:t>更换棉布，再次让小车从同一斜面同一高度由静止下滑，观察小车在棉布表面滑行的距离，记录数据。</a:t>
            </a:r>
          </a:p>
          <a:p>
            <a:r>
              <a:rPr lang="zh-CN" altLang="en-US" sz="100">
                <a:noFill/>
              </a:rPr>
              <a:t>最后让小车在木板表面上运动，重复上述操作。</a:t>
            </a:r>
          </a:p>
          <a:p>
            <a:r>
              <a:rPr lang="zh-CN" altLang="en-US" sz="100">
                <a:noFill/>
              </a:rPr>
              <a:t>分析数据：组织学生讨论实验数据，引导学生思考：小车在不同表面上滑行的距离不同，说明了什么？为什么小车在越光滑的表面上滑行得越远？通过讨论，学生得出结论：平面越光滑，小车受到的阻力越小，小车滑行的距离越远。</a:t>
            </a:r>
          </a:p>
          <a:p>
            <a:r>
              <a:rPr lang="zh-CN" altLang="en-US" sz="100">
                <a:noFill/>
              </a:rPr>
              <a:t>牛顿第一定律（8 分钟）</a:t>
            </a:r>
          </a:p>
          <a:p>
            <a:r>
              <a:rPr lang="zh-CN" altLang="en-US" sz="100">
                <a:noFill/>
              </a:rPr>
              <a:t>科学推理：引导学生进一步思考，如果平面绝对光滑，小车不受任何阻力，它将如何运动？学生在实验结论的基础上进行推理，得出小车将一直做匀速直线运动的结论。</a:t>
            </a:r>
          </a:p>
          <a:p>
            <a:r>
              <a:rPr lang="zh-CN" altLang="en-US" sz="100">
                <a:noFill/>
              </a:rPr>
              <a:t>得出定律：介绍牛顿在前人研究的基础上，总结概括出了牛顿第一定律：一切物体在没有受到力的作用时，总保持静止状态或匀速直线运动状态。强调 “一切物体”“没有受到力的作用”“总保持” 等关键词的含义，帮助学生理解定律的内容。通过举例说明，如太空中的卫星在几乎不受力的情况下，会保持原来的运动状态持续飞行，加深学生对牛顿第一定律的理解。</a:t>
            </a:r>
          </a:p>
          <a:p>
            <a:r>
              <a:rPr lang="zh-CN" altLang="en-US" sz="100">
                <a:noFill/>
              </a:rPr>
              <a:t>惯性（7 分钟）</a:t>
            </a:r>
          </a:p>
          <a:p>
            <a:r>
              <a:rPr lang="zh-CN" altLang="en-US" sz="100">
                <a:noFill/>
              </a:rPr>
              <a:t>生活现象引入：展示一些生活中与惯性相关的现象图片或视频，如乘车时突然刹车，人会向前倾；跳远运动员助跑可以跳得更远等。引导学生思考这些现象产生的原因。</a:t>
            </a:r>
          </a:p>
          <a:p>
            <a:r>
              <a:rPr lang="zh-CN" altLang="en-US" sz="100">
                <a:noFill/>
              </a:rPr>
              <a:t>概念讲解：讲解惯性的概念，一切物体都有保持原来运动状态不变的性质，这种性质叫做惯性。牛顿第一定律也叫惯性定律。强调惯性是物体的固有属性，与物体的质量有关，质量越大，惯性越大，与物体的运动状态、是否受力无关。</a:t>
            </a:r>
          </a:p>
          <a:p>
            <a:r>
              <a:rPr lang="zh-CN" altLang="en-US" sz="100">
                <a:noFill/>
              </a:rPr>
              <a:t>惯性现象解释：以乘车刹车为例，详细讲解惯性现象的解释方法：车行驶时，人与车一起向前运动，当刹车时，车由于受到阻力停止运动，而人由于惯性要保持原来的运动状态，所以会向前倾。让学生运用这种方法解释其他生活中的惯性现象，如拍打衣服上的灰尘、锤头松了在石头上撞击几下等，加深对惯性的理解。</a:t>
            </a:r>
          </a:p>
          <a:p>
            <a:r>
              <a:rPr lang="zh-CN" altLang="en-US" sz="100">
                <a:noFill/>
              </a:rPr>
              <a:t>（三）课堂练习（10 分钟）</a:t>
            </a:r>
          </a:p>
          <a:p>
            <a:r>
              <a:rPr lang="zh-CN" altLang="en-US" sz="100">
                <a:noFill/>
              </a:rPr>
              <a:t>展示一些与牛顿第一定律和惯性相关的练习题，题型包括选择题、填空题、简答题等。例如：</a:t>
            </a:r>
          </a:p>
          <a:p>
            <a:r>
              <a:rPr lang="zh-CN" altLang="en-US" sz="100">
                <a:noFill/>
              </a:rPr>
              <a:t>下列关于牛顿第一定律的说法正确的是（  ）</a:t>
            </a:r>
          </a:p>
          <a:p>
            <a:r>
              <a:rPr lang="zh-CN" altLang="en-US" sz="100">
                <a:noFill/>
              </a:rPr>
              <a:t>A. 物体不受力时，一定保持静止状态</a:t>
            </a:r>
          </a:p>
          <a:p>
            <a:r>
              <a:rPr lang="zh-CN" altLang="en-US" sz="100">
                <a:noFill/>
              </a:rPr>
              <a:t>B. 物体不受力时，一定做匀速直线运动</a:t>
            </a:r>
          </a:p>
          <a:p>
            <a:r>
              <a:rPr lang="zh-CN" altLang="en-US" sz="100">
                <a:noFill/>
              </a:rPr>
              <a:t>C. 物体不受力时，总保持静止状态或匀速直线运动状态</a:t>
            </a:r>
          </a:p>
          <a:p>
            <a:r>
              <a:rPr lang="zh-CN" altLang="en-US" sz="100">
                <a:noFill/>
              </a:rPr>
              <a:t>D. 牛顿第一定律是通过实验直接得出的结论</a:t>
            </a:r>
          </a:p>
          <a:p>
            <a:r>
              <a:rPr lang="zh-CN" altLang="en-US" sz="100">
                <a:noFill/>
              </a:rPr>
              <a:t>汽车在紧急刹车时，车内的人会向前倾，这是因为（  ）</a:t>
            </a:r>
          </a:p>
          <a:p>
            <a:r>
              <a:rPr lang="zh-CN" altLang="en-US" sz="100">
                <a:noFill/>
              </a:rPr>
              <a:t>A. 人受到向前的力  B. 车具有惯性  C. 人具有惯性  D. 人受到惯性力</a:t>
            </a:r>
          </a:p>
          <a:p>
            <a:r>
              <a:rPr lang="zh-CN" altLang="en-US" sz="100">
                <a:noFill/>
              </a:rPr>
              <a:t>解释为什么汽车的安全带能起到保护作用？</a:t>
            </a:r>
          </a:p>
          <a:p>
            <a:r>
              <a:rPr lang="zh-CN" altLang="en-US" sz="100">
                <a:noFill/>
              </a:rPr>
              <a:t>让学生独立思考并解答这些问题，然后请几位学生回答，教师进行点评和讲解，及时纠正学生的错误理解，强化对重点知识的掌握。</a:t>
            </a:r>
          </a:p>
          <a:p>
            <a:r>
              <a:rPr lang="zh-CN" altLang="en-US" sz="100">
                <a:noFill/>
              </a:rPr>
              <a:t>（四）课堂小结（5 分钟）</a:t>
            </a:r>
          </a:p>
          <a:p>
            <a:r>
              <a:rPr lang="zh-CN" altLang="en-US" sz="100">
                <a:noFill/>
              </a:rPr>
              <a:t>引导学生回顾本节课的主要内容，包括牛顿第一定律的内容、实验探究过程、惯性的概念以及生活中的惯性现象等。</a:t>
            </a:r>
          </a:p>
          <a:p>
            <a:r>
              <a:rPr lang="zh-CN" altLang="en-US" sz="100">
                <a:noFill/>
              </a:rPr>
              <a:t>强调牛顿第一定律揭示了力与运动的关系，即物体的运动不需要力来维持，力是改变物体运动状态的原因；惯性是物体的固有属性，在生活中既有有利的一面，也有不利的一面，我们要合理利用惯性，避免惯性带来的危害。</a:t>
            </a:r>
          </a:p>
          <a:p>
            <a:r>
              <a:rPr lang="zh-CN" altLang="en-US" sz="100">
                <a:noFill/>
              </a:rPr>
              <a:t>（五）布置作业（5 分钟）</a:t>
            </a:r>
          </a:p>
          <a:p>
            <a:r>
              <a:rPr lang="zh-CN" altLang="en-US" sz="100">
                <a:noFill/>
              </a:rPr>
              <a:t>基础作业：完成课本上相关章节的练习题，巩固牛顿第一定律和惯性的基础知识。</a:t>
            </a:r>
          </a:p>
          <a:p>
            <a:r>
              <a:rPr lang="zh-CN" altLang="en-US" sz="100">
                <a:noFill/>
              </a:rPr>
              <a:t>拓展作业：观察生活中还有哪些惯性现象，选择一个进行详细分析，并写一篇小短文。例如，分析公交车启动和刹车时乘客的运动情况，或者解释为什么跳远运动员要助跑等。要求学生运用所学的惯性知识，条理清晰地阐述现象产生的原因。</a:t>
            </a:r>
          </a:p>
          <a:p>
            <a:r>
              <a:rPr lang="zh-CN" altLang="en-US" sz="100">
                <a:noFill/>
              </a:rPr>
              <a:t>实践作业：利用身边的材料，设计一个简单的实验，证明物体具有惯性。可以拍摄实验过程的照片或视频，在下次课堂上与同学们分享。例如，用一个杯子、一张纸条和一个小木块，设计一个 “纸条抽出，木块不倒” 的实验。通过这些作业，让学生进一步加深对所学知识的理解和应用，培养学生的观察能力、分析能力和实践能力。</a:t>
            </a:r>
          </a:p>
          <a:p>
            <a:r>
              <a:rPr lang="zh-CN" altLang="en-US" sz="100">
                <a:noFill/>
              </a:rPr>
              <a:t>五、教学资源</a:t>
            </a:r>
          </a:p>
          <a:p>
            <a:r>
              <a:rPr lang="zh-CN" altLang="en-US" sz="100">
                <a:noFill/>
              </a:rPr>
              <a:t>教材《物理》（[具体版本]）。</a:t>
            </a:r>
          </a:p>
          <a:p>
            <a:r>
              <a:rPr lang="zh-CN" altLang="en-US" sz="100">
                <a:noFill/>
              </a:rPr>
              <a:t>实验器材：斜面、小车、毛巾、棉布、木板、多媒体教学设备。</a:t>
            </a:r>
          </a:p>
          <a:p>
            <a:r>
              <a:rPr lang="zh-CN" altLang="en-US" sz="100">
                <a:noFill/>
              </a:rPr>
              <a:t>多媒体课件，包含相关图片、动画、视频等教学资料。</a:t>
            </a:r>
          </a:p>
          <a:p>
            <a:r>
              <a:rPr lang="zh-CN" altLang="en-US" sz="100">
                <a:noFill/>
              </a:rPr>
              <a:t>六、教学板书设计</a:t>
            </a:r>
          </a:p>
          <a:p>
            <a:r>
              <a:rPr lang="zh-CN" altLang="en-US" sz="100">
                <a:noFill/>
              </a:rPr>
              <a:t>牛顿第一定律</a:t>
            </a:r>
          </a:p>
          <a:p>
            <a:r>
              <a:rPr lang="zh-CN" altLang="en-US" sz="100">
                <a:noFill/>
              </a:rPr>
              <a:t>阻力对物体运动的影响</a:t>
            </a:r>
          </a:p>
          <a:p>
            <a:r>
              <a:rPr lang="zh-CN" altLang="en-US" sz="100">
                <a:noFill/>
              </a:rPr>
              <a:t>实验结论：平面越光滑，小车受到的阻力越小，小车滑行的距离越远。</a:t>
            </a:r>
          </a:p>
          <a:p>
            <a:r>
              <a:rPr lang="zh-CN" altLang="en-US" sz="100">
                <a:noFill/>
              </a:rPr>
              <a:t>牛顿第一定律</a:t>
            </a:r>
          </a:p>
          <a:p>
            <a:r>
              <a:rPr lang="zh-CN" altLang="en-US" sz="100">
                <a:noFill/>
              </a:rPr>
              <a:t>内容：一切物体在没有受到力的作用时，总保持静止状态或匀速直线运动状态。</a:t>
            </a:r>
          </a:p>
          <a:p>
            <a:r>
              <a:rPr lang="zh-CN" altLang="en-US" sz="100">
                <a:noFill/>
              </a:rPr>
              <a:t>理解：“一切物体”“没有受到力的作用”“总保持”</a:t>
            </a:r>
          </a:p>
          <a:p>
            <a:r>
              <a:rPr lang="zh-CN" altLang="en-US" sz="100">
                <a:noFill/>
              </a:rPr>
              <a:t>惯性</a:t>
            </a:r>
          </a:p>
          <a:p>
            <a:r>
              <a:rPr lang="zh-CN" altLang="en-US" sz="100">
                <a:noFill/>
              </a:rPr>
              <a:t>概念：一切物体都有保持原来运动状态不变的性质。</a:t>
            </a:r>
          </a:p>
          <a:p>
            <a:r>
              <a:rPr lang="zh-CN" altLang="en-US" sz="100">
                <a:noFill/>
              </a:rPr>
              <a:t>解释惯性现象的方法：先确定物体原来的运动状态，再分析物体受力情况，最后说明由于惯性物体保持原来运动状态的结果。</a:t>
            </a:r>
          </a:p>
          <a:p>
            <a:r>
              <a:rPr lang="zh-CN" altLang="en-US" sz="100">
                <a:noFill/>
              </a:rPr>
              <a:t>七、教学反思</a:t>
            </a:r>
          </a:p>
          <a:p>
            <a:r>
              <a:rPr lang="zh-CN" altLang="en-US" sz="100">
                <a:noFill/>
              </a:rPr>
              <a:t>在本节课的教学过程中，通过实验探究、多媒体展示和课堂讨论等多种教学方法，学生对牛顿第一定律和惯性的知识有了较好的理解和掌握。实验探究环节激发了学生的学习兴趣和主动性，但在实验操作过程中，部分学生对控制变量法的运用还不够熟练，需要在今后的教学中加强指导。在讲解惯性概念时，学生对惯性与力的区别理解存在一定困难，应多举生活实例，帮助学生加深理解。此外，在课堂时间把控上，还可以更加精准，为学生留出更多思考和讨论的时间，进一步培养学生的思维能力和合作精神。​（1）重力的概念（5分钟）​​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​定义：地球对物体的吸引力称为重力。</a:t>
            </a:r>
          </a:p>
          <a:p>
            <a:r>
              <a:rPr lang="zh-CN" altLang="en-US" sz="100">
                <a:noFill/>
              </a:rPr>
              <a:t>​讨论：生活中哪些现象与重力有关？（如雨滴下落、书桌对地面的压力）</a:t>
            </a:r>
          </a:p>
          <a:p>
            <a:r>
              <a:rPr lang="zh-CN" altLang="en-US" sz="100">
                <a:noFill/>
              </a:rPr>
              <a:t>​强调：重力的施力物体是地球，方向始终竖直向下。</a:t>
            </a:r>
          </a:p>
          <a:p>
            <a:r>
              <a:rPr lang="zh-CN" altLang="en-US" sz="100">
                <a:noFill/>
              </a:rPr>
              <a:t>​（2）重力的方向（10分钟）​​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​实验1：用细线悬挂钩码，观察静止时线的方向（竖直向下）。</a:t>
            </a:r>
          </a:p>
          <a:p>
            <a:r>
              <a:rPr lang="zh-CN" altLang="en-US" sz="100">
                <a:noFill/>
              </a:rPr>
              <a:t>​实验2：将重垂线靠近倾斜的桌面，说明重垂线用于检测墙面是否竖直。</a:t>
            </a:r>
          </a:p>
          <a:p>
            <a:r>
              <a:rPr lang="zh-CN" altLang="en-US" sz="100">
                <a:noFill/>
              </a:rPr>
              <a:t>​辨析：“竖直向下”与“垂直向下”的区别（以斜面为例）。</a:t>
            </a:r>
          </a:p>
          <a:p>
            <a:r>
              <a:rPr lang="zh-CN" altLang="en-US" sz="100">
                <a:noFill/>
              </a:rPr>
              <a:t>​（3）重力的大小（15分钟）​​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​实验探究：</a:t>
            </a:r>
          </a:p>
          <a:p>
            <a:r>
              <a:rPr lang="zh-CN" altLang="en-US" sz="100">
                <a:noFill/>
              </a:rPr>
              <a:t>步骤：用弹簧测力计测量不同质量钩码的重力，记录数据。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数据表格：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质量 m(kg)	重力 G(N)</a:t>
            </a:r>
          </a:p>
          <a:p>
            <a:r>
              <a:rPr lang="zh-CN" altLang="en-US" sz="100">
                <a:noFill/>
              </a:rPr>
              <a:t>0.1	0.98</a:t>
            </a:r>
          </a:p>
          <a:p>
            <a:r>
              <a:rPr lang="zh-CN" altLang="en-US" sz="100">
                <a:noFill/>
              </a:rPr>
              <a:t>0.2	1.96</a:t>
            </a:r>
          </a:p>
          <a:p>
            <a:r>
              <a:rPr lang="zh-CN" altLang="en-US" sz="100">
                <a:noFill/>
              </a:rPr>
              <a:t>0.3	2.94</a:t>
            </a:r>
          </a:p>
          <a:p>
            <a:r>
              <a:rPr lang="zh-CN" altLang="en-US" sz="100">
                <a:noFill/>
              </a:rPr>
              <a:t>​结论：重力与质量成正比，G=mg，其中 g=9.8N/kg。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​拓展：不同星球上的 g 值差异（如月球 g </a:t>
            </a:r>
          </a:p>
          <a:p>
            <a:r>
              <a:rPr lang="zh-CN" altLang="en-US" sz="100">
                <a:noFill/>
              </a:rPr>
              <a:t>月</a:t>
            </a:r>
          </a:p>
          <a:p>
            <a:r>
              <a:rPr lang="zh-CN" altLang="en-US" sz="100">
                <a:noFill/>
              </a:rPr>
              <a:t>​</a:t>
            </a:r>
          </a:p>
          <a:p>
            <a:r>
              <a:rPr lang="zh-CN" altLang="en-US" sz="100">
                <a:noFill/>
              </a:rPr>
              <a:t> ≈1.6N/kg）。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​（4）重心（10分钟）​​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​概念：重力的等效作用点。</a:t>
            </a:r>
          </a:p>
          <a:p>
            <a:r>
              <a:rPr lang="zh-CN" altLang="en-US" sz="100">
                <a:noFill/>
              </a:rPr>
              <a:t>​活动：</a:t>
            </a:r>
          </a:p>
          <a:p>
            <a:r>
              <a:rPr lang="zh-CN" altLang="en-US" sz="100">
                <a:noFill/>
              </a:rPr>
              <a:t>规则物体（如书本）的重心在几何中心。</a:t>
            </a:r>
          </a:p>
          <a:p>
            <a:r>
              <a:rPr lang="zh-CN" altLang="en-US" sz="100">
                <a:noFill/>
              </a:rPr>
              <a:t>​悬挂法实验：用细线悬挂不规则薄板两次，交点即重心。</a:t>
            </a:r>
          </a:p>
          <a:p>
            <a:r>
              <a:rPr lang="zh-CN" altLang="en-US" sz="100">
                <a:noFill/>
              </a:rPr>
              <a:t>​应用：不倒翁的设计、卡车装载货物需降低重心以保持稳定。</a:t>
            </a:r>
          </a:p>
          <a:p>
            <a:r>
              <a:rPr lang="zh-CN" altLang="en-US" sz="100">
                <a:noFill/>
              </a:rPr>
              <a:t>3. 巩固练习（5分钟）​​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​计算题：质量为 50 kg 的宇航员在地球和月球上的重力各是多少？</a:t>
            </a:r>
          </a:p>
          <a:p>
            <a:r>
              <a:rPr lang="zh-CN" altLang="en-US" sz="100">
                <a:noFill/>
              </a:rPr>
              <a:t>​实际问题：解释“建筑工人用重垂线检查墙壁是否竖直”的原理。</a:t>
            </a:r>
          </a:p>
          <a:p>
            <a:r>
              <a:rPr lang="zh-CN" altLang="en-US" sz="100">
                <a:noFill/>
              </a:rPr>
              <a:t>4. 课堂小结（3分钟）​​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学生总结知识点，教师补充框架：重力定义→方向→大小→重心→应用。</a:t>
            </a:r>
          </a:p>
          <a:p>
            <a:r>
              <a:rPr lang="zh-CN" altLang="en-US" sz="100">
                <a:noFill/>
              </a:rPr>
              <a:t>5. 作业布置（2分钟）​​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​基础题：教材课后习题（计算不同质量物体的重力）。</a:t>
            </a:r>
          </a:p>
          <a:p>
            <a:r>
              <a:rPr lang="zh-CN" altLang="en-US" sz="100">
                <a:noFill/>
              </a:rPr>
              <a:t>​拓展题：调查不同地区的重力加速度差异原因（如海拔影响）。</a:t>
            </a:r>
          </a:p>
          <a:p>
            <a:r>
              <a:rPr lang="zh-CN" altLang="en-US" sz="100">
                <a:noFill/>
              </a:rPr>
              <a:t>五、板书设计​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7.3 重力  </a:t>
            </a:r>
          </a:p>
          <a:p>
            <a:r>
              <a:rPr lang="zh-CN" altLang="en-US" sz="100">
                <a:noFill/>
              </a:rPr>
              <a:t>一、定义：地球对物体的吸引  </a:t>
            </a:r>
          </a:p>
          <a:p>
            <a:r>
              <a:rPr lang="zh-CN" altLang="en-US" sz="100">
                <a:noFill/>
              </a:rPr>
              <a:t>二、方向：竖直向下 → 重垂线应用  </a:t>
            </a:r>
          </a:p>
          <a:p>
            <a:r>
              <a:rPr lang="zh-CN" altLang="en-US" sz="100">
                <a:noFill/>
              </a:rPr>
              <a:t>三、大小：G = mg（g=9.8 N/kg）  </a:t>
            </a:r>
          </a:p>
          <a:p>
            <a:r>
              <a:rPr lang="zh-CN" altLang="en-US" sz="100">
                <a:noFill/>
              </a:rPr>
              <a:t>四、重心：规则/不规则物体的确定方法  </a:t>
            </a:r>
          </a:p>
          <a:p>
            <a:r>
              <a:rPr lang="zh-CN" altLang="en-US" sz="100">
                <a:noFill/>
              </a:rPr>
              <a:t>五、应用：建筑、交通、生活  </a:t>
            </a:r>
          </a:p>
          <a:p>
            <a:r>
              <a:rPr lang="zh-CN" altLang="en-US" sz="100">
                <a:noFill/>
              </a:rPr>
              <a:t>六、教学反思​</a:t>
            </a:r>
          </a:p>
          <a:p>
            <a:endParaRPr lang="zh-CN" altLang="en-US" sz="100">
              <a:noFill/>
            </a:endParaRPr>
          </a:p>
          <a:p>
            <a:r>
              <a:rPr lang="zh-CN" altLang="en-US" sz="100">
                <a:noFill/>
              </a:rPr>
              <a:t>通过实验和实例突破“竖直向下”的难点，结合计算强化公式应用。</a:t>
            </a:r>
          </a:p>
          <a:p>
            <a:r>
              <a:rPr lang="zh-CN" altLang="en-US" sz="100">
                <a:noFill/>
              </a:rPr>
              <a:t>关注学生是否混淆质量与重力，及时纠正概念错误。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0" y="255905"/>
            <a:ext cx="12192000" cy="655828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6660459" y="4357510"/>
            <a:ext cx="669925" cy="2091055"/>
            <a:chOff x="554" y="3826"/>
            <a:chExt cx="1055" cy="3293"/>
          </a:xfrm>
        </p:grpSpPr>
        <p:sp>
          <p:nvSpPr>
            <p:cNvPr id="6" name="矩形: 圆角 7"/>
            <p:cNvSpPr/>
            <p:nvPr>
              <p:custDataLst>
                <p:tags r:id="rId37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7" name="流程图: 可选过程 6"/>
            <p:cNvSpPr/>
            <p:nvPr>
              <p:custDataLst>
                <p:tags r:id="rId38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5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39"/>
              </p:custDataLst>
            </p:nvPr>
          </p:nvSpPr>
          <p:spPr>
            <a:xfrm>
              <a:off x="663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课堂检测</a:t>
              </a:r>
            </a:p>
          </p:txBody>
        </p:sp>
      </p:grpSp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5580142" y="4357510"/>
            <a:ext cx="669925" cy="2091055"/>
            <a:chOff x="554" y="3826"/>
            <a:chExt cx="1055" cy="3293"/>
          </a:xfrm>
        </p:grpSpPr>
        <p:sp>
          <p:nvSpPr>
            <p:cNvPr id="10" name="矩形: 圆角 7"/>
            <p:cNvSpPr/>
            <p:nvPr>
              <p:custDataLst>
                <p:tags r:id="rId34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1" name="流程图: 可选过程 10"/>
            <p:cNvSpPr/>
            <p:nvPr>
              <p:custDataLst>
                <p:tags r:id="rId35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4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36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新知讲解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5"/>
            </p:custDataLst>
          </p:nvPr>
        </p:nvGrpSpPr>
        <p:grpSpPr>
          <a:xfrm>
            <a:off x="7682718" y="4357510"/>
            <a:ext cx="669925" cy="2091055"/>
            <a:chOff x="554" y="3826"/>
            <a:chExt cx="1055" cy="3293"/>
          </a:xfrm>
        </p:grpSpPr>
        <p:sp>
          <p:nvSpPr>
            <p:cNvPr id="14" name="矩形: 圆角 7"/>
            <p:cNvSpPr/>
            <p:nvPr>
              <p:custDataLst>
                <p:tags r:id="rId31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5" name="流程图: 可选过程 14"/>
            <p:cNvSpPr/>
            <p:nvPr>
              <p:custDataLst>
                <p:tags r:id="rId32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6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33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变式训练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6"/>
            </p:custDataLst>
          </p:nvPr>
        </p:nvGrpSpPr>
        <p:grpSpPr>
          <a:xfrm>
            <a:off x="8712226" y="4357510"/>
            <a:ext cx="669925" cy="2091055"/>
            <a:chOff x="554" y="3826"/>
            <a:chExt cx="1055" cy="3293"/>
          </a:xfrm>
        </p:grpSpPr>
        <p:sp>
          <p:nvSpPr>
            <p:cNvPr id="47" name="矩形: 圆角 7"/>
            <p:cNvSpPr/>
            <p:nvPr>
              <p:custDataLst>
                <p:tags r:id="rId28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48" name="流程图: 可选过程 47"/>
            <p:cNvSpPr/>
            <p:nvPr>
              <p:custDataLst>
                <p:tags r:id="rId29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7</a:t>
              </a:r>
            </a:p>
          </p:txBody>
        </p:sp>
        <p:sp>
          <p:nvSpPr>
            <p:cNvPr id="49" name="文本框 48"/>
            <p:cNvSpPr txBox="1"/>
            <p:nvPr>
              <p:custDataLst>
                <p:tags r:id="rId30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中考考法</a:t>
              </a:r>
            </a:p>
          </p:txBody>
        </p:sp>
      </p:grpSp>
      <p:grpSp>
        <p:nvGrpSpPr>
          <p:cNvPr id="50" name="组合 49"/>
          <p:cNvGrpSpPr/>
          <p:nvPr>
            <p:custDataLst>
              <p:tags r:id="rId7"/>
            </p:custDataLst>
          </p:nvPr>
        </p:nvGrpSpPr>
        <p:grpSpPr>
          <a:xfrm>
            <a:off x="9690955" y="4357510"/>
            <a:ext cx="669925" cy="2091055"/>
            <a:chOff x="554" y="3826"/>
            <a:chExt cx="1055" cy="3293"/>
          </a:xfrm>
        </p:grpSpPr>
        <p:sp>
          <p:nvSpPr>
            <p:cNvPr id="51" name="矩形: 圆角 7"/>
            <p:cNvSpPr/>
            <p:nvPr>
              <p:custDataLst>
                <p:tags r:id="rId25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52" name="流程图: 可选过程 51"/>
            <p:cNvSpPr/>
            <p:nvPr>
              <p:custDataLst>
                <p:tags r:id="rId26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8</a:t>
              </a:r>
            </a:p>
          </p:txBody>
        </p:sp>
        <p:sp>
          <p:nvSpPr>
            <p:cNvPr id="53" name="文本框 52"/>
            <p:cNvSpPr txBox="1"/>
            <p:nvPr>
              <p:custDataLst>
                <p:tags r:id="rId27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小结梳理</a:t>
              </a:r>
            </a:p>
          </p:txBody>
        </p:sp>
      </p:grpSp>
      <p:grpSp>
        <p:nvGrpSpPr>
          <p:cNvPr id="58" name="组合 57"/>
          <p:cNvGrpSpPr/>
          <p:nvPr>
            <p:custDataLst>
              <p:tags r:id="rId8"/>
            </p:custDataLst>
          </p:nvPr>
        </p:nvGrpSpPr>
        <p:grpSpPr>
          <a:xfrm>
            <a:off x="228599" y="739858"/>
            <a:ext cx="3021496" cy="651621"/>
            <a:chOff x="6385560" y="2209800"/>
            <a:chExt cx="3501856" cy="502920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</p:grpSpPr>
        <p:sp>
          <p:nvSpPr>
            <p:cNvPr id="59" name="箭头: 五边形 16"/>
            <p:cNvSpPr/>
            <p:nvPr>
              <p:custDataLst>
                <p:tags r:id="rId22"/>
              </p:custDataLst>
            </p:nvPr>
          </p:nvSpPr>
          <p:spPr>
            <a:xfrm>
              <a:off x="6385560" y="2209800"/>
              <a:ext cx="2529840" cy="502920"/>
            </a:xfrm>
            <a:prstGeom prst="homePlate">
              <a:avLst>
                <a:gd name="adj" fmla="val 58912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pc="225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学习目录</a:t>
              </a:r>
            </a:p>
          </p:txBody>
        </p:sp>
        <p:sp>
          <p:nvSpPr>
            <p:cNvPr id="60" name="箭头: V 形 17"/>
            <p:cNvSpPr/>
            <p:nvPr>
              <p:custDataLst>
                <p:tags r:id="rId23"/>
              </p:custDataLst>
            </p:nvPr>
          </p:nvSpPr>
          <p:spPr>
            <a:xfrm>
              <a:off x="8753397" y="2209800"/>
              <a:ext cx="648011" cy="502920"/>
            </a:xfrm>
            <a:prstGeom prst="chevron">
              <a:avLst>
                <a:gd name="adj" fmla="val 59407"/>
              </a:avLst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="1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61" name="箭头: V 形 18"/>
            <p:cNvSpPr/>
            <p:nvPr>
              <p:custDataLst>
                <p:tags r:id="rId24"/>
              </p:custDataLst>
            </p:nvPr>
          </p:nvSpPr>
          <p:spPr>
            <a:xfrm>
              <a:off x="9239405" y="2209800"/>
              <a:ext cx="648011" cy="502920"/>
            </a:xfrm>
            <a:prstGeom prst="chevron">
              <a:avLst>
                <a:gd name="adj" fmla="val 5940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15" b="1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62" name="组合 61"/>
          <p:cNvGrpSpPr/>
          <p:nvPr>
            <p:custDataLst>
              <p:tags r:id="rId9"/>
            </p:custDataLst>
          </p:nvPr>
        </p:nvGrpSpPr>
        <p:grpSpPr>
          <a:xfrm>
            <a:off x="2472715" y="4346715"/>
            <a:ext cx="669925" cy="2091055"/>
            <a:chOff x="554" y="3826"/>
            <a:chExt cx="1055" cy="3293"/>
          </a:xfrm>
        </p:grpSpPr>
        <p:sp>
          <p:nvSpPr>
            <p:cNvPr id="63" name="矩形: 圆角 7"/>
            <p:cNvSpPr/>
            <p:nvPr>
              <p:custDataLst>
                <p:tags r:id="rId19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64" name="圆角矩形 8"/>
            <p:cNvSpPr/>
            <p:nvPr>
              <p:custDataLst>
                <p:tags r:id="rId20"/>
              </p:custDataLst>
            </p:nvPr>
          </p:nvSpPr>
          <p:spPr>
            <a:xfrm>
              <a:off x="793" y="4018"/>
              <a:ext cx="593" cy="593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1</a:t>
              </a:r>
            </a:p>
          </p:txBody>
        </p:sp>
        <p:sp>
          <p:nvSpPr>
            <p:cNvPr id="65" name="文本框 64"/>
            <p:cNvSpPr txBox="1"/>
            <p:nvPr>
              <p:custDataLst>
                <p:tags r:id="rId21"/>
              </p:custDataLst>
            </p:nvPr>
          </p:nvSpPr>
          <p:spPr>
            <a:xfrm>
              <a:off x="641" y="4575"/>
              <a:ext cx="864" cy="254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复习引入</a:t>
              </a:r>
            </a:p>
          </p:txBody>
        </p:sp>
      </p:grpSp>
      <p:grpSp>
        <p:nvGrpSpPr>
          <p:cNvPr id="66" name="组合 65"/>
          <p:cNvGrpSpPr/>
          <p:nvPr>
            <p:custDataLst>
              <p:tags r:id="rId10"/>
            </p:custDataLst>
          </p:nvPr>
        </p:nvGrpSpPr>
        <p:grpSpPr>
          <a:xfrm>
            <a:off x="3492078" y="4357510"/>
            <a:ext cx="669925" cy="2091055"/>
            <a:chOff x="554" y="3826"/>
            <a:chExt cx="1055" cy="3293"/>
          </a:xfrm>
        </p:grpSpPr>
        <p:sp>
          <p:nvSpPr>
            <p:cNvPr id="67" name="矩形: 圆角 7"/>
            <p:cNvSpPr/>
            <p:nvPr>
              <p:custDataLst>
                <p:tags r:id="rId16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68" name="流程图: 可选过程 67"/>
            <p:cNvSpPr/>
            <p:nvPr>
              <p:custDataLst>
                <p:tags r:id="rId17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2</a:t>
              </a:r>
            </a:p>
          </p:txBody>
        </p:sp>
        <p:sp>
          <p:nvSpPr>
            <p:cNvPr id="69" name="文本框 68"/>
            <p:cNvSpPr txBox="1"/>
            <p:nvPr>
              <p:custDataLst>
                <p:tags r:id="rId18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新知讲解</a:t>
              </a:r>
            </a:p>
          </p:txBody>
        </p:sp>
      </p:grpSp>
      <p:grpSp>
        <p:nvGrpSpPr>
          <p:cNvPr id="70" name="组合 69"/>
          <p:cNvGrpSpPr/>
          <p:nvPr>
            <p:custDataLst>
              <p:tags r:id="rId11"/>
            </p:custDataLst>
          </p:nvPr>
        </p:nvGrpSpPr>
        <p:grpSpPr>
          <a:xfrm>
            <a:off x="4536110" y="4357510"/>
            <a:ext cx="669925" cy="2091055"/>
            <a:chOff x="554" y="3826"/>
            <a:chExt cx="1055" cy="3293"/>
          </a:xfrm>
        </p:grpSpPr>
        <p:sp>
          <p:nvSpPr>
            <p:cNvPr id="71" name="矩形: 圆角 7"/>
            <p:cNvSpPr/>
            <p:nvPr>
              <p:custDataLst>
                <p:tags r:id="rId13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72" name="流程图: 可选过程 71"/>
            <p:cNvSpPr/>
            <p:nvPr>
              <p:custDataLst>
                <p:tags r:id="rId14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3</a:t>
              </a:r>
            </a:p>
          </p:txBody>
        </p:sp>
        <p:sp>
          <p:nvSpPr>
            <p:cNvPr id="73" name="文本框 72"/>
            <p:cNvSpPr txBox="1"/>
            <p:nvPr>
              <p:custDataLst>
                <p:tags r:id="rId15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典例讲解</a:t>
              </a:r>
            </a:p>
          </p:txBody>
        </p:sp>
      </p:grpSp>
      <p:pic>
        <p:nvPicPr>
          <p:cNvPr id="74" name="Picture 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34045" y="3423478"/>
            <a:ext cx="3628755" cy="387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984251"/>
            <a:ext cx="1488017" cy="3492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5363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933451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15364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6" name="TextBox 3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5413" y="1508787"/>
            <a:ext cx="1056216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69875" indent="-269875" eaLnBrk="1" hangingPunct="1"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5.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牛顿第一定律说明，力是改变物体运动状态的原因，而不是维持物体运动的原因。</a:t>
            </a: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984251"/>
            <a:ext cx="1488017" cy="3492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5363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933451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15364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6" name="TextBox 3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5413" y="1124744"/>
            <a:ext cx="1056216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69875" indent="446405" eaLnBrk="1" hangingPunct="1">
              <a:lnSpc>
                <a:spcPct val="150000"/>
              </a:lnSpc>
              <a:defRPr/>
            </a:pP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发散思维 运动的物体一定受到力的作用吗？物体受到力的作用时运动状态一定会改变吗？</a:t>
            </a:r>
          </a:p>
        </p:txBody>
      </p:sp>
      <p:sp>
        <p:nvSpPr>
          <p:cNvPr id="7" name="Rectangle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95467" y="2588081"/>
            <a:ext cx="1008161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5600" indent="-355600" eaLnBrk="1" hangingPunct="1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34" charset="0"/>
                <a:ea typeface="楷体" panose="02010609060101010101" charset="-122"/>
              </a:rPr>
              <a:t>发散结果</a:t>
            </a:r>
          </a:p>
          <a:p>
            <a:pPr marL="0" indent="541655" eaLnBrk="1" hangingPunct="1">
              <a:lnSpc>
                <a:spcPct val="150000"/>
              </a:lnSpc>
            </a:pP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根据牛顿第一定律可知，物体的运动不需要力来维持，运动的物体不受力时保持匀速直线运动状态；如果物体受到的力的作用相互抵消，则运动状态不会发生改变。即物体受到力的作用时，运动状态不一定改变。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11091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7175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10583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7176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8" name="Rectangle 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95467" y="756616"/>
            <a:ext cx="953657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5600" indent="-355600" eaLnBrk="1" hangingPunct="1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34" charset="0"/>
                <a:ea typeface="楷体" panose="02010609060101010101" charset="-122"/>
              </a:rPr>
              <a:t>深度理解：</a:t>
            </a:r>
          </a:p>
          <a:p>
            <a:pPr marL="355600" indent="-355600" eaLnBrk="1" hangingPunct="1">
              <a:lnSpc>
                <a:spcPct val="150000"/>
              </a:lnSpc>
            </a:pP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●力不是维持物体运动的原因，</a:t>
            </a:r>
            <a:r>
              <a:rPr lang="zh-CN" altLang="en-US" sz="3200" b="1" u="wavy">
                <a:solidFill>
                  <a:srgbClr val="00B0F0"/>
                </a:solidFill>
                <a:uFill>
                  <a:solidFill>
                    <a:schemeClr val="tx1"/>
                  </a:solidFill>
                </a:uFill>
                <a:latin typeface="Times New Roman" panose="02020603050405020304" pitchFamily="34" charset="0"/>
                <a:ea typeface="楷体" panose="02010609060101010101" charset="-122"/>
              </a:rPr>
              <a:t>力是改变物体运动状态的原因。</a:t>
            </a:r>
            <a:endParaRPr lang="en-US" altLang="zh-CN" sz="3200" b="1" u="wavy">
              <a:solidFill>
                <a:srgbClr val="00B0F0"/>
              </a:solidFill>
              <a:uFill>
                <a:solidFill>
                  <a:schemeClr val="tx1"/>
                </a:solidFill>
              </a:uFill>
              <a:latin typeface="Times New Roman" panose="02020603050405020304" pitchFamily="34" charset="0"/>
              <a:ea typeface="楷体" panose="02010609060101010101" charset="-122"/>
            </a:endParaRPr>
          </a:p>
          <a:p>
            <a:pPr marL="355600" indent="-355600" eaLnBrk="1" hangingPunct="1">
              <a:lnSpc>
                <a:spcPct val="150000"/>
              </a:lnSpc>
            </a:pP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●如果物体运动状态发生了改变，则物体一定受到了力的作用。</a:t>
            </a:r>
          </a:p>
        </p:txBody>
      </p:sp>
      <p:sp>
        <p:nvSpPr>
          <p:cNvPr id="6" name="Rectangle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95467" y="4532854"/>
            <a:ext cx="10068961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5600" indent="-355600" eaLnBrk="1" hangingPunct="1">
              <a:lnSpc>
                <a:spcPct val="150000"/>
              </a:lnSpc>
            </a:pP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●牛顿第一定律虽然不是直接由实验得出的，但是从这个定律得出的一切结论，都经受住了实践的检验。</a:t>
            </a:r>
            <a:endParaRPr lang="en-US" altLang="zh-CN" sz="3200" b="1">
              <a:solidFill>
                <a:srgbClr val="00B0F0"/>
              </a:solidFill>
              <a:latin typeface="Times New Roman" panose="02020603050405020304" pitchFamily="34" charset="0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062633" y="820704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20484" name="文本框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25617" y="769904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－练</a:t>
            </a:r>
          </a:p>
        </p:txBody>
      </p:sp>
      <p:sp>
        <p:nvSpPr>
          <p:cNvPr id="9" name="Text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8517" y="1508787"/>
            <a:ext cx="9698567" cy="3784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[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中考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·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邵阳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]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如图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4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所示，小红的妈妈陪弟弟在公园里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荡秋千，假如弟弟荡到左边最高点时受到的外力突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然全部消失，他将会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        )</a:t>
            </a:r>
            <a:endParaRPr lang="zh-CN" altLang="en-US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A.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继续向左运动     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B.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从左向右运动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C.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竖直向下运动     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D.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静止不动</a:t>
            </a:r>
            <a:endParaRPr lang="zh-CN" altLang="en-US" sz="3200" i="1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  <p:sp>
        <p:nvSpPr>
          <p:cNvPr id="8" name="任意多边形 25"/>
          <p:cNvSpPr/>
          <p:nvPr>
            <p:custDataLst>
              <p:tags r:id="rId5"/>
            </p:custDataLst>
          </p:nvPr>
        </p:nvSpPr>
        <p:spPr bwMode="auto">
          <a:xfrm>
            <a:off x="599017" y="1671241"/>
            <a:ext cx="1075267" cy="584200"/>
          </a:xfrm>
          <a:custGeom>
            <a:avLst/>
            <a:gdLst>
              <a:gd name="T0" fmla="*/ 0 w 1186765"/>
              <a:gd name="T1" fmla="*/ 0 h 714376"/>
              <a:gd name="T2" fmla="*/ 1 w 1186765"/>
              <a:gd name="T3" fmla="*/ 0 h 714376"/>
              <a:gd name="T4" fmla="*/ 1 w 1186765"/>
              <a:gd name="T5" fmla="*/ 1 h 714376"/>
              <a:gd name="T6" fmla="*/ 1 w 1186765"/>
              <a:gd name="T7" fmla="*/ 1 h 714376"/>
              <a:gd name="T8" fmla="*/ 1 w 1186765"/>
              <a:gd name="T9" fmla="*/ 1 h 714376"/>
              <a:gd name="T10" fmla="*/ 1 w 1186765"/>
              <a:gd name="T11" fmla="*/ 1 h 7143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86765"/>
              <a:gd name="T19" fmla="*/ 0 h 714376"/>
              <a:gd name="T20" fmla="*/ 1186765 w 1186765"/>
              <a:gd name="T21" fmla="*/ 714376 h 7143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86765" h="714376">
                <a:moveTo>
                  <a:pt x="0" y="0"/>
                </a:moveTo>
                <a:lnTo>
                  <a:pt x="829577" y="0"/>
                </a:lnTo>
                <a:cubicBezTo>
                  <a:pt x="1026846" y="0"/>
                  <a:pt x="1186765" y="159919"/>
                  <a:pt x="1186765" y="357188"/>
                </a:cubicBezTo>
                <a:lnTo>
                  <a:pt x="1186764" y="357188"/>
                </a:lnTo>
                <a:cubicBezTo>
                  <a:pt x="1186764" y="554457"/>
                  <a:pt x="1026845" y="714376"/>
                  <a:pt x="829576" y="714376"/>
                </a:cubicBezTo>
                <a:lnTo>
                  <a:pt x="244993" y="714376"/>
                </a:lnTo>
                <a:lnTo>
                  <a:pt x="0" y="0"/>
                </a:lnTo>
                <a:close/>
              </a:path>
            </a:pathLst>
          </a:custGeom>
          <a:solidFill>
            <a:srgbClr val="A5CC44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00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93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</a:t>
            </a:r>
            <a:r>
              <a:rPr lang="en-US" altLang="zh-CN" sz="293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935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6267" y="3140968"/>
            <a:ext cx="1837432" cy="256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43813" y="3014450"/>
            <a:ext cx="1920213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D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062633" y="7916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21508" name="文本框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25617" y="7408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－练</a:t>
            </a:r>
          </a:p>
        </p:txBody>
      </p:sp>
      <p:sp>
        <p:nvSpPr>
          <p:cNvPr id="8" name="内容占位符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4917" y="1028733"/>
            <a:ext cx="10562167" cy="526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7505" indent="-35750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2.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关于牛顿第一定律的理解，下列说法正确的是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        )</a:t>
            </a:r>
            <a:endParaRPr lang="zh-CN" altLang="en-US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  <a:p>
            <a:pPr marL="716280" indent="-35750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A.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牛顿第一定律是通过凭空想象得出来的</a:t>
            </a:r>
          </a:p>
          <a:p>
            <a:pPr marL="716280" indent="-35750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B.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物体只要运动，就一定受到力的作用</a:t>
            </a:r>
          </a:p>
          <a:p>
            <a:pPr marL="716280" indent="-35750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C.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优化实验的方案和器材，一定能用实验来验证牛顿第一定律</a:t>
            </a:r>
          </a:p>
          <a:p>
            <a:pPr marL="716280" indent="-35750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D.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如果物体不受到力的作用，原来运动的物体将保持原有的速度一直做匀速直线运动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840416" y="1042255"/>
            <a:ext cx="576064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D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56360" y="1159933"/>
            <a:ext cx="2207459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eaLnBrk="0" hangingPunct="0">
              <a:defRPr/>
            </a:pPr>
            <a:endParaRPr lang="zh-CN" altLang="en-US" sz="2400"/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50900" y="114935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eaLnBrk="0" hangingPunct="0">
              <a:defRPr/>
            </a:pPr>
            <a:endParaRPr lang="zh-CN" altLang="en-US" sz="2400"/>
          </a:p>
        </p:txBody>
      </p:sp>
      <p:sp>
        <p:nvSpPr>
          <p:cNvPr id="7172" name="文本框 2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8633" y="1098551"/>
            <a:ext cx="1613535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735" b="1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7173" name="文本框 2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15680" y="1097224"/>
            <a:ext cx="1248139" cy="62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4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惯性</a:t>
            </a:r>
          </a:p>
        </p:txBody>
      </p:sp>
      <p:sp>
        <p:nvSpPr>
          <p:cNvPr id="32" name="矩形 31"/>
          <p:cNvSpPr/>
          <p:nvPr>
            <p:custDataLst>
              <p:tags r:id="rId5"/>
            </p:custDataLst>
          </p:nvPr>
        </p:nvSpPr>
        <p:spPr>
          <a:xfrm>
            <a:off x="10062633" y="11091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7175" name="文本框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225617" y="10583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7176" name="文本框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177" name="AutoShape 11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2497667" y="1016000"/>
            <a:ext cx="768351" cy="776817"/>
          </a:xfrm>
          <a:prstGeom prst="diamond">
            <a:avLst/>
          </a:prstGeom>
          <a:solidFill>
            <a:srgbClr val="F4BE96"/>
          </a:solidFill>
          <a:ln w="38100">
            <a:solidFill>
              <a:schemeClr val="bg1"/>
            </a:solidFill>
            <a:miter lim="800000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ko-KR" sz="3735" b="1">
                <a:solidFill>
                  <a:srgbClr val="FFFFFF"/>
                </a:solidFill>
                <a:latin typeface="Calibri"/>
                <a:ea typeface="Gulim" panose="020B0600000101010101" pitchFamily="34" charset="-127"/>
              </a:rPr>
              <a:t>3</a:t>
            </a:r>
          </a:p>
        </p:txBody>
      </p:sp>
      <p:sp>
        <p:nvSpPr>
          <p:cNvPr id="28" name="TextBox 2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4919" y="1796819"/>
            <a:ext cx="1056216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marL="357505" indent="-357505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1.</a:t>
            </a: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什么是惯性</a:t>
            </a:r>
          </a:p>
          <a:p>
            <a:pPr marL="357505" indent="-357505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(1)</a:t>
            </a: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实例分析</a:t>
            </a:r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11091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7175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10583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7176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9483" y="1284036"/>
            <a:ext cx="9313035" cy="48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12496800" y="10566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791501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7175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740701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7176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TextBox 2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3005" y="1192107"/>
            <a:ext cx="10562165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2. </a:t>
            </a: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对惯性的理解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(1)</a:t>
            </a: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普遍性：一切物体在任何情况下都具有惯性。惯性是物体所固有的一种属性。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(2)</a:t>
            </a: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大小的决定因素：惯性大小只与物体的质量有关，与物体的位置、运动状态、物体是否受力、物体运动的快慢均无关。</a:t>
            </a: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791501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7175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740701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7176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TextBox 2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2403" y="1508787"/>
            <a:ext cx="10562165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(3)</a:t>
            </a: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惯性与力的区别：惯性是物体的一种属性，惯性不是力，因此不能说物体“受到惯性力”或“受到惯性作用”，只能说物体“由于惯性”或“具有惯性”。</a:t>
            </a:r>
            <a:endParaRPr lang="en-US" altLang="zh-CN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3.</a:t>
            </a: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惯性定律 牛顿第一定律。</a:t>
            </a:r>
          </a:p>
        </p:txBody>
      </p: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503469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7175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452669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7176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TextBox 2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5413" y="1303595"/>
            <a:ext cx="10562165" cy="526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4. </a:t>
            </a: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惯性的利用与防止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(1)</a:t>
            </a: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利用：利用惯性可以</a:t>
            </a:r>
            <a:endParaRPr lang="en-US" altLang="zh-CN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  <a:p>
            <a:pPr marL="355600" indent="3175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带来很多方便，如体育</a:t>
            </a:r>
            <a:endParaRPr lang="en-US" altLang="zh-CN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  <a:p>
            <a:pPr marL="355600" indent="3175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运动中的跳远、射击、球类比赛等都利用了惯性。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(2)</a:t>
            </a:r>
            <a:r>
              <a:rPr lang="zh-CN" altLang="en-US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防止：惯性有时会给人们带来危害，需要防范，如车辆急拐弯时容易翻车，车速太快、车距太近容易发生交通事故等。</a:t>
            </a:r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2750105" y="1988840"/>
            <a:ext cx="1809724" cy="60959"/>
          </a:xfrm>
          <a:custGeom>
            <a:avLst/>
            <a:gdLst>
              <a:gd name="connsiteX0" fmla="*/ 0 w 1486894"/>
              <a:gd name="connsiteY0" fmla="*/ 87492 h 119414"/>
              <a:gd name="connsiteX1" fmla="*/ 190832 w 1486894"/>
              <a:gd name="connsiteY1" fmla="*/ 28 h 119414"/>
              <a:gd name="connsiteX2" fmla="*/ 365760 w 1486894"/>
              <a:gd name="connsiteY2" fmla="*/ 95443 h 119414"/>
              <a:gd name="connsiteX3" fmla="*/ 556592 w 1486894"/>
              <a:gd name="connsiteY3" fmla="*/ 15930 h 119414"/>
              <a:gd name="connsiteX4" fmla="*/ 747423 w 1486894"/>
              <a:gd name="connsiteY4" fmla="*/ 111346 h 119414"/>
              <a:gd name="connsiteX5" fmla="*/ 962108 w 1486894"/>
              <a:gd name="connsiteY5" fmla="*/ 23882 h 119414"/>
              <a:gd name="connsiteX6" fmla="*/ 1200647 w 1486894"/>
              <a:gd name="connsiteY6" fmla="*/ 119297 h 119414"/>
              <a:gd name="connsiteX7" fmla="*/ 1486894 w 1486894"/>
              <a:gd name="connsiteY7" fmla="*/ 28 h 11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6894" h="119412">
                <a:moveTo>
                  <a:pt x="0" y="87492"/>
                </a:moveTo>
                <a:cubicBezTo>
                  <a:pt x="64936" y="43097"/>
                  <a:pt x="129872" y="-1297"/>
                  <a:pt x="190832" y="28"/>
                </a:cubicBezTo>
                <a:cubicBezTo>
                  <a:pt x="251792" y="1353"/>
                  <a:pt x="304800" y="92793"/>
                  <a:pt x="365760" y="95443"/>
                </a:cubicBezTo>
                <a:cubicBezTo>
                  <a:pt x="426720" y="98093"/>
                  <a:pt x="492982" y="13280"/>
                  <a:pt x="556592" y="15930"/>
                </a:cubicBezTo>
                <a:cubicBezTo>
                  <a:pt x="620202" y="18580"/>
                  <a:pt x="679837" y="110021"/>
                  <a:pt x="747423" y="111346"/>
                </a:cubicBezTo>
                <a:cubicBezTo>
                  <a:pt x="815009" y="112671"/>
                  <a:pt x="886571" y="22557"/>
                  <a:pt x="962108" y="23882"/>
                </a:cubicBezTo>
                <a:cubicBezTo>
                  <a:pt x="1037645" y="25207"/>
                  <a:pt x="1113183" y="123273"/>
                  <a:pt x="1200647" y="119297"/>
                </a:cubicBezTo>
                <a:cubicBezTo>
                  <a:pt x="1288111" y="115321"/>
                  <a:pt x="1486894" y="28"/>
                  <a:pt x="1486894" y="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8" name="曲线连接符 7"/>
          <p:cNvCxnSpPr/>
          <p:nvPr>
            <p:custDataLst>
              <p:tags r:id="rId6"/>
            </p:custDataLst>
          </p:nvPr>
        </p:nvCxnSpPr>
        <p:spPr>
          <a:xfrm>
            <a:off x="4655840" y="1852545"/>
            <a:ext cx="672075" cy="16933"/>
          </a:xfrm>
          <a:prstGeom prst="curvedConnector3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71987" y="747355"/>
            <a:ext cx="580509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539750" eaLnBrk="1" hangingPunct="1"/>
            <a:r>
              <a:rPr lang="zh-CN" altLang="en-US" sz="2935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判断某一事例是利用惯性还是防止惯性带来危害，可从“结果”出发 ，若有了惯性，结果对我们有利，则属于利用惯性；结果对我们有害，则属于防止惯性带来危害。</a:t>
            </a:r>
            <a:endParaRPr lang="en-US" altLang="zh-CN" sz="2935" b="1">
              <a:solidFill>
                <a:srgbClr val="00B0F0"/>
              </a:solidFill>
              <a:latin typeface="Times New Roman" panose="02020603050405020304" pitchFamily="34" charset="0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"/>
          <p:cNvSpPr/>
          <p:nvPr>
            <p:custDataLst>
              <p:tags r:id="rId1"/>
            </p:custDataLst>
          </p:nvPr>
        </p:nvSpPr>
        <p:spPr>
          <a:xfrm>
            <a:off x="261642" y="147062"/>
            <a:ext cx="359868" cy="361392"/>
          </a:xfrm>
          <a:custGeom>
            <a:avLst/>
            <a:gdLst>
              <a:gd name="connsiteX0" fmla="*/ 1150865 w 3217518"/>
              <a:gd name="connsiteY0" fmla="*/ 893355 h 3231143"/>
              <a:gd name="connsiteX1" fmla="*/ 1150865 w 3217518"/>
              <a:gd name="connsiteY1" fmla="*/ 1105076 h 3231143"/>
              <a:gd name="connsiteX2" fmla="*/ 2918987 w 3217518"/>
              <a:gd name="connsiteY2" fmla="*/ 1105076 h 3231143"/>
              <a:gd name="connsiteX3" fmla="*/ 2918987 w 3217518"/>
              <a:gd name="connsiteY3" fmla="*/ 893355 h 3231143"/>
              <a:gd name="connsiteX4" fmla="*/ 0 w 3217518"/>
              <a:gd name="connsiteY4" fmla="*/ 634287 h 3231143"/>
              <a:gd name="connsiteX5" fmla="*/ 583681 w 3217518"/>
              <a:gd name="connsiteY5" fmla="*/ 634287 h 3231143"/>
              <a:gd name="connsiteX6" fmla="*/ 583681 w 3217518"/>
              <a:gd name="connsiteY6" fmla="*/ 2876750 h 3231143"/>
              <a:gd name="connsiteX7" fmla="*/ 291865 w 3217518"/>
              <a:gd name="connsiteY7" fmla="*/ 3231143 h 3231143"/>
              <a:gd name="connsiteX8" fmla="*/ 0 w 3217518"/>
              <a:gd name="connsiteY8" fmla="*/ 2876750 h 3231143"/>
              <a:gd name="connsiteX9" fmla="*/ 1393681 w 3217518"/>
              <a:gd name="connsiteY9" fmla="*/ 445144 h 3231143"/>
              <a:gd name="connsiteX10" fmla="*/ 1393681 w 3217518"/>
              <a:gd name="connsiteY10" fmla="*/ 656817 h 3231143"/>
              <a:gd name="connsiteX11" fmla="*/ 2676172 w 3217518"/>
              <a:gd name="connsiteY11" fmla="*/ 656817 h 3231143"/>
              <a:gd name="connsiteX12" fmla="*/ 2676172 w 3217518"/>
              <a:gd name="connsiteY12" fmla="*/ 445144 h 3231143"/>
              <a:gd name="connsiteX13" fmla="*/ 826885 w 3217518"/>
              <a:gd name="connsiteY13" fmla="*/ 40680 h 3231143"/>
              <a:gd name="connsiteX14" fmla="*/ 3217518 w 3217518"/>
              <a:gd name="connsiteY14" fmla="*/ 40680 h 3231143"/>
              <a:gd name="connsiteX15" fmla="*/ 3217518 w 3217518"/>
              <a:gd name="connsiteY15" fmla="*/ 3215766 h 3231143"/>
              <a:gd name="connsiteX16" fmla="*/ 826885 w 3217518"/>
              <a:gd name="connsiteY16" fmla="*/ 3215766 h 3231143"/>
              <a:gd name="connsiteX17" fmla="*/ 155664 w 3217518"/>
              <a:gd name="connsiteY17" fmla="*/ 0 h 3231143"/>
              <a:gd name="connsiteX18" fmla="*/ 428065 w 3217518"/>
              <a:gd name="connsiteY18" fmla="*/ 0 h 3231143"/>
              <a:gd name="connsiteX19" fmla="*/ 583681 w 3217518"/>
              <a:gd name="connsiteY19" fmla="*/ 155664 h 3231143"/>
              <a:gd name="connsiteX20" fmla="*/ 583681 w 3217518"/>
              <a:gd name="connsiteY20" fmla="*/ 491858 h 3231143"/>
              <a:gd name="connsiteX21" fmla="*/ 0 w 3217518"/>
              <a:gd name="connsiteY21" fmla="*/ 491858 h 3231143"/>
              <a:gd name="connsiteX22" fmla="*/ 0 w 3217518"/>
              <a:gd name="connsiteY22" fmla="*/ 155664 h 3231143"/>
              <a:gd name="connsiteX23" fmla="*/ 155664 w 3217518"/>
              <a:gd name="connsiteY23" fmla="*/ 0 h 323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17518" h="3231143">
                <a:moveTo>
                  <a:pt x="1150865" y="893355"/>
                </a:moveTo>
                <a:lnTo>
                  <a:pt x="1150865" y="1105076"/>
                </a:lnTo>
                <a:lnTo>
                  <a:pt x="2918987" y="1105076"/>
                </a:lnTo>
                <a:lnTo>
                  <a:pt x="2918987" y="893355"/>
                </a:lnTo>
                <a:close/>
                <a:moveTo>
                  <a:pt x="0" y="634287"/>
                </a:moveTo>
                <a:lnTo>
                  <a:pt x="583681" y="634287"/>
                </a:lnTo>
                <a:lnTo>
                  <a:pt x="583681" y="2876750"/>
                </a:lnTo>
                <a:lnTo>
                  <a:pt x="291865" y="3231143"/>
                </a:lnTo>
                <a:lnTo>
                  <a:pt x="0" y="2876750"/>
                </a:lnTo>
                <a:close/>
                <a:moveTo>
                  <a:pt x="1393681" y="445144"/>
                </a:moveTo>
                <a:lnTo>
                  <a:pt x="1393681" y="656817"/>
                </a:lnTo>
                <a:lnTo>
                  <a:pt x="2676172" y="656817"/>
                </a:lnTo>
                <a:lnTo>
                  <a:pt x="2676172" y="445144"/>
                </a:lnTo>
                <a:close/>
                <a:moveTo>
                  <a:pt x="826885" y="40680"/>
                </a:moveTo>
                <a:lnTo>
                  <a:pt x="3217518" y="40680"/>
                </a:lnTo>
                <a:lnTo>
                  <a:pt x="3217518" y="3215766"/>
                </a:lnTo>
                <a:lnTo>
                  <a:pt x="826885" y="3215766"/>
                </a:lnTo>
                <a:close/>
                <a:moveTo>
                  <a:pt x="155664" y="0"/>
                </a:moveTo>
                <a:lnTo>
                  <a:pt x="428065" y="0"/>
                </a:lnTo>
                <a:cubicBezTo>
                  <a:pt x="513659" y="0"/>
                  <a:pt x="583681" y="70022"/>
                  <a:pt x="583681" y="155664"/>
                </a:cubicBezTo>
                <a:lnTo>
                  <a:pt x="583681" y="491858"/>
                </a:lnTo>
                <a:lnTo>
                  <a:pt x="0" y="491858"/>
                </a:lnTo>
                <a:lnTo>
                  <a:pt x="0" y="155664"/>
                </a:lnTo>
                <a:cubicBezTo>
                  <a:pt x="0" y="70022"/>
                  <a:pt x="70022" y="0"/>
                  <a:pt x="155664" y="0"/>
                </a:cubicBezTo>
                <a:close/>
              </a:path>
            </a:pathLst>
          </a:custGeom>
          <a:solidFill>
            <a:srgbClr val="000000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5"/>
          </a:p>
        </p:txBody>
      </p:sp>
      <p:sp>
        <p:nvSpPr>
          <p:cNvPr id="28" name="五边形 5"/>
          <p:cNvSpPr/>
          <p:nvPr>
            <p:custDataLst>
              <p:tags r:id="rId2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课堂导入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82371" y="679033"/>
            <a:ext cx="504762" cy="746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0">
                <a:solidFill>
                  <a:schemeClr val="bg1">
                    <a:lumMod val="75000"/>
                  </a:schemeClr>
                </a:solidFill>
              </a:rPr>
              <a:t>视频</a:t>
            </a:r>
          </a:p>
        </p:txBody>
      </p:sp>
      <p:pic>
        <p:nvPicPr>
          <p:cNvPr id="3" name="牛一引入">
            <a:hlinkClick r:id="" action="ppaction://media"/>
          </p:cNvPr>
          <p:cNvPicPr>
            <a:picLocks noChangeAspect="1"/>
          </p:cNvPicPr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954" y="679033"/>
            <a:ext cx="10622782" cy="5975660"/>
          </a:xfrm>
          <a:prstGeom prst="roundRect">
            <a:avLst>
              <a:gd name="adj" fmla="val 2791"/>
            </a:avLst>
          </a:prstGeom>
        </p:spPr>
      </p:pic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2641211" y="20247"/>
            <a:ext cx="4246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195">
                <a:solidFill>
                  <a:srgbClr val="0070C0"/>
                </a:solidFill>
              </a:rPr>
              <a:t>运动需要力来维持吗？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11091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7175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10583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7176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8" name="Rectangle 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95467" y="1524700"/>
            <a:ext cx="960106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34" charset="0"/>
                <a:ea typeface="楷体" panose="02010609060101010101" charset="-122"/>
              </a:rPr>
              <a:t>深度理解：</a:t>
            </a:r>
          </a:p>
          <a:p>
            <a:pPr marL="0" indent="539750" eaLnBrk="1" hangingPunct="1">
              <a:lnSpc>
                <a:spcPct val="150000"/>
              </a:lnSpc>
            </a:pPr>
            <a:r>
              <a:rPr lang="zh-CN" altLang="en-US" sz="3200" b="1" u="wavy">
                <a:solidFill>
                  <a:srgbClr val="00B0F0"/>
                </a:solidFill>
                <a:uFill>
                  <a:solidFill>
                    <a:schemeClr val="tx1"/>
                  </a:solidFill>
                </a:uFill>
                <a:latin typeface="Times New Roman" panose="02020603050405020304" pitchFamily="34" charset="0"/>
                <a:ea typeface="楷体" panose="02010609060101010101" charset="-122"/>
              </a:rPr>
              <a:t>惯性大小反映的是物体运动状态改变的难易程度 ，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运动状态越难改变，物体的惯性越大。速度较快的蜜蜂与慢慢行走的黄牛相比，运动状态难以改变的是黄牛，惯性大的是黄牛。</a:t>
            </a:r>
            <a:endParaRPr lang="en-US" altLang="zh-CN" sz="3200" b="1">
              <a:solidFill>
                <a:srgbClr val="00B0F0"/>
              </a:solidFill>
              <a:latin typeface="Times New Roman" panose="02020603050405020304" pitchFamily="34" charset="0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10062633" y="11091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7175" name="文本框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25617" y="10583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－讲</a:t>
            </a:r>
          </a:p>
        </p:txBody>
      </p:sp>
      <p:sp>
        <p:nvSpPr>
          <p:cNvPr id="7176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8" name="Rectangle 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95467" y="1155447"/>
            <a:ext cx="9601067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34" charset="0"/>
                <a:ea typeface="楷体" panose="02010609060101010101" charset="-122"/>
              </a:rPr>
              <a:t>易错提醒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34" charset="0"/>
                <a:ea typeface="楷体" panose="02010609060101010101" charset="-122"/>
              </a:rPr>
              <a:t>解释惯性现象时，不要出现下列语句：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(1) 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物体在惯性</a:t>
            </a:r>
            <a:r>
              <a:rPr lang="en-US" altLang="zh-CN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(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惯性力</a:t>
            </a:r>
            <a:r>
              <a:rPr lang="en-US" altLang="zh-CN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) 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的作用下；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(2) 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物体受到惯性作用；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(3) 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这时物体失去惯性；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(4) 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34" charset="0"/>
                <a:ea typeface="楷体" panose="02010609060101010101" charset="-122"/>
              </a:rPr>
              <a:t>惯性力大于阻力。</a:t>
            </a:r>
            <a:endParaRPr lang="en-US" altLang="zh-CN" sz="3200" b="1">
              <a:solidFill>
                <a:srgbClr val="00B0F0"/>
              </a:solidFill>
              <a:latin typeface="Times New Roman" panose="02020603050405020304" pitchFamily="34" charset="0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062633" y="791633"/>
            <a:ext cx="1488017" cy="349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1268" name="文本框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25617" y="740833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－练</a:t>
            </a:r>
          </a:p>
        </p:txBody>
      </p:sp>
      <p:sp>
        <p:nvSpPr>
          <p:cNvPr id="11269" name="内容占位符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61584" y="1508787"/>
            <a:ext cx="9715500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下列事例中，属于防止惯性带来危害的是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(        )</a:t>
            </a:r>
            <a:endParaRPr lang="zh-CN" altLang="en-US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A.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拍打被子除灰尘     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B.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撞击锤柄来紧固锤头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C.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跳远时快速助跑     </a:t>
            </a: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D.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汽车转弯时减速慢行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569384" y="1684205"/>
            <a:ext cx="1062567" cy="592667"/>
          </a:xfrm>
          <a:custGeom>
            <a:avLst/>
            <a:gdLst>
              <a:gd name="connsiteX0" fmla="*/ 0 w 1141940"/>
              <a:gd name="connsiteY0" fmla="*/ 0 h 714376"/>
              <a:gd name="connsiteX1" fmla="*/ 784752 w 1141940"/>
              <a:gd name="connsiteY1" fmla="*/ 0 h 714376"/>
              <a:gd name="connsiteX2" fmla="*/ 1141940 w 1141940"/>
              <a:gd name="connsiteY2" fmla="*/ 357188 h 714376"/>
              <a:gd name="connsiteX3" fmla="*/ 1141939 w 1141940"/>
              <a:gd name="connsiteY3" fmla="*/ 357188 h 714376"/>
              <a:gd name="connsiteX4" fmla="*/ 784751 w 1141940"/>
              <a:gd name="connsiteY4" fmla="*/ 714376 h 714376"/>
              <a:gd name="connsiteX5" fmla="*/ 244993 w 1141940"/>
              <a:gd name="connsiteY5" fmla="*/ 714376 h 71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940" h="714376">
                <a:moveTo>
                  <a:pt x="0" y="0"/>
                </a:moveTo>
                <a:lnTo>
                  <a:pt x="784752" y="0"/>
                </a:lnTo>
                <a:cubicBezTo>
                  <a:pt x="982021" y="0"/>
                  <a:pt x="1141940" y="159919"/>
                  <a:pt x="1141940" y="357188"/>
                </a:cubicBezTo>
                <a:lnTo>
                  <a:pt x="1141939" y="357188"/>
                </a:lnTo>
                <a:cubicBezTo>
                  <a:pt x="1141939" y="554457"/>
                  <a:pt x="982020" y="714376"/>
                  <a:pt x="784751" y="714376"/>
                </a:cubicBezTo>
                <a:lnTo>
                  <a:pt x="244993" y="714376"/>
                </a:lnTo>
                <a:close/>
              </a:path>
            </a:pathLst>
          </a:custGeom>
          <a:solidFill>
            <a:srgbClr val="E6844E">
              <a:alpha val="74000"/>
            </a:srgbClr>
          </a:solidFill>
        </p:spPr>
        <p:txBody>
          <a:bodyPr lIns="240000" anchor="ctr">
            <a:normAutofit fontScale="92500"/>
          </a:bodyPr>
          <a:lstStyle/>
          <a:p>
            <a:pPr algn="ctr">
              <a:defRPr/>
            </a:pPr>
            <a:r>
              <a:rPr lang="zh-CN" altLang="en-US" sz="3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 </a:t>
            </a:r>
            <a:r>
              <a:rPr lang="en-US" altLang="zh-CN" sz="3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err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291235" y="1626840"/>
            <a:ext cx="1920213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D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567" y="-112184"/>
            <a:ext cx="215900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86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感悟新知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062633" y="696384"/>
            <a:ext cx="1488017" cy="3492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2400"/>
          </a:p>
        </p:txBody>
      </p:sp>
      <p:sp>
        <p:nvSpPr>
          <p:cNvPr id="12292" name="文本框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25617" y="645584"/>
            <a:ext cx="113919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知</a:t>
            </a:r>
            <a:r>
              <a:rPr kumimoji="1" lang="en-US" altLang="zh-CN" sz="2135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kumimoji="1" lang="zh-CN" altLang="en-US" sz="2135" b="1">
                <a:latin typeface="楷体" panose="02010609060101010101" charset="-122"/>
                <a:ea typeface="楷体" panose="02010609060101010101" charset="-122"/>
              </a:rPr>
              <a:t>－练</a:t>
            </a:r>
          </a:p>
        </p:txBody>
      </p:sp>
      <p:sp>
        <p:nvSpPr>
          <p:cNvPr id="10" name="内容占位符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5413" y="932723"/>
            <a:ext cx="10562167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7505" indent="-357505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3. </a:t>
            </a:r>
            <a:r>
              <a:rPr lang="zh-CN" altLang="en-US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交通出行，请注意安全。乘坐公交车过程中，当公交车起步时，乘客会听到“车辆起步，请抓好扶手”的温馨提示语。请用所学物理知识解释其中的道理。</a:t>
            </a:r>
            <a:endParaRPr lang="en-US" altLang="zh-CN" sz="3200">
              <a:latin typeface="Times New Roman" panose="02020603050405020304" pitchFamily="34" charset="0"/>
              <a:ea typeface="微软雅黑" panose="020B0503020204020204" pitchFamily="34" charset="-122"/>
              <a:cs typeface="Times New Roman" panose="02020603050405020304" pitchFamily="3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95467" y="3196791"/>
            <a:ext cx="10081617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解：公交车启动前，乘客和车处于静止状态；公交车启动后，乘客的脚受力，随公交车一起向前运动，而乘客的上半身由于惯性仍要保持原来的静止状态，容易摔倒，造成伤害，故应抓好扶手。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94032" y="601580"/>
            <a:ext cx="11428209" cy="4223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730">
                <a:solidFill>
                  <a:prstClr val="black"/>
                </a:solidFill>
                <a:cs typeface="+mn-lt"/>
              </a:rPr>
              <a:t>1.</a:t>
            </a:r>
            <a:r>
              <a:rPr lang="zh-CN" altLang="en-US" sz="3730">
                <a:cs typeface="+mn-lt"/>
              </a:rPr>
              <a:t>一个物体被竖直上抛至最高点时，如果突然失去一切外力作用，它将（　　）</a:t>
            </a:r>
          </a:p>
          <a:p>
            <a:pPr>
              <a:lnSpc>
                <a:spcPct val="120000"/>
              </a:lnSpc>
            </a:pPr>
            <a:r>
              <a:rPr lang="en-US" altLang="zh-CN" sz="3730"/>
              <a:t>  A.</a:t>
            </a:r>
            <a:r>
              <a:rPr lang="zh-CN" altLang="en-US" sz="3730"/>
              <a:t>静止                                    </a:t>
            </a:r>
            <a:endParaRPr lang="en-US" altLang="zh-CN" sz="3730"/>
          </a:p>
          <a:p>
            <a:pPr>
              <a:lnSpc>
                <a:spcPct val="120000"/>
              </a:lnSpc>
            </a:pPr>
            <a:r>
              <a:rPr lang="en-US" altLang="zh-CN" sz="3730"/>
              <a:t>  B.</a:t>
            </a:r>
            <a:r>
              <a:rPr lang="zh-CN" altLang="en-US" sz="3730"/>
              <a:t>匀速直线运动	</a:t>
            </a:r>
          </a:p>
          <a:p>
            <a:pPr>
              <a:lnSpc>
                <a:spcPct val="120000"/>
              </a:lnSpc>
            </a:pPr>
            <a:r>
              <a:rPr lang="en-US" altLang="zh-CN" sz="3730"/>
              <a:t>  C.</a:t>
            </a:r>
            <a:r>
              <a:rPr lang="zh-CN" altLang="en-US" sz="3730"/>
              <a:t>竖直下落	                    </a:t>
            </a:r>
            <a:endParaRPr lang="en-US" altLang="zh-CN" sz="3730"/>
          </a:p>
          <a:p>
            <a:pPr>
              <a:lnSpc>
                <a:spcPct val="120000"/>
              </a:lnSpc>
            </a:pPr>
            <a:r>
              <a:rPr lang="en-US" altLang="zh-CN" sz="3730"/>
              <a:t>  D.</a:t>
            </a:r>
            <a:r>
              <a:rPr lang="zh-CN" altLang="en-US" sz="3730"/>
              <a:t>静止或匀速直线运动</a:t>
            </a:r>
          </a:p>
        </p:txBody>
      </p:sp>
      <p:sp>
        <p:nvSpPr>
          <p:cNvPr id="3" name="任意多边形: 形状 1"/>
          <p:cNvSpPr/>
          <p:nvPr>
            <p:custDataLst>
              <p:tags r:id="rId2"/>
            </p:custDataLst>
          </p:nvPr>
        </p:nvSpPr>
        <p:spPr>
          <a:xfrm>
            <a:off x="207629" y="122308"/>
            <a:ext cx="433150" cy="394341"/>
          </a:xfrm>
          <a:custGeom>
            <a:avLst/>
            <a:gdLst>
              <a:gd name="connsiteX0" fmla="*/ 51378 w 324579"/>
              <a:gd name="connsiteY0" fmla="*/ 106608 h 295497"/>
              <a:gd name="connsiteX1" fmla="*/ 59734 w 324579"/>
              <a:gd name="connsiteY1" fmla="*/ 111000 h 295497"/>
              <a:gd name="connsiteX2" fmla="*/ 71279 w 324579"/>
              <a:gd name="connsiteY2" fmla="*/ 124873 h 295497"/>
              <a:gd name="connsiteX3" fmla="*/ 158636 w 324579"/>
              <a:gd name="connsiteY3" fmla="*/ 229847 h 295497"/>
              <a:gd name="connsiteX4" fmla="*/ 170180 w 324579"/>
              <a:gd name="connsiteY4" fmla="*/ 243719 h 295497"/>
              <a:gd name="connsiteX5" fmla="*/ 168590 w 324579"/>
              <a:gd name="connsiteY5" fmla="*/ 261088 h 295497"/>
              <a:gd name="connsiteX6" fmla="*/ 130670 w 324579"/>
              <a:gd name="connsiteY6" fmla="*/ 292644 h 295497"/>
              <a:gd name="connsiteX7" fmla="*/ 113301 w 324579"/>
              <a:gd name="connsiteY7" fmla="*/ 291053 h 295497"/>
              <a:gd name="connsiteX8" fmla="*/ 2854 w 324579"/>
              <a:gd name="connsiteY8" fmla="*/ 158334 h 295497"/>
              <a:gd name="connsiteX9" fmla="*/ 4445 w 324579"/>
              <a:gd name="connsiteY9" fmla="*/ 140965 h 295497"/>
              <a:gd name="connsiteX10" fmla="*/ 42365 w 324579"/>
              <a:gd name="connsiteY10" fmla="*/ 109409 h 295497"/>
              <a:gd name="connsiteX11" fmla="*/ 51378 w 324579"/>
              <a:gd name="connsiteY11" fmla="*/ 106608 h 295497"/>
              <a:gd name="connsiteX12" fmla="*/ 199409 w 324579"/>
              <a:gd name="connsiteY12" fmla="*/ 95749 h 295497"/>
              <a:gd name="connsiteX13" fmla="*/ 207765 w 324579"/>
              <a:gd name="connsiteY13" fmla="*/ 100126 h 295497"/>
              <a:gd name="connsiteX14" fmla="*/ 206174 w 324579"/>
              <a:gd name="connsiteY14" fmla="*/ 117495 h 295497"/>
              <a:gd name="connsiteX15" fmla="*/ 188805 w 324579"/>
              <a:gd name="connsiteY15" fmla="*/ 115904 h 295497"/>
              <a:gd name="connsiteX16" fmla="*/ 190396 w 324579"/>
              <a:gd name="connsiteY16" fmla="*/ 98535 h 295497"/>
              <a:gd name="connsiteX17" fmla="*/ 199409 w 324579"/>
              <a:gd name="connsiteY17" fmla="*/ 95749 h 295497"/>
              <a:gd name="connsiteX18" fmla="*/ 308801 w 324579"/>
              <a:gd name="connsiteY18" fmla="*/ 0 h 295497"/>
              <a:gd name="connsiteX19" fmla="*/ 217130 w 324579"/>
              <a:gd name="connsiteY19" fmla="*/ 76288 h 295497"/>
              <a:gd name="connsiteX20" fmla="*/ 174618 w 324579"/>
              <a:gd name="connsiteY20" fmla="*/ 79575 h 295497"/>
              <a:gd name="connsiteX21" fmla="*/ 169845 w 324579"/>
              <a:gd name="connsiteY21" fmla="*/ 131682 h 295497"/>
              <a:gd name="connsiteX22" fmla="*/ 221952 w 324579"/>
              <a:gd name="connsiteY22" fmla="*/ 136455 h 295497"/>
              <a:gd name="connsiteX23" fmla="*/ 232908 w 324579"/>
              <a:gd name="connsiteY23" fmla="*/ 95248 h 295497"/>
              <a:gd name="connsiteX24" fmla="*/ 324579 w 324579"/>
              <a:gd name="connsiteY24" fmla="*/ 18960 h 295497"/>
              <a:gd name="connsiteX25" fmla="*/ 265545 w 324579"/>
              <a:gd name="connsiteY25" fmla="*/ 194043 h 295497"/>
              <a:gd name="connsiteX26" fmla="*/ 257201 w 324579"/>
              <a:gd name="connsiteY26" fmla="*/ 201949 h 295497"/>
              <a:gd name="connsiteX27" fmla="*/ 175128 w 324579"/>
              <a:gd name="connsiteY27" fmla="*/ 230384 h 295497"/>
              <a:gd name="connsiteX28" fmla="*/ 73746 w 324579"/>
              <a:gd name="connsiteY28" fmla="*/ 108557 h 295497"/>
              <a:gd name="connsiteX29" fmla="*/ 116618 w 324579"/>
              <a:gd name="connsiteY29" fmla="*/ 33017 h 295497"/>
              <a:gd name="connsiteX30" fmla="*/ 125908 w 324579"/>
              <a:gd name="connsiteY30" fmla="*/ 26247 h 29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4579" h="295497">
                <a:moveTo>
                  <a:pt x="51378" y="106608"/>
                </a:moveTo>
                <a:cubicBezTo>
                  <a:pt x="54522" y="106896"/>
                  <a:pt x="57556" y="108382"/>
                  <a:pt x="59734" y="111000"/>
                </a:cubicBezTo>
                <a:lnTo>
                  <a:pt x="71279" y="124873"/>
                </a:lnTo>
                <a:lnTo>
                  <a:pt x="158636" y="229847"/>
                </a:lnTo>
                <a:lnTo>
                  <a:pt x="170180" y="243719"/>
                </a:lnTo>
                <a:cubicBezTo>
                  <a:pt x="174537" y="248954"/>
                  <a:pt x="173824" y="256732"/>
                  <a:pt x="168590" y="261088"/>
                </a:cubicBezTo>
                <a:lnTo>
                  <a:pt x="130670" y="292644"/>
                </a:lnTo>
                <a:cubicBezTo>
                  <a:pt x="125435" y="297001"/>
                  <a:pt x="117658" y="296288"/>
                  <a:pt x="113301" y="291053"/>
                </a:cubicBezTo>
                <a:lnTo>
                  <a:pt x="2854" y="158334"/>
                </a:lnTo>
                <a:cubicBezTo>
                  <a:pt x="-1503" y="153099"/>
                  <a:pt x="-790" y="145322"/>
                  <a:pt x="4445" y="140965"/>
                </a:cubicBezTo>
                <a:lnTo>
                  <a:pt x="42365" y="109409"/>
                </a:lnTo>
                <a:cubicBezTo>
                  <a:pt x="44982" y="107231"/>
                  <a:pt x="48235" y="106320"/>
                  <a:pt x="51378" y="106608"/>
                </a:cubicBezTo>
                <a:close/>
                <a:moveTo>
                  <a:pt x="199409" y="95749"/>
                </a:moveTo>
                <a:cubicBezTo>
                  <a:pt x="202557" y="96037"/>
                  <a:pt x="205596" y="97520"/>
                  <a:pt x="207765" y="100126"/>
                </a:cubicBezTo>
                <a:cubicBezTo>
                  <a:pt x="212104" y="105340"/>
                  <a:pt x="211388" y="113156"/>
                  <a:pt x="206174" y="117495"/>
                </a:cubicBezTo>
                <a:cubicBezTo>
                  <a:pt x="200961" y="121834"/>
                  <a:pt x="193144" y="121119"/>
                  <a:pt x="188805" y="115904"/>
                </a:cubicBezTo>
                <a:cubicBezTo>
                  <a:pt x="184467" y="110691"/>
                  <a:pt x="185183" y="102874"/>
                  <a:pt x="190396" y="98535"/>
                </a:cubicBezTo>
                <a:cubicBezTo>
                  <a:pt x="193003" y="96366"/>
                  <a:pt x="196261" y="95460"/>
                  <a:pt x="199409" y="95749"/>
                </a:cubicBezTo>
                <a:close/>
                <a:moveTo>
                  <a:pt x="308801" y="0"/>
                </a:moveTo>
                <a:lnTo>
                  <a:pt x="217130" y="76288"/>
                </a:lnTo>
                <a:cubicBezTo>
                  <a:pt x="203996" y="68605"/>
                  <a:pt x="186942" y="69319"/>
                  <a:pt x="174618" y="79575"/>
                </a:cubicBezTo>
                <a:cubicBezTo>
                  <a:pt x="158976" y="92592"/>
                  <a:pt x="156828" y="116041"/>
                  <a:pt x="169845" y="131682"/>
                </a:cubicBezTo>
                <a:cubicBezTo>
                  <a:pt x="182863" y="147325"/>
                  <a:pt x="206310" y="149472"/>
                  <a:pt x="221952" y="136455"/>
                </a:cubicBezTo>
                <a:cubicBezTo>
                  <a:pt x="234277" y="126199"/>
                  <a:pt x="238077" y="109558"/>
                  <a:pt x="232908" y="95248"/>
                </a:cubicBezTo>
                <a:lnTo>
                  <a:pt x="324579" y="18960"/>
                </a:lnTo>
                <a:lnTo>
                  <a:pt x="265545" y="194043"/>
                </a:lnTo>
                <a:cubicBezTo>
                  <a:pt x="264231" y="197863"/>
                  <a:pt x="261245" y="200831"/>
                  <a:pt x="257201" y="201949"/>
                </a:cubicBezTo>
                <a:lnTo>
                  <a:pt x="175128" y="230384"/>
                </a:lnTo>
                <a:lnTo>
                  <a:pt x="73746" y="108557"/>
                </a:lnTo>
                <a:lnTo>
                  <a:pt x="116618" y="33017"/>
                </a:lnTo>
                <a:cubicBezTo>
                  <a:pt x="118452" y="29243"/>
                  <a:pt x="121913" y="26845"/>
                  <a:pt x="125908" y="262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5"/>
          </a:p>
        </p:txBody>
      </p:sp>
      <p:sp>
        <p:nvSpPr>
          <p:cNvPr id="4" name="五边形 5"/>
          <p:cNvSpPr/>
          <p:nvPr>
            <p:custDataLst>
              <p:tags r:id="rId3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随堂练习</a:t>
            </a:r>
          </a:p>
        </p:txBody>
      </p:sp>
      <p:sp>
        <p:nvSpPr>
          <p:cNvPr id="20" name="矩形: 圆角 62"/>
          <p:cNvSpPr/>
          <p:nvPr>
            <p:custDataLst>
              <p:tags r:id="rId4"/>
            </p:custDataLst>
          </p:nvPr>
        </p:nvSpPr>
        <p:spPr>
          <a:xfrm>
            <a:off x="640778" y="4814410"/>
            <a:ext cx="11122003" cy="1676539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195" b="1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解析：</a:t>
            </a:r>
            <a:r>
              <a:rPr lang="zh-CN" altLang="en-US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根据牛顿第一定律可知，原来静止的物体，如果不受任何力，则保持静止状态；原来运动的物体，如果突然不受任何力，不管物体原先怎样运动，都要保持匀速直线状态。</a:t>
            </a:r>
          </a:p>
        </p:txBody>
      </p:sp>
      <p:sp>
        <p:nvSpPr>
          <p:cNvPr id="28" name="矩形: 圆角 62"/>
          <p:cNvSpPr/>
          <p:nvPr>
            <p:custDataLst>
              <p:tags r:id="rId5"/>
            </p:custDataLst>
          </p:nvPr>
        </p:nvSpPr>
        <p:spPr>
          <a:xfrm>
            <a:off x="7923631" y="1662180"/>
            <a:ext cx="3127024" cy="77411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0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此时速度为</a:t>
            </a:r>
            <a:r>
              <a:rPr lang="en-US" altLang="zh-CN" sz="3730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0</a:t>
            </a:r>
            <a:endParaRPr lang="zh-CN" altLang="en-US" sz="3730">
              <a:solidFill>
                <a:srgbClr val="C00000"/>
              </a:solidFill>
              <a:latin typeface="Times New Roman" panose="02020603050405020304" pitchFamily="34" charset="0"/>
              <a:ea typeface="楷体" panose="02010609060101010101" charset="-122"/>
            </a:endParaRPr>
          </a:p>
        </p:txBody>
      </p:sp>
      <p:cxnSp>
        <p:nvCxnSpPr>
          <p:cNvPr id="37" name="肘形连接符 36"/>
          <p:cNvCxnSpPr>
            <a:stCxn id="15" idx="2"/>
            <a:endCxn id="28" idx="1"/>
          </p:cNvCxnSpPr>
          <p:nvPr>
            <p:custDataLst>
              <p:tags r:id="rId6"/>
            </p:custDataLst>
          </p:nvPr>
        </p:nvCxnSpPr>
        <p:spPr>
          <a:xfrm rot="16200000" flipH="1">
            <a:off x="6805500" y="931106"/>
            <a:ext cx="698684" cy="1537578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>
            <p:custDataLst>
              <p:tags r:id="rId7"/>
            </p:custDataLst>
          </p:nvPr>
        </p:nvSpPr>
        <p:spPr>
          <a:xfrm>
            <a:off x="5638622" y="705414"/>
            <a:ext cx="1494861" cy="64513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3" name="任意多边形: 形状 13"/>
          <p:cNvSpPr/>
          <p:nvPr>
            <p:custDataLst>
              <p:tags r:id="rId8"/>
            </p:custDataLst>
          </p:nvPr>
        </p:nvSpPr>
        <p:spPr>
          <a:xfrm>
            <a:off x="640379" y="2234999"/>
            <a:ext cx="667461" cy="494555"/>
          </a:xfrm>
          <a:custGeom>
            <a:avLst/>
            <a:gdLst>
              <a:gd name="connsiteX0" fmla="*/ 723760 w 760015"/>
              <a:gd name="connsiteY0" fmla="*/ 1496 h 563134"/>
              <a:gd name="connsiteX1" fmla="*/ 750330 w 760015"/>
              <a:gd name="connsiteY1" fmla="*/ 50840 h 563134"/>
              <a:gd name="connsiteX2" fmla="*/ 340396 w 760015"/>
              <a:gd name="connsiteY2" fmla="*/ 546175 h 563134"/>
              <a:gd name="connsiteX3" fmla="*/ 285358 w 760015"/>
              <a:gd name="connsiteY3" fmla="*/ 553766 h 563134"/>
              <a:gd name="connsiteX4" fmla="*/ 136523 w 760015"/>
              <a:gd name="connsiteY4" fmla="*/ 410656 h 563134"/>
              <a:gd name="connsiteX5" fmla="*/ 13597 w 760015"/>
              <a:gd name="connsiteY5" fmla="*/ 315360 h 563134"/>
              <a:gd name="connsiteX6" fmla="*/ 11244 w 760015"/>
              <a:gd name="connsiteY6" fmla="*/ 267915 h 563134"/>
              <a:gd name="connsiteX7" fmla="*/ 91277 w 760015"/>
              <a:gd name="connsiteY7" fmla="*/ 195797 h 563134"/>
              <a:gd name="connsiteX8" fmla="*/ 123056 w 760015"/>
              <a:gd name="connsiteY8" fmla="*/ 184410 h 563134"/>
              <a:gd name="connsiteX9" fmla="*/ 154833 w 760015"/>
              <a:gd name="connsiteY9" fmla="*/ 195797 h 563134"/>
              <a:gd name="connsiteX10" fmla="*/ 155480 w 760015"/>
              <a:gd name="connsiteY10" fmla="*/ 196375 h 563134"/>
              <a:gd name="connsiteX11" fmla="*/ 294779 w 760015"/>
              <a:gd name="connsiteY11" fmla="*/ 334898 h 563134"/>
              <a:gd name="connsiteX12" fmla="*/ 401897 w 760015"/>
              <a:gd name="connsiteY12" fmla="*/ 214736 h 563134"/>
              <a:gd name="connsiteX13" fmla="*/ 723760 w 760015"/>
              <a:gd name="connsiteY13" fmla="*/ 1496 h 56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0015" h="563134">
                <a:moveTo>
                  <a:pt x="723760" y="1496"/>
                </a:moveTo>
                <a:cubicBezTo>
                  <a:pt x="752227" y="-7994"/>
                  <a:pt x="773104" y="29963"/>
                  <a:pt x="750330" y="50840"/>
                </a:cubicBezTo>
                <a:cubicBezTo>
                  <a:pt x="558647" y="214054"/>
                  <a:pt x="446675" y="354494"/>
                  <a:pt x="340396" y="546175"/>
                </a:cubicBezTo>
                <a:cubicBezTo>
                  <a:pt x="329009" y="565153"/>
                  <a:pt x="302440" y="568949"/>
                  <a:pt x="285358" y="553766"/>
                </a:cubicBezTo>
                <a:lnTo>
                  <a:pt x="136523" y="410656"/>
                </a:lnTo>
                <a:lnTo>
                  <a:pt x="13597" y="315360"/>
                </a:lnTo>
                <a:cubicBezTo>
                  <a:pt x="-2880" y="303973"/>
                  <a:pt x="-5235" y="281198"/>
                  <a:pt x="11244" y="267915"/>
                </a:cubicBezTo>
                <a:lnTo>
                  <a:pt x="91277" y="195797"/>
                </a:lnTo>
                <a:cubicBezTo>
                  <a:pt x="99515" y="188205"/>
                  <a:pt x="111286" y="184410"/>
                  <a:pt x="123056" y="184410"/>
                </a:cubicBezTo>
                <a:cubicBezTo>
                  <a:pt x="134825" y="184410"/>
                  <a:pt x="146594" y="188205"/>
                  <a:pt x="154833" y="195797"/>
                </a:cubicBezTo>
                <a:lnTo>
                  <a:pt x="155480" y="196375"/>
                </a:lnTo>
                <a:lnTo>
                  <a:pt x="294779" y="334898"/>
                </a:lnTo>
                <a:lnTo>
                  <a:pt x="401897" y="214736"/>
                </a:lnTo>
                <a:cubicBezTo>
                  <a:pt x="515590" y="102556"/>
                  <a:pt x="629817" y="32811"/>
                  <a:pt x="723760" y="1496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5046664" y="1313069"/>
            <a:ext cx="525145" cy="664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30" b="1">
                <a:solidFill>
                  <a:srgbClr val="C00000"/>
                </a:solidFill>
                <a:cs typeface="Times New Roman" panose="02020603050405020304" pitchFamily="34" charset="0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5" grpId="0" animBg="1"/>
      <p:bldP spid="23" grpId="0" animBg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29399" y="601580"/>
            <a:ext cx="11592841" cy="216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730">
                <a:solidFill>
                  <a:prstClr val="black"/>
                </a:solidFill>
                <a:cs typeface="+mn-lt"/>
              </a:rPr>
              <a:t>2.</a:t>
            </a:r>
            <a:r>
              <a:rPr lang="zh-CN" altLang="en-US" sz="3730">
                <a:solidFill>
                  <a:prstClr val="black"/>
                </a:solidFill>
                <a:cs typeface="+mn-lt"/>
              </a:rPr>
              <a:t>分析下列现象是怎样利用惯性的。</a:t>
            </a:r>
            <a:endParaRPr lang="en-US" altLang="zh-CN" sz="3735">
              <a:solidFill>
                <a:prstClr val="black"/>
              </a:solidFill>
              <a:ea typeface="+mj-ea"/>
              <a:cs typeface="Times New Roman" panose="020206030504050203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3735">
                <a:solidFill>
                  <a:prstClr val="black"/>
                </a:solidFill>
                <a:cs typeface="Times New Roman" panose="02020603050405020304" pitchFamily="34" charset="0"/>
              </a:rPr>
              <a:t>（</a:t>
            </a:r>
            <a:r>
              <a:rPr lang="en-US" altLang="zh-CN" sz="3735">
                <a:solidFill>
                  <a:prstClr val="black"/>
                </a:solidFill>
                <a:cs typeface="Times New Roman" panose="02020603050405020304" pitchFamily="34" charset="0"/>
              </a:rPr>
              <a:t>1</a:t>
            </a:r>
            <a:r>
              <a:rPr lang="zh-CN" altLang="en-US" sz="3735">
                <a:solidFill>
                  <a:prstClr val="black"/>
                </a:solidFill>
                <a:cs typeface="Times New Roman" panose="02020603050405020304" pitchFamily="34" charset="0"/>
              </a:rPr>
              <a:t>）通过拍打衣服清除衣服上的浮灰。</a:t>
            </a:r>
            <a:endParaRPr lang="en-US" altLang="zh-CN" sz="3735">
              <a:solidFill>
                <a:prstClr val="black"/>
              </a:solidFill>
              <a:cs typeface="Times New Roman" panose="020206030504050203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3735">
                <a:solidFill>
                  <a:prstClr val="black"/>
                </a:solidFill>
                <a:cs typeface="Times New Roman" panose="02020603050405020304" pitchFamily="34" charset="0"/>
              </a:rPr>
              <a:t>（</a:t>
            </a:r>
            <a:r>
              <a:rPr lang="en-US" altLang="zh-CN" sz="3735">
                <a:solidFill>
                  <a:prstClr val="black"/>
                </a:solidFill>
                <a:cs typeface="Times New Roman" panose="02020603050405020304" pitchFamily="34" charset="0"/>
              </a:rPr>
              <a:t>2</a:t>
            </a:r>
            <a:r>
              <a:rPr lang="zh-CN" altLang="en-US" sz="3735">
                <a:solidFill>
                  <a:prstClr val="black"/>
                </a:solidFill>
                <a:cs typeface="Times New Roman" panose="02020603050405020304" pitchFamily="34" charset="0"/>
              </a:rPr>
              <a:t>）标枪运动员为取得好成绩，掷标枪前需要助跑。</a:t>
            </a:r>
            <a:endParaRPr lang="zh-CN" altLang="en-US" sz="4265"/>
          </a:p>
        </p:txBody>
      </p:sp>
      <p:sp>
        <p:nvSpPr>
          <p:cNvPr id="3" name="任意多边形: 形状 1"/>
          <p:cNvSpPr/>
          <p:nvPr>
            <p:custDataLst>
              <p:tags r:id="rId2"/>
            </p:custDataLst>
          </p:nvPr>
        </p:nvSpPr>
        <p:spPr>
          <a:xfrm>
            <a:off x="207629" y="122308"/>
            <a:ext cx="433150" cy="394341"/>
          </a:xfrm>
          <a:custGeom>
            <a:avLst/>
            <a:gdLst>
              <a:gd name="connsiteX0" fmla="*/ 51378 w 324579"/>
              <a:gd name="connsiteY0" fmla="*/ 106608 h 295497"/>
              <a:gd name="connsiteX1" fmla="*/ 59734 w 324579"/>
              <a:gd name="connsiteY1" fmla="*/ 111000 h 295497"/>
              <a:gd name="connsiteX2" fmla="*/ 71279 w 324579"/>
              <a:gd name="connsiteY2" fmla="*/ 124873 h 295497"/>
              <a:gd name="connsiteX3" fmla="*/ 158636 w 324579"/>
              <a:gd name="connsiteY3" fmla="*/ 229847 h 295497"/>
              <a:gd name="connsiteX4" fmla="*/ 170180 w 324579"/>
              <a:gd name="connsiteY4" fmla="*/ 243719 h 295497"/>
              <a:gd name="connsiteX5" fmla="*/ 168590 w 324579"/>
              <a:gd name="connsiteY5" fmla="*/ 261088 h 295497"/>
              <a:gd name="connsiteX6" fmla="*/ 130670 w 324579"/>
              <a:gd name="connsiteY6" fmla="*/ 292644 h 295497"/>
              <a:gd name="connsiteX7" fmla="*/ 113301 w 324579"/>
              <a:gd name="connsiteY7" fmla="*/ 291053 h 295497"/>
              <a:gd name="connsiteX8" fmla="*/ 2854 w 324579"/>
              <a:gd name="connsiteY8" fmla="*/ 158334 h 295497"/>
              <a:gd name="connsiteX9" fmla="*/ 4445 w 324579"/>
              <a:gd name="connsiteY9" fmla="*/ 140965 h 295497"/>
              <a:gd name="connsiteX10" fmla="*/ 42365 w 324579"/>
              <a:gd name="connsiteY10" fmla="*/ 109409 h 295497"/>
              <a:gd name="connsiteX11" fmla="*/ 51378 w 324579"/>
              <a:gd name="connsiteY11" fmla="*/ 106608 h 295497"/>
              <a:gd name="connsiteX12" fmla="*/ 199409 w 324579"/>
              <a:gd name="connsiteY12" fmla="*/ 95749 h 295497"/>
              <a:gd name="connsiteX13" fmla="*/ 207765 w 324579"/>
              <a:gd name="connsiteY13" fmla="*/ 100126 h 295497"/>
              <a:gd name="connsiteX14" fmla="*/ 206174 w 324579"/>
              <a:gd name="connsiteY14" fmla="*/ 117495 h 295497"/>
              <a:gd name="connsiteX15" fmla="*/ 188805 w 324579"/>
              <a:gd name="connsiteY15" fmla="*/ 115904 h 295497"/>
              <a:gd name="connsiteX16" fmla="*/ 190396 w 324579"/>
              <a:gd name="connsiteY16" fmla="*/ 98535 h 295497"/>
              <a:gd name="connsiteX17" fmla="*/ 199409 w 324579"/>
              <a:gd name="connsiteY17" fmla="*/ 95749 h 295497"/>
              <a:gd name="connsiteX18" fmla="*/ 308801 w 324579"/>
              <a:gd name="connsiteY18" fmla="*/ 0 h 295497"/>
              <a:gd name="connsiteX19" fmla="*/ 217130 w 324579"/>
              <a:gd name="connsiteY19" fmla="*/ 76288 h 295497"/>
              <a:gd name="connsiteX20" fmla="*/ 174618 w 324579"/>
              <a:gd name="connsiteY20" fmla="*/ 79575 h 295497"/>
              <a:gd name="connsiteX21" fmla="*/ 169845 w 324579"/>
              <a:gd name="connsiteY21" fmla="*/ 131682 h 295497"/>
              <a:gd name="connsiteX22" fmla="*/ 221952 w 324579"/>
              <a:gd name="connsiteY22" fmla="*/ 136455 h 295497"/>
              <a:gd name="connsiteX23" fmla="*/ 232908 w 324579"/>
              <a:gd name="connsiteY23" fmla="*/ 95248 h 295497"/>
              <a:gd name="connsiteX24" fmla="*/ 324579 w 324579"/>
              <a:gd name="connsiteY24" fmla="*/ 18960 h 295497"/>
              <a:gd name="connsiteX25" fmla="*/ 265545 w 324579"/>
              <a:gd name="connsiteY25" fmla="*/ 194043 h 295497"/>
              <a:gd name="connsiteX26" fmla="*/ 257201 w 324579"/>
              <a:gd name="connsiteY26" fmla="*/ 201949 h 295497"/>
              <a:gd name="connsiteX27" fmla="*/ 175128 w 324579"/>
              <a:gd name="connsiteY27" fmla="*/ 230384 h 295497"/>
              <a:gd name="connsiteX28" fmla="*/ 73746 w 324579"/>
              <a:gd name="connsiteY28" fmla="*/ 108557 h 295497"/>
              <a:gd name="connsiteX29" fmla="*/ 116618 w 324579"/>
              <a:gd name="connsiteY29" fmla="*/ 33017 h 295497"/>
              <a:gd name="connsiteX30" fmla="*/ 125908 w 324579"/>
              <a:gd name="connsiteY30" fmla="*/ 26247 h 29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4579" h="295497">
                <a:moveTo>
                  <a:pt x="51378" y="106608"/>
                </a:moveTo>
                <a:cubicBezTo>
                  <a:pt x="54522" y="106896"/>
                  <a:pt x="57556" y="108382"/>
                  <a:pt x="59734" y="111000"/>
                </a:cubicBezTo>
                <a:lnTo>
                  <a:pt x="71279" y="124873"/>
                </a:lnTo>
                <a:lnTo>
                  <a:pt x="158636" y="229847"/>
                </a:lnTo>
                <a:lnTo>
                  <a:pt x="170180" y="243719"/>
                </a:lnTo>
                <a:cubicBezTo>
                  <a:pt x="174537" y="248954"/>
                  <a:pt x="173824" y="256732"/>
                  <a:pt x="168590" y="261088"/>
                </a:cubicBezTo>
                <a:lnTo>
                  <a:pt x="130670" y="292644"/>
                </a:lnTo>
                <a:cubicBezTo>
                  <a:pt x="125435" y="297001"/>
                  <a:pt x="117658" y="296288"/>
                  <a:pt x="113301" y="291053"/>
                </a:cubicBezTo>
                <a:lnTo>
                  <a:pt x="2854" y="158334"/>
                </a:lnTo>
                <a:cubicBezTo>
                  <a:pt x="-1503" y="153099"/>
                  <a:pt x="-790" y="145322"/>
                  <a:pt x="4445" y="140965"/>
                </a:cubicBezTo>
                <a:lnTo>
                  <a:pt x="42365" y="109409"/>
                </a:lnTo>
                <a:cubicBezTo>
                  <a:pt x="44982" y="107231"/>
                  <a:pt x="48235" y="106320"/>
                  <a:pt x="51378" y="106608"/>
                </a:cubicBezTo>
                <a:close/>
                <a:moveTo>
                  <a:pt x="199409" y="95749"/>
                </a:moveTo>
                <a:cubicBezTo>
                  <a:pt x="202557" y="96037"/>
                  <a:pt x="205596" y="97520"/>
                  <a:pt x="207765" y="100126"/>
                </a:cubicBezTo>
                <a:cubicBezTo>
                  <a:pt x="212104" y="105340"/>
                  <a:pt x="211388" y="113156"/>
                  <a:pt x="206174" y="117495"/>
                </a:cubicBezTo>
                <a:cubicBezTo>
                  <a:pt x="200961" y="121834"/>
                  <a:pt x="193144" y="121119"/>
                  <a:pt x="188805" y="115904"/>
                </a:cubicBezTo>
                <a:cubicBezTo>
                  <a:pt x="184467" y="110691"/>
                  <a:pt x="185183" y="102874"/>
                  <a:pt x="190396" y="98535"/>
                </a:cubicBezTo>
                <a:cubicBezTo>
                  <a:pt x="193003" y="96366"/>
                  <a:pt x="196261" y="95460"/>
                  <a:pt x="199409" y="95749"/>
                </a:cubicBezTo>
                <a:close/>
                <a:moveTo>
                  <a:pt x="308801" y="0"/>
                </a:moveTo>
                <a:lnTo>
                  <a:pt x="217130" y="76288"/>
                </a:lnTo>
                <a:cubicBezTo>
                  <a:pt x="203996" y="68605"/>
                  <a:pt x="186942" y="69319"/>
                  <a:pt x="174618" y="79575"/>
                </a:cubicBezTo>
                <a:cubicBezTo>
                  <a:pt x="158976" y="92592"/>
                  <a:pt x="156828" y="116041"/>
                  <a:pt x="169845" y="131682"/>
                </a:cubicBezTo>
                <a:cubicBezTo>
                  <a:pt x="182863" y="147325"/>
                  <a:pt x="206310" y="149472"/>
                  <a:pt x="221952" y="136455"/>
                </a:cubicBezTo>
                <a:cubicBezTo>
                  <a:pt x="234277" y="126199"/>
                  <a:pt x="238077" y="109558"/>
                  <a:pt x="232908" y="95248"/>
                </a:cubicBezTo>
                <a:lnTo>
                  <a:pt x="324579" y="18960"/>
                </a:lnTo>
                <a:lnTo>
                  <a:pt x="265545" y="194043"/>
                </a:lnTo>
                <a:cubicBezTo>
                  <a:pt x="264231" y="197863"/>
                  <a:pt x="261245" y="200831"/>
                  <a:pt x="257201" y="201949"/>
                </a:cubicBezTo>
                <a:lnTo>
                  <a:pt x="175128" y="230384"/>
                </a:lnTo>
                <a:lnTo>
                  <a:pt x="73746" y="108557"/>
                </a:lnTo>
                <a:lnTo>
                  <a:pt x="116618" y="33017"/>
                </a:lnTo>
                <a:cubicBezTo>
                  <a:pt x="118452" y="29243"/>
                  <a:pt x="121913" y="26845"/>
                  <a:pt x="125908" y="262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5"/>
          </a:p>
        </p:txBody>
      </p:sp>
      <p:sp>
        <p:nvSpPr>
          <p:cNvPr id="4" name="五边形 5"/>
          <p:cNvSpPr/>
          <p:nvPr>
            <p:custDataLst>
              <p:tags r:id="rId3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随堂练习</a:t>
            </a:r>
          </a:p>
        </p:txBody>
      </p:sp>
      <p:sp>
        <p:nvSpPr>
          <p:cNvPr id="20" name="矩形: 圆角 62"/>
          <p:cNvSpPr/>
          <p:nvPr>
            <p:custDataLst>
              <p:tags r:id="rId4"/>
            </p:custDataLst>
          </p:nvPr>
        </p:nvSpPr>
        <p:spPr>
          <a:xfrm>
            <a:off x="428186" y="2632553"/>
            <a:ext cx="7506421" cy="1844786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（</a:t>
            </a:r>
            <a:r>
              <a:rPr lang="en-US" altLang="zh-CN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1</a:t>
            </a:r>
            <a:r>
              <a:rPr lang="zh-CN" altLang="en-US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）衣服受到拍打后，由静止变为运动；灰尘由于惯性，仍保持原来静止的状态，就会与衣物分离而脱落。</a:t>
            </a:r>
          </a:p>
        </p:txBody>
      </p:sp>
      <p:pic>
        <p:nvPicPr>
          <p:cNvPr id="8" name="拍灰">
            <a:hlinkClick r:id="" action="ppaction://media"/>
          </p:cNvPr>
          <p:cNvPicPr>
            <a:picLocks noChangeAspect="1"/>
          </p:cNvPicPr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4553" y="2673240"/>
            <a:ext cx="3281316" cy="1969177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384554" y="4726361"/>
            <a:ext cx="3281315" cy="1969177"/>
          </a:xfrm>
          <a:prstGeom prst="roundRect">
            <a:avLst/>
          </a:prstGeom>
        </p:spPr>
      </p:pic>
      <p:sp>
        <p:nvSpPr>
          <p:cNvPr id="18" name="矩形: 圆角 62"/>
          <p:cNvSpPr/>
          <p:nvPr>
            <p:custDataLst>
              <p:tags r:id="rId9"/>
            </p:custDataLst>
          </p:nvPr>
        </p:nvSpPr>
        <p:spPr>
          <a:xfrm>
            <a:off x="515980" y="4477656"/>
            <a:ext cx="7506421" cy="1906342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（</a:t>
            </a:r>
            <a:r>
              <a:rPr lang="en-US" altLang="zh-CN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2</a:t>
            </a:r>
            <a:r>
              <a:rPr lang="zh-CN" altLang="en-US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）运动员通过助跑使标枪随其具有很高的速度。当标枪离开手后，由于惯性，标枪将保持原来离开手以前的高速度向前运动，从而投掷得足够远。</a:t>
            </a: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280765" y="559114"/>
            <a:ext cx="3385104" cy="207166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0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>
            <p:custDataLst>
              <p:tags r:id="rId1"/>
            </p:custDataLst>
          </p:nvPr>
        </p:nvSpPr>
        <p:spPr>
          <a:xfrm>
            <a:off x="207629" y="122308"/>
            <a:ext cx="433150" cy="394341"/>
          </a:xfrm>
          <a:custGeom>
            <a:avLst/>
            <a:gdLst>
              <a:gd name="connsiteX0" fmla="*/ 51378 w 324579"/>
              <a:gd name="connsiteY0" fmla="*/ 106608 h 295497"/>
              <a:gd name="connsiteX1" fmla="*/ 59734 w 324579"/>
              <a:gd name="connsiteY1" fmla="*/ 111000 h 295497"/>
              <a:gd name="connsiteX2" fmla="*/ 71279 w 324579"/>
              <a:gd name="connsiteY2" fmla="*/ 124873 h 295497"/>
              <a:gd name="connsiteX3" fmla="*/ 158636 w 324579"/>
              <a:gd name="connsiteY3" fmla="*/ 229847 h 295497"/>
              <a:gd name="connsiteX4" fmla="*/ 170180 w 324579"/>
              <a:gd name="connsiteY4" fmla="*/ 243719 h 295497"/>
              <a:gd name="connsiteX5" fmla="*/ 168590 w 324579"/>
              <a:gd name="connsiteY5" fmla="*/ 261088 h 295497"/>
              <a:gd name="connsiteX6" fmla="*/ 130670 w 324579"/>
              <a:gd name="connsiteY6" fmla="*/ 292644 h 295497"/>
              <a:gd name="connsiteX7" fmla="*/ 113301 w 324579"/>
              <a:gd name="connsiteY7" fmla="*/ 291053 h 295497"/>
              <a:gd name="connsiteX8" fmla="*/ 2854 w 324579"/>
              <a:gd name="connsiteY8" fmla="*/ 158334 h 295497"/>
              <a:gd name="connsiteX9" fmla="*/ 4445 w 324579"/>
              <a:gd name="connsiteY9" fmla="*/ 140965 h 295497"/>
              <a:gd name="connsiteX10" fmla="*/ 42365 w 324579"/>
              <a:gd name="connsiteY10" fmla="*/ 109409 h 295497"/>
              <a:gd name="connsiteX11" fmla="*/ 51378 w 324579"/>
              <a:gd name="connsiteY11" fmla="*/ 106608 h 295497"/>
              <a:gd name="connsiteX12" fmla="*/ 199409 w 324579"/>
              <a:gd name="connsiteY12" fmla="*/ 95749 h 295497"/>
              <a:gd name="connsiteX13" fmla="*/ 207765 w 324579"/>
              <a:gd name="connsiteY13" fmla="*/ 100126 h 295497"/>
              <a:gd name="connsiteX14" fmla="*/ 206174 w 324579"/>
              <a:gd name="connsiteY14" fmla="*/ 117495 h 295497"/>
              <a:gd name="connsiteX15" fmla="*/ 188805 w 324579"/>
              <a:gd name="connsiteY15" fmla="*/ 115904 h 295497"/>
              <a:gd name="connsiteX16" fmla="*/ 190396 w 324579"/>
              <a:gd name="connsiteY16" fmla="*/ 98535 h 295497"/>
              <a:gd name="connsiteX17" fmla="*/ 199409 w 324579"/>
              <a:gd name="connsiteY17" fmla="*/ 95749 h 295497"/>
              <a:gd name="connsiteX18" fmla="*/ 308801 w 324579"/>
              <a:gd name="connsiteY18" fmla="*/ 0 h 295497"/>
              <a:gd name="connsiteX19" fmla="*/ 217130 w 324579"/>
              <a:gd name="connsiteY19" fmla="*/ 76288 h 295497"/>
              <a:gd name="connsiteX20" fmla="*/ 174618 w 324579"/>
              <a:gd name="connsiteY20" fmla="*/ 79575 h 295497"/>
              <a:gd name="connsiteX21" fmla="*/ 169845 w 324579"/>
              <a:gd name="connsiteY21" fmla="*/ 131682 h 295497"/>
              <a:gd name="connsiteX22" fmla="*/ 221952 w 324579"/>
              <a:gd name="connsiteY22" fmla="*/ 136455 h 295497"/>
              <a:gd name="connsiteX23" fmla="*/ 232908 w 324579"/>
              <a:gd name="connsiteY23" fmla="*/ 95248 h 295497"/>
              <a:gd name="connsiteX24" fmla="*/ 324579 w 324579"/>
              <a:gd name="connsiteY24" fmla="*/ 18960 h 295497"/>
              <a:gd name="connsiteX25" fmla="*/ 265545 w 324579"/>
              <a:gd name="connsiteY25" fmla="*/ 194043 h 295497"/>
              <a:gd name="connsiteX26" fmla="*/ 257201 w 324579"/>
              <a:gd name="connsiteY26" fmla="*/ 201949 h 295497"/>
              <a:gd name="connsiteX27" fmla="*/ 175128 w 324579"/>
              <a:gd name="connsiteY27" fmla="*/ 230384 h 295497"/>
              <a:gd name="connsiteX28" fmla="*/ 73746 w 324579"/>
              <a:gd name="connsiteY28" fmla="*/ 108557 h 295497"/>
              <a:gd name="connsiteX29" fmla="*/ 116618 w 324579"/>
              <a:gd name="connsiteY29" fmla="*/ 33017 h 295497"/>
              <a:gd name="connsiteX30" fmla="*/ 125908 w 324579"/>
              <a:gd name="connsiteY30" fmla="*/ 26247 h 29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4579" h="295497">
                <a:moveTo>
                  <a:pt x="51378" y="106608"/>
                </a:moveTo>
                <a:cubicBezTo>
                  <a:pt x="54522" y="106896"/>
                  <a:pt x="57556" y="108382"/>
                  <a:pt x="59734" y="111000"/>
                </a:cubicBezTo>
                <a:lnTo>
                  <a:pt x="71279" y="124873"/>
                </a:lnTo>
                <a:lnTo>
                  <a:pt x="158636" y="229847"/>
                </a:lnTo>
                <a:lnTo>
                  <a:pt x="170180" y="243719"/>
                </a:lnTo>
                <a:cubicBezTo>
                  <a:pt x="174537" y="248954"/>
                  <a:pt x="173824" y="256732"/>
                  <a:pt x="168590" y="261088"/>
                </a:cubicBezTo>
                <a:lnTo>
                  <a:pt x="130670" y="292644"/>
                </a:lnTo>
                <a:cubicBezTo>
                  <a:pt x="125435" y="297001"/>
                  <a:pt x="117658" y="296288"/>
                  <a:pt x="113301" y="291053"/>
                </a:cubicBezTo>
                <a:lnTo>
                  <a:pt x="2854" y="158334"/>
                </a:lnTo>
                <a:cubicBezTo>
                  <a:pt x="-1503" y="153099"/>
                  <a:pt x="-790" y="145322"/>
                  <a:pt x="4445" y="140965"/>
                </a:cubicBezTo>
                <a:lnTo>
                  <a:pt x="42365" y="109409"/>
                </a:lnTo>
                <a:cubicBezTo>
                  <a:pt x="44982" y="107231"/>
                  <a:pt x="48235" y="106320"/>
                  <a:pt x="51378" y="106608"/>
                </a:cubicBezTo>
                <a:close/>
                <a:moveTo>
                  <a:pt x="199409" y="95749"/>
                </a:moveTo>
                <a:cubicBezTo>
                  <a:pt x="202557" y="96037"/>
                  <a:pt x="205596" y="97520"/>
                  <a:pt x="207765" y="100126"/>
                </a:cubicBezTo>
                <a:cubicBezTo>
                  <a:pt x="212104" y="105340"/>
                  <a:pt x="211388" y="113156"/>
                  <a:pt x="206174" y="117495"/>
                </a:cubicBezTo>
                <a:cubicBezTo>
                  <a:pt x="200961" y="121834"/>
                  <a:pt x="193144" y="121119"/>
                  <a:pt x="188805" y="115904"/>
                </a:cubicBezTo>
                <a:cubicBezTo>
                  <a:pt x="184467" y="110691"/>
                  <a:pt x="185183" y="102874"/>
                  <a:pt x="190396" y="98535"/>
                </a:cubicBezTo>
                <a:cubicBezTo>
                  <a:pt x="193003" y="96366"/>
                  <a:pt x="196261" y="95460"/>
                  <a:pt x="199409" y="95749"/>
                </a:cubicBezTo>
                <a:close/>
                <a:moveTo>
                  <a:pt x="308801" y="0"/>
                </a:moveTo>
                <a:lnTo>
                  <a:pt x="217130" y="76288"/>
                </a:lnTo>
                <a:cubicBezTo>
                  <a:pt x="203996" y="68605"/>
                  <a:pt x="186942" y="69319"/>
                  <a:pt x="174618" y="79575"/>
                </a:cubicBezTo>
                <a:cubicBezTo>
                  <a:pt x="158976" y="92592"/>
                  <a:pt x="156828" y="116041"/>
                  <a:pt x="169845" y="131682"/>
                </a:cubicBezTo>
                <a:cubicBezTo>
                  <a:pt x="182863" y="147325"/>
                  <a:pt x="206310" y="149472"/>
                  <a:pt x="221952" y="136455"/>
                </a:cubicBezTo>
                <a:cubicBezTo>
                  <a:pt x="234277" y="126199"/>
                  <a:pt x="238077" y="109558"/>
                  <a:pt x="232908" y="95248"/>
                </a:cubicBezTo>
                <a:lnTo>
                  <a:pt x="324579" y="18960"/>
                </a:lnTo>
                <a:lnTo>
                  <a:pt x="265545" y="194043"/>
                </a:lnTo>
                <a:cubicBezTo>
                  <a:pt x="264231" y="197863"/>
                  <a:pt x="261245" y="200831"/>
                  <a:pt x="257201" y="201949"/>
                </a:cubicBezTo>
                <a:lnTo>
                  <a:pt x="175128" y="230384"/>
                </a:lnTo>
                <a:lnTo>
                  <a:pt x="73746" y="108557"/>
                </a:lnTo>
                <a:lnTo>
                  <a:pt x="116618" y="33017"/>
                </a:lnTo>
                <a:cubicBezTo>
                  <a:pt x="118452" y="29243"/>
                  <a:pt x="121913" y="26845"/>
                  <a:pt x="125908" y="262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5"/>
          </a:p>
        </p:txBody>
      </p:sp>
      <p:sp>
        <p:nvSpPr>
          <p:cNvPr id="3" name="五边形 5"/>
          <p:cNvSpPr/>
          <p:nvPr>
            <p:custDataLst>
              <p:tags r:id="rId2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随堂练习</a:t>
            </a: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42009" y="599351"/>
            <a:ext cx="11321397" cy="491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730">
                <a:solidFill>
                  <a:prstClr val="black"/>
                </a:solidFill>
                <a:cs typeface="+mn-lt"/>
                <a:sym typeface="+mn-ea"/>
              </a:rPr>
              <a:t>3.</a:t>
            </a:r>
            <a:r>
              <a:rPr lang="zh-CN" altLang="en-US" sz="3730">
                <a:solidFill>
                  <a:prstClr val="black"/>
                </a:solidFill>
                <a:cs typeface="+mn-lt"/>
                <a:sym typeface="+mn-ea"/>
              </a:rPr>
              <a:t>研学旅行途中，小明同学坐在沿直线匀速行驶的动车上，他正上方行李架的书包里有一包餐巾纸掉落，则这包餐巾纸掉落的位置在（        ）</a:t>
            </a:r>
          </a:p>
          <a:p>
            <a:pPr>
              <a:lnSpc>
                <a:spcPct val="120000"/>
              </a:lnSpc>
            </a:pPr>
            <a:r>
              <a:rPr lang="en-US" altLang="zh-CN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  A.</a:t>
            </a:r>
            <a:r>
              <a:rPr lang="zh-CN" altLang="en-US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小明前排乘客身上</a:t>
            </a:r>
            <a:endParaRPr lang="en-US" altLang="zh-CN" sz="3730">
              <a:solidFill>
                <a:prstClr val="black"/>
              </a:solidFill>
              <a:cs typeface="Times New Roman" panose="02020603050405020304" pitchFamily="34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  B.</a:t>
            </a:r>
            <a:r>
              <a:rPr lang="zh-CN" altLang="en-US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小明的身上</a:t>
            </a:r>
          </a:p>
          <a:p>
            <a:pPr>
              <a:lnSpc>
                <a:spcPct val="120000"/>
              </a:lnSpc>
            </a:pPr>
            <a:r>
              <a:rPr lang="en-US" altLang="zh-CN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  C.</a:t>
            </a:r>
            <a:r>
              <a:rPr lang="zh-CN" altLang="en-US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小明后排乘客身上</a:t>
            </a:r>
          </a:p>
          <a:p>
            <a:pPr>
              <a:lnSpc>
                <a:spcPct val="120000"/>
              </a:lnSpc>
            </a:pPr>
            <a:r>
              <a:rPr lang="en-US" altLang="zh-CN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  D.</a:t>
            </a:r>
            <a:r>
              <a:rPr lang="zh-CN" altLang="en-US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无法判断</a:t>
            </a:r>
            <a:endParaRPr lang="en-US" altLang="zh-CN" sz="3730">
              <a:solidFill>
                <a:prstClr val="black"/>
              </a:solidFill>
              <a:cs typeface="Times New Roman" panose="02020603050405020304" pitchFamily="34" charset="0"/>
            </a:endParaRPr>
          </a:p>
        </p:txBody>
      </p:sp>
      <p:sp>
        <p:nvSpPr>
          <p:cNvPr id="6" name="矩形: 圆角 62"/>
          <p:cNvSpPr/>
          <p:nvPr>
            <p:custDataLst>
              <p:tags r:id="rId4"/>
            </p:custDataLst>
          </p:nvPr>
        </p:nvSpPr>
        <p:spPr>
          <a:xfrm>
            <a:off x="5728771" y="3096339"/>
            <a:ext cx="5772483" cy="227009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730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由于惯性，餐巾纸在水平方向仍然保持与动车相同的运动速度和运动方向，匀速向前运动。</a:t>
            </a:r>
          </a:p>
        </p:txBody>
      </p:sp>
      <p:cxnSp>
        <p:nvCxnSpPr>
          <p:cNvPr id="7" name="肘形连接符 6"/>
          <p:cNvCxnSpPr>
            <a:stCxn id="8" idx="2"/>
            <a:endCxn id="6" idx="1"/>
          </p:cNvCxnSpPr>
          <p:nvPr>
            <p:custDataLst>
              <p:tags r:id="rId5"/>
            </p:custDataLst>
          </p:nvPr>
        </p:nvCxnSpPr>
        <p:spPr>
          <a:xfrm rot="16200000" flipH="1">
            <a:off x="3511070" y="2013684"/>
            <a:ext cx="1537012" cy="2898391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>
            <p:custDataLst>
              <p:tags r:id="rId6"/>
            </p:custDataLst>
          </p:nvPr>
        </p:nvSpPr>
        <p:spPr>
          <a:xfrm>
            <a:off x="2082948" y="2049236"/>
            <a:ext cx="1494861" cy="64513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0" name="任意多边形: 形状 13"/>
          <p:cNvSpPr/>
          <p:nvPr>
            <p:custDataLst>
              <p:tags r:id="rId7"/>
            </p:custDataLst>
          </p:nvPr>
        </p:nvSpPr>
        <p:spPr>
          <a:xfrm>
            <a:off x="542008" y="3562889"/>
            <a:ext cx="667461" cy="494555"/>
          </a:xfrm>
          <a:custGeom>
            <a:avLst/>
            <a:gdLst>
              <a:gd name="connsiteX0" fmla="*/ 723760 w 760015"/>
              <a:gd name="connsiteY0" fmla="*/ 1496 h 563134"/>
              <a:gd name="connsiteX1" fmla="*/ 750330 w 760015"/>
              <a:gd name="connsiteY1" fmla="*/ 50840 h 563134"/>
              <a:gd name="connsiteX2" fmla="*/ 340396 w 760015"/>
              <a:gd name="connsiteY2" fmla="*/ 546175 h 563134"/>
              <a:gd name="connsiteX3" fmla="*/ 285358 w 760015"/>
              <a:gd name="connsiteY3" fmla="*/ 553766 h 563134"/>
              <a:gd name="connsiteX4" fmla="*/ 136523 w 760015"/>
              <a:gd name="connsiteY4" fmla="*/ 410656 h 563134"/>
              <a:gd name="connsiteX5" fmla="*/ 13597 w 760015"/>
              <a:gd name="connsiteY5" fmla="*/ 315360 h 563134"/>
              <a:gd name="connsiteX6" fmla="*/ 11244 w 760015"/>
              <a:gd name="connsiteY6" fmla="*/ 267915 h 563134"/>
              <a:gd name="connsiteX7" fmla="*/ 91277 w 760015"/>
              <a:gd name="connsiteY7" fmla="*/ 195797 h 563134"/>
              <a:gd name="connsiteX8" fmla="*/ 123056 w 760015"/>
              <a:gd name="connsiteY8" fmla="*/ 184410 h 563134"/>
              <a:gd name="connsiteX9" fmla="*/ 154833 w 760015"/>
              <a:gd name="connsiteY9" fmla="*/ 195797 h 563134"/>
              <a:gd name="connsiteX10" fmla="*/ 155480 w 760015"/>
              <a:gd name="connsiteY10" fmla="*/ 196375 h 563134"/>
              <a:gd name="connsiteX11" fmla="*/ 294779 w 760015"/>
              <a:gd name="connsiteY11" fmla="*/ 334898 h 563134"/>
              <a:gd name="connsiteX12" fmla="*/ 401897 w 760015"/>
              <a:gd name="connsiteY12" fmla="*/ 214736 h 563134"/>
              <a:gd name="connsiteX13" fmla="*/ 723760 w 760015"/>
              <a:gd name="connsiteY13" fmla="*/ 1496 h 56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0015" h="563134">
                <a:moveTo>
                  <a:pt x="723760" y="1496"/>
                </a:moveTo>
                <a:cubicBezTo>
                  <a:pt x="752227" y="-7994"/>
                  <a:pt x="773104" y="29963"/>
                  <a:pt x="750330" y="50840"/>
                </a:cubicBezTo>
                <a:cubicBezTo>
                  <a:pt x="558647" y="214054"/>
                  <a:pt x="446675" y="354494"/>
                  <a:pt x="340396" y="546175"/>
                </a:cubicBezTo>
                <a:cubicBezTo>
                  <a:pt x="329009" y="565153"/>
                  <a:pt x="302440" y="568949"/>
                  <a:pt x="285358" y="553766"/>
                </a:cubicBezTo>
                <a:lnTo>
                  <a:pt x="136523" y="410656"/>
                </a:lnTo>
                <a:lnTo>
                  <a:pt x="13597" y="315360"/>
                </a:lnTo>
                <a:cubicBezTo>
                  <a:pt x="-2880" y="303973"/>
                  <a:pt x="-5235" y="281198"/>
                  <a:pt x="11244" y="267915"/>
                </a:cubicBezTo>
                <a:lnTo>
                  <a:pt x="91277" y="195797"/>
                </a:lnTo>
                <a:cubicBezTo>
                  <a:pt x="99515" y="188205"/>
                  <a:pt x="111286" y="184410"/>
                  <a:pt x="123056" y="184410"/>
                </a:cubicBezTo>
                <a:cubicBezTo>
                  <a:pt x="134825" y="184410"/>
                  <a:pt x="146594" y="188205"/>
                  <a:pt x="154833" y="195797"/>
                </a:cubicBezTo>
                <a:lnTo>
                  <a:pt x="155480" y="196375"/>
                </a:lnTo>
                <a:lnTo>
                  <a:pt x="294779" y="334898"/>
                </a:lnTo>
                <a:lnTo>
                  <a:pt x="401897" y="214736"/>
                </a:lnTo>
                <a:cubicBezTo>
                  <a:pt x="515590" y="102556"/>
                  <a:pt x="629817" y="32811"/>
                  <a:pt x="723760" y="1496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7053704" y="1996152"/>
            <a:ext cx="525145" cy="664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30" b="1">
                <a:solidFill>
                  <a:srgbClr val="C00000"/>
                </a:solidFill>
                <a:cs typeface="Times New Roman" panose="02020603050405020304" pitchFamily="34" charset="0"/>
              </a:rPr>
              <a:t>B</a:t>
            </a:r>
          </a:p>
        </p:txBody>
      </p:sp>
      <p:grpSp>
        <p:nvGrpSpPr>
          <p:cNvPr id="24" name="组合 23"/>
          <p:cNvGrpSpPr/>
          <p:nvPr>
            <p:custDataLst>
              <p:tags r:id="rId9"/>
            </p:custDataLst>
          </p:nvPr>
        </p:nvGrpSpPr>
        <p:grpSpPr>
          <a:xfrm>
            <a:off x="5728771" y="2693177"/>
            <a:ext cx="5881135" cy="3988787"/>
            <a:chOff x="4325683" y="2018952"/>
            <a:chExt cx="4307571" cy="2906651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683" y="2018952"/>
              <a:ext cx="4307571" cy="2871714"/>
            </a:xfrm>
            <a:prstGeom prst="round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5718223" y="4500356"/>
              <a:ext cx="1324601" cy="425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19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ea"/>
                </a:rPr>
                <a:t>飞机投弹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0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94031" y="595116"/>
            <a:ext cx="11428209" cy="410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0">
                <a:solidFill>
                  <a:prstClr val="black"/>
                </a:solidFill>
                <a:latin typeface="Times New Roman" panose="02020603050405020304" pitchFamily="34" charset="0"/>
                <a:cs typeface="Times New Roman" panose="02020603050405020304" pitchFamily="34" charset="0"/>
              </a:rPr>
              <a:t>4.</a:t>
            </a:r>
            <a:r>
              <a:rPr lang="zh-CN" altLang="en-US" sz="3730">
                <a:latin typeface="Times New Roman" panose="02020603050405020304" pitchFamily="34" charset="0"/>
                <a:cs typeface="Times New Roman" panose="02020603050405020304" pitchFamily="34" charset="0"/>
              </a:rPr>
              <a:t>一氢气球吊着一重物以</a:t>
            </a:r>
            <a:r>
              <a:rPr lang="en-US" altLang="zh-CN" sz="3730">
                <a:latin typeface="Times New Roman" panose="02020603050405020304" pitchFamily="34" charset="0"/>
                <a:cs typeface="Times New Roman" panose="02020603050405020304" pitchFamily="34" charset="0"/>
              </a:rPr>
              <a:t>1 m/s</a:t>
            </a:r>
            <a:r>
              <a:rPr lang="zh-CN" altLang="en-US" sz="3730">
                <a:latin typeface="Times New Roman" panose="02020603050405020304" pitchFamily="34" charset="0"/>
                <a:cs typeface="Times New Roman" panose="02020603050405020304" pitchFamily="34" charset="0"/>
              </a:rPr>
              <a:t>的速度匀速竖直上升，在上升过程中，吊物体的绳子突然断了，则在绳子断开后物体（　　　）</a:t>
            </a:r>
          </a:p>
          <a:p>
            <a:r>
              <a:rPr lang="zh-CN" altLang="en-US" sz="3730">
                <a:ea typeface="+mj-ea"/>
              </a:rPr>
              <a:t> </a:t>
            </a:r>
            <a:r>
              <a:rPr lang="en-US" altLang="zh-CN" sz="3730">
                <a:ea typeface="+mj-ea"/>
              </a:rPr>
              <a:t>  </a:t>
            </a:r>
            <a:r>
              <a:rPr lang="en-US" altLang="zh-CN" sz="3730"/>
              <a:t>A</a:t>
            </a:r>
            <a:r>
              <a:rPr lang="zh-CN" altLang="en-US" sz="3730"/>
              <a:t>．立即下落，且速度越来越快</a:t>
            </a:r>
          </a:p>
          <a:p>
            <a:r>
              <a:rPr lang="zh-CN" altLang="en-US" sz="3730"/>
              <a:t> </a:t>
            </a:r>
            <a:r>
              <a:rPr lang="en-US" altLang="zh-CN" sz="3730"/>
              <a:t>  B</a:t>
            </a:r>
            <a:r>
              <a:rPr lang="zh-CN" altLang="en-US" sz="3730"/>
              <a:t>．立即匀速下落</a:t>
            </a:r>
          </a:p>
          <a:p>
            <a:r>
              <a:rPr lang="zh-CN" altLang="en-US" sz="3730"/>
              <a:t> </a:t>
            </a:r>
            <a:r>
              <a:rPr lang="en-US" altLang="zh-CN" sz="3730"/>
              <a:t>  C</a:t>
            </a:r>
            <a:r>
              <a:rPr lang="zh-CN" altLang="en-US" sz="3730"/>
              <a:t>．由于惯性，物体以</a:t>
            </a:r>
            <a:r>
              <a:rPr lang="en-US" altLang="zh-CN" sz="3730"/>
              <a:t>1 m/s</a:t>
            </a:r>
            <a:r>
              <a:rPr lang="zh-CN" altLang="en-US" sz="3730"/>
              <a:t>的速度匀速上升</a:t>
            </a:r>
          </a:p>
          <a:p>
            <a:r>
              <a:rPr lang="zh-CN" altLang="en-US" sz="3730"/>
              <a:t> </a:t>
            </a:r>
            <a:r>
              <a:rPr lang="en-US" altLang="zh-CN" sz="3730"/>
              <a:t>  D</a:t>
            </a:r>
            <a:r>
              <a:rPr lang="zh-CN" altLang="en-US" sz="3730"/>
              <a:t>．先上升一段距离再下落，下落时速度越来越快</a:t>
            </a:r>
          </a:p>
        </p:txBody>
      </p:sp>
      <p:sp>
        <p:nvSpPr>
          <p:cNvPr id="3" name="任意多边形: 形状 1"/>
          <p:cNvSpPr/>
          <p:nvPr>
            <p:custDataLst>
              <p:tags r:id="rId2"/>
            </p:custDataLst>
          </p:nvPr>
        </p:nvSpPr>
        <p:spPr>
          <a:xfrm>
            <a:off x="207629" y="122308"/>
            <a:ext cx="433150" cy="394341"/>
          </a:xfrm>
          <a:custGeom>
            <a:avLst/>
            <a:gdLst>
              <a:gd name="connsiteX0" fmla="*/ 51378 w 324579"/>
              <a:gd name="connsiteY0" fmla="*/ 106608 h 295497"/>
              <a:gd name="connsiteX1" fmla="*/ 59734 w 324579"/>
              <a:gd name="connsiteY1" fmla="*/ 111000 h 295497"/>
              <a:gd name="connsiteX2" fmla="*/ 71279 w 324579"/>
              <a:gd name="connsiteY2" fmla="*/ 124873 h 295497"/>
              <a:gd name="connsiteX3" fmla="*/ 158636 w 324579"/>
              <a:gd name="connsiteY3" fmla="*/ 229847 h 295497"/>
              <a:gd name="connsiteX4" fmla="*/ 170180 w 324579"/>
              <a:gd name="connsiteY4" fmla="*/ 243719 h 295497"/>
              <a:gd name="connsiteX5" fmla="*/ 168590 w 324579"/>
              <a:gd name="connsiteY5" fmla="*/ 261088 h 295497"/>
              <a:gd name="connsiteX6" fmla="*/ 130670 w 324579"/>
              <a:gd name="connsiteY6" fmla="*/ 292644 h 295497"/>
              <a:gd name="connsiteX7" fmla="*/ 113301 w 324579"/>
              <a:gd name="connsiteY7" fmla="*/ 291053 h 295497"/>
              <a:gd name="connsiteX8" fmla="*/ 2854 w 324579"/>
              <a:gd name="connsiteY8" fmla="*/ 158334 h 295497"/>
              <a:gd name="connsiteX9" fmla="*/ 4445 w 324579"/>
              <a:gd name="connsiteY9" fmla="*/ 140965 h 295497"/>
              <a:gd name="connsiteX10" fmla="*/ 42365 w 324579"/>
              <a:gd name="connsiteY10" fmla="*/ 109409 h 295497"/>
              <a:gd name="connsiteX11" fmla="*/ 51378 w 324579"/>
              <a:gd name="connsiteY11" fmla="*/ 106608 h 295497"/>
              <a:gd name="connsiteX12" fmla="*/ 199409 w 324579"/>
              <a:gd name="connsiteY12" fmla="*/ 95749 h 295497"/>
              <a:gd name="connsiteX13" fmla="*/ 207765 w 324579"/>
              <a:gd name="connsiteY13" fmla="*/ 100126 h 295497"/>
              <a:gd name="connsiteX14" fmla="*/ 206174 w 324579"/>
              <a:gd name="connsiteY14" fmla="*/ 117495 h 295497"/>
              <a:gd name="connsiteX15" fmla="*/ 188805 w 324579"/>
              <a:gd name="connsiteY15" fmla="*/ 115904 h 295497"/>
              <a:gd name="connsiteX16" fmla="*/ 190396 w 324579"/>
              <a:gd name="connsiteY16" fmla="*/ 98535 h 295497"/>
              <a:gd name="connsiteX17" fmla="*/ 199409 w 324579"/>
              <a:gd name="connsiteY17" fmla="*/ 95749 h 295497"/>
              <a:gd name="connsiteX18" fmla="*/ 308801 w 324579"/>
              <a:gd name="connsiteY18" fmla="*/ 0 h 295497"/>
              <a:gd name="connsiteX19" fmla="*/ 217130 w 324579"/>
              <a:gd name="connsiteY19" fmla="*/ 76288 h 295497"/>
              <a:gd name="connsiteX20" fmla="*/ 174618 w 324579"/>
              <a:gd name="connsiteY20" fmla="*/ 79575 h 295497"/>
              <a:gd name="connsiteX21" fmla="*/ 169845 w 324579"/>
              <a:gd name="connsiteY21" fmla="*/ 131682 h 295497"/>
              <a:gd name="connsiteX22" fmla="*/ 221952 w 324579"/>
              <a:gd name="connsiteY22" fmla="*/ 136455 h 295497"/>
              <a:gd name="connsiteX23" fmla="*/ 232908 w 324579"/>
              <a:gd name="connsiteY23" fmla="*/ 95248 h 295497"/>
              <a:gd name="connsiteX24" fmla="*/ 324579 w 324579"/>
              <a:gd name="connsiteY24" fmla="*/ 18960 h 295497"/>
              <a:gd name="connsiteX25" fmla="*/ 265545 w 324579"/>
              <a:gd name="connsiteY25" fmla="*/ 194043 h 295497"/>
              <a:gd name="connsiteX26" fmla="*/ 257201 w 324579"/>
              <a:gd name="connsiteY26" fmla="*/ 201949 h 295497"/>
              <a:gd name="connsiteX27" fmla="*/ 175128 w 324579"/>
              <a:gd name="connsiteY27" fmla="*/ 230384 h 295497"/>
              <a:gd name="connsiteX28" fmla="*/ 73746 w 324579"/>
              <a:gd name="connsiteY28" fmla="*/ 108557 h 295497"/>
              <a:gd name="connsiteX29" fmla="*/ 116618 w 324579"/>
              <a:gd name="connsiteY29" fmla="*/ 33017 h 295497"/>
              <a:gd name="connsiteX30" fmla="*/ 125908 w 324579"/>
              <a:gd name="connsiteY30" fmla="*/ 26247 h 29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4579" h="295497">
                <a:moveTo>
                  <a:pt x="51378" y="106608"/>
                </a:moveTo>
                <a:cubicBezTo>
                  <a:pt x="54522" y="106896"/>
                  <a:pt x="57556" y="108382"/>
                  <a:pt x="59734" y="111000"/>
                </a:cubicBezTo>
                <a:lnTo>
                  <a:pt x="71279" y="124873"/>
                </a:lnTo>
                <a:lnTo>
                  <a:pt x="158636" y="229847"/>
                </a:lnTo>
                <a:lnTo>
                  <a:pt x="170180" y="243719"/>
                </a:lnTo>
                <a:cubicBezTo>
                  <a:pt x="174537" y="248954"/>
                  <a:pt x="173824" y="256732"/>
                  <a:pt x="168590" y="261088"/>
                </a:cubicBezTo>
                <a:lnTo>
                  <a:pt x="130670" y="292644"/>
                </a:lnTo>
                <a:cubicBezTo>
                  <a:pt x="125435" y="297001"/>
                  <a:pt x="117658" y="296288"/>
                  <a:pt x="113301" y="291053"/>
                </a:cubicBezTo>
                <a:lnTo>
                  <a:pt x="2854" y="158334"/>
                </a:lnTo>
                <a:cubicBezTo>
                  <a:pt x="-1503" y="153099"/>
                  <a:pt x="-790" y="145322"/>
                  <a:pt x="4445" y="140965"/>
                </a:cubicBezTo>
                <a:lnTo>
                  <a:pt x="42365" y="109409"/>
                </a:lnTo>
                <a:cubicBezTo>
                  <a:pt x="44982" y="107231"/>
                  <a:pt x="48235" y="106320"/>
                  <a:pt x="51378" y="106608"/>
                </a:cubicBezTo>
                <a:close/>
                <a:moveTo>
                  <a:pt x="199409" y="95749"/>
                </a:moveTo>
                <a:cubicBezTo>
                  <a:pt x="202557" y="96037"/>
                  <a:pt x="205596" y="97520"/>
                  <a:pt x="207765" y="100126"/>
                </a:cubicBezTo>
                <a:cubicBezTo>
                  <a:pt x="212104" y="105340"/>
                  <a:pt x="211388" y="113156"/>
                  <a:pt x="206174" y="117495"/>
                </a:cubicBezTo>
                <a:cubicBezTo>
                  <a:pt x="200961" y="121834"/>
                  <a:pt x="193144" y="121119"/>
                  <a:pt x="188805" y="115904"/>
                </a:cubicBezTo>
                <a:cubicBezTo>
                  <a:pt x="184467" y="110691"/>
                  <a:pt x="185183" y="102874"/>
                  <a:pt x="190396" y="98535"/>
                </a:cubicBezTo>
                <a:cubicBezTo>
                  <a:pt x="193003" y="96366"/>
                  <a:pt x="196261" y="95460"/>
                  <a:pt x="199409" y="95749"/>
                </a:cubicBezTo>
                <a:close/>
                <a:moveTo>
                  <a:pt x="308801" y="0"/>
                </a:moveTo>
                <a:lnTo>
                  <a:pt x="217130" y="76288"/>
                </a:lnTo>
                <a:cubicBezTo>
                  <a:pt x="203996" y="68605"/>
                  <a:pt x="186942" y="69319"/>
                  <a:pt x="174618" y="79575"/>
                </a:cubicBezTo>
                <a:cubicBezTo>
                  <a:pt x="158976" y="92592"/>
                  <a:pt x="156828" y="116041"/>
                  <a:pt x="169845" y="131682"/>
                </a:cubicBezTo>
                <a:cubicBezTo>
                  <a:pt x="182863" y="147325"/>
                  <a:pt x="206310" y="149472"/>
                  <a:pt x="221952" y="136455"/>
                </a:cubicBezTo>
                <a:cubicBezTo>
                  <a:pt x="234277" y="126199"/>
                  <a:pt x="238077" y="109558"/>
                  <a:pt x="232908" y="95248"/>
                </a:cubicBezTo>
                <a:lnTo>
                  <a:pt x="324579" y="18960"/>
                </a:lnTo>
                <a:lnTo>
                  <a:pt x="265545" y="194043"/>
                </a:lnTo>
                <a:cubicBezTo>
                  <a:pt x="264231" y="197863"/>
                  <a:pt x="261245" y="200831"/>
                  <a:pt x="257201" y="201949"/>
                </a:cubicBezTo>
                <a:lnTo>
                  <a:pt x="175128" y="230384"/>
                </a:lnTo>
                <a:lnTo>
                  <a:pt x="73746" y="108557"/>
                </a:lnTo>
                <a:lnTo>
                  <a:pt x="116618" y="33017"/>
                </a:lnTo>
                <a:cubicBezTo>
                  <a:pt x="118452" y="29243"/>
                  <a:pt x="121913" y="26845"/>
                  <a:pt x="125908" y="262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5"/>
          </a:p>
        </p:txBody>
      </p:sp>
      <p:sp>
        <p:nvSpPr>
          <p:cNvPr id="4" name="五边形 5"/>
          <p:cNvSpPr/>
          <p:nvPr>
            <p:custDataLst>
              <p:tags r:id="rId3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随堂练习</a:t>
            </a:r>
          </a:p>
        </p:txBody>
      </p:sp>
      <p:sp>
        <p:nvSpPr>
          <p:cNvPr id="20" name="矩形: 圆角 62"/>
          <p:cNvSpPr/>
          <p:nvPr>
            <p:custDataLst>
              <p:tags r:id="rId4"/>
            </p:custDataLst>
          </p:nvPr>
        </p:nvSpPr>
        <p:spPr>
          <a:xfrm>
            <a:off x="640561" y="4540982"/>
            <a:ext cx="11201033" cy="2228194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195" b="1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解析：</a:t>
            </a:r>
            <a:r>
              <a:rPr lang="zh-CN" altLang="en-US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绳子断开后物体由于惯性将保持原来的运动状态，故先上升一段距离。力能改变物体的运动状态，物体在重力作用下，速度先减小变为零，后开始下落，且速度越来越快。</a:t>
            </a:r>
          </a:p>
        </p:txBody>
      </p:sp>
      <p:sp>
        <p:nvSpPr>
          <p:cNvPr id="28" name="矩形: 圆角 62"/>
          <p:cNvSpPr/>
          <p:nvPr>
            <p:custDataLst>
              <p:tags r:id="rId5"/>
            </p:custDataLst>
          </p:nvPr>
        </p:nvSpPr>
        <p:spPr>
          <a:xfrm>
            <a:off x="7506609" y="1805830"/>
            <a:ext cx="4334849" cy="119249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0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此瞬间速度为</a:t>
            </a:r>
            <a:r>
              <a:rPr lang="en-US" altLang="zh-CN" sz="3730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1m/s</a:t>
            </a:r>
            <a:r>
              <a:rPr lang="zh-CN" altLang="en-US" sz="3730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，方向竖直向上</a:t>
            </a:r>
          </a:p>
        </p:txBody>
      </p:sp>
      <p:cxnSp>
        <p:nvCxnSpPr>
          <p:cNvPr id="37" name="肘形连接符 36"/>
          <p:cNvCxnSpPr>
            <a:stCxn id="15" idx="0"/>
            <a:endCxn id="28" idx="1"/>
          </p:cNvCxnSpPr>
          <p:nvPr>
            <p:custDataLst>
              <p:tags r:id="rId6"/>
            </p:custDataLst>
          </p:nvPr>
        </p:nvCxnSpPr>
        <p:spPr>
          <a:xfrm rot="16200000" flipH="1">
            <a:off x="4512891" y="-591639"/>
            <a:ext cx="610924" cy="5376511"/>
          </a:xfrm>
          <a:prstGeom prst="bentConnector4">
            <a:avLst>
              <a:gd name="adj1" fmla="val -49849"/>
              <a:gd name="adj2" fmla="val 55197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>
            <p:custDataLst>
              <p:tags r:id="rId7"/>
            </p:custDataLst>
          </p:nvPr>
        </p:nvSpPr>
        <p:spPr>
          <a:xfrm>
            <a:off x="1571304" y="1791155"/>
            <a:ext cx="1117589" cy="64513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3" name="任意多边形: 形状 13"/>
          <p:cNvSpPr/>
          <p:nvPr>
            <p:custDataLst>
              <p:tags r:id="rId8"/>
            </p:custDataLst>
          </p:nvPr>
        </p:nvSpPr>
        <p:spPr>
          <a:xfrm>
            <a:off x="675558" y="4152398"/>
            <a:ext cx="667461" cy="494555"/>
          </a:xfrm>
          <a:custGeom>
            <a:avLst/>
            <a:gdLst>
              <a:gd name="connsiteX0" fmla="*/ 723760 w 760015"/>
              <a:gd name="connsiteY0" fmla="*/ 1496 h 563134"/>
              <a:gd name="connsiteX1" fmla="*/ 750330 w 760015"/>
              <a:gd name="connsiteY1" fmla="*/ 50840 h 563134"/>
              <a:gd name="connsiteX2" fmla="*/ 340396 w 760015"/>
              <a:gd name="connsiteY2" fmla="*/ 546175 h 563134"/>
              <a:gd name="connsiteX3" fmla="*/ 285358 w 760015"/>
              <a:gd name="connsiteY3" fmla="*/ 553766 h 563134"/>
              <a:gd name="connsiteX4" fmla="*/ 136523 w 760015"/>
              <a:gd name="connsiteY4" fmla="*/ 410656 h 563134"/>
              <a:gd name="connsiteX5" fmla="*/ 13597 w 760015"/>
              <a:gd name="connsiteY5" fmla="*/ 315360 h 563134"/>
              <a:gd name="connsiteX6" fmla="*/ 11244 w 760015"/>
              <a:gd name="connsiteY6" fmla="*/ 267915 h 563134"/>
              <a:gd name="connsiteX7" fmla="*/ 91277 w 760015"/>
              <a:gd name="connsiteY7" fmla="*/ 195797 h 563134"/>
              <a:gd name="connsiteX8" fmla="*/ 123056 w 760015"/>
              <a:gd name="connsiteY8" fmla="*/ 184410 h 563134"/>
              <a:gd name="connsiteX9" fmla="*/ 154833 w 760015"/>
              <a:gd name="connsiteY9" fmla="*/ 195797 h 563134"/>
              <a:gd name="connsiteX10" fmla="*/ 155480 w 760015"/>
              <a:gd name="connsiteY10" fmla="*/ 196375 h 563134"/>
              <a:gd name="connsiteX11" fmla="*/ 294779 w 760015"/>
              <a:gd name="connsiteY11" fmla="*/ 334898 h 563134"/>
              <a:gd name="connsiteX12" fmla="*/ 401897 w 760015"/>
              <a:gd name="connsiteY12" fmla="*/ 214736 h 563134"/>
              <a:gd name="connsiteX13" fmla="*/ 723760 w 760015"/>
              <a:gd name="connsiteY13" fmla="*/ 1496 h 56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0015" h="563134">
                <a:moveTo>
                  <a:pt x="723760" y="1496"/>
                </a:moveTo>
                <a:cubicBezTo>
                  <a:pt x="752227" y="-7994"/>
                  <a:pt x="773104" y="29963"/>
                  <a:pt x="750330" y="50840"/>
                </a:cubicBezTo>
                <a:cubicBezTo>
                  <a:pt x="558647" y="214054"/>
                  <a:pt x="446675" y="354494"/>
                  <a:pt x="340396" y="546175"/>
                </a:cubicBezTo>
                <a:cubicBezTo>
                  <a:pt x="329009" y="565153"/>
                  <a:pt x="302440" y="568949"/>
                  <a:pt x="285358" y="553766"/>
                </a:cubicBezTo>
                <a:lnTo>
                  <a:pt x="136523" y="410656"/>
                </a:lnTo>
                <a:lnTo>
                  <a:pt x="13597" y="315360"/>
                </a:lnTo>
                <a:cubicBezTo>
                  <a:pt x="-2880" y="303973"/>
                  <a:pt x="-5235" y="281198"/>
                  <a:pt x="11244" y="267915"/>
                </a:cubicBezTo>
                <a:lnTo>
                  <a:pt x="91277" y="195797"/>
                </a:lnTo>
                <a:cubicBezTo>
                  <a:pt x="99515" y="188205"/>
                  <a:pt x="111286" y="184410"/>
                  <a:pt x="123056" y="184410"/>
                </a:cubicBezTo>
                <a:cubicBezTo>
                  <a:pt x="134825" y="184410"/>
                  <a:pt x="146594" y="188205"/>
                  <a:pt x="154833" y="195797"/>
                </a:cubicBezTo>
                <a:lnTo>
                  <a:pt x="155480" y="196375"/>
                </a:lnTo>
                <a:lnTo>
                  <a:pt x="294779" y="334898"/>
                </a:lnTo>
                <a:lnTo>
                  <a:pt x="401897" y="214736"/>
                </a:lnTo>
                <a:cubicBezTo>
                  <a:pt x="515590" y="102556"/>
                  <a:pt x="629817" y="32811"/>
                  <a:pt x="723760" y="1496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3408363" y="1726666"/>
            <a:ext cx="525780" cy="66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35" b="1">
                <a:solidFill>
                  <a:srgbClr val="C00000"/>
                </a:solidFill>
                <a:cs typeface="Times New Roman" panose="02020603050405020304" pitchFamily="34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5" grpId="0" animBg="1"/>
      <p:bldP spid="23" grpId="0" animBg="1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94032" y="601580"/>
            <a:ext cx="11428209" cy="410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0">
                <a:solidFill>
                  <a:prstClr val="black"/>
                </a:solidFill>
                <a:latin typeface="Times New Roman" panose="02020603050405020304" pitchFamily="34" charset="0"/>
                <a:ea typeface="楷体" panose="02010609060101010101" charset="-122"/>
                <a:cs typeface="Times New Roman" panose="02020603050405020304" pitchFamily="34" charset="0"/>
              </a:rPr>
              <a:t>5.</a:t>
            </a:r>
            <a:r>
              <a:rPr lang="zh-CN" altLang="en-US" sz="3730">
                <a:latin typeface="Times New Roman" panose="02020603050405020304" pitchFamily="34" charset="0"/>
                <a:ea typeface="楷体" panose="02010609060101010101" charset="-122"/>
                <a:cs typeface="Times New Roman" panose="02020603050405020304" pitchFamily="34" charset="0"/>
              </a:rPr>
              <a:t>如图（</a:t>
            </a:r>
            <a:r>
              <a:rPr lang="en-US" altLang="zh-CN" sz="3730">
                <a:latin typeface="Times New Roman" panose="02020603050405020304" pitchFamily="34" charset="0"/>
                <a:ea typeface="楷体" panose="02010609060101010101" charset="-122"/>
                <a:cs typeface="Times New Roman" panose="02020603050405020304" pitchFamily="34" charset="0"/>
              </a:rPr>
              <a:t>a</a:t>
            </a:r>
            <a:r>
              <a:rPr lang="zh-CN" altLang="en-US" sz="3730">
                <a:latin typeface="Times New Roman" panose="02020603050405020304" pitchFamily="34" charset="0"/>
                <a:ea typeface="楷体" panose="02010609060101010101" charset="-122"/>
                <a:cs typeface="Times New Roman" panose="02020603050405020304" pitchFamily="34" charset="0"/>
              </a:rPr>
              <a:t>）所示，木块与小车一起向右做匀速直线运动，某时刻观察到如图（</a:t>
            </a:r>
            <a:r>
              <a:rPr lang="en-US" altLang="zh-CN" sz="3730">
                <a:latin typeface="Times New Roman" panose="02020603050405020304" pitchFamily="34" charset="0"/>
                <a:ea typeface="楷体" panose="02010609060101010101" charset="-122"/>
                <a:cs typeface="Times New Roman" panose="02020603050405020304" pitchFamily="34" charset="0"/>
              </a:rPr>
              <a:t>b</a:t>
            </a:r>
            <a:r>
              <a:rPr lang="zh-CN" altLang="en-US" sz="3730">
                <a:latin typeface="Times New Roman" panose="02020603050405020304" pitchFamily="34" charset="0"/>
                <a:ea typeface="楷体" panose="02010609060101010101" charset="-122"/>
                <a:cs typeface="Times New Roman" panose="02020603050405020304" pitchFamily="34" charset="0"/>
              </a:rPr>
              <a:t>）所示的现象。由此可以判断（　　）</a:t>
            </a:r>
          </a:p>
          <a:p>
            <a:r>
              <a:rPr lang="en-US" altLang="zh-CN" sz="3730"/>
              <a:t>  A</a:t>
            </a:r>
            <a:r>
              <a:rPr lang="en-US" altLang="zh-CN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 .</a:t>
            </a:r>
            <a:r>
              <a:rPr lang="zh-CN" altLang="en-US" sz="3730"/>
              <a:t>小车突然做加速运动	</a:t>
            </a:r>
          </a:p>
          <a:p>
            <a:r>
              <a:rPr lang="en-US" altLang="zh-CN" sz="3730"/>
              <a:t>  B</a:t>
            </a:r>
            <a:r>
              <a:rPr lang="en-US" altLang="zh-CN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 .</a:t>
            </a:r>
            <a:r>
              <a:rPr lang="zh-CN" altLang="en-US" sz="3730"/>
              <a:t>小车突然做减速运动	</a:t>
            </a:r>
          </a:p>
          <a:p>
            <a:r>
              <a:rPr lang="en-US" altLang="zh-CN" sz="3730"/>
              <a:t>  C</a:t>
            </a:r>
            <a:r>
              <a:rPr lang="en-US" altLang="zh-CN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 .</a:t>
            </a:r>
            <a:r>
              <a:rPr lang="zh-CN" altLang="en-US" sz="3730"/>
              <a:t>小车保持匀速运动	</a:t>
            </a:r>
          </a:p>
          <a:p>
            <a:r>
              <a:rPr lang="en-US" altLang="zh-CN" sz="3730"/>
              <a:t>  D</a:t>
            </a:r>
            <a:r>
              <a:rPr lang="en-US" altLang="zh-CN" sz="3730">
                <a:solidFill>
                  <a:prstClr val="black"/>
                </a:solidFill>
                <a:cs typeface="Times New Roman" panose="02020603050405020304" pitchFamily="34" charset="0"/>
                <a:sym typeface="+mn-ea"/>
              </a:rPr>
              <a:t> .</a:t>
            </a:r>
            <a:r>
              <a:rPr lang="zh-CN" altLang="en-US" sz="3730"/>
              <a:t>小车可能做加速、也可能做减速运动</a:t>
            </a:r>
          </a:p>
        </p:txBody>
      </p:sp>
      <p:sp>
        <p:nvSpPr>
          <p:cNvPr id="3" name="任意多边形: 形状 1"/>
          <p:cNvSpPr/>
          <p:nvPr>
            <p:custDataLst>
              <p:tags r:id="rId2"/>
            </p:custDataLst>
          </p:nvPr>
        </p:nvSpPr>
        <p:spPr>
          <a:xfrm>
            <a:off x="207629" y="122308"/>
            <a:ext cx="433150" cy="394341"/>
          </a:xfrm>
          <a:custGeom>
            <a:avLst/>
            <a:gdLst>
              <a:gd name="connsiteX0" fmla="*/ 51378 w 324579"/>
              <a:gd name="connsiteY0" fmla="*/ 106608 h 295497"/>
              <a:gd name="connsiteX1" fmla="*/ 59734 w 324579"/>
              <a:gd name="connsiteY1" fmla="*/ 111000 h 295497"/>
              <a:gd name="connsiteX2" fmla="*/ 71279 w 324579"/>
              <a:gd name="connsiteY2" fmla="*/ 124873 h 295497"/>
              <a:gd name="connsiteX3" fmla="*/ 158636 w 324579"/>
              <a:gd name="connsiteY3" fmla="*/ 229847 h 295497"/>
              <a:gd name="connsiteX4" fmla="*/ 170180 w 324579"/>
              <a:gd name="connsiteY4" fmla="*/ 243719 h 295497"/>
              <a:gd name="connsiteX5" fmla="*/ 168590 w 324579"/>
              <a:gd name="connsiteY5" fmla="*/ 261088 h 295497"/>
              <a:gd name="connsiteX6" fmla="*/ 130670 w 324579"/>
              <a:gd name="connsiteY6" fmla="*/ 292644 h 295497"/>
              <a:gd name="connsiteX7" fmla="*/ 113301 w 324579"/>
              <a:gd name="connsiteY7" fmla="*/ 291053 h 295497"/>
              <a:gd name="connsiteX8" fmla="*/ 2854 w 324579"/>
              <a:gd name="connsiteY8" fmla="*/ 158334 h 295497"/>
              <a:gd name="connsiteX9" fmla="*/ 4445 w 324579"/>
              <a:gd name="connsiteY9" fmla="*/ 140965 h 295497"/>
              <a:gd name="connsiteX10" fmla="*/ 42365 w 324579"/>
              <a:gd name="connsiteY10" fmla="*/ 109409 h 295497"/>
              <a:gd name="connsiteX11" fmla="*/ 51378 w 324579"/>
              <a:gd name="connsiteY11" fmla="*/ 106608 h 295497"/>
              <a:gd name="connsiteX12" fmla="*/ 199409 w 324579"/>
              <a:gd name="connsiteY12" fmla="*/ 95749 h 295497"/>
              <a:gd name="connsiteX13" fmla="*/ 207765 w 324579"/>
              <a:gd name="connsiteY13" fmla="*/ 100126 h 295497"/>
              <a:gd name="connsiteX14" fmla="*/ 206174 w 324579"/>
              <a:gd name="connsiteY14" fmla="*/ 117495 h 295497"/>
              <a:gd name="connsiteX15" fmla="*/ 188805 w 324579"/>
              <a:gd name="connsiteY15" fmla="*/ 115904 h 295497"/>
              <a:gd name="connsiteX16" fmla="*/ 190396 w 324579"/>
              <a:gd name="connsiteY16" fmla="*/ 98535 h 295497"/>
              <a:gd name="connsiteX17" fmla="*/ 199409 w 324579"/>
              <a:gd name="connsiteY17" fmla="*/ 95749 h 295497"/>
              <a:gd name="connsiteX18" fmla="*/ 308801 w 324579"/>
              <a:gd name="connsiteY18" fmla="*/ 0 h 295497"/>
              <a:gd name="connsiteX19" fmla="*/ 217130 w 324579"/>
              <a:gd name="connsiteY19" fmla="*/ 76288 h 295497"/>
              <a:gd name="connsiteX20" fmla="*/ 174618 w 324579"/>
              <a:gd name="connsiteY20" fmla="*/ 79575 h 295497"/>
              <a:gd name="connsiteX21" fmla="*/ 169845 w 324579"/>
              <a:gd name="connsiteY21" fmla="*/ 131682 h 295497"/>
              <a:gd name="connsiteX22" fmla="*/ 221952 w 324579"/>
              <a:gd name="connsiteY22" fmla="*/ 136455 h 295497"/>
              <a:gd name="connsiteX23" fmla="*/ 232908 w 324579"/>
              <a:gd name="connsiteY23" fmla="*/ 95248 h 295497"/>
              <a:gd name="connsiteX24" fmla="*/ 324579 w 324579"/>
              <a:gd name="connsiteY24" fmla="*/ 18960 h 295497"/>
              <a:gd name="connsiteX25" fmla="*/ 265545 w 324579"/>
              <a:gd name="connsiteY25" fmla="*/ 194043 h 295497"/>
              <a:gd name="connsiteX26" fmla="*/ 257201 w 324579"/>
              <a:gd name="connsiteY26" fmla="*/ 201949 h 295497"/>
              <a:gd name="connsiteX27" fmla="*/ 175128 w 324579"/>
              <a:gd name="connsiteY27" fmla="*/ 230384 h 295497"/>
              <a:gd name="connsiteX28" fmla="*/ 73746 w 324579"/>
              <a:gd name="connsiteY28" fmla="*/ 108557 h 295497"/>
              <a:gd name="connsiteX29" fmla="*/ 116618 w 324579"/>
              <a:gd name="connsiteY29" fmla="*/ 33017 h 295497"/>
              <a:gd name="connsiteX30" fmla="*/ 125908 w 324579"/>
              <a:gd name="connsiteY30" fmla="*/ 26247 h 29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4579" h="295497">
                <a:moveTo>
                  <a:pt x="51378" y="106608"/>
                </a:moveTo>
                <a:cubicBezTo>
                  <a:pt x="54522" y="106896"/>
                  <a:pt x="57556" y="108382"/>
                  <a:pt x="59734" y="111000"/>
                </a:cubicBezTo>
                <a:lnTo>
                  <a:pt x="71279" y="124873"/>
                </a:lnTo>
                <a:lnTo>
                  <a:pt x="158636" y="229847"/>
                </a:lnTo>
                <a:lnTo>
                  <a:pt x="170180" y="243719"/>
                </a:lnTo>
                <a:cubicBezTo>
                  <a:pt x="174537" y="248954"/>
                  <a:pt x="173824" y="256732"/>
                  <a:pt x="168590" y="261088"/>
                </a:cubicBezTo>
                <a:lnTo>
                  <a:pt x="130670" y="292644"/>
                </a:lnTo>
                <a:cubicBezTo>
                  <a:pt x="125435" y="297001"/>
                  <a:pt x="117658" y="296288"/>
                  <a:pt x="113301" y="291053"/>
                </a:cubicBezTo>
                <a:lnTo>
                  <a:pt x="2854" y="158334"/>
                </a:lnTo>
                <a:cubicBezTo>
                  <a:pt x="-1503" y="153099"/>
                  <a:pt x="-790" y="145322"/>
                  <a:pt x="4445" y="140965"/>
                </a:cubicBezTo>
                <a:lnTo>
                  <a:pt x="42365" y="109409"/>
                </a:lnTo>
                <a:cubicBezTo>
                  <a:pt x="44982" y="107231"/>
                  <a:pt x="48235" y="106320"/>
                  <a:pt x="51378" y="106608"/>
                </a:cubicBezTo>
                <a:close/>
                <a:moveTo>
                  <a:pt x="199409" y="95749"/>
                </a:moveTo>
                <a:cubicBezTo>
                  <a:pt x="202557" y="96037"/>
                  <a:pt x="205596" y="97520"/>
                  <a:pt x="207765" y="100126"/>
                </a:cubicBezTo>
                <a:cubicBezTo>
                  <a:pt x="212104" y="105340"/>
                  <a:pt x="211388" y="113156"/>
                  <a:pt x="206174" y="117495"/>
                </a:cubicBezTo>
                <a:cubicBezTo>
                  <a:pt x="200961" y="121834"/>
                  <a:pt x="193144" y="121119"/>
                  <a:pt x="188805" y="115904"/>
                </a:cubicBezTo>
                <a:cubicBezTo>
                  <a:pt x="184467" y="110691"/>
                  <a:pt x="185183" y="102874"/>
                  <a:pt x="190396" y="98535"/>
                </a:cubicBezTo>
                <a:cubicBezTo>
                  <a:pt x="193003" y="96366"/>
                  <a:pt x="196261" y="95460"/>
                  <a:pt x="199409" y="95749"/>
                </a:cubicBezTo>
                <a:close/>
                <a:moveTo>
                  <a:pt x="308801" y="0"/>
                </a:moveTo>
                <a:lnTo>
                  <a:pt x="217130" y="76288"/>
                </a:lnTo>
                <a:cubicBezTo>
                  <a:pt x="203996" y="68605"/>
                  <a:pt x="186942" y="69319"/>
                  <a:pt x="174618" y="79575"/>
                </a:cubicBezTo>
                <a:cubicBezTo>
                  <a:pt x="158976" y="92592"/>
                  <a:pt x="156828" y="116041"/>
                  <a:pt x="169845" y="131682"/>
                </a:cubicBezTo>
                <a:cubicBezTo>
                  <a:pt x="182863" y="147325"/>
                  <a:pt x="206310" y="149472"/>
                  <a:pt x="221952" y="136455"/>
                </a:cubicBezTo>
                <a:cubicBezTo>
                  <a:pt x="234277" y="126199"/>
                  <a:pt x="238077" y="109558"/>
                  <a:pt x="232908" y="95248"/>
                </a:cubicBezTo>
                <a:lnTo>
                  <a:pt x="324579" y="18960"/>
                </a:lnTo>
                <a:lnTo>
                  <a:pt x="265545" y="194043"/>
                </a:lnTo>
                <a:cubicBezTo>
                  <a:pt x="264231" y="197863"/>
                  <a:pt x="261245" y="200831"/>
                  <a:pt x="257201" y="201949"/>
                </a:cubicBezTo>
                <a:lnTo>
                  <a:pt x="175128" y="230384"/>
                </a:lnTo>
                <a:lnTo>
                  <a:pt x="73746" y="108557"/>
                </a:lnTo>
                <a:lnTo>
                  <a:pt x="116618" y="33017"/>
                </a:lnTo>
                <a:cubicBezTo>
                  <a:pt x="118452" y="29243"/>
                  <a:pt x="121913" y="26845"/>
                  <a:pt x="125908" y="262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5"/>
          </a:p>
        </p:txBody>
      </p:sp>
      <p:sp>
        <p:nvSpPr>
          <p:cNvPr id="4" name="五边形 5"/>
          <p:cNvSpPr/>
          <p:nvPr>
            <p:custDataLst>
              <p:tags r:id="rId3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随堂练习</a:t>
            </a:r>
          </a:p>
        </p:txBody>
      </p:sp>
      <p:sp>
        <p:nvSpPr>
          <p:cNvPr id="20" name="矩形: 圆角 62"/>
          <p:cNvSpPr/>
          <p:nvPr>
            <p:custDataLst>
              <p:tags r:id="rId4"/>
            </p:custDataLst>
          </p:nvPr>
        </p:nvSpPr>
        <p:spPr>
          <a:xfrm>
            <a:off x="647134" y="4664077"/>
            <a:ext cx="11122003" cy="2074144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195" b="1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解析：</a:t>
            </a:r>
            <a:r>
              <a:rPr lang="zh-CN" altLang="en-US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由于木块与小车一起向右做匀速直线运动，当小车突然减速运动时，木块底部也随之减速，而木块的上部由于惯性仍要保持原来的匀速直线运动状态，所以木块向右倾倒，会出现如图（</a:t>
            </a:r>
            <a:r>
              <a:rPr lang="en-US" altLang="zh-CN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b</a:t>
            </a:r>
            <a:r>
              <a:rPr lang="zh-CN" altLang="en-US" sz="3195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charset="-122"/>
              </a:rPr>
              <a:t>）所示的现象。</a:t>
            </a:r>
          </a:p>
        </p:txBody>
      </p:sp>
      <p:sp>
        <p:nvSpPr>
          <p:cNvPr id="23" name="任意多边形: 形状 13"/>
          <p:cNvSpPr/>
          <p:nvPr>
            <p:custDataLst>
              <p:tags r:id="rId5"/>
            </p:custDataLst>
          </p:nvPr>
        </p:nvSpPr>
        <p:spPr>
          <a:xfrm>
            <a:off x="494032" y="3013462"/>
            <a:ext cx="667461" cy="494555"/>
          </a:xfrm>
          <a:custGeom>
            <a:avLst/>
            <a:gdLst>
              <a:gd name="connsiteX0" fmla="*/ 723760 w 760015"/>
              <a:gd name="connsiteY0" fmla="*/ 1496 h 563134"/>
              <a:gd name="connsiteX1" fmla="*/ 750330 w 760015"/>
              <a:gd name="connsiteY1" fmla="*/ 50840 h 563134"/>
              <a:gd name="connsiteX2" fmla="*/ 340396 w 760015"/>
              <a:gd name="connsiteY2" fmla="*/ 546175 h 563134"/>
              <a:gd name="connsiteX3" fmla="*/ 285358 w 760015"/>
              <a:gd name="connsiteY3" fmla="*/ 553766 h 563134"/>
              <a:gd name="connsiteX4" fmla="*/ 136523 w 760015"/>
              <a:gd name="connsiteY4" fmla="*/ 410656 h 563134"/>
              <a:gd name="connsiteX5" fmla="*/ 13597 w 760015"/>
              <a:gd name="connsiteY5" fmla="*/ 315360 h 563134"/>
              <a:gd name="connsiteX6" fmla="*/ 11244 w 760015"/>
              <a:gd name="connsiteY6" fmla="*/ 267915 h 563134"/>
              <a:gd name="connsiteX7" fmla="*/ 91277 w 760015"/>
              <a:gd name="connsiteY7" fmla="*/ 195797 h 563134"/>
              <a:gd name="connsiteX8" fmla="*/ 123056 w 760015"/>
              <a:gd name="connsiteY8" fmla="*/ 184410 h 563134"/>
              <a:gd name="connsiteX9" fmla="*/ 154833 w 760015"/>
              <a:gd name="connsiteY9" fmla="*/ 195797 h 563134"/>
              <a:gd name="connsiteX10" fmla="*/ 155480 w 760015"/>
              <a:gd name="connsiteY10" fmla="*/ 196375 h 563134"/>
              <a:gd name="connsiteX11" fmla="*/ 294779 w 760015"/>
              <a:gd name="connsiteY11" fmla="*/ 334898 h 563134"/>
              <a:gd name="connsiteX12" fmla="*/ 401897 w 760015"/>
              <a:gd name="connsiteY12" fmla="*/ 214736 h 563134"/>
              <a:gd name="connsiteX13" fmla="*/ 723760 w 760015"/>
              <a:gd name="connsiteY13" fmla="*/ 1496 h 56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0015" h="563134">
                <a:moveTo>
                  <a:pt x="723760" y="1496"/>
                </a:moveTo>
                <a:cubicBezTo>
                  <a:pt x="752227" y="-7994"/>
                  <a:pt x="773104" y="29963"/>
                  <a:pt x="750330" y="50840"/>
                </a:cubicBezTo>
                <a:cubicBezTo>
                  <a:pt x="558647" y="214054"/>
                  <a:pt x="446675" y="354494"/>
                  <a:pt x="340396" y="546175"/>
                </a:cubicBezTo>
                <a:cubicBezTo>
                  <a:pt x="329009" y="565153"/>
                  <a:pt x="302440" y="568949"/>
                  <a:pt x="285358" y="553766"/>
                </a:cubicBezTo>
                <a:lnTo>
                  <a:pt x="136523" y="410656"/>
                </a:lnTo>
                <a:lnTo>
                  <a:pt x="13597" y="315360"/>
                </a:lnTo>
                <a:cubicBezTo>
                  <a:pt x="-2880" y="303973"/>
                  <a:pt x="-5235" y="281198"/>
                  <a:pt x="11244" y="267915"/>
                </a:cubicBezTo>
                <a:lnTo>
                  <a:pt x="91277" y="195797"/>
                </a:lnTo>
                <a:cubicBezTo>
                  <a:pt x="99515" y="188205"/>
                  <a:pt x="111286" y="184410"/>
                  <a:pt x="123056" y="184410"/>
                </a:cubicBezTo>
                <a:cubicBezTo>
                  <a:pt x="134825" y="184410"/>
                  <a:pt x="146594" y="188205"/>
                  <a:pt x="154833" y="195797"/>
                </a:cubicBezTo>
                <a:lnTo>
                  <a:pt x="155480" y="196375"/>
                </a:lnTo>
                <a:lnTo>
                  <a:pt x="294779" y="334898"/>
                </a:lnTo>
                <a:lnTo>
                  <a:pt x="401897" y="214736"/>
                </a:lnTo>
                <a:cubicBezTo>
                  <a:pt x="515590" y="102556"/>
                  <a:pt x="629817" y="32811"/>
                  <a:pt x="723760" y="1496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1783318" y="1732010"/>
            <a:ext cx="525780" cy="66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35" b="1">
                <a:solidFill>
                  <a:srgbClr val="C00000"/>
                </a:solidFill>
                <a:cs typeface="Times New Roman" panose="02020603050405020304" pitchFamily="34" charset="0"/>
              </a:rPr>
              <a:t>B</a:t>
            </a:r>
          </a:p>
        </p:txBody>
      </p:sp>
      <p:pic>
        <p:nvPicPr>
          <p:cNvPr id="11" name="图片2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5767" y="1916424"/>
            <a:ext cx="4245266" cy="2058311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对角圆角矩形 36"/>
          <p:cNvSpPr/>
          <p:nvPr>
            <p:custDataLst>
              <p:tags r:id="rId1"/>
            </p:custDataLst>
          </p:nvPr>
        </p:nvSpPr>
        <p:spPr>
          <a:xfrm>
            <a:off x="769540" y="1665817"/>
            <a:ext cx="10657416" cy="3937000"/>
          </a:xfrm>
          <a:prstGeom prst="round2DiagRect">
            <a:avLst/>
          </a:prstGeom>
          <a:noFill/>
          <a:ln w="22225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kumimoji="1" lang="zh-CN" altLang="en-US" sz="2400"/>
          </a:p>
        </p:txBody>
      </p:sp>
      <p:sp>
        <p:nvSpPr>
          <p:cNvPr id="39" name="矩形 38"/>
          <p:cNvSpPr/>
          <p:nvPr>
            <p:custDataLst>
              <p:tags r:id="rId2"/>
            </p:custDataLst>
          </p:nvPr>
        </p:nvSpPr>
        <p:spPr>
          <a:xfrm>
            <a:off x="4271433" y="838200"/>
            <a:ext cx="3649133" cy="573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CN" altLang="en-US" sz="3200" b="1" spc="300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</a:rPr>
              <a:t>牛顿第一定律</a:t>
            </a:r>
          </a:p>
        </p:txBody>
      </p:sp>
      <p:cxnSp>
        <p:nvCxnSpPr>
          <p:cNvPr id="40" name="直线连接符 4"/>
          <p:cNvCxnSpPr/>
          <p:nvPr>
            <p:custDataLst>
              <p:tags r:id="rId3"/>
            </p:custDataLst>
          </p:nvPr>
        </p:nvCxnSpPr>
        <p:spPr>
          <a:xfrm>
            <a:off x="8015817" y="1126067"/>
            <a:ext cx="1056216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24"/>
          <p:cNvCxnSpPr/>
          <p:nvPr>
            <p:custDataLst>
              <p:tags r:id="rId4"/>
            </p:custDataLst>
          </p:nvPr>
        </p:nvCxnSpPr>
        <p:spPr>
          <a:xfrm>
            <a:off x="2927351" y="1126067"/>
            <a:ext cx="1056216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2395495" y="2020707"/>
            <a:ext cx="7392821" cy="2944464"/>
            <a:chOff x="1796621" y="1515530"/>
            <a:chExt cx="5544616" cy="2208348"/>
          </a:xfrm>
        </p:grpSpPr>
        <p:cxnSp>
          <p:nvCxnSpPr>
            <p:cNvPr id="48" name="直接连接符 47"/>
            <p:cNvCxnSpPr/>
            <p:nvPr>
              <p:custDataLst>
                <p:tags r:id="rId6"/>
              </p:custDataLst>
            </p:nvPr>
          </p:nvCxnSpPr>
          <p:spPr>
            <a:xfrm flipH="1">
              <a:off x="2836522" y="3543858"/>
              <a:ext cx="140837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圆角矩形 52"/>
            <p:cNvSpPr/>
            <p:nvPr>
              <p:custDataLst>
                <p:tags r:id="rId7"/>
              </p:custDataLst>
            </p:nvPr>
          </p:nvSpPr>
          <p:spPr>
            <a:xfrm>
              <a:off x="4244892" y="1707654"/>
              <a:ext cx="897829" cy="36004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Times New Roman" panose="02020603050405020304" pitchFamily="34" charset="0"/>
                  <a:ea typeface="微软雅黑" panose="020B0503020204020204" pitchFamily="34" charset="-122"/>
                  <a:cs typeface="Times New Roman" panose="02020603050405020304" pitchFamily="34" charset="0"/>
                </a:rPr>
                <a:t>阻力</a:t>
              </a:r>
            </a:p>
          </p:txBody>
        </p:sp>
        <p:cxnSp>
          <p:nvCxnSpPr>
            <p:cNvPr id="60" name="直接箭头连接符 59"/>
            <p:cNvCxnSpPr/>
            <p:nvPr>
              <p:custDataLst>
                <p:tags r:id="rId8"/>
              </p:custDataLst>
            </p:nvPr>
          </p:nvCxnSpPr>
          <p:spPr bwMode="auto">
            <a:xfrm>
              <a:off x="5142721" y="1886169"/>
              <a:ext cx="80624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圆角矩形 60"/>
            <p:cNvSpPr/>
            <p:nvPr>
              <p:custDataLst>
                <p:tags r:id="rId9"/>
              </p:custDataLst>
            </p:nvPr>
          </p:nvSpPr>
          <p:spPr>
            <a:xfrm>
              <a:off x="5077793" y="1515530"/>
              <a:ext cx="936104" cy="3842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Times New Roman" panose="02020603050405020304" pitchFamily="34" charset="0"/>
                  <a:ea typeface="微软雅黑" panose="020B0503020204020204" pitchFamily="34" charset="-122"/>
                  <a:cs typeface="Times New Roman" panose="02020603050405020304" pitchFamily="34" charset="0"/>
                </a:rPr>
                <a:t>影响</a:t>
              </a:r>
            </a:p>
          </p:txBody>
        </p:sp>
        <p:sp>
          <p:nvSpPr>
            <p:cNvPr id="2" name="圆角矩形 1"/>
            <p:cNvSpPr/>
            <p:nvPr>
              <p:custDataLst>
                <p:tags r:id="rId10"/>
              </p:custDataLst>
            </p:nvPr>
          </p:nvSpPr>
          <p:spPr>
            <a:xfrm>
              <a:off x="1796621" y="2535746"/>
              <a:ext cx="2088232" cy="36004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Times New Roman" panose="02020603050405020304" pitchFamily="34" charset="0"/>
                  <a:ea typeface="微软雅黑" panose="020B0503020204020204" pitchFamily="34" charset="-122"/>
                  <a:cs typeface="Times New Roman" panose="02020603050405020304" pitchFamily="34" charset="0"/>
                </a:rPr>
                <a:t>牛顿第一定律</a:t>
              </a:r>
            </a:p>
          </p:txBody>
        </p:sp>
        <p:cxnSp>
          <p:nvCxnSpPr>
            <p:cNvPr id="33" name="直接连接符 32"/>
            <p:cNvCxnSpPr/>
            <p:nvPr>
              <p:custDataLst>
                <p:tags r:id="rId11"/>
              </p:custDataLst>
            </p:nvPr>
          </p:nvCxnSpPr>
          <p:spPr>
            <a:xfrm flipH="1" flipV="1">
              <a:off x="2836522" y="2895786"/>
              <a:ext cx="0" cy="64807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2836522" y="1887674"/>
              <a:ext cx="0" cy="64807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13"/>
              </p:custDataLst>
            </p:nvPr>
          </p:nvCxnSpPr>
          <p:spPr>
            <a:xfrm flipH="1">
              <a:off x="2836521" y="1887674"/>
              <a:ext cx="140837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圆角矩形 43"/>
            <p:cNvSpPr/>
            <p:nvPr>
              <p:custDataLst>
                <p:tags r:id="rId14"/>
              </p:custDataLst>
            </p:nvPr>
          </p:nvSpPr>
          <p:spPr>
            <a:xfrm>
              <a:off x="4244891" y="3363838"/>
              <a:ext cx="3096346" cy="36004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Times New Roman" panose="02020603050405020304" pitchFamily="34" charset="0"/>
                  <a:ea typeface="微软雅黑" panose="020B0503020204020204" pitchFamily="34" charset="-122"/>
                  <a:cs typeface="Times New Roman" panose="02020603050405020304" pitchFamily="34" charset="0"/>
                </a:rPr>
                <a:t>一切物体都具有惯性</a:t>
              </a:r>
            </a:p>
          </p:txBody>
        </p:sp>
        <p:cxnSp>
          <p:nvCxnSpPr>
            <p:cNvPr id="45" name="直接箭头连接符 44"/>
            <p:cNvCxnSpPr/>
            <p:nvPr>
              <p:custDataLst>
                <p:tags r:id="rId15"/>
              </p:custDataLst>
            </p:nvPr>
          </p:nvCxnSpPr>
          <p:spPr bwMode="auto">
            <a:xfrm>
              <a:off x="3876765" y="2691642"/>
              <a:ext cx="80624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圆角矩形 48"/>
            <p:cNvSpPr/>
            <p:nvPr>
              <p:custDataLst>
                <p:tags r:id="rId16"/>
              </p:custDataLst>
            </p:nvPr>
          </p:nvSpPr>
          <p:spPr>
            <a:xfrm>
              <a:off x="5948970" y="1707654"/>
              <a:ext cx="897829" cy="36004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Times New Roman" panose="02020603050405020304" pitchFamily="34" charset="0"/>
                  <a:ea typeface="微软雅黑" panose="020B0503020204020204" pitchFamily="34" charset="-122"/>
                  <a:cs typeface="Times New Roman" panose="02020603050405020304" pitchFamily="34" charset="0"/>
                </a:rPr>
                <a:t>运动</a:t>
              </a:r>
            </a:p>
          </p:txBody>
        </p:sp>
        <p:sp>
          <p:nvSpPr>
            <p:cNvPr id="50" name="圆角矩形 49"/>
            <p:cNvSpPr/>
            <p:nvPr>
              <p:custDataLst>
                <p:tags r:id="rId17"/>
              </p:custDataLst>
            </p:nvPr>
          </p:nvSpPr>
          <p:spPr>
            <a:xfrm>
              <a:off x="4693806" y="2511622"/>
              <a:ext cx="897829" cy="36004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Times New Roman" panose="02020603050405020304" pitchFamily="34" charset="0"/>
                  <a:ea typeface="微软雅黑" panose="020B0503020204020204" pitchFamily="34" charset="-122"/>
                  <a:cs typeface="Times New Roman" panose="02020603050405020304" pitchFamily="34" charset="0"/>
                </a:rPr>
                <a:t>内容</a:t>
              </a:r>
            </a:p>
          </p:txBody>
        </p:sp>
        <p:sp>
          <p:nvSpPr>
            <p:cNvPr id="62" name="圆角矩形 61"/>
            <p:cNvSpPr/>
            <p:nvPr>
              <p:custDataLst>
                <p:tags r:id="rId18"/>
              </p:custDataLst>
            </p:nvPr>
          </p:nvSpPr>
          <p:spPr>
            <a:xfrm>
              <a:off x="2804733" y="2019586"/>
              <a:ext cx="936104" cy="3842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Times New Roman" panose="02020603050405020304" pitchFamily="34" charset="0"/>
                  <a:ea typeface="微软雅黑" panose="020B0503020204020204" pitchFamily="34" charset="-122"/>
                  <a:cs typeface="Times New Roman" panose="02020603050405020304" pitchFamily="34" charset="0"/>
                </a:rPr>
                <a:t>揭示</a:t>
              </a:r>
            </a:p>
          </p:txBody>
        </p:sp>
        <p:sp>
          <p:nvSpPr>
            <p:cNvPr id="63" name="圆角矩形 62"/>
            <p:cNvSpPr/>
            <p:nvPr>
              <p:custDataLst>
                <p:tags r:id="rId19"/>
              </p:custDataLst>
            </p:nvPr>
          </p:nvSpPr>
          <p:spPr>
            <a:xfrm>
              <a:off x="2834464" y="3027698"/>
              <a:ext cx="936104" cy="3842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Times New Roman" panose="02020603050405020304" pitchFamily="34" charset="0"/>
                  <a:ea typeface="微软雅黑" panose="020B0503020204020204" pitchFamily="34" charset="-122"/>
                  <a:cs typeface="Times New Roman" panose="02020603050405020304" pitchFamily="34" charset="0"/>
                </a:rPr>
                <a:t>揭示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rcRect l="9795" r="6995"/>
          <a:stretch>
            <a:fillRect/>
          </a:stretch>
        </p:blipFill>
        <p:spPr>
          <a:xfrm>
            <a:off x="7446931" y="3191172"/>
            <a:ext cx="2262595" cy="2843170"/>
          </a:xfrm>
          <a:prstGeom prst="roundRect">
            <a:avLst/>
          </a:prstGeom>
        </p:spPr>
      </p:pic>
      <p:sp>
        <p:nvSpPr>
          <p:cNvPr id="3" name="任意多边形: 形状 1"/>
          <p:cNvSpPr/>
          <p:nvPr>
            <p:custDataLst>
              <p:tags r:id="rId2"/>
            </p:custDataLst>
          </p:nvPr>
        </p:nvSpPr>
        <p:spPr>
          <a:xfrm>
            <a:off x="261643" y="102931"/>
            <a:ext cx="344354" cy="449654"/>
          </a:xfrm>
          <a:custGeom>
            <a:avLst/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5"/>
          </a:p>
        </p:txBody>
      </p:sp>
      <p:sp>
        <p:nvSpPr>
          <p:cNvPr id="4" name="五边形 5"/>
          <p:cNvSpPr/>
          <p:nvPr>
            <p:custDataLst>
              <p:tags r:id="rId3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20" name="矩形: 圆角 11"/>
          <p:cNvSpPr/>
          <p:nvPr>
            <p:custDataLst>
              <p:tags r:id="rId4"/>
            </p:custDataLst>
          </p:nvPr>
        </p:nvSpPr>
        <p:spPr>
          <a:xfrm>
            <a:off x="2529289" y="102928"/>
            <a:ext cx="4971528" cy="461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0" b="1">
                <a:solidFill>
                  <a:schemeClr val="tx1"/>
                </a:solidFill>
              </a:rPr>
              <a:t>知识点</a:t>
            </a:r>
            <a:r>
              <a:rPr lang="en-US" altLang="zh-CN" sz="2670" b="1">
                <a:solidFill>
                  <a:schemeClr val="tx1"/>
                </a:solidFill>
              </a:rPr>
              <a:t>1</a:t>
            </a:r>
            <a:r>
              <a:rPr lang="zh-CN" altLang="en-US" sz="2670" b="1">
                <a:solidFill>
                  <a:schemeClr val="tx1"/>
                </a:solidFill>
              </a:rPr>
              <a:t>阻力对物体运动的影响</a:t>
            </a: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020887" y="3191172"/>
            <a:ext cx="2247436" cy="2843170"/>
          </a:xfrm>
          <a:prstGeom prst="roundRect">
            <a:avLst/>
          </a:prstGeom>
        </p:spPr>
      </p:pic>
      <p:sp>
        <p:nvSpPr>
          <p:cNvPr id="13" name="圆角矩形标注 12"/>
          <p:cNvSpPr/>
          <p:nvPr>
            <p:custDataLst>
              <p:tags r:id="rId6"/>
            </p:custDataLst>
          </p:nvPr>
        </p:nvSpPr>
        <p:spPr>
          <a:xfrm>
            <a:off x="1049864" y="1394780"/>
            <a:ext cx="4168258" cy="1746572"/>
          </a:xfrm>
          <a:prstGeom prst="wedgeRoundRectCallou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65">
                <a:solidFill>
                  <a:schemeClr val="tx1"/>
                </a:solidFill>
              </a:rPr>
              <a:t>        要使一个物体持续运动，就必须对它施加力的作用；如果这个力被撤掉，物体就会停止运动。</a:t>
            </a:r>
          </a:p>
        </p:txBody>
      </p:sp>
      <p:sp>
        <p:nvSpPr>
          <p:cNvPr id="37" name="圆角矩形标注 36"/>
          <p:cNvSpPr/>
          <p:nvPr>
            <p:custDataLst>
              <p:tags r:id="rId7"/>
            </p:custDataLst>
          </p:nvPr>
        </p:nvSpPr>
        <p:spPr>
          <a:xfrm>
            <a:off x="6494099" y="1397431"/>
            <a:ext cx="4168258" cy="1746572"/>
          </a:xfrm>
          <a:prstGeom prst="wedgeRoundRectCallou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65">
                <a:solidFill>
                  <a:schemeClr val="tx1"/>
                </a:solidFill>
              </a:rPr>
              <a:t>        物体的运动</a:t>
            </a:r>
            <a:r>
              <a:rPr lang="zh-CN" altLang="en-US" sz="2665">
                <a:solidFill>
                  <a:srgbClr val="C00000"/>
                </a:solidFill>
              </a:rPr>
              <a:t>并不需要力来维持</a:t>
            </a:r>
            <a:r>
              <a:rPr lang="zh-CN" altLang="en-US" sz="2665">
                <a:solidFill>
                  <a:schemeClr val="tx1"/>
                </a:solidFill>
              </a:rPr>
              <a:t>，运动的物体之所以会停下来，是因为受到了阻力。</a:t>
            </a: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675558" y="632380"/>
            <a:ext cx="8449457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0">
                <a:latin typeface="+mj-ea"/>
                <a:ea typeface="+mj-ea"/>
              </a:rPr>
              <a:t>讨论：运动需要力来维持吗？</a:t>
            </a:r>
          </a:p>
        </p:txBody>
      </p:sp>
      <p:grpSp>
        <p:nvGrpSpPr>
          <p:cNvPr id="17" name="组合 16"/>
          <p:cNvGrpSpPr/>
          <p:nvPr>
            <p:custDataLst>
              <p:tags r:id="rId9"/>
            </p:custDataLst>
          </p:nvPr>
        </p:nvGrpSpPr>
        <p:grpSpPr>
          <a:xfrm>
            <a:off x="5125194" y="3590865"/>
            <a:ext cx="1586897" cy="2282938"/>
            <a:chOff x="3644565" y="2480733"/>
            <a:chExt cx="1191201" cy="1713683"/>
          </a:xfrm>
        </p:grpSpPr>
        <p:sp>
          <p:nvSpPr>
            <p:cNvPr id="16" name="爆炸形 1 15"/>
            <p:cNvSpPr/>
            <p:nvPr>
              <p:custDataLst>
                <p:tags r:id="rId11"/>
              </p:custDataLst>
            </p:nvPr>
          </p:nvSpPr>
          <p:spPr>
            <a:xfrm>
              <a:off x="3644565" y="2480733"/>
              <a:ext cx="1191201" cy="1713683"/>
            </a:xfrm>
            <a:prstGeom prst="irregularSeal1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730" i="1">
                <a:solidFill>
                  <a:srgbClr val="FF6600"/>
                </a:solidFill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2"/>
              </p:custDataLst>
            </p:nvPr>
          </p:nvSpPr>
          <p:spPr>
            <a:xfrm>
              <a:off x="3764399" y="2950068"/>
              <a:ext cx="951534" cy="644923"/>
            </a:xfrm>
            <a:prstGeom prst="rect">
              <a:avLst/>
            </a:prstGeom>
            <a:noFill/>
          </p:spPr>
          <p:txBody>
            <a:bodyPr wrap="square" lIns="121814" tIns="60907" rIns="121814" bIns="60907">
              <a:spAutoFit/>
            </a:bodyPr>
            <a:lstStyle/>
            <a:p>
              <a:pPr algn="ctr"/>
              <a:r>
                <a:rPr lang="en-US" altLang="zh-CN" sz="4795" b="1" i="1" cap="none" spc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6BE98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Vs</a:t>
              </a:r>
              <a:endParaRPr lang="zh-CN" altLang="en-US" sz="4795" b="1" i="1" cap="none" spc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6BE98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580974" y="6035266"/>
            <a:ext cx="4674870" cy="664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730">
                <a:latin typeface="+mj-ea"/>
                <a:ea typeface="+mj-ea"/>
              </a:rPr>
              <a:t>到底哪个说法正确呢</a:t>
            </a:r>
            <a:r>
              <a:rPr lang="en-US" altLang="zh-CN" sz="3730">
                <a:latin typeface="+mj-ea"/>
                <a:ea typeface="+mj-ea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2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7" grpId="0" animBg="1"/>
      <p:bldP spid="14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>
            <p:custDataLst>
              <p:tags r:id="rId1"/>
            </p:custDataLst>
          </p:nvPr>
        </p:nvGrpSpPr>
        <p:grpSpPr>
          <a:xfrm>
            <a:off x="-30953" y="68211"/>
            <a:ext cx="12253906" cy="6721577"/>
            <a:chOff x="-30953" y="68211"/>
            <a:chExt cx="12253906" cy="6721577"/>
          </a:xfrm>
        </p:grpSpPr>
        <p:sp>
          <p:nvSpPr>
            <p:cNvPr id="2" name="椭圆 1"/>
            <p:cNvSpPr/>
            <p:nvPr>
              <p:custDataLst>
                <p:tags r:id="rId2"/>
              </p:custDataLst>
            </p:nvPr>
          </p:nvSpPr>
          <p:spPr>
            <a:xfrm>
              <a:off x="2431948" y="737295"/>
              <a:ext cx="7467359" cy="55741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1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3"/>
              </p:custDataLst>
            </p:nvPr>
          </p:nvSpPr>
          <p:spPr>
            <a:xfrm>
              <a:off x="3821798" y="1854709"/>
              <a:ext cx="4582011" cy="342033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93885B"/>
              </a:solidFill>
            </a:ln>
            <a:effectLst>
              <a:outerShdw blurRad="279400" dist="38100" dir="8100000" algn="tr" rotWithShape="0">
                <a:srgbClr val="9388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83699" y="1854708"/>
              <a:ext cx="1862510" cy="921894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3036135" y="1275844"/>
              <a:ext cx="6157642" cy="4596494"/>
              <a:chOff x="3017080" y="416684"/>
              <a:chExt cx="6157841" cy="6157841"/>
            </a:xfrm>
          </p:grpSpPr>
          <p:sp>
            <p:nvSpPr>
              <p:cNvPr id="22" name="椭圆 21"/>
              <p:cNvSpPr/>
              <p:nvPr>
                <p:custDataLst>
                  <p:tags r:id="rId22"/>
                </p:custDataLst>
              </p:nvPr>
            </p:nvSpPr>
            <p:spPr>
              <a:xfrm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椭圆 22"/>
              <p:cNvSpPr/>
              <p:nvPr>
                <p:custDataLst>
                  <p:tags r:id="rId23"/>
                </p:custDataLst>
              </p:nvPr>
            </p:nvSpPr>
            <p:spPr>
              <a:xfrm rot="10800000"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881" y="4663979"/>
              <a:ext cx="4518072" cy="21131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53" y="4067438"/>
              <a:ext cx="3589399" cy="2722350"/>
            </a:xfrm>
            <a:custGeom>
              <a:avLst/>
              <a:gdLst>
                <a:gd name="connsiteX0" fmla="*/ 0 w 5741080"/>
                <a:gd name="connsiteY0" fmla="*/ 0 h 5833155"/>
                <a:gd name="connsiteX1" fmla="*/ 3254688 w 5741080"/>
                <a:gd name="connsiteY1" fmla="*/ 0 h 5833155"/>
                <a:gd name="connsiteX2" fmla="*/ 3254688 w 5741080"/>
                <a:gd name="connsiteY2" fmla="*/ 1173889 h 5833155"/>
                <a:gd name="connsiteX3" fmla="*/ 5633605 w 5741080"/>
                <a:gd name="connsiteY3" fmla="*/ 1173889 h 5833155"/>
                <a:gd name="connsiteX4" fmla="*/ 5633605 w 5741080"/>
                <a:gd name="connsiteY4" fmla="*/ 0 h 5833155"/>
                <a:gd name="connsiteX5" fmla="*/ 5741080 w 5741080"/>
                <a:gd name="connsiteY5" fmla="*/ 0 h 5833155"/>
                <a:gd name="connsiteX6" fmla="*/ 5741080 w 5741080"/>
                <a:gd name="connsiteY6" fmla="*/ 5833155 h 5833155"/>
                <a:gd name="connsiteX7" fmla="*/ 0 w 5741080"/>
                <a:gd name="connsiteY7" fmla="*/ 5833155 h 583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80" h="5833155">
                  <a:moveTo>
                    <a:pt x="0" y="0"/>
                  </a:moveTo>
                  <a:lnTo>
                    <a:pt x="3254688" y="0"/>
                  </a:lnTo>
                  <a:lnTo>
                    <a:pt x="3254688" y="1173889"/>
                  </a:lnTo>
                  <a:lnTo>
                    <a:pt x="5633605" y="1173889"/>
                  </a:lnTo>
                  <a:lnTo>
                    <a:pt x="5633605" y="0"/>
                  </a:lnTo>
                  <a:lnTo>
                    <a:pt x="5741080" y="0"/>
                  </a:lnTo>
                  <a:lnTo>
                    <a:pt x="5741080" y="5833155"/>
                  </a:lnTo>
                  <a:lnTo>
                    <a:pt x="0" y="5833155"/>
                  </a:lnTo>
                  <a:close/>
                </a:path>
              </a:pathLst>
            </a:custGeom>
          </p:spPr>
        </p:pic>
        <p:pic>
          <p:nvPicPr>
            <p:cNvPr id="8" name="PA-图片 6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294" y="1092727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9" name="PA-图片 6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95" y="1390527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0" name="PA-图片 6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901" y="72798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1" name="PA-图片 6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493" y="6821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2" name="PA-图片 5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315" y="755934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3" name="PA-图片 5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443" y="934948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4" name="PA-图片 5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188" y="76733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5" name="PA-图片 5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882" y="1608431"/>
              <a:ext cx="924530" cy="740133"/>
            </a:xfrm>
            <a:custGeom>
              <a:avLst/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4032863" y="2348565"/>
              <a:ext cx="594568" cy="100968"/>
            </a:xfrm>
            <a:custGeom>
              <a:avLst/>
              <a:gdLst>
                <a:gd name="connsiteX0" fmla="*/ 0 w 594587"/>
                <a:gd name="connsiteY0" fmla="*/ 0 h 135265"/>
                <a:gd name="connsiteX1" fmla="*/ 594587 w 594587"/>
                <a:gd name="connsiteY1" fmla="*/ 0 h 135265"/>
                <a:gd name="connsiteX2" fmla="*/ 555758 w 594587"/>
                <a:gd name="connsiteY2" fmla="*/ 39044 h 135265"/>
                <a:gd name="connsiteX3" fmla="*/ 297293 w 594587"/>
                <a:gd name="connsiteY3" fmla="*/ 135265 h 135265"/>
                <a:gd name="connsiteX4" fmla="*/ 38828 w 594587"/>
                <a:gd name="connsiteY4" fmla="*/ 39044 h 135265"/>
                <a:gd name="connsiteX5" fmla="*/ 0 w 594587"/>
                <a:gd name="connsiteY5" fmla="*/ 0 h 13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587" h="135265">
                  <a:moveTo>
                    <a:pt x="0" y="0"/>
                  </a:moveTo>
                  <a:lnTo>
                    <a:pt x="594587" y="0"/>
                  </a:lnTo>
                  <a:lnTo>
                    <a:pt x="555758" y="39044"/>
                  </a:lnTo>
                  <a:cubicBezTo>
                    <a:pt x="481978" y="99793"/>
                    <a:pt x="393034" y="135265"/>
                    <a:pt x="297293" y="135265"/>
                  </a:cubicBezTo>
                  <a:cubicBezTo>
                    <a:pt x="201552" y="135265"/>
                    <a:pt x="112608" y="99793"/>
                    <a:pt x="38828" y="39044"/>
                  </a:cubicBez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PA-图片 5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38909">
              <a:off x="9473152" y="1726233"/>
              <a:ext cx="659806" cy="528208"/>
            </a:xfrm>
            <a:custGeom>
              <a:avLst/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216" y="3893875"/>
              <a:ext cx="3072825" cy="124762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35" y="3509207"/>
              <a:ext cx="1324182" cy="91006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77"/>
            <a:stretch>
              <a:fillRect/>
            </a:stretch>
          </p:blipFill>
          <p:spPr>
            <a:xfrm>
              <a:off x="4046222" y="4464928"/>
              <a:ext cx="3673641" cy="209738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21"/>
              </p:custDataLst>
            </p:nvPr>
          </p:nvSpPr>
          <p:spPr>
            <a:xfrm>
              <a:off x="4070405" y="2453061"/>
              <a:ext cx="4699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600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谢谢观看！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61643" y="721867"/>
            <a:ext cx="528855" cy="52885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940871" y="610823"/>
            <a:ext cx="11234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3195">
                <a:solidFill>
                  <a:srgbClr val="0070C0"/>
                </a:solidFill>
                <a:latin typeface="+mj-ea"/>
                <a:ea typeface="+mj-ea"/>
              </a:rPr>
              <a:t>演示</a:t>
            </a: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14644" y="582297"/>
            <a:ext cx="4939030" cy="664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730" b="1">
                <a:latin typeface="黑体" panose="02010609060101010101" charset="-122"/>
                <a:ea typeface="黑体" panose="02010609060101010101" charset="-122"/>
                <a:sym typeface="+mn-ea"/>
              </a:rPr>
              <a:t>阻力对物体运动的影响</a:t>
            </a:r>
          </a:p>
        </p:txBody>
      </p:sp>
      <p:sp>
        <p:nvSpPr>
          <p:cNvPr id="5" name="任意多边形: 形状 1"/>
          <p:cNvSpPr/>
          <p:nvPr>
            <p:custDataLst>
              <p:tags r:id="rId4"/>
            </p:custDataLst>
          </p:nvPr>
        </p:nvSpPr>
        <p:spPr>
          <a:xfrm>
            <a:off x="261643" y="102931"/>
            <a:ext cx="344354" cy="449654"/>
          </a:xfrm>
          <a:custGeom>
            <a:avLst/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5"/>
          </a:p>
        </p:txBody>
      </p:sp>
      <p:sp>
        <p:nvSpPr>
          <p:cNvPr id="6" name="五边形 5"/>
          <p:cNvSpPr/>
          <p:nvPr>
            <p:custDataLst>
              <p:tags r:id="rId5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7" name="矩形: 圆角 11"/>
          <p:cNvSpPr/>
          <p:nvPr>
            <p:custDataLst>
              <p:tags r:id="rId6"/>
            </p:custDataLst>
          </p:nvPr>
        </p:nvSpPr>
        <p:spPr>
          <a:xfrm>
            <a:off x="2529289" y="102928"/>
            <a:ext cx="4971528" cy="461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0" b="1">
                <a:solidFill>
                  <a:schemeClr val="tx1"/>
                </a:solidFill>
              </a:rPr>
              <a:t>知识点</a:t>
            </a:r>
            <a:r>
              <a:rPr lang="en-US" altLang="zh-CN" sz="2670" b="1">
                <a:solidFill>
                  <a:schemeClr val="tx1"/>
                </a:solidFill>
              </a:rPr>
              <a:t>1</a:t>
            </a:r>
            <a:r>
              <a:rPr lang="zh-CN" altLang="en-US" sz="2670" b="1">
                <a:solidFill>
                  <a:schemeClr val="tx1"/>
                </a:solidFill>
              </a:rPr>
              <a:t>阻力对物体运动的影响</a:t>
            </a:r>
          </a:p>
        </p:txBody>
      </p:sp>
      <p:sp>
        <p:nvSpPr>
          <p:cNvPr id="11" name="圆角矩形 10"/>
          <p:cNvSpPr/>
          <p:nvPr>
            <p:custDataLst>
              <p:tags r:id="rId7"/>
            </p:custDataLst>
          </p:nvPr>
        </p:nvSpPr>
        <p:spPr>
          <a:xfrm>
            <a:off x="581510" y="1290793"/>
            <a:ext cx="1979585" cy="687874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9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实验目的</a:t>
            </a: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2811396" y="1239390"/>
            <a:ext cx="7288530" cy="664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观察阻力对物体的运动有何影响？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605998" y="2076527"/>
            <a:ext cx="1971707" cy="692448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r>
              <a:rPr lang="zh-CN" altLang="en-US" sz="3195" kern="0">
                <a:solidFill>
                  <a:sysClr val="windowText" lastClr="000000"/>
                </a:solidFill>
                <a:latin typeface="+mj-ea"/>
                <a:ea typeface="+mj-ea"/>
              </a:rPr>
              <a:t>实验器材</a:t>
            </a:r>
          </a:p>
        </p:txBody>
      </p:sp>
      <p:sp>
        <p:nvSpPr>
          <p:cNvPr id="16" name="矩形 15"/>
          <p:cNvSpPr/>
          <p:nvPr>
            <p:custDataLst>
              <p:tags r:id="rId10"/>
            </p:custDataLst>
          </p:nvPr>
        </p:nvSpPr>
        <p:spPr>
          <a:xfrm>
            <a:off x="2811396" y="2016500"/>
            <a:ext cx="8908227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小车、斜面、布、木板、毛巾、刻度尺等。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ea"/>
            </a:endParaRPr>
          </a:p>
        </p:txBody>
      </p:sp>
      <p:grpSp>
        <p:nvGrpSpPr>
          <p:cNvPr id="17" name="组合 16"/>
          <p:cNvGrpSpPr/>
          <p:nvPr>
            <p:custDataLst>
              <p:tags r:id="rId11"/>
            </p:custDataLst>
          </p:nvPr>
        </p:nvGrpSpPr>
        <p:grpSpPr>
          <a:xfrm>
            <a:off x="8708873" y="3234922"/>
            <a:ext cx="3118951" cy="2479522"/>
            <a:chOff x="6464234" y="1707289"/>
            <a:chExt cx="2271446" cy="1693710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886" y="1707289"/>
              <a:ext cx="2259794" cy="1351043"/>
            </a:xfrm>
            <a:prstGeom prst="roundRect">
              <a:avLst/>
            </a:prstGeom>
          </p:spPr>
        </p:pic>
        <p:sp>
          <p:nvSpPr>
            <p:cNvPr id="19" name="矩形 18"/>
            <p:cNvSpPr/>
            <p:nvPr>
              <p:custDataLst>
                <p:tags r:id="rId15"/>
              </p:custDataLst>
            </p:nvPr>
          </p:nvSpPr>
          <p:spPr>
            <a:xfrm>
              <a:off x="6464234" y="3058332"/>
              <a:ext cx="2219457" cy="342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665"/>
                <a:t>小车从斜面上滑下</a:t>
              </a:r>
            </a:p>
          </p:txBody>
        </p:sp>
      </p:grpSp>
      <p:sp>
        <p:nvSpPr>
          <p:cNvPr id="20" name="圆角矩形 19"/>
          <p:cNvSpPr/>
          <p:nvPr>
            <p:custDataLst>
              <p:tags r:id="rId12"/>
            </p:custDataLst>
          </p:nvPr>
        </p:nvSpPr>
        <p:spPr>
          <a:xfrm>
            <a:off x="589564" y="2888697"/>
            <a:ext cx="1971707" cy="692448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r>
              <a:rPr lang="zh-CN" altLang="en-US" sz="3195" kern="0">
                <a:solidFill>
                  <a:sysClr val="windowText" lastClr="000000"/>
                </a:solidFill>
                <a:latin typeface="+mj-ea"/>
                <a:ea typeface="+mj-ea"/>
              </a:rPr>
              <a:t>实验思路</a:t>
            </a:r>
          </a:p>
        </p:txBody>
      </p:sp>
      <p:sp>
        <p:nvSpPr>
          <p:cNvPr id="21" name="矩形 20"/>
          <p:cNvSpPr/>
          <p:nvPr>
            <p:custDataLst>
              <p:tags r:id="rId13"/>
            </p:custDataLst>
          </p:nvPr>
        </p:nvSpPr>
        <p:spPr>
          <a:xfrm>
            <a:off x="2811396" y="2888697"/>
            <a:ext cx="5979206" cy="387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730" kern="0">
                <a:solidFill>
                  <a:prstClr val="black"/>
                </a:solidFill>
                <a:latin typeface="+mn-ea"/>
              </a:rPr>
              <a:t>将同一小车从同一斜面同一高度由静止滑下，改变水平面的粗糙程度，观察小车在水平面上速度变化的快慢，并比较小车在不同水平面上的运动距离。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/>
      <p:bldP spid="15" grpId="0" animBg="1"/>
      <p:bldP spid="16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"/>
          <p:cNvSpPr/>
          <p:nvPr>
            <p:custDataLst>
              <p:tags r:id="rId1"/>
            </p:custDataLst>
          </p:nvPr>
        </p:nvSpPr>
        <p:spPr>
          <a:xfrm>
            <a:off x="261643" y="102931"/>
            <a:ext cx="344354" cy="449654"/>
          </a:xfrm>
          <a:custGeom>
            <a:avLst/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5"/>
          </a:p>
        </p:txBody>
      </p:sp>
      <p:sp>
        <p:nvSpPr>
          <p:cNvPr id="6" name="五边形 5"/>
          <p:cNvSpPr/>
          <p:nvPr>
            <p:custDataLst>
              <p:tags r:id="rId2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7" name="矩形: 圆角 11"/>
          <p:cNvSpPr/>
          <p:nvPr>
            <p:custDataLst>
              <p:tags r:id="rId3"/>
            </p:custDataLst>
          </p:nvPr>
        </p:nvSpPr>
        <p:spPr>
          <a:xfrm>
            <a:off x="2529289" y="102928"/>
            <a:ext cx="4971528" cy="461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0" b="1">
                <a:solidFill>
                  <a:schemeClr val="tx1"/>
                </a:solidFill>
              </a:rPr>
              <a:t>知识点</a:t>
            </a:r>
            <a:r>
              <a:rPr lang="en-US" altLang="zh-CN" sz="2670" b="1">
                <a:solidFill>
                  <a:schemeClr val="tx1"/>
                </a:solidFill>
              </a:rPr>
              <a:t>1</a:t>
            </a:r>
            <a:r>
              <a:rPr lang="zh-CN" altLang="en-US" sz="2670" b="1">
                <a:solidFill>
                  <a:schemeClr val="tx1"/>
                </a:solidFill>
              </a:rPr>
              <a:t>阻力对物体运动的影响</a:t>
            </a: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75245" y="1568365"/>
            <a:ext cx="4920807" cy="245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195" kern="0">
                <a:solidFill>
                  <a:prstClr val="black"/>
                </a:solidFill>
              </a:rPr>
              <a:t>1.</a:t>
            </a:r>
            <a:r>
              <a:rPr lang="zh-CN" altLang="en-US" sz="3195" kern="0">
                <a:solidFill>
                  <a:prstClr val="black"/>
                </a:solidFill>
              </a:rPr>
              <a:t>将棉布铺在水平木板上，让小车从斜面顶端由静止滑下，观察小车在棉布上滑行的距离；</a:t>
            </a:r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537629" y="778915"/>
            <a:ext cx="2067347" cy="687874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9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实验步骤</a:t>
            </a: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75245" y="4010581"/>
            <a:ext cx="4920807" cy="245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195" kern="0">
                <a:solidFill>
                  <a:prstClr val="black"/>
                </a:solidFill>
              </a:rPr>
              <a:t>2.</a:t>
            </a:r>
            <a:r>
              <a:rPr lang="zh-CN" altLang="en-US" sz="3195" kern="0">
                <a:solidFill>
                  <a:prstClr val="black"/>
                </a:solidFill>
              </a:rPr>
              <a:t>去掉木板上的棉布，再次让小车从斜面顶端由静止滑下，观察小车在木板上滑行的距离。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5378647" y="1119173"/>
            <a:ext cx="1041347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0">
                <a:solidFill>
                  <a:schemeClr val="bg1">
                    <a:lumMod val="75000"/>
                  </a:schemeClr>
                </a:solidFill>
              </a:rPr>
              <a:t>视频</a:t>
            </a:r>
          </a:p>
        </p:txBody>
      </p:sp>
      <p:pic>
        <p:nvPicPr>
          <p:cNvPr id="4" name="力与运动">
            <a:hlinkClick r:id="" action="ppaction://media"/>
          </p:cNvPr>
          <p:cNvPicPr/>
          <p:nvPr>
            <a:vide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96052" y="1815378"/>
            <a:ext cx="6306450" cy="3684896"/>
          </a:xfrm>
          <a:prstGeom prst="roundRect">
            <a:avLst>
              <a:gd name="adj" fmla="val 5147"/>
            </a:avLst>
          </a:prstGeom>
        </p:spPr>
      </p:pic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5595206" y="5500273"/>
            <a:ext cx="630645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kern="0">
                <a:solidFill>
                  <a:schemeClr val="accent5">
                    <a:lumMod val="75000"/>
                  </a:schemeClr>
                </a:solidFill>
                <a:sym typeface="+mn-ea"/>
              </a:rPr>
              <a:t>说明：棉布换成毛巾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11" grpId="0" animBg="1"/>
      <p:bldP spid="9" grpId="0"/>
      <p:bldP spid="1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"/>
          <p:cNvSpPr/>
          <p:nvPr>
            <p:custDataLst>
              <p:tags r:id="rId1"/>
            </p:custDataLst>
          </p:nvPr>
        </p:nvSpPr>
        <p:spPr>
          <a:xfrm>
            <a:off x="261643" y="102931"/>
            <a:ext cx="344354" cy="449654"/>
          </a:xfrm>
          <a:custGeom>
            <a:avLst/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5"/>
          </a:p>
        </p:txBody>
      </p:sp>
      <p:sp>
        <p:nvSpPr>
          <p:cNvPr id="6" name="五边形 5"/>
          <p:cNvSpPr/>
          <p:nvPr>
            <p:custDataLst>
              <p:tags r:id="rId2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7" name="矩形: 圆角 11"/>
          <p:cNvSpPr/>
          <p:nvPr>
            <p:custDataLst>
              <p:tags r:id="rId3"/>
            </p:custDataLst>
          </p:nvPr>
        </p:nvSpPr>
        <p:spPr>
          <a:xfrm>
            <a:off x="2529289" y="102928"/>
            <a:ext cx="4971528" cy="461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0" b="1">
                <a:solidFill>
                  <a:schemeClr val="tx1"/>
                </a:solidFill>
              </a:rPr>
              <a:t>知识点</a:t>
            </a:r>
            <a:r>
              <a:rPr lang="en-US" altLang="zh-CN" sz="2670" b="1">
                <a:solidFill>
                  <a:schemeClr val="tx1"/>
                </a:solidFill>
              </a:rPr>
              <a:t>1</a:t>
            </a:r>
            <a:r>
              <a:rPr lang="zh-CN" altLang="en-US" sz="2670" b="1">
                <a:solidFill>
                  <a:schemeClr val="tx1"/>
                </a:solidFill>
              </a:rPr>
              <a:t>阻力对物体运动的影响</a:t>
            </a:r>
          </a:p>
        </p:txBody>
      </p:sp>
      <p:sp>
        <p:nvSpPr>
          <p:cNvPr id="11" name="圆角矩形 10"/>
          <p:cNvSpPr/>
          <p:nvPr>
            <p:custDataLst>
              <p:tags r:id="rId4"/>
            </p:custDataLst>
          </p:nvPr>
        </p:nvSpPr>
        <p:spPr>
          <a:xfrm>
            <a:off x="537629" y="778915"/>
            <a:ext cx="2067347" cy="687874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9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实验结果</a:t>
            </a: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563822" y="4941603"/>
            <a:ext cx="11277313" cy="14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730" kern="0">
                <a:solidFill>
                  <a:prstClr val="black"/>
                </a:solidFill>
              </a:rPr>
              <a:t>        去掉木板上的棉布，运动的小车所受的</a:t>
            </a:r>
            <a:r>
              <a:rPr lang="zh-CN" altLang="en-US" sz="3730" kern="0">
                <a:solidFill>
                  <a:srgbClr val="FF0000"/>
                </a:solidFill>
              </a:rPr>
              <a:t>阻力减小</a:t>
            </a:r>
            <a:r>
              <a:rPr lang="zh-CN" altLang="en-US" sz="3730" kern="0">
                <a:solidFill>
                  <a:prstClr val="black"/>
                </a:solidFill>
              </a:rPr>
              <a:t>，向前</a:t>
            </a:r>
            <a:r>
              <a:rPr lang="zh-CN" altLang="en-US" sz="3730" kern="0">
                <a:solidFill>
                  <a:srgbClr val="FF0000"/>
                </a:solidFill>
              </a:rPr>
              <a:t>滑行的距离变大</a:t>
            </a:r>
            <a:r>
              <a:rPr lang="zh-CN" altLang="en-US" sz="3730" kern="0">
                <a:solidFill>
                  <a:prstClr val="black"/>
                </a:solidFill>
              </a:rPr>
              <a:t>。</a:t>
            </a:r>
          </a:p>
        </p:txBody>
      </p:sp>
      <p:graphicFrame>
        <p:nvGraphicFramePr>
          <p:cNvPr id="10" name="Group 617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75558" y="1646352"/>
          <a:ext cx="10876915" cy="254444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60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9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2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25245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 接触面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5B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小车受到阻力的大小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5B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小车运动的距离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5B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小车速度减小的情况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7E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棉布表面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木板表面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8637180" y="2727980"/>
            <a:ext cx="2687611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solidFill>
                  <a:srgbClr val="C00000"/>
                </a:solidFill>
                <a:latin typeface="+mn-ea"/>
              </a:rPr>
              <a:t>较快</a:t>
            </a:r>
            <a:endParaRPr kumimoji="1" lang="zh-CN" altLang="zh-CN" sz="373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3250531" y="2745931"/>
            <a:ext cx="2577655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solidFill>
                  <a:srgbClr val="C00000"/>
                </a:solidFill>
                <a:latin typeface="+mn-ea"/>
              </a:rPr>
              <a:t>较大</a:t>
            </a:r>
            <a:endParaRPr kumimoji="1" lang="zh-CN" altLang="zh-CN" sz="373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3518257" y="3393190"/>
            <a:ext cx="2042202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solidFill>
                  <a:srgbClr val="C00000"/>
                </a:solidFill>
                <a:latin typeface="+mn-ea"/>
              </a:rPr>
              <a:t>较小</a:t>
            </a:r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6122477" y="2727980"/>
            <a:ext cx="2282205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solidFill>
                  <a:srgbClr val="C00000"/>
                </a:solidFill>
                <a:latin typeface="+mn-ea"/>
              </a:rPr>
              <a:t>较近</a:t>
            </a:r>
            <a:endParaRPr kumimoji="1" lang="zh-CN" altLang="zh-CN" sz="373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6287341" y="3375239"/>
            <a:ext cx="1944037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solidFill>
                  <a:srgbClr val="C00000"/>
                </a:solidFill>
                <a:latin typeface="+mn-ea"/>
              </a:rPr>
              <a:t>较远</a:t>
            </a:r>
            <a:endParaRPr kumimoji="1" lang="zh-CN" altLang="zh-CN" sz="373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8958262" y="3381730"/>
            <a:ext cx="2045446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solidFill>
                  <a:srgbClr val="C00000"/>
                </a:solidFill>
                <a:latin typeface="+mn-ea"/>
              </a:rPr>
              <a:t>较慢</a:t>
            </a:r>
            <a:endParaRPr kumimoji="1" lang="zh-CN" altLang="zh-CN" sz="373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0" name="圆角矩形 19"/>
          <p:cNvSpPr/>
          <p:nvPr>
            <p:custDataLst>
              <p:tags r:id="rId13"/>
            </p:custDataLst>
          </p:nvPr>
        </p:nvSpPr>
        <p:spPr>
          <a:xfrm>
            <a:off x="537629" y="4106354"/>
            <a:ext cx="2067347" cy="687874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9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"/>
          <p:cNvSpPr/>
          <p:nvPr>
            <p:custDataLst>
              <p:tags r:id="rId1"/>
            </p:custDataLst>
          </p:nvPr>
        </p:nvSpPr>
        <p:spPr>
          <a:xfrm>
            <a:off x="261643" y="102931"/>
            <a:ext cx="344354" cy="449654"/>
          </a:xfrm>
          <a:custGeom>
            <a:avLst/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5"/>
          </a:p>
        </p:txBody>
      </p:sp>
      <p:sp>
        <p:nvSpPr>
          <p:cNvPr id="6" name="五边形 5"/>
          <p:cNvSpPr/>
          <p:nvPr>
            <p:custDataLst>
              <p:tags r:id="rId2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7" name="矩形: 圆角 11"/>
          <p:cNvSpPr/>
          <p:nvPr>
            <p:custDataLst>
              <p:tags r:id="rId3"/>
            </p:custDataLst>
          </p:nvPr>
        </p:nvSpPr>
        <p:spPr>
          <a:xfrm>
            <a:off x="2529289" y="102928"/>
            <a:ext cx="4971528" cy="461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70" b="1">
                <a:solidFill>
                  <a:schemeClr val="tx1"/>
                </a:solidFill>
              </a:rPr>
              <a:t>知识点</a:t>
            </a:r>
            <a:r>
              <a:rPr lang="en-US" altLang="zh-CN" sz="2670" b="1">
                <a:solidFill>
                  <a:schemeClr val="tx1"/>
                </a:solidFill>
              </a:rPr>
              <a:t>1</a:t>
            </a:r>
            <a:r>
              <a:rPr lang="zh-CN" altLang="en-US" sz="2670" b="1">
                <a:solidFill>
                  <a:schemeClr val="tx1"/>
                </a:solidFill>
              </a:rPr>
              <a:t>阻力对物体运动的影响</a:t>
            </a:r>
          </a:p>
        </p:txBody>
      </p:sp>
      <p:graphicFrame>
        <p:nvGraphicFramePr>
          <p:cNvPr id="10" name="Group 6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5558" y="1646352"/>
          <a:ext cx="10876915" cy="321437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60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9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2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85570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 接触面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5B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小车受到阻力的大小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5B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小车运动的距离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5B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小车速度减小的情况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7E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棉布表面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3195" b="0" kern="1200">
                          <a:latin typeface="+mj-ea"/>
                          <a:ea typeface="+mj-ea"/>
                        </a:rPr>
                        <a:t>木板表面</a:t>
                      </a: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indent="1143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indent="227330" algn="l" defTabSz="685800" rtl="0" eaLnBrk="1" latinLnBrk="0" hangingPunct="1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indent="113030" algn="l" defTabSz="685800" rtl="0" eaLnBrk="1" latinLnBrk="0" hangingPunct="1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  <a:defRPr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3195" b="0" kern="1200">
                        <a:solidFill>
                          <a:prstClr val="black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814" marR="121814" marT="60907" marB="60907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8637180" y="2727980"/>
            <a:ext cx="2687611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latin typeface="+mn-ea"/>
              </a:rPr>
              <a:t>很快</a:t>
            </a:r>
            <a:endParaRPr kumimoji="1" lang="zh-CN" altLang="zh-CN" sz="3730">
              <a:latin typeface="+mn-ea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3250531" y="2745931"/>
            <a:ext cx="2577655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latin typeface="+mn-ea"/>
              </a:rPr>
              <a:t>较大</a:t>
            </a:r>
            <a:endParaRPr kumimoji="1" lang="zh-CN" altLang="zh-CN" sz="3730">
              <a:latin typeface="+mn-ea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3518257" y="3393190"/>
            <a:ext cx="2042202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latin typeface="+mn-ea"/>
              </a:rPr>
              <a:t>较小</a:t>
            </a: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6122477" y="2727980"/>
            <a:ext cx="2282205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latin typeface="+mn-ea"/>
              </a:rPr>
              <a:t>较近</a:t>
            </a:r>
            <a:endParaRPr kumimoji="1" lang="zh-CN" altLang="zh-CN" sz="3730">
              <a:latin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6287341" y="3375239"/>
            <a:ext cx="1944037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latin typeface="+mn-ea"/>
              </a:rPr>
              <a:t>较远</a:t>
            </a:r>
            <a:endParaRPr kumimoji="1" lang="zh-CN" altLang="zh-CN" sz="3730">
              <a:latin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8958262" y="3381730"/>
            <a:ext cx="2045446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latin typeface="+mn-ea"/>
              </a:rPr>
              <a:t>较慢</a:t>
            </a:r>
            <a:endParaRPr kumimoji="1" lang="zh-CN" altLang="zh-CN" sz="3730">
              <a:latin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3384516" y="4277173"/>
            <a:ext cx="2329817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solidFill>
                  <a:srgbClr val="C00000"/>
                </a:solidFill>
                <a:latin typeface="+mn-ea"/>
              </a:rPr>
              <a:t>更小</a:t>
            </a:r>
            <a:endParaRPr kumimoji="1" lang="zh-CN" altLang="zh-CN" sz="373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6686154" y="4289323"/>
            <a:ext cx="1419556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73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</a:rPr>
              <a:t>更远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3"/>
            </p:custDataLst>
          </p:nvPr>
        </p:nvSpPr>
        <p:spPr>
          <a:xfrm>
            <a:off x="9232375" y="4277066"/>
            <a:ext cx="1672488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730">
                <a:solidFill>
                  <a:srgbClr val="C00000"/>
                </a:solidFill>
                <a:latin typeface="+mn-ea"/>
              </a:rPr>
              <a:t>更慢</a:t>
            </a:r>
            <a:endParaRPr kumimoji="1" lang="zh-CN" altLang="zh-CN" sz="373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4"/>
            </p:custDataLst>
          </p:nvPr>
        </p:nvSpPr>
        <p:spPr>
          <a:xfrm>
            <a:off x="920697" y="4277579"/>
            <a:ext cx="232981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kumimoji="1" lang="zh-CN" altLang="en-US" sz="3195">
                <a:solidFill>
                  <a:srgbClr val="C00000"/>
                </a:solidFill>
                <a:latin typeface="+mj-ea"/>
                <a:ea typeface="+mj-ea"/>
              </a:rPr>
              <a:t>玻璃表面</a:t>
            </a:r>
            <a:endParaRPr kumimoji="1" lang="zh-CN" altLang="zh-CN" sz="3195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5" name="圆角矩形 24"/>
          <p:cNvSpPr/>
          <p:nvPr>
            <p:custDataLst>
              <p:tags r:id="rId15"/>
            </p:custDataLst>
          </p:nvPr>
        </p:nvSpPr>
        <p:spPr>
          <a:xfrm>
            <a:off x="537629" y="778915"/>
            <a:ext cx="2067347" cy="687874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9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实验结果</a:t>
            </a:r>
          </a:p>
        </p:txBody>
      </p:sp>
      <p:sp>
        <p:nvSpPr>
          <p:cNvPr id="3" name="圆角矩形标注 2"/>
          <p:cNvSpPr/>
          <p:nvPr>
            <p:custDataLst>
              <p:tags r:id="rId16"/>
            </p:custDataLst>
          </p:nvPr>
        </p:nvSpPr>
        <p:spPr>
          <a:xfrm>
            <a:off x="2604977" y="4953996"/>
            <a:ext cx="7140389" cy="1516415"/>
          </a:xfrm>
          <a:prstGeom prst="wedgeRoundRectCallout">
            <a:avLst>
              <a:gd name="adj1" fmla="val -9807"/>
              <a:gd name="adj2" fmla="val -83285"/>
              <a:gd name="adj3" fmla="val 16667"/>
            </a:avLst>
          </a:prstGeom>
          <a:solidFill>
            <a:srgbClr val="D7E5B4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730">
                <a:solidFill>
                  <a:schemeClr val="tx1"/>
                </a:solidFill>
              </a:rPr>
              <a:t>      如果进一步减小小车所受的阻力，它能滑行更远的距离。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>
            <p:custDataLst>
              <p:tags r:id="rId1"/>
            </p:custDataLst>
          </p:nvPr>
        </p:nvSpPr>
        <p:spPr>
          <a:xfrm>
            <a:off x="261643" y="102931"/>
            <a:ext cx="344354" cy="449654"/>
          </a:xfrm>
          <a:custGeom>
            <a:avLst/>
            <a:gdLst>
              <a:gd name="connsiteX0" fmla="*/ 374055 w 624950"/>
              <a:gd name="connsiteY0" fmla="*/ 708054 h 816053"/>
              <a:gd name="connsiteX1" fmla="*/ 431205 w 624950"/>
              <a:gd name="connsiteY1" fmla="*/ 708054 h 816053"/>
              <a:gd name="connsiteX2" fmla="*/ 431205 w 624950"/>
              <a:gd name="connsiteY2" fmla="*/ 774063 h 816053"/>
              <a:gd name="connsiteX3" fmla="*/ 374055 w 624950"/>
              <a:gd name="connsiteY3" fmla="*/ 774063 h 816053"/>
              <a:gd name="connsiteX4" fmla="*/ 284615 w 624950"/>
              <a:gd name="connsiteY4" fmla="*/ 708053 h 816053"/>
              <a:gd name="connsiteX5" fmla="*/ 341765 w 624950"/>
              <a:gd name="connsiteY5" fmla="*/ 708053 h 816053"/>
              <a:gd name="connsiteX6" fmla="*/ 341765 w 624950"/>
              <a:gd name="connsiteY6" fmla="*/ 816053 h 816053"/>
              <a:gd name="connsiteX7" fmla="*/ 284615 w 624950"/>
              <a:gd name="connsiteY7" fmla="*/ 816053 h 816053"/>
              <a:gd name="connsiteX8" fmla="*/ 192819 w 624950"/>
              <a:gd name="connsiteY8" fmla="*/ 708053 h 816053"/>
              <a:gd name="connsiteX9" fmla="*/ 249969 w 624950"/>
              <a:gd name="connsiteY9" fmla="*/ 708053 h 816053"/>
              <a:gd name="connsiteX10" fmla="*/ 249969 w 624950"/>
              <a:gd name="connsiteY10" fmla="*/ 774062 h 816053"/>
              <a:gd name="connsiteX11" fmla="*/ 192819 w 624950"/>
              <a:gd name="connsiteY11" fmla="*/ 774062 h 816053"/>
              <a:gd name="connsiteX12" fmla="*/ 534176 w 624950"/>
              <a:gd name="connsiteY12" fmla="*/ 432054 h 816053"/>
              <a:gd name="connsiteX13" fmla="*/ 624950 w 624950"/>
              <a:gd name="connsiteY13" fmla="*/ 527685 h 816053"/>
              <a:gd name="connsiteX14" fmla="*/ 624950 w 624950"/>
              <a:gd name="connsiteY14" fmla="*/ 669893 h 816053"/>
              <a:gd name="connsiteX15" fmla="*/ 510650 w 624950"/>
              <a:gd name="connsiteY15" fmla="*/ 669893 h 816053"/>
              <a:gd name="connsiteX16" fmla="*/ 531414 w 624950"/>
              <a:gd name="connsiteY16" fmla="*/ 474059 h 816053"/>
              <a:gd name="connsiteX17" fmla="*/ 534176 w 624950"/>
              <a:gd name="connsiteY17" fmla="*/ 432054 h 816053"/>
              <a:gd name="connsiteX18" fmla="*/ 92297 w 624950"/>
              <a:gd name="connsiteY18" fmla="*/ 430625 h 816053"/>
              <a:gd name="connsiteX19" fmla="*/ 95060 w 624950"/>
              <a:gd name="connsiteY19" fmla="*/ 474059 h 816053"/>
              <a:gd name="connsiteX20" fmla="*/ 115824 w 624950"/>
              <a:gd name="connsiteY20" fmla="*/ 669893 h 816053"/>
              <a:gd name="connsiteX21" fmla="*/ 0 w 624950"/>
              <a:gd name="connsiteY21" fmla="*/ 669893 h 816053"/>
              <a:gd name="connsiteX22" fmla="*/ 0 w 624950"/>
              <a:gd name="connsiteY22" fmla="*/ 527685 h 816053"/>
              <a:gd name="connsiteX23" fmla="*/ 313618 w 624950"/>
              <a:gd name="connsiteY23" fmla="*/ 320041 h 816053"/>
              <a:gd name="connsiteX24" fmla="*/ 257230 w 624950"/>
              <a:gd name="connsiteY24" fmla="*/ 376047 h 816053"/>
              <a:gd name="connsiteX25" fmla="*/ 313237 w 624950"/>
              <a:gd name="connsiteY25" fmla="*/ 432435 h 816053"/>
              <a:gd name="connsiteX26" fmla="*/ 313523 w 624950"/>
              <a:gd name="connsiteY26" fmla="*/ 432435 h 816053"/>
              <a:gd name="connsiteX27" fmla="*/ 369625 w 624950"/>
              <a:gd name="connsiteY27" fmla="*/ 376142 h 816053"/>
              <a:gd name="connsiteX28" fmla="*/ 313618 w 624950"/>
              <a:gd name="connsiteY28" fmla="*/ 320041 h 816053"/>
              <a:gd name="connsiteX29" fmla="*/ 313237 w 624950"/>
              <a:gd name="connsiteY29" fmla="*/ 0 h 816053"/>
              <a:gd name="connsiteX30" fmla="*/ 334192 w 624950"/>
              <a:gd name="connsiteY30" fmla="*/ 22860 h 816053"/>
              <a:gd name="connsiteX31" fmla="*/ 489544 w 624950"/>
              <a:gd name="connsiteY31" fmla="*/ 468059 h 816053"/>
              <a:gd name="connsiteX32" fmla="*/ 468209 w 624950"/>
              <a:gd name="connsiteY32" fmla="*/ 669893 h 816053"/>
              <a:gd name="connsiteX33" fmla="*/ 158170 w 624950"/>
              <a:gd name="connsiteY33" fmla="*/ 669893 h 816053"/>
              <a:gd name="connsiteX34" fmla="*/ 136834 w 624950"/>
              <a:gd name="connsiteY34" fmla="*/ 468059 h 816053"/>
              <a:gd name="connsiteX35" fmla="*/ 292187 w 624950"/>
              <a:gd name="connsiteY35" fmla="*/ 22860 h 81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4950" h="816053">
                <a:moveTo>
                  <a:pt x="374055" y="708054"/>
                </a:moveTo>
                <a:lnTo>
                  <a:pt x="431205" y="708054"/>
                </a:lnTo>
                <a:lnTo>
                  <a:pt x="431205" y="774063"/>
                </a:lnTo>
                <a:lnTo>
                  <a:pt x="374055" y="774063"/>
                </a:lnTo>
                <a:close/>
                <a:moveTo>
                  <a:pt x="284615" y="708053"/>
                </a:moveTo>
                <a:lnTo>
                  <a:pt x="341765" y="708053"/>
                </a:lnTo>
                <a:lnTo>
                  <a:pt x="341765" y="816053"/>
                </a:lnTo>
                <a:lnTo>
                  <a:pt x="284615" y="816053"/>
                </a:lnTo>
                <a:close/>
                <a:moveTo>
                  <a:pt x="192819" y="708053"/>
                </a:moveTo>
                <a:lnTo>
                  <a:pt x="249969" y="708053"/>
                </a:lnTo>
                <a:lnTo>
                  <a:pt x="249969" y="774062"/>
                </a:lnTo>
                <a:lnTo>
                  <a:pt x="192819" y="774062"/>
                </a:lnTo>
                <a:close/>
                <a:moveTo>
                  <a:pt x="534176" y="432054"/>
                </a:moveTo>
                <a:lnTo>
                  <a:pt x="624950" y="527685"/>
                </a:lnTo>
                <a:lnTo>
                  <a:pt x="624950" y="669893"/>
                </a:lnTo>
                <a:lnTo>
                  <a:pt x="510650" y="669893"/>
                </a:lnTo>
                <a:lnTo>
                  <a:pt x="531414" y="474059"/>
                </a:lnTo>
                <a:cubicBezTo>
                  <a:pt x="532843" y="460058"/>
                  <a:pt x="533700" y="446056"/>
                  <a:pt x="534176" y="432054"/>
                </a:cubicBezTo>
                <a:close/>
                <a:moveTo>
                  <a:pt x="92297" y="430625"/>
                </a:moveTo>
                <a:cubicBezTo>
                  <a:pt x="92774" y="445008"/>
                  <a:pt x="93536" y="459200"/>
                  <a:pt x="95060" y="474059"/>
                </a:cubicBezTo>
                <a:lnTo>
                  <a:pt x="115824" y="669893"/>
                </a:lnTo>
                <a:lnTo>
                  <a:pt x="0" y="669893"/>
                </a:lnTo>
                <a:lnTo>
                  <a:pt x="0" y="527685"/>
                </a:lnTo>
                <a:close/>
                <a:moveTo>
                  <a:pt x="313618" y="320041"/>
                </a:moveTo>
                <a:cubicBezTo>
                  <a:pt x="282581" y="319935"/>
                  <a:pt x="257335" y="345010"/>
                  <a:pt x="257230" y="376047"/>
                </a:cubicBezTo>
                <a:cubicBezTo>
                  <a:pt x="257125" y="407084"/>
                  <a:pt x="282200" y="432330"/>
                  <a:pt x="313237" y="432435"/>
                </a:cubicBezTo>
                <a:cubicBezTo>
                  <a:pt x="313332" y="432435"/>
                  <a:pt x="313428" y="432435"/>
                  <a:pt x="313523" y="432435"/>
                </a:cubicBezTo>
                <a:cubicBezTo>
                  <a:pt x="344560" y="432382"/>
                  <a:pt x="369678" y="407179"/>
                  <a:pt x="369625" y="376142"/>
                </a:cubicBezTo>
                <a:cubicBezTo>
                  <a:pt x="369572" y="345217"/>
                  <a:pt x="344543" y="320146"/>
                  <a:pt x="313618" y="320041"/>
                </a:cubicBezTo>
                <a:close/>
                <a:moveTo>
                  <a:pt x="313237" y="0"/>
                </a:moveTo>
                <a:lnTo>
                  <a:pt x="334192" y="22860"/>
                </a:lnTo>
                <a:cubicBezTo>
                  <a:pt x="451254" y="150400"/>
                  <a:pt x="506404" y="308610"/>
                  <a:pt x="489544" y="468059"/>
                </a:cubicBezTo>
                <a:lnTo>
                  <a:pt x="468209" y="669893"/>
                </a:lnTo>
                <a:lnTo>
                  <a:pt x="158170" y="669893"/>
                </a:lnTo>
                <a:lnTo>
                  <a:pt x="136834" y="468059"/>
                </a:lnTo>
                <a:cubicBezTo>
                  <a:pt x="119975" y="308610"/>
                  <a:pt x="175124" y="150400"/>
                  <a:pt x="292187" y="228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5"/>
          </a:p>
        </p:txBody>
      </p:sp>
      <p:sp>
        <p:nvSpPr>
          <p:cNvPr id="3" name="五边形 5"/>
          <p:cNvSpPr/>
          <p:nvPr>
            <p:custDataLst>
              <p:tags r:id="rId2"/>
            </p:custDataLst>
          </p:nvPr>
        </p:nvSpPr>
        <p:spPr>
          <a:xfrm>
            <a:off x="675558" y="56165"/>
            <a:ext cx="1791490" cy="5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zh-CN" altLang="en-US" sz="3205" b="1">
                <a:solidFill>
                  <a:schemeClr val="tx1"/>
                </a:solidFill>
              </a:rPr>
              <a:t>新知探究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82371" y="679033"/>
            <a:ext cx="504762" cy="746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0">
                <a:solidFill>
                  <a:schemeClr val="bg1">
                    <a:lumMod val="75000"/>
                  </a:schemeClr>
                </a:solidFill>
              </a:rPr>
              <a:t>视频</a:t>
            </a:r>
          </a:p>
        </p:txBody>
      </p:sp>
      <p:pic>
        <p:nvPicPr>
          <p:cNvPr id="7" name="理想实验2">
            <a:hlinkClick r:id="" action="ppaction://media"/>
          </p:cNvPr>
          <p:cNvPicPr>
            <a:picLocks noChangeAspect="1"/>
          </p:cNvPicPr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7133" y="781244"/>
            <a:ext cx="9562629" cy="5379290"/>
          </a:xfrm>
          <a:prstGeom prst="roundRect">
            <a:avLst>
              <a:gd name="adj" fmla="val 3248"/>
            </a:avLst>
          </a:prstGeom>
        </p:spPr>
      </p:pic>
      <p:sp>
        <p:nvSpPr>
          <p:cNvPr id="8" name="矩形: 圆角 62"/>
          <p:cNvSpPr/>
          <p:nvPr>
            <p:custDataLst>
              <p:tags r:id="rId7"/>
            </p:custDataLst>
          </p:nvPr>
        </p:nvSpPr>
        <p:spPr>
          <a:xfrm>
            <a:off x="1602225" y="2005568"/>
            <a:ext cx="7645666" cy="257057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>
              <a:lnSpc>
                <a:spcPct val="120000"/>
              </a:lnSpc>
            </a:pPr>
            <a:r>
              <a:rPr lang="zh-CN" altLang="en-US" sz="3730">
                <a:solidFill>
                  <a:schemeClr val="tx1"/>
                </a:solidFill>
                <a:latin typeface="+mj-ea"/>
                <a:ea typeface="+mj-ea"/>
              </a:rPr>
              <a:t>如果运动的物体受到的阻力为</a:t>
            </a:r>
            <a:r>
              <a:rPr lang="en-US" altLang="zh-CN" sz="3730">
                <a:solidFill>
                  <a:schemeClr val="tx1"/>
                </a:solidFill>
                <a:latin typeface="+mj-ea"/>
                <a:ea typeface="+mj-ea"/>
              </a:rPr>
              <a:t>0</a:t>
            </a:r>
            <a:r>
              <a:rPr lang="zh-CN" altLang="en-US" sz="3730">
                <a:solidFill>
                  <a:schemeClr val="tx1"/>
                </a:solidFill>
                <a:latin typeface="+mj-ea"/>
                <a:ea typeface="+mj-ea"/>
              </a:rPr>
              <a:t>，速度就不会减小，物体将</a:t>
            </a:r>
            <a:r>
              <a:rPr lang="zh-CN" altLang="en-US" sz="3730">
                <a:solidFill>
                  <a:srgbClr val="C00000"/>
                </a:solidFill>
                <a:latin typeface="+mj-ea"/>
                <a:ea typeface="+mj-ea"/>
              </a:rPr>
              <a:t>以恒定不变的速度永远运动下去</a:t>
            </a:r>
            <a:r>
              <a:rPr lang="zh-CN" altLang="en-US" sz="3730">
                <a:solidFill>
                  <a:schemeClr val="tx1"/>
                </a:solidFill>
                <a:latin typeface="+mj-ea"/>
                <a:ea typeface="+mj-ea"/>
              </a:rPr>
              <a:t>。</a:t>
            </a:r>
          </a:p>
        </p:txBody>
      </p:sp>
      <p:sp>
        <p:nvSpPr>
          <p:cNvPr id="5" name="矩形: 圆角 11"/>
          <p:cNvSpPr/>
          <p:nvPr>
            <p:custDataLst>
              <p:tags r:id="rId8"/>
            </p:custDataLst>
          </p:nvPr>
        </p:nvSpPr>
        <p:spPr>
          <a:xfrm>
            <a:off x="2529535" y="103204"/>
            <a:ext cx="2696843" cy="461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sz="2670" b="1">
                <a:solidFill>
                  <a:schemeClr val="tx1"/>
                </a:solidFill>
              </a:rPr>
              <a:t>伽利略理想实验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IwMWFkZjA2MzZjMzdlMjQ1ZjNiMWY2MTM0NWU4Yz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  <p:tag name="KSO_WM_DIAGRAM_VIRTUALLY_FRAME" val="{&quot;height&quot;:281.5,&quot;left&quot;:27.7,&quot;top&quot;:189.5,&quot;width&quot;:664.2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  <p:tag name="KSO_WM_DIAGRAM_VIRTUALLY_FRAME" val="{&quot;height&quot;:281.5,&quot;left&quot;:27.7,&quot;top&quot;:189.5,&quot;width&quot;:664.2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  <p:tag name="KSO_WM_DIAGRAM_VIRTUALLY_FRAME" val="{&quot;height&quot;:281.5,&quot;left&quot;:27.7,&quot;top&quot;:189.5,&quot;width&quot;:664.2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  <p:tag name="KSO_WM_DIAGRAM_VIRTUALLY_FRAME" val="{&quot;height&quot;:281.5,&quot;left&quot;:27.7,&quot;top&quot;:189.5,&quot;width&quot;:664.2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  <p:tag name="KSO_WM_DIAGRAM_VIRTUALLY_FRAME" val="{&quot;height&quot;:281.5,&quot;left&quot;:27.7,&quot;top&quot;:189.5,&quot;width&quot;:664.2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  <p:tag name="KSO_WM_DIAGRAM_VIRTUALLY_FRAME" val="{&quot;height&quot;:281.5,&quot;left&quot;:27.7,&quot;top&quot;:189.5,&quot;width&quot;:664.2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  <p:tag name="KSO_WM_DIAGRAM_VIRTUALLY_FRAME" val="{&quot;height&quot;:281.5,&quot;left&quot;:27.7,&quot;top&quot;:189.5,&quot;width&quot;:664.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  <p:tag name="KSO_WM_DIAGRAM_VIRTUALLY_FRAME" val="{&quot;height&quot;:281.5,&quot;left&quot;:27.7,&quot;top&quot;:189.5,&quot;width&quot;:664.2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  <p:tag name="KSO_WM_DIAGRAM_VIRTUALLY_FRAME" val="{&quot;height&quot;:281.5,&quot;left&quot;:27.7,&quot;top&quot;:189.5,&quot;width&quot;:664.2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  <p:tag name="KSO_WM_DIAGRAM_VIRTUALLY_FRAME" val="{&quot;height&quot;:281.5,&quot;left&quot;:27.7,&quot;top&quot;:189.5,&quot;width&quot;:664.2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  <p:tag name="KSO_WM_DIAGRAM_VIRTUALLY_FRAME" val="{&quot;height&quot;:281.5,&quot;left&quot;:27.7,&quot;top&quot;:189.5,&quot;width&quot;:664.2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  <p:tag name="KSO_WM_DIAGRAM_VIRTUALLY_FRAME" val="{&quot;height&quot;:281.5,&quot;left&quot;:27.7,&quot;top&quot;:189.5,&quot;width&quot;:664.2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  <p:tag name="KSO_WM_DIAGRAM_VIRTUALLY_FRAME" val="{&quot;height&quot;:281.5,&quot;left&quot;:27.7,&quot;top&quot;:189.5,&quot;width&quot;:664.2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3"/>
  <p:tag name="KSO_WM_DIAGRAM_VIRTUALLY_FRAME" val="{&quot;height&quot;:281.5,&quot;left&quot;:27.7,&quot;top&quot;:189.5,&quot;width&quot;:664.2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  <p:tag name="KSO_WM_DIAGRAM_VIRTUALLY_FRAME" val="{&quot;height&quot;:281.5,&quot;left&quot;:27.7,&quot;top&quot;:189.5,&quot;width&quot;:664.2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  <p:tag name="KSO_WM_DIAGRAM_VIRTUALLY_FRAME" val="{&quot;height&quot;:281.5,&quot;left&quot;:27.7,&quot;top&quot;:189.5,&quot;width&quot;:664.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  <p:tag name="KSO_WM_DIAGRAM_VIRTUALLY_FRAME" val="{&quot;height&quot;:281.5,&quot;left&quot;:27.7,&quot;top&quot;:189.5,&quot;width&quot;:664.2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  <p:tag name="KSO_WM_DIAGRAM_VIRTUALLY_FRAME" val="{&quot;height&quot;:281.5,&quot;left&quot;:27.7,&quot;top&quot;:189.5,&quot;width&quot;:664.2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  <p:tag name="KSO_WM_DIAGRAM_VIRTUALLY_FRAME" val="{&quot;height&quot;:281.5,&quot;left&quot;:27.7,&quot;top&quot;:189.5,&quot;width&quot;:664.2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  <p:tag name="KSO_WM_DIAGRAM_VIRTUALLY_FRAME" val="{&quot;height&quot;:281.5,&quot;left&quot;:27.7,&quot;top&quot;:189.5,&quot;width&quot;:664.2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  <p:tag name="KSO_WM_DIAGRAM_VIRTUALLY_FRAME" val="{&quot;height&quot;:281.5,&quot;left&quot;:27.7,&quot;top&quot;:189.5,&quot;width&quot;:664.2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  <p:tag name="KSO_WM_DIAGRAM_VIRTUALLY_FRAME" val="{&quot;height&quot;:281.5,&quot;left&quot;:27.7,&quot;top&quot;:189.5,&quot;width&quot;:664.2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  <p:tag name="KSO_WM_DIAGRAM_VIRTUALLY_FRAME" val="{&quot;height&quot;:281.5,&quot;left&quot;:27.7,&quot;top&quot;:189.5,&quot;width&quot;:664.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  <p:tag name="KSO_WM_DIAGRAM_VIRTUALLY_FRAME" val="{&quot;height&quot;:281.5,&quot;left&quot;:27.7,&quot;top&quot;:189.5,&quot;width&quot;:664.2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  <p:tag name="KSO_WM_DIAGRAM_VIRTUALLY_FRAME" val="{&quot;height&quot;:281.5,&quot;left&quot;:27.7,&quot;top&quot;:189.5,&quot;width&quot;:664.2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  <p:tag name="KSO_WM_DIAGRAM_VIRTUALLY_FRAME" val="{&quot;height&quot;:281.5,&quot;left&quot;:27.7,&quot;top&quot;:189.5,&quot;width&quot;:664.2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  <p:tag name="KSO_WM_DIAGRAM_VIRTUALLY_FRAME" val="{&quot;height&quot;:281.5,&quot;left&quot;:27.7,&quot;top&quot;:189.5,&quot;width&quot;:664.2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  <p:tag name="KSO_WM_DIAGRAM_VIRTUALLY_FRAME" val="{&quot;height&quot;:281.5,&quot;left&quot;:27.7,&quot;top&quot;:189.5,&quot;width&quot;:664.2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  <p:tag name="KSO_WM_DIAGRAM_VIRTUALLY_FRAME" val="{&quot;height&quot;:281.5,&quot;left&quot;:27.7,&quot;top&quot;:189.5,&quot;width&quot;:664.2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  <p:tag name="KSO_WM_DIAGRAM_VIRTUALLY_FRAME" val="{&quot;height&quot;:281.5,&quot;left&quot;:27.7,&quot;top&quot;:189.5,&quot;width&quot;:664.2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  <p:tag name="KSO_WM_DIAGRAM_VIRTUALLY_FRAME" val="{&quot;height&quot;:281.5,&quot;left&quot;:27.7,&quot;top&quot;:189.5,&quot;width&quot;:664.2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  <p:tag name="KSO_WM_DIAGRAM_VIRTUALLY_FRAME" val="{&quot;height&quot;:281.5,&quot;left&quot;:27.7,&quot;top&quot;:189.5,&quot;width&quot;:664.2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3"/>
  <p:tag name="KSO_WM_MEDIACOVER_FLAG" val="1"/>
  <p:tag name="KSO_WM_UNIT_MEDIACOVER_BTN_STATE" val="1"/>
  <p:tag name="KSO_WM_UNIT_MEDIACOVER_BTNRECT" val="0*0*0*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1"/>
  <p:tag name="KSO_WM_UNIT_TABLE_BEAUTIFY" val="smartTable{bc9fb225-7695-4953-a23d-5e16dc7a471c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3"/>
  <p:tag name="KSO_WM_UNIT_TABLE_BEAUTIFY" val="smartTable{c7a7a4be-0290-4441-94c0-ec97444eb02e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8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  <p:tag name="KSO_WM_BEAUTIFY_FLAG" val="#wm#"/>
  <p:tag name="KSO_WM_DIAGRAM_GROUP_CODE" val="m1-1"/>
  <p:tag name="KSO_WM_TAG_VERSION" val="1.0"/>
  <p:tag name="KSO_WM_TEMPLATE_CATEGORY" val="diagram"/>
  <p:tag name="KSO_WM_TEMPLATE_INDEX" val="160443"/>
  <p:tag name="KSO_WM_UNIT_CLEAR" val="1"/>
  <p:tag name="KSO_WM_UNIT_FILL_FORE_SCHEMECOLOR_INDEX" val="8"/>
  <p:tag name="KSO_WM_UNIT_FILL_TYPE" val="1"/>
  <p:tag name="KSO_WM_UNIT_ID" val="258*m_i*1_4"/>
  <p:tag name="KSO_WM_UNIT_INDEX" val="1_4"/>
  <p:tag name="KSO_WM_UNIT_LAYERLEVEL" val="1_1"/>
  <p:tag name="KSO_WM_UNIT_TEXT_FILL_FORE_SCHEMECOLOR_INDEX" val="14"/>
  <p:tag name="KSO_WM_UNIT_TEXT_FILL_TYPE" val="1"/>
  <p:tag name="KSO_WM_UNIT_TYPE" val="m_i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2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7"/>
  <p:tag name="KSO_WM_BEAUTIFY_FLAG" val="#wm#"/>
  <p:tag name="KSO_WM_DIAGRAM_GROUP_CODE" val="m1-1"/>
  <p:tag name="KSO_WM_TAG_VERSION" val="1.0"/>
  <p:tag name="KSO_WM_TEMPLATE_CATEGORY" val="diagram"/>
  <p:tag name="KSO_WM_TEMPLATE_INDEX" val="160443"/>
  <p:tag name="KSO_WM_UNIT_CLEAR" val="1"/>
  <p:tag name="KSO_WM_UNIT_FILL_FORE_SCHEMECOLOR_INDEX" val="7"/>
  <p:tag name="KSO_WM_UNIT_FILL_TYPE" val="1"/>
  <p:tag name="KSO_WM_UNIT_ID" val="258*m_i*1_3"/>
  <p:tag name="KSO_WM_UNIT_INDEX" val="1_3"/>
  <p:tag name="KSO_WM_UNIT_LAYERLEVEL" val="1_1"/>
  <p:tag name="KSO_WM_UNIT_TEXT_FILL_FORE_SCHEMECOLOR_INDEX" val="14"/>
  <p:tag name="KSO_WM_UNIT_TEXT_FILL_TYPE" val="1"/>
  <p:tag name="KSO_WM_UNIT_TYPE" val="m_i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8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0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2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8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2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0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3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2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  <p:tag name="KSO_WM_DIAGRAM_VIRTUALLY_FRAME" val="{&quot;height&quot;:377.45236220472447,&quot;left&quot;:394.9966929133858,&quot;top&quot;:138.0355118110236,&quot;width&quot;:404.2478740157481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heme/theme1.xml><?xml version="1.0" encoding="utf-8"?>
<a:theme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4963</Words>
  <Application>Microsoft Office PowerPoint</Application>
  <PresentationFormat>宽屏</PresentationFormat>
  <Paragraphs>431</Paragraphs>
  <Slides>40</Slides>
  <Notes>10</Notes>
  <HiddenSlides>0</HiddenSlides>
  <MMClips>4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1" baseType="lpstr">
      <vt:lpstr>Adobe 黑体 Std R</vt:lpstr>
      <vt:lpstr>方正粗黑宋简体</vt:lpstr>
      <vt:lpstr>黑体</vt:lpstr>
      <vt:lpstr>楷体</vt:lpstr>
      <vt:lpstr>思源宋体 CN</vt:lpstr>
      <vt:lpstr>微软雅黑</vt:lpstr>
      <vt:lpstr>Arial</vt:lpstr>
      <vt:lpstr>Calibri</vt:lpstr>
      <vt:lpstr>Times New Roman</vt:lpstr>
      <vt:lpstr>Wingdings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</cp:revision>
  <cp:lastPrinted>2025-03-03T19:12:36Z</cp:lastPrinted>
  <dcterms:created xsi:type="dcterms:W3CDTF">2025-03-03T19:12:36Z</dcterms:created>
  <dcterms:modified xsi:type="dcterms:W3CDTF">2026-03-01T01:28:58Z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