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1BFCFBD-DCB1-45BF-AB84-18D13E5EA394}" type="slidenum">
              <a:rPr sz="1200">
                <a:solidFill>
                  <a:prstClr val="black"/>
                </a:solidFill>
              </a:rPr>
              <a:pPr algn="r"/>
              <a:t>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C359589B-1DE2-4C8C-93E1-E48B89B23ED5}" type="slidenum">
              <a:rPr sz="1200">
                <a:solidFill>
                  <a:prstClr val="black"/>
                </a:solidFill>
              </a:rPr>
              <a:pPr algn="r"/>
              <a:t>13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11339DE6-AC98-424B-A05A-ADAB123DE2B6}" type="slidenum">
              <a:rPr sz="1200">
                <a:solidFill>
                  <a:prstClr val="black"/>
                </a:solidFill>
              </a:rPr>
              <a:pPr algn="r"/>
              <a:t>14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6014E4EF-8EDF-47F2-B305-1616B586628C}" type="slidenum">
              <a:rPr sz="1200">
                <a:solidFill>
                  <a:prstClr val="black"/>
                </a:solidFill>
              </a:rPr>
              <a:pPr algn="r"/>
              <a:t>15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6AB0DEE1-6890-4499-9A28-A58FF9DED727}" type="slidenum">
              <a:rPr sz="1200">
                <a:solidFill>
                  <a:prstClr val="black"/>
                </a:solidFill>
              </a:rPr>
              <a:pPr algn="r"/>
              <a:t>46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F311E76-2007-4D27-BE07-B942DC9BB20C}" type="slidenum">
              <a:rPr sz="1200">
                <a:solidFill>
                  <a:prstClr val="black"/>
                </a:solidFill>
              </a:rPr>
              <a:pPr algn="r"/>
              <a:t>5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C619CC1B-72E5-4D46-BC57-011A4331C31E}" type="slidenum">
              <a:rPr sz="1200">
                <a:solidFill>
                  <a:prstClr val="black"/>
                </a:solidFill>
              </a:rPr>
              <a:pPr algn="r"/>
              <a:t>6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33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4F61F06C-8979-4601-80CC-0ADA6966BC07}" type="slidenum">
              <a:rPr sz="1200">
                <a:solidFill>
                  <a:prstClr val="black"/>
                </a:solidFill>
              </a:rPr>
              <a:pPr algn="r"/>
              <a:t>7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AC3F16F1-BC0F-49F0-A63F-873389C17BBF}" type="slidenum">
              <a:rPr sz="1200">
                <a:solidFill>
                  <a:prstClr val="black"/>
                </a:solidFill>
              </a:rPr>
              <a:pPr algn="r"/>
              <a:t>8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C75E4318-5360-44CD-A0C3-CDA57AC60E5E}" type="slidenum">
              <a:rPr sz="1200">
                <a:solidFill>
                  <a:prstClr val="black"/>
                </a:solidFill>
              </a:rPr>
              <a:pPr algn="r"/>
              <a:t>9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A0B4DE81-FB82-41B0-A6CD-37FE020B6043}" type="slidenum">
              <a:rPr sz="1200">
                <a:solidFill>
                  <a:prstClr val="black"/>
                </a:solidFill>
              </a:rPr>
              <a:pPr algn="r"/>
              <a:t>10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2E264CF7-A77F-4E02-BD94-4B368B0FE501}" type="slidenum">
              <a:rPr sz="1200">
                <a:solidFill>
                  <a:prstClr val="black"/>
                </a:solidFill>
              </a:rPr>
              <a:pPr algn="r"/>
              <a:t>11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/>
            <a:fld id="{32880214-E66E-40F8-8CA7-19AA9E187A30}" type="slidenum">
              <a:rPr sz="1200">
                <a:solidFill>
                  <a:prstClr val="black"/>
                </a:solidFill>
              </a:rPr>
              <a:pPr algn="r"/>
              <a:t>12</a:t>
            </a:fld>
            <a:endParaRPr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44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30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9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6"/>
          <p:cNvSpPr/>
          <p:nvPr/>
        </p:nvSpPr>
        <p:spPr>
          <a:xfrm>
            <a:off x="1474788" y="1690688"/>
            <a:ext cx="6157912" cy="8181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>
              <a:lnSpc>
                <a:spcPct val="150000"/>
              </a:lnSpc>
            </a:pPr>
            <a:r>
              <a:rPr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3600" b="1" kern="0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23</a:t>
            </a:r>
            <a:r>
              <a:rPr sz="3600" b="1" kern="0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课时 温度与物态变化</a:t>
            </a:r>
            <a:endParaRPr sz="3600" b="1" kern="0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sym typeface="Times New Roman" pitchFamily="18" charset="0"/>
            </a:endParaRP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indent="-540385" algn="ctr">
              <a:lnSpc>
                <a:spcPct val="150000"/>
              </a:lnSpc>
            </a:pPr>
            <a:r>
              <a:rPr sz="3000" b="1" kern="0">
                <a:solidFill>
                  <a:srgbClr val="7030A0"/>
                </a:solidFill>
                <a:latin typeface="宋体" pitchFamily="2" charset="-122"/>
              </a:rPr>
              <a:t>基础梳理篇</a:t>
            </a:r>
            <a:endParaRPr altLang="zh-CN" sz="3000" b="1" kern="0">
              <a:solidFill>
                <a:srgbClr val="7030A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917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338" y="1279525"/>
            <a:ext cx="6265862" cy="34528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8" name="Text Box 22"/>
          <p:cNvSpPr txBox="1">
            <a:spLocks noChangeArrowheads="1"/>
          </p:cNvSpPr>
          <p:nvPr/>
        </p:nvSpPr>
        <p:spPr bwMode="auto">
          <a:xfrm>
            <a:off x="534988" y="771525"/>
            <a:ext cx="8115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．汽化的两种方法：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与沸腾；液化的两种方法：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．自然界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中水的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物态变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化现象：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9459" name="矩形 3"/>
          <p:cNvSpPr/>
          <p:nvPr/>
        </p:nvSpPr>
        <p:spPr>
          <a:xfrm>
            <a:off x="989013" y="1416050"/>
            <a:ext cx="14224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降低温度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60" name="矩形 6"/>
          <p:cNvSpPr/>
          <p:nvPr/>
        </p:nvSpPr>
        <p:spPr>
          <a:xfrm>
            <a:off x="3924300" y="84296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蒸发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19461" name="矩形 7"/>
          <p:cNvSpPr/>
          <p:nvPr/>
        </p:nvSpPr>
        <p:spPr>
          <a:xfrm>
            <a:off x="2771775" y="1416050"/>
            <a:ext cx="14224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压缩体积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2"/>
          <p:cNvSpPr txBox="1">
            <a:spLocks noChangeArrowheads="1"/>
          </p:cNvSpPr>
          <p:nvPr/>
        </p:nvSpPr>
        <p:spPr bwMode="auto">
          <a:xfrm>
            <a:off x="534988" y="555625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4.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汽化的两种方式对比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21506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1507" name="表格 4"/>
          <p:cNvGraphicFramePr>
            <a:graphicFrameLocks noGrp="1"/>
          </p:cNvGraphicFramePr>
          <p:nvPr/>
        </p:nvGraphicFramePr>
        <p:xfrm>
          <a:off x="1835150" y="1231900"/>
          <a:ext cx="5545138" cy="2996565"/>
        </p:xfrm>
        <a:graphic>
          <a:graphicData uri="http://schemas.openxmlformats.org/drawingml/2006/table">
            <a:tbl>
              <a:tblPr/>
              <a:tblGrid>
                <a:gridCol w="1933575"/>
                <a:gridCol w="1597025"/>
                <a:gridCol w="2014538"/>
              </a:tblGrid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蒸发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沸腾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部位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液体表面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表面和内部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程度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缓慢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剧烈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温度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任何温度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特定温度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有无气泡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大量气泡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42426" marR="42426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125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表格 3"/>
          <p:cNvGraphicFramePr>
            <a:graphicFrameLocks noGrp="1"/>
          </p:cNvGraphicFramePr>
          <p:nvPr/>
        </p:nvGraphicFramePr>
        <p:xfrm>
          <a:off x="684212" y="992188"/>
          <a:ext cx="7777162" cy="3600450"/>
        </p:xfrm>
        <a:graphic>
          <a:graphicData uri="http://schemas.openxmlformats.org/drawingml/2006/table">
            <a:tbl>
              <a:tblPr/>
              <a:tblGrid>
                <a:gridCol w="504825"/>
                <a:gridCol w="431800"/>
                <a:gridCol w="4103688"/>
                <a:gridCol w="2736850"/>
              </a:tblGrid>
              <a:tr h="509588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项目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晶体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非晶体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290638"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熔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化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图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800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B w="12700"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性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   AB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态，吸热升温，</a:t>
                      </a:r>
                      <a:r>
                        <a:rPr lang="en-US" altLang="zh-CN" sz="2400" b="1" i="1">
                          <a:latin typeface="Times New Roman"/>
                        </a:rPr>
                        <a:t>BC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态，吸热温度不变，</a:t>
                      </a:r>
                      <a:r>
                        <a:rPr lang="en-US" altLang="zh-CN" sz="2400" b="1" i="1">
                          <a:latin typeface="Times New Roman"/>
                        </a:rPr>
                        <a:t>CD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态，吸热升温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吸热熔化，温度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固定熔点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8284" marR="2828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573" name="矩形 15"/>
          <p:cNvSpPr>
            <a:spLocks noChangeArrowheads="1"/>
          </p:cNvSpPr>
          <p:nvPr/>
        </p:nvSpPr>
        <p:spPr bwMode="auto">
          <a:xfrm>
            <a:off x="539750" y="5556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晶体和非晶体</a:t>
            </a:r>
          </a:p>
        </p:txBody>
      </p:sp>
      <p:sp>
        <p:nvSpPr>
          <p:cNvPr id="23574" name="矩形 6"/>
          <p:cNvSpPr/>
          <p:nvPr/>
        </p:nvSpPr>
        <p:spPr>
          <a:xfrm>
            <a:off x="2998788" y="2859088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固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75" name="矩形 8"/>
          <p:cNvSpPr/>
          <p:nvPr/>
        </p:nvSpPr>
        <p:spPr>
          <a:xfrm>
            <a:off x="3084513" y="3262313"/>
            <a:ext cx="1422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固液共存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23576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1288" y="1481138"/>
            <a:ext cx="1984375" cy="13065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77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1579563"/>
            <a:ext cx="1652588" cy="1089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78" name="矩形 15"/>
          <p:cNvSpPr/>
          <p:nvPr/>
        </p:nvSpPr>
        <p:spPr>
          <a:xfrm>
            <a:off x="2565400" y="3965575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液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79" name="矩形 16"/>
          <p:cNvSpPr/>
          <p:nvPr/>
        </p:nvSpPr>
        <p:spPr>
          <a:xfrm>
            <a:off x="6288088" y="3465513"/>
            <a:ext cx="8016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升高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3580" name="矩形 17"/>
          <p:cNvSpPr/>
          <p:nvPr/>
        </p:nvSpPr>
        <p:spPr>
          <a:xfrm>
            <a:off x="7513638" y="3465513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无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8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  <p:bldP spid="23575" grpId="0"/>
      <p:bldP spid="23578" grpId="0"/>
      <p:bldP spid="23579" grpId="0"/>
      <p:bldP spid="23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表格 2"/>
          <p:cNvGraphicFramePr>
            <a:graphicFrameLocks noGrp="1"/>
          </p:cNvGraphicFramePr>
          <p:nvPr/>
        </p:nvGraphicFramePr>
        <p:xfrm>
          <a:off x="971550" y="758825"/>
          <a:ext cx="7416800" cy="3754438"/>
        </p:xfrm>
        <a:graphic>
          <a:graphicData uri="http://schemas.openxmlformats.org/drawingml/2006/table">
            <a:tbl>
              <a:tblPr/>
              <a:tblGrid>
                <a:gridCol w="601662"/>
                <a:gridCol w="622300"/>
                <a:gridCol w="4103688"/>
                <a:gridCol w="2089150"/>
              </a:tblGrid>
              <a:tr h="1558925"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凝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固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图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像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21955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B w="12700"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性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i="1">
                          <a:latin typeface="Times New Roman"/>
                        </a:rPr>
                        <a:t>    AB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态，放热降温，</a:t>
                      </a:r>
                      <a:r>
                        <a:rPr lang="en-US" altLang="zh-CN" sz="2400" b="1" i="1">
                          <a:latin typeface="Times New Roman"/>
                        </a:rPr>
                        <a:t>BC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态，放热温度不变，</a:t>
                      </a:r>
                      <a:r>
                        <a:rPr lang="en-US" altLang="zh-CN" sz="2400" b="1" i="1">
                          <a:latin typeface="Times New Roman"/>
                        </a:rPr>
                        <a:t>CD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段为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态，放热降温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放热凝固，温度</a:t>
                      </a:r>
                      <a:r>
                        <a:rPr lang="en-US" altLang="zh-CN" sz="2400" b="1">
                          <a:latin typeface="Times New Roman"/>
                        </a:rPr>
                        <a:t>______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，</a:t>
                      </a:r>
                      <a:r>
                        <a:rPr lang="en-US" altLang="zh-CN" sz="2400" b="1">
                          <a:latin typeface="Times New Roman"/>
                        </a:rPr>
                        <a:t>_____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固定凝固点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30304" marR="30304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5617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800100"/>
            <a:ext cx="2193925" cy="151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5618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0025" y="831850"/>
            <a:ext cx="1857375" cy="14970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19" name="矩形 11"/>
          <p:cNvSpPr/>
          <p:nvPr/>
        </p:nvSpPr>
        <p:spPr>
          <a:xfrm>
            <a:off x="3852863" y="2368550"/>
            <a:ext cx="4937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液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20" name="矩形 12"/>
          <p:cNvSpPr/>
          <p:nvPr/>
        </p:nvSpPr>
        <p:spPr>
          <a:xfrm>
            <a:off x="4289425" y="2952750"/>
            <a:ext cx="1422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固液共存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21" name="矩形 13"/>
          <p:cNvSpPr/>
          <p:nvPr/>
        </p:nvSpPr>
        <p:spPr>
          <a:xfrm>
            <a:off x="3203575" y="4011613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固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22" name="矩形 14"/>
          <p:cNvSpPr/>
          <p:nvPr/>
        </p:nvSpPr>
        <p:spPr>
          <a:xfrm>
            <a:off x="7142163" y="2932113"/>
            <a:ext cx="8016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降低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25623" name="矩形 15"/>
          <p:cNvSpPr/>
          <p:nvPr/>
        </p:nvSpPr>
        <p:spPr>
          <a:xfrm>
            <a:off x="6985000" y="3473450"/>
            <a:ext cx="4937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无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  <p:bldP spid="25620" grpId="0"/>
      <p:bldP spid="25621" grpId="0"/>
      <p:bldP spid="25622" grpId="0"/>
      <p:bldP spid="25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13" y="40846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650" name="矩形 5"/>
          <p:cNvSpPr/>
          <p:nvPr/>
        </p:nvSpPr>
        <p:spPr>
          <a:xfrm>
            <a:off x="828675" y="915988"/>
            <a:ext cx="7488238" cy="2792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易错提醒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(1)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晶体和非晶体的主要区别： 晶体有一定的熔点，非晶体没有。</a:t>
            </a:r>
          </a:p>
          <a:p>
            <a:pPr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 例如： 冰熔化时继续吸热，温度不变。石蜡熔化时继续吸热，温度不断上升。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(2) </a:t>
            </a:r>
            <a:r>
              <a:rPr sz="2400" b="1" kern="0">
                <a:solidFill>
                  <a:srgbClr val="C00000"/>
                </a:solidFill>
                <a:latin typeface="Times New Roman" pitchFamily="18" charset="0"/>
              </a:rPr>
              <a:t>常见的非晶体： 石蜡、松香、玻璃、沥青、塑料。</a:t>
            </a:r>
            <a:endParaRPr sz="2400" b="1" kern="0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13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29698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29699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29700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29701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2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703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29704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5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706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29707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29708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29709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29710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1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sp>
        <p:nvSpPr>
          <p:cNvPr id="29712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利用物态变化解释物理现象</a:t>
            </a:r>
          </a:p>
        </p:txBody>
      </p:sp>
      <p:sp>
        <p:nvSpPr>
          <p:cNvPr id="29713" name="矩形 2">
            <a:hlinkClick r:id="rId4" action="ppaction://hlinksldjump"/>
          </p:cNvPr>
          <p:cNvSpPr/>
          <p:nvPr/>
        </p:nvSpPr>
        <p:spPr>
          <a:xfrm>
            <a:off x="1485900" y="23050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实验：探究固体熔化时温度的变化规律</a:t>
            </a:r>
          </a:p>
        </p:txBody>
      </p:sp>
      <p:sp>
        <p:nvSpPr>
          <p:cNvPr id="29714" name="矩形 3">
            <a:hlinkClick r:id="rId5" action="ppaction://hlinksldjump"/>
          </p:cNvPr>
          <p:cNvSpPr/>
          <p:nvPr/>
        </p:nvSpPr>
        <p:spPr>
          <a:xfrm>
            <a:off x="1458913" y="3067050"/>
            <a:ext cx="6326187" cy="461963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实验：探究水的沸腾特点</a:t>
            </a:r>
          </a:p>
        </p:txBody>
      </p:sp>
      <p:pic>
        <p:nvPicPr>
          <p:cNvPr id="29715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4064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 animBg="1"/>
      <p:bldP spid="29713" grpId="0" animBg="1"/>
      <p:bldP spid="29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2"/>
          <p:cNvSpPr txBox="1">
            <a:spLocks noChangeArrowheads="1"/>
          </p:cNvSpPr>
          <p:nvPr/>
        </p:nvSpPr>
        <p:spPr bwMode="auto">
          <a:xfrm>
            <a:off x="468313" y="1058863"/>
            <a:ext cx="8115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福州质检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分】医护人员戴护目镜一段时间后，护目镜内会出现水雾。水雾的形成是由于水蒸气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．汽化　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．液化　　　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．升华　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．凝华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1746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利用物态变化解释物理现象 </a:t>
            </a:r>
            <a:endParaRPr sz="2400" b="1" kern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31747" name="矩形 5"/>
          <p:cNvSpPr/>
          <p:nvPr/>
        </p:nvSpPr>
        <p:spPr>
          <a:xfrm>
            <a:off x="1141413" y="2271713"/>
            <a:ext cx="3889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"/>
          <p:cNvSpPr>
            <a:spLocks noChangeArrowheads="1"/>
          </p:cNvSpPr>
          <p:nvPr/>
        </p:nvSpPr>
        <p:spPr bwMode="auto">
          <a:xfrm>
            <a:off x="360363" y="717550"/>
            <a:ext cx="845978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三明模拟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分】水是大自然的精灵，瞬息万变中向我们展示了它神秘的特性。如图所示的四个场景中，因为水的凝固而形成的是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2770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1"/>
          <a:stretch>
            <a:fillRect/>
          </a:stretch>
        </p:blipFill>
        <p:spPr>
          <a:xfrm>
            <a:off x="179388" y="2571750"/>
            <a:ext cx="4359275" cy="14271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1"/>
          <a:stretch>
            <a:fillRect/>
          </a:stretch>
        </p:blipFill>
        <p:spPr>
          <a:xfrm>
            <a:off x="4568825" y="2571750"/>
            <a:ext cx="4359275" cy="14271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6676445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6"/>
          <p:cNvSpPr>
            <a:spLocks noChangeArrowheads="1"/>
          </p:cNvSpPr>
          <p:nvPr/>
        </p:nvSpPr>
        <p:spPr bwMode="auto">
          <a:xfrm>
            <a:off x="611188" y="700088"/>
            <a:ext cx="748823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(1) 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明确物态变化前研究对象的状态；</a:t>
            </a:r>
          </a:p>
          <a:p>
            <a:pPr marL="62992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(2) 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弄清物态变化后研究对象的状态；</a:t>
            </a:r>
          </a:p>
          <a:p>
            <a:pPr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(3) 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根据判断方法确定物态变化的类型： 一般情况下，从固态→液态→气态是吸热过程，从气态→液态→固态是放热过程。</a:t>
            </a:r>
          </a:p>
        </p:txBody>
      </p:sp>
      <p:sp>
        <p:nvSpPr>
          <p:cNvPr id="33794" name="矩形 7"/>
          <p:cNvSpPr>
            <a:spLocks noChangeArrowheads="1"/>
          </p:cNvSpPr>
          <p:nvPr/>
        </p:nvSpPr>
        <p:spPr bwMode="auto">
          <a:xfrm>
            <a:off x="611188" y="3435350"/>
            <a:ext cx="7488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B</a:t>
            </a:r>
            <a:endParaRPr sz="2400" b="1" kern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293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3"/>
          <p:cNvSpPr>
            <a:spLocks noChangeArrowheads="1"/>
          </p:cNvSpPr>
          <p:nvPr/>
        </p:nvSpPr>
        <p:spPr bwMode="auto">
          <a:xfrm>
            <a:off x="360363" y="627063"/>
            <a:ext cx="845978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】冬季，通常可以看到教室的窗玻璃上附着一层小水珠，当室外气温更低时，还会看到窗玻璃上结有冰花。下列关于水珠、冰花的分析中正确的是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．它们均是水蒸气凝华形成的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．它们均附着在窗玻璃的室外一侧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．它们均是水蒸气液化形成的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．它们均附着在窗玻璃的室内一侧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6448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5122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5123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endParaRPr b="1" kern="0">
                <a:solidFill>
                  <a:srgbClr val="FFFFFF"/>
                </a:solidFill>
              </a:endParaRPr>
            </a:p>
          </p:txBody>
        </p:sp>
      </p:grpSp>
      <p:pic>
        <p:nvPicPr>
          <p:cNvPr id="5124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5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6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7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8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5129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5130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4400" b="1" ker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5131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5132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5133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34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5135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37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5138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40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5141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7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5142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5143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5144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sz="2100" b="1" kern="0">
                  <a:solidFill>
                    <a:srgbClr val="FFB850"/>
                  </a:solidFill>
                  <a:latin typeface="Impact" pitchFamily="34" charset="0"/>
                </a:endParaRPr>
              </a:p>
            </p:txBody>
          </p:sp>
        </p:grpSp>
      </p:grpSp>
      <p:grpSp>
        <p:nvGrpSpPr>
          <p:cNvPr id="5146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5147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148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149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150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2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153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55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156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157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159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160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161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5162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5163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5164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65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6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67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68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5169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0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71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5172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5173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74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5175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5176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064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6"/>
          <p:cNvSpPr>
            <a:spLocks noChangeArrowheads="1"/>
          </p:cNvSpPr>
          <p:nvPr/>
        </p:nvSpPr>
        <p:spPr bwMode="auto">
          <a:xfrm>
            <a:off x="611188" y="915988"/>
            <a:ext cx="74882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1905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方法点拨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冬天室内的水蒸气温度高，遇到冷的玻璃液化形成小水珠，所以小水珠在玻璃内侧。冰花是室内的水蒸气温度高，遇到冷的玻璃直接凝华形成的小冰晶。所以冰花也在玻璃的内侧。</a:t>
            </a:r>
          </a:p>
        </p:txBody>
      </p:sp>
      <p:pic>
        <p:nvPicPr>
          <p:cNvPr id="35842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27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611188" y="3148013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629920" indent="-627380"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sz="2400" b="1" kern="0">
                <a:solidFill>
                  <a:srgbClr val="00B050"/>
                </a:solidFill>
                <a:latin typeface="Times New Roman" pitchFamily="18" charset="0"/>
              </a:rPr>
              <a:t>答案</a:t>
            </a:r>
            <a:r>
              <a:rPr lang="en-US" altLang="zh-CN" sz="2400" b="1" kern="0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sz="2400" b="1" ker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D</a:t>
            </a:r>
            <a:endParaRPr sz="2400" b="1" kern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853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2"/>
          <p:cNvSpPr txBox="1">
            <a:spLocks noChangeArrowheads="1"/>
          </p:cNvSpPr>
          <p:nvPr/>
        </p:nvSpPr>
        <p:spPr bwMode="auto">
          <a:xfrm>
            <a:off x="488950" y="857250"/>
            <a:ext cx="81153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．设计与进行实验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实验装置图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主要实验器材的选取及作用</a:t>
            </a:r>
          </a:p>
          <a:p>
            <a:pPr marL="357505" indent="-1905" algn="just">
              <a:lnSpc>
                <a:spcPct val="150000"/>
              </a:lnSpc>
            </a:pPr>
            <a:r>
              <a:rPr sz="2400" b="1" kern="0">
                <a:solidFill>
                  <a:prstClr val="black"/>
                </a:solidFill>
                <a:latin typeface="Times New Roman"/>
              </a:rPr>
              <a:t>①测量仪器： 温度计、停表。</a:t>
            </a:r>
          </a:p>
          <a:p>
            <a:pPr marL="357505" indent="-1905" algn="just">
              <a:lnSpc>
                <a:spcPct val="150000"/>
              </a:lnSpc>
            </a:pPr>
            <a:r>
              <a:rPr sz="2400" b="1" kern="0">
                <a:solidFill>
                  <a:prstClr val="black"/>
                </a:solidFill>
                <a:latin typeface="Times New Roman"/>
              </a:rPr>
              <a:t>②石棉网： 作用是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。</a:t>
            </a:r>
          </a:p>
          <a:p>
            <a:pPr marL="357505" indent="-1905" algn="just">
              <a:lnSpc>
                <a:spcPct val="150000"/>
              </a:lnSpc>
            </a:pPr>
            <a:r>
              <a:rPr sz="2400" b="1" kern="0">
                <a:solidFill>
                  <a:prstClr val="black"/>
                </a:solidFill>
                <a:latin typeface="Times New Roman"/>
              </a:rPr>
              <a:t>③用小颗粒固体的原因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6866" name="矩形 15"/>
          <p:cNvSpPr>
            <a:spLocks noChangeArrowheads="1"/>
          </p:cNvSpPr>
          <p:nvPr/>
        </p:nvSpPr>
        <p:spPr bwMode="auto">
          <a:xfrm>
            <a:off x="539750" y="5556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实验：探究固体熔化时温度的变化规律</a:t>
            </a:r>
          </a:p>
        </p:txBody>
      </p:sp>
      <p:sp>
        <p:nvSpPr>
          <p:cNvPr id="36867" name="矩形 6"/>
          <p:cNvSpPr>
            <a:spLocks noChangeArrowheads="1"/>
          </p:cNvSpPr>
          <p:nvPr/>
        </p:nvSpPr>
        <p:spPr bwMode="auto">
          <a:xfrm>
            <a:off x="3381375" y="3575050"/>
            <a:ext cx="2970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使烧杯底部受热均匀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663" y="1435100"/>
            <a:ext cx="1944687" cy="26987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9508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3"/>
          <p:cNvSpPr>
            <a:spLocks noChangeArrowheads="1"/>
          </p:cNvSpPr>
          <p:nvPr/>
        </p:nvSpPr>
        <p:spPr bwMode="auto">
          <a:xfrm>
            <a:off x="468313" y="555625"/>
            <a:ext cx="8134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．使温度计的玻璃泡与固体充分接触；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．小颗粒固体易均匀受热。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实验器材的组装顺序：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水浴法加热的优点：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①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使被加热的物质升温均匀；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②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使被加热的物质升温缓慢，从而使其慢慢熔化，便于观察温度变化规律。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7890" name="矩形 2"/>
          <p:cNvSpPr>
            <a:spLocks noChangeArrowheads="1"/>
          </p:cNvSpPr>
          <p:nvPr/>
        </p:nvSpPr>
        <p:spPr bwMode="auto">
          <a:xfrm>
            <a:off x="4092575" y="1601788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自下而上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67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3"/>
          <p:cNvSpPr>
            <a:spLocks noChangeArrowheads="1"/>
          </p:cNvSpPr>
          <p:nvPr/>
        </p:nvSpPr>
        <p:spPr bwMode="auto">
          <a:xfrm>
            <a:off x="395288" y="449263"/>
            <a:ext cx="835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烧杯中水量的规定及试管插入水中的位置要求：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烧杯中的水量不宜太多，避免加热时间过长，高度要能够浸没试管中装有的固体，同时试管不能接触到烧杯底和烧杯壁。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收集多组数据的目的：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．分析数据和现象，总结结论。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根据数据绘制温度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—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时间图像。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根据图像及数据，分析总结固体熔化时温度随时间变化的规律。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8914" name="矩形 2"/>
          <p:cNvSpPr>
            <a:spLocks noChangeArrowheads="1"/>
          </p:cNvSpPr>
          <p:nvPr/>
        </p:nvSpPr>
        <p:spPr bwMode="auto">
          <a:xfrm>
            <a:off x="4043363" y="2058988"/>
            <a:ext cx="2041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寻找普遍规律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92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3"/>
          <p:cNvSpPr>
            <a:spLocks noChangeArrowheads="1"/>
          </p:cNvSpPr>
          <p:nvPr/>
        </p:nvSpPr>
        <p:spPr bwMode="auto">
          <a:xfrm>
            <a:off x="468313" y="411163"/>
            <a:ext cx="8134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．交流与反思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熔化前后曲线的倾斜程度不同的原因：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同种物质在不同状态下的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不同。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探究冰的熔化规律时冰完全熔化后继续加热，试管中的水会沸腾吗？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答：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，原因：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__________________________</a:t>
            </a: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____________________________________________________________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2268538" y="1470025"/>
            <a:ext cx="1111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比热容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39" name="矩形 4"/>
          <p:cNvSpPr>
            <a:spLocks noChangeArrowheads="1"/>
          </p:cNvSpPr>
          <p:nvPr/>
        </p:nvSpPr>
        <p:spPr bwMode="auto">
          <a:xfrm>
            <a:off x="1852613" y="3076575"/>
            <a:ext cx="804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不会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9940" name="矩形 5"/>
          <p:cNvSpPr>
            <a:spLocks noChangeArrowheads="1"/>
          </p:cNvSpPr>
          <p:nvPr/>
        </p:nvSpPr>
        <p:spPr bwMode="auto">
          <a:xfrm>
            <a:off x="1036638" y="3122613"/>
            <a:ext cx="7194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                                         </a:t>
            </a: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烧杯中水沸腾后温度保持不变，试管中的水与烧杯中的水没有温度差，不能持续吸热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959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3"/>
          <p:cNvSpPr>
            <a:spLocks noChangeArrowheads="1"/>
          </p:cNvSpPr>
          <p:nvPr/>
        </p:nvSpPr>
        <p:spPr bwMode="auto">
          <a:xfrm>
            <a:off x="468313" y="555625"/>
            <a:ext cx="8134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熔化过程中温度和内能的变化规律：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实验结论：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晶体熔化时有固定的熔化温度，即熔点，而非晶体没有熔点。晶体熔化时要吸收热量，但温度不变；非晶体熔化时要吸热，温度持续上升。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971550" y="1071563"/>
            <a:ext cx="54435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晶体熔化过程中，温度不变，内能增大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764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3"/>
          <p:cNvSpPr>
            <a:spLocks noChangeArrowheads="1"/>
          </p:cNvSpPr>
          <p:nvPr/>
        </p:nvSpPr>
        <p:spPr bwMode="auto">
          <a:xfrm>
            <a:off x="468313" y="593725"/>
            <a:ext cx="8134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】如图甲所示，是小明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探究物质熔化规律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的实验装置。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700" y="1568450"/>
            <a:ext cx="6148388" cy="28749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53221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3"/>
          <p:cNvSpPr>
            <a:spLocks noChangeArrowheads="1"/>
          </p:cNvSpPr>
          <p:nvPr/>
        </p:nvSpPr>
        <p:spPr bwMode="auto">
          <a:xfrm>
            <a:off x="468313" y="555625"/>
            <a:ext cx="81343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实验中通过水对试管加热，而不是直接加热试管，目的是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实验中某时刻温度计示数如图乙所示，该物质此时的温度为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4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实验中每隔一分钟记录一次物质的温度及对应状态，作出温度随时间变化的规律图像，如图丙所示。由图像可知：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该物质在熔化过程中吸收热量，温度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，该物质是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晶体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非晶体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0" name="矩形 2"/>
          <p:cNvSpPr>
            <a:spLocks noChangeArrowheads="1"/>
          </p:cNvSpPr>
          <p:nvPr/>
        </p:nvSpPr>
        <p:spPr bwMode="auto">
          <a:xfrm>
            <a:off x="1646238" y="1000125"/>
            <a:ext cx="2349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使物质均匀受热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1" name="矩形 4"/>
          <p:cNvSpPr>
            <a:spLocks noChangeArrowheads="1"/>
          </p:cNvSpPr>
          <p:nvPr/>
        </p:nvSpPr>
        <p:spPr bwMode="auto">
          <a:xfrm>
            <a:off x="2051050" y="2011363"/>
            <a:ext cx="7254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2 </a:t>
            </a:r>
            <a:r>
              <a:rPr altLang="zh-CN" sz="2400" b="1" kern="0">
                <a:solidFill>
                  <a:srgbClr val="C00000"/>
                </a:solidFill>
                <a:latin typeface="宋体" pitchFamily="2" charset="-122"/>
              </a:rPr>
              <a:t>℃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2" name="矩形 5"/>
          <p:cNvSpPr>
            <a:spLocks noChangeArrowheads="1"/>
          </p:cNvSpPr>
          <p:nvPr/>
        </p:nvSpPr>
        <p:spPr bwMode="auto">
          <a:xfrm>
            <a:off x="6732588" y="357981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不变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3013" name="矩形 6"/>
          <p:cNvSpPr>
            <a:spLocks noChangeArrowheads="1"/>
          </p:cNvSpPr>
          <p:nvPr/>
        </p:nvSpPr>
        <p:spPr bwMode="auto">
          <a:xfrm>
            <a:off x="1611313" y="408463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晶体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61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3"/>
          <p:cNvSpPr>
            <a:spLocks noChangeArrowheads="1"/>
          </p:cNvSpPr>
          <p:nvPr/>
        </p:nvSpPr>
        <p:spPr bwMode="auto">
          <a:xfrm>
            <a:off x="468313" y="731838"/>
            <a:ext cx="81343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比较图像中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段与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段可知：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该物质在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CD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段吸热能力强。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该物质熔化过程共用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________min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，第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 min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时该物质的内能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等于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第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 min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时的内能。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4" name="矩形 2"/>
          <p:cNvSpPr>
            <a:spLocks noChangeArrowheads="1"/>
          </p:cNvSpPr>
          <p:nvPr/>
        </p:nvSpPr>
        <p:spPr bwMode="auto">
          <a:xfrm>
            <a:off x="7092950" y="700088"/>
            <a:ext cx="612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CD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4365625" y="1831975"/>
            <a:ext cx="339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4036" name="矩形 5"/>
          <p:cNvSpPr>
            <a:spLocks noChangeArrowheads="1"/>
          </p:cNvSpPr>
          <p:nvPr/>
        </p:nvSpPr>
        <p:spPr bwMode="auto">
          <a:xfrm>
            <a:off x="1824038" y="23558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小于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86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3"/>
          <p:cNvSpPr>
            <a:spLocks noChangeArrowheads="1"/>
          </p:cNvSpPr>
          <p:nvPr/>
        </p:nvSpPr>
        <p:spPr bwMode="auto">
          <a:xfrm>
            <a:off x="468313" y="555625"/>
            <a:ext cx="8134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在熔化过程中，如果将试管从烧杯中拿出来，试管中的物质会停止熔化，将试管放回烧杯后，该物质又继续熔化，这说明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 _________________________________________________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(7)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烧杯口处产生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的原因：水蒸气遇冷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5058" name="矩形 2"/>
          <p:cNvSpPr>
            <a:spLocks noChangeArrowheads="1"/>
          </p:cNvSpPr>
          <p:nvPr/>
        </p:nvSpPr>
        <p:spPr bwMode="auto">
          <a:xfrm>
            <a:off x="684213" y="2178050"/>
            <a:ext cx="76088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烧杯内的水温高于物质的熔点，物质熔化需要持续吸热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505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5060" name="矩形 4"/>
          <p:cNvSpPr>
            <a:spLocks noChangeArrowheads="1"/>
          </p:cNvSpPr>
          <p:nvPr/>
        </p:nvSpPr>
        <p:spPr bwMode="auto">
          <a:xfrm>
            <a:off x="6721475" y="27114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液化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6815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614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4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48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14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0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1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53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4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015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5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5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57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endParaRPr sz="1000" b="1" ker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5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algn="ctr"/>
                  <a:r>
                    <a:rPr lang="en-US" altLang="zh-CN" sz="2100" b="1" kern="0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sz="2100" b="1" kern="0">
                    <a:solidFill>
                      <a:srgbClr val="00B0F0"/>
                    </a:solidFill>
                    <a:latin typeface="Impact" pitchFamily="34" charset="0"/>
                  </a:endParaRPr>
                </a:p>
              </p:txBody>
            </p:sp>
          </p:grpSp>
          <p:sp>
            <p:nvSpPr>
              <p:cNvPr id="6159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sz="2700" b="1" kern="0">
                    <a:solidFill>
                      <a:prstClr val="white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16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  <a:ea typeface="宋体"/>
                </a:endParaRPr>
              </a:p>
            </p:txBody>
          </p:sp>
        </p:grpSp>
      </p:grpSp>
      <p:sp>
        <p:nvSpPr>
          <p:cNvPr id="6161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温度与温度计</a:t>
            </a:r>
          </a:p>
        </p:txBody>
      </p:sp>
      <p:sp>
        <p:nvSpPr>
          <p:cNvPr id="6162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“三”态“六”变化</a:t>
            </a:r>
          </a:p>
        </p:txBody>
      </p:sp>
      <p:pic>
        <p:nvPicPr>
          <p:cNvPr id="6163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64" name="矩形 27">
            <a:hlinkClick r:id="rId6" action="ppaction://hlinksldjump"/>
          </p:cNvPr>
          <p:cNvSpPr/>
          <p:nvPr/>
        </p:nvSpPr>
        <p:spPr>
          <a:xfrm>
            <a:off x="1835150" y="2859088"/>
            <a:ext cx="5788025" cy="460375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sz="2400" b="1" kern="0">
                <a:solidFill>
                  <a:prstClr val="white"/>
                </a:solidFill>
                <a:latin typeface="隶书" pitchFamily="49" charset="-122"/>
                <a:ea typeface="隶书" pitchFamily="49" charset="-122"/>
              </a:rPr>
              <a:t>晶体和非晶体</a:t>
            </a:r>
          </a:p>
        </p:txBody>
      </p:sp>
    </p:spTree>
    <p:extLst>
      <p:ext uri="{BB962C8B-B14F-4D97-AF65-F5344CB8AC3E}">
        <p14:creationId xmlns:p14="http://schemas.microsoft.com/office/powerpoint/2010/main" val="292275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5"/>
          <p:cNvSpPr>
            <a:spLocks noChangeArrowheads="1"/>
          </p:cNvSpPr>
          <p:nvPr/>
        </p:nvSpPr>
        <p:spPr bwMode="auto">
          <a:xfrm>
            <a:off x="565150" y="1270000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【实验剖析】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．设计与进行实验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实验装置图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sz="2400" b="1" kern="0">
                <a:solidFill>
                  <a:prstClr val="black"/>
                </a:solidFill>
                <a:latin typeface="Times New Roman"/>
              </a:rPr>
              <a:t>主要实验器材的选取及作用</a:t>
            </a:r>
          </a:p>
          <a:p>
            <a:pPr marL="357505" indent="-1905" algn="just">
              <a:lnSpc>
                <a:spcPct val="150000"/>
              </a:lnSpc>
            </a:pPr>
            <a:r>
              <a:rPr sz="2400" b="1" kern="0">
                <a:solidFill>
                  <a:prstClr val="black"/>
                </a:solidFill>
                <a:latin typeface="Times New Roman"/>
              </a:rPr>
              <a:t>①酒精灯用外焰加热，原因是酒灯度外焰温度较高。</a:t>
            </a:r>
          </a:p>
          <a:p>
            <a:pPr marL="357505" indent="-1905" algn="just">
              <a:lnSpc>
                <a:spcPct val="150000"/>
              </a:lnSpc>
            </a:pPr>
            <a:r>
              <a:rPr sz="2400" b="1" kern="0">
                <a:solidFill>
                  <a:prstClr val="black"/>
                </a:solidFill>
                <a:latin typeface="Times New Roman"/>
              </a:rPr>
              <a:t>②石棉网的作用是使烧杯底部受热均匀。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6082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重点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3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实验：探究水的沸腾特点</a:t>
            </a:r>
          </a:p>
        </p:txBody>
      </p:sp>
      <p:pic>
        <p:nvPicPr>
          <p:cNvPr id="4608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763" y="679450"/>
            <a:ext cx="1609725" cy="27765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369813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5"/>
          <p:cNvSpPr>
            <a:spLocks noChangeArrowheads="1"/>
          </p:cNvSpPr>
          <p:nvPr/>
        </p:nvSpPr>
        <p:spPr bwMode="auto">
          <a:xfrm>
            <a:off x="565150" y="573088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宋体" pitchFamily="2" charset="-122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③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硬纸板的作用是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实验器材的组装顺序：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判断水在沸腾过程中是否要持续吸热的方法：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撤去酒精灯，稍等一会，观察水是否仍在沸腾。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设计表格和记录实验数据。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6" name="矩形 3"/>
          <p:cNvSpPr>
            <a:spLocks noChangeArrowheads="1"/>
          </p:cNvSpPr>
          <p:nvPr/>
        </p:nvSpPr>
        <p:spPr bwMode="auto">
          <a:xfrm>
            <a:off x="3821113" y="552450"/>
            <a:ext cx="42068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减少热量散失，缩短加热时间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7107" name="矩形 7"/>
          <p:cNvSpPr>
            <a:spLocks noChangeArrowheads="1"/>
          </p:cNvSpPr>
          <p:nvPr/>
        </p:nvSpPr>
        <p:spPr bwMode="auto">
          <a:xfrm>
            <a:off x="4157663" y="1106488"/>
            <a:ext cx="1422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自下而上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616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5"/>
          <p:cNvSpPr>
            <a:spLocks noChangeArrowheads="1"/>
          </p:cNvSpPr>
          <p:nvPr/>
        </p:nvSpPr>
        <p:spPr bwMode="auto">
          <a:xfrm>
            <a:off x="565150" y="484188"/>
            <a:ext cx="80232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沸腾前后气泡的特点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如图所示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(7)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根据表格数据，分析总结水沸腾时的温度特点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温度保持不变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(8)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根据实验数据，绘制图像并分析。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650" y="1123950"/>
            <a:ext cx="3578225" cy="18827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068281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5"/>
          <p:cNvSpPr>
            <a:spLocks noChangeArrowheads="1"/>
          </p:cNvSpPr>
          <p:nvPr/>
        </p:nvSpPr>
        <p:spPr bwMode="auto">
          <a:xfrm>
            <a:off x="565150" y="70008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．交流与反思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烧杯口处产生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的原因：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水蒸气遇冷发生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水的沸点不等于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的原因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①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当地大气压低于一个标准大气压时，水的沸点低于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②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杯口的盖密封较严时，烧杯内的气压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 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高于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低于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一个标准大气压，导致水的沸点高于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9154" name="矩形 4"/>
          <p:cNvSpPr>
            <a:spLocks noChangeArrowheads="1"/>
          </p:cNvSpPr>
          <p:nvPr/>
        </p:nvSpPr>
        <p:spPr bwMode="auto">
          <a:xfrm>
            <a:off x="7585075" y="12414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液化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49155" name="矩形 3"/>
          <p:cNvSpPr>
            <a:spLocks noChangeArrowheads="1"/>
          </p:cNvSpPr>
          <p:nvPr/>
        </p:nvSpPr>
        <p:spPr bwMode="auto">
          <a:xfrm>
            <a:off x="6361113" y="34353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高于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760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缩短加热时间的方法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．用初温较高的水进行加热；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．减少水的质量；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．加盖带孔的纸板来减少热量损失。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撤去酒精灯，水未立即停止沸腾的原因：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加热过程水内能的改变方式：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实验结论：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水沸腾过程中不断吸热，温度保持不变。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8" name="矩形 3"/>
          <p:cNvSpPr>
            <a:spLocks noChangeArrowheads="1"/>
          </p:cNvSpPr>
          <p:nvPr/>
        </p:nvSpPr>
        <p:spPr bwMode="auto">
          <a:xfrm>
            <a:off x="952500" y="2828925"/>
            <a:ext cx="57546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石棉网余温高于水的沸点，水能继续吸热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0179" name="矩形 5"/>
          <p:cNvSpPr>
            <a:spLocks noChangeArrowheads="1"/>
          </p:cNvSpPr>
          <p:nvPr/>
        </p:nvSpPr>
        <p:spPr bwMode="auto">
          <a:xfrm>
            <a:off x="5330825" y="3379788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热传递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6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【典例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】某小组在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观察水的沸腾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实验中记录了以下数据：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中甲、乙、丙三种读温度计示数的方式正确的是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1202" name="矩形 5"/>
          <p:cNvSpPr>
            <a:spLocks noChangeArrowheads="1"/>
          </p:cNvSpPr>
          <p:nvPr/>
        </p:nvSpPr>
        <p:spPr bwMode="auto">
          <a:xfrm>
            <a:off x="1338263" y="3365500"/>
            <a:ext cx="4097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乙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51203" name="表格 2"/>
          <p:cNvGraphicFramePr>
            <a:graphicFrameLocks noGrp="1"/>
          </p:cNvGraphicFramePr>
          <p:nvPr/>
        </p:nvGraphicFramePr>
        <p:xfrm>
          <a:off x="1189038" y="1347788"/>
          <a:ext cx="6983412" cy="1276350"/>
        </p:xfrm>
        <a:graphic>
          <a:graphicData uri="http://schemas.openxmlformats.org/drawingml/2006/table">
            <a:tbl>
              <a:tblPr/>
              <a:tblGrid>
                <a:gridCol w="1581150"/>
                <a:gridCol w="490538"/>
                <a:gridCol w="490538"/>
                <a:gridCol w="492125"/>
                <a:gridCol w="490538"/>
                <a:gridCol w="492125"/>
                <a:gridCol w="490538"/>
                <a:gridCol w="492125"/>
                <a:gridCol w="490538"/>
                <a:gridCol w="490538"/>
                <a:gridCol w="492125"/>
                <a:gridCol w="490538"/>
              </a:tblGrid>
              <a:tr h="6381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时间</a:t>
                      </a:r>
                      <a:r>
                        <a:rPr lang="en-US" altLang="zh-CN" sz="2400" b="1">
                          <a:latin typeface="Times New Roman"/>
                        </a:rPr>
                        <a:t>/min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…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2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4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5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6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7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8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…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381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温度</a:t>
                      </a:r>
                      <a:r>
                        <a:rPr lang="en-US" altLang="zh-CN" sz="2400" b="1">
                          <a:latin typeface="Times New Roman"/>
                        </a:rPr>
                        <a:t>/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…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91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93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95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97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99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99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99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99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99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…</a:t>
                      </a:r>
                      <a:endParaRPr lang="zh-CN" altLang="zh-CN" sz="10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5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安装实验器材时，应按照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自上而下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自下而上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的顺序进行；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708150"/>
            <a:ext cx="4376738" cy="2714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238" y="1825625"/>
            <a:ext cx="3292475" cy="2590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2228" name="矩形 9"/>
          <p:cNvSpPr>
            <a:spLocks noChangeArrowheads="1"/>
          </p:cNvSpPr>
          <p:nvPr/>
        </p:nvSpPr>
        <p:spPr bwMode="auto">
          <a:xfrm>
            <a:off x="5021263" y="623888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自下而上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686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565150" y="647700"/>
            <a:ext cx="80232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从实验数据可以看出，水的沸点是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，由此可以判断此时大气压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一个标准大气压，为说明水沸腾过程中是否需要吸热，应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，观察水是否继续沸腾；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小明和小红分别利用质量相等的水按图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装置同时进行实验，正确操作，却得出了如图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所示的两个不同的图线，原因可能是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0" name="矩形 6"/>
          <p:cNvSpPr>
            <a:spLocks noChangeArrowheads="1"/>
          </p:cNvSpPr>
          <p:nvPr/>
        </p:nvSpPr>
        <p:spPr bwMode="auto">
          <a:xfrm>
            <a:off x="6167438" y="623888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99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1" name="矩形 7"/>
          <p:cNvSpPr>
            <a:spLocks noChangeArrowheads="1"/>
          </p:cNvSpPr>
          <p:nvPr/>
        </p:nvSpPr>
        <p:spPr bwMode="auto">
          <a:xfrm>
            <a:off x="3840163" y="1203325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小于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2" name="矩形 8"/>
          <p:cNvSpPr>
            <a:spLocks noChangeArrowheads="1"/>
          </p:cNvSpPr>
          <p:nvPr/>
        </p:nvSpPr>
        <p:spPr bwMode="auto">
          <a:xfrm>
            <a:off x="1471613" y="2236788"/>
            <a:ext cx="17319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撤去酒精灯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3253" name="矩形 9"/>
          <p:cNvSpPr>
            <a:spLocks noChangeArrowheads="1"/>
          </p:cNvSpPr>
          <p:nvPr/>
        </p:nvSpPr>
        <p:spPr bwMode="auto">
          <a:xfrm>
            <a:off x="3454400" y="3914775"/>
            <a:ext cx="32781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酒精灯的火焰温度不同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6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2" grpId="0"/>
      <p:bldP spid="532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4"/>
          <p:cNvSpPr>
            <a:spLocks noChangeArrowheads="1"/>
          </p:cNvSpPr>
          <p:nvPr/>
        </p:nvSpPr>
        <p:spPr bwMode="auto">
          <a:xfrm>
            <a:off x="565150" y="715963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水沸腾后，小明停止加热，发现水未立即停止沸腾，原因是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若烧杯中的水的质量为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250 g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91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开始加热至烧杯中的水开始沸腾的过程中，若忽略热量损失，则此过程中水吸收的热量为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________J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4274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4275" name="矩形 6"/>
          <p:cNvSpPr>
            <a:spLocks noChangeArrowheads="1"/>
          </p:cNvSpPr>
          <p:nvPr/>
        </p:nvSpPr>
        <p:spPr bwMode="auto">
          <a:xfrm>
            <a:off x="1619250" y="1249363"/>
            <a:ext cx="63722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石棉网的温度仍高于水的沸点，水能继续吸热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4276" name="矩形 7"/>
          <p:cNvSpPr>
            <a:spLocks noChangeArrowheads="1"/>
          </p:cNvSpPr>
          <p:nvPr/>
        </p:nvSpPr>
        <p:spPr bwMode="auto">
          <a:xfrm>
            <a:off x="3833813" y="2884488"/>
            <a:ext cx="9540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8 400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045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55298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55299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b="1">
                <a:solidFill>
                  <a:prstClr val="white"/>
                </a:solidFill>
              </a:endParaRPr>
            </a:p>
          </p:txBody>
        </p:sp>
        <p:grpSp>
          <p:nvGrpSpPr>
            <p:cNvPr id="55300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55301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02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303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55304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05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5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306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55307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55308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endParaRPr sz="1000" b="1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09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algn="ctr"/>
                <a:r>
                  <a:rPr lang="en-US" altLang="zh-CN" sz="2100" b="1" kern="0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sz="2100" b="1" kern="0">
                  <a:solidFill>
                    <a:srgbClr val="01ACBE"/>
                  </a:solidFill>
                  <a:latin typeface="Impact" pitchFamily="34" charset="0"/>
                </a:endParaRPr>
              </a:p>
            </p:txBody>
          </p:sp>
        </p:grpSp>
        <p:grpSp>
          <p:nvGrpSpPr>
            <p:cNvPr id="55310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55311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sz="2400" b="1" ker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55312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55313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5314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1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5315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55316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5317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2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5318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5531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5320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3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pic>
        <p:nvPicPr>
          <p:cNvPr id="55321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55322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55323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5324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4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  <p:grpSp>
        <p:nvGrpSpPr>
          <p:cNvPr id="55325" name="组合 1"/>
          <p:cNvGrpSpPr/>
          <p:nvPr/>
        </p:nvGrpSpPr>
        <p:grpSpPr>
          <a:xfrm>
            <a:off x="7124700" y="1924050"/>
            <a:ext cx="542925" cy="547688"/>
            <a:chOff x="1153731" y="1592014"/>
            <a:chExt cx="543166" cy="547688"/>
          </a:xfrm>
        </p:grpSpPr>
        <p:pic>
          <p:nvPicPr>
            <p:cNvPr id="55326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55327" name="矩形 58">
              <a:hlinkClick r:id="rId9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just"/>
              <a:r>
                <a:rPr lang="en-US" altLang="zh-CN" sz="2400" b="1" kern="0">
                  <a:solidFill>
                    <a:prstClr val="black"/>
                  </a:solidFill>
                  <a:latin typeface="Times New Roman"/>
                </a:rPr>
                <a:t>5</a:t>
              </a:r>
              <a:endParaRPr altLang="zh-CN" sz="1000" kern="0">
                <a:solidFill>
                  <a:prstClr val="black"/>
                </a:solidFill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9193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2"/>
          <p:cNvSpPr txBox="1">
            <a:spLocks noChangeArrowheads="1"/>
          </p:cNvSpPr>
          <p:nvPr/>
        </p:nvSpPr>
        <p:spPr bwMode="auto">
          <a:xfrm>
            <a:off x="468313" y="1058863"/>
            <a:ext cx="8115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．温度的定义：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表示物体的冷热程度。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．摄氏温度单位：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．摄氏温度的规定：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把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个标准大气压下冰水混合物的温度规定为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0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，沸水的温度规定为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 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．液体温度计的原理：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________________________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717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1 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温度与温度计</a:t>
            </a:r>
          </a:p>
        </p:txBody>
      </p:sp>
      <p:sp>
        <p:nvSpPr>
          <p:cNvPr id="7171" name="矩形 1"/>
          <p:cNvSpPr/>
          <p:nvPr/>
        </p:nvSpPr>
        <p:spPr>
          <a:xfrm>
            <a:off x="3502025" y="1635125"/>
            <a:ext cx="493713" cy="461963"/>
          </a:xfrm>
          <a:prstGeom prst="rect">
            <a:avLst/>
          </a:prstGeom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C00000"/>
                </a:solidFill>
                <a:latin typeface="Times New Roman"/>
              </a:rPr>
              <a:t>℃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7172" name="矩形 11"/>
          <p:cNvSpPr/>
          <p:nvPr/>
        </p:nvSpPr>
        <p:spPr>
          <a:xfrm>
            <a:off x="4643438" y="3333750"/>
            <a:ext cx="20415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液体热胀冷缩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02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2018·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分】下列四个物态变化实例，属于吸热的是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6322" name="矩形 3"/>
          <p:cNvSpPr>
            <a:spLocks noChangeArrowheads="1"/>
          </p:cNvSpPr>
          <p:nvPr/>
        </p:nvSpPr>
        <p:spPr bwMode="auto">
          <a:xfrm>
            <a:off x="1858963" y="1058863"/>
            <a:ext cx="409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A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632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6324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413" y="1203325"/>
            <a:ext cx="5124450" cy="37115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3818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4"/>
          <p:cNvSpPr>
            <a:spLocks noChangeArrowheads="1"/>
          </p:cNvSpPr>
          <p:nvPr/>
        </p:nvSpPr>
        <p:spPr bwMode="auto">
          <a:xfrm>
            <a:off x="565150" y="627063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2017·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·2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分】在沙漠中，可以利用图所示的方法应急取水，此过程中发生的物态变化有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　　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．熔化　凝华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．凝固　汽化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．汽化　液化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357505" indent="-1905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．熔化　液化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7346" name="矩形 3"/>
          <p:cNvSpPr>
            <a:spLocks noChangeArrowheads="1"/>
          </p:cNvSpPr>
          <p:nvPr/>
        </p:nvSpPr>
        <p:spPr bwMode="auto">
          <a:xfrm>
            <a:off x="6469063" y="1157288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734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734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175" y="1992313"/>
            <a:ext cx="5172075" cy="1874837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98361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福建节选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年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月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23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日，我国用长征三号乙运载火箭成功发射第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颗导航卫星，北斗全球卫星导航系统星座部署完美收官。火箭离开地面时，发射架下的大水池周围腾起了大量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的形成是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填物态变化名称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现象。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58370" name="矩形 3"/>
          <p:cNvSpPr>
            <a:spLocks noChangeArrowheads="1"/>
          </p:cNvSpPr>
          <p:nvPr/>
        </p:nvSpPr>
        <p:spPr bwMode="auto">
          <a:xfrm>
            <a:off x="1463675" y="2813050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液化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837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830091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4"/>
          <p:cNvSpPr>
            <a:spLocks noChangeArrowheads="1"/>
          </p:cNvSpPr>
          <p:nvPr/>
        </p:nvSpPr>
        <p:spPr bwMode="auto">
          <a:xfrm>
            <a:off x="522288" y="484188"/>
            <a:ext cx="80232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4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2020·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分】图甲是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探究水沸腾时温度变化的特点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的实验装置。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组装实验装置时，应当先调整图甲中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的高度。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363" y="2178050"/>
            <a:ext cx="2070100" cy="2625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838" y="2211388"/>
            <a:ext cx="3719512" cy="26971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9396" name="矩形 5"/>
          <p:cNvSpPr>
            <a:spLocks noChangeArrowheads="1"/>
          </p:cNvSpPr>
          <p:nvPr/>
        </p:nvSpPr>
        <p:spPr bwMode="auto">
          <a:xfrm>
            <a:off x="6527800" y="1492250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B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64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4"/>
          <p:cNvSpPr>
            <a:spLocks noChangeArrowheads="1"/>
          </p:cNvSpPr>
          <p:nvPr/>
        </p:nvSpPr>
        <p:spPr bwMode="auto">
          <a:xfrm>
            <a:off x="522288" y="715963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某小组用相同的装置先后做了两次实验，绘出如图乙所示的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两条图线。由图乙可知：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实验中水的沸点为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；沸腾过程中水的温度保持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；若两次实验所用水的质量分别为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i="1" kern="0" baseline="-2500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、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i="1" kern="0" baseline="-2500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，则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i="1" kern="0" baseline="-25000">
                <a:solidFill>
                  <a:prstClr val="black"/>
                </a:solidFill>
                <a:latin typeface="Times New Roman"/>
              </a:rPr>
              <a:t>a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“&gt;”“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＝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“&lt;”) 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i="1" kern="0" baseline="-25000">
                <a:solidFill>
                  <a:prstClr val="black"/>
                </a:solidFill>
                <a:latin typeface="Times New Roman"/>
              </a:rPr>
              <a:t>b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0418" name="矩形 5"/>
          <p:cNvSpPr>
            <a:spLocks noChangeArrowheads="1"/>
          </p:cNvSpPr>
          <p:nvPr/>
        </p:nvSpPr>
        <p:spPr bwMode="auto">
          <a:xfrm>
            <a:off x="1343025" y="1779588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98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0419" name="矩形 6"/>
          <p:cNvSpPr>
            <a:spLocks noChangeArrowheads="1"/>
          </p:cNvSpPr>
          <p:nvPr/>
        </p:nvSpPr>
        <p:spPr bwMode="auto">
          <a:xfrm>
            <a:off x="6432550" y="17795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不变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0420" name="矩形 7"/>
          <p:cNvSpPr>
            <a:spLocks noChangeArrowheads="1"/>
          </p:cNvSpPr>
          <p:nvPr/>
        </p:nvSpPr>
        <p:spPr bwMode="auto">
          <a:xfrm>
            <a:off x="7308850" y="2330450"/>
            <a:ext cx="358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&lt;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488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4"/>
          <p:cNvSpPr>
            <a:spLocks noChangeArrowheads="1"/>
          </p:cNvSpPr>
          <p:nvPr/>
        </p:nvSpPr>
        <p:spPr bwMode="auto">
          <a:xfrm>
            <a:off x="581025" y="839788"/>
            <a:ext cx="8023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撤去酒精灯后，水很快停止沸腾，说明水在沸腾过程中需要持续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各实验小组发现，水沸腾时的温度均低于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100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。那么，水的沸点可能与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有关。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2555875" y="13477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吸热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1443" name="矩形 5"/>
          <p:cNvSpPr>
            <a:spLocks noChangeArrowheads="1"/>
          </p:cNvSpPr>
          <p:nvPr/>
        </p:nvSpPr>
        <p:spPr bwMode="auto">
          <a:xfrm>
            <a:off x="3205163" y="2427288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altLang="zh-CN" sz="2400" b="1" kern="0">
                <a:solidFill>
                  <a:srgbClr val="C00000"/>
                </a:solidFill>
                <a:latin typeface="Times New Roman"/>
              </a:rPr>
              <a:t>大气压</a:t>
            </a:r>
            <a:endParaRPr altLang="zh-CN" sz="1000" i="1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1444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46461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．【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2019·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福建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·5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分】图甲是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探究海波熔化时温度的变化规律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的实验装置。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246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924050"/>
            <a:ext cx="3252788" cy="2608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246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9375" y="1924050"/>
            <a:ext cx="5075238" cy="26336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7611300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4"/>
          <p:cNvSpPr>
            <a:spLocks noChangeArrowheads="1"/>
          </p:cNvSpPr>
          <p:nvPr/>
        </p:nvSpPr>
        <p:spPr bwMode="auto">
          <a:xfrm>
            <a:off x="581025" y="555625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图乙温度计的示数为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如图丙是根据实验数据描绘的海波温度随时间变化的图像。熔化过程对应图线中的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 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BC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 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段，其熔点为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</a:rPr>
              <a:t>℃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。熔化过程中海波吸收的热量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大于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 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小于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等于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放出的热量。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4" name="矩形 3"/>
          <p:cNvSpPr>
            <a:spLocks noChangeArrowheads="1"/>
          </p:cNvSpPr>
          <p:nvPr/>
        </p:nvSpPr>
        <p:spPr bwMode="auto">
          <a:xfrm>
            <a:off x="4306888" y="484188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46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5" name="矩形 7"/>
          <p:cNvSpPr>
            <a:spLocks noChangeArrowheads="1"/>
          </p:cNvSpPr>
          <p:nvPr/>
        </p:nvSpPr>
        <p:spPr bwMode="auto">
          <a:xfrm>
            <a:off x="4953000" y="1635125"/>
            <a:ext cx="5953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BC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6" name="矩形 8"/>
          <p:cNvSpPr>
            <a:spLocks noChangeArrowheads="1"/>
          </p:cNvSpPr>
          <p:nvPr/>
        </p:nvSpPr>
        <p:spPr bwMode="auto">
          <a:xfrm>
            <a:off x="2732088" y="2139950"/>
            <a:ext cx="492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kern="0">
                <a:solidFill>
                  <a:srgbClr val="C00000"/>
                </a:solidFill>
                <a:latin typeface="Times New Roman"/>
              </a:rPr>
              <a:t>48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4517" name="矩形 9"/>
          <p:cNvSpPr>
            <a:spLocks noChangeArrowheads="1"/>
          </p:cNvSpPr>
          <p:nvPr/>
        </p:nvSpPr>
        <p:spPr bwMode="auto">
          <a:xfrm>
            <a:off x="1247775" y="2716213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sz="2400" b="1" kern="0">
                <a:solidFill>
                  <a:srgbClr val="C00000"/>
                </a:solidFill>
                <a:latin typeface="Times New Roman"/>
              </a:rPr>
              <a:t>大于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49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4"/>
          <p:cNvSpPr>
            <a:spLocks noChangeArrowheads="1"/>
          </p:cNvSpPr>
          <p:nvPr/>
        </p:nvSpPr>
        <p:spPr bwMode="auto">
          <a:xfrm>
            <a:off x="581025" y="815975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用质量为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的海波做实验，绘制的温度随时间变化的图线如图丁中的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a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。若用质量为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&gt;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m</a:t>
            </a:r>
            <a:r>
              <a:rPr lang="en-US" altLang="zh-CN" sz="2400" b="1" kern="0" baseline="-25000">
                <a:solidFill>
                  <a:prstClr val="black"/>
                </a:solidFill>
                <a:latin typeface="Times New Roman"/>
              </a:rPr>
              <a:t>1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的海波做实验，得到的图线可能是图丁中的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______(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b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c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lang="en-US" altLang="zh-CN" sz="2400" b="1" i="1" kern="0">
                <a:solidFill>
                  <a:prstClr val="black"/>
                </a:solidFill>
                <a:latin typeface="Times New Roman"/>
              </a:rPr>
              <a:t>d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5538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5539" name="矩形 3"/>
          <p:cNvSpPr>
            <a:spLocks noChangeArrowheads="1"/>
          </p:cNvSpPr>
          <p:nvPr/>
        </p:nvSpPr>
        <p:spPr bwMode="auto">
          <a:xfrm>
            <a:off x="5089525" y="1851025"/>
            <a:ext cx="32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altLang="zh-CN" sz="2400" b="1" i="1" kern="0">
                <a:solidFill>
                  <a:srgbClr val="C00000"/>
                </a:solidFill>
                <a:latin typeface="Times New Roman"/>
              </a:rPr>
              <a:t>c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pic>
        <p:nvPicPr>
          <p:cNvPr id="6554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0900" y="116332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513463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2"/>
          <p:cNvSpPr txBox="1">
            <a:spLocks noChangeArrowheads="1"/>
          </p:cNvSpPr>
          <p:nvPr/>
        </p:nvSpPr>
        <p:spPr bwMode="auto">
          <a:xfrm>
            <a:off x="534988" y="771525"/>
            <a:ext cx="8115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5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．温度计的使用：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(1)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会选：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选择合适的温度计。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(2)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会认：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看清温度计的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(3)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会放：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测液体温度时，玻璃泡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被测液体中，不要碰到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和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；如图所示温度计的使用正确的是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填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“A”“B”“C”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或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“D”)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9218" name="矩形 13"/>
          <p:cNvSpPr/>
          <p:nvPr/>
        </p:nvSpPr>
        <p:spPr>
          <a:xfrm>
            <a:off x="4129088" y="19431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量程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19" name="矩形 14"/>
          <p:cNvSpPr/>
          <p:nvPr/>
        </p:nvSpPr>
        <p:spPr>
          <a:xfrm>
            <a:off x="5500688" y="1943100"/>
            <a:ext cx="11128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分度值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0" name="矩形 15"/>
          <p:cNvSpPr/>
          <p:nvPr/>
        </p:nvSpPr>
        <p:spPr>
          <a:xfrm>
            <a:off x="5238750" y="2525713"/>
            <a:ext cx="14208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全部浸入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1" name="矩形 16"/>
          <p:cNvSpPr/>
          <p:nvPr/>
        </p:nvSpPr>
        <p:spPr>
          <a:xfrm>
            <a:off x="2379663" y="3054350"/>
            <a:ext cx="11128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容器底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2" name="矩形 7"/>
          <p:cNvSpPr/>
          <p:nvPr/>
        </p:nvSpPr>
        <p:spPr>
          <a:xfrm>
            <a:off x="3890963" y="3054350"/>
            <a:ext cx="1112837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容器壁</a:t>
            </a:r>
            <a:endParaRPr kern="0">
              <a:solidFill>
                <a:prstClr val="black"/>
              </a:solidFill>
            </a:endParaRPr>
          </a:p>
        </p:txBody>
      </p:sp>
      <p:sp>
        <p:nvSpPr>
          <p:cNvPr id="9223" name="矩形 8"/>
          <p:cNvSpPr/>
          <p:nvPr/>
        </p:nvSpPr>
        <p:spPr>
          <a:xfrm>
            <a:off x="2724150" y="3575050"/>
            <a:ext cx="4079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lang="en-US" altLang="zh-CN" sz="2400" b="1" kern="0">
                <a:solidFill>
                  <a:srgbClr val="C00000"/>
                </a:solidFill>
                <a:latin typeface="Times New Roman" pitchFamily="18" charset="0"/>
              </a:rPr>
              <a:t>D</a:t>
            </a:r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35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2"/>
          <p:cNvSpPr txBox="1">
            <a:spLocks noChangeArrowheads="1"/>
          </p:cNvSpPr>
          <p:nvPr/>
        </p:nvSpPr>
        <p:spPr bwMode="auto">
          <a:xfrm>
            <a:off x="534988" y="2211388"/>
            <a:ext cx="81153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 (4)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会读：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待温度计示数稳定后再读数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.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读数时玻璃泡不能离开被测物体，视线要与温度计内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液面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________(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如图中视线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B)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1266" name="矩形 15"/>
          <p:cNvSpPr/>
          <p:nvPr/>
        </p:nvSpPr>
        <p:spPr>
          <a:xfrm>
            <a:off x="1835150" y="33639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400" b="1" kern="0">
                <a:solidFill>
                  <a:srgbClr val="C00000"/>
                </a:solidFill>
                <a:latin typeface="Times New Roman" pitchFamily="18" charset="0"/>
              </a:rPr>
              <a:t>相平</a:t>
            </a:r>
            <a:endParaRPr kern="0">
              <a:solidFill>
                <a:prstClr val="black"/>
              </a:solidFill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313"/>
          <a:stretch>
            <a:fillRect/>
          </a:stretch>
        </p:blipFill>
        <p:spPr>
          <a:xfrm>
            <a:off x="1673225" y="771525"/>
            <a:ext cx="2460625" cy="15192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10"/>
          <a:stretch>
            <a:fillRect/>
          </a:stretch>
        </p:blipFill>
        <p:spPr>
          <a:xfrm>
            <a:off x="4630738" y="484188"/>
            <a:ext cx="2462212" cy="18272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888" y="2797175"/>
            <a:ext cx="2282825" cy="17319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6359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2"/>
          <p:cNvSpPr txBox="1">
            <a:spLocks noChangeArrowheads="1"/>
          </p:cNvSpPr>
          <p:nvPr/>
        </p:nvSpPr>
        <p:spPr bwMode="auto">
          <a:xfrm>
            <a:off x="534988" y="484188"/>
            <a:ext cx="81153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(5)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会记：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记录结果由数值和单位两部分构成。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(6)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会误差分析：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测量物体温度时应多次测量求平均值，减少误差。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6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．温度计的分类及比较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graphicFrame>
        <p:nvGraphicFramePr>
          <p:cNvPr id="13314" name="表格 7"/>
          <p:cNvGraphicFramePr>
            <a:graphicFrameLocks noGrp="1"/>
          </p:cNvGraphicFramePr>
          <p:nvPr/>
        </p:nvGraphicFramePr>
        <p:xfrm>
          <a:off x="971550" y="2814637"/>
          <a:ext cx="7561262" cy="1628775"/>
        </p:xfrm>
        <a:graphic>
          <a:graphicData uri="http://schemas.openxmlformats.org/drawingml/2006/table">
            <a:tbl>
              <a:tblPr/>
              <a:tblGrid>
                <a:gridCol w="1511300"/>
                <a:gridCol w="2017712"/>
                <a:gridCol w="2016125"/>
                <a:gridCol w="2016125"/>
              </a:tblGrid>
              <a:tr h="542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实验用温度计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寒暑表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体温计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用途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测物体温度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测室温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测体温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量程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－</a:t>
                      </a:r>
                      <a:r>
                        <a:rPr lang="en-US" altLang="zh-CN" sz="2400" b="1">
                          <a:latin typeface="Times New Roman"/>
                        </a:rPr>
                        <a:t>20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110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－</a:t>
                      </a:r>
                      <a:r>
                        <a:rPr lang="en-US" altLang="zh-CN" sz="2400" b="1">
                          <a:latin typeface="Times New Roman"/>
                        </a:rPr>
                        <a:t>30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50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35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～</a:t>
                      </a:r>
                      <a:r>
                        <a:rPr lang="en-US" altLang="zh-CN" sz="2400" b="1">
                          <a:latin typeface="Times New Roman"/>
                        </a:rPr>
                        <a:t>42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304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表格 2"/>
          <p:cNvGraphicFramePr>
            <a:graphicFrameLocks noGrp="1"/>
          </p:cNvGraphicFramePr>
          <p:nvPr/>
        </p:nvGraphicFramePr>
        <p:xfrm>
          <a:off x="1044575" y="627062"/>
          <a:ext cx="7704138" cy="3760724"/>
        </p:xfrm>
        <a:graphic>
          <a:graphicData uri="http://schemas.openxmlformats.org/drawingml/2006/table">
            <a:tbl>
              <a:tblPr/>
              <a:tblGrid>
                <a:gridCol w="1641475"/>
                <a:gridCol w="1889125"/>
                <a:gridCol w="1747838"/>
                <a:gridCol w="2425700"/>
              </a:tblGrid>
              <a:tr h="4683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实验用温度计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寒暑表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体温计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分度值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1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0.1</a:t>
                      </a:r>
                      <a:r>
                        <a:rPr lang="zh-CN" altLang="zh-CN" sz="2400" b="1"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所用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液体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水银或</a:t>
                      </a:r>
                      <a:endParaRPr lang="en-US" altLang="zh-CN" sz="2400" b="1">
                        <a:latin typeface="Times New Roman"/>
                      </a:endParaRPr>
                    </a:p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煤油</a:t>
                      </a:r>
                      <a:r>
                        <a:rPr lang="en-US" altLang="zh-CN" sz="2400" b="1">
                          <a:latin typeface="Times New Roman"/>
                        </a:rPr>
                        <a:t>(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红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酒精</a:t>
                      </a:r>
                      <a:r>
                        <a:rPr lang="en-US" altLang="zh-CN" sz="2400" b="1">
                          <a:latin typeface="Times New Roman"/>
                        </a:rPr>
                        <a:t>(</a:t>
                      </a: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红</a:t>
                      </a:r>
                      <a:r>
                        <a:rPr lang="en-US" altLang="zh-CN" sz="2400" b="1">
                          <a:latin typeface="Times New Roman"/>
                        </a:rPr>
                        <a:t>)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水银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8778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特殊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构造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/>
                        </a:rPr>
                        <a:t>————————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玻璃泡上方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有缩口　　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09696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方法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使用时不能甩，测物体时不能离开物体读数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8775" lvl="0" indent="-358775" algn="ctr"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zh-CN" altLang="zh-CN" sz="2400" b="1">
                          <a:latin typeface="Times New Roman"/>
                          <a:ea typeface="宋体" pitchFamily="2" charset="-122"/>
                        </a:rPr>
                        <a:t>使用前甩，可离开人体读数</a:t>
                      </a:r>
                      <a:endParaRPr lang="zh-CN" altLang="zh-CN" sz="2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21213" marR="21213" marT="0" marB="0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91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560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71215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534988" y="1276350"/>
            <a:ext cx="8115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1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．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是温度高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的水蒸气液化形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成小水滴。例如：</a:t>
            </a:r>
            <a:endParaRPr lang="en-US" altLang="zh-CN" sz="2400" b="1" kern="0">
              <a:solidFill>
                <a:prstClr val="black"/>
              </a:solidFill>
              <a:latin typeface="Times New Roman"/>
            </a:endParaRPr>
          </a:p>
          <a:p>
            <a:pPr marL="358140" indent="-358140" algn="just">
              <a:lnSpc>
                <a:spcPct val="150000"/>
              </a:lnSpc>
            </a:pP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	</a:t>
            </a:r>
            <a:r>
              <a:rPr altLang="zh-CN" sz="2400" b="1" kern="0">
                <a:solidFill>
                  <a:prstClr val="black"/>
                </a:solidFill>
                <a:latin typeface="宋体" pitchFamily="2" charset="-122"/>
                <a:ea typeface="Times New Roman" panose="02020603050405020304"/>
              </a:rPr>
              <a:t> 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冬天口中呼出的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是口中呼出的水蒸气遇冷液化形成的小水滴。茶壶冒出的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“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白气</a:t>
            </a:r>
            <a:r>
              <a:rPr lang="en-US" altLang="zh-CN" sz="2400" b="1" kern="0">
                <a:solidFill>
                  <a:prstClr val="black"/>
                </a:solidFill>
                <a:latin typeface="Times New Roman"/>
              </a:rPr>
              <a:t>”</a:t>
            </a:r>
            <a:r>
              <a:rPr altLang="zh-CN" sz="2400" b="1" kern="0">
                <a:solidFill>
                  <a:prstClr val="black"/>
                </a:solidFill>
                <a:latin typeface="Times New Roman"/>
              </a:rPr>
              <a:t>是周围空气中的水蒸气遇冷液化形成的小水滴。</a:t>
            </a:r>
            <a:endParaRPr altLang="zh-CN" sz="1000" kern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741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知识点</a:t>
            </a:r>
            <a:r>
              <a:rPr lang="en-US" altLang="zh-CN" sz="2400" b="1" kern="0">
                <a:solidFill>
                  <a:srgbClr val="E46C0A"/>
                </a:solidFill>
                <a:latin typeface="Times New Roman" pitchFamily="18" charset="0"/>
              </a:rPr>
              <a:t>2   </a:t>
            </a:r>
            <a:r>
              <a:rPr sz="2400" b="1" kern="0">
                <a:solidFill>
                  <a:srgbClr val="E46C0A"/>
                </a:solidFill>
                <a:latin typeface="Times New Roman" pitchFamily="18" charset="0"/>
              </a:rPr>
              <a:t>“三”态“六”变化</a:t>
            </a:r>
          </a:p>
        </p:txBody>
      </p:sp>
      <p:pic>
        <p:nvPicPr>
          <p:cNvPr id="174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838200"/>
            <a:ext cx="4765675" cy="216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2" name="矩形 12"/>
          <p:cNvSpPr/>
          <p:nvPr/>
        </p:nvSpPr>
        <p:spPr>
          <a:xfrm>
            <a:off x="4105275" y="1208088"/>
            <a:ext cx="727075" cy="414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altLang="zh-CN" sz="2100" b="1" kern="0">
                <a:solidFill>
                  <a:srgbClr val="C00000"/>
                </a:solidFill>
                <a:latin typeface="Times New Roman" pitchFamily="18" charset="0"/>
              </a:rPr>
              <a:t>熔化</a:t>
            </a:r>
            <a:endParaRPr sz="2100" kern="0">
              <a:solidFill>
                <a:prstClr val="black"/>
              </a:solidFill>
            </a:endParaRPr>
          </a:p>
        </p:txBody>
      </p:sp>
      <p:sp>
        <p:nvSpPr>
          <p:cNvPr id="17413" name="矩形 13"/>
          <p:cNvSpPr/>
          <p:nvPr/>
        </p:nvSpPr>
        <p:spPr>
          <a:xfrm>
            <a:off x="6137275" y="1201738"/>
            <a:ext cx="725488" cy="415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100" b="1" kern="0">
                <a:solidFill>
                  <a:srgbClr val="C00000"/>
                </a:solidFill>
                <a:latin typeface="Times New Roman" pitchFamily="18" charset="0"/>
              </a:rPr>
              <a:t>汽化</a:t>
            </a:r>
            <a:endParaRPr sz="2100" kern="0">
              <a:solidFill>
                <a:prstClr val="black"/>
              </a:solidFill>
            </a:endParaRPr>
          </a:p>
        </p:txBody>
      </p:sp>
      <p:sp>
        <p:nvSpPr>
          <p:cNvPr id="17414" name="矩形 14"/>
          <p:cNvSpPr/>
          <p:nvPr/>
        </p:nvSpPr>
        <p:spPr>
          <a:xfrm>
            <a:off x="4248150" y="2211388"/>
            <a:ext cx="455613" cy="415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100" b="1" kern="0">
                <a:solidFill>
                  <a:srgbClr val="C00000"/>
                </a:solidFill>
                <a:latin typeface="Times New Roman" pitchFamily="18" charset="0"/>
              </a:rPr>
              <a:t>放</a:t>
            </a:r>
            <a:endParaRPr sz="2100" kern="0">
              <a:solidFill>
                <a:prstClr val="black"/>
              </a:solidFill>
            </a:endParaRPr>
          </a:p>
        </p:txBody>
      </p:sp>
      <p:sp>
        <p:nvSpPr>
          <p:cNvPr id="17415" name="矩形 15"/>
          <p:cNvSpPr/>
          <p:nvPr/>
        </p:nvSpPr>
        <p:spPr>
          <a:xfrm>
            <a:off x="5013325" y="2584450"/>
            <a:ext cx="727075" cy="415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r>
              <a:rPr sz="2100" b="1" kern="0">
                <a:solidFill>
                  <a:srgbClr val="C00000"/>
                </a:solidFill>
                <a:latin typeface="Times New Roman" pitchFamily="18" charset="0"/>
              </a:rPr>
              <a:t>凝华</a:t>
            </a:r>
            <a:endParaRPr sz="21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9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1550</Words>
  <Application>Microsoft Office PowerPoint</Application>
  <PresentationFormat>全屏显示(16:9)</PresentationFormat>
  <Paragraphs>339</Paragraphs>
  <Slides>48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50" baseType="lpstr">
      <vt:lpstr>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2021-03-14T01:54:00Z</dcterms:created>
  <dcterms:modified xsi:type="dcterms:W3CDTF">2021-03-14T02:05:32Z</dcterms:modified>
</cp:coreProperties>
</file>