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8" r:id="rId3"/>
    <p:sldId id="259" r:id="rId4"/>
    <p:sldId id="260" r:id="rId5"/>
    <p:sldId id="261" r:id="rId6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slide" Target="slide3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4.xml"/><Relationship Id="rId3" Type="http://schemas.openxmlformats.org/officeDocument/2006/relationships/slide" Target="slide3.xml"/><Relationship Id="rId2" Type="http://schemas.openxmlformats.org/officeDocument/2006/relationships/image" Target="file:///C:\Documents and Settings\Administrator\&#26700;&#38754;\&#27743;&#35199;&#29289;&#29702;(JK)\Ah1.TIF" TargetMode="Externa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2" Type="http://schemas.openxmlformats.org/officeDocument/2006/relationships/slide" Target="slide3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.xml"/><Relationship Id="rId3" Type="http://schemas.openxmlformats.org/officeDocument/2006/relationships/slide" Target="slide3.xml"/><Relationship Id="rId2" Type="http://schemas.openxmlformats.org/officeDocument/2006/relationships/image" Target="file:///C:\Documents and Settings\Administrator\&#26700;&#38754;\&#27743;&#35199;&#29289;&#29702;(JK)\AH2.TIF" TargetMode="Externa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9.xml"/><Relationship Id="rId6" Type="http://schemas.openxmlformats.org/officeDocument/2006/relationships/image" Target="../media/image2.tiff"/><Relationship Id="rId5" Type="http://schemas.openxmlformats.org/officeDocument/2006/relationships/image" Target="../media/image5.png"/><Relationship Id="rId4" Type="http://schemas.openxmlformats.org/officeDocument/2006/relationships/image" Target="file:///C:\Documents and Settings\Administrator\&#26700;&#38754;\&#27743;&#35199;&#29289;&#29702;(JK)\AH3.TIF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8.xml"/><Relationship Id="rId1" Type="http://schemas.openxmlformats.org/officeDocument/2006/relationships/image" Target="../media/image3.tif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file:///C:\Documents and Settings\Administrator\&#26700;&#38754;\&#27743;&#35199;&#29289;&#29702;(JK)\AH3.TIF" TargetMode="External"/><Relationship Id="rId2" Type="http://schemas.openxmlformats.org/officeDocument/2006/relationships/image" Target="../media/image4.png"/><Relationship Id="rId1" Type="http://schemas.openxmlformats.org/officeDocument/2006/relationships/tags" Target="../tags/tag26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4.xml"/><Relationship Id="rId7" Type="http://schemas.openxmlformats.org/officeDocument/2006/relationships/slide" Target="slide30.xml"/><Relationship Id="rId6" Type="http://schemas.openxmlformats.org/officeDocument/2006/relationships/slide" Target="slide15.xml"/><Relationship Id="rId5" Type="http://schemas.openxmlformats.org/officeDocument/2006/relationships/tags" Target="../tags/tag3.xml"/><Relationship Id="rId4" Type="http://schemas.openxmlformats.org/officeDocument/2006/relationships/slide" Target="slide32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7.xml"/><Relationship Id="rId3" Type="http://schemas.openxmlformats.org/officeDocument/2006/relationships/image" Target="file:///C:\Documents and Settings\Administrator\&#26700;&#38754;\&#27743;&#35199;&#29289;&#29702;(JK)\A5.TIF" TargetMode="External"/><Relationship Id="rId2" Type="http://schemas.openxmlformats.org/officeDocument/2006/relationships/image" Target="../media/image6.png"/><Relationship Id="rId1" Type="http://schemas.openxmlformats.org/officeDocument/2006/relationships/image" Target="../media/image4.tiff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8.xml"/><Relationship Id="rId2" Type="http://schemas.openxmlformats.org/officeDocument/2006/relationships/image" Target="file:///C:\Documents and Settings\Administrator\&#26700;&#38754;\&#27743;&#35199;&#29289;&#29702;(JK)\A6.TIF" TargetMode="External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9.xml"/><Relationship Id="rId2" Type="http://schemas.openxmlformats.org/officeDocument/2006/relationships/image" Target="file:///C:\Documents and Settings\Administrator\&#26700;&#38754;\&#27743;&#35199;&#29289;&#29702;(JK)\A7.TIF" TargetMode="External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0.xml"/><Relationship Id="rId2" Type="http://schemas.openxmlformats.org/officeDocument/2006/relationships/image" Target="file:///C:\Documents and Settings\Administrator\&#26700;&#38754;\&#27743;&#35199;&#29289;&#29702;(JK)\A8.TIF" TargetMode="External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3.xml"/><Relationship Id="rId4" Type="http://schemas.openxmlformats.org/officeDocument/2006/relationships/image" Target="file:///C:\Documents and Settings\Administrator\&#26700;&#38754;\&#27743;&#35199;&#29289;&#29702;(JK)\A9.TIF" TargetMode="External"/><Relationship Id="rId3" Type="http://schemas.openxmlformats.org/officeDocument/2006/relationships/image" Target="../media/image10.png"/><Relationship Id="rId2" Type="http://schemas.openxmlformats.org/officeDocument/2006/relationships/tags" Target="../tags/tag32.xml"/><Relationship Id="rId1" Type="http://schemas.openxmlformats.org/officeDocument/2006/relationships/image" Target="../media/image3.tiff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6.xml"/><Relationship Id="rId3" Type="http://schemas.openxmlformats.org/officeDocument/2006/relationships/image" Target="file:///C:\Documents and Settings\Administrator\&#26700;&#38754;\&#27743;&#35199;&#29289;&#29702;(JK)\A10.TIF" TargetMode="External"/><Relationship Id="rId2" Type="http://schemas.openxmlformats.org/officeDocument/2006/relationships/image" Target="../media/image11.png"/><Relationship Id="rId1" Type="http://schemas.openxmlformats.org/officeDocument/2006/relationships/image" Target="../media/image4.tiff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7.xml"/><Relationship Id="rId3" Type="http://schemas.openxmlformats.org/officeDocument/2006/relationships/image" Target="file:///C:\Documents and Settings\Administrator\&#26700;&#38754;\&#27743;&#35199;&#29289;&#29702;(JK)\A11.TIF" TargetMode="External"/><Relationship Id="rId2" Type="http://schemas.openxmlformats.org/officeDocument/2006/relationships/image" Target="../media/image12.png"/><Relationship Id="rId1" Type="http://schemas.openxmlformats.org/officeDocument/2006/relationships/image" Target="../media/image3.tiff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8.xml"/><Relationship Id="rId3" Type="http://schemas.openxmlformats.org/officeDocument/2006/relationships/image" Target="file:///C:\Documents and Settings\Administrator\&#26700;&#38754;\&#27743;&#35199;&#29289;&#29702;(JK)\A12.TIF" TargetMode="External"/><Relationship Id="rId2" Type="http://schemas.openxmlformats.org/officeDocument/2006/relationships/image" Target="../media/image13.png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7.xml"/><Relationship Id="rId3" Type="http://schemas.openxmlformats.org/officeDocument/2006/relationships/slide" Target="slide4.xml"/><Relationship Id="rId2" Type="http://schemas.openxmlformats.org/officeDocument/2006/relationships/slide" Target="slide6.xml"/><Relationship Id="rId1" Type="http://schemas.openxmlformats.org/officeDocument/2006/relationships/slide" Target="slide9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9.xml"/><Relationship Id="rId3" Type="http://schemas.openxmlformats.org/officeDocument/2006/relationships/image" Target="file:///C:\Documents and Settings\Administrator\&#26700;&#38754;\&#27743;&#35199;&#29289;&#29702;(JK)\A13.TIF" TargetMode="External"/><Relationship Id="rId2" Type="http://schemas.openxmlformats.org/officeDocument/2006/relationships/image" Target="../media/image14.png"/><Relationship Id="rId1" Type="http://schemas.openxmlformats.org/officeDocument/2006/relationships/image" Target="../media/image2.tiff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0.xml"/><Relationship Id="rId2" Type="http://schemas.openxmlformats.org/officeDocument/2006/relationships/image" Target="file:///C:\Documents and Settings\Administrator\&#26700;&#38754;\&#27743;&#35199;&#29289;&#29702;(JK)\A14.TIF" TargetMode="External"/><Relationship Id="rId1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1.xml"/><Relationship Id="rId4" Type="http://schemas.openxmlformats.org/officeDocument/2006/relationships/image" Target="file:///C:\Documents and Settings\Administrator\&#26700;&#38754;\&#27743;&#35199;&#29289;&#29702;(JK)\A15.TIF" TargetMode="External"/><Relationship Id="rId3" Type="http://schemas.openxmlformats.org/officeDocument/2006/relationships/image" Target="../media/image16.png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2.xml"/><Relationship Id="rId2" Type="http://schemas.openxmlformats.org/officeDocument/2006/relationships/image" Target="file:///C:\Documents and Settings\Administrator\&#26700;&#38754;\&#27743;&#35199;&#29289;&#29702;(JK)\A16.TIF" TargetMode="External"/><Relationship Id="rId1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3.xml"/><Relationship Id="rId2" Type="http://schemas.openxmlformats.org/officeDocument/2006/relationships/image" Target="file:///C:\Documents and Settings\Administrator\&#26700;&#38754;\&#27743;&#35199;&#29289;&#29702;(JK)\A17.TIF" TargetMode="External"/><Relationship Id="rId1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4.xml"/><Relationship Id="rId3" Type="http://schemas.openxmlformats.org/officeDocument/2006/relationships/image" Target="file:///C:\Documents and Settings\Administrator\&#26700;&#38754;\&#27743;&#35199;&#29289;&#29702;(JK)\A180.TIF" TargetMode="External"/><Relationship Id="rId2" Type="http://schemas.openxmlformats.org/officeDocument/2006/relationships/image" Target="../media/image19.png"/><Relationship Id="rId1" Type="http://schemas.openxmlformats.org/officeDocument/2006/relationships/image" Target="../media/image4.tiff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5.xml"/><Relationship Id="rId4" Type="http://schemas.openxmlformats.org/officeDocument/2006/relationships/image" Target="file:///C:\Documents and Settings\Administrator\&#26700;&#38754;\&#27743;&#35199;&#29289;&#29702;(JK)\A18.TIF" TargetMode="External"/><Relationship Id="rId3" Type="http://schemas.openxmlformats.org/officeDocument/2006/relationships/image" Target="../media/image20.png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6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7.xml"/><Relationship Id="rId3" Type="http://schemas.openxmlformats.org/officeDocument/2006/relationships/image" Target="file:///C:\Documents and Settings\Administrator\&#26700;&#38754;\&#27743;&#35199;&#29289;&#29702;(JK)\A19.TIF" TargetMode="External"/><Relationship Id="rId2" Type="http://schemas.openxmlformats.org/officeDocument/2006/relationships/image" Target="../media/image21.png"/><Relationship Id="rId1" Type="http://schemas.openxmlformats.org/officeDocument/2006/relationships/image" Target="../media/image3.tiff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8.xml"/><Relationship Id="rId1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slide" Target="slide3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9.xml"/><Relationship Id="rId2" Type="http://schemas.openxmlformats.org/officeDocument/2006/relationships/image" Target="../media/image22.png"/><Relationship Id="rId1" Type="http://schemas.openxmlformats.org/officeDocument/2006/relationships/image" Target="../media/image3.tif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7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50.xml"/><Relationship Id="rId5" Type="http://schemas.openxmlformats.org/officeDocument/2006/relationships/image" Target="file:///C:\Documents and Settings\Administrator\&#26700;&#38754;\&#27743;&#35199;&#29289;&#29702;(JK)\A22.TIF" TargetMode="External"/><Relationship Id="rId4" Type="http://schemas.openxmlformats.org/officeDocument/2006/relationships/image" Target="../media/image24.png"/><Relationship Id="rId3" Type="http://schemas.openxmlformats.org/officeDocument/2006/relationships/image" Target="file:///C:\Documents and Settings\Administrator\&#26700;&#38754;\&#27743;&#35199;&#29289;&#29702;(JK)\A21.TIF" TargetMode="External"/><Relationship Id="rId2" Type="http://schemas.openxmlformats.org/officeDocument/2006/relationships/image" Target="../media/image23.png"/><Relationship Id="rId1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7.xml"/><Relationship Id="rId2" Type="http://schemas.openxmlformats.org/officeDocument/2006/relationships/slide" Target="slide3.xml"/><Relationship Id="rId1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2" Type="http://schemas.openxmlformats.org/officeDocument/2006/relationships/slide" Target="slide3.xml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633095" y="1903095"/>
            <a:ext cx="1101598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6000" b="1" i="0" u="none" strike="noStrike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第13讲  电流和电路  电压  电阻</a:t>
            </a:r>
            <a:endParaRPr lang="zh-CN" altLang="en-US" sz="60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7495" y="3911600"/>
            <a:ext cx="919226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命题点1  </a:t>
            </a:r>
            <a:r>
              <a:rPr 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电荷</a:t>
            </a: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、电流、电压和电阻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21665" y="1628140"/>
            <a:ext cx="109651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影响电阻大小的因素</a:t>
            </a:r>
            <a:endParaRPr lang="en-US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(1)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导体的电阻是导体本身的一种性质，它的大小与导体的________、________、________和________等因素有关．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同种材料、横截面积相同的导体，长度越长，电阻越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同种材料、长度相同的导体，横截面积越大，电阻越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(4)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材料不同，横截面积和长度相同的导体，电阻一般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64525" y="3420110"/>
            <a:ext cx="938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58505" y="3950970"/>
            <a:ext cx="750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07985" y="4510405"/>
            <a:ext cx="1375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不同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65515" y="2310130"/>
            <a:ext cx="938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长度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94240" y="2322830"/>
            <a:ext cx="1547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横截面积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7250" y="2844165"/>
            <a:ext cx="1016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材料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11425" y="2856865"/>
            <a:ext cx="843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温度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383395" y="521906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62025" y="882650"/>
            <a:ext cx="3607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物体的导电性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2018.5)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962025" y="1457325"/>
          <a:ext cx="10109835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0985"/>
                <a:gridCol w="2510790"/>
                <a:gridCol w="2026285"/>
                <a:gridCol w="2021840"/>
                <a:gridCol w="2019935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名称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导体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绝缘体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半导体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超导体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6459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</a:t>
                      </a:r>
                      <a:r>
                        <a:rPr 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的物体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</a:t>
                      </a:r>
                      <a:r>
                        <a:rPr 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的物体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导电性能介于导体和绝缘体之间的物体　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在温度很低时，电阻变成0的物体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59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金属、人体、大地、石墨、食盐水溶液等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橡胶、玻璃、塑料、陶瓷等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硅、锗、二极管、三极管等　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铅在－265.95 ℃以下，电阻降为0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联系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导体和绝缘体之间没有绝对的界限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当外界条件改变(高温、潮湿)时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绝缘体也可以变成导体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560955" y="2613660"/>
            <a:ext cx="1470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容易导电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49850" y="2385060"/>
            <a:ext cx="1734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不容易导电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037320" y="74612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3410" y="728345"/>
            <a:ext cx="1106551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滑动变阻器</a:t>
            </a:r>
            <a:endParaRPr lang="en-US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原理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：通过改变接入电路中电阻丝的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来改变电阻的大小．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铭牌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：某滑动变阻器标有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“20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A”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字样，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“20 Ω”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“2 A”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____________________________________.(3)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使用方法</a:t>
            </a:r>
            <a:endParaRPr lang="en-US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．滑动变阻器要按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的原则接入电路中；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．闭合开关前应将滑动变阻器的滑片调至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的位置．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．如图所示，滑片远离下接线柱，滑动变阻器接入电路的阻值变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；当滑片向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端移动时，滑动变阻器接入电路的阻值变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19495" y="1408430"/>
            <a:ext cx="953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长度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24405" y="2458085"/>
            <a:ext cx="4502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该滑动变阻器的最大阻值为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41525" y="3051810"/>
            <a:ext cx="5641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该滑动变阻器允许通过的最大电流为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A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09290" y="4131310"/>
            <a:ext cx="14846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一上一下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97625" y="4686935"/>
            <a:ext cx="2001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阻值最大处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64700" y="5210810"/>
            <a:ext cx="656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68210" y="5798185"/>
            <a:ext cx="781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9" name="图片 912" descr="C:\Documents and Settings\Administrator\桌面\江西物理(JK)\Ah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259445" y="2353945"/>
            <a:ext cx="3114675" cy="1790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9339580" y="578929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98220" y="1287780"/>
            <a:ext cx="1485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作用</a:t>
            </a:r>
            <a:endParaRPr lang="zh-CN" altLang="en-US" sz="2400" b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998220" y="1885950"/>
          <a:ext cx="10266680" cy="32937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08425"/>
                <a:gridCol w="6358255"/>
              </a:tblGrid>
              <a:tr h="53276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实验名称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滑动变阻器的主要作用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5492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探究电流与电压的关系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a.保护电路；b．改变定值电阻两端的电压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91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探究电流与电阻的关系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a.保护电路；b．保证不同电阻两端的电压不变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83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伏安法测定值电阻的阻值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a.保护电路；b．改变待测电阻两端的电压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伏安法测灯泡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的电阻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a.保护电路；b．改变灯泡两端的电压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伏安法测灯泡的电功率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a.保护电路；b．改变灯泡两端的电压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230360" y="557530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36625" y="1151890"/>
            <a:ext cx="75031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电阻箱及其读数</a:t>
            </a:r>
            <a:endParaRPr lang="en-US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：电阻箱是一种可以调节电阻大小并且能够显示电阻阻值的变阻器．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特点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：不可以连续改变连入电路的电阻，但可以直接读出连入电路的电阻大小．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读数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：各旋盘对应指示点的示数乘以面板上标记的倍数，然后将所有数值相加，就是该电阻箱的示数．如图所示电阻箱的示数为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________Ω.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913" descr="C:\Documents and Settings\Administrator\桌面\江西物理(JK)\AH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902065" y="2113280"/>
            <a:ext cx="2136140" cy="2870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170680" y="5111115"/>
            <a:ext cx="1110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6 041 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9020175" y="538924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" name="组合 21"/>
          <p:cNvGrpSpPr/>
          <p:nvPr/>
        </p:nvGrpSpPr>
        <p:grpSpPr>
          <a:xfrm>
            <a:off x="716280" y="1912620"/>
            <a:ext cx="5864860" cy="737235"/>
            <a:chOff x="894" y="2929"/>
            <a:chExt cx="9236" cy="1161"/>
          </a:xfrm>
        </p:grpSpPr>
        <p:sp>
          <p:nvSpPr>
            <p:cNvPr id="23" name="文本框 4"/>
            <p:cNvSpPr txBox="1"/>
            <p:nvPr/>
          </p:nvSpPr>
          <p:spPr>
            <a:xfrm>
              <a:off x="3894" y="2929"/>
              <a:ext cx="6236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电流表和电压表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5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仪器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9397365" y="1344295"/>
            <a:ext cx="1841500" cy="1666875"/>
            <a:chOff x="3914" y="4432"/>
            <a:chExt cx="3298" cy="2934"/>
          </a:xfrm>
        </p:grpSpPr>
        <p:grpSp>
          <p:nvGrpSpPr>
            <p:cNvPr id="33" name="组合 32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36" name="圆角矩形 35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37" name="流程图: 终止 36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38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39" name="椭圆 38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40" name="流程图: 摘录 39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41" name="文本框 40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42" name="表格 41"/>
          <p:cNvGraphicFramePr/>
          <p:nvPr>
            <p:custDataLst>
              <p:tags r:id="rId2"/>
            </p:custDataLst>
          </p:nvPr>
        </p:nvGraphicFramePr>
        <p:xfrm>
          <a:off x="715645" y="3264535"/>
          <a:ext cx="10768965" cy="28670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6320"/>
                <a:gridCol w="4178935"/>
                <a:gridCol w="4283710"/>
              </a:tblGrid>
              <a:tr h="219456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仪器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电流表</a:t>
                      </a:r>
                      <a:endParaRPr lang="zh-CN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电压表</a:t>
                      </a:r>
                      <a:endParaRPr lang="zh-CN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246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用途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测量电路中的电流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测量电路两端的电压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3" name="图片 918" descr="C:\Documents and Settings\Administrator\桌面\江西物理(JK)\AH3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4217035" y="3772535"/>
            <a:ext cx="1492250" cy="15767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" name="图片 -21474812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9785" y="3776980"/>
            <a:ext cx="1430655" cy="15113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5" name="组合 44"/>
          <p:cNvGrpSpPr/>
          <p:nvPr/>
        </p:nvGrpSpPr>
        <p:grpSpPr>
          <a:xfrm>
            <a:off x="802640" y="1149985"/>
            <a:ext cx="4036060" cy="648335"/>
            <a:chOff x="1456" y="3050"/>
            <a:chExt cx="6356" cy="1021"/>
          </a:xfrm>
        </p:grpSpPr>
        <p:sp>
          <p:nvSpPr>
            <p:cNvPr id="46" name="文本框 45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仪器的使用和读数</a:t>
              </a:r>
              <a:endParaRPr lang="zh-CN" sz="2800">
                <a:ea typeface="黑体" panose="02010609060101010101" pitchFamily="49" charset="-122"/>
              </a:endParaRPr>
            </a:p>
          </p:txBody>
        </p:sp>
        <p:pic>
          <p:nvPicPr>
            <p:cNvPr id="47" name="图片 46" descr="二级标（14磅）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73735" y="2432685"/>
          <a:ext cx="10615295" cy="26695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3415"/>
                <a:gridCol w="4405630"/>
                <a:gridCol w="4286250"/>
              </a:tblGrid>
              <a:tr h="83883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仪器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电流表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电压表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83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工作原理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通电导体在磁场中受到力的作用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187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制作</a:t>
                      </a: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思路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利用转换法，将电流(或电压)的大小转换为指针偏转角度的大小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41045" y="1049655"/>
          <a:ext cx="10477500" cy="50609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7690"/>
                <a:gridCol w="579120"/>
                <a:gridCol w="4375785"/>
                <a:gridCol w="4954905"/>
              </a:tblGrid>
              <a:tr h="78613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电流表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电压表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482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使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规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则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相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同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使用前，应检查指针是否对准零刻度线，如果有偏差，需先“校零”(如果指针指在零刻度的右侧，而没有校零就测量，则测量结果比实际值偏大；反之，若指在零刻度线左侧，则测量结果比实际值偏小)；(2)使电流从电表的正接线柱流入，负接线柱流出(若接反，则电表指针会偏向零刻度线左侧)；(3)测量前应估计被测电流(或电压)的大小，选择合适的量程，在不能估计被测电流(或电压)大小的情况下，应先选用大量程试触，若指针偏转幅度大于小量程的最大测量值可换为稳定连接，若指针几乎不动或偏转小于小量程的最大测量值，再改接小量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166495" y="2204085"/>
          <a:ext cx="9859645" cy="30245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2450"/>
                <a:gridCol w="641985"/>
                <a:gridCol w="4975860"/>
                <a:gridCol w="3689350"/>
              </a:tblGrid>
              <a:tr h="728345">
                <a:tc gridSpan="2"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rgbClr val="FFC000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电流表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电压表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anchorCtr="0"/>
                </a:tc>
              </a:tr>
              <a:tr h="229616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使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规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则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不同点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(1)电流表必须____联在被测电路中；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(2)严禁将电流表与电源或用电器并联，否则会烧坏电流表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(1)电压表_____联在被测电路两端；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(2)可以将电压表直接接在电源两端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349750" y="3058795"/>
            <a:ext cx="688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串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70315" y="3044190"/>
            <a:ext cx="843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并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958215" y="1105535"/>
          <a:ext cx="10116185" cy="51473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2450"/>
                <a:gridCol w="1411605"/>
                <a:gridCol w="2173605"/>
                <a:gridCol w="1902460"/>
                <a:gridCol w="90170"/>
                <a:gridCol w="1993265"/>
                <a:gridCol w="1992630"/>
              </a:tblGrid>
              <a:tr h="2024380">
                <a:tc gridSpan="2"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 hMerge="1">
                  <a:tcPr marL="68580" marR="68580" marT="0" marB="0" vert="horz" anchor="ctr"/>
                </a:tc>
                <a:tc grid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电流表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 hMerge="1">
                  <a:tcPr/>
                </a:tc>
                <a:tc gridSpan="3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电压表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</a:tr>
              <a:tr h="1194435">
                <a:tc rowSpan="6"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读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数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方法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solidFill>
                      <a:srgbClr val="FFC000"/>
                    </a:solidFill>
                  </a:tcPr>
                </a:tc>
                <a:tc gridSpan="5"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读数时要看清所选量程和分度值，电表示数＝指针偏过的小格数×分度值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0">
                <a:tc vMerge="1">
                  <a:tcPr/>
                </a:tc>
                <a:tc vMerge="1">
                  <a:tcPr marL="68580" marR="68580" marT="0" marB="0" vert="horz" anchor="ctr"/>
                </a:tc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0～0.6A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 grid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0～3A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 hMerge="1">
                  <a:tcPr/>
                </a:tc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0～3V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0～15V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42620">
                <a:tc vMerge="1">
                  <a:tcPr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量程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solidFill>
                      <a:srgbClr val="FFC000"/>
                    </a:solidFill>
                  </a:tcPr>
                </a:tc>
                <a:tc vMerge="1">
                  <a:tcPr/>
                </a:tc>
                <a:tc vMerge="1" gridSpan="2">
                  <a:tcPr/>
                </a:tc>
                <a:tc vMerge="1" hMerge="1">
                  <a:tcPr/>
                </a:tc>
                <a:tc vMerge="1">
                  <a:tcPr/>
                </a:tc>
                <a:tc vMerge="1">
                  <a:tcPr/>
                </a:tc>
              </a:tr>
              <a:tr h="643890">
                <a:tc vMerge="1">
                  <a:tcPr/>
                </a:tc>
                <a:tc row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分度值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cPr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0">
                <a:tc vMerge="1">
                  <a:tcPr/>
                </a:tc>
                <a:tc vMerge="1">
                  <a:tcPr marL="68580" marR="68580" marT="0" marB="0" vert="horz" anchor="ctr"/>
                </a:tc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 grid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 hMerge="1">
                  <a:tcPr/>
                </a:tc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41985">
                <a:tc vMerge="1">
                  <a:tcPr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示数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solidFill>
                      <a:srgbClr val="FFC000"/>
                    </a:solidFill>
                  </a:tcPr>
                </a:tc>
                <a:tc vMerge="1">
                  <a:tcPr/>
                </a:tc>
                <a:tc vMerge="1" gridSpan="2">
                  <a:tcPr/>
                </a:tc>
                <a:tc vMerge="1" hMerge="1">
                  <a:tcPr/>
                </a:tc>
                <a:tc vMerge="1">
                  <a:tcPr/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3416300" y="5064125"/>
            <a:ext cx="1250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0.02 A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14670" y="5078730"/>
            <a:ext cx="1031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0.1 A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01280" y="5078730"/>
            <a:ext cx="103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0.1 V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646920" y="5093335"/>
            <a:ext cx="103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0.5 V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74720" y="5720080"/>
            <a:ext cx="1250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0.26 A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14035" y="5734685"/>
            <a:ext cx="103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1.3 A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01280" y="5734685"/>
            <a:ext cx="103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2.4 V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646920" y="5749290"/>
            <a:ext cx="11252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 V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9" name="图片 918" descr="C:\Documents and Settings\Administrator\桌面\江西物理(JK)\AH3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202430" y="1687830"/>
            <a:ext cx="1251585" cy="13227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-21474812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4545" y="1687195"/>
            <a:ext cx="1251585" cy="13233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3" grpId="0"/>
      <p:bldP spid="13" grpId="1"/>
      <p:bldP spid="10" grpId="0"/>
      <p:bldP spid="10" grpId="1"/>
      <p:bldP spid="14" grpId="0"/>
      <p:bldP spid="14" grpId="1"/>
      <p:bldP spid="11" grpId="0"/>
      <p:bldP spid="11" grpId="1"/>
      <p:bldP spid="15" grpId="0"/>
      <p:bldP spid="15" grpId="1"/>
      <p:bldP spid="12" grpId="0"/>
      <p:bldP spid="12" grpId="1"/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148965" y="212725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148965" y="3875405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江西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1819275" y="3105150"/>
            <a:ext cx="178371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hlinkClick r:id="rId6" action="ppaction://hlinksldjump"/>
          </p:cNvPr>
          <p:cNvSpPr/>
          <p:nvPr/>
        </p:nvSpPr>
        <p:spPr>
          <a:xfrm>
            <a:off x="4321175" y="3105150"/>
            <a:ext cx="318071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仪器的使用和读数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hlinkClick r:id="rId7" action="ppaction://hlinksldjump"/>
          </p:cNvPr>
          <p:cNvSpPr/>
          <p:nvPr/>
        </p:nvSpPr>
        <p:spPr>
          <a:xfrm>
            <a:off x="8147685" y="3105150"/>
            <a:ext cx="178371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图片解读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911860" y="1092835"/>
            <a:ext cx="1838960" cy="474345"/>
            <a:chOff x="1318" y="2359"/>
            <a:chExt cx="2896" cy="747"/>
          </a:xfrm>
        </p:grpSpPr>
        <p:pic>
          <p:nvPicPr>
            <p:cNvPr id="7" name="图片 6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868045" y="1523365"/>
            <a:ext cx="106267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如图所示的电表是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表，使用时应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联在电路中，闭合开关前，电流表的指针均指在零刻度线上，当闭合开关试触时，若出现如图甲所示的情况，存在的问题是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；若指针偏转如图乙所示，接下来的操作是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922" descr="C:\Documents and Settings\Administrator\桌面\江西物理(JK)\A5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305300" y="3853815"/>
            <a:ext cx="4498975" cy="1891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6149340" y="5761990"/>
            <a:ext cx="12198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83355" y="1649730"/>
            <a:ext cx="1157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电流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33260" y="1649730"/>
            <a:ext cx="748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串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540760" y="2724150"/>
            <a:ext cx="3609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流表正、负接线柱接反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07005" y="3298190"/>
            <a:ext cx="2389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改接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～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3A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量程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678815" y="909955"/>
            <a:ext cx="109086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如图是实验室常用的一种电流表，其零刻度不在表盘的最左端．当导线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分别与标有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“3”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的接线柱相连时，电流表指针偏转情况如图所示．此时电流是从导线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流入电流表，其示数是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为了增大指针的偏转角度从而减小读数误差，应将导线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与标有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“________”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的接线柱相连，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与标有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“________”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的接线柱相连．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924" descr="C:\Documents and Settings\Administrator\桌面\江西物理(JK)\A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989830" y="3728085"/>
            <a:ext cx="2603500" cy="2135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5697855" y="5963920"/>
            <a:ext cx="11880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95575" y="2110740"/>
            <a:ext cx="718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12835" y="2110105"/>
            <a:ext cx="860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0.4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56880" y="2702560"/>
            <a:ext cx="11252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0.6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25370" y="3250565"/>
            <a:ext cx="781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480695" y="1079500"/>
            <a:ext cx="113315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 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电流表使用前应先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．若小明用如图所示的电流表直接测电流，则测得的电流值比实际值偏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，若指针最后对准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，则实际的测量值为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________A.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电流表内部有很小的电阻，由此引起电流的测量值比真实值略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，通常情况可以忽略这个小小的误差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25" descr="C:\Documents and Settings\Administrator\桌面\江西物理(JK)\A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321810" y="3328035"/>
            <a:ext cx="3137535" cy="2399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5502275" y="5876925"/>
            <a:ext cx="11880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91255" y="1231900"/>
            <a:ext cx="103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调零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02330" y="1706880"/>
            <a:ext cx="969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81175" y="2308860"/>
            <a:ext cx="813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1.9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0245" y="2814955"/>
            <a:ext cx="813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696595" y="1117600"/>
            <a:ext cx="106749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 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电压表使用时应与被测对象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串联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并联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，如图所示的电压表所选量程是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，示数为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，若另一电压表选用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量程，指针偏转角度与该电压表相同，则它的示数为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________V.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928" descr="C:\Documents and Settings\Administrator\桌面\江西物理(JK)\A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861560" y="3246120"/>
            <a:ext cx="2634615" cy="20408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5518785" y="5593715"/>
            <a:ext cx="13201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70170" y="1226820"/>
            <a:ext cx="1062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并联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22270" y="1797050"/>
            <a:ext cx="1047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～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10555" y="1797050"/>
            <a:ext cx="610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98995" y="2315845"/>
            <a:ext cx="938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0.8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856615" y="2202815"/>
            <a:ext cx="102997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 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使用电压表测电压时，在不能预先估计被测电压的情况下，可以用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法判断被测电压是否超过量程．某同学用有两个量程的电压表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 V)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测两节干电池串联组成的电池组电压，记录是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．他出现错误的原因是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_______________________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，实际电压应是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________V.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55700" y="2869565"/>
            <a:ext cx="953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试触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87345" y="3946525"/>
            <a:ext cx="46278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测量用小量程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却按大量程读数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17430" y="3946525"/>
            <a:ext cx="688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993140" y="1170305"/>
            <a:ext cx="6718935" cy="737235"/>
            <a:chOff x="894" y="2979"/>
            <a:chExt cx="10581" cy="1161"/>
          </a:xfrm>
        </p:grpSpPr>
        <p:sp>
          <p:nvSpPr>
            <p:cNvPr id="5" name="文本框 4"/>
            <p:cNvSpPr txBox="1"/>
            <p:nvPr/>
          </p:nvSpPr>
          <p:spPr>
            <a:xfrm>
              <a:off x="3820" y="2979"/>
              <a:ext cx="7655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“演示教学电表”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[2015.21(3)]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7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仪器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aphicFrame>
        <p:nvGraphicFramePr>
          <p:cNvPr id="11" name="表格 10"/>
          <p:cNvGraphicFramePr/>
          <p:nvPr>
            <p:custDataLst>
              <p:tags r:id="rId2"/>
            </p:custDataLst>
          </p:nvPr>
        </p:nvGraphicFramePr>
        <p:xfrm>
          <a:off x="1049655" y="2223135"/>
          <a:ext cx="9970770" cy="391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13535"/>
                <a:gridCol w="8357235"/>
              </a:tblGrid>
              <a:tr h="27870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图示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458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作用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测量电流、电压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" name="图片 931" descr="C:\Documents and Settings\Administrator\桌面\江西物理(JK)\A9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4745355" y="2684145"/>
            <a:ext cx="4425315" cy="20834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560070" y="1003935"/>
          <a:ext cx="11042015" cy="52412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5305"/>
                <a:gridCol w="490220"/>
                <a:gridCol w="8185150"/>
                <a:gridCol w="1831340"/>
              </a:tblGrid>
              <a:tr h="640080">
                <a:tc gridSpan="2"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使用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读数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noFill/>
                  </a:tcPr>
                </a:tc>
              </a:tr>
              <a:tr h="2287905">
                <a:tc rowSpan="2"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使用和读数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测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电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流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(1)串联接入被测电路中“正进负出”(2)当负接线柱与标有“0.5 A”的接线柱接入电路时，此时电表量程为0～0.5 A，分度值为________A(3)当负接线柱与标有“2.5 A”的接线柱接入电路时，电表的量程为________A，分度值为____A.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电表示数＝指针偏过的小格数×分度值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  <a:tr h="2313305">
                <a:tc vMerge="1">
                  <a:tcPr/>
                </a:tc>
                <a:tc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测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电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压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(1)并联接在被测电器两端“正进负出”(2)当负接线柱与标有“2.5 V”的接线柱接入电路时，此时量程为0～2.5 V，分度值为________V(3)当负接线柱与标有“10 V”的接线柱接入电路时，电表的量程为________V，分度值为________V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3131820" y="2870835"/>
            <a:ext cx="890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0.02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51780" y="3394710"/>
            <a:ext cx="1234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～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27695" y="3394710"/>
            <a:ext cx="750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0.1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50515" y="5153025"/>
            <a:ext cx="798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0.1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01590" y="5707380"/>
            <a:ext cx="12033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～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27695" y="5707380"/>
            <a:ext cx="843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0.4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900430" y="1317625"/>
            <a:ext cx="1838960" cy="474345"/>
            <a:chOff x="1318" y="2359"/>
            <a:chExt cx="2896" cy="747"/>
          </a:xfrm>
        </p:grpSpPr>
        <p:pic>
          <p:nvPicPr>
            <p:cNvPr id="11" name="图片 10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900430" y="1915795"/>
            <a:ext cx="107696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 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如图所示为多用途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演示教学电表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的接线情况，它测量的物理量是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，测量该物理量时应将其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联在电路中，此时示数为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934" descr="C:\Documents and Settings\Administrator\桌面\江西物理(JK)\A10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874895" y="3394710"/>
            <a:ext cx="2834640" cy="19507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5790565" y="5553075"/>
            <a:ext cx="12661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467975" y="2058035"/>
            <a:ext cx="953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电压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76420" y="2562225"/>
            <a:ext cx="7658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并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54770" y="2606040"/>
            <a:ext cx="609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4V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585470" y="980440"/>
            <a:ext cx="5335905" cy="737235"/>
            <a:chOff x="894" y="2979"/>
            <a:chExt cx="8403" cy="1161"/>
          </a:xfrm>
        </p:grpSpPr>
        <p:sp>
          <p:nvSpPr>
            <p:cNvPr id="4" name="文本框 4"/>
            <p:cNvSpPr txBox="1"/>
            <p:nvPr/>
          </p:nvSpPr>
          <p:spPr>
            <a:xfrm>
              <a:off x="3820" y="2979"/>
              <a:ext cx="5477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欧姆表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6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仪器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585470" y="1671955"/>
            <a:ext cx="111601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作用及使用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：如图所示的仪器标有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“Ω”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字样，为欧姆表，其作用是测量电阻的大小，使用前先校零，观察并明确量程和分度值．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读数</a:t>
            </a:r>
            <a:endParaRPr lang="en-US" sz="2400" b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欧姆表每大格之间的小格数不同，每大格之间的分度值不同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b. 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看指针偏向哪一大格，计算出该大格的分度值．如上图指针在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Ω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之间，有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小格，则其分度值为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Ω.c.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欧姆表示数＝指针右端的大格数＋偏离右端大格的小格数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分度值．上图中，指针偏离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Ω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小格，则其示数为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Ω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3×2 Ω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 Ω.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936" descr="C:\Documents and Settings\Administrator\桌面\江西物理(JK)\A11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538720" y="2264410"/>
            <a:ext cx="3271520" cy="12573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1080770" y="1384935"/>
            <a:ext cx="1838960" cy="474345"/>
            <a:chOff x="1318" y="2359"/>
            <a:chExt cx="2896" cy="747"/>
          </a:xfrm>
        </p:grpSpPr>
        <p:pic>
          <p:nvPicPr>
            <p:cNvPr id="10" name="图片 9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969645" y="2048510"/>
            <a:ext cx="103022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如图所示的欧姆表使用前需先进行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，此时的读数为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 Ω.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939" descr="C:\Documents and Settings\Administrator\桌面\江西物理(JK)\A12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639310" y="3072765"/>
            <a:ext cx="3619500" cy="17437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5729605" y="5315585"/>
            <a:ext cx="13131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45225" y="2155825"/>
            <a:ext cx="103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调零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691370" y="2170430"/>
            <a:ext cx="7931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4133215" y="2998470"/>
            <a:ext cx="2358390" cy="1515110"/>
          </a:xfrm>
          <a:custGeom>
            <a:avLst/>
            <a:gdLst>
              <a:gd name="rtl" fmla="*/ 331664 w 1912768"/>
              <a:gd name="rtt" fmla="*/ 132240 h 843600"/>
              <a:gd name="rtr" fmla="*/ 1578064 w 1912768"/>
              <a:gd name="rtb" fmla="*/ 725040 h 843600"/>
            </a:gdLst>
            <a:ahLst/>
            <a:cxnLst/>
            <a:rect l="rtl" t="rtt" r="rtr" b="rtb"/>
            <a:pathLst>
              <a:path w="1912768" h="843600">
                <a:moveTo>
                  <a:pt x="421800" y="0"/>
                </a:moveTo>
                <a:lnTo>
                  <a:pt x="1490968" y="0"/>
                </a:lnTo>
                <a:cubicBezTo>
                  <a:pt x="1723928" y="0"/>
                  <a:pt x="1912768" y="188840"/>
                  <a:pt x="1912768" y="421800"/>
                </a:cubicBezTo>
                <a:cubicBezTo>
                  <a:pt x="1912768" y="654760"/>
                  <a:pt x="1723928" y="843600"/>
                  <a:pt x="1490968" y="843600"/>
                </a:cubicBezTo>
                <a:lnTo>
                  <a:pt x="421800" y="843600"/>
                </a:lnTo>
                <a:cubicBezTo>
                  <a:pt x="188840" y="843600"/>
                  <a:pt x="0" y="654760"/>
                  <a:pt x="0" y="421800"/>
                </a:cubicBezTo>
                <a:cubicBezTo>
                  <a:pt x="0" y="188840"/>
                  <a:pt x="188840" y="0"/>
                  <a:pt x="4218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square" lIns="0" tIns="0" rIns="0" bIns="22500" rtlCol="0" anchor="ctr"/>
          <a:p>
            <a:pPr algn="ctr"/>
            <a:r>
              <a:rPr lang="zh-CN" sz="2400" b="1">
                <a:solidFill>
                  <a:srgbClr val="454545"/>
                </a:solidFill>
                <a:latin typeface="方正粗黑宋简体" panose="02000000000000000000" charset="-122"/>
              </a:rPr>
              <a:t>电学基</a:t>
            </a:r>
            <a:endParaRPr lang="zh-CN"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ctr"/>
            <a:r>
              <a:rPr lang="zh-CN" sz="2400" b="1">
                <a:solidFill>
                  <a:srgbClr val="454545"/>
                </a:solidFill>
                <a:latin typeface="方正粗黑宋简体" panose="02000000000000000000" charset="-122"/>
              </a:rPr>
              <a:t>础知识</a:t>
            </a:r>
            <a:endParaRPr lang="zh-CN"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381115" y="1491615"/>
            <a:ext cx="1671955" cy="2586355"/>
            <a:chOff x="10029" y="2449"/>
            <a:chExt cx="2633" cy="4073"/>
          </a:xfrm>
        </p:grpSpPr>
        <p:sp>
          <p:nvSpPr>
            <p:cNvPr id="105" name="MMConnector"/>
            <p:cNvSpPr/>
            <p:nvPr/>
          </p:nvSpPr>
          <p:spPr>
            <a:xfrm>
              <a:off x="10029" y="4442"/>
              <a:ext cx="1491" cy="2081"/>
            </a:xfrm>
            <a:custGeom>
              <a:avLst/>
              <a:gdLst/>
              <a:ahLst/>
              <a:cxnLst/>
              <a:pathLst>
                <a:path w="1029794" h="735765">
                  <a:moveTo>
                    <a:pt x="-172313" y="161677"/>
                  </a:moveTo>
                  <a:cubicBezTo>
                    <a:pt x="-185341" y="175716"/>
                    <a:pt x="-184878" y="193368"/>
                    <a:pt x="-174037" y="203192"/>
                  </a:cubicBezTo>
                  <a:cubicBezTo>
                    <a:pt x="-163196" y="213016"/>
                    <a:pt x="-145425" y="211883"/>
                    <a:pt x="-132892" y="197402"/>
                  </a:cubicBezTo>
                  <a:cubicBezTo>
                    <a:pt x="-121180" y="183869"/>
                    <a:pt x="-109469" y="170336"/>
                    <a:pt x="-97914" y="156707"/>
                  </a:cubicBezTo>
                  <a:cubicBezTo>
                    <a:pt x="-86359" y="143078"/>
                    <a:pt x="-74961" y="129353"/>
                    <a:pt x="-63638" y="115589"/>
                  </a:cubicBezTo>
                  <a:cubicBezTo>
                    <a:pt x="-52315" y="101826"/>
                    <a:pt x="-41066" y="88026"/>
                    <a:pt x="-29875" y="74202"/>
                  </a:cubicBezTo>
                  <a:cubicBezTo>
                    <a:pt x="-18684" y="60379"/>
                    <a:pt x="-7551" y="46533"/>
                    <a:pt x="3560" y="32689"/>
                  </a:cubicBezTo>
                  <a:cubicBezTo>
                    <a:pt x="14670" y="18845"/>
                    <a:pt x="25758" y="5004"/>
                    <a:pt x="36851" y="-8813"/>
                  </a:cubicBezTo>
                  <a:cubicBezTo>
                    <a:pt x="47944" y="-22629"/>
                    <a:pt x="59044" y="-36422"/>
                    <a:pt x="70179" y="-50167"/>
                  </a:cubicBezTo>
                  <a:cubicBezTo>
                    <a:pt x="81315" y="-63912"/>
                    <a:pt x="92487" y="-77609"/>
                    <a:pt x="103725" y="-91235"/>
                  </a:cubicBezTo>
                  <a:cubicBezTo>
                    <a:pt x="114963" y="-104861"/>
                    <a:pt x="126267" y="-118416"/>
                    <a:pt x="137667" y="-131873"/>
                  </a:cubicBezTo>
                  <a:cubicBezTo>
                    <a:pt x="149067" y="-145330"/>
                    <a:pt x="160563" y="-158690"/>
                    <a:pt x="172185" y="-171925"/>
                  </a:cubicBezTo>
                  <a:cubicBezTo>
                    <a:pt x="183806" y="-185160"/>
                    <a:pt x="195554" y="-198269"/>
                    <a:pt x="207456" y="-211223"/>
                  </a:cubicBezTo>
                  <a:cubicBezTo>
                    <a:pt x="219358" y="-224176"/>
                    <a:pt x="231415" y="-236972"/>
                    <a:pt x="243655" y="-249578"/>
                  </a:cubicBezTo>
                  <a:cubicBezTo>
                    <a:pt x="255896" y="-262183"/>
                    <a:pt x="268319" y="-274598"/>
                    <a:pt x="280953" y="-286783"/>
                  </a:cubicBezTo>
                  <a:cubicBezTo>
                    <a:pt x="293587" y="-298967"/>
                    <a:pt x="306431" y="-310922"/>
                    <a:pt x="319510" y="-322605"/>
                  </a:cubicBezTo>
                  <a:cubicBezTo>
                    <a:pt x="332588" y="-334287"/>
                    <a:pt x="345901" y="-345697"/>
                    <a:pt x="359468" y="-356788"/>
                  </a:cubicBezTo>
                  <a:cubicBezTo>
                    <a:pt x="373035" y="-367879"/>
                    <a:pt x="386857" y="-378650"/>
                    <a:pt x="400947" y="-389054"/>
                  </a:cubicBezTo>
                  <a:cubicBezTo>
                    <a:pt x="415037" y="-399457"/>
                    <a:pt x="429396" y="-409492"/>
                    <a:pt x="444030" y="-419107"/>
                  </a:cubicBezTo>
                  <a:cubicBezTo>
                    <a:pt x="458664" y="-428723"/>
                    <a:pt x="473572" y="-437920"/>
                    <a:pt x="488753" y="-446650"/>
                  </a:cubicBezTo>
                  <a:cubicBezTo>
                    <a:pt x="503934" y="-455379"/>
                    <a:pt x="519387" y="-463641"/>
                    <a:pt x="535097" y="-471391"/>
                  </a:cubicBezTo>
                  <a:cubicBezTo>
                    <a:pt x="550807" y="-479141"/>
                    <a:pt x="566773" y="-486380"/>
                    <a:pt x="582980" y="-493073"/>
                  </a:cubicBezTo>
                  <a:cubicBezTo>
                    <a:pt x="599187" y="-499766"/>
                    <a:pt x="615633" y="-505913"/>
                    <a:pt x="632261" y="-511489"/>
                  </a:cubicBezTo>
                  <a:cubicBezTo>
                    <a:pt x="648889" y="-517066"/>
                    <a:pt x="665698" y="-522072"/>
                    <a:pt x="682746" y="-526502"/>
                  </a:cubicBezTo>
                  <a:cubicBezTo>
                    <a:pt x="699795" y="-530932"/>
                    <a:pt x="717082" y="-534787"/>
                    <a:pt x="734206" y="-538055"/>
                  </a:cubicBezTo>
                  <a:cubicBezTo>
                    <a:pt x="751330" y="-541324"/>
                    <a:pt x="768290" y="-544005"/>
                    <a:pt x="786395" y="-546175"/>
                  </a:cubicBezTo>
                  <a:cubicBezTo>
                    <a:pt x="804500" y="-548345"/>
                    <a:pt x="823748" y="-550003"/>
                    <a:pt x="839072" y="-550959"/>
                  </a:cubicBezTo>
                  <a:cubicBezTo>
                    <a:pt x="854395" y="-551915"/>
                    <a:pt x="865794" y="-552170"/>
                    <a:pt x="877192" y="-552425"/>
                  </a:cubicBezTo>
                  <a:cubicBezTo>
                    <a:pt x="879927" y="-552486"/>
                    <a:pt x="881752" y="-554135"/>
                    <a:pt x="881752" y="-556225"/>
                  </a:cubicBezTo>
                  <a:cubicBezTo>
                    <a:pt x="881752" y="-558315"/>
                    <a:pt x="879928" y="-559991"/>
                    <a:pt x="877192" y="-560025"/>
                  </a:cubicBezTo>
                  <a:cubicBezTo>
                    <a:pt x="865695" y="-560167"/>
                    <a:pt x="854198" y="-560309"/>
                    <a:pt x="838693" y="-559880"/>
                  </a:cubicBezTo>
                  <a:cubicBezTo>
                    <a:pt x="823188" y="-559451"/>
                    <a:pt x="803674" y="-558450"/>
                    <a:pt x="785271" y="-556889"/>
                  </a:cubicBezTo>
                  <a:cubicBezTo>
                    <a:pt x="766869" y="-555329"/>
                    <a:pt x="749577" y="-553207"/>
                    <a:pt x="732074" y="-550492"/>
                  </a:cubicBezTo>
                  <a:cubicBezTo>
                    <a:pt x="714572" y="-547777"/>
                    <a:pt x="696860" y="-544468"/>
                    <a:pt x="679347" y="-540559"/>
                  </a:cubicBezTo>
                  <a:cubicBezTo>
                    <a:pt x="661834" y="-536651"/>
                    <a:pt x="644520" y="-532142"/>
                    <a:pt x="627351" y="-527040"/>
                  </a:cubicBezTo>
                  <a:cubicBezTo>
                    <a:pt x="610182" y="-521937"/>
                    <a:pt x="593158" y="-516239"/>
                    <a:pt x="576346" y="-509969"/>
                  </a:cubicBezTo>
                  <a:cubicBezTo>
                    <a:pt x="559533" y="-503699"/>
                    <a:pt x="542932" y="-496857"/>
                    <a:pt x="526566" y="-489477"/>
                  </a:cubicBezTo>
                  <a:cubicBezTo>
                    <a:pt x="510200" y="-482097"/>
                    <a:pt x="494070" y="-474180"/>
                    <a:pt x="478199" y="-465772"/>
                  </a:cubicBezTo>
                  <a:cubicBezTo>
                    <a:pt x="462328" y="-457364"/>
                    <a:pt x="446716" y="-448465"/>
                    <a:pt x="431372" y="-439128"/>
                  </a:cubicBezTo>
                  <a:cubicBezTo>
                    <a:pt x="416028" y="-429790"/>
                    <a:pt x="400953" y="-420014"/>
                    <a:pt x="386145" y="-409855"/>
                  </a:cubicBezTo>
                  <a:cubicBezTo>
                    <a:pt x="371338" y="-399696"/>
                    <a:pt x="356798" y="-389154"/>
                    <a:pt x="342517" y="-378283"/>
                  </a:cubicBezTo>
                  <a:cubicBezTo>
                    <a:pt x="328235" y="-367412"/>
                    <a:pt x="314211" y="-356212"/>
                    <a:pt x="300429" y="-344734"/>
                  </a:cubicBezTo>
                  <a:cubicBezTo>
                    <a:pt x="286647" y="-333257"/>
                    <a:pt x="273105" y="-321502"/>
                    <a:pt x="259784" y="-309517"/>
                  </a:cubicBezTo>
                  <a:cubicBezTo>
                    <a:pt x="246462" y="-297531"/>
                    <a:pt x="233359" y="-285316"/>
                    <a:pt x="220450" y="-272913"/>
                  </a:cubicBezTo>
                  <a:cubicBezTo>
                    <a:pt x="207542" y="-260510"/>
                    <a:pt x="194828" y="-247920"/>
                    <a:pt x="182280" y="-235181"/>
                  </a:cubicBezTo>
                  <a:cubicBezTo>
                    <a:pt x="169732" y="-222441"/>
                    <a:pt x="157352" y="-209553"/>
                    <a:pt x="145110" y="-196550"/>
                  </a:cubicBezTo>
                  <a:cubicBezTo>
                    <a:pt x="132868" y="-183547"/>
                    <a:pt x="120765" y="-170430"/>
                    <a:pt x="108772" y="-157229"/>
                  </a:cubicBezTo>
                  <a:cubicBezTo>
                    <a:pt x="96779" y="-144028"/>
                    <a:pt x="84896" y="-130744"/>
                    <a:pt x="73095" y="-117406"/>
                  </a:cubicBezTo>
                  <a:cubicBezTo>
                    <a:pt x="61294" y="-104067"/>
                    <a:pt x="49574" y="-90674"/>
                    <a:pt x="37908" y="-77254"/>
                  </a:cubicBezTo>
                  <a:cubicBezTo>
                    <a:pt x="26242" y="-63833"/>
                    <a:pt x="14629" y="-50385"/>
                    <a:pt x="3042" y="-36935"/>
                  </a:cubicBezTo>
                  <a:cubicBezTo>
                    <a:pt x="-8546" y="-23486"/>
                    <a:pt x="-20108" y="-10035"/>
                    <a:pt x="-31673" y="3393"/>
                  </a:cubicBezTo>
                  <a:cubicBezTo>
                    <a:pt x="-43237" y="16821"/>
                    <a:pt x="-54804" y="30226"/>
                    <a:pt x="-66402" y="43578"/>
                  </a:cubicBezTo>
                  <a:cubicBezTo>
                    <a:pt x="-78000" y="56930"/>
                    <a:pt x="-89631" y="70230"/>
                    <a:pt x="-101310" y="83463"/>
                  </a:cubicBezTo>
                  <a:cubicBezTo>
                    <a:pt x="-112990" y="96696"/>
                    <a:pt x="-124719" y="109862"/>
                    <a:pt x="-136561" y="122887"/>
                  </a:cubicBezTo>
                  <a:cubicBezTo>
                    <a:pt x="-148403" y="135911"/>
                    <a:pt x="-160358" y="148794"/>
                    <a:pt x="-172313" y="161677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1282" y="2449"/>
              <a:ext cx="1381" cy="83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电阻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424930" y="3882390"/>
            <a:ext cx="1700530" cy="532130"/>
            <a:chOff x="10098" y="6214"/>
            <a:chExt cx="2678" cy="838"/>
          </a:xfrm>
        </p:grpSpPr>
        <p:sp>
          <p:nvSpPr>
            <p:cNvPr id="107" name="MMConnector"/>
            <p:cNvSpPr/>
            <p:nvPr/>
          </p:nvSpPr>
          <p:spPr>
            <a:xfrm>
              <a:off x="10098" y="6324"/>
              <a:ext cx="1191" cy="303"/>
            </a:xfrm>
            <a:custGeom>
              <a:avLst/>
              <a:gdLst/>
              <a:ahLst/>
              <a:cxnLst/>
              <a:pathLst>
                <a:path w="812897" h="106984">
                  <a:moveTo>
                    <a:pt x="69496" y="-23821"/>
                  </a:moveTo>
                  <a:cubicBezTo>
                    <a:pt x="50827" y="-28092"/>
                    <a:pt x="35852" y="-18324"/>
                    <a:pt x="32991" y="-3976"/>
                  </a:cubicBezTo>
                  <a:cubicBezTo>
                    <a:pt x="30130" y="10371"/>
                    <a:pt x="40215" y="25123"/>
                    <a:pt x="59093" y="28352"/>
                  </a:cubicBezTo>
                  <a:cubicBezTo>
                    <a:pt x="76574" y="31342"/>
                    <a:pt x="94055" y="34332"/>
                    <a:pt x="111546" y="37321"/>
                  </a:cubicBezTo>
                  <a:cubicBezTo>
                    <a:pt x="129037" y="40309"/>
                    <a:pt x="146539" y="43296"/>
                    <a:pt x="164051" y="46261"/>
                  </a:cubicBezTo>
                  <a:cubicBezTo>
                    <a:pt x="181563" y="49226"/>
                    <a:pt x="199086" y="52168"/>
                    <a:pt x="216621" y="55071"/>
                  </a:cubicBezTo>
                  <a:cubicBezTo>
                    <a:pt x="234157" y="57974"/>
                    <a:pt x="251705" y="60838"/>
                    <a:pt x="269268" y="63645"/>
                  </a:cubicBezTo>
                  <a:cubicBezTo>
                    <a:pt x="286831" y="66451"/>
                    <a:pt x="304409" y="69201"/>
                    <a:pt x="322003" y="71875"/>
                  </a:cubicBezTo>
                  <a:cubicBezTo>
                    <a:pt x="339596" y="74549"/>
                    <a:pt x="357205" y="77148"/>
                    <a:pt x="374831" y="79653"/>
                  </a:cubicBezTo>
                  <a:cubicBezTo>
                    <a:pt x="392456" y="82159"/>
                    <a:pt x="410099" y="84572"/>
                    <a:pt x="427757" y="86874"/>
                  </a:cubicBezTo>
                  <a:cubicBezTo>
                    <a:pt x="445415" y="89177"/>
                    <a:pt x="463090" y="91369"/>
                    <a:pt x="480781" y="93435"/>
                  </a:cubicBezTo>
                  <a:cubicBezTo>
                    <a:pt x="498472" y="95500"/>
                    <a:pt x="516180" y="97439"/>
                    <a:pt x="533898" y="99235"/>
                  </a:cubicBezTo>
                  <a:cubicBezTo>
                    <a:pt x="551617" y="101032"/>
                    <a:pt x="569347" y="102687"/>
                    <a:pt x="587100" y="104185"/>
                  </a:cubicBezTo>
                  <a:cubicBezTo>
                    <a:pt x="604852" y="105683"/>
                    <a:pt x="622628" y="107024"/>
                    <a:pt x="640371" y="108199"/>
                  </a:cubicBezTo>
                  <a:cubicBezTo>
                    <a:pt x="658114" y="109373"/>
                    <a:pt x="675824" y="110380"/>
                    <a:pt x="693693" y="111203"/>
                  </a:cubicBezTo>
                  <a:cubicBezTo>
                    <a:pt x="711563" y="112026"/>
                    <a:pt x="729591" y="112667"/>
                    <a:pt x="747046" y="113135"/>
                  </a:cubicBezTo>
                  <a:cubicBezTo>
                    <a:pt x="764500" y="113603"/>
                    <a:pt x="781382" y="113898"/>
                    <a:pt x="800402" y="113941"/>
                  </a:cubicBezTo>
                  <a:cubicBezTo>
                    <a:pt x="819422" y="113984"/>
                    <a:pt x="840580" y="113775"/>
                    <a:pt x="853735" y="113584"/>
                  </a:cubicBezTo>
                  <a:cubicBezTo>
                    <a:pt x="866889" y="113393"/>
                    <a:pt x="872041" y="113222"/>
                    <a:pt x="877192" y="113050"/>
                  </a:cubicBezTo>
                  <a:cubicBezTo>
                    <a:pt x="879926" y="112959"/>
                    <a:pt x="881752" y="111340"/>
                    <a:pt x="881752" y="109250"/>
                  </a:cubicBezTo>
                  <a:cubicBezTo>
                    <a:pt x="881752" y="107160"/>
                    <a:pt x="879927" y="105511"/>
                    <a:pt x="877192" y="105450"/>
                  </a:cubicBezTo>
                  <a:cubicBezTo>
                    <a:pt x="872054" y="105336"/>
                    <a:pt x="866916" y="105222"/>
                    <a:pt x="853823" y="104684"/>
                  </a:cubicBezTo>
                  <a:cubicBezTo>
                    <a:pt x="840729" y="104147"/>
                    <a:pt x="819679" y="103187"/>
                    <a:pt x="800781" y="102094"/>
                  </a:cubicBezTo>
                  <a:cubicBezTo>
                    <a:pt x="781883" y="101002"/>
                    <a:pt x="765136" y="99776"/>
                    <a:pt x="747837" y="98349"/>
                  </a:cubicBezTo>
                  <a:cubicBezTo>
                    <a:pt x="730537" y="96922"/>
                    <a:pt x="712685" y="95293"/>
                    <a:pt x="695008" y="93492"/>
                  </a:cubicBezTo>
                  <a:cubicBezTo>
                    <a:pt x="677330" y="91691"/>
                    <a:pt x="659828" y="89717"/>
                    <a:pt x="642307" y="87576"/>
                  </a:cubicBezTo>
                  <a:cubicBezTo>
                    <a:pt x="624786" y="85435"/>
                    <a:pt x="607247" y="83127"/>
                    <a:pt x="589742" y="80666"/>
                  </a:cubicBezTo>
                  <a:cubicBezTo>
                    <a:pt x="572237" y="78205"/>
                    <a:pt x="554766" y="75590"/>
                    <a:pt x="537314" y="72836"/>
                  </a:cubicBezTo>
                  <a:cubicBezTo>
                    <a:pt x="519863" y="70081"/>
                    <a:pt x="502431" y="67186"/>
                    <a:pt x="485021" y="64167"/>
                  </a:cubicBezTo>
                  <a:cubicBezTo>
                    <a:pt x="467611" y="61147"/>
                    <a:pt x="450223" y="58003"/>
                    <a:pt x="432852" y="54749"/>
                  </a:cubicBezTo>
                  <a:cubicBezTo>
                    <a:pt x="415482" y="51496"/>
                    <a:pt x="398130" y="48133"/>
                    <a:pt x="380794" y="44678"/>
                  </a:cubicBezTo>
                  <a:cubicBezTo>
                    <a:pt x="363457" y="41223"/>
                    <a:pt x="346136" y="37675"/>
                    <a:pt x="328827" y="34052"/>
                  </a:cubicBezTo>
                  <a:cubicBezTo>
                    <a:pt x="311517" y="30429"/>
                    <a:pt x="294219" y="26730"/>
                    <a:pt x="276928" y="22973"/>
                  </a:cubicBezTo>
                  <a:cubicBezTo>
                    <a:pt x="259637" y="19216"/>
                    <a:pt x="242353" y="15400"/>
                    <a:pt x="225072" y="11544"/>
                  </a:cubicBezTo>
                  <a:cubicBezTo>
                    <a:pt x="207791" y="7687"/>
                    <a:pt x="190513" y="3790"/>
                    <a:pt x="173233" y="-132"/>
                  </a:cubicBezTo>
                  <a:cubicBezTo>
                    <a:pt x="155954" y="-4054"/>
                    <a:pt x="138673" y="-8001"/>
                    <a:pt x="121384" y="-11954"/>
                  </a:cubicBezTo>
                  <a:cubicBezTo>
                    <a:pt x="104094" y="-15906"/>
                    <a:pt x="86795" y="-19863"/>
                    <a:pt x="69496" y="-23821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1395" y="6214"/>
              <a:ext cx="1381" cy="83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381115" y="4907280"/>
            <a:ext cx="2956560" cy="1511935"/>
            <a:chOff x="10029" y="7828"/>
            <a:chExt cx="4656" cy="2381"/>
          </a:xfrm>
        </p:grpSpPr>
        <p:sp>
          <p:nvSpPr>
            <p:cNvPr id="109" name="MMConnector"/>
            <p:cNvSpPr/>
            <p:nvPr/>
          </p:nvSpPr>
          <p:spPr>
            <a:xfrm>
              <a:off x="10029" y="7828"/>
              <a:ext cx="1372" cy="2381"/>
            </a:xfrm>
            <a:custGeom>
              <a:avLst/>
              <a:gdLst/>
              <a:ahLst/>
              <a:cxnLst/>
              <a:pathLst>
                <a:path w="1075441" h="934498">
                  <a:moveTo>
                    <a:pt x="-177121" y="-285184"/>
                  </a:moveTo>
                  <a:cubicBezTo>
                    <a:pt x="-188421" y="-300648"/>
                    <a:pt x="-206022" y="-303265"/>
                    <a:pt x="-217642" y="-294377"/>
                  </a:cubicBezTo>
                  <a:cubicBezTo>
                    <a:pt x="-229263" y="-285488"/>
                    <a:pt x="-231143" y="-267974"/>
                    <a:pt x="-219377" y="-252862"/>
                  </a:cubicBezTo>
                  <a:cubicBezTo>
                    <a:pt x="-208601" y="-239023"/>
                    <a:pt x="-197826" y="-225185"/>
                    <a:pt x="-187212" y="-211188"/>
                  </a:cubicBezTo>
                  <a:cubicBezTo>
                    <a:pt x="-176598" y="-197191"/>
                    <a:pt x="-166145" y="-183036"/>
                    <a:pt x="-155777" y="-168798"/>
                  </a:cubicBezTo>
                  <a:cubicBezTo>
                    <a:pt x="-145409" y="-154561"/>
                    <a:pt x="-135126" y="-140241"/>
                    <a:pt x="-124914" y="-125849"/>
                  </a:cubicBezTo>
                  <a:cubicBezTo>
                    <a:pt x="-114703" y="-111457"/>
                    <a:pt x="-104563" y="-96992"/>
                    <a:pt x="-94466" y="-82479"/>
                  </a:cubicBezTo>
                  <a:cubicBezTo>
                    <a:pt x="-84369" y="-67966"/>
                    <a:pt x="-74314" y="-53405"/>
                    <a:pt x="-64277" y="-38814"/>
                  </a:cubicBezTo>
                  <a:cubicBezTo>
                    <a:pt x="-54240" y="-24224"/>
                    <a:pt x="-44220" y="-9605"/>
                    <a:pt x="-34193" y="5025"/>
                  </a:cubicBezTo>
                  <a:cubicBezTo>
                    <a:pt x="-24165" y="19655"/>
                    <a:pt x="-14129" y="34294"/>
                    <a:pt x="-4059" y="48925"/>
                  </a:cubicBezTo>
                  <a:cubicBezTo>
                    <a:pt x="6011" y="63556"/>
                    <a:pt x="16115" y="78178"/>
                    <a:pt x="26279" y="92772"/>
                  </a:cubicBezTo>
                  <a:cubicBezTo>
                    <a:pt x="36443" y="107367"/>
                    <a:pt x="46667" y="121933"/>
                    <a:pt x="56978" y="136451"/>
                  </a:cubicBezTo>
                  <a:cubicBezTo>
                    <a:pt x="67288" y="150969"/>
                    <a:pt x="77685" y="165439"/>
                    <a:pt x="88196" y="179838"/>
                  </a:cubicBezTo>
                  <a:cubicBezTo>
                    <a:pt x="98707" y="194238"/>
                    <a:pt x="109331" y="208567"/>
                    <a:pt x="120097" y="222802"/>
                  </a:cubicBezTo>
                  <a:cubicBezTo>
                    <a:pt x="130863" y="237037"/>
                    <a:pt x="141770" y="251178"/>
                    <a:pt x="152846" y="265197"/>
                  </a:cubicBezTo>
                  <a:cubicBezTo>
                    <a:pt x="163923" y="279216"/>
                    <a:pt x="175169" y="293113"/>
                    <a:pt x="186613" y="306857"/>
                  </a:cubicBezTo>
                  <a:cubicBezTo>
                    <a:pt x="198058" y="320601"/>
                    <a:pt x="209700" y="334193"/>
                    <a:pt x="221569" y="347595"/>
                  </a:cubicBezTo>
                  <a:cubicBezTo>
                    <a:pt x="233438" y="360998"/>
                    <a:pt x="245534" y="374212"/>
                    <a:pt x="257883" y="387196"/>
                  </a:cubicBezTo>
                  <a:cubicBezTo>
                    <a:pt x="270231" y="400181"/>
                    <a:pt x="282834" y="412935"/>
                    <a:pt x="295715" y="425414"/>
                  </a:cubicBezTo>
                  <a:cubicBezTo>
                    <a:pt x="308596" y="437892"/>
                    <a:pt x="321755" y="450094"/>
                    <a:pt x="335212" y="461967"/>
                  </a:cubicBezTo>
                  <a:cubicBezTo>
                    <a:pt x="348670" y="473839"/>
                    <a:pt x="362426" y="485383"/>
                    <a:pt x="376494" y="496541"/>
                  </a:cubicBezTo>
                  <a:cubicBezTo>
                    <a:pt x="390563" y="507700"/>
                    <a:pt x="404943" y="518472"/>
                    <a:pt x="419640" y="528798"/>
                  </a:cubicBezTo>
                  <a:cubicBezTo>
                    <a:pt x="434337" y="539124"/>
                    <a:pt x="449350" y="549004"/>
                    <a:pt x="464672" y="558378"/>
                  </a:cubicBezTo>
                  <a:cubicBezTo>
                    <a:pt x="479994" y="567753"/>
                    <a:pt x="495625" y="576623"/>
                    <a:pt x="511544" y="584933"/>
                  </a:cubicBezTo>
                  <a:cubicBezTo>
                    <a:pt x="527464" y="593242"/>
                    <a:pt x="543672" y="600993"/>
                    <a:pt x="560134" y="608140"/>
                  </a:cubicBezTo>
                  <a:cubicBezTo>
                    <a:pt x="576596" y="615288"/>
                    <a:pt x="593311" y="621832"/>
                    <a:pt x="610242" y="627744"/>
                  </a:cubicBezTo>
                  <a:cubicBezTo>
                    <a:pt x="627173" y="633655"/>
                    <a:pt x="644319" y="638934"/>
                    <a:pt x="661609" y="643573"/>
                  </a:cubicBezTo>
                  <a:cubicBezTo>
                    <a:pt x="678898" y="648211"/>
                    <a:pt x="696329" y="652210"/>
                    <a:pt x="713936" y="655562"/>
                  </a:cubicBezTo>
                  <a:cubicBezTo>
                    <a:pt x="731542" y="658914"/>
                    <a:pt x="749324" y="661620"/>
                    <a:pt x="766917" y="663750"/>
                  </a:cubicBezTo>
                  <a:cubicBezTo>
                    <a:pt x="784510" y="665881"/>
                    <a:pt x="801914" y="667436"/>
                    <a:pt x="820262" y="668270"/>
                  </a:cubicBezTo>
                  <a:cubicBezTo>
                    <a:pt x="838609" y="669103"/>
                    <a:pt x="857901" y="669216"/>
                    <a:pt x="877192" y="669328"/>
                  </a:cubicBezTo>
                  <a:cubicBezTo>
                    <a:pt x="879928" y="669344"/>
                    <a:pt x="881752" y="667565"/>
                    <a:pt x="881752" y="665475"/>
                  </a:cubicBezTo>
                  <a:cubicBezTo>
                    <a:pt x="881752" y="663385"/>
                    <a:pt x="879926" y="661715"/>
                    <a:pt x="877192" y="661622"/>
                  </a:cubicBezTo>
                  <a:cubicBezTo>
                    <a:pt x="858093" y="660972"/>
                    <a:pt x="838994" y="660321"/>
                    <a:pt x="820882" y="658960"/>
                  </a:cubicBezTo>
                  <a:cubicBezTo>
                    <a:pt x="802771" y="657598"/>
                    <a:pt x="785646" y="655526"/>
                    <a:pt x="768375" y="652893"/>
                  </a:cubicBezTo>
                  <a:cubicBezTo>
                    <a:pt x="751104" y="650259"/>
                    <a:pt x="733686" y="647064"/>
                    <a:pt x="716484" y="643243"/>
                  </a:cubicBezTo>
                  <a:cubicBezTo>
                    <a:pt x="699283" y="639421"/>
                    <a:pt x="682298" y="634973"/>
                    <a:pt x="665493" y="629909"/>
                  </a:cubicBezTo>
                  <a:cubicBezTo>
                    <a:pt x="648689" y="624845"/>
                    <a:pt x="632064" y="619165"/>
                    <a:pt x="615686" y="612880"/>
                  </a:cubicBezTo>
                  <a:cubicBezTo>
                    <a:pt x="599309" y="606594"/>
                    <a:pt x="583179" y="599703"/>
                    <a:pt x="567326" y="592236"/>
                  </a:cubicBezTo>
                  <a:cubicBezTo>
                    <a:pt x="551473" y="584770"/>
                    <a:pt x="535898" y="576728"/>
                    <a:pt x="520627" y="568154"/>
                  </a:cubicBezTo>
                  <a:cubicBezTo>
                    <a:pt x="505357" y="559580"/>
                    <a:pt x="490391" y="550472"/>
                    <a:pt x="475743" y="540883"/>
                  </a:cubicBezTo>
                  <a:cubicBezTo>
                    <a:pt x="461094" y="531293"/>
                    <a:pt x="446763" y="521222"/>
                    <a:pt x="432751" y="510723"/>
                  </a:cubicBezTo>
                  <a:cubicBezTo>
                    <a:pt x="418738" y="500224"/>
                    <a:pt x="405045" y="489299"/>
                    <a:pt x="391661" y="478001"/>
                  </a:cubicBezTo>
                  <a:cubicBezTo>
                    <a:pt x="378277" y="466703"/>
                    <a:pt x="365203" y="455033"/>
                    <a:pt x="352422" y="443043"/>
                  </a:cubicBezTo>
                  <a:cubicBezTo>
                    <a:pt x="339641" y="431054"/>
                    <a:pt x="327153" y="418744"/>
                    <a:pt x="314936" y="406163"/>
                  </a:cubicBezTo>
                  <a:cubicBezTo>
                    <a:pt x="302718" y="393582"/>
                    <a:pt x="290771" y="380729"/>
                    <a:pt x="279070" y="367647"/>
                  </a:cubicBezTo>
                  <a:cubicBezTo>
                    <a:pt x="267368" y="354566"/>
                    <a:pt x="255911" y="341255"/>
                    <a:pt x="244670" y="327753"/>
                  </a:cubicBezTo>
                  <a:cubicBezTo>
                    <a:pt x="233430" y="314251"/>
                    <a:pt x="222407" y="300558"/>
                    <a:pt x="211572" y="286707"/>
                  </a:cubicBezTo>
                  <a:cubicBezTo>
                    <a:pt x="200737" y="272855"/>
                    <a:pt x="190091" y="258845"/>
                    <a:pt x="179604" y="244706"/>
                  </a:cubicBezTo>
                  <a:cubicBezTo>
                    <a:pt x="169117" y="230566"/>
                    <a:pt x="158790" y="216297"/>
                    <a:pt x="148594" y="201923"/>
                  </a:cubicBezTo>
                  <a:cubicBezTo>
                    <a:pt x="138397" y="187549"/>
                    <a:pt x="128332" y="173070"/>
                    <a:pt x="118370" y="158508"/>
                  </a:cubicBezTo>
                  <a:cubicBezTo>
                    <a:pt x="108408" y="143946"/>
                    <a:pt x="98549" y="129302"/>
                    <a:pt x="88766" y="114595"/>
                  </a:cubicBezTo>
                  <a:cubicBezTo>
                    <a:pt x="78983" y="99887"/>
                    <a:pt x="69275" y="85117"/>
                    <a:pt x="59615" y="70302"/>
                  </a:cubicBezTo>
                  <a:cubicBezTo>
                    <a:pt x="49955" y="55487"/>
                    <a:pt x="40344" y="40627"/>
                    <a:pt x="30753" y="25739"/>
                  </a:cubicBezTo>
                  <a:cubicBezTo>
                    <a:pt x="21163" y="10852"/>
                    <a:pt x="11594" y="-4064"/>
                    <a:pt x="2018" y="-18991"/>
                  </a:cubicBezTo>
                  <a:cubicBezTo>
                    <a:pt x="-7557" y="-33919"/>
                    <a:pt x="-17138" y="-48857"/>
                    <a:pt x="-26754" y="-63791"/>
                  </a:cubicBezTo>
                  <a:cubicBezTo>
                    <a:pt x="-36369" y="-78725"/>
                    <a:pt x="-46018" y="-93653"/>
                    <a:pt x="-55728" y="-108561"/>
                  </a:cubicBezTo>
                  <a:cubicBezTo>
                    <a:pt x="-65438" y="-123469"/>
                    <a:pt x="-75208" y="-138355"/>
                    <a:pt x="-85073" y="-153200"/>
                  </a:cubicBezTo>
                  <a:cubicBezTo>
                    <a:pt x="-94939" y="-168044"/>
                    <a:pt x="-104898" y="-182847"/>
                    <a:pt x="-114965" y="-197598"/>
                  </a:cubicBezTo>
                  <a:cubicBezTo>
                    <a:pt x="-125033" y="-212349"/>
                    <a:pt x="-135208" y="-227049"/>
                    <a:pt x="-145585" y="-241638"/>
                  </a:cubicBezTo>
                  <a:cubicBezTo>
                    <a:pt x="-155962" y="-256227"/>
                    <a:pt x="-166542" y="-270706"/>
                    <a:pt x="-177121" y="-28518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8" name="MainTopic"/>
            <p:cNvSpPr/>
            <p:nvPr/>
          </p:nvSpPr>
          <p:spPr>
            <a:xfrm>
              <a:off x="11193" y="9022"/>
              <a:ext cx="3492" cy="838"/>
            </a:xfrm>
            <a:custGeom>
              <a:avLst/>
              <a:gdLst>
                <a:gd name="rtl" fmla="*/ 135280 w 1314800"/>
                <a:gd name="rtt" fmla="*/ 71440 h 296400"/>
                <a:gd name="rtr" fmla="*/ 1176480 w 1314800"/>
                <a:gd name="rtb" fmla="*/ 238640 h 296400"/>
              </a:gdLst>
              <a:ahLst/>
              <a:cxnLst/>
              <a:rect l="rtl" t="rtt" r="rtr" b="rtb"/>
              <a:pathLst>
                <a:path w="1314800" h="296400">
                  <a:moveTo>
                    <a:pt x="30400" y="0"/>
                  </a:moveTo>
                  <a:lnTo>
                    <a:pt x="1284400" y="0"/>
                  </a:lnTo>
                  <a:cubicBezTo>
                    <a:pt x="1301181" y="0"/>
                    <a:pt x="1314800" y="13619"/>
                    <a:pt x="1314800" y="30400"/>
                  </a:cubicBezTo>
                  <a:lnTo>
                    <a:pt x="1314800" y="266000"/>
                  </a:lnTo>
                  <a:cubicBezTo>
                    <a:pt x="1314800" y="282781"/>
                    <a:pt x="1301181" y="296400"/>
                    <a:pt x="1284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电流表与电压表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99030" y="3042285"/>
            <a:ext cx="2574290" cy="1392555"/>
            <a:chOff x="3758" y="5456"/>
            <a:chExt cx="4054" cy="2193"/>
          </a:xfrm>
        </p:grpSpPr>
        <p:sp>
          <p:nvSpPr>
            <p:cNvPr id="154" name="RelatConnector"/>
            <p:cNvSpPr/>
            <p:nvPr/>
          </p:nvSpPr>
          <p:spPr>
            <a:xfrm>
              <a:off x="4562" y="5456"/>
              <a:ext cx="183" cy="2193"/>
            </a:xfrm>
            <a:custGeom>
              <a:avLst/>
              <a:gdLst>
                <a:gd name="rtl" fmla="*/ -258400 w 78679"/>
                <a:gd name="rtt" fmla="*/ -83600 h 775200"/>
                <a:gd name="rtr" fmla="*/ 258400 w 78679"/>
                <a:gd name="rtb" fmla="*/ 83600 h 775200"/>
              </a:gdLst>
              <a:ahLst/>
              <a:cxnLst/>
              <a:rect l="rtl" t="rtt" r="rtr" b="rtb"/>
              <a:pathLst>
                <a:path w="78679" h="775200" fill="none">
                  <a:moveTo>
                    <a:pt x="-24672" y="-387600"/>
                  </a:moveTo>
                  <a:cubicBezTo>
                    <a:pt x="-90511" y="7870"/>
                    <a:pt x="90511" y="-7870"/>
                    <a:pt x="24672" y="3876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  <a:tailEnd type="stealth" w="sm" len="sm"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highlight>
                    <a:srgbClr val="FFFFFF"/>
                  </a:highlight>
                  <a:latin typeface="宋体" panose="02010600030101010101" pitchFamily="2" charset="-122"/>
                </a:rPr>
                <a:t>定向移动</a:t>
              </a:r>
              <a:endParaRPr sz="2400">
                <a:solidFill>
                  <a:srgbClr val="303030"/>
                </a:solidFill>
                <a:highlight>
                  <a:srgbClr val="FFFFFF"/>
                </a:highlight>
                <a:latin typeface="宋体" panose="02010600030101010101" pitchFamily="2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758" y="6493"/>
              <a:ext cx="4054" cy="897"/>
              <a:chOff x="3758" y="6493"/>
              <a:chExt cx="4054" cy="897"/>
            </a:xfrm>
          </p:grpSpPr>
          <p:sp>
            <p:nvSpPr>
              <p:cNvPr id="115" name="MMConnector"/>
              <p:cNvSpPr/>
              <p:nvPr/>
            </p:nvSpPr>
            <p:spPr>
              <a:xfrm>
                <a:off x="6508" y="6493"/>
                <a:ext cx="1304" cy="480"/>
              </a:xfrm>
              <a:custGeom>
                <a:avLst/>
                <a:gdLst/>
                <a:ahLst/>
                <a:cxnLst/>
                <a:pathLst>
                  <a:path w="833025" h="169641">
                    <a:moveTo>
                      <a:pt x="-36180" y="24831"/>
                    </a:moveTo>
                    <a:cubicBezTo>
                      <a:pt x="-17768" y="19558"/>
                      <a:pt x="-9327" y="3828"/>
                      <a:pt x="-13720" y="-10127"/>
                    </a:cubicBezTo>
                    <a:cubicBezTo>
                      <a:pt x="-18114" y="-24081"/>
                      <a:pt x="-34051" y="-32161"/>
                      <a:pt x="-52155" y="-25914"/>
                    </a:cubicBezTo>
                    <a:cubicBezTo>
                      <a:pt x="-68935" y="-20123"/>
                      <a:pt x="-85715" y="-14333"/>
                      <a:pt x="-102481" y="-8548"/>
                    </a:cubicBezTo>
                    <a:cubicBezTo>
                      <a:pt x="-119246" y="-2763"/>
                      <a:pt x="-135997" y="3015"/>
                      <a:pt x="-152750" y="8758"/>
                    </a:cubicBezTo>
                    <a:cubicBezTo>
                      <a:pt x="-169502" y="14502"/>
                      <a:pt x="-186256" y="20209"/>
                      <a:pt x="-203020" y="25858"/>
                    </a:cubicBezTo>
                    <a:cubicBezTo>
                      <a:pt x="-219783" y="31506"/>
                      <a:pt x="-236556" y="37095"/>
                      <a:pt x="-253348" y="42599"/>
                    </a:cubicBezTo>
                    <a:cubicBezTo>
                      <a:pt x="-270140" y="48103"/>
                      <a:pt x="-286952" y="53522"/>
                      <a:pt x="-303791" y="58831"/>
                    </a:cubicBezTo>
                    <a:cubicBezTo>
                      <a:pt x="-320630" y="64140"/>
                      <a:pt x="-337496" y="69339"/>
                      <a:pt x="-354398" y="74403"/>
                    </a:cubicBezTo>
                    <a:cubicBezTo>
                      <a:pt x="-371301" y="79467"/>
                      <a:pt x="-388238" y="84396"/>
                      <a:pt x="-405217" y="89165"/>
                    </a:cubicBezTo>
                    <a:cubicBezTo>
                      <a:pt x="-422196" y="93935"/>
                      <a:pt x="-439216" y="98545"/>
                      <a:pt x="-456283" y="102973"/>
                    </a:cubicBezTo>
                    <a:cubicBezTo>
                      <a:pt x="-473349" y="107401"/>
                      <a:pt x="-490461" y="111647"/>
                      <a:pt x="-507622" y="115690"/>
                    </a:cubicBezTo>
                    <a:cubicBezTo>
                      <a:pt x="-524783" y="119732"/>
                      <a:pt x="-541993" y="123570"/>
                      <a:pt x="-559250" y="127186"/>
                    </a:cubicBezTo>
                    <a:cubicBezTo>
                      <a:pt x="-576508" y="130801"/>
                      <a:pt x="-593813" y="134194"/>
                      <a:pt x="-611170" y="137347"/>
                    </a:cubicBezTo>
                    <a:cubicBezTo>
                      <a:pt x="-628527" y="140499"/>
                      <a:pt x="-645934" y="143411"/>
                      <a:pt x="-663372" y="146071"/>
                    </a:cubicBezTo>
                    <a:cubicBezTo>
                      <a:pt x="-680809" y="148731"/>
                      <a:pt x="-698275" y="151138"/>
                      <a:pt x="-715834" y="153275"/>
                    </a:cubicBezTo>
                    <a:cubicBezTo>
                      <a:pt x="-733392" y="155413"/>
                      <a:pt x="-751042" y="157280"/>
                      <a:pt x="-768524" y="158895"/>
                    </a:cubicBezTo>
                    <a:cubicBezTo>
                      <a:pt x="-786007" y="160511"/>
                      <a:pt x="-803321" y="161873"/>
                      <a:pt x="-821404" y="162886"/>
                    </a:cubicBezTo>
                    <a:cubicBezTo>
                      <a:pt x="-839487" y="163900"/>
                      <a:pt x="-858340" y="164563"/>
                      <a:pt x="-877192" y="165226"/>
                    </a:cubicBezTo>
                    <a:cubicBezTo>
                      <a:pt x="-879926" y="165322"/>
                      <a:pt x="-881752" y="167010"/>
                      <a:pt x="-881752" y="169100"/>
                    </a:cubicBezTo>
                    <a:cubicBezTo>
                      <a:pt x="-881752" y="171190"/>
                      <a:pt x="-879928" y="172933"/>
                      <a:pt x="-877192" y="172974"/>
                    </a:cubicBezTo>
                    <a:cubicBezTo>
                      <a:pt x="-858235" y="173257"/>
                      <a:pt x="-839277" y="173540"/>
                      <a:pt x="-821055" y="173470"/>
                    </a:cubicBezTo>
                    <a:cubicBezTo>
                      <a:pt x="-802833" y="173399"/>
                      <a:pt x="-785346" y="172977"/>
                      <a:pt x="-767664" y="172297"/>
                    </a:cubicBezTo>
                    <a:cubicBezTo>
                      <a:pt x="-749983" y="171618"/>
                      <a:pt x="-732106" y="170683"/>
                      <a:pt x="-714295" y="169473"/>
                    </a:cubicBezTo>
                    <a:cubicBezTo>
                      <a:pt x="-696484" y="168262"/>
                      <a:pt x="-678739" y="166777"/>
                      <a:pt x="-661000" y="165034"/>
                    </a:cubicBezTo>
                    <a:cubicBezTo>
                      <a:pt x="-643261" y="163291"/>
                      <a:pt x="-625529" y="161290"/>
                      <a:pt x="-607828" y="159042"/>
                    </a:cubicBezTo>
                    <a:cubicBezTo>
                      <a:pt x="-590127" y="156795"/>
                      <a:pt x="-572457" y="154301"/>
                      <a:pt x="-554820" y="151579"/>
                    </a:cubicBezTo>
                    <a:cubicBezTo>
                      <a:pt x="-537183" y="148857"/>
                      <a:pt x="-519578" y="145907"/>
                      <a:pt x="-502011" y="142747"/>
                    </a:cubicBezTo>
                    <a:cubicBezTo>
                      <a:pt x="-484444" y="139588"/>
                      <a:pt x="-466914" y="136220"/>
                      <a:pt x="-449424" y="132665"/>
                    </a:cubicBezTo>
                    <a:cubicBezTo>
                      <a:pt x="-431934" y="129111"/>
                      <a:pt x="-414483" y="125371"/>
                      <a:pt x="-397071" y="121469"/>
                    </a:cubicBezTo>
                    <a:cubicBezTo>
                      <a:pt x="-379660" y="117567"/>
                      <a:pt x="-362289" y="113503"/>
                      <a:pt x="-344955" y="109303"/>
                    </a:cubicBezTo>
                    <a:cubicBezTo>
                      <a:pt x="-327622" y="105104"/>
                      <a:pt x="-310326" y="100768"/>
                      <a:pt x="-293066" y="96324"/>
                    </a:cubicBezTo>
                    <a:cubicBezTo>
                      <a:pt x="-275806" y="91879"/>
                      <a:pt x="-258581" y="87326"/>
                      <a:pt x="-241387" y="82690"/>
                    </a:cubicBezTo>
                    <a:cubicBezTo>
                      <a:pt x="-224193" y="78054"/>
                      <a:pt x="-207029" y="73336"/>
                      <a:pt x="-189892" y="68563"/>
                    </a:cubicBezTo>
                    <a:cubicBezTo>
                      <a:pt x="-172754" y="63790"/>
                      <a:pt x="-155642" y="58963"/>
                      <a:pt x="-138549" y="54105"/>
                    </a:cubicBezTo>
                    <a:cubicBezTo>
                      <a:pt x="-121456" y="49248"/>
                      <a:pt x="-104382" y="44360"/>
                      <a:pt x="-87324" y="39476"/>
                    </a:cubicBezTo>
                    <a:cubicBezTo>
                      <a:pt x="-70266" y="34592"/>
                      <a:pt x="-53223" y="29712"/>
                      <a:pt x="-36180" y="24831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00" cap="rnd">
                <a:solidFill>
                  <a:schemeClr val="accent4"/>
                </a:solidFill>
                <a:round/>
              </a:ln>
            </p:spPr>
          </p:sp>
          <p:sp>
            <p:nvSpPr>
              <p:cNvPr id="114" name="MainTopic"/>
              <p:cNvSpPr/>
              <p:nvPr/>
            </p:nvSpPr>
            <p:spPr>
              <a:xfrm>
                <a:off x="3758" y="6552"/>
                <a:ext cx="1381" cy="838"/>
              </a:xfrm>
              <a:custGeom>
                <a:avLst/>
                <a:gdLst>
                  <a:gd name="rtl" fmla="*/ 135280 w 592800"/>
                  <a:gd name="rtt" fmla="*/ 71440 h 296400"/>
                  <a:gd name="rtr" fmla="*/ 454480 w 592800"/>
                  <a:gd name="rtb" fmla="*/ 238640 h 296400"/>
                </a:gdLst>
                <a:ahLst/>
                <a:cxnLst/>
                <a:rect l="rtl" t="rtt" r="rtr" b="rtb"/>
                <a:pathLst>
                  <a:path w="592800" h="296400">
                    <a:moveTo>
                      <a:pt x="30400" y="0"/>
                    </a:moveTo>
                    <a:lnTo>
                      <a:pt x="562400" y="0"/>
                    </a:lnTo>
                    <a:cubicBezTo>
                      <a:pt x="579181" y="0"/>
                      <a:pt x="592800" y="13619"/>
                      <a:pt x="592800" y="30400"/>
                    </a:cubicBezTo>
                    <a:lnTo>
                      <a:pt x="592800" y="266000"/>
                    </a:lnTo>
                    <a:cubicBezTo>
                      <a:pt x="592800" y="282781"/>
                      <a:pt x="579181" y="296400"/>
                      <a:pt x="562400" y="296400"/>
                    </a:cubicBezTo>
                    <a:lnTo>
                      <a:pt x="30400" y="296400"/>
                    </a:lnTo>
                    <a:cubicBezTo>
                      <a:pt x="13619" y="296400"/>
                      <a:pt x="0" y="282781"/>
                      <a:pt x="0" y="266000"/>
                    </a:cubicBezTo>
                    <a:lnTo>
                      <a:pt x="0" y="30400"/>
                    </a:lnTo>
                    <a:cubicBezTo>
                      <a:pt x="0" y="13619"/>
                      <a:pt x="13619" y="0"/>
                      <a:pt x="30400" y="0"/>
                    </a:cubicBezTo>
                    <a:close/>
                  </a:path>
                </a:pathLst>
              </a:custGeom>
              <a:noFill/>
              <a:ln w="15200" cap="flat">
                <a:solidFill>
                  <a:schemeClr val="accent4"/>
                </a:solidFill>
                <a:round/>
              </a:ln>
            </p:spPr>
            <p:txBody>
              <a:bodyPr wrap="none" lIns="0" tIns="0" rIns="0" bIns="22500" rtlCol="0" anchor="ctr"/>
              <a:p>
                <a:pPr algn="ctr"/>
                <a:r>
                  <a:rPr sz="2400">
                    <a:solidFill>
                      <a:srgbClr val="303030"/>
                    </a:solidFill>
                    <a:latin typeface="宋体" panose="02010600030101010101" pitchFamily="2" charset="-122"/>
                    <a:hlinkClick r:id="rId2" action="ppaction://hlinksldjump"/>
                  </a:rPr>
                  <a:t>电流</a:t>
                </a:r>
                <a:endParaRPr sz="2400">
                  <a:solidFill>
                    <a:srgbClr val="30303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470785" y="1813560"/>
            <a:ext cx="2655570" cy="2292350"/>
            <a:chOff x="3871" y="3521"/>
            <a:chExt cx="4182" cy="3610"/>
          </a:xfrm>
        </p:grpSpPr>
        <p:sp>
          <p:nvSpPr>
            <p:cNvPr id="117" name="MMConnector"/>
            <p:cNvSpPr/>
            <p:nvPr/>
          </p:nvSpPr>
          <p:spPr>
            <a:xfrm>
              <a:off x="6619" y="5430"/>
              <a:ext cx="1434" cy="1701"/>
            </a:xfrm>
            <a:custGeom>
              <a:avLst/>
              <a:gdLst/>
              <a:ahLst/>
              <a:cxnLst/>
              <a:pathLst>
                <a:path w="933056" h="424050">
                  <a:moveTo>
                    <a:pt x="40337" y="78948"/>
                  </a:moveTo>
                  <a:cubicBezTo>
                    <a:pt x="55607" y="90508"/>
                    <a:pt x="73242" y="87861"/>
                    <a:pt x="81781" y="75982"/>
                  </a:cubicBezTo>
                  <a:cubicBezTo>
                    <a:pt x="90321" y="64103"/>
                    <a:pt x="87150" y="46635"/>
                    <a:pt x="71390" y="35752"/>
                  </a:cubicBezTo>
                  <a:cubicBezTo>
                    <a:pt x="56859" y="25717"/>
                    <a:pt x="42327" y="15682"/>
                    <a:pt x="27816" y="5571"/>
                  </a:cubicBezTo>
                  <a:cubicBezTo>
                    <a:pt x="13305" y="-4540"/>
                    <a:pt x="-1186" y="-14728"/>
                    <a:pt x="-15691" y="-24927"/>
                  </a:cubicBezTo>
                  <a:cubicBezTo>
                    <a:pt x="-30196" y="-35127"/>
                    <a:pt x="-44714" y="-45338"/>
                    <a:pt x="-59266" y="-55532"/>
                  </a:cubicBezTo>
                  <a:cubicBezTo>
                    <a:pt x="-73818" y="-65726"/>
                    <a:pt x="-88404" y="-75905"/>
                    <a:pt x="-103048" y="-86027"/>
                  </a:cubicBezTo>
                  <a:cubicBezTo>
                    <a:pt x="-117692" y="-96150"/>
                    <a:pt x="-132394" y="-106218"/>
                    <a:pt x="-147176" y="-116192"/>
                  </a:cubicBezTo>
                  <a:cubicBezTo>
                    <a:pt x="-161958" y="-126167"/>
                    <a:pt x="-176821" y="-136048"/>
                    <a:pt x="-191786" y="-145797"/>
                  </a:cubicBezTo>
                  <a:cubicBezTo>
                    <a:pt x="-206751" y="-155546"/>
                    <a:pt x="-221818" y="-165162"/>
                    <a:pt x="-237007" y="-174603"/>
                  </a:cubicBezTo>
                  <a:cubicBezTo>
                    <a:pt x="-252195" y="-184045"/>
                    <a:pt x="-267506" y="-193312"/>
                    <a:pt x="-282954" y="-202361"/>
                  </a:cubicBezTo>
                  <a:cubicBezTo>
                    <a:pt x="-298403" y="-211410"/>
                    <a:pt x="-313989" y="-220242"/>
                    <a:pt x="-329727" y="-228811"/>
                  </a:cubicBezTo>
                  <a:cubicBezTo>
                    <a:pt x="-345464" y="-237381"/>
                    <a:pt x="-361351" y="-245689"/>
                    <a:pt x="-377397" y="-253690"/>
                  </a:cubicBezTo>
                  <a:cubicBezTo>
                    <a:pt x="-393442" y="-261691"/>
                    <a:pt x="-409646" y="-269385"/>
                    <a:pt x="-426008" y="-276730"/>
                  </a:cubicBezTo>
                  <a:cubicBezTo>
                    <a:pt x="-442370" y="-284074"/>
                    <a:pt x="-458891" y="-291069"/>
                    <a:pt x="-475565" y="-297674"/>
                  </a:cubicBezTo>
                  <a:cubicBezTo>
                    <a:pt x="-492240" y="-304278"/>
                    <a:pt x="-509069" y="-310493"/>
                    <a:pt x="-526036" y="-316283"/>
                  </a:cubicBezTo>
                  <a:cubicBezTo>
                    <a:pt x="-543004" y="-322072"/>
                    <a:pt x="-560110" y="-327436"/>
                    <a:pt x="-577346" y="-332348"/>
                  </a:cubicBezTo>
                  <a:cubicBezTo>
                    <a:pt x="-594581" y="-337259"/>
                    <a:pt x="-611946" y="-341718"/>
                    <a:pt x="-629384" y="-345705"/>
                  </a:cubicBezTo>
                  <a:cubicBezTo>
                    <a:pt x="-646822" y="-349692"/>
                    <a:pt x="-664334" y="-353208"/>
                    <a:pt x="-682012" y="-356242"/>
                  </a:cubicBezTo>
                  <a:cubicBezTo>
                    <a:pt x="-699689" y="-359277"/>
                    <a:pt x="-717531" y="-361830"/>
                    <a:pt x="-735071" y="-363906"/>
                  </a:cubicBezTo>
                  <a:cubicBezTo>
                    <a:pt x="-752610" y="-365982"/>
                    <a:pt x="-769847" y="-367581"/>
                    <a:pt x="-788398" y="-368702"/>
                  </a:cubicBezTo>
                  <a:cubicBezTo>
                    <a:pt x="-806949" y="-369822"/>
                    <a:pt x="-826816" y="-370465"/>
                    <a:pt x="-841834" y="-370686"/>
                  </a:cubicBezTo>
                  <a:cubicBezTo>
                    <a:pt x="-856852" y="-370906"/>
                    <a:pt x="-867022" y="-370703"/>
                    <a:pt x="-877192" y="-370500"/>
                  </a:cubicBezTo>
                  <a:cubicBezTo>
                    <a:pt x="-879927" y="-370445"/>
                    <a:pt x="-881752" y="-368790"/>
                    <a:pt x="-881752" y="-366700"/>
                  </a:cubicBezTo>
                  <a:cubicBezTo>
                    <a:pt x="-881752" y="-364610"/>
                    <a:pt x="-879927" y="-362965"/>
                    <a:pt x="-877192" y="-362900"/>
                  </a:cubicBezTo>
                  <a:cubicBezTo>
                    <a:pt x="-867095" y="-362661"/>
                    <a:pt x="-856998" y="-362422"/>
                    <a:pt x="-842136" y="-361555"/>
                  </a:cubicBezTo>
                  <a:cubicBezTo>
                    <a:pt x="-827274" y="-360689"/>
                    <a:pt x="-807648" y="-359195"/>
                    <a:pt x="-789368" y="-357289"/>
                  </a:cubicBezTo>
                  <a:cubicBezTo>
                    <a:pt x="-771089" y="-355382"/>
                    <a:pt x="-754157" y="-353063"/>
                    <a:pt x="-736966" y="-350264"/>
                  </a:cubicBezTo>
                  <a:cubicBezTo>
                    <a:pt x="-719776" y="-347465"/>
                    <a:pt x="-702329" y="-344186"/>
                    <a:pt x="-685085" y="-340446"/>
                  </a:cubicBezTo>
                  <a:cubicBezTo>
                    <a:pt x="-667841" y="-336706"/>
                    <a:pt x="-650802" y="-332504"/>
                    <a:pt x="-633871" y="-327848"/>
                  </a:cubicBezTo>
                  <a:cubicBezTo>
                    <a:pt x="-616941" y="-323192"/>
                    <a:pt x="-600120" y="-318082"/>
                    <a:pt x="-583457" y="-312538"/>
                  </a:cubicBezTo>
                  <a:cubicBezTo>
                    <a:pt x="-566795" y="-306994"/>
                    <a:pt x="-550290" y="-301017"/>
                    <a:pt x="-533948" y="-294633"/>
                  </a:cubicBezTo>
                  <a:cubicBezTo>
                    <a:pt x="-517606" y="-288249"/>
                    <a:pt x="-501425" y="-281458"/>
                    <a:pt x="-485414" y="-274294"/>
                  </a:cubicBezTo>
                  <a:cubicBezTo>
                    <a:pt x="-469403" y="-267130"/>
                    <a:pt x="-453562" y="-259593"/>
                    <a:pt x="-437888" y="-251719"/>
                  </a:cubicBezTo>
                  <a:cubicBezTo>
                    <a:pt x="-422215" y="-243846"/>
                    <a:pt x="-406709" y="-235636"/>
                    <a:pt x="-391364" y="-227130"/>
                  </a:cubicBezTo>
                  <a:cubicBezTo>
                    <a:pt x="-376018" y="-218624"/>
                    <a:pt x="-360833" y="-209821"/>
                    <a:pt x="-345795" y="-200761"/>
                  </a:cubicBezTo>
                  <a:cubicBezTo>
                    <a:pt x="-330758" y="-191701"/>
                    <a:pt x="-315868" y="-182384"/>
                    <a:pt x="-301107" y="-172851"/>
                  </a:cubicBezTo>
                  <a:cubicBezTo>
                    <a:pt x="-286347" y="-163317"/>
                    <a:pt x="-271717" y="-153567"/>
                    <a:pt x="-257196" y="-143638"/>
                  </a:cubicBezTo>
                  <a:cubicBezTo>
                    <a:pt x="-242675" y="-133709"/>
                    <a:pt x="-228263" y="-123601"/>
                    <a:pt x="-213936" y="-113353"/>
                  </a:cubicBezTo>
                  <a:cubicBezTo>
                    <a:pt x="-199610" y="-103104"/>
                    <a:pt x="-185369" y="-92714"/>
                    <a:pt x="-171189" y="-82218"/>
                  </a:cubicBezTo>
                  <a:cubicBezTo>
                    <a:pt x="-157008" y="-71722"/>
                    <a:pt x="-142888" y="-61120"/>
                    <a:pt x="-128802" y="-50447"/>
                  </a:cubicBezTo>
                  <a:cubicBezTo>
                    <a:pt x="-114716" y="-39774"/>
                    <a:pt x="-100664" y="-29028"/>
                    <a:pt x="-86618" y="-18246"/>
                  </a:cubicBezTo>
                  <a:cubicBezTo>
                    <a:pt x="-72572" y="-7464"/>
                    <a:pt x="-58531" y="3355"/>
                    <a:pt x="-44475" y="14184"/>
                  </a:cubicBezTo>
                  <a:cubicBezTo>
                    <a:pt x="-30419" y="25013"/>
                    <a:pt x="-16348" y="35852"/>
                    <a:pt x="-2210" y="46648"/>
                  </a:cubicBezTo>
                  <a:cubicBezTo>
                    <a:pt x="11928" y="57443"/>
                    <a:pt x="26132" y="68196"/>
                    <a:pt x="40337" y="78948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3871" y="3521"/>
              <a:ext cx="1381" cy="83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电荷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239760" y="1007110"/>
            <a:ext cx="818515" cy="963930"/>
            <a:chOff x="12956" y="1686"/>
            <a:chExt cx="1289" cy="1518"/>
          </a:xfrm>
        </p:grpSpPr>
        <p:sp>
          <p:nvSpPr>
            <p:cNvPr id="177" name="MMConnector"/>
            <p:cNvSpPr/>
            <p:nvPr/>
          </p:nvSpPr>
          <p:spPr>
            <a:xfrm>
              <a:off x="12956" y="2532"/>
              <a:ext cx="584" cy="672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3175" y="1686"/>
              <a:ext cx="1071" cy="51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239760" y="1399540"/>
            <a:ext cx="1503045" cy="375285"/>
            <a:chOff x="12956" y="2304"/>
            <a:chExt cx="2367" cy="591"/>
          </a:xfrm>
        </p:grpSpPr>
        <p:sp>
          <p:nvSpPr>
            <p:cNvPr id="178" name="MMConnector"/>
            <p:cNvSpPr/>
            <p:nvPr/>
          </p:nvSpPr>
          <p:spPr>
            <a:xfrm>
              <a:off x="12956" y="2841"/>
              <a:ext cx="584" cy="54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4" name="SubTopic"/>
            <p:cNvSpPr/>
            <p:nvPr/>
          </p:nvSpPr>
          <p:spPr>
            <a:xfrm>
              <a:off x="13263" y="2304"/>
              <a:ext cx="2060" cy="511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单位及换算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311515" y="2919730"/>
            <a:ext cx="1035685" cy="1540510"/>
            <a:chOff x="13069" y="4698"/>
            <a:chExt cx="1631" cy="2426"/>
          </a:xfrm>
        </p:grpSpPr>
        <p:sp>
          <p:nvSpPr>
            <p:cNvPr id="201" name="MMConnector"/>
            <p:cNvSpPr/>
            <p:nvPr/>
          </p:nvSpPr>
          <p:spPr>
            <a:xfrm>
              <a:off x="13069" y="6143"/>
              <a:ext cx="584" cy="981"/>
            </a:xfrm>
            <a:custGeom>
              <a:avLst/>
              <a:gdLst/>
              <a:ahLst/>
              <a:cxnLst/>
              <a:pathLst>
                <a:path w="250800" h="346750" fill="none">
                  <a:moveTo>
                    <a:pt x="-125400" y="173375"/>
                  </a:moveTo>
                  <a:cubicBezTo>
                    <a:pt x="13793" y="173375"/>
                    <a:pt x="-40543" y="-173375"/>
                    <a:pt x="125400" y="-173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0" name="SubTopic"/>
            <p:cNvSpPr/>
            <p:nvPr/>
          </p:nvSpPr>
          <p:spPr>
            <a:xfrm>
              <a:off x="13248" y="4698"/>
              <a:ext cx="1452" cy="955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三种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状态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65580" y="3253740"/>
            <a:ext cx="1118870" cy="964565"/>
            <a:chOff x="2288" y="5789"/>
            <a:chExt cx="1762" cy="1519"/>
          </a:xfrm>
        </p:grpSpPr>
        <p:sp>
          <p:nvSpPr>
            <p:cNvPr id="297" name="MMConnector"/>
            <p:cNvSpPr/>
            <p:nvPr/>
          </p:nvSpPr>
          <p:spPr>
            <a:xfrm>
              <a:off x="3466" y="6636"/>
              <a:ext cx="584" cy="672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2288" y="5789"/>
              <a:ext cx="885" cy="51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77925" y="898525"/>
            <a:ext cx="1478280" cy="1600200"/>
            <a:chOff x="1835" y="2080"/>
            <a:chExt cx="2328" cy="2520"/>
          </a:xfrm>
        </p:grpSpPr>
        <p:sp>
          <p:nvSpPr>
            <p:cNvPr id="321" name="MMConnector"/>
            <p:cNvSpPr/>
            <p:nvPr/>
          </p:nvSpPr>
          <p:spPr>
            <a:xfrm>
              <a:off x="3579" y="3286"/>
              <a:ext cx="584" cy="1315"/>
            </a:xfrm>
            <a:custGeom>
              <a:avLst/>
              <a:gdLst/>
              <a:ahLst/>
              <a:cxnLst/>
              <a:pathLst>
                <a:path w="250800" h="305900" fill="none">
                  <a:moveTo>
                    <a:pt x="125400" y="152950"/>
                  </a:moveTo>
                  <a:cubicBezTo>
                    <a:pt x="-9596" y="152950"/>
                    <a:pt x="30750" y="-152950"/>
                    <a:pt x="-125400" y="-1529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1835" y="2080"/>
              <a:ext cx="1452" cy="511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摩擦起电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7220" y="1433195"/>
            <a:ext cx="1967230" cy="779780"/>
            <a:chOff x="952" y="2922"/>
            <a:chExt cx="3098" cy="1228"/>
          </a:xfrm>
        </p:grpSpPr>
        <p:sp>
          <p:nvSpPr>
            <p:cNvPr id="322" name="MMConnector"/>
            <p:cNvSpPr/>
            <p:nvPr/>
          </p:nvSpPr>
          <p:spPr>
            <a:xfrm>
              <a:off x="3466" y="4010"/>
              <a:ext cx="584" cy="140"/>
            </a:xfrm>
            <a:custGeom>
              <a:avLst/>
              <a:gdLst/>
              <a:ahLst/>
              <a:cxnLst/>
              <a:pathLst>
                <a:path w="250800" h="49400" fill="none">
                  <a:moveTo>
                    <a:pt x="125400" y="-24700"/>
                  </a:moveTo>
                  <a:cubicBezTo>
                    <a:pt x="19266" y="-24700"/>
                    <a:pt x="-36594" y="24700"/>
                    <a:pt x="-125400" y="247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952" y="2922"/>
              <a:ext cx="2335" cy="1159"/>
            </a:xfrm>
            <a:custGeom>
              <a:avLst/>
              <a:gdLst>
                <a:gd name="rtl" fmla="*/ 54150 w 623200"/>
                <a:gd name="rtt" fmla="*/ 26030 h 317300"/>
                <a:gd name="rtr" fmla="*/ 570950 w 623200"/>
                <a:gd name="rtb" fmla="*/ 299630 h 317300"/>
              </a:gdLst>
              <a:ahLst/>
              <a:cxnLst/>
              <a:rect l="rtl" t="rtt" r="rtr" b="rtb"/>
              <a:pathLst>
                <a:path w="623200" h="3173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317300"/>
                  </a:lnTo>
                  <a:lnTo>
                    <a:pt x="0" y="317300"/>
                  </a:lnTo>
                  <a:lnTo>
                    <a:pt x="0" y="0"/>
                  </a:lnTo>
                  <a:close/>
                </a:path>
                <a:path w="623200" h="317300" fill="none">
                  <a:moveTo>
                    <a:pt x="0" y="317300"/>
                  </a:moveTo>
                  <a:lnTo>
                    <a:pt x="623200" y="3173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电荷间的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相互作用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57630" y="2237105"/>
            <a:ext cx="1298575" cy="564515"/>
            <a:chOff x="2118" y="4188"/>
            <a:chExt cx="2045" cy="889"/>
          </a:xfrm>
        </p:grpSpPr>
        <p:sp>
          <p:nvSpPr>
            <p:cNvPr id="390" name="MMConnector"/>
            <p:cNvSpPr/>
            <p:nvPr/>
          </p:nvSpPr>
          <p:spPr>
            <a:xfrm>
              <a:off x="3579" y="4319"/>
              <a:ext cx="584" cy="758"/>
            </a:xfrm>
            <a:custGeom>
              <a:avLst/>
              <a:gdLst/>
              <a:ahLst/>
              <a:cxnLst/>
              <a:pathLst>
                <a:path w="250800" h="267900" fill="none">
                  <a:moveTo>
                    <a:pt x="125400" y="-133950"/>
                  </a:moveTo>
                  <a:cubicBezTo>
                    <a:pt x="-5564" y="-133950"/>
                    <a:pt x="21342" y="133950"/>
                    <a:pt x="-125400" y="1339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2118" y="4188"/>
              <a:ext cx="1169" cy="511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验电器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65580" y="3646170"/>
            <a:ext cx="1118870" cy="375920"/>
            <a:chOff x="2288" y="6407"/>
            <a:chExt cx="1762" cy="592"/>
          </a:xfrm>
        </p:grpSpPr>
        <p:sp>
          <p:nvSpPr>
            <p:cNvPr id="392" name="MMConnector"/>
            <p:cNvSpPr/>
            <p:nvPr/>
          </p:nvSpPr>
          <p:spPr>
            <a:xfrm>
              <a:off x="3466" y="6945"/>
              <a:ext cx="584" cy="54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2288" y="6407"/>
              <a:ext cx="885" cy="51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311515" y="4270375"/>
            <a:ext cx="1107440" cy="1068705"/>
            <a:chOff x="13069" y="6825"/>
            <a:chExt cx="1744" cy="1683"/>
          </a:xfrm>
        </p:grpSpPr>
        <p:sp>
          <p:nvSpPr>
            <p:cNvPr id="400" name="MMConnector"/>
            <p:cNvSpPr/>
            <p:nvPr/>
          </p:nvSpPr>
          <p:spPr>
            <a:xfrm>
              <a:off x="13069" y="7261"/>
              <a:ext cx="584" cy="1247"/>
            </a:xfrm>
            <a:custGeom>
              <a:avLst/>
              <a:gdLst/>
              <a:ahLst/>
              <a:cxnLst/>
              <a:pathLst>
                <a:path w="250800" h="636500" fill="none">
                  <a:moveTo>
                    <a:pt x="-125400" y="-318250"/>
                  </a:moveTo>
                  <a:cubicBezTo>
                    <a:pt x="38095" y="-318250"/>
                    <a:pt x="-97247" y="318250"/>
                    <a:pt x="125400" y="318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9" name="SubTopic"/>
            <p:cNvSpPr/>
            <p:nvPr/>
          </p:nvSpPr>
          <p:spPr>
            <a:xfrm>
              <a:off x="13361" y="6825"/>
              <a:ext cx="1452" cy="104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串、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并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联电路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52855" y="2516505"/>
            <a:ext cx="1403350" cy="873760"/>
            <a:chOff x="1953" y="4628"/>
            <a:chExt cx="2210" cy="1376"/>
          </a:xfrm>
        </p:grpSpPr>
        <p:sp>
          <p:nvSpPr>
            <p:cNvPr id="147" name="MMConnector"/>
            <p:cNvSpPr/>
            <p:nvPr/>
          </p:nvSpPr>
          <p:spPr>
            <a:xfrm>
              <a:off x="3579" y="4628"/>
              <a:ext cx="584" cy="1376"/>
            </a:xfrm>
            <a:custGeom>
              <a:avLst/>
              <a:gdLst/>
              <a:ahLst/>
              <a:cxnLst/>
              <a:pathLst>
                <a:path w="250800" h="486400" fill="none">
                  <a:moveTo>
                    <a:pt x="125400" y="-243200"/>
                  </a:moveTo>
                  <a:cubicBezTo>
                    <a:pt x="-26842" y="-243200"/>
                    <a:pt x="70990" y="243200"/>
                    <a:pt x="-125400" y="2432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6" name="SubTopic"/>
            <p:cNvSpPr/>
            <p:nvPr/>
          </p:nvSpPr>
          <p:spPr>
            <a:xfrm>
              <a:off x="1953" y="4806"/>
              <a:ext cx="1447" cy="511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电荷量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7220" y="4038600"/>
            <a:ext cx="1967230" cy="503555"/>
            <a:chOff x="952" y="7025"/>
            <a:chExt cx="3098" cy="793"/>
          </a:xfrm>
        </p:grpSpPr>
        <p:sp>
          <p:nvSpPr>
            <p:cNvPr id="151" name="MMConnector"/>
            <p:cNvSpPr/>
            <p:nvPr/>
          </p:nvSpPr>
          <p:spPr>
            <a:xfrm>
              <a:off x="3466" y="7254"/>
              <a:ext cx="584" cy="564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952" y="7025"/>
              <a:ext cx="2223" cy="511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单位及换算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65580" y="4380230"/>
            <a:ext cx="1118870" cy="750570"/>
            <a:chOff x="2288" y="7563"/>
            <a:chExt cx="1762" cy="1182"/>
          </a:xfrm>
        </p:grpSpPr>
        <p:sp>
          <p:nvSpPr>
            <p:cNvPr id="153" name="MMConnector"/>
            <p:cNvSpPr/>
            <p:nvPr/>
          </p:nvSpPr>
          <p:spPr>
            <a:xfrm>
              <a:off x="3466" y="7563"/>
              <a:ext cx="584" cy="1182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2" name="SubTopic"/>
            <p:cNvSpPr/>
            <p:nvPr/>
          </p:nvSpPr>
          <p:spPr>
            <a:xfrm>
              <a:off x="2288" y="7643"/>
              <a:ext cx="885" cy="51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测量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542540" y="4523740"/>
            <a:ext cx="2429510" cy="1084580"/>
            <a:chOff x="3984" y="7757"/>
            <a:chExt cx="3826" cy="1708"/>
          </a:xfrm>
        </p:grpSpPr>
        <p:sp>
          <p:nvSpPr>
            <p:cNvPr id="157" name="MMConnector"/>
            <p:cNvSpPr/>
            <p:nvPr/>
          </p:nvSpPr>
          <p:spPr>
            <a:xfrm>
              <a:off x="6506" y="7757"/>
              <a:ext cx="1304" cy="1644"/>
            </a:xfrm>
            <a:custGeom>
              <a:avLst/>
              <a:gdLst/>
              <a:ahLst/>
              <a:cxnLst/>
              <a:pathLst>
                <a:path w="1020366" h="699830">
                  <a:moveTo>
                    <a:pt x="162554" y="-145809"/>
                  </a:moveTo>
                  <a:cubicBezTo>
                    <a:pt x="175846" y="-159598"/>
                    <a:pt x="175698" y="-177264"/>
                    <a:pt x="165039" y="-187286"/>
                  </a:cubicBezTo>
                  <a:cubicBezTo>
                    <a:pt x="154380" y="-197307"/>
                    <a:pt x="136589" y="-196503"/>
                    <a:pt x="123795" y="-182251"/>
                  </a:cubicBezTo>
                  <a:cubicBezTo>
                    <a:pt x="111844" y="-168939"/>
                    <a:pt x="99894" y="-155627"/>
                    <a:pt x="88091" y="-142222"/>
                  </a:cubicBezTo>
                  <a:cubicBezTo>
                    <a:pt x="76288" y="-128818"/>
                    <a:pt x="64632" y="-115321"/>
                    <a:pt x="53045" y="-101790"/>
                  </a:cubicBezTo>
                  <a:cubicBezTo>
                    <a:pt x="41457" y="-88259"/>
                    <a:pt x="29938" y="-74694"/>
                    <a:pt x="18468" y="-61112"/>
                  </a:cubicBezTo>
                  <a:cubicBezTo>
                    <a:pt x="6998" y="-47529"/>
                    <a:pt x="-4421" y="-33929"/>
                    <a:pt x="-15825" y="-20337"/>
                  </a:cubicBezTo>
                  <a:cubicBezTo>
                    <a:pt x="-27229" y="-6746"/>
                    <a:pt x="-38618" y="6838"/>
                    <a:pt x="-50020" y="20389"/>
                  </a:cubicBezTo>
                  <a:cubicBezTo>
                    <a:pt x="-61422" y="33941"/>
                    <a:pt x="-72837" y="47461"/>
                    <a:pt x="-84298" y="60925"/>
                  </a:cubicBezTo>
                  <a:cubicBezTo>
                    <a:pt x="-95758" y="74388"/>
                    <a:pt x="-107262" y="87795"/>
                    <a:pt x="-118840" y="101121"/>
                  </a:cubicBezTo>
                  <a:cubicBezTo>
                    <a:pt x="-130419" y="114446"/>
                    <a:pt x="-142072" y="127689"/>
                    <a:pt x="-153829" y="140823"/>
                  </a:cubicBezTo>
                  <a:cubicBezTo>
                    <a:pt x="-165586" y="153957"/>
                    <a:pt x="-177448" y="166981"/>
                    <a:pt x="-189443" y="179865"/>
                  </a:cubicBezTo>
                  <a:cubicBezTo>
                    <a:pt x="-201438" y="192749"/>
                    <a:pt x="-213567" y="205493"/>
                    <a:pt x="-225858" y="218064"/>
                  </a:cubicBezTo>
                  <a:cubicBezTo>
                    <a:pt x="-238150" y="230635"/>
                    <a:pt x="-250604" y="243033"/>
                    <a:pt x="-263249" y="255220"/>
                  </a:cubicBezTo>
                  <a:cubicBezTo>
                    <a:pt x="-275893" y="267408"/>
                    <a:pt x="-288727" y="279385"/>
                    <a:pt x="-301777" y="291112"/>
                  </a:cubicBezTo>
                  <a:cubicBezTo>
                    <a:pt x="-314827" y="302838"/>
                    <a:pt x="-328092" y="314313"/>
                    <a:pt x="-341594" y="325493"/>
                  </a:cubicBezTo>
                  <a:cubicBezTo>
                    <a:pt x="-355097" y="336673"/>
                    <a:pt x="-368836" y="347557"/>
                    <a:pt x="-382829" y="358098"/>
                  </a:cubicBezTo>
                  <a:cubicBezTo>
                    <a:pt x="-396822" y="368638"/>
                    <a:pt x="-411069" y="378836"/>
                    <a:pt x="-425580" y="388641"/>
                  </a:cubicBezTo>
                  <a:cubicBezTo>
                    <a:pt x="-440091" y="398446"/>
                    <a:pt x="-454865" y="407859"/>
                    <a:pt x="-469904" y="416830"/>
                  </a:cubicBezTo>
                  <a:cubicBezTo>
                    <a:pt x="-484943" y="425801"/>
                    <a:pt x="-500246" y="434331"/>
                    <a:pt x="-515807" y="442375"/>
                  </a:cubicBezTo>
                  <a:cubicBezTo>
                    <a:pt x="-531367" y="450419"/>
                    <a:pt x="-547184" y="457976"/>
                    <a:pt x="-563237" y="465009"/>
                  </a:cubicBezTo>
                  <a:cubicBezTo>
                    <a:pt x="-579289" y="472042"/>
                    <a:pt x="-595576" y="478551"/>
                    <a:pt x="-612082" y="484507"/>
                  </a:cubicBezTo>
                  <a:cubicBezTo>
                    <a:pt x="-628588" y="490463"/>
                    <a:pt x="-645312" y="495866"/>
                    <a:pt x="-662176" y="500705"/>
                  </a:cubicBezTo>
                  <a:cubicBezTo>
                    <a:pt x="-679040" y="505543"/>
                    <a:pt x="-696045" y="509817"/>
                    <a:pt x="-713311" y="513513"/>
                  </a:cubicBezTo>
                  <a:cubicBezTo>
                    <a:pt x="-730577" y="517208"/>
                    <a:pt x="-748105" y="520326"/>
                    <a:pt x="-765255" y="522920"/>
                  </a:cubicBezTo>
                  <a:cubicBezTo>
                    <a:pt x="-782405" y="525515"/>
                    <a:pt x="-799178" y="527586"/>
                    <a:pt x="-817771" y="528993"/>
                  </a:cubicBezTo>
                  <a:cubicBezTo>
                    <a:pt x="-836364" y="530400"/>
                    <a:pt x="-856778" y="531141"/>
                    <a:pt x="-877192" y="531883"/>
                  </a:cubicBezTo>
                  <a:cubicBezTo>
                    <a:pt x="-879926" y="531982"/>
                    <a:pt x="-881752" y="533710"/>
                    <a:pt x="-881752" y="535800"/>
                  </a:cubicBezTo>
                  <a:cubicBezTo>
                    <a:pt x="-881752" y="537890"/>
                    <a:pt x="-879928" y="539732"/>
                    <a:pt x="-877192" y="539717"/>
                  </a:cubicBezTo>
                  <a:cubicBezTo>
                    <a:pt x="-856577" y="539602"/>
                    <a:pt x="-835962" y="539486"/>
                    <a:pt x="-817127" y="538696"/>
                  </a:cubicBezTo>
                  <a:cubicBezTo>
                    <a:pt x="-798293" y="537906"/>
                    <a:pt x="-781240" y="536440"/>
                    <a:pt x="-763763" y="534438"/>
                  </a:cubicBezTo>
                  <a:cubicBezTo>
                    <a:pt x="-746287" y="532437"/>
                    <a:pt x="-728387" y="529899"/>
                    <a:pt x="-710706" y="526764"/>
                  </a:cubicBezTo>
                  <a:cubicBezTo>
                    <a:pt x="-693026" y="523629"/>
                    <a:pt x="-675564" y="519897"/>
                    <a:pt x="-658202" y="515578"/>
                  </a:cubicBezTo>
                  <a:cubicBezTo>
                    <a:pt x="-640841" y="511259"/>
                    <a:pt x="-623581" y="506353"/>
                    <a:pt x="-606506" y="500868"/>
                  </a:cubicBezTo>
                  <a:cubicBezTo>
                    <a:pt x="-589430" y="495384"/>
                    <a:pt x="-572540" y="489321"/>
                    <a:pt x="-555859" y="482709"/>
                  </a:cubicBezTo>
                  <a:cubicBezTo>
                    <a:pt x="-539177" y="476096"/>
                    <a:pt x="-522705" y="468933"/>
                    <a:pt x="-506471" y="461259"/>
                  </a:cubicBezTo>
                  <a:cubicBezTo>
                    <a:pt x="-490237" y="453585"/>
                    <a:pt x="-474241" y="445401"/>
                    <a:pt x="-458500" y="436753"/>
                  </a:cubicBezTo>
                  <a:cubicBezTo>
                    <a:pt x="-442758" y="428105"/>
                    <a:pt x="-427270" y="418995"/>
                    <a:pt x="-412042" y="409475"/>
                  </a:cubicBezTo>
                  <a:cubicBezTo>
                    <a:pt x="-396813" y="399955"/>
                    <a:pt x="-381844" y="390025"/>
                    <a:pt x="-367129" y="379739"/>
                  </a:cubicBezTo>
                  <a:cubicBezTo>
                    <a:pt x="-352414" y="369453"/>
                    <a:pt x="-337955" y="358812"/>
                    <a:pt x="-323737" y="347867"/>
                  </a:cubicBezTo>
                  <a:cubicBezTo>
                    <a:pt x="-309519" y="336922"/>
                    <a:pt x="-295543" y="325675"/>
                    <a:pt x="-281791" y="314173"/>
                  </a:cubicBezTo>
                  <a:cubicBezTo>
                    <a:pt x="-268038" y="302672"/>
                    <a:pt x="-254509" y="290917"/>
                    <a:pt x="-241181" y="278953"/>
                  </a:cubicBezTo>
                  <a:cubicBezTo>
                    <a:pt x="-227852" y="266989"/>
                    <a:pt x="-214723" y="254817"/>
                    <a:pt x="-201769" y="242477"/>
                  </a:cubicBezTo>
                  <a:cubicBezTo>
                    <a:pt x="-188815" y="230138"/>
                    <a:pt x="-176035" y="217631"/>
                    <a:pt x="-163402" y="204993"/>
                  </a:cubicBezTo>
                  <a:cubicBezTo>
                    <a:pt x="-150770" y="192356"/>
                    <a:pt x="-138284" y="179588"/>
                    <a:pt x="-125917" y="166723"/>
                  </a:cubicBezTo>
                  <a:cubicBezTo>
                    <a:pt x="-113550" y="153859"/>
                    <a:pt x="-101301" y="140897"/>
                    <a:pt x="-89143" y="127870"/>
                  </a:cubicBezTo>
                  <a:cubicBezTo>
                    <a:pt x="-76985" y="114843"/>
                    <a:pt x="-64917" y="101750"/>
                    <a:pt x="-52911" y="88620"/>
                  </a:cubicBezTo>
                  <a:cubicBezTo>
                    <a:pt x="-40905" y="75490"/>
                    <a:pt x="-28961" y="62323"/>
                    <a:pt x="-17050" y="49146"/>
                  </a:cubicBezTo>
                  <a:cubicBezTo>
                    <a:pt x="-5139" y="35970"/>
                    <a:pt x="6739" y="22784"/>
                    <a:pt x="18610" y="9615"/>
                  </a:cubicBezTo>
                  <a:cubicBezTo>
                    <a:pt x="30481" y="-3554"/>
                    <a:pt x="42347" y="-16707"/>
                    <a:pt x="54236" y="-29812"/>
                  </a:cubicBezTo>
                  <a:cubicBezTo>
                    <a:pt x="66125" y="-42917"/>
                    <a:pt x="78039" y="-55975"/>
                    <a:pt x="89994" y="-68971"/>
                  </a:cubicBezTo>
                  <a:cubicBezTo>
                    <a:pt x="101949" y="-81967"/>
                    <a:pt x="113946" y="-94900"/>
                    <a:pt x="126046" y="-107696"/>
                  </a:cubicBezTo>
                  <a:cubicBezTo>
                    <a:pt x="138147" y="-120491"/>
                    <a:pt x="150350" y="-133150"/>
                    <a:pt x="162554" y="-145809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55" name="MainTopic"/>
            <p:cNvSpPr/>
            <p:nvPr/>
          </p:nvSpPr>
          <p:spPr>
            <a:xfrm>
              <a:off x="3984" y="8627"/>
              <a:ext cx="1381" cy="83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电压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54075" y="5160010"/>
            <a:ext cx="1873885" cy="404495"/>
            <a:chOff x="1325" y="8791"/>
            <a:chExt cx="2951" cy="637"/>
          </a:xfrm>
        </p:grpSpPr>
        <p:sp>
          <p:nvSpPr>
            <p:cNvPr id="159" name="MMConnector"/>
            <p:cNvSpPr/>
            <p:nvPr/>
          </p:nvSpPr>
          <p:spPr>
            <a:xfrm>
              <a:off x="3692" y="9174"/>
              <a:ext cx="584" cy="255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8" name="SubTopic"/>
            <p:cNvSpPr/>
            <p:nvPr/>
          </p:nvSpPr>
          <p:spPr>
            <a:xfrm>
              <a:off x="1325" y="8791"/>
              <a:ext cx="2153" cy="511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单位及换算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239760" y="1791970"/>
            <a:ext cx="1322705" cy="502920"/>
            <a:chOff x="12956" y="2922"/>
            <a:chExt cx="2083" cy="792"/>
          </a:xfrm>
        </p:grpSpPr>
        <p:sp>
          <p:nvSpPr>
            <p:cNvPr id="166" name="MMConnector"/>
            <p:cNvSpPr/>
            <p:nvPr/>
          </p:nvSpPr>
          <p:spPr>
            <a:xfrm>
              <a:off x="12956" y="3150"/>
              <a:ext cx="584" cy="564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5" name="SubTopic"/>
            <p:cNvSpPr/>
            <p:nvPr/>
          </p:nvSpPr>
          <p:spPr>
            <a:xfrm>
              <a:off x="13239" y="2922"/>
              <a:ext cx="1800" cy="511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39760" y="2133600"/>
            <a:ext cx="1502410" cy="750570"/>
            <a:chOff x="12956" y="3460"/>
            <a:chExt cx="2366" cy="1182"/>
          </a:xfrm>
        </p:grpSpPr>
        <p:sp>
          <p:nvSpPr>
            <p:cNvPr id="168" name="MMConnector"/>
            <p:cNvSpPr/>
            <p:nvPr/>
          </p:nvSpPr>
          <p:spPr>
            <a:xfrm>
              <a:off x="12956" y="3460"/>
              <a:ext cx="584" cy="1182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7" name="SubTopic"/>
            <p:cNvSpPr/>
            <p:nvPr/>
          </p:nvSpPr>
          <p:spPr>
            <a:xfrm>
              <a:off x="13192" y="3540"/>
              <a:ext cx="2131" cy="511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滑动变阻器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532620" y="2795905"/>
            <a:ext cx="747395" cy="925830"/>
            <a:chOff x="14992" y="4503"/>
            <a:chExt cx="1177" cy="1458"/>
          </a:xfrm>
        </p:grpSpPr>
        <p:sp>
          <p:nvSpPr>
            <p:cNvPr id="170" name="MMConnector"/>
            <p:cNvSpPr/>
            <p:nvPr/>
          </p:nvSpPr>
          <p:spPr>
            <a:xfrm>
              <a:off x="14992" y="5343"/>
              <a:ext cx="584" cy="618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-125400" y="109250"/>
                  </a:moveTo>
                  <a:cubicBezTo>
                    <a:pt x="162" y="109250"/>
                    <a:pt x="-8738" y="-109250"/>
                    <a:pt x="125400" y="-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9" name="SubTopic"/>
            <p:cNvSpPr/>
            <p:nvPr/>
          </p:nvSpPr>
          <p:spPr>
            <a:xfrm>
              <a:off x="15284" y="4503"/>
              <a:ext cx="885" cy="51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通路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460865" y="3201670"/>
            <a:ext cx="746760" cy="336550"/>
            <a:chOff x="14879" y="5142"/>
            <a:chExt cx="1176" cy="530"/>
          </a:xfrm>
        </p:grpSpPr>
        <p:sp>
          <p:nvSpPr>
            <p:cNvPr id="172" name="MMConnector"/>
            <p:cNvSpPr/>
            <p:nvPr/>
          </p:nvSpPr>
          <p:spPr>
            <a:xfrm>
              <a:off x="14879" y="5652"/>
              <a:ext cx="584" cy="21"/>
            </a:xfrm>
            <a:custGeom>
              <a:avLst/>
              <a:gdLst/>
              <a:ahLst/>
              <a:cxnLst/>
              <a:pathLst>
                <a:path w="250800" h="7600" fill="none">
                  <a:moveTo>
                    <a:pt x="-125400" y="0"/>
                  </a:moveTo>
                  <a:cubicBezTo>
                    <a:pt x="-25080" y="0"/>
                    <a:pt x="50160" y="0"/>
                    <a:pt x="125400" y="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1" name="SubTopic"/>
            <p:cNvSpPr/>
            <p:nvPr/>
          </p:nvSpPr>
          <p:spPr>
            <a:xfrm>
              <a:off x="15171" y="5142"/>
              <a:ext cx="885" cy="51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断路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532620" y="3594100"/>
            <a:ext cx="746760" cy="520065"/>
            <a:chOff x="14992" y="5760"/>
            <a:chExt cx="1176" cy="819"/>
          </a:xfrm>
        </p:grpSpPr>
        <p:sp>
          <p:nvSpPr>
            <p:cNvPr id="174" name="MMConnector"/>
            <p:cNvSpPr/>
            <p:nvPr/>
          </p:nvSpPr>
          <p:spPr>
            <a:xfrm>
              <a:off x="14992" y="5961"/>
              <a:ext cx="584" cy="618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-125400" y="-109250"/>
                  </a:moveTo>
                  <a:cubicBezTo>
                    <a:pt x="162" y="-109250"/>
                    <a:pt x="-8738" y="109250"/>
                    <a:pt x="125400" y="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3" name="SubTopic"/>
            <p:cNvSpPr/>
            <p:nvPr/>
          </p:nvSpPr>
          <p:spPr>
            <a:xfrm>
              <a:off x="15284" y="5760"/>
              <a:ext cx="885" cy="51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短路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4375" y="4427220"/>
            <a:ext cx="746760" cy="617855"/>
            <a:chOff x="15105" y="7614"/>
            <a:chExt cx="1176" cy="973"/>
          </a:xfrm>
        </p:grpSpPr>
        <p:sp>
          <p:nvSpPr>
            <p:cNvPr id="184" name="MMConnector"/>
            <p:cNvSpPr/>
            <p:nvPr/>
          </p:nvSpPr>
          <p:spPr>
            <a:xfrm>
              <a:off x="15105" y="8279"/>
              <a:ext cx="584" cy="309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2" name="SubTopic"/>
            <p:cNvSpPr/>
            <p:nvPr/>
          </p:nvSpPr>
          <p:spPr>
            <a:xfrm>
              <a:off x="15397" y="7614"/>
              <a:ext cx="885" cy="51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特点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634220" y="4819650"/>
            <a:ext cx="2025015" cy="421640"/>
            <a:chOff x="15152" y="8232"/>
            <a:chExt cx="3189" cy="664"/>
          </a:xfrm>
        </p:grpSpPr>
        <p:sp>
          <p:nvSpPr>
            <p:cNvPr id="185" name="MMConnector"/>
            <p:cNvSpPr/>
            <p:nvPr/>
          </p:nvSpPr>
          <p:spPr>
            <a:xfrm>
              <a:off x="15152" y="8588"/>
              <a:ext cx="584" cy="309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3" name="SubTopic"/>
            <p:cNvSpPr/>
            <p:nvPr/>
          </p:nvSpPr>
          <p:spPr>
            <a:xfrm>
              <a:off x="15437" y="8232"/>
              <a:ext cx="2904" cy="511"/>
            </a:xfrm>
            <a:custGeom>
              <a:avLst/>
              <a:gdLst>
                <a:gd name="rtl" fmla="*/ 54150 w 988000"/>
                <a:gd name="rtt" fmla="*/ 26030 h 180500"/>
                <a:gd name="rtr" fmla="*/ 935750 w 988000"/>
                <a:gd name="rtb" fmla="*/ 162830 h 180500"/>
              </a:gdLst>
              <a:ahLst/>
              <a:cxnLst/>
              <a:rect l="rtl" t="rtt" r="rtr" b="rtb"/>
              <a:pathLst>
                <a:path w="988000" h="180500" stroke="0">
                  <a:moveTo>
                    <a:pt x="0" y="0"/>
                  </a:moveTo>
                  <a:lnTo>
                    <a:pt x="988000" y="0"/>
                  </a:lnTo>
                  <a:lnTo>
                    <a:pt x="988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988000" h="180500" fill="none">
                  <a:moveTo>
                    <a:pt x="0" y="180500"/>
                  </a:moveTo>
                  <a:lnTo>
                    <a:pt x="988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电流、电压规律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523095" y="5644515"/>
            <a:ext cx="675005" cy="375920"/>
            <a:chOff x="14977" y="9215"/>
            <a:chExt cx="1063" cy="592"/>
          </a:xfrm>
        </p:grpSpPr>
        <p:sp>
          <p:nvSpPr>
            <p:cNvPr id="187" name="MMConnector"/>
            <p:cNvSpPr/>
            <p:nvPr/>
          </p:nvSpPr>
          <p:spPr>
            <a:xfrm>
              <a:off x="14977" y="9753"/>
              <a:ext cx="584" cy="54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6" name="SubTopic"/>
            <p:cNvSpPr/>
            <p:nvPr/>
          </p:nvSpPr>
          <p:spPr>
            <a:xfrm>
              <a:off x="15156" y="9215"/>
              <a:ext cx="885" cy="51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使用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523095" y="6036945"/>
            <a:ext cx="675005" cy="503555"/>
            <a:chOff x="14977" y="9833"/>
            <a:chExt cx="1063" cy="793"/>
          </a:xfrm>
        </p:grpSpPr>
        <p:sp>
          <p:nvSpPr>
            <p:cNvPr id="190" name="MMConnector"/>
            <p:cNvSpPr/>
            <p:nvPr/>
          </p:nvSpPr>
          <p:spPr>
            <a:xfrm>
              <a:off x="14977" y="10062"/>
              <a:ext cx="584" cy="564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9" name="SubTopic"/>
            <p:cNvSpPr/>
            <p:nvPr/>
          </p:nvSpPr>
          <p:spPr>
            <a:xfrm>
              <a:off x="15156" y="9833"/>
              <a:ext cx="885" cy="51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读数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2017307" y="5005070"/>
            <a:ext cx="2481668" cy="1548130"/>
            <a:chOff x="10029" y="7669"/>
            <a:chExt cx="5355" cy="2438"/>
          </a:xfrm>
        </p:grpSpPr>
        <p:sp>
          <p:nvSpPr>
            <p:cNvPr id="35" name="MMConnector"/>
            <p:cNvSpPr/>
            <p:nvPr/>
          </p:nvSpPr>
          <p:spPr>
            <a:xfrm>
              <a:off x="10029" y="7669"/>
              <a:ext cx="1372" cy="2438"/>
            </a:xfrm>
            <a:custGeom>
              <a:avLst/>
              <a:gdLst/>
              <a:ahLst/>
              <a:cxnLst/>
              <a:pathLst>
                <a:path w="1075441" h="934498">
                  <a:moveTo>
                    <a:pt x="-177121" y="-285184"/>
                  </a:moveTo>
                  <a:cubicBezTo>
                    <a:pt x="-188421" y="-300648"/>
                    <a:pt x="-206022" y="-303265"/>
                    <a:pt x="-217642" y="-294377"/>
                  </a:cubicBezTo>
                  <a:cubicBezTo>
                    <a:pt x="-229263" y="-285488"/>
                    <a:pt x="-231143" y="-267974"/>
                    <a:pt x="-219377" y="-252862"/>
                  </a:cubicBezTo>
                  <a:cubicBezTo>
                    <a:pt x="-208601" y="-239023"/>
                    <a:pt x="-197826" y="-225185"/>
                    <a:pt x="-187212" y="-211188"/>
                  </a:cubicBezTo>
                  <a:cubicBezTo>
                    <a:pt x="-176598" y="-197191"/>
                    <a:pt x="-166145" y="-183036"/>
                    <a:pt x="-155777" y="-168798"/>
                  </a:cubicBezTo>
                  <a:cubicBezTo>
                    <a:pt x="-145409" y="-154561"/>
                    <a:pt x="-135126" y="-140241"/>
                    <a:pt x="-124914" y="-125849"/>
                  </a:cubicBezTo>
                  <a:cubicBezTo>
                    <a:pt x="-114703" y="-111457"/>
                    <a:pt x="-104563" y="-96992"/>
                    <a:pt x="-94466" y="-82479"/>
                  </a:cubicBezTo>
                  <a:cubicBezTo>
                    <a:pt x="-84369" y="-67966"/>
                    <a:pt x="-74314" y="-53405"/>
                    <a:pt x="-64277" y="-38814"/>
                  </a:cubicBezTo>
                  <a:cubicBezTo>
                    <a:pt x="-54240" y="-24224"/>
                    <a:pt x="-44220" y="-9605"/>
                    <a:pt x="-34193" y="5025"/>
                  </a:cubicBezTo>
                  <a:cubicBezTo>
                    <a:pt x="-24165" y="19655"/>
                    <a:pt x="-14129" y="34294"/>
                    <a:pt x="-4059" y="48925"/>
                  </a:cubicBezTo>
                  <a:cubicBezTo>
                    <a:pt x="6011" y="63556"/>
                    <a:pt x="16115" y="78178"/>
                    <a:pt x="26279" y="92772"/>
                  </a:cubicBezTo>
                  <a:cubicBezTo>
                    <a:pt x="36443" y="107367"/>
                    <a:pt x="46667" y="121933"/>
                    <a:pt x="56978" y="136451"/>
                  </a:cubicBezTo>
                  <a:cubicBezTo>
                    <a:pt x="67288" y="150969"/>
                    <a:pt x="77685" y="165439"/>
                    <a:pt x="88196" y="179838"/>
                  </a:cubicBezTo>
                  <a:cubicBezTo>
                    <a:pt x="98707" y="194238"/>
                    <a:pt x="109331" y="208567"/>
                    <a:pt x="120097" y="222802"/>
                  </a:cubicBezTo>
                  <a:cubicBezTo>
                    <a:pt x="130863" y="237037"/>
                    <a:pt x="141770" y="251178"/>
                    <a:pt x="152846" y="265197"/>
                  </a:cubicBezTo>
                  <a:cubicBezTo>
                    <a:pt x="163923" y="279216"/>
                    <a:pt x="175169" y="293113"/>
                    <a:pt x="186613" y="306857"/>
                  </a:cubicBezTo>
                  <a:cubicBezTo>
                    <a:pt x="198058" y="320601"/>
                    <a:pt x="209700" y="334193"/>
                    <a:pt x="221569" y="347595"/>
                  </a:cubicBezTo>
                  <a:cubicBezTo>
                    <a:pt x="233438" y="360998"/>
                    <a:pt x="245534" y="374212"/>
                    <a:pt x="257883" y="387196"/>
                  </a:cubicBezTo>
                  <a:cubicBezTo>
                    <a:pt x="270231" y="400181"/>
                    <a:pt x="282834" y="412935"/>
                    <a:pt x="295715" y="425414"/>
                  </a:cubicBezTo>
                  <a:cubicBezTo>
                    <a:pt x="308596" y="437892"/>
                    <a:pt x="321755" y="450094"/>
                    <a:pt x="335212" y="461967"/>
                  </a:cubicBezTo>
                  <a:cubicBezTo>
                    <a:pt x="348670" y="473839"/>
                    <a:pt x="362426" y="485383"/>
                    <a:pt x="376494" y="496541"/>
                  </a:cubicBezTo>
                  <a:cubicBezTo>
                    <a:pt x="390563" y="507700"/>
                    <a:pt x="404943" y="518472"/>
                    <a:pt x="419640" y="528798"/>
                  </a:cubicBezTo>
                  <a:cubicBezTo>
                    <a:pt x="434337" y="539124"/>
                    <a:pt x="449350" y="549004"/>
                    <a:pt x="464672" y="558378"/>
                  </a:cubicBezTo>
                  <a:cubicBezTo>
                    <a:pt x="479994" y="567753"/>
                    <a:pt x="495625" y="576623"/>
                    <a:pt x="511544" y="584933"/>
                  </a:cubicBezTo>
                  <a:cubicBezTo>
                    <a:pt x="527464" y="593242"/>
                    <a:pt x="543672" y="600993"/>
                    <a:pt x="560134" y="608140"/>
                  </a:cubicBezTo>
                  <a:cubicBezTo>
                    <a:pt x="576596" y="615288"/>
                    <a:pt x="593311" y="621832"/>
                    <a:pt x="610242" y="627744"/>
                  </a:cubicBezTo>
                  <a:cubicBezTo>
                    <a:pt x="627173" y="633655"/>
                    <a:pt x="644319" y="638934"/>
                    <a:pt x="661609" y="643573"/>
                  </a:cubicBezTo>
                  <a:cubicBezTo>
                    <a:pt x="678898" y="648211"/>
                    <a:pt x="696329" y="652210"/>
                    <a:pt x="713936" y="655562"/>
                  </a:cubicBezTo>
                  <a:cubicBezTo>
                    <a:pt x="731542" y="658914"/>
                    <a:pt x="749324" y="661620"/>
                    <a:pt x="766917" y="663750"/>
                  </a:cubicBezTo>
                  <a:cubicBezTo>
                    <a:pt x="784510" y="665881"/>
                    <a:pt x="801914" y="667436"/>
                    <a:pt x="820262" y="668270"/>
                  </a:cubicBezTo>
                  <a:cubicBezTo>
                    <a:pt x="838609" y="669103"/>
                    <a:pt x="857901" y="669216"/>
                    <a:pt x="877192" y="669328"/>
                  </a:cubicBezTo>
                  <a:cubicBezTo>
                    <a:pt x="879928" y="669344"/>
                    <a:pt x="881752" y="667565"/>
                    <a:pt x="881752" y="665475"/>
                  </a:cubicBezTo>
                  <a:cubicBezTo>
                    <a:pt x="881752" y="663385"/>
                    <a:pt x="879926" y="661715"/>
                    <a:pt x="877192" y="661622"/>
                  </a:cubicBezTo>
                  <a:cubicBezTo>
                    <a:pt x="858093" y="660972"/>
                    <a:pt x="838994" y="660321"/>
                    <a:pt x="820882" y="658960"/>
                  </a:cubicBezTo>
                  <a:cubicBezTo>
                    <a:pt x="802771" y="657598"/>
                    <a:pt x="785646" y="655526"/>
                    <a:pt x="768375" y="652893"/>
                  </a:cubicBezTo>
                  <a:cubicBezTo>
                    <a:pt x="751104" y="650259"/>
                    <a:pt x="733686" y="647064"/>
                    <a:pt x="716484" y="643243"/>
                  </a:cubicBezTo>
                  <a:cubicBezTo>
                    <a:pt x="699283" y="639421"/>
                    <a:pt x="682298" y="634973"/>
                    <a:pt x="665493" y="629909"/>
                  </a:cubicBezTo>
                  <a:cubicBezTo>
                    <a:pt x="648689" y="624845"/>
                    <a:pt x="632064" y="619165"/>
                    <a:pt x="615686" y="612880"/>
                  </a:cubicBezTo>
                  <a:cubicBezTo>
                    <a:pt x="599309" y="606594"/>
                    <a:pt x="583179" y="599703"/>
                    <a:pt x="567326" y="592236"/>
                  </a:cubicBezTo>
                  <a:cubicBezTo>
                    <a:pt x="551473" y="584770"/>
                    <a:pt x="535898" y="576728"/>
                    <a:pt x="520627" y="568154"/>
                  </a:cubicBezTo>
                  <a:cubicBezTo>
                    <a:pt x="505357" y="559580"/>
                    <a:pt x="490391" y="550472"/>
                    <a:pt x="475743" y="540883"/>
                  </a:cubicBezTo>
                  <a:cubicBezTo>
                    <a:pt x="461094" y="531293"/>
                    <a:pt x="446763" y="521222"/>
                    <a:pt x="432751" y="510723"/>
                  </a:cubicBezTo>
                  <a:cubicBezTo>
                    <a:pt x="418738" y="500224"/>
                    <a:pt x="405045" y="489299"/>
                    <a:pt x="391661" y="478001"/>
                  </a:cubicBezTo>
                  <a:cubicBezTo>
                    <a:pt x="378277" y="466703"/>
                    <a:pt x="365203" y="455033"/>
                    <a:pt x="352422" y="443043"/>
                  </a:cubicBezTo>
                  <a:cubicBezTo>
                    <a:pt x="339641" y="431054"/>
                    <a:pt x="327153" y="418744"/>
                    <a:pt x="314936" y="406163"/>
                  </a:cubicBezTo>
                  <a:cubicBezTo>
                    <a:pt x="302718" y="393582"/>
                    <a:pt x="290771" y="380729"/>
                    <a:pt x="279070" y="367647"/>
                  </a:cubicBezTo>
                  <a:cubicBezTo>
                    <a:pt x="267368" y="354566"/>
                    <a:pt x="255911" y="341255"/>
                    <a:pt x="244670" y="327753"/>
                  </a:cubicBezTo>
                  <a:cubicBezTo>
                    <a:pt x="233430" y="314251"/>
                    <a:pt x="222407" y="300558"/>
                    <a:pt x="211572" y="286707"/>
                  </a:cubicBezTo>
                  <a:cubicBezTo>
                    <a:pt x="200737" y="272855"/>
                    <a:pt x="190091" y="258845"/>
                    <a:pt x="179604" y="244706"/>
                  </a:cubicBezTo>
                  <a:cubicBezTo>
                    <a:pt x="169117" y="230566"/>
                    <a:pt x="158790" y="216297"/>
                    <a:pt x="148594" y="201923"/>
                  </a:cubicBezTo>
                  <a:cubicBezTo>
                    <a:pt x="138397" y="187549"/>
                    <a:pt x="128332" y="173070"/>
                    <a:pt x="118370" y="158508"/>
                  </a:cubicBezTo>
                  <a:cubicBezTo>
                    <a:pt x="108408" y="143946"/>
                    <a:pt x="98549" y="129302"/>
                    <a:pt x="88766" y="114595"/>
                  </a:cubicBezTo>
                  <a:cubicBezTo>
                    <a:pt x="78983" y="99887"/>
                    <a:pt x="69275" y="85117"/>
                    <a:pt x="59615" y="70302"/>
                  </a:cubicBezTo>
                  <a:cubicBezTo>
                    <a:pt x="49955" y="55487"/>
                    <a:pt x="40344" y="40627"/>
                    <a:pt x="30753" y="25739"/>
                  </a:cubicBezTo>
                  <a:cubicBezTo>
                    <a:pt x="21163" y="10852"/>
                    <a:pt x="11594" y="-4064"/>
                    <a:pt x="2018" y="-18991"/>
                  </a:cubicBezTo>
                  <a:cubicBezTo>
                    <a:pt x="-7557" y="-33919"/>
                    <a:pt x="-17138" y="-48857"/>
                    <a:pt x="-26754" y="-63791"/>
                  </a:cubicBezTo>
                  <a:cubicBezTo>
                    <a:pt x="-36369" y="-78725"/>
                    <a:pt x="-46018" y="-93653"/>
                    <a:pt x="-55728" y="-108561"/>
                  </a:cubicBezTo>
                  <a:cubicBezTo>
                    <a:pt x="-65438" y="-123469"/>
                    <a:pt x="-75208" y="-138355"/>
                    <a:pt x="-85073" y="-153200"/>
                  </a:cubicBezTo>
                  <a:cubicBezTo>
                    <a:pt x="-94939" y="-168044"/>
                    <a:pt x="-104898" y="-182847"/>
                    <a:pt x="-114965" y="-197598"/>
                  </a:cubicBezTo>
                  <a:cubicBezTo>
                    <a:pt x="-125033" y="-212349"/>
                    <a:pt x="-135208" y="-227049"/>
                    <a:pt x="-145585" y="-241638"/>
                  </a:cubicBezTo>
                  <a:cubicBezTo>
                    <a:pt x="-155962" y="-256227"/>
                    <a:pt x="-166542" y="-270706"/>
                    <a:pt x="-177121" y="-28518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36" name="MainTopic"/>
            <p:cNvSpPr/>
            <p:nvPr/>
          </p:nvSpPr>
          <p:spPr>
            <a:xfrm>
              <a:off x="11194" y="9022"/>
              <a:ext cx="4190" cy="838"/>
            </a:xfrm>
            <a:custGeom>
              <a:avLst/>
              <a:gdLst>
                <a:gd name="rtl" fmla="*/ 135280 w 1314800"/>
                <a:gd name="rtt" fmla="*/ 71440 h 296400"/>
                <a:gd name="rtr" fmla="*/ 1176480 w 1314800"/>
                <a:gd name="rtb" fmla="*/ 238640 h 296400"/>
              </a:gdLst>
              <a:ahLst/>
              <a:cxnLst/>
              <a:rect l="rtl" t="rtt" r="rtr" b="rtb"/>
              <a:pathLst>
                <a:path w="1314800" h="296400">
                  <a:moveTo>
                    <a:pt x="30400" y="0"/>
                  </a:moveTo>
                  <a:lnTo>
                    <a:pt x="1284400" y="0"/>
                  </a:lnTo>
                  <a:cubicBezTo>
                    <a:pt x="1301181" y="0"/>
                    <a:pt x="1314800" y="13619"/>
                    <a:pt x="1314800" y="30400"/>
                  </a:cubicBezTo>
                  <a:lnTo>
                    <a:pt x="1314800" y="266000"/>
                  </a:lnTo>
                  <a:cubicBezTo>
                    <a:pt x="1314800" y="282781"/>
                    <a:pt x="1301181" y="296400"/>
                    <a:pt x="1284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导体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与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绝缘体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12190" y="1390015"/>
            <a:ext cx="4036060" cy="648335"/>
            <a:chOff x="1456" y="3050"/>
            <a:chExt cx="6356" cy="1021"/>
          </a:xfrm>
        </p:grpSpPr>
        <p:sp>
          <p:nvSpPr>
            <p:cNvPr id="9" name="文本框 8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图片解读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10" name="图片 9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936625" y="2137410"/>
            <a:ext cx="67513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命题点：电荷间的相互作用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有甲、乙两个用绝缘丝线悬挂的轻质小球，用丝绸摩擦过的玻璃棒去靠近甲球时，发现甲球被排斥，则甲球带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电，让乙球靠近甲球，如图所示，若两球互相排斥，则乙球带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941" descr="C:\Documents and Settings\Administrator\桌面\江西物理(JK)\A13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64220" y="2414270"/>
            <a:ext cx="2488565" cy="23647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8496300" y="4994275"/>
            <a:ext cx="22047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(2011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00755" y="3906520"/>
            <a:ext cx="641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正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71920" y="4429125"/>
            <a:ext cx="641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正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741045" y="1050925"/>
            <a:ext cx="107848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命题点：电流表、电压表的使用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如图所示，根据漫画中的对话，可以判断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是电压表，电表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会损坏是因为它的电阻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942" descr="C:\Documents and Settings\Administrator\桌面\江西物理(JK)\A14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413885" y="2920365"/>
            <a:ext cx="3935730" cy="2851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6680835" y="1697355"/>
            <a:ext cx="1219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电表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55360" y="2282825"/>
            <a:ext cx="875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很小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4"/>
          <p:cNvGrpSpPr/>
          <p:nvPr/>
        </p:nvGrpSpPr>
        <p:grpSpPr>
          <a:xfrm>
            <a:off x="540881" y="890270"/>
            <a:ext cx="11087035" cy="645159"/>
            <a:chOff x="985" y="1190"/>
            <a:chExt cx="17545" cy="1018"/>
          </a:xfrm>
        </p:grpSpPr>
        <p:pic>
          <p:nvPicPr>
            <p:cNvPr id="1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51815" y="1654175"/>
            <a:ext cx="7283450" cy="521970"/>
            <a:chOff x="894" y="3246"/>
            <a:chExt cx="11470" cy="822"/>
          </a:xfrm>
        </p:grpSpPr>
        <p:sp>
          <p:nvSpPr>
            <p:cNvPr id="19" name="文本框 4"/>
            <p:cNvSpPr txBox="1"/>
            <p:nvPr/>
          </p:nvSpPr>
          <p:spPr>
            <a:xfrm>
              <a:off x="3894" y="3246"/>
              <a:ext cx="847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电荷及电荷间的相互作用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(6年3考)　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1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551815" y="2219960"/>
            <a:ext cx="110763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(2017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如图所示，是部分不同物质的原子核对核外电子束缚能力强弱的排序图，毛皮与图中的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摩擦最容易起电，且它们摩擦后毛皮带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5" name="图片 945" descr="C:\Documents and Settings\Administrator\桌面\江西物理(JK)\A15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4399280" y="3929380"/>
            <a:ext cx="4096385" cy="1817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5876925" y="5862955"/>
            <a:ext cx="11410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55440" y="2866390"/>
            <a:ext cx="852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梳子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82980" y="3437890"/>
            <a:ext cx="609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正 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28" grpId="0"/>
      <p:bldP spid="28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43585" y="1290955"/>
            <a:ext cx="105498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(2019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如图所示，甲、乙是两个轻小的物体，它们见面时相互吸引．由图中对话可以判断：甲物体可能带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946" descr="C:\Documents and Settings\Administrator\桌面\江西物理(JK)\A1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244975" y="2824480"/>
            <a:ext cx="3439160" cy="2598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5433060" y="5600700"/>
            <a:ext cx="10629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35750" y="1930400"/>
            <a:ext cx="688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负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02930" y="1930400"/>
            <a:ext cx="1297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不带电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005840" y="1762760"/>
            <a:ext cx="104882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(2014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如图所示，通草球甲、乙相互排斥，甲、丙相互吸引，如果已知甲带正电，那么乙、丙的带电情况是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A.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乙带负电、丙带正电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乙带正电、丙带正电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乙带负电、丙带负电或不带电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乙带正电、丙带负电或不带电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947" descr="C:\Documents and Settings\Administrator\桌面\江西物理(JK)\A1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6674485" y="3215640"/>
            <a:ext cx="4016375" cy="1490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8047355" y="4809490"/>
            <a:ext cx="13290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05370" y="2479675"/>
            <a:ext cx="625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930910" y="1271905"/>
            <a:ext cx="1838960" cy="474345"/>
            <a:chOff x="1318" y="2359"/>
            <a:chExt cx="2896" cy="747"/>
          </a:xfrm>
        </p:grpSpPr>
        <p:pic>
          <p:nvPicPr>
            <p:cNvPr id="10" name="图片 9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850900" y="1812290"/>
            <a:ext cx="104876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(2004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题改编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自然界中只有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种电荷； 在晴朗干燥的冬日，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用塑料梳子梳干燥头发，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头发会随着梳子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起来，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是因为摩擦让梳子和头发带上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异种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 )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小亮将两只相同的气球在自己的头发上摩擦后，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就可以让一只气球在另一只气球上方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跳舞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如图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两气球因带了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电荷而互相排斥，这种现象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与验电器的工作原理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相同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不相同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92495" y="1955165"/>
            <a:ext cx="797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两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37715" y="2987040"/>
            <a:ext cx="985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异种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97835" y="4683760"/>
            <a:ext cx="1016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同种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87470" y="5245100"/>
            <a:ext cx="1016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相同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18" name="图片 949" descr="C:\Documents and Settings\Administrator\桌面\江西物理(JK)\A180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919210" y="3407410"/>
            <a:ext cx="2110105" cy="2043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18"/>
          <p:cNvSpPr txBox="1"/>
          <p:nvPr/>
        </p:nvSpPr>
        <p:spPr>
          <a:xfrm>
            <a:off x="9278620" y="5450840"/>
            <a:ext cx="13912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6" grpId="0"/>
      <p:bldP spid="16" grpId="1"/>
      <p:bldP spid="17" grpId="0"/>
      <p:bldP spid="17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2158365" y="1057910"/>
            <a:ext cx="4480560" cy="521970"/>
            <a:chOff x="894" y="3246"/>
            <a:chExt cx="7056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405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物体的导电性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2132965" y="174498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2069465" y="2331720"/>
            <a:ext cx="7844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在如图所示的物品中，通常情况下属于导体的是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952" descr="C:\Documents and Settings\Administrator\桌面\江西物理(JK)\A18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4693920" y="2995295"/>
            <a:ext cx="4301490" cy="3081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971280" y="2331720"/>
            <a:ext cx="516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114425" y="704850"/>
            <a:ext cx="1014349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下列四组物体中，都属于绝缘体的一组是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碳棒、人体、大地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水银、铜丝、铁块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陶瓷、干木块、塑料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大地、人体、陶瓷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8. 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不定项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下列关于材料的导电性能及其应用的说法正确的是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绝缘体不易导电，是因为绝缘体内部几乎没有电荷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生活中通常用铜、铝做电线的线芯，是因为它们的导电性能好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半导体的导电性能介于导体与绝缘体之间，可以制作二极管、三极管等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用超导材料制成的电饭锅可减少热量的散失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47560" y="895985"/>
            <a:ext cx="640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21495" y="3590290"/>
            <a:ext cx="812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1089660" y="1075690"/>
            <a:ext cx="7266940" cy="521970"/>
            <a:chOff x="894" y="3246"/>
            <a:chExt cx="11444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844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影响导体电阻大小的因素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2018.5)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1" name="文本框 100"/>
          <p:cNvSpPr txBox="1"/>
          <p:nvPr/>
        </p:nvSpPr>
        <p:spPr>
          <a:xfrm>
            <a:off x="1026160" y="1725295"/>
            <a:ext cx="102114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 (2018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如图所示，卡通动物的对话，形象地描述了导体的电阻大小与导体的材料、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有关．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954" descr="C:\Documents and Settings\Administrator\桌面\江西物理(JK)\A19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5196840" y="2891155"/>
            <a:ext cx="2538095" cy="2816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942330" y="5875655"/>
            <a:ext cx="10477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92245" y="2399665"/>
            <a:ext cx="923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长度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45760" y="2409825"/>
            <a:ext cx="1625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横截面积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717550" y="188404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628650" y="2506980"/>
            <a:ext cx="110655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在通常情况下，比较两根镍铬合金线电阻的大小，下列说法中正确的是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较短的镍铬合金线电阻小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横截面积相等时，较长的镍铬合金线电阻大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长度相等时，横截面积较大的镍铬合金线电阻大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横截面积较大的镍铬合金线电阻小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01350" y="2692400"/>
            <a:ext cx="656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4"/>
          <p:cNvGrpSpPr/>
          <p:nvPr/>
        </p:nvGrpSpPr>
        <p:grpSpPr>
          <a:xfrm>
            <a:off x="747204" y="924560"/>
            <a:ext cx="10515147" cy="645159"/>
            <a:chOff x="1208" y="1190"/>
            <a:chExt cx="16640" cy="1018"/>
          </a:xfrm>
        </p:grpSpPr>
        <p:pic>
          <p:nvPicPr>
            <p:cNvPr id="13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62635" y="1598295"/>
            <a:ext cx="4036060" cy="648335"/>
            <a:chOff x="1456" y="3050"/>
            <a:chExt cx="6356" cy="1021"/>
          </a:xfrm>
        </p:grpSpPr>
        <p:sp>
          <p:nvSpPr>
            <p:cNvPr id="16" name="文本框 15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17" name="图片 16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711835" y="2423795"/>
            <a:ext cx="4880610" cy="523080"/>
            <a:chOff x="894" y="3246"/>
            <a:chExt cx="7686" cy="824"/>
          </a:xfrm>
        </p:grpSpPr>
        <p:sp>
          <p:nvSpPr>
            <p:cNvPr id="19" name="文本框 4"/>
            <p:cNvSpPr txBox="1"/>
            <p:nvPr/>
          </p:nvSpPr>
          <p:spPr>
            <a:xfrm>
              <a:off x="3894" y="3246"/>
              <a:ext cx="468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两种电荷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6年3考)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1" name="图片 9" descr="考点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654685" y="2918460"/>
            <a:ext cx="104692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两种电荷及其相互作用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摩擦起电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：用摩擦的方式使物体带电，叫做摩擦起电．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实质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电荷的______．物体失去电子带______电，得到电子带________电．(2017.5)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带电体的性质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：能够吸引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72435" y="4694555"/>
            <a:ext cx="8286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转移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437630" y="4694555"/>
            <a:ext cx="969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正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526905" y="4694555"/>
            <a:ext cx="577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负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575810" y="5779770"/>
            <a:ext cx="953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轻小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8978265" y="545211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1139825" y="979170"/>
            <a:ext cx="8022590" cy="521970"/>
            <a:chOff x="894" y="3246"/>
            <a:chExt cx="12634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963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电流、电压及电流表、电压表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6年5考)　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1" name="文本框 100"/>
          <p:cNvSpPr txBox="1"/>
          <p:nvPr/>
        </p:nvSpPr>
        <p:spPr>
          <a:xfrm>
            <a:off x="1076325" y="1590040"/>
            <a:ext cx="102114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 (2018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快乐学习，轻松考试，请你写出：一节新干电池的电压为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，我国家庭电路电压为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________V.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 [2015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如图所示，为多用途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演示教学电表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的接线情况，此时所测的物理量是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，测量范围是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12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5830" y="4143375"/>
            <a:ext cx="3110865" cy="1659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711190" y="5840730"/>
            <a:ext cx="12827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12315" y="2242185"/>
            <a:ext cx="890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1.5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77000" y="2242185"/>
            <a:ext cx="7435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220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29380" y="3360420"/>
            <a:ext cx="103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电压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62140" y="3360420"/>
            <a:ext cx="1358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～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 V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42170" y="3360420"/>
            <a:ext cx="689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V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806450" y="910590"/>
            <a:ext cx="1838960" cy="474345"/>
            <a:chOff x="1318" y="2359"/>
            <a:chExt cx="2896" cy="747"/>
          </a:xfrm>
        </p:grpSpPr>
        <p:pic>
          <p:nvPicPr>
            <p:cNvPr id="15" name="图片 14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806450" y="1372870"/>
            <a:ext cx="80645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使用电流表时，应先估计被测电流，然后选用合适的量程．若不能预先估计，则应从电流表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较大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较小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的量程测起，并采用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法来判断被测量值是否大于电流表的量程，如图所示的电流表使用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0.6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量程时，示数为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________A.14.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某同学在用电压表测电压前，已将指针调到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“0”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刻度线上，第一次将电压表接入电路时，指针偏转情况如图所示，这是因为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，改正后，他记录的数据为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1.1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，则实际的电压表示数应为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________V.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8" name="图片 959" descr="C:\Documents and Settings\Administrator\桌面\江西物理(JK)\A21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9192895" y="1790700"/>
            <a:ext cx="2122805" cy="1510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18"/>
          <p:cNvSpPr txBox="1"/>
          <p:nvPr/>
        </p:nvSpPr>
        <p:spPr>
          <a:xfrm>
            <a:off x="9692005" y="3542665"/>
            <a:ext cx="11252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0" name="图片 960" descr="C:\Documents and Settings\Administrator\桌面\江西物理(JK)\A22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9253220" y="4402455"/>
            <a:ext cx="2001520" cy="947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文本框 20"/>
          <p:cNvSpPr txBox="1"/>
          <p:nvPr/>
        </p:nvSpPr>
        <p:spPr>
          <a:xfrm>
            <a:off x="9704070" y="5621655"/>
            <a:ext cx="12198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85180" y="2041525"/>
            <a:ext cx="969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较大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03495" y="2605405"/>
            <a:ext cx="922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试触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15285" y="3681730"/>
            <a:ext cx="7658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0.46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71370" y="5380355"/>
            <a:ext cx="211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所用量程偏小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385310" y="5840730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5.5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25170" y="709930"/>
            <a:ext cx="1136142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两种电荷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两种电荷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：用丝绸摩擦过的玻璃棒所带的电荷叫做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，用毛皮摩擦过的橡胶棒所带的电荷叫做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2017.5)b.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电荷间的相互作用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：同种电荷互相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，异种电荷互相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2019.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2014.11)(3)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验电器</a:t>
            </a:r>
            <a:endParaRPr lang="en-US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作用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：检验物体是否带电．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原理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原子及其结构</a:t>
            </a:r>
            <a:endParaRPr lang="zh-CN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     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核外电子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带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电)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带正电)     ①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电)    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中子(不带电)       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91450" y="1348740"/>
            <a:ext cx="1282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正电荷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81730" y="1945640"/>
            <a:ext cx="1281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负电荷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88990" y="2494915"/>
            <a:ext cx="1110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排斥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18295" y="2494915"/>
            <a:ext cx="860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吸引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62395" y="4131310"/>
            <a:ext cx="2705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同种电荷互相排斥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1430" y="5772150"/>
            <a:ext cx="1156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原子核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68925" y="5784850"/>
            <a:ext cx="750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正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40760" y="5229225"/>
            <a:ext cx="593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负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167495" y="549084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099820" y="1353185"/>
            <a:ext cx="4865370" cy="521970"/>
            <a:chOff x="894" y="3246"/>
            <a:chExt cx="7662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466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电流和电压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必考)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60120" y="1887855"/>
            <a:ext cx="79025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电流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形成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：电荷的定向移动形成电流．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：规定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定向移动的方向为电流的方向．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产生条件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：电路中有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；电路是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(4)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常用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________(A)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其他单位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：毫安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，微安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μA)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(5)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单位换算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______mA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μA.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999740" y="3123565"/>
            <a:ext cx="1344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正电荷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145915" y="3642360"/>
            <a:ext cx="969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电源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64605" y="3655060"/>
            <a:ext cx="843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通路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97530" y="4191635"/>
            <a:ext cx="9848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安培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01110" y="5327650"/>
            <a:ext cx="875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8535670" y="499237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32180" y="705485"/>
            <a:ext cx="879157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常见的电流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．手电筒中的电流约为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 mA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．家庭节能灯中的电流约为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0.1________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．家用电冰箱的电流约为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．家用空调器的电流约为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e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．电视的电流约为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A.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电压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作用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：使导体中自由电荷定向移动形成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的原因．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常用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________(V)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其他单位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：毫伏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mV)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、千伏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kV)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86095" y="1920240"/>
            <a:ext cx="875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06870" y="4667885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电流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73400" y="5217160"/>
            <a:ext cx="8286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伏特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8948420" y="542226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94105" y="1592580"/>
            <a:ext cx="59416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换算关系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kV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mV.(4)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常见的电压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2018.1)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．一节新干电池的电压为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．一节新铅蓄电池的电压为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．手机电池的电压约为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3.7 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．我国家庭电路的电压为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e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．人体的安全电压为不高于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 V.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20210" y="1718310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92675" y="2781300"/>
            <a:ext cx="890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92675" y="4406265"/>
            <a:ext cx="103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99075" y="4988560"/>
            <a:ext cx="625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8496300" y="498030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81380" y="2576195"/>
            <a:ext cx="74764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电阻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表示导体对电流阻碍作用的大小，用</a:t>
            </a:r>
            <a:r>
              <a:rPr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表示．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：常用单位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，符号是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其他单位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：千欧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kΩ)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、兆欧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MΩ)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单位换算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kΩ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1 000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________MΩ.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95680" y="1680845"/>
            <a:ext cx="3810000" cy="521970"/>
            <a:chOff x="894" y="3246"/>
            <a:chExt cx="600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300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电阻</a:t>
              </a:r>
              <a:r>
                <a:rPr lang="zh-CN" altLang="en-US" sz="2400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(</a:t>
              </a:r>
              <a:r>
                <a:rPr lang="zh-CN" altLang="en-US" sz="2400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必考)</a:t>
              </a:r>
              <a:endPara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3660140" y="3804920"/>
            <a:ext cx="1094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欧姆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32855" y="3804920"/>
            <a:ext cx="703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Ω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22240" y="4892675"/>
            <a:ext cx="1110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sz="2400" b="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090660" y="301244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003030" y="508889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UNIT_TABLE_BEAUTIFY" val="smartTable{c829cc9d-bbee-44ac-89e7-22c4e2f2f75f}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UNIT_TABLE_BEAUTIFY" val="smartTable{105cea7e-c4b5-4cc0-b6e6-d3fb11570efb}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UNIT_TABLE_BEAUTIFY" val="smartTable{dd44a1ba-c2a8-4eaf-ab56-76669ae3e475}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UNIT_TABLE_BEAUTIFY" val="smartTable{0c79c5e3-ec9a-4ad7-bf3c-dbf04bb2fb71}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UNIT_TABLE_BEAUTIFY" val="smartTable{7b12ab8f-b49e-4c1d-93dc-320235bd1aa9}"/>
</p:tagLst>
</file>

<file path=ppt/tags/tag23.xml><?xml version="1.0" encoding="utf-8"?>
<p:tagLst xmlns:p="http://schemas.openxmlformats.org/presentationml/2006/main">
  <p:tag name="KSO_WM_SLIDE_ITEM_CNT" val="1"/>
  <p:tag name="KSO_WM_SLIDE_MODEL_TYPE" val="timeline"/>
</p:tagLst>
</file>

<file path=ppt/tags/tag24.xml><?xml version="1.0" encoding="utf-8"?>
<p:tagLst xmlns:p="http://schemas.openxmlformats.org/presentationml/2006/main">
  <p:tag name="KSO_WM_UNIT_TABLE_BEAUTIFY" val="smartTable{cbc40327-d38c-4603-9707-90379ba74e1d}"/>
</p:tagLst>
</file>

<file path=ppt/tags/tag25.xml><?xml version="1.0" encoding="utf-8"?>
<p:tagLst xmlns:p="http://schemas.openxmlformats.org/presentationml/2006/main">
  <p:tag name="KSO_WM_SLIDE_ITEM_CNT" val="1"/>
  <p:tag name="KSO_WM_SLIDE_MODEL_TYPE" val="timeline"/>
</p:tagLst>
</file>

<file path=ppt/tags/tag26.xml><?xml version="1.0" encoding="utf-8"?>
<p:tagLst xmlns:p="http://schemas.openxmlformats.org/presentationml/2006/main">
  <p:tag name="KSO_WM_UNIT_TABLE_BEAUTIFY" val="smartTable{cbc40327-d38c-4603-9707-90379ba74e1d}"/>
</p:tagLst>
</file>

<file path=ppt/tags/tag27.xml><?xml version="1.0" encoding="utf-8"?>
<p:tagLst xmlns:p="http://schemas.openxmlformats.org/presentationml/2006/main">
  <p:tag name="KSO_WM_SLIDE_ITEM_CNT" val="1"/>
  <p:tag name="KSO_WM_SLIDE_MODEL_TYPE" val="timeline"/>
</p:tagLst>
</file>

<file path=ppt/tags/tag28.xml><?xml version="1.0" encoding="utf-8"?>
<p:tagLst xmlns:p="http://schemas.openxmlformats.org/presentationml/2006/main">
  <p:tag name="KSO_WM_SLIDE_ITEM_CNT" val="1"/>
  <p:tag name="KSO_WM_SLIDE_MODEL_TYPE" val="timeline"/>
</p:tagLst>
</file>

<file path=ppt/tags/tag29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0.xml><?xml version="1.0" encoding="utf-8"?>
<p:tagLst xmlns:p="http://schemas.openxmlformats.org/presentationml/2006/main">
  <p:tag name="KSO_WM_SLIDE_ITEM_CNT" val="1"/>
  <p:tag name="KSO_WM_SLIDE_MODEL_TYPE" val="timeline"/>
</p:tagLst>
</file>

<file path=ppt/tags/tag31.xml><?xml version="1.0" encoding="utf-8"?>
<p:tagLst xmlns:p="http://schemas.openxmlformats.org/presentationml/2006/main">
  <p:tag name="KSO_WM_SLIDE_ITEM_CNT" val="1"/>
  <p:tag name="KSO_WM_SLIDE_MODEL_TYPE" val="timeline"/>
</p:tagLst>
</file>

<file path=ppt/tags/tag32.xml><?xml version="1.0" encoding="utf-8"?>
<p:tagLst xmlns:p="http://schemas.openxmlformats.org/presentationml/2006/main">
  <p:tag name="KSO_WM_UNIT_TABLE_BEAUTIFY" val="smartTable{919f7548-da2f-4467-9d84-a3fcde66a583}"/>
</p:tagLst>
</file>

<file path=ppt/tags/tag33.xml><?xml version="1.0" encoding="utf-8"?>
<p:tagLst xmlns:p="http://schemas.openxmlformats.org/presentationml/2006/main">
  <p:tag name="KSO_WM_SLIDE_ITEM_CNT" val="1"/>
  <p:tag name="KSO_WM_SLIDE_MODEL_TYPE" val="timeline"/>
</p:tagLst>
</file>

<file path=ppt/tags/tag34.xml><?xml version="1.0" encoding="utf-8"?>
<p:tagLst xmlns:p="http://schemas.openxmlformats.org/presentationml/2006/main">
  <p:tag name="KSO_WM_UNIT_TABLE_BEAUTIFY" val="smartTable{69864844-6b7d-4019-8332-4edf6423ee34}"/>
</p:tagLst>
</file>

<file path=ppt/tags/tag35.xml><?xml version="1.0" encoding="utf-8"?>
<p:tagLst xmlns:p="http://schemas.openxmlformats.org/presentationml/2006/main">
  <p:tag name="KSO_WM_SLIDE_ITEM_CNT" val="1"/>
  <p:tag name="KSO_WM_SLIDE_MODEL_TYPE" val="timeline"/>
</p:tagLst>
</file>

<file path=ppt/tags/tag36.xml><?xml version="1.0" encoding="utf-8"?>
<p:tagLst xmlns:p="http://schemas.openxmlformats.org/presentationml/2006/main">
  <p:tag name="KSO_WM_SLIDE_ITEM_CNT" val="1"/>
  <p:tag name="KSO_WM_SLIDE_MODEL_TYPE" val="timeline"/>
</p:tagLst>
</file>

<file path=ppt/tags/tag37.xml><?xml version="1.0" encoding="utf-8"?>
<p:tagLst xmlns:p="http://schemas.openxmlformats.org/presentationml/2006/main">
  <p:tag name="KSO_WM_SLIDE_ITEM_CNT" val="1"/>
  <p:tag name="KSO_WM_SLIDE_MODEL_TYPE" val="timeline"/>
</p:tagLst>
</file>

<file path=ppt/tags/tag38.xml><?xml version="1.0" encoding="utf-8"?>
<p:tagLst xmlns:p="http://schemas.openxmlformats.org/presentationml/2006/main">
  <p:tag name="KSO_WM_SLIDE_ITEM_CNT" val="1"/>
  <p:tag name="KSO_WM_SLIDE_MODEL_TYPE" val="timeline"/>
</p:tagLst>
</file>

<file path=ppt/tags/tag39.xml><?xml version="1.0" encoding="utf-8"?>
<p:tagLst xmlns:p="http://schemas.openxmlformats.org/presentationml/2006/main">
  <p:tag name="KSO_WM_SLIDE_ITEM_CNT" val="1"/>
  <p:tag name="KSO_WM_SLIDE_MODEL_TYPE" val="timeline"/>
</p:tagLst>
</file>

<file path=ppt/tags/tag4.xml><?xml version="1.0" encoding="utf-8"?>
<p:tagLst xmlns:p="http://schemas.openxmlformats.org/presentationml/2006/main">
  <p:tag name="KSO_WM_SLIDE_ITEM_CNT" val="4"/>
</p:tagLst>
</file>

<file path=ppt/tags/tag40.xml><?xml version="1.0" encoding="utf-8"?>
<p:tagLst xmlns:p="http://schemas.openxmlformats.org/presentationml/2006/main">
  <p:tag name="KSO_WM_SLIDE_ITEM_CNT" val="1"/>
  <p:tag name="KSO_WM_SLIDE_MODEL_TYPE" val="timeline"/>
</p:tagLst>
</file>

<file path=ppt/tags/tag41.xml><?xml version="1.0" encoding="utf-8"?>
<p:tagLst xmlns:p="http://schemas.openxmlformats.org/presentationml/2006/main">
  <p:tag name="KSO_WM_SLIDE_ITEM_CNT" val="1"/>
  <p:tag name="KSO_WM_SLIDE_MODEL_TYPE" val="timeline"/>
</p:tagLst>
</file>

<file path=ppt/tags/tag42.xml><?xml version="1.0" encoding="utf-8"?>
<p:tagLst xmlns:p="http://schemas.openxmlformats.org/presentationml/2006/main">
  <p:tag name="KSO_WM_SLIDE_ITEM_CNT" val="1"/>
  <p:tag name="KSO_WM_SLIDE_MODEL_TYPE" val="timeline"/>
</p:tagLst>
</file>

<file path=ppt/tags/tag43.xml><?xml version="1.0" encoding="utf-8"?>
<p:tagLst xmlns:p="http://schemas.openxmlformats.org/presentationml/2006/main">
  <p:tag name="KSO_WM_SLIDE_ITEM_CNT" val="1"/>
  <p:tag name="KSO_WM_SLIDE_MODEL_TYPE" val="timeline"/>
</p:tagLst>
</file>

<file path=ppt/tags/tag44.xml><?xml version="1.0" encoding="utf-8"?>
<p:tagLst xmlns:p="http://schemas.openxmlformats.org/presentationml/2006/main">
  <p:tag name="KSO_WM_SLIDE_ITEM_CNT" val="1"/>
  <p:tag name="KSO_WM_SLIDE_MODEL_TYPE" val="timeline"/>
</p:tagLst>
</file>

<file path=ppt/tags/tag45.xml><?xml version="1.0" encoding="utf-8"?>
<p:tagLst xmlns:p="http://schemas.openxmlformats.org/presentationml/2006/main">
  <p:tag name="KSO_WM_SLIDE_ITEM_CNT" val="1"/>
  <p:tag name="KSO_WM_SLIDE_MODEL_TYPE" val="timeline"/>
</p:tagLst>
</file>

<file path=ppt/tags/tag46.xml><?xml version="1.0" encoding="utf-8"?>
<p:tagLst xmlns:p="http://schemas.openxmlformats.org/presentationml/2006/main">
  <p:tag name="KSO_WM_SLIDE_ITEM_CNT" val="1"/>
  <p:tag name="KSO_WM_SLIDE_MODEL_TYPE" val="timeline"/>
</p:tagLst>
</file>

<file path=ppt/tags/tag47.xml><?xml version="1.0" encoding="utf-8"?>
<p:tagLst xmlns:p="http://schemas.openxmlformats.org/presentationml/2006/main">
  <p:tag name="KSO_WM_SLIDE_ITEM_CNT" val="1"/>
  <p:tag name="KSO_WM_SLIDE_MODEL_TYPE" val="timeline"/>
</p:tagLst>
</file>

<file path=ppt/tags/tag48.xml><?xml version="1.0" encoding="utf-8"?>
<p:tagLst xmlns:p="http://schemas.openxmlformats.org/presentationml/2006/main">
  <p:tag name="KSO_WM_SLIDE_ITEM_CNT" val="1"/>
  <p:tag name="KSO_WM_SLIDE_MODEL_TYPE" val="timeline"/>
</p:tagLst>
</file>

<file path=ppt/tags/tag49.xml><?xml version="1.0" encoding="utf-8"?>
<p:tagLst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50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7134</Words>
  <Application>WPS 演示</Application>
  <PresentationFormat>宽屏</PresentationFormat>
  <Paragraphs>869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9" baseType="lpstr">
      <vt:lpstr>Arial</vt:lpstr>
      <vt:lpstr>宋体</vt:lpstr>
      <vt:lpstr>Wingdings</vt:lpstr>
      <vt:lpstr>Times New Roman</vt:lpstr>
      <vt:lpstr>黑体</vt:lpstr>
      <vt:lpstr>微软雅黑</vt:lpstr>
      <vt:lpstr>方正粗黑宋简体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