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38"/>
  </p:notesMasterIdLst>
  <p:sldIdLst>
    <p:sldId id="256" r:id="rId2"/>
    <p:sldId id="273" r:id="rId3"/>
    <p:sldId id="257" r:id="rId4"/>
    <p:sldId id="274" r:id="rId5"/>
    <p:sldId id="403" r:id="rId6"/>
    <p:sldId id="426" r:id="rId7"/>
    <p:sldId id="425" r:id="rId8"/>
    <p:sldId id="424" r:id="rId9"/>
    <p:sldId id="423" r:id="rId10"/>
    <p:sldId id="422" r:id="rId11"/>
    <p:sldId id="421" r:id="rId12"/>
    <p:sldId id="420" r:id="rId13"/>
    <p:sldId id="419" r:id="rId14"/>
    <p:sldId id="427" r:id="rId15"/>
    <p:sldId id="418" r:id="rId16"/>
    <p:sldId id="417" r:id="rId17"/>
    <p:sldId id="416" r:id="rId18"/>
    <p:sldId id="415" r:id="rId19"/>
    <p:sldId id="414" r:id="rId20"/>
    <p:sldId id="413" r:id="rId21"/>
    <p:sldId id="412" r:id="rId22"/>
    <p:sldId id="411" r:id="rId23"/>
    <p:sldId id="410" r:id="rId24"/>
    <p:sldId id="409" r:id="rId25"/>
    <p:sldId id="408" r:id="rId26"/>
    <p:sldId id="407" r:id="rId27"/>
    <p:sldId id="406" r:id="rId28"/>
    <p:sldId id="404" r:id="rId29"/>
    <p:sldId id="405" r:id="rId30"/>
    <p:sldId id="436" r:id="rId31"/>
    <p:sldId id="435" r:id="rId32"/>
    <p:sldId id="434" r:id="rId33"/>
    <p:sldId id="433" r:id="rId34"/>
    <p:sldId id="432" r:id="rId35"/>
    <p:sldId id="431" r:id="rId36"/>
    <p:sldId id="43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90" y="-108"/>
      </p:cViewPr>
      <p:guideLst>
        <p:guide orient="horz" pos="216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3561600" y="2948400"/>
            <a:ext cx="4032000" cy="770400"/>
          </a:xfrm>
        </p:spPr>
        <p:txBody>
          <a:bodyPr anchor="t" anchorCtr="0">
            <a:normAutofit/>
          </a:bodyPr>
          <a:lstStyle>
            <a:lvl1pPr algn="l">
              <a:defRPr sz="44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2359379" y="3981980"/>
            <a:ext cx="74732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489600" y="4244400"/>
            <a:ext cx="5217600" cy="414000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2634190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6018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86171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12162" y="2525486"/>
            <a:ext cx="1445649" cy="1445649"/>
          </a:xfrm>
          <a:prstGeom prst="ellipse">
            <a:avLst/>
          </a:prstGeom>
          <a:solidFill>
            <a:schemeClr val="bg1">
              <a:alpha val="70000"/>
            </a:schemeClr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dirty="0">
              <a:solidFill>
                <a:schemeClr val="accent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600" y="408675"/>
            <a:ext cx="10516800" cy="5810400"/>
          </a:xfrm>
        </p:spPr>
        <p:txBody>
          <a:bodyPr/>
          <a:lstStyle>
            <a:lvl1pPr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accent3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accent3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3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3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3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3"/>
            <a:ext cx="2743200" cy="365125"/>
          </a:xfrm>
          <a:prstGeom prst="rect">
            <a:avLst/>
          </a:prstGeom>
        </p:spPr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47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38C15-70B2-4E73-AEA5-CEEB752D732B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5E62-40DE-488E-935E-E1D9A5449E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38C15-70B2-4E73-AEA5-CEEB752D732B}" type="datetimeFigureOut">
              <a:rPr lang="zh-CN" altLang="en-US" smtClean="0"/>
              <a:t>2017/10/31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85E62-40DE-488E-935E-E1D9A5449E4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pPr/>
              <a:t>10/31/2017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51" r:id="rId12"/>
    <p:sldLayoutId id="2147483654" r:id="rId13"/>
    <p:sldLayoutId id="2147483658" r:id="rId14"/>
    <p:sldLayoutId id="2147483659" r:id="rId15"/>
    <p:sldLayoutId id="2147483660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67561" y="1315192"/>
            <a:ext cx="11693811" cy="13098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threePt" dir="t"/>
            </a:scene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0" kern="1200">
                <a:solidFill>
                  <a:srgbClr val="509E4F">
                    <a:lumMod val="75000"/>
                  </a:srgbClr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defRPr>
            </a:lvl1pPr>
          </a:lstStyle>
          <a:p>
            <a:r>
              <a:rPr lang="zh-CN" altLang="en-US" sz="4400" dirty="0" smtClean="0">
                <a:latin typeface="Arial" panose="020B0604020202020204" pitchFamily="34" charset="0"/>
              </a:rPr>
              <a:t>专题十七　信息　能源与可持续发展</a:t>
            </a:r>
            <a:endParaRPr lang="zh-CN" altLang="en-US" sz="4400" b="0" dirty="0"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521279" y="439705"/>
            <a:ext cx="5003800" cy="5873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FFFFFF"/>
                </a:solidFill>
              </a:rPr>
              <a:t> 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②电视的发射和接收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935653" y="1015676"/>
            <a:ext cx="75247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电视用电磁波传递图像和声音信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号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CC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65065" y="1483017"/>
            <a:ext cx="67484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</a:rPr>
              <a:t>　　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图</a:t>
            </a:r>
            <a:r>
              <a:rPr lang="zh-CN" altLang="en-US" sz="2800" b="1" dirty="0">
                <a:latin typeface="宋体" panose="02010600030101010101" pitchFamily="2" charset="-122"/>
              </a:rPr>
              <a:t>像信号工作过程</a:t>
            </a:r>
          </a:p>
        </p:txBody>
      </p:sp>
      <p:pic>
        <p:nvPicPr>
          <p:cNvPr id="5" name="Picture 2" descr="E:\教科研、论文资料\人教版教学参考编制\21图\21图\21-3-4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15357" y="1483026"/>
            <a:ext cx="6209814" cy="3581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28959" y="4811584"/>
            <a:ext cx="78676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摄像机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将图像转换成电信号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000967" y="5340383"/>
            <a:ext cx="81724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发射机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将电信号加载到频率很高的电流上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963645" y="5904107"/>
            <a:ext cx="78676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天  线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将高频信号发射到空中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nimBg="1"/>
      <p:bldP spid="6" grpId="0" autoUpdateAnimBg="0"/>
      <p:bldP spid="7" grpId="0" autoUpdateAnimBg="0"/>
      <p:bldP spid="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507769" y="452729"/>
            <a:ext cx="536416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</a:rPr>
              <a:t>电</a:t>
            </a:r>
            <a:r>
              <a:rPr lang="zh-CN" altLang="en-US" sz="2800" b="1" dirty="0">
                <a:latin typeface="Times New Roman" panose="02020603050405020304" pitchFamily="18" charset="0"/>
              </a:rPr>
              <a:t>视接收机工作过程</a:t>
            </a:r>
          </a:p>
        </p:txBody>
      </p:sp>
      <p:pic>
        <p:nvPicPr>
          <p:cNvPr id="3" name="Picture 2" descr="E:\教科研、论文资料\人教版教学参考编制\21图\21图\21-3-4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1645" y="860361"/>
            <a:ext cx="6086475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8"/>
          <p:cNvSpPr txBox="1">
            <a:spLocks noChangeArrowheads="1"/>
          </p:cNvSpPr>
          <p:nvPr/>
        </p:nvSpPr>
        <p:spPr bwMode="auto">
          <a:xfrm>
            <a:off x="571759" y="3906027"/>
            <a:ext cx="81724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天  　线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接收包含声、像信息的高频信号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571758" y="4448175"/>
            <a:ext cx="79565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接 收 机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取出并放大图像和音频电信号</a:t>
            </a: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09082" y="5016727"/>
            <a:ext cx="67897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显 示 器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复原图像信号</a:t>
            </a: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99751" y="5558064"/>
            <a:ext cx="8280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音频放大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</a:rPr>
              <a:t>将微弱音频电信号放大并输出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669207" y="398204"/>
            <a:ext cx="8407853" cy="138499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③移动电话：移动电话不需要电话线，声音信息不是由导线中的电流来传递，而是由空间的电磁波传递，所以移动电话既是无线电发射台又是无线电接收台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66283" y="1846909"/>
            <a:ext cx="8208963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电磁波在能量方面的应用：微波用于微波炉，红外线用于医疗加热、遥控，紫外线用于杀菌、防伪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,</a:t>
            </a:r>
            <a:r>
              <a:rPr lang="el-GR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γ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射线、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X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射线用于医疗等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48096" y="3454885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现代通信技术：卫星通信、光纤通信和网络通信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622555" y="4031054"/>
            <a:ext cx="6948488" cy="267765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①卫星通信：用地球同步卫星作为中继站，在地球周围均匀地配置三颗同步通信卫星，就覆盖了几乎全部地球表面，可以实现全球通信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卫星通信除了能远距离传送信息外，还要通信容量大、干扰小、质量好、功效高等优点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85232" y="578728"/>
            <a:ext cx="7773372" cy="2246769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②光纤通信：光也是一种电磁波，其频率比微波更高，在相同时间内传递的信息量就更大，光纤通信利用频率单一、方向高度集中的激光在光导纤维中传播，不受电磁干扰，通信质量高，保密性好，传输损耗小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22578" y="3244334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FFFF"/>
                </a:solidFill>
              </a:rPr>
              <a:t>②光纤通信</a:t>
            </a:r>
            <a:endParaRPr lang="zh-CN" altLang="en-US" dirty="0"/>
          </a:p>
        </p:txBody>
      </p:sp>
      <p:pic>
        <p:nvPicPr>
          <p:cNvPr id="5" name="Picture 2" descr="E:\教科研、论文资料\人教版教学参考编制\21图\21图\21-4-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8220" y="3244494"/>
            <a:ext cx="32004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E:\教科研、论文资料\人教版教学参考编制\21图\21图\21-4-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979" y="4146681"/>
            <a:ext cx="474503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802248" y="3283727"/>
            <a:ext cx="3997325" cy="844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</a:rPr>
              <a:t>光在光导纤维中的传播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672317" y="591168"/>
            <a:ext cx="7773372" cy="2246769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③网络通信：计算机可以高速处理大量信息，把计算机连在一起可以进行网络通信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目前人们经常使用的网络通信形式是电子邮件，电子邮件能传递文字、照片、语音及任何信息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人们可以利用因特网实现资源共享和信息传递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7467" y="2945591"/>
            <a:ext cx="8075612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考点二   材料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5" name="Picture 3" descr="u=2254381056,3511893923&amp;gp=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3299" y="1647438"/>
            <a:ext cx="2731762" cy="2603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纳米领带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7907" y="1562878"/>
            <a:ext cx="2744755" cy="274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0" descr="201004131314028281ENGLER%C8%C8%C3%F4%B5%E7%D7%E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7444" y="4495541"/>
            <a:ext cx="16557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8" descr="1220081754-7664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9778" y="4558231"/>
            <a:ext cx="16573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92" descr="3512807709354774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5748" y="4570186"/>
            <a:ext cx="1584325" cy="183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7" descr="u=1755716907,3356961245&amp;fm=0&amp;gp=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07225" y="4588263"/>
            <a:ext cx="158432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651478" y="504793"/>
            <a:ext cx="8546879" cy="138499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材料的物理属性：导热性、导电性、磁性、密度、比热容、弹性、硬度、延展性等，一般来说，不同材料的这些性质是不同的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73452" y="2101946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导热性：容易导热的物体是热的良导体，常见的有各种金属，不容易导热的物体是热的不良导体，常见的有木材、橡胶、空气等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8569" y="3803228"/>
            <a:ext cx="9035660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弹性：材料受力会产生拉长、压缩或弯曲等形变，除去外力后材料往往又自己恢复原状，这就是弹性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材料的弹性是有限度的，过去的力会使弹性材料变形且不能恢复原状，甚至断裂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097387" y="553064"/>
            <a:ext cx="9035660" cy="15748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硬度：材料有软有硬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较硬的材料能使较软的材料产生凹陷、划痕、或切削、磨损较软的材料，硬度就是描述材料坚硬程度的物理量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63176" y="2123718"/>
            <a:ext cx="9035660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(4)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延展性：具有延展性的材料可以打成片、拉成丝；不具有延展性的材料在外力作用下容易破碎、断裂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大部分的金属都具有延展性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常见的玻璃、陶瓷等材料没有延展性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4" name="矩形 4"/>
          <p:cNvSpPr/>
          <p:nvPr/>
        </p:nvSpPr>
        <p:spPr>
          <a:xfrm>
            <a:off x="1259592" y="4283692"/>
            <a:ext cx="8546879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新材料的开发：纳米材料、半导体材料和超导材料</a:t>
            </a:r>
            <a:endParaRPr lang="en-US" altLang="zh-CN" sz="2800" b="1" dirty="0" smtClea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88530" y="5034868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纳米材料：当材料的微粒小到纳米尺寸时，材料的性能就会发生显著的变化，这样的高科技材料称为纳米材料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现在纳米材料已应用于许多领域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193804" y="752117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半导体材料：导电性能介于导体和绝缘体之间的材料，如半导体材料锗、硅、砷化镓等，晶体二极管就是由半导体材料制成，具有单向导电性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262228" y="2556035"/>
            <a:ext cx="9035660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超导材料：当导体的温度降低到一定程度时，导体的电阻会突然变为零，这种现象叫超导现象，这样的材料叫超导材料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超导材料可减少电能在线路上的损耗，便于制造大功率的用电器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考点三   能量转化和守恒定律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3563" y="1368812"/>
            <a:ext cx="6396762" cy="230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87443" y="3777439"/>
            <a:ext cx="6251284" cy="275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99251" y="998290"/>
            <a:ext cx="44629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 smtClean="0"/>
          </a:p>
        </p:txBody>
      </p:sp>
      <p:pic>
        <p:nvPicPr>
          <p:cNvPr id="4" name="Picture 3" descr="多伦多电视塔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9145" y="690465"/>
            <a:ext cx="2375614" cy="238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 descr="电视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78" y="3198619"/>
            <a:ext cx="3268014" cy="196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4"/>
          <p:cNvSpPr>
            <a:spLocks noGrp="1" noChangeArrowheads="1"/>
          </p:cNvSpPr>
          <p:nvPr/>
        </p:nvSpPr>
        <p:spPr bwMode="auto">
          <a:xfrm>
            <a:off x="892759" y="5384509"/>
            <a:ext cx="3889375" cy="793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10000"/>
              </a:lnSpc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sz="2400" b="1" dirty="0">
                <a:latin typeface="Verdana" panose="020B0604030504040204" pitchFamily="34" charset="0"/>
              </a:rPr>
              <a:t>电视台通过电磁波，将精彩的电视节目展现给我</a:t>
            </a:r>
            <a:r>
              <a:rPr lang="zh-CN" sz="2400" b="1" dirty="0" smtClean="0">
                <a:latin typeface="Verdana" panose="020B0604030504040204" pitchFamily="34" charset="0"/>
              </a:rPr>
              <a:t>们</a:t>
            </a:r>
            <a:r>
              <a:rPr lang="en-US" altLang="zh-CN" sz="2400" b="1" dirty="0" smtClean="0">
                <a:latin typeface="Verdana" panose="020B0604030504040204" pitchFamily="34" charset="0"/>
              </a:rPr>
              <a:t>.</a:t>
            </a:r>
            <a:endParaRPr lang="zh-CN" sz="2400" b="1" dirty="0">
              <a:latin typeface="Verdana" panose="020B0604030504040204" pitchFamily="34" charset="0"/>
            </a:endParaRPr>
          </a:p>
        </p:txBody>
      </p:sp>
      <p:pic>
        <p:nvPicPr>
          <p:cNvPr id="7" name="Picture 8" descr="E:\电子课件编制\20110104111827-359496986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2215" y="955739"/>
            <a:ext cx="2519362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电子课件编制\3a4107e7f251d1c7a54293f7d23eac59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66125" y="1001000"/>
            <a:ext cx="2520950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 descr="E:\电子课件编制\01300000165488122302548800373.jpg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22117" y="3157764"/>
            <a:ext cx="2519363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 descr="E:\电子课件编制\4120254_202418034326_2.jpg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78501" y="3377423"/>
            <a:ext cx="2519363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414153" y="5710108"/>
            <a:ext cx="53673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66CC"/>
                </a:solidFill>
              </a:rPr>
              <a:t>地球上的能源是否是无尽的呢？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660809" y="616760"/>
            <a:ext cx="8546879" cy="138499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能量的转化和转移：能量的转移发生在同种形式的能量之间，能量的转化在不同形式的能量之间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各种形式的能量都可以在一定条件下相互转化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476959" y="3062656"/>
            <a:ext cx="7561263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r>
              <a:rPr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简隶书" charset="0"/>
              </a:rPr>
              <a:t>　　能量既不会凭空消灭，也不会凭空产生，它只会从一种形式转化为另一种形式，或者从一个物体转移到另一个物体，而在转化或转移的过程中，其总量保持不</a:t>
            </a: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简隶书" charset="0"/>
              </a:rPr>
              <a:t>变</a:t>
            </a:r>
            <a:r>
              <a:rPr lang="en-US" altLang="zh-CN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简隶书" charset="0"/>
              </a:rPr>
              <a:t>.</a:t>
            </a: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简隶书" charset="0"/>
              </a:rPr>
              <a:t> </a:t>
            </a:r>
            <a:endParaRPr lang="zh-CN" altLang="en-US" sz="280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简隶书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73251" y="2327373"/>
            <a:ext cx="2861428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能量守恒定律</a:t>
            </a:r>
            <a:endParaRPr lang="en-US" altLang="zh-CN" sz="2800" b="1" dirty="0" smtClea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8369" y="5101675"/>
            <a:ext cx="6403949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3.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能量在转化和转移过程中具有方向性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utoUpdateAnimBg="0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考点四   能源的分类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9232" y="1301005"/>
            <a:ext cx="7704017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按能源的获取方式可分为一次能源和二次能源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94750" y="2036632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一次能源：可以从自然界直接获取的能源，如化石能源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煤、石油、天然气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、风能、太阳能、地热能以及核能等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其中化石能源是当今世界的主要能源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2487029" y="3800020"/>
            <a:ext cx="4706873" cy="2610109"/>
            <a:chOff x="0" y="0"/>
            <a:chExt cx="1929" cy="1512"/>
          </a:xfrm>
        </p:grpSpPr>
        <p:pic>
          <p:nvPicPr>
            <p:cNvPr id="6" name="Picture 1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929" cy="1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589" y="1361"/>
              <a:ext cx="635" cy="15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schemeClr val="tx2"/>
                  </a:solidFill>
                </a:rPr>
                <a:t>水能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66758" y="655700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二次能源：无法从自然界直接获取，必须通过一次能源的消耗才能得到的能源，如电能、酒精、汽油、柴油等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3105637" y="2392136"/>
            <a:ext cx="4536134" cy="3719415"/>
            <a:chOff x="0" y="0"/>
            <a:chExt cx="4636800" cy="3737971"/>
          </a:xfrm>
        </p:grpSpPr>
        <p:pic>
          <p:nvPicPr>
            <p:cNvPr id="4" name="Picture 6" descr="E:\电子课件编制\19300001338703133177746479448.jpg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636800" cy="32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" name="TextBox 17"/>
            <p:cNvSpPr txBox="1">
              <a:spLocks noChangeArrowheads="1"/>
            </p:cNvSpPr>
            <p:nvPr/>
          </p:nvSpPr>
          <p:spPr bwMode="auto">
            <a:xfrm>
              <a:off x="12654" y="3239575"/>
              <a:ext cx="4611492" cy="4983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2000" b="1">
                  <a:solidFill>
                    <a:schemeClr val="tx2"/>
                  </a:solidFill>
                  <a:latin typeface="宋体" panose="02010600030101010101" pitchFamily="2" charset="-122"/>
                </a:rPr>
                <a:t>地热发电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98603" y="517234"/>
            <a:ext cx="7396107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按能源的开发早晚可分为常规能源和新能源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49518" y="4434598"/>
            <a:ext cx="9035660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可再生能源：指可以在自然界里源源不断地得到补充的能源，如水的动能、风能、太阳能、生物质能等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23215" y="2263677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新能源：指目前尚未被人们广泛利用而正在研究推广的一次能源，如太阳能、风能、地热能、核能、潮汐能等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5729" y="3842043"/>
            <a:ext cx="8176769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3.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按能源能否再生分为可再生能源和不可再生能源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13885" y="1199987"/>
            <a:ext cx="9035660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常规能源：指当前已被人们广泛利用的能源，如煤、石油、天然气、植物燃料等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43297" y="5544925"/>
            <a:ext cx="9452426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不可再生能源：指越利用越少，不可能在短期内从自然界得到补充的能源，如煤、石油、天然气等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2007411" y="1365898"/>
            <a:ext cx="693737" cy="1866900"/>
          </a:xfrm>
          <a:prstGeom prst="flowChartAlternateProcess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一</a:t>
            </a:r>
          </a:p>
          <a:p>
            <a:pPr algn="ctr"/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次</a:t>
            </a:r>
          </a:p>
          <a:p>
            <a:pPr algn="ctr"/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能</a:t>
            </a:r>
          </a:p>
          <a:p>
            <a:pPr algn="ctr"/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源</a:t>
            </a: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3365469" y="3391322"/>
            <a:ext cx="1123950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tx2"/>
                </a:solidFill>
              </a:rPr>
              <a:t>化石能源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301935" y="620130"/>
            <a:ext cx="1123950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核能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3287843" y="1282765"/>
            <a:ext cx="1123950" cy="461963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 dirty="0">
                <a:solidFill>
                  <a:schemeClr val="tx2"/>
                </a:solidFill>
              </a:rPr>
              <a:t>太阳能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3352768" y="2641957"/>
            <a:ext cx="1123950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水能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3320014" y="1910054"/>
            <a:ext cx="1123950" cy="461963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风能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098046" y="3466387"/>
            <a:ext cx="1123950" cy="461963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天然气</a:t>
            </a: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089525" y="4234932"/>
            <a:ext cx="1123950" cy="463550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石油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043260" y="2734745"/>
            <a:ext cx="1123950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煤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300543" y="4064227"/>
            <a:ext cx="1123950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电能</a:t>
            </a: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>
            <a:off x="3325165" y="4911595"/>
            <a:ext cx="1123950" cy="463550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柴油</a:t>
            </a:r>
          </a:p>
        </p:txBody>
      </p:sp>
      <p:sp>
        <p:nvSpPr>
          <p:cNvPr id="13" name="AutoShape 14"/>
          <p:cNvSpPr>
            <a:spLocks noChangeArrowheads="1"/>
          </p:cNvSpPr>
          <p:nvPr/>
        </p:nvSpPr>
        <p:spPr bwMode="auto">
          <a:xfrm>
            <a:off x="3377585" y="5916549"/>
            <a:ext cx="1054456" cy="461962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000" b="1">
                <a:solidFill>
                  <a:schemeClr val="tx2"/>
                </a:solidFill>
              </a:rPr>
              <a:t>汽油</a:t>
            </a:r>
          </a:p>
        </p:txBody>
      </p:sp>
      <p:sp>
        <p:nvSpPr>
          <p:cNvPr id="14" name="AutoShape 15"/>
          <p:cNvSpPr>
            <a:spLocks noChangeArrowheads="1"/>
          </p:cNvSpPr>
          <p:nvPr/>
        </p:nvSpPr>
        <p:spPr bwMode="auto">
          <a:xfrm>
            <a:off x="2050273" y="4322665"/>
            <a:ext cx="693738" cy="1866900"/>
          </a:xfrm>
          <a:prstGeom prst="flowChartAlternateProcess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二</a:t>
            </a:r>
          </a:p>
          <a:p>
            <a:pPr algn="ctr"/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次</a:t>
            </a:r>
          </a:p>
          <a:p>
            <a:pPr algn="ctr"/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能</a:t>
            </a:r>
          </a:p>
          <a:p>
            <a:pPr algn="ctr"/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源</a:t>
            </a:r>
          </a:p>
        </p:txBody>
      </p:sp>
      <p:sp>
        <p:nvSpPr>
          <p:cNvPr id="15" name="AutoShape 16"/>
          <p:cNvSpPr/>
          <p:nvPr/>
        </p:nvSpPr>
        <p:spPr bwMode="auto">
          <a:xfrm>
            <a:off x="2844023" y="4208948"/>
            <a:ext cx="352425" cy="2127250"/>
          </a:xfrm>
          <a:prstGeom prst="leftBrace">
            <a:avLst>
              <a:gd name="adj1" fmla="val 503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beve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AutoShape 17"/>
          <p:cNvSpPr/>
          <p:nvPr/>
        </p:nvSpPr>
        <p:spPr bwMode="auto">
          <a:xfrm>
            <a:off x="2752693" y="782702"/>
            <a:ext cx="350837" cy="3041650"/>
          </a:xfrm>
          <a:prstGeom prst="leftBrace">
            <a:avLst>
              <a:gd name="adj1" fmla="val 7224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beve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AutoShape 18"/>
          <p:cNvSpPr/>
          <p:nvPr/>
        </p:nvSpPr>
        <p:spPr bwMode="auto">
          <a:xfrm>
            <a:off x="4544948" y="2788298"/>
            <a:ext cx="352425" cy="1692275"/>
          </a:xfrm>
          <a:prstGeom prst="leftBrace">
            <a:avLst>
              <a:gd name="adj1" fmla="val 40015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beve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矩形 92"/>
          <p:cNvSpPr>
            <a:spLocks noChangeArrowheads="1"/>
          </p:cNvSpPr>
          <p:nvPr/>
        </p:nvSpPr>
        <p:spPr bwMode="auto">
          <a:xfrm flipV="1">
            <a:off x="4651375" y="6246813"/>
            <a:ext cx="3094038" cy="76200"/>
          </a:xfrm>
          <a:prstGeom prst="rect">
            <a:avLst/>
          </a:prstGeom>
          <a:gradFill rotWithShape="1">
            <a:gsLst>
              <a:gs pos="0">
                <a:srgbClr val="7030A0"/>
              </a:gs>
              <a:gs pos="50000">
                <a:srgbClr val="7030A0"/>
              </a:gs>
              <a:gs pos="100000">
                <a:srgbClr val="C00000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9" name="矩形 92"/>
          <p:cNvSpPr>
            <a:spLocks noChangeArrowheads="1"/>
          </p:cNvSpPr>
          <p:nvPr/>
        </p:nvSpPr>
        <p:spPr bwMode="auto">
          <a:xfrm flipV="1">
            <a:off x="4670425" y="5408613"/>
            <a:ext cx="3074988" cy="76200"/>
          </a:xfrm>
          <a:prstGeom prst="rect">
            <a:avLst/>
          </a:prstGeom>
          <a:gradFill rotWithShape="1">
            <a:gsLst>
              <a:gs pos="0">
                <a:srgbClr val="7030A0"/>
              </a:gs>
              <a:gs pos="50000">
                <a:srgbClr val="7030A0"/>
              </a:gs>
              <a:gs pos="100000">
                <a:srgbClr val="C00000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</a:endParaRPr>
          </a:p>
        </p:txBody>
      </p:sp>
      <p:cxnSp>
        <p:nvCxnSpPr>
          <p:cNvPr id="20" name="AutoShape 21"/>
          <p:cNvCxnSpPr>
            <a:cxnSpLocks noChangeShapeType="1"/>
            <a:stCxn id="21" idx="3"/>
          </p:cNvCxnSpPr>
          <p:nvPr/>
        </p:nvCxnSpPr>
        <p:spPr bwMode="auto">
          <a:xfrm>
            <a:off x="7762875" y="4772025"/>
            <a:ext cx="6350" cy="15240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bevel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</p:cxnSp>
      <p:sp>
        <p:nvSpPr>
          <p:cNvPr id="21" name="矩形 92"/>
          <p:cNvSpPr>
            <a:spLocks noChangeArrowheads="1"/>
          </p:cNvSpPr>
          <p:nvPr/>
        </p:nvSpPr>
        <p:spPr bwMode="auto">
          <a:xfrm flipV="1">
            <a:off x="6224588" y="4733925"/>
            <a:ext cx="1538287" cy="76200"/>
          </a:xfrm>
          <a:prstGeom prst="rect">
            <a:avLst/>
          </a:prstGeom>
          <a:gradFill rotWithShape="1">
            <a:gsLst>
              <a:gs pos="0">
                <a:srgbClr val="7030A0"/>
              </a:gs>
              <a:gs pos="50000">
                <a:srgbClr val="7030A0"/>
              </a:gs>
              <a:gs pos="100000">
                <a:srgbClr val="C00000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22" name="AutoShape 24"/>
          <p:cNvSpPr>
            <a:spLocks noChangeArrowheads="1"/>
          </p:cNvSpPr>
          <p:nvPr/>
        </p:nvSpPr>
        <p:spPr bwMode="auto">
          <a:xfrm>
            <a:off x="4975388" y="1931890"/>
            <a:ext cx="1512887" cy="32226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beve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AutoShape 25"/>
          <p:cNvSpPr>
            <a:spLocks noChangeArrowheads="1"/>
          </p:cNvSpPr>
          <p:nvPr/>
        </p:nvSpPr>
        <p:spPr bwMode="auto">
          <a:xfrm>
            <a:off x="6709163" y="1154598"/>
            <a:ext cx="744538" cy="1917700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bevel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</a:rPr>
              <a:t>可</a:t>
            </a: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</a:rPr>
              <a:t>再</a:t>
            </a: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</a:rPr>
              <a:t>生</a:t>
            </a: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</a:rPr>
              <a:t>能</a:t>
            </a: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</a:rPr>
              <a:t>源</a:t>
            </a:r>
          </a:p>
        </p:txBody>
      </p:sp>
      <p:sp>
        <p:nvSpPr>
          <p:cNvPr id="24" name="AutoShape 26"/>
          <p:cNvSpPr>
            <a:spLocks noChangeArrowheads="1"/>
          </p:cNvSpPr>
          <p:nvPr/>
        </p:nvSpPr>
        <p:spPr bwMode="auto">
          <a:xfrm>
            <a:off x="4950992" y="2533326"/>
            <a:ext cx="1333500" cy="2400300"/>
          </a:xfrm>
          <a:prstGeom prst="flowChartTerminator">
            <a:avLst/>
          </a:prstGeom>
          <a:noFill/>
          <a:ln w="28575" cap="rnd" cmpd="sng">
            <a:solidFill>
              <a:srgbClr val="FF0000"/>
            </a:solidFill>
            <a:prstDash val="sysDot"/>
            <a:miter lim="800000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AutoShape 27"/>
          <p:cNvSpPr>
            <a:spLocks noChangeArrowheads="1"/>
          </p:cNvSpPr>
          <p:nvPr/>
        </p:nvSpPr>
        <p:spPr bwMode="auto">
          <a:xfrm>
            <a:off x="6386092" y="3558495"/>
            <a:ext cx="1512888" cy="32226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AutoShape 28"/>
          <p:cNvSpPr>
            <a:spLocks noChangeArrowheads="1"/>
          </p:cNvSpPr>
          <p:nvPr/>
        </p:nvSpPr>
        <p:spPr bwMode="auto">
          <a:xfrm>
            <a:off x="8046811" y="2734550"/>
            <a:ext cx="744538" cy="2217737"/>
          </a:xfrm>
          <a:prstGeom prst="flowChartTerminator">
            <a:avLst/>
          </a:prstGeom>
          <a:gradFill rotWithShape="0">
            <a:gsLst>
              <a:gs pos="0">
                <a:srgbClr val="FF66CC"/>
              </a:gs>
              <a:gs pos="50000">
                <a:schemeClr val="bg1"/>
              </a:gs>
              <a:gs pos="100000">
                <a:srgbClr val="FF66CC"/>
              </a:gs>
            </a:gsLst>
            <a:lin ang="5400000" scaled="1"/>
          </a:gradFill>
          <a:ln w="9525" cap="flat" cmpd="sng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不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可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再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生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能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</a:rPr>
              <a:t>源</a:t>
            </a:r>
          </a:p>
        </p:txBody>
      </p:sp>
      <p:sp>
        <p:nvSpPr>
          <p:cNvPr id="27" name="AutoShape 23"/>
          <p:cNvSpPr>
            <a:spLocks noChangeArrowheads="1"/>
          </p:cNvSpPr>
          <p:nvPr/>
        </p:nvSpPr>
        <p:spPr bwMode="auto">
          <a:xfrm>
            <a:off x="3034069" y="479264"/>
            <a:ext cx="1768475" cy="2857500"/>
          </a:xfrm>
          <a:prstGeom prst="flowChartTerminator">
            <a:avLst/>
          </a:prstGeom>
          <a:noFill/>
          <a:ln w="28575" cap="rnd" cmpd="sng">
            <a:solidFill>
              <a:schemeClr val="tx1"/>
            </a:solidFill>
            <a:prstDash val="sysDot"/>
            <a:bevel/>
          </a:ln>
          <a:effectLst/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7" grpId="0" bldLvl="0" animBg="1" autoUpdateAnimBg="0"/>
      <p:bldP spid="8" grpId="0" bldLvl="0" animBg="1" autoUpdateAnimBg="0"/>
      <p:bldP spid="9" grpId="0" bldLvl="0" animBg="1" autoUpdateAnimBg="0"/>
      <p:bldP spid="10" grpId="0" bldLvl="0" animBg="1" autoUpdateAnimBg="0"/>
      <p:bldP spid="11" grpId="0" bldLvl="0" animBg="1" autoUpdateAnimBg="0"/>
      <p:bldP spid="12" grpId="0" bldLvl="0" animBg="1" autoUpdateAnimBg="0"/>
      <p:bldP spid="13" grpId="0" bldLvl="0" animBg="1" autoUpdateAnimBg="0"/>
      <p:bldP spid="14" grpId="0" bldLvl="0" animBg="1" autoUpdateAnimBg="0"/>
      <p:bldP spid="15" grpId="0" animBg="1"/>
      <p:bldP spid="16" grpId="0" animBg="1"/>
      <p:bldP spid="17" grpId="0" animBg="1"/>
      <p:bldP spid="18" grpId="0" bldLvl="0" autoUpdateAnimBg="0"/>
      <p:bldP spid="18" grpId="1" bldLvl="0" autoUpdateAnimBg="0"/>
      <p:bldP spid="18" grpId="2" bldLvl="0" autoUpdateAnimBg="0"/>
      <p:bldP spid="18" grpId="3" bldLvl="0" autoUpdateAnimBg="0"/>
      <p:bldP spid="18" grpId="4" bldLvl="0" animBg="1" autoUpdateAnimBg="0"/>
      <p:bldP spid="19" grpId="0" bldLvl="0" autoUpdateAnimBg="0"/>
      <p:bldP spid="19" grpId="1" bldLvl="0" autoUpdateAnimBg="0"/>
      <p:bldP spid="19" grpId="2" bldLvl="0" autoUpdateAnimBg="0"/>
      <p:bldP spid="19" grpId="3" bldLvl="0" autoUpdateAnimBg="0"/>
      <p:bldP spid="19" grpId="4" bldLvl="0" animBg="1" autoUpdateAnimBg="0"/>
      <p:bldP spid="21" grpId="0" bldLvl="0" autoUpdateAnimBg="0"/>
      <p:bldP spid="21" grpId="1" bldLvl="0" autoUpdateAnimBg="0"/>
      <p:bldP spid="21" grpId="2" bldLvl="0" autoUpdateAnimBg="0"/>
      <p:bldP spid="21" grpId="3" bldLvl="0" autoUpdateAnimBg="0"/>
      <p:bldP spid="21" grpId="4" bldLvl="0" animBg="1" autoUpdateAnimBg="0"/>
      <p:bldP spid="22" grpId="0" animBg="1"/>
      <p:bldP spid="23" grpId="0" bldLvl="0" animBg="1" autoUpdateAnimBg="0"/>
      <p:bldP spid="24" grpId="0" animBg="1"/>
      <p:bldP spid="25" grpId="0" animBg="1"/>
      <p:bldP spid="26" grpId="0" bldLvl="0" animBg="1" autoUpdateAnimBg="0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考点五   新能源的开发和利用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432" y="1414463"/>
            <a:ext cx="4840546" cy="300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8"/>
          <p:cNvSpPr>
            <a:spLocks noGrp="1" noChangeArrowheads="1"/>
          </p:cNvSpPr>
          <p:nvPr/>
        </p:nvSpPr>
        <p:spPr bwMode="auto">
          <a:xfrm>
            <a:off x="1649509" y="4454882"/>
            <a:ext cx="8838099" cy="12367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“小男孩”装填了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公斤铀，只有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公斤发生裂变，而其中，只有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毫克被转换为能量──爆炸产生的能量在地面形成一个巨大的火球，周围数英里陷入一片火海，巨大的冲击波将广岛夷为平地，所有生物均遭到致命的核辐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5297" y="769160"/>
            <a:ext cx="9411519" cy="138499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核能：原子核在发生改变时会释放出巨大的能量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—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核能，又称原子能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获得核能有两种途径；一种是由原子核的裂变释放出的裂变能；另一种是原子核的聚变释放出的聚变能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32072" y="2419187"/>
            <a:ext cx="9035660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核裂变：是指一个重原子核分裂成两个或多个中等质量的原子核，引起链式反应，从而释放出巨大的能量的过程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44513" y="4017831"/>
            <a:ext cx="9035660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核聚变：由较轻原子核在高温条件下聚合成较重原子核的核反应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066283" y="5140615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核能的利用：核电站发电、原子弹、氢弹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1594562" y="444857"/>
            <a:ext cx="8407853" cy="95410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①核电站的核心装置：核反应堆，它可控制链式反应的速度，使核能和平利用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616333" y="1418351"/>
            <a:ext cx="8407853" cy="95410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②原子弹是利用核裂变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(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链式反应的速度不加控制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)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的原理制成的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610113" y="2457159"/>
            <a:ext cx="5770402" cy="5232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③氢弹是利用核聚变的原理制成的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  <a:endParaRPr lang="zh-CN" altLang="en-US" sz="2800" b="1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2621" y="3120475"/>
            <a:ext cx="9411519" cy="954107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太阳能：在太阳内部，轻原子核在超高温下发生聚变，释放出的巨大的核能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它以光和热的形式向四周辐射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200023" y="4499913"/>
            <a:ext cx="9035660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太阳能的优点：十分巨大；供应时间长；分布广泛，无需开采；无污染；取之不尽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89475" y="543734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直接利用太阳能的两种形式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603893" y="1135323"/>
            <a:ext cx="8407853" cy="95410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①用集热器把太阳能直接转化为内能以供使用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(</a:t>
            </a:r>
            <a:r>
              <a:rPr lang="zh-CN" altLang="en-US" sz="2800" b="1" dirty="0" smtClean="0">
                <a:solidFill>
                  <a:srgbClr val="FFFFFF"/>
                </a:solidFill>
              </a:rPr>
              <a:t>如太阳能热水器、太阳炉、太阳灶等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).</a:t>
            </a: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560350" y="2052833"/>
            <a:ext cx="8407853" cy="5232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②通过光电转换装置把太阳能直接转化为电能</a:t>
            </a:r>
            <a:r>
              <a:rPr lang="en-US" altLang="zh-CN" sz="2800" b="1" dirty="0" smtClean="0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1533291" y="2597960"/>
            <a:ext cx="8571763" cy="954107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3.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地热能：地球内部蕴含着大量的热可以直接用来发电等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pic>
        <p:nvPicPr>
          <p:cNvPr id="6" name="图片 5" descr="植物园的太阳能路灯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66639" y="3685139"/>
            <a:ext cx="2773102" cy="282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 bwMode="auto">
          <a:xfrm>
            <a:off x="1431828" y="4658471"/>
            <a:ext cx="5689600" cy="793750"/>
            <a:chOff x="0" y="0"/>
            <a:chExt cx="3584" cy="500"/>
          </a:xfrm>
        </p:grpSpPr>
        <p:cxnSp>
          <p:nvCxnSpPr>
            <p:cNvPr id="8" name="直接箭头连接符 15"/>
            <p:cNvCxnSpPr>
              <a:cxnSpLocks noChangeShapeType="1"/>
              <a:endCxn id="12" idx="1"/>
            </p:cNvCxnSpPr>
            <p:nvPr/>
          </p:nvCxnSpPr>
          <p:spPr bwMode="auto">
            <a:xfrm>
              <a:off x="1293" y="262"/>
              <a:ext cx="1025" cy="2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tailEnd type="arrow" w="med" len="med"/>
            </a:ln>
            <a:effectLst>
              <a:outerShdw dist="23000" dir="5400000" algn="ctr" rotWithShape="0">
                <a:srgbClr val="000000">
                  <a:alpha val="26999"/>
                </a:srgbClr>
              </a:outerShdw>
            </a:effectLst>
          </p:spPr>
        </p:cxnSp>
        <p:grpSp>
          <p:nvGrpSpPr>
            <p:cNvPr id="9" name="组合 24580"/>
            <p:cNvGrpSpPr/>
            <p:nvPr/>
          </p:nvGrpSpPr>
          <p:grpSpPr bwMode="auto">
            <a:xfrm>
              <a:off x="0" y="23"/>
              <a:ext cx="1293" cy="477"/>
              <a:chOff x="0" y="0"/>
              <a:chExt cx="1751" cy="661"/>
            </a:xfrm>
          </p:grpSpPr>
          <p:pic>
            <p:nvPicPr>
              <p:cNvPr id="13" name="矩形 17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1751" cy="6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" name="文本框 24582"/>
              <p:cNvSpPr txBox="1"/>
              <p:nvPr/>
            </p:nvSpPr>
            <p:spPr>
              <a:xfrm>
                <a:off x="39" y="116"/>
                <a:ext cx="1678" cy="49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noProof="1">
                    <a:solidFill>
                      <a:schemeClr val="tx2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太阳能</a:t>
                </a:r>
                <a:endParaRPr lang="zh-CN" altLang="en-US" sz="3200" b="1" noProof="1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组合 24583"/>
            <p:cNvGrpSpPr/>
            <p:nvPr/>
          </p:nvGrpSpPr>
          <p:grpSpPr bwMode="auto">
            <a:xfrm>
              <a:off x="2291" y="0"/>
              <a:ext cx="1293" cy="477"/>
              <a:chOff x="0" y="0"/>
              <a:chExt cx="1751" cy="661"/>
            </a:xfrm>
          </p:grpSpPr>
          <p:pic>
            <p:nvPicPr>
              <p:cNvPr id="11" name="矩形 18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1751" cy="6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文本框 24585"/>
              <p:cNvSpPr txBox="1"/>
              <p:nvPr/>
            </p:nvSpPr>
            <p:spPr>
              <a:xfrm>
                <a:off x="37" y="116"/>
                <a:ext cx="1679" cy="499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anchor="ctr"/>
              <a:lstStyle/>
              <a:p>
                <a:pPr algn="ctr"/>
                <a:r>
                  <a:rPr lang="zh-CN" altLang="en-US" sz="3200" b="1" noProof="1">
                    <a:solidFill>
                      <a:schemeClr val="tx2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Calibri" panose="020F0502020204030204" charset="0"/>
                    <a:ea typeface="宋体" panose="02010600030101010101" pitchFamily="2" charset="-122"/>
                    <a:cs typeface="+mn-ea"/>
                  </a:rPr>
                  <a:t>电能</a:t>
                </a:r>
                <a:endParaRPr lang="zh-CN" altLang="en-US" sz="3200" b="1" noProof="1">
                  <a:solidFill>
                    <a:schemeClr val="tx2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0493"/>
          <p:cNvSpPr txBox="1"/>
          <p:nvPr/>
        </p:nvSpPr>
        <p:spPr>
          <a:xfrm>
            <a:off x="2458227" y="619417"/>
            <a:ext cx="7142973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考点六   能源、环境与可持续发展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3" name="Picture 4" descr="10炼油厂冒出的浓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6370" y="1643193"/>
            <a:ext cx="4546600" cy="3387725"/>
          </a:xfrm>
          <a:prstGeom prst="rect">
            <a:avLst/>
          </a:prstGeom>
          <a:noFill/>
          <a:ln w="19050" cap="flat" cmpd="sng">
            <a:solidFill>
              <a:srgbClr val="3399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" name="Picture 3" descr="02尾气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02000" y="1681681"/>
            <a:ext cx="4392612" cy="3359150"/>
          </a:xfrm>
          <a:prstGeom prst="rect">
            <a:avLst/>
          </a:prstGeom>
          <a:noFill/>
          <a:ln w="19050" cap="flat" cmpd="sng">
            <a:solidFill>
              <a:srgbClr val="3399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" name="矩形 12"/>
          <p:cNvSpPr>
            <a:spLocks noChangeArrowheads="1"/>
          </p:cNvSpPr>
          <p:nvPr/>
        </p:nvSpPr>
        <p:spPr bwMode="auto">
          <a:xfrm>
            <a:off x="2311659" y="5299269"/>
            <a:ext cx="745490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92D050"/>
                </a:solidFill>
                <a:latin typeface="宋体" panose="02010600030101010101" pitchFamily="2" charset="-122"/>
              </a:rPr>
              <a:t>化石能源通过燃烧转化为内能，相当一部分内能没有被有效利</a:t>
            </a:r>
            <a:r>
              <a:rPr lang="zh-CN" altLang="en-US" sz="2800" b="1" dirty="0" smtClean="0">
                <a:solidFill>
                  <a:srgbClr val="92D050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2800" b="1" dirty="0" smtClean="0">
                <a:solidFill>
                  <a:srgbClr val="92D050"/>
                </a:solidFill>
                <a:latin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92D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4720" y="2000687"/>
            <a:ext cx="400110" cy="2991190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1400" dirty="0" smtClean="0"/>
              <a:t>信息传递、材料、能源与可持续发展</a:t>
            </a:r>
            <a:endParaRPr lang="zh-CN" altLang="en-US" sz="1400" dirty="0"/>
          </a:p>
        </p:txBody>
      </p:sp>
      <p:sp>
        <p:nvSpPr>
          <p:cNvPr id="3" name="左大括号 2"/>
          <p:cNvSpPr/>
          <p:nvPr/>
        </p:nvSpPr>
        <p:spPr>
          <a:xfrm>
            <a:off x="1761527" y="830682"/>
            <a:ext cx="871332" cy="551995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4065237" y="257319"/>
            <a:ext cx="152200" cy="97432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左大括号 6"/>
          <p:cNvSpPr/>
          <p:nvPr/>
        </p:nvSpPr>
        <p:spPr>
          <a:xfrm>
            <a:off x="5883505" y="671804"/>
            <a:ext cx="144071" cy="1001581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3273161" y="1886502"/>
            <a:ext cx="117446" cy="702444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3"/>
          <p:cNvSpPr txBox="1"/>
          <p:nvPr/>
        </p:nvSpPr>
        <p:spPr>
          <a:xfrm>
            <a:off x="2648566" y="704381"/>
            <a:ext cx="1447573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电磁波及其应用</a:t>
            </a:r>
            <a:endParaRPr lang="zh-CN" altLang="en-US" sz="1400" dirty="0"/>
          </a:p>
        </p:txBody>
      </p:sp>
      <p:sp>
        <p:nvSpPr>
          <p:cNvPr id="24" name="文本框 3"/>
          <p:cNvSpPr txBox="1"/>
          <p:nvPr/>
        </p:nvSpPr>
        <p:spPr>
          <a:xfrm>
            <a:off x="2690023" y="2043739"/>
            <a:ext cx="566362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材料</a:t>
            </a:r>
            <a:endParaRPr lang="zh-CN" altLang="en-US" sz="1400" dirty="0"/>
          </a:p>
        </p:txBody>
      </p:sp>
      <p:sp>
        <p:nvSpPr>
          <p:cNvPr id="12" name="文本框 13"/>
          <p:cNvSpPr txBox="1"/>
          <p:nvPr/>
        </p:nvSpPr>
        <p:spPr>
          <a:xfrm>
            <a:off x="4307590" y="153947"/>
            <a:ext cx="4491177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600" dirty="0" smtClean="0"/>
              <a:t>电磁波：电流的迅速变化会在其周围产生电磁波</a:t>
            </a:r>
            <a:endParaRPr lang="zh-CN" altLang="en-US" sz="1600" dirty="0"/>
          </a:p>
        </p:txBody>
      </p:sp>
      <p:sp>
        <p:nvSpPr>
          <p:cNvPr id="13" name="文本框 13"/>
          <p:cNvSpPr txBox="1"/>
          <p:nvPr/>
        </p:nvSpPr>
        <p:spPr>
          <a:xfrm>
            <a:off x="4307593" y="993703"/>
            <a:ext cx="1570693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电磁波的应用</a:t>
            </a:r>
            <a:endParaRPr lang="zh-CN" altLang="en-US" sz="1400" dirty="0"/>
          </a:p>
        </p:txBody>
      </p:sp>
      <p:sp>
        <p:nvSpPr>
          <p:cNvPr id="15" name="文本框 13"/>
          <p:cNvSpPr txBox="1"/>
          <p:nvPr/>
        </p:nvSpPr>
        <p:spPr>
          <a:xfrm>
            <a:off x="6043087" y="564495"/>
            <a:ext cx="1449396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信息方面的应用</a:t>
            </a:r>
            <a:endParaRPr lang="zh-CN" altLang="en-US" sz="1400" dirty="0"/>
          </a:p>
        </p:txBody>
      </p:sp>
      <p:sp>
        <p:nvSpPr>
          <p:cNvPr id="16" name="文本框 13"/>
          <p:cNvSpPr txBox="1"/>
          <p:nvPr/>
        </p:nvSpPr>
        <p:spPr>
          <a:xfrm>
            <a:off x="6064858" y="1006144"/>
            <a:ext cx="1449396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能量方面的应用</a:t>
            </a:r>
            <a:endParaRPr lang="zh-CN" altLang="en-US" sz="1400" dirty="0"/>
          </a:p>
        </p:txBody>
      </p:sp>
      <p:sp>
        <p:nvSpPr>
          <p:cNvPr id="17" name="文本框 13"/>
          <p:cNvSpPr txBox="1"/>
          <p:nvPr/>
        </p:nvSpPr>
        <p:spPr>
          <a:xfrm>
            <a:off x="6086629" y="1438462"/>
            <a:ext cx="1284554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现代通信技术</a:t>
            </a:r>
            <a:endParaRPr lang="zh-CN" altLang="en-US" sz="1400" dirty="0"/>
          </a:p>
        </p:txBody>
      </p:sp>
      <p:sp>
        <p:nvSpPr>
          <p:cNvPr id="19" name="文本框 13"/>
          <p:cNvSpPr txBox="1"/>
          <p:nvPr/>
        </p:nvSpPr>
        <p:spPr>
          <a:xfrm>
            <a:off x="3396303" y="1752593"/>
            <a:ext cx="4851958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材料的物理属性：导热性、导电性、磁性、弹性、延展性等</a:t>
            </a:r>
            <a:endParaRPr lang="zh-CN" altLang="en-US" sz="1400" dirty="0"/>
          </a:p>
        </p:txBody>
      </p:sp>
      <p:sp>
        <p:nvSpPr>
          <p:cNvPr id="20" name="文本框 13"/>
          <p:cNvSpPr txBox="1"/>
          <p:nvPr/>
        </p:nvSpPr>
        <p:spPr>
          <a:xfrm>
            <a:off x="3399413" y="2324870"/>
            <a:ext cx="752709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新材料</a:t>
            </a:r>
            <a:endParaRPr lang="zh-CN" altLang="en-US" sz="1400" dirty="0"/>
          </a:p>
        </p:txBody>
      </p:sp>
      <p:sp>
        <p:nvSpPr>
          <p:cNvPr id="21" name="文本框 3"/>
          <p:cNvSpPr txBox="1"/>
          <p:nvPr/>
        </p:nvSpPr>
        <p:spPr>
          <a:xfrm>
            <a:off x="2702463" y="2802629"/>
            <a:ext cx="1804223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能量转化和守恒定律</a:t>
            </a:r>
            <a:endParaRPr lang="zh-CN" altLang="en-US" sz="1400" dirty="0"/>
          </a:p>
        </p:txBody>
      </p:sp>
      <p:sp>
        <p:nvSpPr>
          <p:cNvPr id="22" name="左大括号 21"/>
          <p:cNvSpPr/>
          <p:nvPr/>
        </p:nvSpPr>
        <p:spPr>
          <a:xfrm>
            <a:off x="4526573" y="2626731"/>
            <a:ext cx="92080" cy="58300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13"/>
          <p:cNvSpPr txBox="1"/>
          <p:nvPr/>
        </p:nvSpPr>
        <p:spPr>
          <a:xfrm>
            <a:off x="4705699" y="2455499"/>
            <a:ext cx="1639117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能量的转移和转化</a:t>
            </a:r>
            <a:endParaRPr lang="zh-CN" altLang="en-US" sz="1400" dirty="0"/>
          </a:p>
        </p:txBody>
      </p:sp>
      <p:sp>
        <p:nvSpPr>
          <p:cNvPr id="26" name="文本框 13"/>
          <p:cNvSpPr txBox="1"/>
          <p:nvPr/>
        </p:nvSpPr>
        <p:spPr>
          <a:xfrm>
            <a:off x="4671487" y="2999785"/>
            <a:ext cx="2513085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能量的转化和转移具有方向性</a:t>
            </a:r>
            <a:endParaRPr lang="zh-CN" altLang="en-US" sz="1400" dirty="0"/>
          </a:p>
        </p:txBody>
      </p:sp>
      <p:sp>
        <p:nvSpPr>
          <p:cNvPr id="27" name="文本框 3"/>
          <p:cNvSpPr txBox="1"/>
          <p:nvPr/>
        </p:nvSpPr>
        <p:spPr>
          <a:xfrm>
            <a:off x="2696242" y="3785453"/>
            <a:ext cx="942697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能源分类</a:t>
            </a:r>
            <a:endParaRPr lang="zh-CN" altLang="en-US" sz="1400" dirty="0"/>
          </a:p>
        </p:txBody>
      </p:sp>
      <p:sp>
        <p:nvSpPr>
          <p:cNvPr id="28" name="左大括号 27"/>
          <p:cNvSpPr/>
          <p:nvPr/>
        </p:nvSpPr>
        <p:spPr>
          <a:xfrm>
            <a:off x="3667130" y="3479490"/>
            <a:ext cx="152200" cy="97432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13"/>
          <p:cNvSpPr txBox="1"/>
          <p:nvPr/>
        </p:nvSpPr>
        <p:spPr>
          <a:xfrm>
            <a:off x="3872164" y="3376120"/>
            <a:ext cx="3088473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按获取方式分：一次能源和二次能源</a:t>
            </a:r>
            <a:endParaRPr lang="zh-CN" altLang="en-US" sz="1400" dirty="0"/>
          </a:p>
        </p:txBody>
      </p:sp>
      <p:sp>
        <p:nvSpPr>
          <p:cNvPr id="30" name="文本框 13"/>
          <p:cNvSpPr txBox="1"/>
          <p:nvPr/>
        </p:nvSpPr>
        <p:spPr>
          <a:xfrm>
            <a:off x="3884605" y="3845760"/>
            <a:ext cx="2880089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按开发早晚分：常规能源和新能源</a:t>
            </a:r>
            <a:endParaRPr lang="zh-CN" altLang="en-US" sz="1400" dirty="0"/>
          </a:p>
        </p:txBody>
      </p:sp>
      <p:sp>
        <p:nvSpPr>
          <p:cNvPr id="31" name="文本框 13"/>
          <p:cNvSpPr txBox="1"/>
          <p:nvPr/>
        </p:nvSpPr>
        <p:spPr>
          <a:xfrm>
            <a:off x="3897047" y="4268748"/>
            <a:ext cx="1256562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按是否再生分</a:t>
            </a:r>
            <a:endParaRPr lang="zh-CN" altLang="en-US" sz="1400" dirty="0"/>
          </a:p>
        </p:txBody>
      </p:sp>
      <p:sp>
        <p:nvSpPr>
          <p:cNvPr id="32" name="文本框 3"/>
          <p:cNvSpPr txBox="1"/>
          <p:nvPr/>
        </p:nvSpPr>
        <p:spPr>
          <a:xfrm>
            <a:off x="2680691" y="5001543"/>
            <a:ext cx="1807334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新能源的开发和利用</a:t>
            </a:r>
            <a:endParaRPr lang="zh-CN" altLang="en-US" sz="1400" dirty="0"/>
          </a:p>
        </p:txBody>
      </p:sp>
      <p:sp>
        <p:nvSpPr>
          <p:cNvPr id="33" name="左大括号 32"/>
          <p:cNvSpPr/>
          <p:nvPr/>
        </p:nvSpPr>
        <p:spPr>
          <a:xfrm>
            <a:off x="4509995" y="4658257"/>
            <a:ext cx="152200" cy="974322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13"/>
          <p:cNvSpPr txBox="1"/>
          <p:nvPr/>
        </p:nvSpPr>
        <p:spPr>
          <a:xfrm>
            <a:off x="4699479" y="4604650"/>
            <a:ext cx="1636008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核能的开发和利用</a:t>
            </a:r>
            <a:endParaRPr lang="zh-CN" altLang="en-US" sz="1400" dirty="0"/>
          </a:p>
        </p:txBody>
      </p:sp>
      <p:sp>
        <p:nvSpPr>
          <p:cNvPr id="35" name="文本框 13"/>
          <p:cNvSpPr txBox="1"/>
          <p:nvPr/>
        </p:nvSpPr>
        <p:spPr>
          <a:xfrm>
            <a:off x="4711920" y="4971655"/>
            <a:ext cx="1791517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太阳能的开发和利用</a:t>
            </a:r>
            <a:endParaRPr lang="zh-CN" altLang="en-US" sz="1400" dirty="0"/>
          </a:p>
        </p:txBody>
      </p:sp>
      <p:sp>
        <p:nvSpPr>
          <p:cNvPr id="36" name="文本框 13"/>
          <p:cNvSpPr txBox="1"/>
          <p:nvPr/>
        </p:nvSpPr>
        <p:spPr>
          <a:xfrm>
            <a:off x="4711918" y="5326218"/>
            <a:ext cx="1800849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地热能的开发和利用</a:t>
            </a:r>
            <a:endParaRPr lang="zh-CN" altLang="en-US" sz="1400" dirty="0"/>
          </a:p>
        </p:txBody>
      </p:sp>
      <p:sp>
        <p:nvSpPr>
          <p:cNvPr id="37" name="文本框 13"/>
          <p:cNvSpPr txBox="1"/>
          <p:nvPr/>
        </p:nvSpPr>
        <p:spPr>
          <a:xfrm>
            <a:off x="4724361" y="5655900"/>
            <a:ext cx="2170961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其他新能源的开发和利用</a:t>
            </a:r>
            <a:endParaRPr lang="zh-CN" altLang="en-US" sz="1400" dirty="0"/>
          </a:p>
        </p:txBody>
      </p:sp>
      <p:sp>
        <p:nvSpPr>
          <p:cNvPr id="38" name="文本框 3"/>
          <p:cNvSpPr txBox="1"/>
          <p:nvPr/>
        </p:nvSpPr>
        <p:spPr>
          <a:xfrm>
            <a:off x="2665140" y="6217632"/>
            <a:ext cx="2158788" cy="30777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能源、环境与可持续发展</a:t>
            </a:r>
            <a:endParaRPr lang="zh-CN" altLang="en-US" sz="1400" dirty="0"/>
          </a:p>
        </p:txBody>
      </p:sp>
      <p:sp>
        <p:nvSpPr>
          <p:cNvPr id="39" name="左大括号 38"/>
          <p:cNvSpPr/>
          <p:nvPr/>
        </p:nvSpPr>
        <p:spPr>
          <a:xfrm>
            <a:off x="4846924" y="6072837"/>
            <a:ext cx="60978" cy="533236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13"/>
          <p:cNvSpPr txBox="1"/>
          <p:nvPr/>
        </p:nvSpPr>
        <p:spPr>
          <a:xfrm>
            <a:off x="4982508" y="6408568"/>
            <a:ext cx="1800847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未来理想能源的条件</a:t>
            </a:r>
            <a:endParaRPr lang="zh-CN" altLang="en-US" sz="1400" dirty="0"/>
          </a:p>
        </p:txBody>
      </p:sp>
      <p:sp>
        <p:nvSpPr>
          <p:cNvPr id="41" name="文本框 13"/>
          <p:cNvSpPr txBox="1"/>
          <p:nvPr/>
        </p:nvSpPr>
        <p:spPr>
          <a:xfrm>
            <a:off x="4994948" y="6029123"/>
            <a:ext cx="3704292" cy="307777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能源对环境的影响：温室效应、酸雨、铅尘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5" grpId="0" bldLvl="0" animBg="1"/>
      <p:bldP spid="26" grpId="0" bldLvl="0" animBg="1"/>
      <p:bldP spid="29" grpId="0" bldLvl="0" animBg="1"/>
      <p:bldP spid="30" grpId="0" bldLvl="0" animBg="1"/>
      <p:bldP spid="31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40" grpId="0" bldLvl="0" animBg="1"/>
      <p:bldP spid="4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05299" y="713177"/>
            <a:ext cx="9411519" cy="954107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能源消耗对环境的影响：大量燃烧化石能源会造成空气污染和温室效应的加剧，会形成酸雨，使空气中铅尘增加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</a:p>
        </p:txBody>
      </p:sp>
      <p:sp>
        <p:nvSpPr>
          <p:cNvPr id="3" name="矩形 2"/>
          <p:cNvSpPr/>
          <p:nvPr/>
        </p:nvSpPr>
        <p:spPr>
          <a:xfrm>
            <a:off x="1545731" y="1994581"/>
            <a:ext cx="3828701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未来理想能源的条件</a:t>
            </a:r>
            <a:endParaRPr lang="en-US" altLang="zh-CN" sz="2800" b="1" dirty="0" smtClean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57427" y="2773751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必须足够丰富，可以保证长期使用；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913884" y="3383351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必须足够便宜，可以保证多数人用得起；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35656" y="3946299"/>
            <a:ext cx="9035660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(3)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相关的技术必须成熟，可以保证大规模使用；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10774" y="4583890"/>
            <a:ext cx="9567504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(4)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必须足够安全、清洁，可以保证不会严重影响环境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3016" y="393427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 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539875" y="972820"/>
            <a:ext cx="851154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1.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（广州中考）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使用蓝牙耳机接听手机来电，信号传输示意图如图，蓝牙通信的电磁波                                       （　 　）</a:t>
            </a: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A．是蓝光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B．波长比手机通信的电磁波短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C．在真空中传播速度为340m/s </a:t>
            </a:r>
          </a:p>
          <a:p>
            <a:pPr algn="l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    D．在真空中传播速度比手机通信的电磁波小 </a:t>
            </a:r>
          </a:p>
        </p:txBody>
      </p:sp>
      <p:pic>
        <p:nvPicPr>
          <p:cNvPr id="6" name="图片 5" descr="728942ae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060" y="1768475"/>
            <a:ext cx="4197985" cy="14789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92885" y="4757420"/>
            <a:ext cx="862838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蓝牙通讯用的是电磁波，不是光信号，故A错误；蓝牙通讯比手机通讯的电磁波频率高，所以波长短，故B正确；电磁波在真空中的传播速度约为3×10</a:t>
            </a:r>
            <a:r>
              <a:rPr lang="zh-CN" altLang="en-US" sz="2000" baseline="3000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m/s，不是340m/s，故C错误；蓝牙通讯和手机通讯使用的都是电磁波，在真空中传播速度相同，故D错误．</a:t>
            </a:r>
          </a:p>
          <a:p>
            <a:pPr algn="l">
              <a:lnSpc>
                <a:spcPct val="110000"/>
              </a:lnSpc>
            </a:pP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【答案】</a:t>
            </a:r>
            <a:r>
              <a:rPr lang="en-US" alt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33287" y="433237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96060" y="1099820"/>
            <a:ext cx="827532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2.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2017年大连）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收音机收到的信号是通过</a:t>
            </a:r>
            <a:r>
              <a:rPr lang="zh-CN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（填“超声”或“电磁”）波传递的；集成电路中的三极管是利用</a:t>
            </a:r>
            <a:r>
              <a:rPr lang="zh-CN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（填“半导体”或“超导体”）材料制成的．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6060" y="3469005"/>
            <a:ext cx="818896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收音机收到的广播节目信号是通过电磁波传递的；集成电路中的三极管是用半导体材料制成的．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电磁  半导体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43934"/>
            <a:ext cx="279918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455409" y="413112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4" name="文本框 3"/>
          <p:cNvSpPr txBox="1"/>
          <p:nvPr/>
        </p:nvSpPr>
        <p:spPr>
          <a:xfrm>
            <a:off x="1517015" y="1094740"/>
            <a:ext cx="8228965" cy="212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3.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（2017年长沙）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2017年5月，我国在南海北部神狐海域进行的可燃冰试开采获得成功．我国可燃冰的总资源是常规天然气、页岩气资源总和的两倍，它与天然气、石油一样，都是</a:t>
            </a:r>
            <a:r>
              <a:rPr lang="zh-CN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（选填“可再生”或“不可再生”）能源；可燃冰燃烧时将化学能转化为</a:t>
            </a:r>
            <a:r>
              <a:rPr lang="zh-CN" sz="2400" u="sng" dirty="0" smtClean="0">
                <a:ln>
                  <a:noFill/>
                </a:ln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能．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17015" y="3785235"/>
            <a:ext cx="822896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页岩气、天然气、石油随着使用不断减少，短时间内从自然界得不到补充，因此属于不可再生能源；可燃冰在燃烧时，内部的化学能转化成内能．</a:t>
            </a:r>
          </a:p>
          <a:p>
            <a:pPr algn="l">
              <a:lnSpc>
                <a:spcPct val="11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不可再生  内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1489699" y="400412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2" name="文本框 1"/>
          <p:cNvSpPr txBox="1"/>
          <p:nvPr/>
        </p:nvSpPr>
        <p:spPr>
          <a:xfrm>
            <a:off x="1572895" y="1095375"/>
            <a:ext cx="891730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4.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</a:t>
            </a:r>
            <a:r>
              <a:rPr lang="en-US" altLang="zh-CN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年攀枝花）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能源、信息和材料是现代社会发展的三大支柱，关于能源、信息，下列说法正确的是         （　　）</a:t>
            </a: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A．太阳能是不可再生能源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B．石油作为当今世界的主要能源，是可再生能源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C．手机通信是利用电磁波来传递信息的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D．“北斗”导航是利用超声波进行定位和导航的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89710" y="3897630"/>
            <a:ext cx="88563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对于太阳能等能够源源不断的从自然界得到的能源是可再生能源，故A错误；石油作为当今世界的主要能源，不可能在短时间得到补充，是不可再生能源，故B错误；手机是利用电磁波来传递信息的，故C正确；超声波和次声波都属于声波，不能在真空中传播，电磁波可以在真空中传播．故“北斗”导航是利用电磁波进行定位和导航的，故D错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49059" y="416922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 </a:t>
            </a:r>
            <a:r>
              <a:rPr lang="zh-CN" altLang="zh-CN" sz="3200" dirty="0"/>
              <a:t> </a:t>
            </a:r>
            <a:endParaRPr lang="zh-CN" altLang="en-US" sz="32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6145" name="图片 4" descr="菁优网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8066" y="2269620"/>
            <a:ext cx="2957219" cy="1615752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1464310" y="1059180"/>
            <a:ext cx="9263380" cy="5630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（厦门中考）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与世界能源结构相比，我国目前的能源结构存在不足，如图所示，以下措施有利于优化我国能源结构的是（　　）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．继续发挥产煤大国的优势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．减小石油和天然气的比重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C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．严控核能、水电能的开发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．加大可再生资源的开发利用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400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zh-CN" altLang="en-US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图可以看出我国能源以煤为主，污染大，且煤属于不可再生能源，储量有限，所以应减少煤炭的使用，增加石油、天然气、非化石能源的使用，对于核能这样的不可再生能源，应在保证安全的情况下提倡使用，水能有条件的地方应大力提倡．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【</a:t>
            </a:r>
            <a:r>
              <a:rPr lang="zh-CN" altLang="en-US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答案</a:t>
            </a:r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】</a:t>
            </a:r>
            <a:r>
              <a:rPr lang="en-US" altLang="zh-CN" sz="2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98602" y="451899"/>
            <a:ext cx="1879081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dirty="0">
                <a:solidFill>
                  <a:srgbClr val="00B0F0"/>
                </a:solidFill>
              </a:rPr>
              <a:t>真题体验</a:t>
            </a:r>
            <a:r>
              <a:rPr lang="zh-CN" altLang="zh-CN" sz="3200" dirty="0"/>
              <a:t>  </a:t>
            </a:r>
            <a:endParaRPr lang="zh-CN" altLang="en-US" sz="3200" dirty="0"/>
          </a:p>
        </p:txBody>
      </p:sp>
      <p:sp>
        <p:nvSpPr>
          <p:cNvPr id="3" name="文本框 2"/>
          <p:cNvSpPr txBox="1"/>
          <p:nvPr/>
        </p:nvSpPr>
        <p:spPr>
          <a:xfrm>
            <a:off x="1572895" y="1028065"/>
            <a:ext cx="87141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6.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（2017年成都）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成都正全面加强人居环境建设，让市民“望得见山，看得见水，记得住乡愁”，要实现这样的愿景，节能减排，使用新能源势在必行．下列说法不正确的是（　　）</a:t>
            </a:r>
          </a:p>
          <a:p>
            <a:pPr algn="l"/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A．生物能、地热能、海洋能、太阳能都是新能源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B．氢燃料发动机能够将化学能全部转化为机械能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C．能源的大量消耗使人类面临严重的能源危机 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D．节能问题的核心是提高能量利用中的转化效率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98600" y="4143375"/>
            <a:ext cx="856424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化石燃料是常规能源，生物能、地热能、海洋能、太阳能都是新能源，故A正确；热机在工作时并不能将燃料所蕴藏的化学能全部用来对外做有用功，有很大一部分能量在工作过程中损耗掉了，故B错误；很多能源属于不可再生能源，总量不断减少，人类面临能源危机，故C正确；节能的核心还是提高能量的转换利用率，故D正确．</a:t>
            </a:r>
          </a:p>
          <a:p>
            <a:pPr algn="l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【答案】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WordArt 2"/>
          <p:cNvSpPr>
            <a:spLocks noChangeArrowheads="1" noChangeShapeType="1"/>
          </p:cNvSpPr>
          <p:nvPr/>
        </p:nvSpPr>
        <p:spPr bwMode="auto">
          <a:xfrm>
            <a:off x="2484437" y="188912"/>
            <a:ext cx="5107599" cy="993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dirty="0">
              <a:ln w="9525">
                <a:noFill/>
                <a:round/>
              </a:ln>
              <a:solidFill>
                <a:schemeClr val="bg1"/>
              </a:solidFill>
              <a:effectLst>
                <a:outerShdw dist="38100" dir="5400000" algn="ctr" rotWithShape="0">
                  <a:srgbClr val="4D4D4D">
                    <a:alpha val="75000"/>
                  </a:srgbClr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" name="文本框 20493"/>
          <p:cNvSpPr txBox="1"/>
          <p:nvPr/>
        </p:nvSpPr>
        <p:spPr>
          <a:xfrm>
            <a:off x="2458228" y="619417"/>
            <a:ext cx="6337300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2"/>
                </a:solidFill>
                <a:latin typeface="Arial" panose="020B0604020202020204" pitchFamily="34" charset="0"/>
                <a:ea typeface="华文仿宋" panose="02010600040101010101" pitchFamily="2" charset="-122"/>
              </a:rPr>
              <a:t>考点一   电磁波及其应用 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华文仿宋" panose="02010600040101010101" pitchFamily="2" charset="-122"/>
            </a:endParaRPr>
          </a:p>
        </p:txBody>
      </p:sp>
      <p:pic>
        <p:nvPicPr>
          <p:cNvPr id="4" name="Picture 2" descr="http://pic.5ijunshi.com:96/img1/images/201112/02/1322786987_64833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2203" y="1558925"/>
            <a:ext cx="4143375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3" descr="雷达站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7351" y="1560318"/>
            <a:ext cx="3379787" cy="2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4" descr="雷达扫描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2307" y="3848133"/>
            <a:ext cx="3352800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1185086" y="5134429"/>
            <a:ext cx="4143375" cy="954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/>
              <a:t>雷达设备在军事、气象等方面有广泛的应</a:t>
            </a:r>
            <a:r>
              <a:rPr lang="zh-CN" altLang="en-US" sz="2800" dirty="0" smtClean="0"/>
              <a:t>用</a:t>
            </a:r>
            <a:r>
              <a:rPr lang="en-US" altLang="zh-CN" sz="2800" dirty="0" smtClean="0"/>
              <a:t>.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592385" y="427038"/>
            <a:ext cx="9268447" cy="1384995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 eaLnBrk="1" hangingPunct="1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1.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电磁波的产生：当导体中电流迅速变化时，在其周围会产生电磁波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发射电磁波的机器需复杂的电子线路产生迅速变化的电流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1604826" y="2025683"/>
            <a:ext cx="9268447" cy="954107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2.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电磁波分类：按波长由大到小可分为长波、中波、短波、微波、红外线、可见光、紫外线、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X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射线、</a:t>
            </a:r>
            <a:r>
              <a:rPr lang="el-GR" altLang="zh-CN" sz="2800" b="1" dirty="0" smtClean="0">
                <a:solidFill>
                  <a:srgbClr val="FFFFFF"/>
                </a:solidFill>
                <a:latin typeface="+mn-ea"/>
              </a:rPr>
              <a:t>γ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射线等</a:t>
            </a:r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.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4" name="Picture 4" descr="D:\工作文件夹\专题建设\21.2电磁波的海洋\教材插图\原图\1520400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2329" y="3225282"/>
            <a:ext cx="8175625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474198" y="458141"/>
            <a:ext cx="2435330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3.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电磁波传播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010298" y="1035147"/>
            <a:ext cx="8208963" cy="164352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电磁波的传播不需要介质，在真空中也可以传播，宇航员在月球中可以用电磁波通信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真空中电磁波的波速为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c=3×10</a:t>
            </a:r>
            <a:r>
              <a:rPr lang="en-US" altLang="zh-CN" sz="2800" b="1" baseline="30000" dirty="0" smtClean="0">
                <a:solidFill>
                  <a:srgbClr val="CC0000"/>
                </a:solidFill>
                <a:latin typeface="宋体" panose="02010600030101010101" pitchFamily="2" charset="-122"/>
              </a:rPr>
              <a:t>8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m/s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94746" y="2577809"/>
            <a:ext cx="8391850" cy="216059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电磁波的波长、波速和频率之间的关系：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c=</a:t>
            </a:r>
            <a:r>
              <a:rPr lang="el-GR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λ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f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，其中“</a:t>
            </a:r>
            <a:r>
              <a:rPr lang="el-GR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λ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”表示波长，单位是“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m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”；“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f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”表示频率，单位是“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Hz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”；“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”表示波速，单位是“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m/s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”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 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5" name="Group 5"/>
          <p:cNvGrpSpPr/>
          <p:nvPr/>
        </p:nvGrpSpPr>
        <p:grpSpPr bwMode="auto">
          <a:xfrm>
            <a:off x="1800289" y="4900127"/>
            <a:ext cx="6569269" cy="1426029"/>
            <a:chOff x="0" y="0"/>
            <a:chExt cx="5712" cy="1696"/>
          </a:xfrm>
        </p:grpSpPr>
        <p:pic>
          <p:nvPicPr>
            <p:cNvPr id="6" name="Picture 6" descr="正弦波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664" cy="16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5126" y="912"/>
              <a:ext cx="586" cy="2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r>
                <a:rPr lang="zh-CN" b="1">
                  <a:latin typeface="楷体_GB2312" panose="02010609030101010101" pitchFamily="1" charset="-122"/>
                  <a:ea typeface="楷体_GB2312" panose="02010609030101010101" pitchFamily="1" charset="-122"/>
                </a:rPr>
                <a:t>时间</a:t>
              </a:r>
              <a:r>
                <a:rPr lang="zh-CN" altLang="zh-CN" b="1" i="1">
                  <a:latin typeface="楷体_GB2312" panose="02010609030101010101" pitchFamily="1" charset="-122"/>
                  <a:ea typeface="楷体_GB2312" panose="02010609030101010101" pitchFamily="1" charset="-122"/>
                </a:rPr>
                <a:t>t</a:t>
              </a:r>
            </a:p>
          </p:txBody>
        </p:sp>
      </p:grpSp>
      <p:sp>
        <p:nvSpPr>
          <p:cNvPr id="8" name="Line 9"/>
          <p:cNvSpPr>
            <a:spLocks noChangeShapeType="1"/>
          </p:cNvSpPr>
          <p:nvPr/>
        </p:nvSpPr>
        <p:spPr bwMode="auto">
          <a:xfrm flipV="1">
            <a:off x="2415788" y="5057191"/>
            <a:ext cx="1120514" cy="22841"/>
          </a:xfrm>
          <a:prstGeom prst="line">
            <a:avLst/>
          </a:prstGeom>
          <a:noFill/>
          <a:ln w="19050" cap="flat" cmpd="sng">
            <a:solidFill>
              <a:schemeClr val="tx1"/>
            </a:solidFill>
            <a:round/>
            <a:headEnd type="stealth" w="med" len="lg"/>
            <a:tailEnd type="stealth" w="med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3518191" y="5010539"/>
            <a:ext cx="8779" cy="564146"/>
          </a:xfrm>
          <a:prstGeom prst="line">
            <a:avLst/>
          </a:prstGeom>
          <a:noFill/>
          <a:ln w="28575" cap="flat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520302" y="4649820"/>
            <a:ext cx="960016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波长</a:t>
            </a:r>
            <a:r>
              <a:rPr lang="zh-CN" altLang="zh-CN" b="1" i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/>
        </p:nvSpPr>
        <p:spPr>
          <a:xfrm>
            <a:off x="1474198" y="458141"/>
            <a:ext cx="2733908" cy="523220"/>
          </a:xfrm>
          <a:prstGeom prst="rect">
            <a:avLst/>
          </a:prstGeom>
          <a:gradFill rotWithShape="1">
            <a:gsLst>
              <a:gs pos="0">
                <a:srgbClr val="2C5D98">
                  <a:alpha val="100000"/>
                </a:srgbClr>
              </a:gs>
              <a:gs pos="80000">
                <a:srgbClr val="3C7BC7">
                  <a:alpha val="100000"/>
                </a:srgbClr>
              </a:gs>
              <a:gs pos="100000">
                <a:srgbClr val="3A7CCB">
                  <a:alpha val="100000"/>
                </a:srgbClr>
              </a:gs>
            </a:gsLst>
            <a:lin ang="5400000"/>
            <a:tileRect/>
          </a:gradFill>
          <a:ln w="9525" cap="flat" cmpd="sng">
            <a:solidFill>
              <a:srgbClr val="4A7EBB"/>
            </a:solidFill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anchor="t">
            <a:spAutoFit/>
          </a:bodyPr>
          <a:lstStyle/>
          <a:p>
            <a:pPr lvl="0"/>
            <a:r>
              <a:rPr lang="en-US" altLang="zh-CN" sz="2800" b="1" dirty="0" smtClean="0">
                <a:solidFill>
                  <a:srgbClr val="FFFFFF"/>
                </a:solidFill>
                <a:latin typeface="+mn-ea"/>
              </a:rPr>
              <a:t>4.</a:t>
            </a:r>
            <a:r>
              <a:rPr lang="zh-CN" altLang="en-US" sz="2800" b="1" dirty="0" smtClean="0">
                <a:solidFill>
                  <a:srgbClr val="FFFFFF"/>
                </a:solidFill>
                <a:latin typeface="+mn-ea"/>
              </a:rPr>
              <a:t>电磁波的应用</a:t>
            </a:r>
            <a:endParaRPr lang="zh-CN" altLang="en-US" sz="28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711719" y="1016485"/>
            <a:ext cx="8208963" cy="6093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CC0000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(1)</a:t>
            </a:r>
            <a:r>
              <a:rPr lang="zh-CN" altLang="en-US" sz="2800" b="1" dirty="0" smtClean="0">
                <a:solidFill>
                  <a:srgbClr val="CC0000"/>
                </a:solidFill>
                <a:latin typeface="宋体" panose="02010600030101010101" pitchFamily="2" charset="-122"/>
              </a:rPr>
              <a:t>电磁波在信息方面的应用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endParaRPr lang="en-US" sz="2800" b="1" dirty="0">
              <a:latin typeface="宋体" panose="02010600030101010101" pitchFamily="2" charset="-122"/>
            </a:endParaRPr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519918" y="1564531"/>
            <a:ext cx="6948488" cy="52322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FFFF"/>
                </a:solidFill>
              </a:rPr>
              <a:t>①无</a:t>
            </a:r>
            <a:r>
              <a:rPr lang="zh-CN" altLang="en-US" sz="2800" b="1" dirty="0">
                <a:solidFill>
                  <a:srgbClr val="FFFFFF"/>
                </a:solidFill>
              </a:rPr>
              <a:t>线电广播信号的发射和接收</a:t>
            </a: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448254" y="2120285"/>
            <a:ext cx="71310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</a:rPr>
              <a:t>无</a:t>
            </a:r>
            <a:r>
              <a:rPr lang="zh-CN" altLang="en-US" sz="2800" b="1" dirty="0">
                <a:latin typeface="宋体" panose="02010600030101010101" pitchFamily="2" charset="-122"/>
              </a:rPr>
              <a:t>线电广播信号的发射由广播电台完成</a:t>
            </a:r>
          </a:p>
        </p:txBody>
      </p:sp>
      <p:pic>
        <p:nvPicPr>
          <p:cNvPr id="6" name="Picture 2" descr="E:\教科研、论文资料\人教版教学参考编制\21图\21图\21-3-1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8548" y="2741517"/>
            <a:ext cx="6614398" cy="357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教科研、论文资料\人教版教学参考编制\21图\21图\21-3-1a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2499" y="0"/>
            <a:ext cx="7359650" cy="403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542143" y="3974550"/>
            <a:ext cx="78676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麦克风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将声信号转换成电信号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14152" y="4551622"/>
            <a:ext cx="81962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调制器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将音频电信号加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载到高频电流上　　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　　</a:t>
            </a: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560805" y="5110033"/>
            <a:ext cx="8172450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天　线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产生电磁波将高频载波信号发射到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　　　　　空中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1641184" y="544577"/>
            <a:ext cx="691197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</a:rPr>
              <a:t>收</a:t>
            </a:r>
            <a:r>
              <a:rPr lang="zh-CN" altLang="en-US" sz="2800" b="1" dirty="0">
                <a:latin typeface="Times New Roman" panose="02020603050405020304" pitchFamily="18" charset="0"/>
              </a:rPr>
              <a:t>音机负责信号的接收与还原</a:t>
            </a:r>
          </a:p>
        </p:txBody>
      </p:sp>
      <p:pic>
        <p:nvPicPr>
          <p:cNvPr id="3" name="Picture 2" descr="E:\教科研、论文资料\人教版教学参考编制\21图\21图\21-3-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8774" y="1133411"/>
            <a:ext cx="6808108" cy="359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034304" y="4863225"/>
            <a:ext cx="78676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天　线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接收各种各样的电磁波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028959" y="5291365"/>
            <a:ext cx="81343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调谐器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选择需要电台的载波信号（解调）</a:t>
            </a: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66282" y="5743705"/>
            <a:ext cx="81343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解　调</a:t>
            </a:r>
            <a:r>
              <a:rPr 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从载波信号中复原音频信号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066282" y="6179198"/>
            <a:ext cx="8134350" cy="517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扬声器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将音频电信号转换成声音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10、12、18、19、20、25、27"/>
  <p:tag name="KSO_WM_TEMPLATE_CATEGORY" val="custom"/>
  <p:tag name="KSO_WM_TEMPLATE_INDEX" val="160410"/>
  <p:tag name="KSO_WM_TAG_VERSION" val="1.0"/>
  <p:tag name="KSO_WM_SLIDE_ID" val="custom160410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410"/>
  <p:tag name="KSO_WM_UNIT_ID" val="custom160410_1*a*1"/>
  <p:tag name="KSO_WM_UNIT_TYPE" val="a"/>
  <p:tag name="KSO_WM_UNIT_INDEX" val="1"/>
  <p:tag name="KSO_WM_UNIT_CLEAR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1629</Words>
  <Application>WPS 演示</Application>
  <PresentationFormat>自定义</PresentationFormat>
  <Paragraphs>201</Paragraphs>
  <Slides>36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Snowman</cp:lastModifiedBy>
  <cp:revision>163</cp:revision>
  <dcterms:created xsi:type="dcterms:W3CDTF">2016-07-20T08:49:00Z</dcterms:created>
  <dcterms:modified xsi:type="dcterms:W3CDTF">2017-10-30T23:08:26Z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