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4" r:id="rId3"/>
  </p:sldMasterIdLst>
  <p:notesMasterIdLst>
    <p:notesMasterId r:id="rId28"/>
  </p:notesMasterIdLst>
  <p:sldIdLst>
    <p:sldId id="256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BFF"/>
    <a:srgbClr val="C4DFE4"/>
    <a:srgbClr val="9DB2B7"/>
    <a:srgbClr val="ADC1C6"/>
    <a:srgbClr val="C6E5FD"/>
    <a:srgbClr val="FFFFFF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96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7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28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680970" y="3877310"/>
            <a:ext cx="7108825" cy="688618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r>
              <a:rPr lang="en-US" altLang="zh-CN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0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物体的浮沉条件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0" y="2121535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10.3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物体浮沉条件及应用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4184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物体的几种浮沉状态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483735" y="233616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漂浮</a:t>
            </a:r>
            <a:endParaRPr lang="zh-CN" altLang="en-US" sz="3200" i="1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485005" y="309308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i="1"/>
              <a:t>F</a:t>
            </a:r>
            <a:r>
              <a:rPr lang="zh-CN" altLang="en-US" sz="3200" baseline="-25000"/>
              <a:t>浮</a:t>
            </a:r>
            <a:r>
              <a:rPr lang="en-US" altLang="zh-CN" sz="3200" baseline="-25000"/>
              <a:t> </a:t>
            </a:r>
            <a:r>
              <a:rPr lang="en-US" altLang="zh-CN" sz="3200"/>
              <a:t>&gt; </a:t>
            </a:r>
            <a:r>
              <a:rPr lang="en-US" altLang="zh-CN" sz="3200" i="1"/>
              <a:t>G   </a:t>
            </a:r>
            <a:r>
              <a:rPr lang="zh-CN" altLang="en-US" sz="3200">
                <a:sym typeface="+mn-ea"/>
              </a:rPr>
              <a:t>上浮</a:t>
            </a:r>
            <a:endParaRPr lang="zh-CN" altLang="en-US" sz="3200" i="1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486275" y="3850005"/>
            <a:ext cx="252158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悬浮</a:t>
            </a:r>
            <a:endParaRPr lang="zh-CN" altLang="en-US" sz="3200" i="1"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88180" y="460692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&lt;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下沉</a:t>
            </a:r>
            <a:endParaRPr lang="zh-CN" altLang="en-US" sz="3200" i="1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89450" y="5363845"/>
            <a:ext cx="333184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+</a:t>
            </a:r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支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沉底</a:t>
            </a:r>
            <a:endParaRPr lang="zh-CN" altLang="en-US" sz="3200" i="1"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3345815" y="2619375"/>
            <a:ext cx="1143635" cy="3044190"/>
            <a:chOff x="5269" y="4125"/>
            <a:chExt cx="1801" cy="4794"/>
          </a:xfrm>
        </p:grpSpPr>
        <p:cxnSp>
          <p:nvCxnSpPr>
            <p:cNvPr id="32" name="直接连接符 31"/>
            <p:cNvCxnSpPr>
              <a:stCxn id="27" idx="1"/>
            </p:cNvCxnSpPr>
            <p:nvPr/>
          </p:nvCxnSpPr>
          <p:spPr>
            <a:xfrm flipH="1" flipV="1">
              <a:off x="6030" y="4125"/>
              <a:ext cx="1031" cy="14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 flipV="1">
              <a:off x="5269" y="6518"/>
              <a:ext cx="1801" cy="11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 flipV="1">
              <a:off x="6039" y="8905"/>
              <a:ext cx="1031" cy="14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6046" y="4141"/>
              <a:ext cx="0" cy="4770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/>
          <p:cNvSpPr txBox="1"/>
          <p:nvPr/>
        </p:nvSpPr>
        <p:spPr>
          <a:xfrm>
            <a:off x="1640205" y="388048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静止状态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7004685" y="3380740"/>
            <a:ext cx="1146810" cy="1527175"/>
            <a:chOff x="11031" y="5324"/>
            <a:chExt cx="1806" cy="2405"/>
          </a:xfrm>
        </p:grpSpPr>
        <p:cxnSp>
          <p:nvCxnSpPr>
            <p:cNvPr id="37" name="直接连接符 36"/>
            <p:cNvCxnSpPr/>
            <p:nvPr/>
          </p:nvCxnSpPr>
          <p:spPr>
            <a:xfrm flipH="1" flipV="1">
              <a:off x="11038" y="5324"/>
              <a:ext cx="1031" cy="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 flipV="1">
              <a:off x="12055" y="6515"/>
              <a:ext cx="783" cy="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 flipV="1">
              <a:off x="11031" y="7708"/>
              <a:ext cx="1031" cy="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2050" y="5339"/>
              <a:ext cx="11" cy="239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本框 48"/>
          <p:cNvSpPr txBox="1"/>
          <p:nvPr/>
        </p:nvSpPr>
        <p:spPr>
          <a:xfrm>
            <a:off x="8178800" y="387667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运动过程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99795" y="1788160"/>
            <a:ext cx="4184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物体的几种浮沉状态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159885" y="233616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漂浮</a:t>
            </a:r>
            <a:endParaRPr lang="zh-CN" altLang="en-US" sz="3200" i="1"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142230" y="309308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i="1"/>
              <a:t>F</a:t>
            </a:r>
            <a:r>
              <a:rPr lang="zh-CN" altLang="en-US" sz="3200" baseline="-25000"/>
              <a:t>浮</a:t>
            </a:r>
            <a:r>
              <a:rPr lang="en-US" altLang="zh-CN" sz="3200" baseline="-25000"/>
              <a:t> </a:t>
            </a:r>
            <a:r>
              <a:rPr lang="en-US" altLang="zh-CN" sz="3200"/>
              <a:t>&gt; </a:t>
            </a:r>
            <a:r>
              <a:rPr lang="en-US" altLang="zh-CN" sz="3200" i="1"/>
              <a:t>G   </a:t>
            </a:r>
            <a:r>
              <a:rPr lang="zh-CN" altLang="en-US" sz="3200">
                <a:sym typeface="+mn-ea"/>
              </a:rPr>
              <a:t>上浮</a:t>
            </a:r>
            <a:endParaRPr lang="zh-CN" altLang="en-US" sz="3200" i="1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162425" y="3850005"/>
            <a:ext cx="252158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悬浮</a:t>
            </a:r>
            <a:endParaRPr lang="zh-CN" altLang="en-US" sz="3200" i="1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145405" y="460692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&lt;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下沉</a:t>
            </a:r>
            <a:endParaRPr lang="zh-CN" altLang="en-US" sz="3200" i="1"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165600" y="5363845"/>
            <a:ext cx="326263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+</a:t>
            </a:r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支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沉底</a:t>
            </a:r>
            <a:endParaRPr lang="zh-CN" altLang="en-US" sz="3200" i="1"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3021965" y="2619375"/>
            <a:ext cx="1143635" cy="3044190"/>
            <a:chOff x="5269" y="4125"/>
            <a:chExt cx="1801" cy="4794"/>
          </a:xfrm>
        </p:grpSpPr>
        <p:cxnSp>
          <p:nvCxnSpPr>
            <p:cNvPr id="34" name="直接连接符 33"/>
            <p:cNvCxnSpPr/>
            <p:nvPr/>
          </p:nvCxnSpPr>
          <p:spPr>
            <a:xfrm flipH="1" flipV="1">
              <a:off x="6030" y="4125"/>
              <a:ext cx="1031" cy="14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 flipV="1">
              <a:off x="5269" y="6518"/>
              <a:ext cx="1801" cy="11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 flipV="1">
              <a:off x="6024" y="8905"/>
              <a:ext cx="1031" cy="14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6031" y="4141"/>
              <a:ext cx="0" cy="4770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框 37"/>
          <p:cNvSpPr txBox="1"/>
          <p:nvPr/>
        </p:nvSpPr>
        <p:spPr>
          <a:xfrm>
            <a:off x="1316355" y="388048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静止状态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7656830" y="3380740"/>
            <a:ext cx="1152525" cy="1527810"/>
            <a:chOff x="11023" y="5324"/>
            <a:chExt cx="1815" cy="2406"/>
          </a:xfrm>
        </p:grpSpPr>
        <p:cxnSp>
          <p:nvCxnSpPr>
            <p:cNvPr id="39" name="直接连接符 38"/>
            <p:cNvCxnSpPr/>
            <p:nvPr/>
          </p:nvCxnSpPr>
          <p:spPr>
            <a:xfrm flipH="1" flipV="1">
              <a:off x="11023" y="5324"/>
              <a:ext cx="1031" cy="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 flipV="1">
              <a:off x="12055" y="6515"/>
              <a:ext cx="783" cy="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 flipV="1">
              <a:off x="11031" y="7708"/>
              <a:ext cx="1031" cy="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2050" y="5339"/>
              <a:ext cx="11" cy="23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本框 48"/>
          <p:cNvSpPr txBox="1"/>
          <p:nvPr/>
        </p:nvSpPr>
        <p:spPr>
          <a:xfrm>
            <a:off x="8836025" y="387667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运动过程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1258570" y="2638425"/>
            <a:ext cx="2862580" cy="1379220"/>
            <a:chOff x="1982" y="4125"/>
            <a:chExt cx="4508" cy="2172"/>
          </a:xfrm>
        </p:grpSpPr>
        <p:sp>
          <p:nvSpPr>
            <p:cNvPr id="42" name="任意多边形 41"/>
            <p:cNvSpPr/>
            <p:nvPr/>
          </p:nvSpPr>
          <p:spPr>
            <a:xfrm>
              <a:off x="1982" y="4125"/>
              <a:ext cx="4509" cy="2173"/>
            </a:xfrm>
            <a:custGeom>
              <a:avLst/>
              <a:gdLst>
                <a:gd name="connsiteX0" fmla="*/ 0 w 4509"/>
                <a:gd name="connsiteY0" fmla="*/ 272 h 2173"/>
                <a:gd name="connsiteX1" fmla="*/ 217 w 4509"/>
                <a:gd name="connsiteY1" fmla="*/ 55 h 2173"/>
                <a:gd name="connsiteX2" fmla="*/ 1369 w 4509"/>
                <a:gd name="connsiteY2" fmla="*/ 55 h 2173"/>
                <a:gd name="connsiteX3" fmla="*/ 1369 w 4509"/>
                <a:gd name="connsiteY3" fmla="*/ 55 h 2173"/>
                <a:gd name="connsiteX4" fmla="*/ 1956 w 4509"/>
                <a:gd name="connsiteY4" fmla="*/ 55 h 2173"/>
                <a:gd name="connsiteX5" fmla="*/ 2130 w 4509"/>
                <a:gd name="connsiteY5" fmla="*/ 55 h 2173"/>
                <a:gd name="connsiteX6" fmla="*/ 2347 w 4509"/>
                <a:gd name="connsiteY6" fmla="*/ 272 h 2173"/>
                <a:gd name="connsiteX7" fmla="*/ 2347 w 4509"/>
                <a:gd name="connsiteY7" fmla="*/ 273 h 2173"/>
                <a:gd name="connsiteX8" fmla="*/ 4509 w 4509"/>
                <a:gd name="connsiteY8" fmla="*/ 0 h 2173"/>
                <a:gd name="connsiteX9" fmla="*/ 2347 w 4509"/>
                <a:gd name="connsiteY9" fmla="*/ 599 h 2173"/>
                <a:gd name="connsiteX10" fmla="*/ 2348 w 4509"/>
                <a:gd name="connsiteY10" fmla="*/ 768 h 2173"/>
                <a:gd name="connsiteX11" fmla="*/ 4482 w 4509"/>
                <a:gd name="connsiteY11" fmla="*/ 2173 h 2173"/>
                <a:gd name="connsiteX12" fmla="*/ 2347 w 4509"/>
                <a:gd name="connsiteY12" fmla="*/ 1143 h 2173"/>
                <a:gd name="connsiteX13" fmla="*/ 2130 w 4509"/>
                <a:gd name="connsiteY13" fmla="*/ 1360 h 2173"/>
                <a:gd name="connsiteX14" fmla="*/ 1956 w 4509"/>
                <a:gd name="connsiteY14" fmla="*/ 1360 h 2173"/>
                <a:gd name="connsiteX15" fmla="*/ 1369 w 4509"/>
                <a:gd name="connsiteY15" fmla="*/ 1360 h 2173"/>
                <a:gd name="connsiteX16" fmla="*/ 1369 w 4509"/>
                <a:gd name="connsiteY16" fmla="*/ 1360 h 2173"/>
                <a:gd name="connsiteX17" fmla="*/ 217 w 4509"/>
                <a:gd name="connsiteY17" fmla="*/ 1360 h 2173"/>
                <a:gd name="connsiteX18" fmla="*/ 0 w 4509"/>
                <a:gd name="connsiteY18" fmla="*/ 1143 h 2173"/>
                <a:gd name="connsiteX19" fmla="*/ 0 w 4509"/>
                <a:gd name="connsiteY19" fmla="*/ 599 h 2173"/>
                <a:gd name="connsiteX20" fmla="*/ 0 w 4509"/>
                <a:gd name="connsiteY20" fmla="*/ 273 h 2173"/>
                <a:gd name="connsiteX21" fmla="*/ 0 w 4509"/>
                <a:gd name="connsiteY21" fmla="*/ 272 h 2173"/>
                <a:gd name="connsiteX22" fmla="*/ 0 w 4509"/>
                <a:gd name="connsiteY22" fmla="*/ 272 h 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09" h="2173">
                  <a:moveTo>
                    <a:pt x="0" y="272"/>
                  </a:moveTo>
                  <a:cubicBezTo>
                    <a:pt x="0" y="152"/>
                    <a:pt x="97" y="55"/>
                    <a:pt x="217" y="55"/>
                  </a:cubicBezTo>
                  <a:lnTo>
                    <a:pt x="1369" y="55"/>
                  </a:lnTo>
                  <a:lnTo>
                    <a:pt x="1369" y="55"/>
                  </a:lnTo>
                  <a:lnTo>
                    <a:pt x="1956" y="55"/>
                  </a:lnTo>
                  <a:lnTo>
                    <a:pt x="2130" y="55"/>
                  </a:lnTo>
                  <a:cubicBezTo>
                    <a:pt x="2250" y="55"/>
                    <a:pt x="2347" y="152"/>
                    <a:pt x="2347" y="272"/>
                  </a:cubicBezTo>
                  <a:lnTo>
                    <a:pt x="2347" y="273"/>
                  </a:lnTo>
                  <a:lnTo>
                    <a:pt x="4509" y="0"/>
                  </a:lnTo>
                  <a:lnTo>
                    <a:pt x="2347" y="599"/>
                  </a:lnTo>
                  <a:lnTo>
                    <a:pt x="2348" y="768"/>
                  </a:lnTo>
                  <a:lnTo>
                    <a:pt x="4482" y="2173"/>
                  </a:lnTo>
                  <a:lnTo>
                    <a:pt x="2347" y="1143"/>
                  </a:lnTo>
                  <a:cubicBezTo>
                    <a:pt x="2347" y="1263"/>
                    <a:pt x="2250" y="1360"/>
                    <a:pt x="2130" y="1360"/>
                  </a:cubicBezTo>
                  <a:lnTo>
                    <a:pt x="1956" y="1360"/>
                  </a:lnTo>
                  <a:lnTo>
                    <a:pt x="1369" y="1360"/>
                  </a:lnTo>
                  <a:lnTo>
                    <a:pt x="1369" y="1360"/>
                  </a:lnTo>
                  <a:lnTo>
                    <a:pt x="217" y="1360"/>
                  </a:lnTo>
                  <a:cubicBezTo>
                    <a:pt x="97" y="1360"/>
                    <a:pt x="0" y="1263"/>
                    <a:pt x="0" y="1143"/>
                  </a:cubicBezTo>
                  <a:lnTo>
                    <a:pt x="0" y="599"/>
                  </a:lnTo>
                  <a:lnTo>
                    <a:pt x="0" y="273"/>
                  </a:lnTo>
                  <a:lnTo>
                    <a:pt x="0" y="272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BDD7EE"/>
            </a:solidFill>
            <a:ln>
              <a:solidFill>
                <a:srgbClr val="FB9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015" y="4440"/>
              <a:ext cx="234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/>
                <a:t>二力平衡</a:t>
              </a:r>
            </a:p>
          </p:txBody>
        </p:sp>
      </p:grpSp>
      <p:sp>
        <p:nvSpPr>
          <p:cNvPr id="44" name="圆角矩形标注 43"/>
          <p:cNvSpPr/>
          <p:nvPr/>
        </p:nvSpPr>
        <p:spPr>
          <a:xfrm>
            <a:off x="1278890" y="5324475"/>
            <a:ext cx="1487170" cy="685800"/>
          </a:xfrm>
          <a:prstGeom prst="wedgeRoundRectCallout">
            <a:avLst>
              <a:gd name="adj1" fmla="val 140990"/>
              <a:gd name="adj2" fmla="val 925"/>
              <a:gd name="adj3" fmla="val 16667"/>
            </a:avLst>
          </a:prstGeom>
          <a:solidFill>
            <a:srgbClr val="BDD7EE"/>
          </a:solidFill>
          <a:ln>
            <a:solidFill>
              <a:srgbClr val="FB9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三力平衡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3818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物体上浮时物体的密度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585720" y="2310130"/>
            <a:ext cx="2491105" cy="4343400"/>
            <a:chOff x="3390" y="4053"/>
            <a:chExt cx="3923" cy="6840"/>
          </a:xfrm>
        </p:grpSpPr>
        <p:pic>
          <p:nvPicPr>
            <p:cNvPr id="28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3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椭圆 40"/>
          <p:cNvSpPr/>
          <p:nvPr/>
        </p:nvSpPr>
        <p:spPr>
          <a:xfrm>
            <a:off x="3679190" y="474535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759200" y="4829175"/>
            <a:ext cx="671830" cy="1257300"/>
            <a:chOff x="5242" y="7998"/>
            <a:chExt cx="1058" cy="1980"/>
          </a:xfrm>
        </p:grpSpPr>
        <p:cxnSp>
          <p:nvCxnSpPr>
            <p:cNvPr id="42" name="直接箭头连接符 41"/>
            <p:cNvCxnSpPr/>
            <p:nvPr/>
          </p:nvCxnSpPr>
          <p:spPr>
            <a:xfrm>
              <a:off x="5242" y="7998"/>
              <a:ext cx="0" cy="1519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757930" y="3245485"/>
            <a:ext cx="814070" cy="1583690"/>
            <a:chOff x="5242" y="5504"/>
            <a:chExt cx="1282" cy="2494"/>
          </a:xfrm>
        </p:grpSpPr>
        <p:cxnSp>
          <p:nvCxnSpPr>
            <p:cNvPr id="45" name="直接箭头连接符 44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6460490" y="298513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i="1"/>
              <a:t>F</a:t>
            </a:r>
            <a:r>
              <a:rPr lang="zh-CN" altLang="en-US" sz="3200" baseline="-25000"/>
              <a:t>浮</a:t>
            </a:r>
            <a:r>
              <a:rPr lang="en-US" altLang="zh-CN" sz="3200" baseline="-25000"/>
              <a:t> </a:t>
            </a:r>
            <a:r>
              <a:rPr lang="en-US" altLang="zh-CN" sz="3200"/>
              <a:t>&gt; </a:t>
            </a:r>
            <a:r>
              <a:rPr lang="en-US" altLang="zh-CN" sz="3200" i="1"/>
              <a:t>G   </a:t>
            </a:r>
            <a:r>
              <a:rPr lang="zh-CN" altLang="en-US" sz="3200">
                <a:sym typeface="+mn-ea"/>
              </a:rPr>
              <a:t>上浮</a:t>
            </a:r>
            <a:endParaRPr lang="zh-CN" altLang="en-US" sz="3200" i="1"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373495" y="3768090"/>
            <a:ext cx="28632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  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 </a:t>
            </a:r>
            <a:r>
              <a:rPr lang="en-US" altLang="zh-CN" sz="2800" b="1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3818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物体漂浮时物体的密度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6233160" y="3380740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漂浮</a:t>
            </a:r>
            <a:endParaRPr lang="zh-CN" altLang="en-US" sz="3200" i="1"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107430" y="4229100"/>
            <a:ext cx="277558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endParaRPr lang="zh-CN" altLang="en-US" sz="2800" b="1" noProof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  </a:t>
            </a:r>
            <a:r>
              <a:rPr lang="zh-CN" altLang="en-US" sz="2800" i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noProof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 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pic>
        <p:nvPicPr>
          <p:cNvPr id="28" name="图片 27" descr="&amp;pky97149196278&amp;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654"/>
          <a:stretch>
            <a:fillRect/>
          </a:stretch>
        </p:blipFill>
        <p:spPr>
          <a:xfrm>
            <a:off x="2710815" y="3448050"/>
            <a:ext cx="1003300" cy="1056640"/>
          </a:xfrm>
          <a:prstGeom prst="rect">
            <a:avLst/>
          </a:prstGeom>
        </p:spPr>
      </p:pic>
      <p:sp>
        <p:nvSpPr>
          <p:cNvPr id="27" name="任意多边形 26"/>
          <p:cNvSpPr/>
          <p:nvPr/>
        </p:nvSpPr>
        <p:spPr>
          <a:xfrm>
            <a:off x="1961515" y="3294380"/>
            <a:ext cx="2501900" cy="3117215"/>
          </a:xfrm>
          <a:custGeom>
            <a:avLst/>
            <a:gdLst>
              <a:gd name="connisteX0" fmla="*/ 0 w 1559560"/>
              <a:gd name="connsiteY0" fmla="*/ 29845 h 1974215"/>
              <a:gd name="connisteX1" fmla="*/ 0 w 1559560"/>
              <a:gd name="connsiteY1" fmla="*/ 1974215 h 1974215"/>
              <a:gd name="connisteX2" fmla="*/ 1559560 w 1559560"/>
              <a:gd name="connsiteY2" fmla="*/ 1974215 h 1974215"/>
              <a:gd name="connisteX3" fmla="*/ 1559560 w 1559560"/>
              <a:gd name="connsiteY3" fmla="*/ 0 h 1974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559560" h="1974215">
                <a:moveTo>
                  <a:pt x="0" y="29845"/>
                </a:moveTo>
                <a:lnTo>
                  <a:pt x="0" y="1974215"/>
                </a:lnTo>
                <a:lnTo>
                  <a:pt x="1559560" y="1974215"/>
                </a:lnTo>
                <a:lnTo>
                  <a:pt x="155956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972310" y="3886835"/>
            <a:ext cx="2483485" cy="2524760"/>
          </a:xfrm>
          <a:prstGeom prst="rect">
            <a:avLst/>
          </a:prstGeom>
          <a:solidFill>
            <a:srgbClr val="036EB8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135630" y="388683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3216910" y="2380615"/>
            <a:ext cx="814070" cy="1583690"/>
            <a:chOff x="5242" y="5504"/>
            <a:chExt cx="1282" cy="2494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211830" y="3977640"/>
            <a:ext cx="772795" cy="1714500"/>
            <a:chOff x="5242" y="7998"/>
            <a:chExt cx="1217" cy="2700"/>
          </a:xfrm>
        </p:grpSpPr>
        <p:cxnSp>
          <p:nvCxnSpPr>
            <p:cNvPr id="31" name="直接箭头连接符 30"/>
            <p:cNvCxnSpPr/>
            <p:nvPr/>
          </p:nvCxnSpPr>
          <p:spPr>
            <a:xfrm>
              <a:off x="5242" y="7998"/>
              <a:ext cx="0" cy="2494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5522" y="987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3818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物体悬浮时物体的密度</a:t>
            </a: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7202170" y="2947035"/>
            <a:ext cx="252158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悬浮</a:t>
            </a:r>
            <a:endParaRPr lang="zh-CN" altLang="en-US" sz="3200" i="1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059295" y="3795395"/>
            <a:ext cx="28632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 </a:t>
            </a:r>
            <a:r>
              <a:rPr lang="en-US" altLang="zh-C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226945" y="2489200"/>
            <a:ext cx="2491105" cy="4343400"/>
            <a:chOff x="3390" y="4053"/>
            <a:chExt cx="3923" cy="6840"/>
          </a:xfrm>
        </p:grpSpPr>
        <p:pic>
          <p:nvPicPr>
            <p:cNvPr id="5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5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/>
          <p:cNvSpPr/>
          <p:nvPr/>
        </p:nvSpPr>
        <p:spPr>
          <a:xfrm>
            <a:off x="3326765" y="491744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402965" y="4994275"/>
            <a:ext cx="671830" cy="1457960"/>
            <a:chOff x="5242" y="7998"/>
            <a:chExt cx="1058" cy="2296"/>
          </a:xfrm>
        </p:grpSpPr>
        <p:cxnSp>
          <p:nvCxnSpPr>
            <p:cNvPr id="21" name="直接箭头连接符 20"/>
            <p:cNvCxnSpPr/>
            <p:nvPr/>
          </p:nvCxnSpPr>
          <p:spPr>
            <a:xfrm>
              <a:off x="5242" y="7998"/>
              <a:ext cx="0" cy="229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01695" y="3410585"/>
            <a:ext cx="814070" cy="1583690"/>
            <a:chOff x="5242" y="5504"/>
            <a:chExt cx="1282" cy="2494"/>
          </a:xfrm>
        </p:grpSpPr>
        <p:cxnSp>
          <p:nvCxnSpPr>
            <p:cNvPr id="27" name="直接箭头连接符 26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3818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物体下沉时物体的密度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805295" y="2868930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&lt;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下沉</a:t>
            </a:r>
            <a:endParaRPr lang="zh-CN" altLang="en-US" sz="3200" i="1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671945" y="3651885"/>
            <a:ext cx="29216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 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b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  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177415" y="2378075"/>
            <a:ext cx="2491105" cy="4343400"/>
            <a:chOff x="3390" y="4053"/>
            <a:chExt cx="3923" cy="6840"/>
          </a:xfrm>
        </p:grpSpPr>
        <p:pic>
          <p:nvPicPr>
            <p:cNvPr id="3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3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3277235" y="480631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353435" y="4883150"/>
            <a:ext cx="671830" cy="1457960"/>
            <a:chOff x="5242" y="7998"/>
            <a:chExt cx="1058" cy="2296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229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352165" y="3796665"/>
            <a:ext cx="719455" cy="1086485"/>
            <a:chOff x="5242" y="6287"/>
            <a:chExt cx="1133" cy="1711"/>
          </a:xfrm>
        </p:grpSpPr>
        <p:cxnSp>
          <p:nvCxnSpPr>
            <p:cNvPr id="27" name="直接箭头连接符 26"/>
            <p:cNvCxnSpPr/>
            <p:nvPr/>
          </p:nvCxnSpPr>
          <p:spPr>
            <a:xfrm flipV="1">
              <a:off x="5242" y="6598"/>
              <a:ext cx="0" cy="140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5365" y="6287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3818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物体沉没时物体的密度</a:t>
            </a: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6374765" y="2946400"/>
            <a:ext cx="326263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+</a:t>
            </a:r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支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沉底</a:t>
            </a:r>
            <a:endParaRPr lang="zh-CN" altLang="en-US" sz="3200" i="1"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540500" y="3795395"/>
            <a:ext cx="29311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＜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endParaRPr lang="zh-CN" altLang="en-US" sz="2800" b="1" noProof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  </a:t>
            </a:r>
            <a:r>
              <a:rPr lang="zh-CN" altLang="en-US" sz="2800" i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noProof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  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zh-CN" altLang="en-US" sz="2800" b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＜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pic>
        <p:nvPicPr>
          <p:cNvPr id="27" name="图片 26" descr="&amp;pky90141808152&amp;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31288" t="24028" r="34768" b="26667"/>
          <a:stretch>
            <a:fillRect/>
          </a:stretch>
        </p:blipFill>
        <p:spPr>
          <a:xfrm>
            <a:off x="3101975" y="4699000"/>
            <a:ext cx="1207135" cy="1164590"/>
          </a:xfrm>
          <a:prstGeom prst="rect">
            <a:avLst/>
          </a:prstGeom>
        </p:spPr>
      </p:pic>
      <p:sp>
        <p:nvSpPr>
          <p:cNvPr id="30" name="任意多边形 29"/>
          <p:cNvSpPr/>
          <p:nvPr/>
        </p:nvSpPr>
        <p:spPr>
          <a:xfrm>
            <a:off x="2407285" y="2539365"/>
            <a:ext cx="2595880" cy="3286125"/>
          </a:xfrm>
          <a:custGeom>
            <a:avLst/>
            <a:gdLst>
              <a:gd name="connisteX0" fmla="*/ 0 w 1559560"/>
              <a:gd name="connsiteY0" fmla="*/ 29845 h 1974215"/>
              <a:gd name="connisteX1" fmla="*/ 0 w 1559560"/>
              <a:gd name="connsiteY1" fmla="*/ 1974215 h 1974215"/>
              <a:gd name="connisteX2" fmla="*/ 1559560 w 1559560"/>
              <a:gd name="connsiteY2" fmla="*/ 1974215 h 1974215"/>
              <a:gd name="connisteX3" fmla="*/ 1559560 w 1559560"/>
              <a:gd name="connsiteY3" fmla="*/ 0 h 1974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559560" h="1974215">
                <a:moveTo>
                  <a:pt x="0" y="29845"/>
                </a:moveTo>
                <a:lnTo>
                  <a:pt x="0" y="1974215"/>
                </a:lnTo>
                <a:lnTo>
                  <a:pt x="1559560" y="1974215"/>
                </a:lnTo>
                <a:lnTo>
                  <a:pt x="155956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2416175" y="3505835"/>
            <a:ext cx="2577465" cy="2300605"/>
          </a:xfrm>
          <a:prstGeom prst="rect">
            <a:avLst/>
          </a:prstGeom>
          <a:solidFill>
            <a:srgbClr val="036EB8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676015" y="519684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752215" y="5273675"/>
            <a:ext cx="671830" cy="1515110"/>
            <a:chOff x="5242" y="7998"/>
            <a:chExt cx="1058" cy="2386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238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034665" y="4067810"/>
            <a:ext cx="716280" cy="1205865"/>
            <a:chOff x="4114" y="6099"/>
            <a:chExt cx="1128" cy="1899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6401"/>
              <a:ext cx="0" cy="159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114" y="6099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53485" y="4507230"/>
            <a:ext cx="814070" cy="1096645"/>
            <a:chOff x="5242" y="6271"/>
            <a:chExt cx="1282" cy="1727"/>
          </a:xfrm>
        </p:grpSpPr>
        <p:cxnSp>
          <p:nvCxnSpPr>
            <p:cNvPr id="32" name="直接箭头连接符 31"/>
            <p:cNvCxnSpPr/>
            <p:nvPr/>
          </p:nvCxnSpPr>
          <p:spPr>
            <a:xfrm flipV="1">
              <a:off x="5242" y="6401"/>
              <a:ext cx="0" cy="159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514" y="6271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支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77900" y="1805305"/>
            <a:ext cx="1263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总结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1043940" y="2444115"/>
          <a:ext cx="10420350" cy="4229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8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7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物体的浮沉状态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漂浮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上浮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悬浮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下沉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沉没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/>
                        <a:t>ρ</a:t>
                      </a:r>
                      <a:r>
                        <a:rPr lang="zh-CN" altLang="en-US" sz="2800" i="1" baseline="-25000"/>
                        <a:t>物</a:t>
                      </a:r>
                      <a:r>
                        <a:rPr lang="zh-CN" altLang="en-US" sz="2400"/>
                        <a:t>与</a:t>
                      </a:r>
                      <a:r>
                        <a:rPr lang="en-US" altLang="zh-CN" sz="2400" i="1"/>
                        <a:t>ρ</a:t>
                      </a:r>
                      <a:r>
                        <a:rPr lang="zh-CN" altLang="en-US" sz="2800" i="1" baseline="-25000"/>
                        <a:t>液</a:t>
                      </a:r>
                      <a:r>
                        <a:rPr lang="zh-CN" altLang="en-US" sz="2400"/>
                        <a:t>的关系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液  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&gt; </a:t>
                      </a: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液  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液  </a:t>
                      </a:r>
                      <a:r>
                        <a:rPr 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＜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/>
                        <a:t>V</a:t>
                      </a:r>
                      <a:r>
                        <a:rPr lang="zh-CN" altLang="en-US" sz="2800" i="1" baseline="-25000"/>
                        <a:t>排</a:t>
                      </a:r>
                      <a:r>
                        <a:rPr lang="zh-CN" altLang="en-US" sz="2400"/>
                        <a:t>与</a:t>
                      </a:r>
                      <a:r>
                        <a:rPr lang="en-US" altLang="zh-CN" sz="2400" i="1"/>
                        <a:t>V</a:t>
                      </a:r>
                      <a:r>
                        <a:rPr lang="zh-CN" altLang="en-US" sz="2800" i="1" baseline="-25000"/>
                        <a:t>物</a:t>
                      </a:r>
                      <a:r>
                        <a:rPr lang="zh-CN" altLang="en-US" sz="2400"/>
                        <a:t>的关系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V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排   </a:t>
                      </a: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＜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V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V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排  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V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/>
                        <a:t>F</a:t>
                      </a:r>
                      <a:r>
                        <a:rPr lang="zh-CN" altLang="en-US" sz="2800" i="1" baseline="-25000"/>
                        <a:t>浮</a:t>
                      </a:r>
                      <a:r>
                        <a:rPr lang="zh-CN" altLang="en-US" sz="2400"/>
                        <a:t>与</a:t>
                      </a:r>
                      <a:r>
                        <a:rPr lang="en-US" altLang="zh-CN" sz="2400" i="1"/>
                        <a:t>G</a:t>
                      </a:r>
                      <a:r>
                        <a:rPr lang="zh-CN" altLang="en-US" sz="2400"/>
                        <a:t>的关系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＞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endParaRPr lang="en-US" altLang="en-US" sz="28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endParaRPr lang="en-US" altLang="en-US" sz="28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＜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endParaRPr lang="en-US" altLang="en-US" sz="28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endParaRPr lang="en-US" altLang="en-US" sz="28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99795" y="2684780"/>
            <a:ext cx="44488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/>
              <a:t>当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&gt;  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时，物体上浮；</a:t>
            </a:r>
          </a:p>
          <a:p>
            <a:pPr>
              <a:lnSpc>
                <a:spcPct val="200000"/>
              </a:lnSpc>
            </a:pPr>
            <a:r>
              <a:rPr lang="zh-CN" altLang="en-US" sz="2800">
                <a:sym typeface="+mn-ea"/>
              </a:rPr>
              <a:t>当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 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时，物体悬浮；</a:t>
            </a:r>
          </a:p>
          <a:p>
            <a:pPr>
              <a:lnSpc>
                <a:spcPct val="200000"/>
              </a:lnSpc>
            </a:pPr>
            <a:r>
              <a:rPr lang="zh-CN" altLang="en-US" sz="2800">
                <a:sym typeface="+mn-ea"/>
              </a:rPr>
              <a:t>当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  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时，物体沉底。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871845" y="2618105"/>
            <a:ext cx="4891405" cy="3141980"/>
            <a:chOff x="8782" y="4228"/>
            <a:chExt cx="7703" cy="4948"/>
          </a:xfrm>
        </p:grpSpPr>
        <p:pic>
          <p:nvPicPr>
            <p:cNvPr id="103" name="图片 102"/>
            <p:cNvPicPr/>
            <p:nvPr/>
          </p:nvPicPr>
          <p:blipFill>
            <a:blip r:embed="rId3"/>
            <a:srcRect t="10969" b="6257"/>
            <a:stretch>
              <a:fillRect/>
            </a:stretch>
          </p:blipFill>
          <p:spPr>
            <a:xfrm>
              <a:off x="8782" y="4228"/>
              <a:ext cx="7703" cy="49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11608" y="5969"/>
              <a:ext cx="435" cy="132"/>
            </a:xfrm>
            <a:prstGeom prst="rect">
              <a:avLst/>
            </a:prstGeom>
            <a:solidFill>
              <a:srgbClr val="AED2D3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1805305"/>
            <a:ext cx="5216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密度与物体浮沉状态关系的应用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1805305"/>
            <a:ext cx="5216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密度与物体浮沉状态关系的应用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74750" y="296354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黑体" panose="02010600030101010101" charset="-122"/>
                <a:ea typeface="黑体" panose="02010600030101010101" charset="-122"/>
              </a:rPr>
              <a:t>人们根据这个道理，在用盐水选种时，清除掉漂浮的不饱满的种子，保留下沉的饱满种子。</a:t>
            </a:r>
          </a:p>
        </p:txBody>
      </p:sp>
      <p:pic>
        <p:nvPicPr>
          <p:cNvPr id="9" name="盐水选种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5295" y="2327275"/>
            <a:ext cx="5869305" cy="43922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1805305"/>
            <a:ext cx="1960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想想做做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2214880"/>
            <a:ext cx="110890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</a:rPr>
              <a:t> 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将新鲜的鸡蛋分别浸没在盛有水和盐水的容器中，观察鸡蛋在容器中的位置。</a:t>
            </a:r>
          </a:p>
        </p:txBody>
      </p:sp>
      <p:pic>
        <p:nvPicPr>
          <p:cNvPr id="9" name="实验10-5盐水浮鸡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6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9480" y="3293110"/>
            <a:ext cx="5969635" cy="33426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5490" y="797560"/>
            <a:ext cx="1050861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将两个完全相同的小球，分别放入装有不同液体的甲、乙两个完全相同的烧杯中，小球静止时两烧杯液面相平，如图所示，下列判断正确的是（</a:t>
            </a:r>
            <a:r>
              <a:rPr lang="en-US" altLang="zh-CN" sz="2800"/>
              <a:t>	</a:t>
            </a:r>
            <a:r>
              <a:rPr lang="zh-CN" altLang="en-US" sz="2800"/>
              <a:t>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A. </a:t>
            </a:r>
            <a:r>
              <a:rPr lang="zh-CN" altLang="en-US" sz="2800"/>
              <a:t>甲烧杯中液体的密度小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B. </a:t>
            </a:r>
            <a:r>
              <a:rPr lang="zh-CN" altLang="en-US" sz="2800"/>
              <a:t>乙烧杯底部受到液体压强小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C. </a:t>
            </a:r>
            <a:r>
              <a:rPr lang="zh-CN" altLang="en-US" sz="2800"/>
              <a:t>甲烧杯中小球受到的浮力大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D. </a:t>
            </a:r>
            <a:r>
              <a:rPr lang="zh-CN" altLang="en-US" sz="2800"/>
              <a:t>甲、乙两烧杯对桌面的压力相等</a:t>
            </a:r>
          </a:p>
        </p:txBody>
      </p:sp>
      <p:pic>
        <p:nvPicPr>
          <p:cNvPr id="16" name="图片 16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00" y="2719705"/>
            <a:ext cx="4987290" cy="2028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38450" y="2256155"/>
            <a:ext cx="875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0035" y="2018665"/>
            <a:ext cx="84448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将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120g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的物体浸没在盛满水的溢水杯中时，从杯中溢出了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100mL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的水。自由释放后，该物体将（　　）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．上浮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					B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．悬浮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	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．沉至杯底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				D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．无法确定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53780" y="2839720"/>
            <a:ext cx="875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5490" y="797560"/>
            <a:ext cx="1109980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将质量相等的实心物体</a:t>
            </a:r>
            <a:r>
              <a:rPr lang="en-US" altLang="zh-CN" sz="2800"/>
              <a:t>A</a:t>
            </a:r>
            <a:r>
              <a:rPr lang="zh-CN" altLang="en-US" sz="2800"/>
              <a:t>、</a:t>
            </a:r>
            <a:r>
              <a:rPr lang="en-US" altLang="zh-CN" sz="2800"/>
              <a:t>B</a:t>
            </a:r>
            <a:r>
              <a:rPr lang="zh-CN" altLang="en-US" sz="2800"/>
              <a:t>分别放入装有甲、乙两种不同液体的容器中，已知两液体质量相等，两容器底面积相等但形状不同，</a:t>
            </a:r>
            <a:r>
              <a:rPr lang="en-US" altLang="zh-CN" sz="2800"/>
              <a:t>A</a:t>
            </a:r>
            <a:r>
              <a:rPr lang="zh-CN" altLang="en-US" sz="2800"/>
              <a:t>、</a:t>
            </a:r>
            <a:r>
              <a:rPr lang="en-US" altLang="zh-CN" sz="2800"/>
              <a:t>B</a:t>
            </a:r>
            <a:r>
              <a:rPr lang="zh-CN" altLang="en-US" sz="2800"/>
              <a:t>两物体静止时的状态如图所示，此时两容器中的液面恰好相平，下列说法中正确的是（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/>
              <a:t>A</a:t>
            </a:r>
            <a:r>
              <a:rPr lang="zh-CN" altLang="en-US" sz="2800"/>
              <a:t>物体体积大于</a:t>
            </a:r>
            <a:r>
              <a:rPr lang="en-US" altLang="zh-CN" sz="2800"/>
              <a:t>B</a:t>
            </a:r>
            <a:r>
              <a:rPr lang="zh-CN" altLang="en-US" sz="2800"/>
              <a:t>物体体积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．甲液体密度大于乙液体密度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</a:t>
            </a:r>
            <a:r>
              <a:rPr lang="en-US" altLang="zh-CN" sz="2800"/>
              <a:t>A</a:t>
            </a:r>
            <a:r>
              <a:rPr lang="zh-CN" altLang="en-US" sz="2800"/>
              <a:t>物体所受浮力小于</a:t>
            </a:r>
            <a:r>
              <a:rPr lang="en-US" altLang="zh-CN" sz="2800"/>
              <a:t>B</a:t>
            </a:r>
            <a:r>
              <a:rPr lang="zh-CN" altLang="en-US" sz="2800"/>
              <a:t>物体所受浮力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．甲、乙两液体对容器底部的压强相等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64535" y="2839720"/>
            <a:ext cx="875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00007" name="图片 100007" descr="@@@20e72f46-36ff-4444-bbd3-d4c49c06e3f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210" y="3139440"/>
            <a:ext cx="4098925" cy="27197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93750" y="1299210"/>
            <a:ext cx="716280" cy="435864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物体的浮沉条件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82240" y="1783080"/>
            <a:ext cx="283019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1692910" y="2177415"/>
            <a:ext cx="806450" cy="256032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684645" y="1028700"/>
            <a:ext cx="386715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运动过程：上浮、下沉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4645" y="2500630"/>
            <a:ext cx="48526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静止状态：漂浮、悬浮、沉底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84645" y="3239770"/>
            <a:ext cx="3596640" cy="47815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sz="2800">
                <a:sym typeface="+mn-ea"/>
              </a:rPr>
              <a:t>漂浮与上浮：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物</a:t>
            </a:r>
            <a:r>
              <a:rPr lang="zh-CN" altLang="en-US" sz="2800" i="1">
                <a:sym typeface="+mn-ea"/>
              </a:rPr>
              <a:t>＜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液</a:t>
            </a:r>
            <a:endParaRPr lang="zh-CN" altLang="en-US" sz="3200" i="1" baseline="-25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5695315" y="1299210"/>
            <a:ext cx="806450" cy="152971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82240" y="4187190"/>
            <a:ext cx="2830195" cy="1056259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5753100" y="3538855"/>
            <a:ext cx="806450" cy="23533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84645" y="4476115"/>
            <a:ext cx="2510790" cy="47815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sz="2800">
                <a:sym typeface="+mn-ea"/>
              </a:rPr>
              <a:t>悬浮：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物</a:t>
            </a:r>
            <a:r>
              <a:rPr lang="en-US" altLang="zh-CN" sz="3200" i="1" baseline="-25000">
                <a:sym typeface="+mn-ea"/>
              </a:rPr>
              <a:t> </a:t>
            </a:r>
            <a:r>
              <a:rPr lang="en-US" altLang="zh-CN" sz="2800" i="1">
                <a:sym typeface="+mn-ea"/>
              </a:rPr>
              <a:t>=ρ</a:t>
            </a:r>
            <a:r>
              <a:rPr lang="zh-CN" altLang="en-US" sz="3200" i="1" baseline="-25000">
                <a:sym typeface="+mn-ea"/>
              </a:rPr>
              <a:t>液</a:t>
            </a:r>
            <a:endParaRPr lang="zh-CN" altLang="en-US" sz="3200" i="1" baseline="-25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84645" y="5585460"/>
            <a:ext cx="3596640" cy="47815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sz="2800">
                <a:sym typeface="+mn-ea"/>
              </a:rPr>
              <a:t>下沉与沉底：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物</a:t>
            </a:r>
            <a:r>
              <a:rPr lang="zh-CN" altLang="en-US" sz="2800" i="1">
                <a:sym typeface="+mn-ea"/>
              </a:rPr>
              <a:t>＞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液</a:t>
            </a:r>
            <a:endParaRPr lang="zh-CN" altLang="en-US" sz="3200" i="1" baseline="-25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7" grpId="0" bldLvl="0" animBg="1"/>
      <p:bldP spid="11" grpId="0" bldLvl="0" animBg="1"/>
      <p:bldP spid="9" grpId="0" bldLvl="0" animBg="1"/>
      <p:bldP spid="4" grpId="0" bldLvl="0" animBg="1"/>
      <p:bldP spid="5" grpId="0" bldLvl="0" animBg="1"/>
      <p:bldP spid="8" grpId="0" bldLvl="0" animBg="1"/>
      <p:bldP spid="10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4205" y="1115060"/>
            <a:ext cx="91725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浸没在液体中的物体都会受到浮力的作用，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但是有的物体上浮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86985" y="1919605"/>
            <a:ext cx="2559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有的物体下沉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712200" y="1918970"/>
            <a:ext cx="23685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有的物体还会悬浮在液体中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8628" y="2871788"/>
            <a:ext cx="3571875" cy="26955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4212590" y="2871470"/>
            <a:ext cx="3953510" cy="269621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8357870" y="2871470"/>
            <a:ext cx="3486785" cy="2694940"/>
          </a:xfrm>
          <a:prstGeom prst="rect">
            <a:avLst/>
          </a:prstGeom>
        </p:spPr>
      </p:pic>
      <p:pic>
        <p:nvPicPr>
          <p:cNvPr id="8" name="图片 7" descr="思考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7735" y="5828665"/>
            <a:ext cx="847725" cy="847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85490" y="5828665"/>
            <a:ext cx="690118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gradFill>
                  <a:gsLst>
                    <a:gs pos="21000">
                      <a:schemeClr val="tx1">
                        <a:lumMod val="95000"/>
                        <a:lumOff val="5000"/>
                      </a:schemeClr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/>
                </a:gradFill>
                <a:effectLst/>
              </a:rPr>
              <a:t>为什么这些物体在水中都受到浮力，但有的上浮，有的下降，有的悬浮在液体中呢？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1732915"/>
            <a:ext cx="6191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黑体" panose="02010600030101010101" charset="-122"/>
                <a:ea typeface="黑体" panose="02010600030101010101" charset="-122"/>
              </a:rPr>
              <a:t>对浸没在液体中的物体进行受力分析：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648460" y="2171065"/>
            <a:ext cx="2490470" cy="4662170"/>
            <a:chOff x="3390" y="3551"/>
            <a:chExt cx="3922" cy="7342"/>
          </a:xfrm>
        </p:grpSpPr>
        <p:pic>
          <p:nvPicPr>
            <p:cNvPr id="3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3"/>
            <a:srcRect l="38689" t="42731" r="9500"/>
            <a:stretch>
              <a:fillRect/>
            </a:stretch>
          </p:blipFill>
          <p:spPr>
            <a:xfrm>
              <a:off x="3390" y="3551"/>
              <a:ext cx="3923" cy="7342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748280" y="491807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824480" y="4994910"/>
            <a:ext cx="811530" cy="1524000"/>
            <a:chOff x="5242" y="7998"/>
            <a:chExt cx="1278" cy="2400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240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5584" y="9295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823210" y="3411220"/>
            <a:ext cx="814070" cy="1583690"/>
            <a:chOff x="5242" y="5504"/>
            <a:chExt cx="1282" cy="2494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643755" y="2378710"/>
            <a:ext cx="711073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由于浸没在水中的物体只受到竖直向下的重力和竖直向上的浮力，是同一物体上同一直线相反方向的两个力，我们可以对浮力与重力的大小关系做出如下猜测：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4646930" y="4262755"/>
            <a:ext cx="2012950" cy="73787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F</a:t>
            </a:r>
            <a:r>
              <a:rPr lang="zh-CN" altLang="en-US" sz="3600" baseline="-25000"/>
              <a:t>浮</a:t>
            </a:r>
            <a:r>
              <a:rPr lang="zh-CN" altLang="en-US" sz="3200"/>
              <a:t>＞</a:t>
            </a:r>
            <a:r>
              <a:rPr lang="en-US" altLang="zh-CN" sz="3200"/>
              <a:t>G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7239635" y="4257040"/>
            <a:ext cx="2012950" cy="73787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F</a:t>
            </a:r>
            <a:r>
              <a:rPr lang="zh-CN" altLang="en-US" sz="3600" baseline="-25000"/>
              <a:t>浮</a:t>
            </a:r>
            <a:r>
              <a:rPr lang="en-US" altLang="zh-CN" sz="3600" baseline="-25000"/>
              <a:t> </a:t>
            </a:r>
            <a:r>
              <a:rPr lang="en-US" altLang="zh-CN" sz="3200"/>
              <a:t>= G</a:t>
            </a:r>
          </a:p>
        </p:txBody>
      </p:sp>
      <p:sp>
        <p:nvSpPr>
          <p:cNvPr id="30" name="圆角矩形 29"/>
          <p:cNvSpPr/>
          <p:nvPr/>
        </p:nvSpPr>
        <p:spPr>
          <a:xfrm>
            <a:off x="9832340" y="4260850"/>
            <a:ext cx="2012950" cy="73787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F</a:t>
            </a:r>
            <a:r>
              <a:rPr lang="zh-CN" altLang="en-US" sz="3600" baseline="-25000"/>
              <a:t>浮</a:t>
            </a:r>
            <a:r>
              <a:rPr lang="zh-CN" altLang="en-US" sz="3600"/>
              <a:t>＜</a:t>
            </a:r>
            <a:r>
              <a:rPr lang="en-US" altLang="zh-CN" sz="3200"/>
              <a:t>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25" grpId="0"/>
      <p:bldP spid="26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276985" y="2489835"/>
            <a:ext cx="2491105" cy="4343400"/>
            <a:chOff x="3390" y="4053"/>
            <a:chExt cx="3923" cy="6840"/>
          </a:xfrm>
        </p:grpSpPr>
        <p:pic>
          <p:nvPicPr>
            <p:cNvPr id="3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3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376805" y="491807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453005" y="4994910"/>
            <a:ext cx="671830" cy="1257300"/>
            <a:chOff x="5242" y="7998"/>
            <a:chExt cx="1058" cy="1980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1519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51735" y="3411220"/>
            <a:ext cx="814070" cy="1583690"/>
            <a:chOff x="5242" y="5504"/>
            <a:chExt cx="1282" cy="2494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604260" y="1805305"/>
            <a:ext cx="948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上浮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3954145" y="3736340"/>
            <a:ext cx="2209800" cy="574675"/>
            <a:chOff x="7471" y="4989"/>
            <a:chExt cx="3480" cy="905"/>
          </a:xfrm>
        </p:grpSpPr>
        <p:cxnSp>
          <p:nvCxnSpPr>
            <p:cNvPr id="29" name="直接箭头连接符 28"/>
            <p:cNvCxnSpPr/>
            <p:nvPr/>
          </p:nvCxnSpPr>
          <p:spPr>
            <a:xfrm flipV="1">
              <a:off x="7471" y="5880"/>
              <a:ext cx="3480" cy="15"/>
            </a:xfrm>
            <a:prstGeom prst="straightConnector1">
              <a:avLst/>
            </a:prstGeom>
            <a:ln w="53975">
              <a:solidFill>
                <a:srgbClr val="036EB8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8010" y="4989"/>
              <a:ext cx="21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zh-CN" altLang="en-US" sz="2800" baseline="-25000"/>
                <a:t>浮</a:t>
              </a:r>
              <a:r>
                <a:rPr lang="en-US" altLang="zh-CN" sz="2800" baseline="-25000"/>
                <a:t> </a:t>
              </a:r>
              <a:r>
                <a:rPr lang="en-US" altLang="zh-CN" sz="2800"/>
                <a:t>&gt; </a:t>
              </a:r>
              <a:r>
                <a:rPr lang="en-US" altLang="zh-CN" sz="2800" i="1"/>
                <a:t>G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331585" y="2514600"/>
            <a:ext cx="2491105" cy="4343400"/>
            <a:chOff x="3390" y="4053"/>
            <a:chExt cx="3923" cy="6840"/>
          </a:xfrm>
        </p:grpSpPr>
        <p:pic>
          <p:nvPicPr>
            <p:cNvPr id="28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3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503795" y="3487420"/>
            <a:ext cx="814070" cy="1583690"/>
            <a:chOff x="5242" y="5504"/>
            <a:chExt cx="1282" cy="2494"/>
          </a:xfrm>
        </p:grpSpPr>
        <p:cxnSp>
          <p:nvCxnSpPr>
            <p:cNvPr id="39" name="直接箭头连接符 38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合</a:t>
              </a:r>
            </a:p>
          </p:txBody>
        </p:sp>
      </p:grpSp>
      <p:sp>
        <p:nvSpPr>
          <p:cNvPr id="41" name="椭圆 40"/>
          <p:cNvSpPr/>
          <p:nvPr/>
        </p:nvSpPr>
        <p:spPr>
          <a:xfrm>
            <a:off x="7425055" y="494982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9025255" y="3243580"/>
            <a:ext cx="254000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当浮力</a:t>
            </a:r>
            <a:r>
              <a:rPr lang="en-US" altLang="zh-CN" sz="2800" i="1"/>
              <a:t>F</a:t>
            </a:r>
            <a:r>
              <a:rPr lang="zh-CN" altLang="en-US" sz="2800"/>
              <a:t>大于重力</a:t>
            </a:r>
            <a:r>
              <a:rPr lang="en-US" altLang="zh-CN" sz="2800" i="1"/>
              <a:t>G</a:t>
            </a:r>
            <a:r>
              <a:rPr lang="zh-CN" altLang="en-US" sz="2800"/>
              <a:t>时，二力的</a:t>
            </a:r>
            <a:r>
              <a:rPr lang="zh-CN" altLang="en-US" sz="2800" b="1">
                <a:solidFill>
                  <a:schemeClr val="accent5"/>
                </a:solidFill>
              </a:rPr>
              <a:t>合力方向向上</a:t>
            </a:r>
            <a:r>
              <a:rPr lang="zh-CN" altLang="en-US" sz="2800"/>
              <a:t>，物体由静止开始</a:t>
            </a:r>
            <a:r>
              <a:rPr lang="zh-CN" altLang="en-US" sz="2800" b="1">
                <a:solidFill>
                  <a:schemeClr val="accent5"/>
                </a:solidFill>
              </a:rPr>
              <a:t>上浮</a:t>
            </a:r>
            <a:r>
              <a:rPr lang="zh-CN" altLang="en-US" sz="2800"/>
              <a:t>。</a:t>
            </a:r>
            <a:endParaRPr lang="zh-CN" altLang="en-US" sz="2800"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91540" y="1788795"/>
            <a:ext cx="2371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ym typeface="+mn-ea"/>
              </a:rPr>
              <a:t>浮力大于重力</a:t>
            </a:r>
            <a:endParaRPr lang="zh-CN" altLang="en-US" sz="2800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221470" y="5488940"/>
            <a:ext cx="1654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/>
              <a:t>V</a:t>
            </a:r>
            <a:r>
              <a:rPr lang="zh-CN" altLang="en-US" sz="3200" i="1" baseline="-25000"/>
              <a:t>排</a:t>
            </a:r>
            <a:r>
              <a:rPr lang="en-US" altLang="zh-CN" sz="3200" i="1" baseline="-25000"/>
              <a:t> </a:t>
            </a:r>
            <a:r>
              <a:rPr lang="en-US" altLang="zh-CN" sz="3200" i="1"/>
              <a:t>=V</a:t>
            </a:r>
            <a:r>
              <a:rPr lang="zh-CN" altLang="en-US" sz="3200" i="1" baseline="-25000"/>
              <a:t>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79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41" grpId="0" animBg="1"/>
      <p:bldP spid="46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&amp;pky97149196278&amp;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654"/>
          <a:stretch>
            <a:fillRect/>
          </a:stretch>
        </p:blipFill>
        <p:spPr>
          <a:xfrm>
            <a:off x="9203690" y="2855595"/>
            <a:ext cx="1003300" cy="1056640"/>
          </a:xfrm>
          <a:prstGeom prst="rect">
            <a:avLst/>
          </a:prstGeom>
        </p:spPr>
      </p:pic>
      <p:sp>
        <p:nvSpPr>
          <p:cNvPr id="27" name="任意多边形 26"/>
          <p:cNvSpPr/>
          <p:nvPr/>
        </p:nvSpPr>
        <p:spPr>
          <a:xfrm>
            <a:off x="8454390" y="2701925"/>
            <a:ext cx="2501900" cy="3117215"/>
          </a:xfrm>
          <a:custGeom>
            <a:avLst/>
            <a:gdLst>
              <a:gd name="connisteX0" fmla="*/ 0 w 1559560"/>
              <a:gd name="connsiteY0" fmla="*/ 29845 h 1974215"/>
              <a:gd name="connisteX1" fmla="*/ 0 w 1559560"/>
              <a:gd name="connsiteY1" fmla="*/ 1974215 h 1974215"/>
              <a:gd name="connisteX2" fmla="*/ 1559560 w 1559560"/>
              <a:gd name="connsiteY2" fmla="*/ 1974215 h 1974215"/>
              <a:gd name="connisteX3" fmla="*/ 1559560 w 1559560"/>
              <a:gd name="connsiteY3" fmla="*/ 0 h 1974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559560" h="1974215">
                <a:moveTo>
                  <a:pt x="0" y="29845"/>
                </a:moveTo>
                <a:lnTo>
                  <a:pt x="0" y="1974215"/>
                </a:lnTo>
                <a:lnTo>
                  <a:pt x="1559560" y="1974215"/>
                </a:lnTo>
                <a:lnTo>
                  <a:pt x="155956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465185" y="3294380"/>
            <a:ext cx="2483485" cy="2524760"/>
          </a:xfrm>
          <a:prstGeom prst="rect">
            <a:avLst/>
          </a:prstGeom>
          <a:solidFill>
            <a:srgbClr val="036EB8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sp>
        <p:nvSpPr>
          <p:cNvPr id="17" name="椭圆 16"/>
          <p:cNvSpPr/>
          <p:nvPr/>
        </p:nvSpPr>
        <p:spPr>
          <a:xfrm>
            <a:off x="9628505" y="329438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9709785" y="1788160"/>
            <a:ext cx="814070" cy="1583690"/>
            <a:chOff x="5242" y="5504"/>
            <a:chExt cx="1282" cy="2494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2595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浮力等于重力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9704705" y="3385185"/>
            <a:ext cx="772795" cy="1714500"/>
            <a:chOff x="5242" y="7998"/>
            <a:chExt cx="1217" cy="2700"/>
          </a:xfrm>
        </p:grpSpPr>
        <p:cxnSp>
          <p:nvCxnSpPr>
            <p:cNvPr id="31" name="直接箭头连接符 30"/>
            <p:cNvCxnSpPr/>
            <p:nvPr/>
          </p:nvCxnSpPr>
          <p:spPr>
            <a:xfrm>
              <a:off x="5242" y="7998"/>
              <a:ext cx="0" cy="2494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5522" y="987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604260" y="1805305"/>
            <a:ext cx="948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漂浮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1966595" y="2781300"/>
            <a:ext cx="35191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/>
              <a:t>此时</a:t>
            </a:r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</a:t>
            </a:r>
            <a:r>
              <a:rPr lang="zh-CN" altLang="en-US" sz="3200">
                <a:sym typeface="+mn-ea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zh-CN" altLang="en-US" sz="3200">
                <a:sym typeface="+mn-ea"/>
              </a:rPr>
              <a:t>物体为</a:t>
            </a:r>
            <a:r>
              <a:rPr lang="zh-CN" altLang="en-US" sz="3200" b="1">
                <a:sym typeface="+mn-ea"/>
              </a:rPr>
              <a:t>漂浮</a:t>
            </a:r>
            <a:r>
              <a:rPr lang="zh-CN" altLang="en-US" sz="3200">
                <a:sym typeface="+mn-ea"/>
              </a:rPr>
              <a:t>状态。</a:t>
            </a:r>
          </a:p>
          <a:p>
            <a:pPr>
              <a:lnSpc>
                <a:spcPct val="150000"/>
              </a:lnSpc>
            </a:pPr>
            <a:r>
              <a:rPr lang="en-US" altLang="zh-CN" sz="3200" i="1">
                <a:sym typeface="+mn-ea"/>
              </a:rPr>
              <a:t>V</a:t>
            </a:r>
            <a:r>
              <a:rPr lang="zh-CN" altLang="en-US" sz="3200" baseline="-25000">
                <a:sym typeface="+mn-ea"/>
              </a:rPr>
              <a:t>物</a:t>
            </a:r>
            <a:r>
              <a:rPr lang="en-US" altLang="zh-CN" sz="3200">
                <a:sym typeface="+mn-ea"/>
              </a:rPr>
              <a:t>&gt;</a:t>
            </a:r>
            <a:r>
              <a:rPr lang="en-US" altLang="zh-CN" sz="3200" i="1">
                <a:sym typeface="+mn-ea"/>
              </a:rPr>
              <a:t>V</a:t>
            </a:r>
            <a:r>
              <a:rPr lang="zh-CN" altLang="en-US" sz="3200" baseline="-25000">
                <a:sym typeface="+mn-ea"/>
              </a:rPr>
              <a:t>排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19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276985" y="2489835"/>
            <a:ext cx="2491105" cy="4343400"/>
            <a:chOff x="3390" y="4053"/>
            <a:chExt cx="3923" cy="6840"/>
          </a:xfrm>
        </p:grpSpPr>
        <p:pic>
          <p:nvPicPr>
            <p:cNvPr id="3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3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376805" y="491807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453005" y="4994910"/>
            <a:ext cx="671830" cy="1457960"/>
            <a:chOff x="5242" y="7998"/>
            <a:chExt cx="1058" cy="2296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229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51735" y="3411220"/>
            <a:ext cx="814070" cy="1583690"/>
            <a:chOff x="5242" y="5504"/>
            <a:chExt cx="1282" cy="2494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2595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浮力等于重力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767445" y="3411220"/>
            <a:ext cx="27806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当浮力</a:t>
            </a:r>
            <a:r>
              <a:rPr lang="en-US" altLang="zh-CN" sz="2800" i="1"/>
              <a:t>F</a:t>
            </a:r>
            <a:r>
              <a:rPr lang="zh-CN" altLang="en-US" sz="2800"/>
              <a:t>等于重力</a:t>
            </a:r>
            <a:r>
              <a:rPr lang="en-US" altLang="zh-CN" sz="2800" i="1"/>
              <a:t>G</a:t>
            </a:r>
            <a:r>
              <a:rPr lang="zh-CN" altLang="en-US" sz="2800"/>
              <a:t>时，二力的</a:t>
            </a:r>
            <a:r>
              <a:rPr lang="zh-CN" altLang="en-US" sz="2800" b="1">
                <a:solidFill>
                  <a:schemeClr val="accent5"/>
                </a:solidFill>
              </a:rPr>
              <a:t>合力为</a:t>
            </a:r>
            <a:r>
              <a:rPr lang="en-US" altLang="zh-CN" sz="2800">
                <a:solidFill>
                  <a:schemeClr val="accent5"/>
                </a:solidFill>
              </a:rPr>
              <a:t>0</a:t>
            </a:r>
            <a:r>
              <a:rPr lang="zh-CN" altLang="en-US" sz="2800"/>
              <a:t>，物体保持</a:t>
            </a:r>
            <a:r>
              <a:rPr lang="zh-CN" altLang="en-US" sz="2800" b="1">
                <a:solidFill>
                  <a:schemeClr val="accent5"/>
                </a:solidFill>
              </a:rPr>
              <a:t>悬浮</a:t>
            </a:r>
            <a:r>
              <a:rPr lang="zh-CN" altLang="en-US" sz="2800"/>
              <a:t>状态。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3970655" y="3733800"/>
            <a:ext cx="2209800" cy="575310"/>
            <a:chOff x="7471" y="4989"/>
            <a:chExt cx="3480" cy="906"/>
          </a:xfrm>
        </p:grpSpPr>
        <p:cxnSp>
          <p:nvCxnSpPr>
            <p:cNvPr id="29" name="直接箭头连接符 28"/>
            <p:cNvCxnSpPr/>
            <p:nvPr/>
          </p:nvCxnSpPr>
          <p:spPr>
            <a:xfrm flipV="1">
              <a:off x="7471" y="5880"/>
              <a:ext cx="3480" cy="15"/>
            </a:xfrm>
            <a:prstGeom prst="straightConnector1">
              <a:avLst/>
            </a:prstGeom>
            <a:ln w="53975">
              <a:solidFill>
                <a:srgbClr val="036EB8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8010" y="4989"/>
              <a:ext cx="21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zh-CN" altLang="en-US" sz="2800" baseline="-25000"/>
                <a:t>浮</a:t>
              </a:r>
              <a:r>
                <a:rPr lang="en-US" altLang="zh-CN" sz="2800" baseline="-25000"/>
                <a:t> </a:t>
              </a:r>
              <a:r>
                <a:rPr lang="en-US" altLang="zh-CN" sz="2800"/>
                <a:t>= </a:t>
              </a:r>
              <a:r>
                <a:rPr lang="en-US" altLang="zh-CN" sz="2800" i="1"/>
                <a:t>G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073775" y="2489835"/>
            <a:ext cx="2491105" cy="4343400"/>
            <a:chOff x="3390" y="4053"/>
            <a:chExt cx="3923" cy="6840"/>
          </a:xfrm>
        </p:grpSpPr>
        <p:pic>
          <p:nvPicPr>
            <p:cNvPr id="28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3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3604260" y="1805305"/>
            <a:ext cx="948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悬浮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9221470" y="5346700"/>
            <a:ext cx="1654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/>
              <a:t>V</a:t>
            </a:r>
            <a:r>
              <a:rPr lang="zh-CN" altLang="en-US" sz="3200" i="1" baseline="-25000"/>
              <a:t>排</a:t>
            </a:r>
            <a:r>
              <a:rPr lang="en-US" altLang="zh-CN" sz="3200" i="1" baseline="-25000"/>
              <a:t> </a:t>
            </a:r>
            <a:r>
              <a:rPr lang="en-US" altLang="zh-CN" sz="3200" i="1"/>
              <a:t>=V</a:t>
            </a:r>
            <a:r>
              <a:rPr lang="zh-CN" altLang="en-US" sz="3200" i="1" baseline="-25000"/>
              <a:t>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276985" y="2489835"/>
            <a:ext cx="2491105" cy="4343400"/>
            <a:chOff x="3390" y="4053"/>
            <a:chExt cx="3923" cy="6840"/>
          </a:xfrm>
        </p:grpSpPr>
        <p:pic>
          <p:nvPicPr>
            <p:cNvPr id="3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3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376805" y="491807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453005" y="4994910"/>
            <a:ext cx="671830" cy="1457960"/>
            <a:chOff x="5242" y="7998"/>
            <a:chExt cx="1058" cy="2296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229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51735" y="3908425"/>
            <a:ext cx="719455" cy="1086485"/>
            <a:chOff x="5242" y="6287"/>
            <a:chExt cx="1133" cy="1711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6598"/>
              <a:ext cx="0" cy="140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365" y="6287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2595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浮力小于重力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4110990" y="3804920"/>
            <a:ext cx="2209800" cy="575310"/>
            <a:chOff x="7471" y="4989"/>
            <a:chExt cx="3480" cy="906"/>
          </a:xfrm>
        </p:grpSpPr>
        <p:cxnSp>
          <p:nvCxnSpPr>
            <p:cNvPr id="29" name="直接箭头连接符 28"/>
            <p:cNvCxnSpPr/>
            <p:nvPr/>
          </p:nvCxnSpPr>
          <p:spPr>
            <a:xfrm flipV="1">
              <a:off x="7471" y="5880"/>
              <a:ext cx="3480" cy="15"/>
            </a:xfrm>
            <a:prstGeom prst="straightConnector1">
              <a:avLst/>
            </a:prstGeom>
            <a:ln w="53975">
              <a:solidFill>
                <a:srgbClr val="036EB8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8010" y="4989"/>
              <a:ext cx="21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zh-CN" altLang="en-US" sz="2800" baseline="-25000"/>
                <a:t>浮</a:t>
              </a:r>
              <a:r>
                <a:rPr lang="en-US" altLang="zh-CN" sz="2800" baseline="-25000"/>
                <a:t> </a:t>
              </a:r>
              <a:r>
                <a:rPr lang="en-US" altLang="zh-CN" sz="2800"/>
                <a:t>&lt; </a:t>
              </a:r>
              <a:r>
                <a:rPr lang="en-US" altLang="zh-CN" sz="2800" i="1"/>
                <a:t>G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529070" y="2466975"/>
            <a:ext cx="2491105" cy="4343400"/>
            <a:chOff x="3390" y="4053"/>
            <a:chExt cx="3923" cy="6840"/>
          </a:xfrm>
        </p:grpSpPr>
        <p:pic>
          <p:nvPicPr>
            <p:cNvPr id="28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3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椭圆 37"/>
          <p:cNvSpPr/>
          <p:nvPr/>
        </p:nvSpPr>
        <p:spPr>
          <a:xfrm>
            <a:off x="7628890" y="489521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7708265" y="4972050"/>
            <a:ext cx="1031240" cy="1257300"/>
            <a:chOff x="4972" y="7998"/>
            <a:chExt cx="1624" cy="1980"/>
          </a:xfrm>
        </p:grpSpPr>
        <p:cxnSp>
          <p:nvCxnSpPr>
            <p:cNvPr id="43" name="直接箭头连接符 42"/>
            <p:cNvCxnSpPr>
              <a:endCxn id="31" idx="2"/>
            </p:cNvCxnSpPr>
            <p:nvPr/>
          </p:nvCxnSpPr>
          <p:spPr>
            <a:xfrm>
              <a:off x="4972" y="7998"/>
              <a:ext cx="21" cy="198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5586" y="9117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合</a:t>
              </a: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9228455" y="3244850"/>
            <a:ext cx="249237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当浮力</a:t>
            </a:r>
            <a:r>
              <a:rPr lang="en-US" altLang="zh-CN" sz="2800" i="1"/>
              <a:t>F</a:t>
            </a:r>
            <a:r>
              <a:rPr lang="zh-CN" altLang="en-US" sz="2800"/>
              <a:t>小于重力</a:t>
            </a:r>
            <a:r>
              <a:rPr lang="en-US" altLang="zh-CN" sz="2800" i="1"/>
              <a:t>G</a:t>
            </a:r>
            <a:r>
              <a:rPr lang="zh-CN" altLang="en-US" sz="2800"/>
              <a:t>时，二力的</a:t>
            </a:r>
            <a:r>
              <a:rPr lang="zh-CN" altLang="en-US" sz="2800" b="1">
                <a:solidFill>
                  <a:schemeClr val="accent5"/>
                </a:solidFill>
              </a:rPr>
              <a:t>合力方向向下</a:t>
            </a:r>
            <a:r>
              <a:rPr lang="zh-CN" altLang="en-US" sz="2800"/>
              <a:t>，物体由静止开始</a:t>
            </a:r>
            <a:r>
              <a:rPr lang="zh-CN" altLang="en-US" sz="2800" b="1">
                <a:solidFill>
                  <a:schemeClr val="accent5"/>
                </a:solidFill>
              </a:rPr>
              <a:t>下沉</a:t>
            </a:r>
            <a:r>
              <a:rPr lang="zh-CN" altLang="en-US" sz="2800"/>
              <a:t>。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604260" y="1805305"/>
            <a:ext cx="948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下沉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9504045" y="5407660"/>
            <a:ext cx="1654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/>
              <a:t>V</a:t>
            </a:r>
            <a:r>
              <a:rPr lang="zh-CN" altLang="en-US" sz="3200" i="1" baseline="-25000"/>
              <a:t>排</a:t>
            </a:r>
            <a:r>
              <a:rPr lang="en-US" altLang="zh-CN" sz="3200" i="1" baseline="-25000"/>
              <a:t> </a:t>
            </a:r>
            <a:r>
              <a:rPr lang="en-US" altLang="zh-CN" sz="3200" i="1"/>
              <a:t>=V</a:t>
            </a:r>
            <a:r>
              <a:rPr lang="zh-CN" altLang="en-US" sz="3200" i="1" baseline="-25000"/>
              <a:t>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8" grpId="0" animBg="1"/>
      <p:bldP spid="47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2595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浮力小于重力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604260" y="1805305"/>
            <a:ext cx="948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沉底</a:t>
            </a:r>
          </a:p>
        </p:txBody>
      </p:sp>
      <p:pic>
        <p:nvPicPr>
          <p:cNvPr id="27" name="图片 26" descr="&amp;pky90141808152&amp;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31288" t="24028" r="34768" b="26667"/>
          <a:stretch>
            <a:fillRect/>
          </a:stretch>
        </p:blipFill>
        <p:spPr>
          <a:xfrm>
            <a:off x="8286750" y="4343400"/>
            <a:ext cx="1207135" cy="1164590"/>
          </a:xfrm>
          <a:prstGeom prst="rect">
            <a:avLst/>
          </a:prstGeom>
        </p:spPr>
      </p:pic>
      <p:sp>
        <p:nvSpPr>
          <p:cNvPr id="30" name="任意多边形 29"/>
          <p:cNvSpPr/>
          <p:nvPr/>
        </p:nvSpPr>
        <p:spPr>
          <a:xfrm>
            <a:off x="7592060" y="2183765"/>
            <a:ext cx="2595880" cy="3286125"/>
          </a:xfrm>
          <a:custGeom>
            <a:avLst/>
            <a:gdLst>
              <a:gd name="connisteX0" fmla="*/ 0 w 1559560"/>
              <a:gd name="connsiteY0" fmla="*/ 29845 h 1974215"/>
              <a:gd name="connisteX1" fmla="*/ 0 w 1559560"/>
              <a:gd name="connsiteY1" fmla="*/ 1974215 h 1974215"/>
              <a:gd name="connisteX2" fmla="*/ 1559560 w 1559560"/>
              <a:gd name="connsiteY2" fmla="*/ 1974215 h 1974215"/>
              <a:gd name="connisteX3" fmla="*/ 1559560 w 1559560"/>
              <a:gd name="connsiteY3" fmla="*/ 0 h 1974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559560" h="1974215">
                <a:moveTo>
                  <a:pt x="0" y="29845"/>
                </a:moveTo>
                <a:lnTo>
                  <a:pt x="0" y="1974215"/>
                </a:lnTo>
                <a:lnTo>
                  <a:pt x="1559560" y="1974215"/>
                </a:lnTo>
                <a:lnTo>
                  <a:pt x="155956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00950" y="3150235"/>
            <a:ext cx="2577465" cy="2300605"/>
          </a:xfrm>
          <a:prstGeom prst="rect">
            <a:avLst/>
          </a:prstGeom>
          <a:solidFill>
            <a:srgbClr val="036EB8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860790" y="484124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8936990" y="4918075"/>
            <a:ext cx="671830" cy="1515110"/>
            <a:chOff x="5242" y="7998"/>
            <a:chExt cx="1058" cy="2386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238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219440" y="3712210"/>
            <a:ext cx="716280" cy="1205865"/>
            <a:chOff x="4114" y="6099"/>
            <a:chExt cx="1128" cy="1899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6401"/>
              <a:ext cx="0" cy="159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114" y="6099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938260" y="4151630"/>
            <a:ext cx="814070" cy="1096645"/>
            <a:chOff x="5242" y="6271"/>
            <a:chExt cx="1282" cy="1727"/>
          </a:xfrm>
        </p:grpSpPr>
        <p:cxnSp>
          <p:nvCxnSpPr>
            <p:cNvPr id="32" name="直接箭头连接符 31"/>
            <p:cNvCxnSpPr/>
            <p:nvPr/>
          </p:nvCxnSpPr>
          <p:spPr>
            <a:xfrm flipV="1">
              <a:off x="5242" y="6401"/>
              <a:ext cx="0" cy="159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514" y="6271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支</a:t>
              </a: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064260" y="2571750"/>
            <a:ext cx="52762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此时物体受到自身</a:t>
            </a:r>
            <a:r>
              <a:rPr lang="zh-CN" altLang="en-US" sz="2800" b="1"/>
              <a:t>重力</a:t>
            </a:r>
            <a:r>
              <a:rPr lang="zh-CN" altLang="en-US" sz="2800"/>
              <a:t>，</a:t>
            </a:r>
            <a:r>
              <a:rPr lang="zh-CN" altLang="en-US" sz="2800" b="1"/>
              <a:t>浮力</a:t>
            </a:r>
            <a:r>
              <a:rPr lang="zh-CN" altLang="en-US" sz="2800"/>
              <a:t>和来自容器底部的</a:t>
            </a:r>
            <a:r>
              <a:rPr lang="zh-CN" altLang="en-US" sz="2800" b="1"/>
              <a:t>支持力</a:t>
            </a:r>
            <a:r>
              <a:rPr lang="zh-CN" altLang="en-US" sz="2800"/>
              <a:t>，</a:t>
            </a:r>
          </a:p>
          <a:p>
            <a:pPr>
              <a:lnSpc>
                <a:spcPct val="150000"/>
              </a:lnSpc>
            </a:pPr>
            <a:r>
              <a:rPr lang="en-US" altLang="zh-CN" sz="2800" i="1"/>
              <a:t>F</a:t>
            </a:r>
            <a:r>
              <a:rPr lang="zh-CN" altLang="en-US" sz="3200" i="1" baseline="-25000"/>
              <a:t>浮</a:t>
            </a:r>
            <a:r>
              <a:rPr lang="en-US" altLang="zh-CN" sz="3200" i="1" baseline="-25000"/>
              <a:t> </a:t>
            </a:r>
            <a:r>
              <a:rPr lang="en-US" altLang="zh-CN" sz="2800" i="1"/>
              <a:t>+F</a:t>
            </a:r>
            <a:r>
              <a:rPr lang="zh-CN" altLang="en-US" sz="3200" i="1" baseline="-25000"/>
              <a:t>支</a:t>
            </a:r>
            <a:r>
              <a:rPr lang="en-US" altLang="zh-CN" sz="3200" i="1" baseline="-25000"/>
              <a:t> </a:t>
            </a:r>
            <a:r>
              <a:rPr lang="en-US" altLang="zh-CN" sz="2800" i="1"/>
              <a:t>=G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物体为</a:t>
            </a:r>
            <a:r>
              <a:rPr lang="zh-CN" altLang="en-US" sz="2800" b="1"/>
              <a:t>沉底</a:t>
            </a:r>
            <a:r>
              <a:rPr lang="zh-CN" altLang="en-US" sz="2800"/>
              <a:t>状态，</a:t>
            </a:r>
          </a:p>
          <a:p>
            <a:pPr>
              <a:lnSpc>
                <a:spcPct val="150000"/>
              </a:lnSpc>
            </a:pPr>
            <a:r>
              <a:rPr lang="en-US" altLang="zh-CN" sz="3200" i="1"/>
              <a:t>V</a:t>
            </a:r>
            <a:r>
              <a:rPr lang="zh-CN" altLang="en-US" sz="3200" i="1" baseline="-25000"/>
              <a:t>排</a:t>
            </a:r>
            <a:r>
              <a:rPr lang="en-US" altLang="zh-CN" sz="3200" i="1"/>
              <a:t> =V</a:t>
            </a:r>
            <a:r>
              <a:rPr lang="zh-CN" altLang="en-US" sz="3200" i="1" baseline="-25000"/>
              <a:t>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9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69129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20*332"/>
  <p:tag name="TABLE_ENDDRAG_RECT" val="82*192*820*33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69129],&quot;65&quot;:[20205081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1180</Words>
  <Application>Microsoft Office PowerPoint</Application>
  <PresentationFormat>宽屏</PresentationFormat>
  <Paragraphs>178</Paragraphs>
  <Slides>24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方正教材规范楷体_GBK</vt:lpstr>
      <vt:lpstr>黑体</vt:lpstr>
      <vt:lpstr>宋体</vt:lpstr>
      <vt:lpstr>微软雅黑</vt:lpstr>
      <vt:lpstr>Arial</vt:lpstr>
      <vt:lpstr>Calibri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2025-04-16T08:41:10Z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BDCA6CC7CC9A40ECAF8CDAC1377E0517_11</vt:lpwstr>
  </property>
</Properties>
</file>