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sldIdLst>
    <p:sldId id="325" r:id="rId5"/>
    <p:sldId id="304" r:id="rId6"/>
    <p:sldId id="324" r:id="rId7"/>
    <p:sldId id="257" r:id="rId8"/>
    <p:sldId id="310" r:id="rId9"/>
    <p:sldId id="260" r:id="rId10"/>
    <p:sldId id="261" r:id="rId11"/>
    <p:sldId id="305" r:id="rId12"/>
    <p:sldId id="328" r:id="rId13"/>
    <p:sldId id="330" r:id="rId14"/>
    <p:sldId id="331" r:id="rId15"/>
    <p:sldId id="271" r:id="rId16"/>
    <p:sldId id="272" r:id="rId17"/>
    <p:sldId id="269" r:id="rId18"/>
    <p:sldId id="270" r:id="rId19"/>
    <p:sldId id="293" r:id="rId20"/>
    <p:sldId id="268" r:id="rId21"/>
    <p:sldId id="294" r:id="rId22"/>
    <p:sldId id="307" r:id="rId23"/>
    <p:sldId id="276" r:id="rId24"/>
    <p:sldId id="309" r:id="rId25"/>
    <p:sldId id="333" r:id="rId26"/>
    <p:sldId id="317" r:id="rId27"/>
    <p:sldId id="319" r:id="rId28"/>
    <p:sldId id="318" r:id="rId29"/>
    <p:sldId id="321" r:id="rId30"/>
    <p:sldId id="320" r:id="rId31"/>
    <p:sldId id="267" r:id="rId32"/>
    <p:sldId id="278" r:id="rId33"/>
    <p:sldId id="279" r:id="rId34"/>
    <p:sldId id="326" r:id="rId35"/>
    <p:sldId id="327" r:id="rId36"/>
    <p:sldId id="264" r:id="rId37"/>
    <p:sldId id="283" r:id="rId38"/>
    <p:sldId id="285" r:id="rId39"/>
    <p:sldId id="286" r:id="rId40"/>
    <p:sldId id="302" r:id="rId41"/>
    <p:sldId id="303" r:id="rId42"/>
    <p:sldId id="332" r:id="rId43"/>
    <p:sldId id="298" r:id="rId44"/>
    <p:sldId id="300" r:id="rId45"/>
  </p:sldIdLst>
  <p:sldSz cx="9144000" cy="5143500" type="screen16x9"/>
  <p:notesSz cx="6858000" cy="9947275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9" autoAdjust="0"/>
    <p:restoredTop sz="94009" autoAdjust="0"/>
  </p:normalViewPr>
  <p:slideViewPr>
    <p:cSldViewPr>
      <p:cViewPr varScale="1">
        <p:scale>
          <a:sx n="97" d="100"/>
          <a:sy n="97" d="100"/>
        </p:scale>
        <p:origin x="780" y="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8" Type="http://schemas.openxmlformats.org/officeDocument/2006/relationships/tableStyles" Target="tableStyles.xml"/><Relationship Id="rId47" Type="http://schemas.openxmlformats.org/officeDocument/2006/relationships/viewProps" Target="viewProps.xml"/><Relationship Id="rId46" Type="http://schemas.openxmlformats.org/officeDocument/2006/relationships/presProps" Target="presProps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FFE1A-64FA-4E40-AE09-3A2E0085E0DB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C112F-325E-4C0E-AAE7-20F21FA1285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75D70-7176-4C8A-896F-511BC373B60D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72021-C702-4A97-9DE3-A1ABF311594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E779A-FEF4-4220-84B8-C48C798DD18D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75235-552C-4360-ADF0-6D5A91E8F41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FD91DC-1832-4633-BF60-1FCC13F794C9}" type="datetimeFigureOut">
              <a:rPr lang="zh-CN" altLang="en-US"/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0E4E0A-C720-45ED-8AA7-3CBAFA314861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2DA937D-86F3-45D1-BD67-0661A9B217A2}" type="datetimeFigureOut">
              <a:rPr lang="zh-CN" altLang="en-US"/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70C68C-854A-4E3F-B6C4-25E6A3CB52D4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C1C38F-08F3-45FC-AA1F-45A119B279F9}" type="datetimeFigureOut">
              <a:rPr lang="zh-CN" altLang="en-US"/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BD73D0-E4D9-4F02-9317-F0B129EEA7D2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82626B-B9D8-4993-A57E-3979A72A7109}" type="datetimeFigureOut">
              <a:rPr lang="zh-CN" altLang="en-US"/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C11C15-D682-41C3-8249-D7DCE0F407E4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886BC6A-C015-4D90-A9B3-5238024F9CBF}" type="datetimeFigureOut">
              <a:rPr lang="zh-CN" altLang="en-US"/>
            </a:fld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21E9BB-5E19-469B-A226-222250BF6383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5A1C76-DCFE-40D3-AAC7-4F7D56FA98BF}" type="datetimeFigureOut">
              <a:rPr lang="zh-CN" altLang="en-US"/>
            </a:fld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A45216-83B7-467A-B2F9-20576DB16393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39ADB3-C330-460D-B702-1F88FF1FB356}" type="datetimeFigureOut">
              <a:rPr lang="zh-CN" altLang="en-US"/>
            </a:fld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D56A7F-5B83-459E-A7F2-E06628CE8E23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CD0DFD-0CE8-42FE-A4EE-E5C3BDC5045D}" type="datetimeFigureOut">
              <a:rPr lang="zh-CN" altLang="en-US"/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AB5CAE-EB0E-4B98-A433-3EA23367CC3D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0ECF0-BAAB-42A3-898C-143E524E159B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31469-AF1F-4C58-8FAB-BA890BB42D3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04CDDE-826E-400E-918D-D8BC81022584}" type="datetimeFigureOut">
              <a:rPr lang="zh-CN" altLang="en-US"/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B0E50E-DC5A-42CC-A583-C3998F7A42A9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610E14-11FA-45E1-9687-02B958FE4D24}" type="datetimeFigureOut">
              <a:rPr lang="zh-CN" altLang="en-US"/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9FF001-B755-46E1-BDDD-C185976FDB39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D96319-8FFF-4B6C-99ED-6DAD9EE8D754}" type="datetimeFigureOut">
              <a:rPr lang="zh-CN" altLang="en-US"/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46464E-0B9C-4EC5-8F5D-606539E4F3CC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1C052D-F701-4391-82CA-1D0F9C08F03C}" type="datetimeFigureOut">
              <a:rPr lang="zh-CN" altLang="en-US"/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FD8FB3-FA3C-4EC1-8ED6-1E666321D2A4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88F1DE-B06B-492B-BD33-1EA73334853B}" type="datetimeFigureOut">
              <a:rPr lang="zh-CN" altLang="en-US"/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3F4D94-3D29-4458-8E0D-BF3979D90E40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0511E0-7014-4392-A58A-048B2F566B5C}" type="datetimeFigureOut">
              <a:rPr lang="zh-CN" altLang="en-US"/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F75648-25A5-496B-9DE3-5925138E1EF7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C9C6869-C91F-4B4C-8A85-9A46D833B98A}" type="datetimeFigureOut">
              <a:rPr lang="zh-CN" altLang="en-US"/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61BABF-52BB-477B-AC54-D7888CCDB110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7C102E7-320F-427C-BB9B-F97E269F7B98}" type="datetimeFigureOut">
              <a:rPr lang="zh-CN" altLang="en-US"/>
            </a:fld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33BC84-17A0-4217-B6F4-E6A251F117FA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998CC6-CC46-4650-ACAC-6C79AFBD25C2}" type="datetimeFigureOut">
              <a:rPr lang="zh-CN" altLang="en-US"/>
            </a:fld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CF8DE6-50DC-43B5-BDC4-2D19BB44E471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F4C3768-CCDD-478A-96D8-4799F79E5BE2}" type="datetimeFigureOut">
              <a:rPr lang="zh-CN" altLang="en-US"/>
            </a:fld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110120-2ED1-48B1-AE01-1EE5912A55A6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7226B-5F12-4EDE-A5B0-CAF5150A4174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EC222-062C-4DF8-B62A-12A87CE2552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3B97EAA-8373-4505-92FF-3FBB8F269561}" type="datetimeFigureOut">
              <a:rPr lang="zh-CN" altLang="en-US"/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1D639F-A9B2-4D30-8232-F0A2845CA3ED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0AB01BD-B30C-4A08-B8C9-2A4A8E0A6204}" type="datetimeFigureOut">
              <a:rPr lang="zh-CN" altLang="en-US"/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D09522-93C3-4C90-8B1C-910DB33DA333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B0F605-5614-4447-ADE2-DCA47795CA5C}" type="datetimeFigureOut">
              <a:rPr lang="zh-CN" altLang="en-US"/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0BDA82-611C-4430-B583-6587B58F10FA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31E972-B8F2-4A2C-B5F2-C19F67AFA292}" type="datetimeFigureOut">
              <a:rPr lang="zh-CN" altLang="en-US"/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9DF179-FDCC-4D30-A3C3-C3F5E4A7EBCD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87A4E-DE9D-4A02-99CD-D54D0F25ECA8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93DB1-A403-4720-B033-8E0314B0A84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A832A-F8A3-4610-A066-FF8AAE6EE070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6439B-098F-4200-AEC3-3D156699DE8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320AB-9316-452F-AEC1-12C70382234B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F2569-6750-4CC0-B36B-DF718688B0F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3E9CD-6599-4911-869C-DB1543D80781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08DAC-5592-4834-AEE6-BCCB0803370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0D263-317F-490C-ACBB-EE39F43BFC9D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10012-17DE-4979-8C0D-48545AD053C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8E8CC-25BB-4A1B-97D8-4C4C96AF34B7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AB9D4-C425-450E-98E9-AF301C8216F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08561A3-55A7-4630-A8B6-938269EC3F7F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8AE2A10-3EC7-40C0-8721-6192EF2AE7EA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 sz="9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45305FDB-D5F6-47F0-A1DA-6850EF184CE4}" type="datetimeFigureOut">
              <a:rPr lang="zh-CN" altLang="en-US">
                <a:ea typeface="宋体" panose="02010600030101010101" pitchFamily="2" charset="-122"/>
              </a:rPr>
            </a:fld>
            <a:endParaRPr lang="en-US" altLang="zh-CN">
              <a:ea typeface="宋体" panose="02010600030101010101" pitchFamily="2" charset="-122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>
              <a:defRPr sz="9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buFont typeface="Arial" panose="020B0604020202020204" pitchFamily="34" charset="0"/>
              <a:buNone/>
            </a:pP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541FD39F-CF58-4164-BB13-548A078D90A6}" type="slidenum">
              <a:rPr lang="zh-CN" altLang="en-US">
                <a:ea typeface="宋体" panose="02010600030101010101" pitchFamily="2" charset="-122"/>
              </a:rPr>
            </a:fld>
            <a:endParaRPr lang="en-US" altLang="zh-CN"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3429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6858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0287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3716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>
              <a:defRPr sz="9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317A6784-1B2C-4589-AE47-8C09603FAB8C}" type="datetimeFigureOut">
              <a:rPr lang="zh-CN" altLang="en-US" smtClean="0">
                <a:ea typeface="宋体" panose="02010600030101010101" pitchFamily="2" charset="-122"/>
              </a:rPr>
            </a:fld>
            <a:endParaRPr lang="en-US" altLang="zh-CN" smtClean="0">
              <a:ea typeface="宋体" panose="02010600030101010101" pitchFamily="2" charset="-122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ctr">
              <a:defRPr sz="9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buFont typeface="Arial" panose="020B0604020202020204" pitchFamily="34" charset="0"/>
              <a:buNone/>
            </a:pPr>
            <a:endParaRPr lang="zh-CN" altLang="en-US" smtClean="0">
              <a:ea typeface="宋体" panose="02010600030101010101" pitchFamily="2" charset="-122"/>
            </a:endParaRPr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algn="r">
              <a:defRPr sz="900">
                <a:solidFill>
                  <a:srgbClr val="898989"/>
                </a:solidFill>
                <a:latin typeface="+mn-lt"/>
              </a:defRPr>
            </a:lvl1pPr>
          </a:lstStyle>
          <a:p>
            <a:pPr>
              <a:buFont typeface="Arial" panose="020B0604020202020204" pitchFamily="34" charset="0"/>
              <a:buNone/>
            </a:pPr>
            <a:fld id="{B0B51C81-13F2-48D7-8AD9-0E911F171D58}" type="slidenum">
              <a:rPr lang="zh-CN" altLang="en-US" smtClean="0">
                <a:ea typeface="宋体" panose="02010600030101010101" pitchFamily="2" charset="-122"/>
              </a:rPr>
            </a:fld>
            <a:endParaRPr lang="en-US" altLang="zh-CN" smtClean="0"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3429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6858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0287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3716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7.pn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7.png"/><Relationship Id="rId1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hyperlink" Target="&#9733;&#20445;&#25252;&#29615;&#22659;&#24191;&#21578;&#29255;&#65306;&#33021;&#28304;&#29983;&#27963;&#31687;_&#26631;&#28165;.flv" TargetMode="External"/><Relationship Id="rId1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6.jpeg"/><Relationship Id="rId7" Type="http://schemas.openxmlformats.org/officeDocument/2006/relationships/image" Target="../media/image35.jpeg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3" Type="http://schemas.openxmlformats.org/officeDocument/2006/relationships/image" Target="../media/image8.pn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38.png"/><Relationship Id="rId2" Type="http://schemas.openxmlformats.org/officeDocument/2006/relationships/image" Target="../media/image17.png"/><Relationship Id="rId1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1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audio" Target="../media/audio1.wav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audio" Target="../media/audio1.wav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50.jpeg"/><Relationship Id="rId1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5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57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hyperlink" Target="&#33021;&#37327;&#30340;&#36716;&#31227;&#21644;&#36716;&#21270;&#20855;&#26377;&#26041;&#21521;&#24615;.swf" TargetMode="External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audio" Target="../media/audio1.wav"/><Relationship Id="rId3" Type="http://schemas.openxmlformats.org/officeDocument/2006/relationships/image" Target="../media/image11.png"/><Relationship Id="rId2" Type="http://schemas.openxmlformats.org/officeDocument/2006/relationships/hyperlink" Target="&#33021;&#37327;&#30340;&#36716;&#31227;&#21644;&#36716;&#21270;&#20855;&#26377;&#26041;&#21521;&#24615;.swf" TargetMode="External"/><Relationship Id="rId1" Type="http://schemas.openxmlformats.org/officeDocument/2006/relationships/slide" Target="slide21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502183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993359" y="3219822"/>
            <a:ext cx="6786610" cy="1357322"/>
          </a:xfrm>
          <a:solidFill>
            <a:schemeClr val="bg1">
              <a:alpha val="29000"/>
            </a:schemeClr>
          </a:solidFill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br>
              <a:rPr lang="en-US" altLang="zh-CN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en-US" altLang="zh-CN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22.4 </a:t>
            </a:r>
            <a:r>
              <a:rPr lang="zh-CN" altLang="en-US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能源与可持续发展</a:t>
            </a:r>
            <a:br>
              <a:rPr lang="en-US" altLang="zh-CN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endParaRPr lang="zh-CN" altLang="en-US" dirty="0">
              <a:solidFill>
                <a:srgbClr val="00B05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12171" y="1816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人教版物理</a:t>
            </a:r>
            <a:r>
              <a:rPr lang="zh-CN" altLang="en-US" b="1" dirty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九</a:t>
            </a:r>
            <a:r>
              <a:rPr lang="zh-CN" altLang="en-US" b="1" dirty="0" smtClean="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年级（全册）</a:t>
            </a:r>
            <a:endParaRPr lang="zh-CN" altLang="en-US" b="1" dirty="0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矩形 12"/>
          <p:cNvSpPr>
            <a:spLocks noChangeArrowheads="1"/>
          </p:cNvSpPr>
          <p:nvPr/>
        </p:nvSpPr>
        <p:spPr bwMode="auto">
          <a:xfrm>
            <a:off x="1466851" y="600076"/>
            <a:ext cx="6156722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100" b="1" dirty="0" smtClean="0">
                <a:solidFill>
                  <a:srgbClr val="000000"/>
                </a:solidFill>
                <a:latin typeface="宋体" panose="02010600030101010101" pitchFamily="2" charset="-122"/>
              </a:rPr>
              <a:t>例</a:t>
            </a:r>
            <a:r>
              <a:rPr lang="en-US" altLang="zh-CN" sz="2100" b="1" dirty="0" smtClean="0">
                <a:solidFill>
                  <a:srgbClr val="000000"/>
                </a:solidFill>
                <a:latin typeface="宋体" panose="02010600030101010101" pitchFamily="2" charset="-122"/>
              </a:rPr>
              <a:t>2</a:t>
            </a:r>
            <a:endParaRPr lang="en-US" altLang="zh-CN" sz="2100" b="1" dirty="0" smtClean="0">
              <a:solidFill>
                <a:srgbClr val="000000"/>
              </a:solidFill>
              <a:latin typeface="宋体" panose="02010600030101010101" pitchFamily="2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100" dirty="0">
                <a:solidFill>
                  <a:srgbClr val="000000"/>
                </a:solidFill>
                <a:latin typeface="宋体" panose="02010600030101010101" pitchFamily="2" charset="-122"/>
              </a:rPr>
              <a:t>　</a:t>
            </a:r>
            <a:r>
              <a:rPr lang="zh-CN" altLang="en-US" sz="2100" b="1" dirty="0">
                <a:solidFill>
                  <a:srgbClr val="000000"/>
                </a:solidFill>
                <a:latin typeface="宋体" panose="02010600030101010101" pitchFamily="2" charset="-122"/>
              </a:rPr>
              <a:t>在热传递的过程中，热量只能自发地从高温物体转移到低温物体，不能相反。如果要使热量从低温物体转移到高温物体，就需要消耗其他形式的能量。 </a:t>
            </a:r>
            <a:endParaRPr lang="zh-CN" altLang="en-US" sz="2100" b="1" dirty="0">
              <a:solidFill>
                <a:srgbClr val="000000"/>
              </a:solidFill>
              <a:latin typeface="宋体" panose="02010600030101010101" pitchFamily="2" charset="-122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100" b="1" dirty="0">
                <a:solidFill>
                  <a:srgbClr val="000000"/>
                </a:solidFill>
                <a:latin typeface="宋体" panose="02010600030101010101" pitchFamily="2" charset="-122"/>
              </a:rPr>
              <a:t>　　例如电冰箱就需要消耗电能。</a:t>
            </a:r>
            <a:endParaRPr lang="zh-CN" altLang="en-US" sz="2100" b="1" dirty="0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grpSp>
        <p:nvGrpSpPr>
          <p:cNvPr id="35843" name="Group 3"/>
          <p:cNvGrpSpPr/>
          <p:nvPr/>
        </p:nvGrpSpPr>
        <p:grpSpPr bwMode="auto">
          <a:xfrm>
            <a:off x="1763316" y="2328863"/>
            <a:ext cx="5023247" cy="2574131"/>
            <a:chOff x="0" y="0"/>
            <a:chExt cx="4649" cy="2382"/>
          </a:xfrm>
        </p:grpSpPr>
        <p:pic>
          <p:nvPicPr>
            <p:cNvPr id="35844" name="Picture 2" descr="C:\Users\John\Desktop\6608733_124735095000_2.jpg"/>
            <p:cNvPicPr>
              <a:picLocks noChangeAspect="1" noChangeArrowheads="1"/>
            </p:cNvPicPr>
            <p:nvPr/>
          </p:nvPicPr>
          <p:blipFill>
            <a:blip r:embed="rId1">
              <a:lum brigh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72" t="20084" r="3490" b="22385"/>
            <a:stretch>
              <a:fillRect/>
            </a:stretch>
          </p:blipFill>
          <p:spPr bwMode="auto">
            <a:xfrm>
              <a:off x="0" y="68"/>
              <a:ext cx="4649" cy="2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45" name="Rectangle 5"/>
            <p:cNvSpPr>
              <a:spLocks noChangeArrowheads="1"/>
            </p:cNvSpPr>
            <p:nvPr/>
          </p:nvSpPr>
          <p:spPr bwMode="auto">
            <a:xfrm>
              <a:off x="86" y="0"/>
              <a:ext cx="2440" cy="238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Font typeface="Arial" panose="020B0604020202020204" pitchFamily="34" charset="0"/>
                <a:buNone/>
              </a:pPr>
              <a:endParaRPr lang="zh-CN" altLang="en-US" sz="15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35846" name="Picture 6" descr="电冰箱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" y="0"/>
              <a:ext cx="1157" cy="2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5847" name="Picture 9" descr="E:\李燃\教师教学用书\2012人教教师用书项目\ppt\物理\图标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906" y="107156"/>
            <a:ext cx="661988" cy="548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矩形 12"/>
          <p:cNvSpPr>
            <a:spLocks noChangeArrowheads="1"/>
          </p:cNvSpPr>
          <p:nvPr/>
        </p:nvSpPr>
        <p:spPr bwMode="auto">
          <a:xfrm>
            <a:off x="1466850" y="570310"/>
            <a:ext cx="6211491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100" b="1">
                <a:solidFill>
                  <a:srgbClr val="000000"/>
                </a:solidFill>
                <a:latin typeface="宋体" panose="02010600030101010101" pitchFamily="2" charset="-122"/>
              </a:rPr>
              <a:t>　　</a:t>
            </a:r>
            <a:r>
              <a:rPr lang="zh-CN" altLang="en-US" sz="2100" b="1">
                <a:solidFill>
                  <a:srgbClr val="000000"/>
                </a:solidFill>
              </a:rPr>
              <a:t>汽车制动时，由于摩擦，动能转化成轮胎、地面和空气的内能，这些消耗的能量不能再自动地被用来驱动汽车。</a:t>
            </a:r>
            <a:endParaRPr lang="zh-CN" altLang="en-US" sz="2100" b="1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pic>
        <p:nvPicPr>
          <p:cNvPr id="34819" name="Picture 2" descr="C:\Users\John\Desktop\d_201304162233245404149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4" b="22359"/>
          <a:stretch>
            <a:fillRect/>
          </a:stretch>
        </p:blipFill>
        <p:spPr bwMode="auto">
          <a:xfrm>
            <a:off x="1737122" y="1685925"/>
            <a:ext cx="5643563" cy="175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矩形 5"/>
          <p:cNvSpPr>
            <a:spLocks noChangeArrowheads="1"/>
          </p:cNvSpPr>
          <p:nvPr/>
        </p:nvSpPr>
        <p:spPr bwMode="auto">
          <a:xfrm>
            <a:off x="1452984" y="3489930"/>
            <a:ext cx="6184106" cy="149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100" b="1" dirty="0">
                <a:solidFill>
                  <a:srgbClr val="000000"/>
                </a:solidFill>
              </a:rPr>
              <a:t>　　</a:t>
            </a:r>
            <a:r>
              <a:rPr lang="zh-CN" altLang="en-US" sz="2100" b="1" dirty="0">
                <a:solidFill>
                  <a:srgbClr val="FF0000"/>
                </a:solidFill>
              </a:rPr>
              <a:t>能量的转化和转移具有方向性，有些能量可以利用，有些则不能。</a:t>
            </a:r>
            <a:endParaRPr lang="zh-CN" altLang="en-US" sz="2100" b="1" dirty="0">
              <a:solidFill>
                <a:srgbClr val="FF0000"/>
              </a:solidFill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100" b="1" dirty="0">
                <a:solidFill>
                  <a:srgbClr val="FF0000"/>
                </a:solidFill>
              </a:rPr>
              <a:t>　　我们所能利用的能源是有限的，</a:t>
            </a:r>
            <a:r>
              <a:rPr lang="zh-CN" altLang="en-US" sz="2100" b="1" dirty="0" smtClean="0">
                <a:solidFill>
                  <a:srgbClr val="FF0000"/>
                </a:solidFill>
              </a:rPr>
              <a:t>所以如果我们不合理利用能源将会出现</a:t>
            </a:r>
            <a:r>
              <a:rPr lang="zh-CN" altLang="en-US" sz="2800" b="1" dirty="0" smtClean="0">
                <a:solidFill>
                  <a:srgbClr val="C00000"/>
                </a:solidFill>
              </a:rPr>
              <a:t>能源危机</a:t>
            </a:r>
            <a:r>
              <a:rPr lang="zh-CN" altLang="en-US" sz="2100" b="1" dirty="0" smtClean="0">
                <a:solidFill>
                  <a:srgbClr val="000000"/>
                </a:solidFill>
              </a:rPr>
              <a:t>。</a:t>
            </a:r>
            <a:endParaRPr lang="zh-CN" altLang="en-US" sz="2100" b="1" dirty="0">
              <a:solidFill>
                <a:srgbClr val="000000"/>
              </a:solidFill>
            </a:endParaRPr>
          </a:p>
        </p:txBody>
      </p:sp>
      <p:pic>
        <p:nvPicPr>
          <p:cNvPr id="34821" name="Picture 9" descr="E:\李燃\教师教学用书\2012人教教师用书项目\ppt\物理\图标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906" y="107156"/>
            <a:ext cx="661988" cy="548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14296"/>
            <a:ext cx="6300192" cy="85725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CN" alt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想象：能源危机后的世界</a:t>
            </a:r>
            <a:endParaRPr lang="zh-CN" alt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>
                  <a:lumMod val="8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214282" y="214296"/>
            <a:ext cx="7022014" cy="1643074"/>
          </a:xfrm>
        </p:spPr>
        <p:txBody>
          <a:bodyPr rtlCol="0">
            <a:normAutofit/>
          </a:bodyPr>
          <a:lstStyle/>
          <a:p>
            <a:pPr marL="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华文中宋" pitchFamily="2" charset="-122"/>
                <a:ea typeface="华文中宋" pitchFamily="2" charset="-122"/>
              </a:rPr>
              <a:t> </a:t>
            </a:r>
            <a:r>
              <a:rPr lang="zh-CN" altLang="en-US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宋体" panose="02010600030101010101" pitchFamily="2" charset="-122"/>
              </a:rPr>
              <a:t>作为消耗能源最多的城市，能源危机最先从城市开始降临，人们将会大量地从城市涌出，逃到农村地区以获得最基本的生存。</a:t>
            </a:r>
            <a:endParaRPr lang="zh-CN" altLang="en-US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宋体" panose="02010600030101010101" pitchFamily="2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625" y="3929063"/>
            <a:ext cx="3571875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煤炭资源过度开采，</a:t>
            </a:r>
            <a:endParaRPr lang="en-US" altLang="zh-CN" sz="32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面临枯竭</a:t>
            </a:r>
            <a:endParaRPr lang="zh-CN" altLang="en-US" sz="32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974013" y="142875"/>
            <a:ext cx="1169987" cy="2571750"/>
          </a:xfrm>
          <a:prstGeom prst="rect">
            <a:avLst/>
          </a:prstGeom>
          <a:noFill/>
        </p:spPr>
        <p:txBody>
          <a:bodyPr vert="eaVert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石油短缺</a:t>
            </a:r>
            <a:endParaRPr lang="en-US" altLang="zh-CN" sz="32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导致油价飙升</a:t>
            </a:r>
            <a:endParaRPr lang="zh-CN" altLang="en-US" sz="32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0" y="2571750"/>
            <a:ext cx="5724128" cy="1512168"/>
          </a:xfrm>
        </p:spPr>
        <p:txBody>
          <a:bodyPr rtlCol="0">
            <a:normAutofit/>
          </a:bodyPr>
          <a:lstStyle/>
          <a:p>
            <a:pPr marL="144145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华文中宋" pitchFamily="2" charset="-122"/>
                <a:ea typeface="华文中宋" pitchFamily="2" charset="-122"/>
              </a:rPr>
              <a:t> </a:t>
            </a:r>
            <a:r>
              <a:rPr lang="zh-CN" altLang="en-US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宋体" panose="02010600030101010101" pitchFamily="2" charset="-122"/>
              </a:rPr>
              <a:t>燃油的短缺使数亿计的汽车无法开动，飞机无法起飞，轮船无法航行，现代的交通运输业全面瘫痪。</a:t>
            </a:r>
            <a:endParaRPr lang="zh-CN" altLang="en-US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>
                  <a:lumMod val="8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宋体" panose="02010600030101010101" pitchFamily="2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14876" y="357172"/>
            <a:ext cx="3786214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能源战争一触即发</a:t>
            </a:r>
            <a:endParaRPr lang="zh-CN" altLang="en-US" sz="32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500034" y="285734"/>
            <a:ext cx="8229600" cy="2571768"/>
          </a:xfrm>
        </p:spPr>
        <p:txBody>
          <a:bodyPr rtlCol="0">
            <a:normAutofit/>
          </a:bodyPr>
          <a:lstStyle/>
          <a:p>
            <a:pPr marL="144145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能源危机的终极后果是：</a:t>
            </a:r>
            <a:endParaRPr lang="en-US" altLang="zh-CN" sz="2400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44145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zh-CN" sz="2400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44145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4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  当人类失去了能源的保护，大自然会强力把人口数量拉回到地球没广泛使用能源前，可再生资源能支持的人口生存数量，平均</a:t>
            </a:r>
            <a:r>
              <a:rPr lang="en-US" altLang="zh-CN" sz="24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24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个人中大约只有一个人可能活下来，可能会更低。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29698" name="内容占位符 3" descr="1-160F109301a01.jpg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-381000"/>
            <a:ext cx="9144000" cy="6556375"/>
          </a:xfrm>
        </p:spPr>
      </p:pic>
      <p:sp>
        <p:nvSpPr>
          <p:cNvPr id="29699" name="TextBox 4"/>
          <p:cNvSpPr txBox="1">
            <a:spLocks noChangeArrowheads="1"/>
          </p:cNvSpPr>
          <p:nvPr/>
        </p:nvSpPr>
        <p:spPr bwMode="auto">
          <a:xfrm>
            <a:off x="714375" y="1357313"/>
            <a:ext cx="2954338" cy="9239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5400">
                <a:latin typeface="DFKai-SB" panose="03000509000000000000" charset="-120"/>
                <a:ea typeface="DFKai-SB" panose="03000509000000000000" charset="-120"/>
                <a:cs typeface="DFKai-SB" panose="03000509000000000000" charset="-120"/>
              </a:rPr>
              <a:t>所以</a:t>
            </a:r>
            <a:r>
              <a:rPr lang="en-US" altLang="zh-CN" sz="5400">
                <a:latin typeface="DFKai-SB" panose="03000509000000000000" charset="-120"/>
                <a:ea typeface="DFKai-SB" panose="03000509000000000000" charset="-120"/>
                <a:cs typeface="DFKai-SB" panose="03000509000000000000" charset="-120"/>
              </a:rPr>
              <a:t>……</a:t>
            </a:r>
            <a:endParaRPr lang="zh-CN" altLang="en-US" sz="5400">
              <a:latin typeface="DFKai-SB" panose="03000509000000000000" charset="-120"/>
              <a:ea typeface="DFKai-SB" panose="03000509000000000000" charset="-120"/>
              <a:cs typeface="DFKai-SB" panose="03000509000000000000" charset="-120"/>
            </a:endParaRPr>
          </a:p>
        </p:txBody>
      </p:sp>
      <p:sp>
        <p:nvSpPr>
          <p:cNvPr id="29700" name="TextBox 5"/>
          <p:cNvSpPr txBox="1">
            <a:spLocks noChangeArrowheads="1"/>
          </p:cNvSpPr>
          <p:nvPr/>
        </p:nvSpPr>
        <p:spPr bwMode="auto">
          <a:xfrm>
            <a:off x="700088" y="2928938"/>
            <a:ext cx="8443912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800" b="1" dirty="0">
                <a:latin typeface="方正姚体"/>
                <a:ea typeface="方正姚体"/>
                <a:cs typeface="方正姚体"/>
              </a:rPr>
              <a:t>节约能源，刻不容缓！</a:t>
            </a:r>
            <a:r>
              <a:rPr lang="zh-CN" altLang="en-US" sz="2800" b="1" dirty="0">
                <a:latin typeface="方正姚体"/>
                <a:ea typeface="方正姚体"/>
                <a:cs typeface="方正姚体"/>
                <a:hlinkClick r:id="rId2" action="ppaction://hlinkfile"/>
              </a:rPr>
              <a:t>从身边的每一件小事做起</a:t>
            </a:r>
            <a:r>
              <a:rPr lang="en-US" altLang="zh-CN" sz="2800" b="1" dirty="0">
                <a:latin typeface="方正姚体"/>
                <a:ea typeface="方正姚体"/>
                <a:cs typeface="方正姚体"/>
              </a:rPr>
              <a:t>……</a:t>
            </a:r>
            <a:endParaRPr lang="en-US" altLang="zh-CN" sz="2800" b="1" dirty="0">
              <a:latin typeface="方正姚体"/>
              <a:ea typeface="方正姚体"/>
              <a:cs typeface="方正姚体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图片 3" descr="af.jp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428625" y="0"/>
            <a:ext cx="95726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57384" y="2067694"/>
            <a:ext cx="4500594" cy="8572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CN" alt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环境污染</a:t>
            </a:r>
            <a:endParaRPr lang="zh-CN" alt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313" y="571500"/>
            <a:ext cx="8186737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dirty="0">
                <a:solidFill>
                  <a:schemeClr val="bg1">
                    <a:lumMod val="95000"/>
                  </a:schemeClr>
                </a:solidFill>
                <a:latin typeface="方正姚体" pitchFamily="2" charset="-122"/>
                <a:ea typeface="方正姚体" pitchFamily="2" charset="-122"/>
              </a:rPr>
              <a:t>化石能源的大量使用，不仅让我们面临着能源危机更带来了</a:t>
            </a:r>
            <a:endParaRPr lang="zh-CN" altLang="en-US" sz="2400" b="1" dirty="0">
              <a:solidFill>
                <a:schemeClr val="bg1">
                  <a:lumMod val="95000"/>
                </a:schemeClr>
              </a:solidFill>
              <a:latin typeface="方正姚体" pitchFamily="2" charset="-122"/>
              <a:ea typeface="方正姚体" pitchFamily="2" charset="-122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 descr="02尾气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572000" y="987574"/>
            <a:ext cx="4392612" cy="2519362"/>
          </a:xfrm>
          <a:prstGeom prst="rect">
            <a:avLst/>
          </a:prstGeom>
          <a:noFill/>
          <a:ln w="19050" cmpd="sng">
            <a:solidFill>
              <a:srgbClr val="3399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7108" name="Picture 4" descr="10炼油厂冒出的浓烟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2184" y="987574"/>
            <a:ext cx="4546600" cy="2540000"/>
          </a:xfrm>
          <a:prstGeom prst="rect">
            <a:avLst/>
          </a:prstGeom>
          <a:noFill/>
          <a:ln w="19050" cmpd="sng">
            <a:solidFill>
              <a:srgbClr val="3399FF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1747" name="Picture 9" descr="E:\李燃\教师教学用书\2012人教教师用书项目\ppt\物理\图标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43875" y="106363"/>
            <a:ext cx="8826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矩形 4"/>
          <p:cNvSpPr>
            <a:spLocks noChangeArrowheads="1"/>
          </p:cNvSpPr>
          <p:nvPr/>
        </p:nvSpPr>
        <p:spPr bwMode="auto">
          <a:xfrm>
            <a:off x="431800" y="307975"/>
            <a:ext cx="5868988" cy="585788"/>
          </a:xfrm>
          <a:prstGeom prst="rect">
            <a:avLst/>
          </a:prstGeom>
          <a:gradFill rotWithShape="1">
            <a:gsLst>
              <a:gs pos="0">
                <a:srgbClr val="2C5D98"/>
              </a:gs>
              <a:gs pos="80000">
                <a:srgbClr val="3C7BC7"/>
              </a:gs>
              <a:gs pos="100000">
                <a:srgbClr val="3A7CCB"/>
              </a:gs>
            </a:gsLst>
            <a:lin ang="5400000"/>
          </a:gradFill>
          <a:ln w="9525" cmpd="sng">
            <a:solidFill>
              <a:srgbClr val="4A7EBB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>
                <a:solidFill>
                  <a:srgbClr val="FFFFFF"/>
                </a:solidFill>
                <a:latin typeface="Times New Roman" panose="02020603050405020304" pitchFamily="18" charset="0"/>
                <a:ea typeface="楷体_GB2312" pitchFamily="49" charset="-122"/>
              </a:rPr>
              <a:t>二、能源消耗对环境的影响</a:t>
            </a:r>
            <a:endParaRPr lang="zh-CN" altLang="en-US" sz="3200">
              <a:solidFill>
                <a:srgbClr val="FFFFFF"/>
              </a:solidFill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0140"/>
            <a:ext cx="2809622" cy="26642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429" y="942430"/>
            <a:ext cx="5340096" cy="35661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040" y="942430"/>
            <a:ext cx="6446830" cy="424201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942430"/>
            <a:ext cx="4419600" cy="42291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6959" y="914718"/>
            <a:ext cx="6410862" cy="4256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466850" y="1329929"/>
            <a:ext cx="6399610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　　在下表中，用</a:t>
            </a:r>
            <a:r>
              <a:rPr lang="zh-CN" altLang="en-US" sz="21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√</a:t>
            </a:r>
            <a:r>
              <a:rPr lang="zh-CN" altLang="en-US" sz="21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表示大量耗用该类能源对</a:t>
            </a:r>
            <a:br>
              <a:rPr lang="zh-CN" alt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br>
            <a:r>
              <a:rPr lang="zh-CN" alt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环境会有明显破坏，用</a:t>
            </a:r>
            <a:r>
              <a:rPr lang="zh-CN" altLang="en-US" sz="21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en-US" altLang="zh-CN" sz="21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×</a:t>
            </a:r>
            <a:r>
              <a:rPr lang="en-US" altLang="zh-CN" sz="21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r>
              <a:rPr lang="zh-CN" alt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表示对环境不会造成</a:t>
            </a:r>
            <a:br>
              <a:rPr lang="zh-CN" alt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</a:br>
            <a:r>
              <a:rPr lang="zh-CN" altLang="en-US" sz="21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明显破坏。</a:t>
            </a:r>
            <a:endParaRPr lang="zh-CN" altLang="en-US" sz="21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1466850" y="951310"/>
            <a:ext cx="653415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100" b="1" dirty="0">
                <a:solidFill>
                  <a:srgbClr val="3399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　　在耗用各种能源时，对环境是否会造成破坏呢？</a:t>
            </a:r>
            <a:endParaRPr lang="zh-CN" altLang="en-US" sz="2100" b="1" dirty="0">
              <a:solidFill>
                <a:srgbClr val="3399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097" y="2097683"/>
            <a:ext cx="4374356" cy="285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9" descr="E:\李燃\教师教学用书\2012人教教师用书项目\ppt\物理\图标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906" y="107156"/>
            <a:ext cx="661988" cy="548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27" name="Group 7"/>
          <p:cNvGrpSpPr/>
          <p:nvPr/>
        </p:nvGrpSpPr>
        <p:grpSpPr bwMode="auto">
          <a:xfrm>
            <a:off x="251520" y="71437"/>
            <a:ext cx="2091929" cy="690563"/>
            <a:chOff x="0" y="0"/>
            <a:chExt cx="2231" cy="580"/>
          </a:xfrm>
        </p:grpSpPr>
        <p:pic>
          <p:nvPicPr>
            <p:cNvPr id="30728" name="圆角矩形 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231" cy="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29" name="Text Box 9"/>
            <p:cNvSpPr txBox="1">
              <a:spLocks noChangeArrowheads="1"/>
            </p:cNvSpPr>
            <p:nvPr/>
          </p:nvSpPr>
          <p:spPr bwMode="auto">
            <a:xfrm>
              <a:off x="59" y="105"/>
              <a:ext cx="2116" cy="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zh-CN" altLang="en-US" sz="2700" b="1">
                  <a:solidFill>
                    <a:srgbClr val="FFFFFF"/>
                  </a:solidFill>
                  <a:latin typeface="宋体" panose="02010600030101010101" pitchFamily="2" charset="-122"/>
                </a:rPr>
                <a:t>想想议议</a:t>
              </a:r>
              <a:endParaRPr lang="zh-CN" altLang="en-US" sz="2700" b="1">
                <a:solidFill>
                  <a:srgbClr val="FFFFFF"/>
                </a:solidFill>
                <a:latin typeface="宋体" panose="02010600030101010101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552314" y="2859782"/>
            <a:ext cx="451308" cy="1491993"/>
            <a:chOff x="4552314" y="2859782"/>
            <a:chExt cx="451308" cy="1491993"/>
          </a:xfrm>
        </p:grpSpPr>
        <p:sp>
          <p:nvSpPr>
            <p:cNvPr id="2" name="矩形 1"/>
            <p:cNvSpPr/>
            <p:nvPr/>
          </p:nvSpPr>
          <p:spPr>
            <a:xfrm>
              <a:off x="4578273" y="2859782"/>
              <a:ext cx="3113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√</a:t>
              </a:r>
              <a:endParaRPr lang="zh-CN" altLang="en-US" dirty="0"/>
            </a:p>
          </p:txBody>
        </p:sp>
        <p:sp>
          <p:nvSpPr>
            <p:cNvPr id="3" name="矩形 2"/>
            <p:cNvSpPr/>
            <p:nvPr/>
          </p:nvSpPr>
          <p:spPr>
            <a:xfrm>
              <a:off x="4552314" y="3188177"/>
              <a:ext cx="4171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×</a:t>
              </a:r>
              <a:endParaRPr lang="zh-CN" altLang="en-US" dirty="0"/>
            </a:p>
          </p:txBody>
        </p:sp>
        <p:sp>
          <p:nvSpPr>
            <p:cNvPr id="18" name="矩形 17"/>
            <p:cNvSpPr/>
            <p:nvPr/>
          </p:nvSpPr>
          <p:spPr>
            <a:xfrm>
              <a:off x="4574253" y="3525243"/>
              <a:ext cx="4171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×</a:t>
              </a:r>
              <a:endParaRPr lang="zh-CN" altLang="en-US" dirty="0"/>
            </a:p>
          </p:txBody>
        </p:sp>
        <p:sp>
          <p:nvSpPr>
            <p:cNvPr id="19" name="矩形 18"/>
            <p:cNvSpPr/>
            <p:nvPr/>
          </p:nvSpPr>
          <p:spPr>
            <a:xfrm>
              <a:off x="4586520" y="3982443"/>
              <a:ext cx="4171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×</a:t>
              </a:r>
              <a:endParaRPr lang="zh-CN" altLang="en-US" dirty="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169616" y="2871450"/>
            <a:ext cx="437179" cy="1480325"/>
            <a:chOff x="5169616" y="2871450"/>
            <a:chExt cx="437179" cy="1480325"/>
          </a:xfrm>
        </p:grpSpPr>
        <p:sp>
          <p:nvSpPr>
            <p:cNvPr id="10" name="矩形 9"/>
            <p:cNvSpPr/>
            <p:nvPr/>
          </p:nvSpPr>
          <p:spPr>
            <a:xfrm>
              <a:off x="5220072" y="2871450"/>
              <a:ext cx="3113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√</a:t>
              </a:r>
              <a:endParaRPr lang="zh-CN" altLang="en-US" dirty="0"/>
            </a:p>
          </p:txBody>
        </p:sp>
        <p:sp>
          <p:nvSpPr>
            <p:cNvPr id="14" name="矩形 13"/>
            <p:cNvSpPr/>
            <p:nvPr/>
          </p:nvSpPr>
          <p:spPr>
            <a:xfrm>
              <a:off x="5234403" y="3176548"/>
              <a:ext cx="3113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√</a:t>
              </a:r>
              <a:endParaRPr lang="zh-CN" altLang="en-US" dirty="0"/>
            </a:p>
          </p:txBody>
        </p:sp>
        <p:sp>
          <p:nvSpPr>
            <p:cNvPr id="20" name="矩形 19"/>
            <p:cNvSpPr/>
            <p:nvPr/>
          </p:nvSpPr>
          <p:spPr>
            <a:xfrm>
              <a:off x="5189693" y="3533913"/>
              <a:ext cx="4171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×</a:t>
              </a:r>
              <a:endParaRPr lang="zh-CN" altLang="en-US" dirty="0"/>
            </a:p>
          </p:txBody>
        </p:sp>
        <p:sp>
          <p:nvSpPr>
            <p:cNvPr id="21" name="矩形 20"/>
            <p:cNvSpPr/>
            <p:nvPr/>
          </p:nvSpPr>
          <p:spPr>
            <a:xfrm>
              <a:off x="5169616" y="3982443"/>
              <a:ext cx="4171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×</a:t>
              </a:r>
              <a:endParaRPr lang="zh-CN" altLang="en-US" dirty="0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786043" y="2855825"/>
            <a:ext cx="417102" cy="1516753"/>
            <a:chOff x="6786043" y="2855825"/>
            <a:chExt cx="417102" cy="1516753"/>
          </a:xfrm>
        </p:grpSpPr>
        <p:sp>
          <p:nvSpPr>
            <p:cNvPr id="11" name="矩形 10"/>
            <p:cNvSpPr/>
            <p:nvPr/>
          </p:nvSpPr>
          <p:spPr>
            <a:xfrm>
              <a:off x="6830382" y="2855825"/>
              <a:ext cx="3113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√</a:t>
              </a:r>
              <a:endParaRPr lang="zh-CN" altLang="en-US" dirty="0"/>
            </a:p>
          </p:txBody>
        </p:sp>
        <p:sp>
          <p:nvSpPr>
            <p:cNvPr id="15" name="矩形 14"/>
            <p:cNvSpPr/>
            <p:nvPr/>
          </p:nvSpPr>
          <p:spPr>
            <a:xfrm>
              <a:off x="6851272" y="3216694"/>
              <a:ext cx="3113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√</a:t>
              </a:r>
              <a:endParaRPr lang="zh-CN" altLang="en-US" dirty="0"/>
            </a:p>
          </p:txBody>
        </p:sp>
        <p:sp>
          <p:nvSpPr>
            <p:cNvPr id="16" name="矩形 15"/>
            <p:cNvSpPr/>
            <p:nvPr/>
          </p:nvSpPr>
          <p:spPr>
            <a:xfrm>
              <a:off x="6843876" y="4003246"/>
              <a:ext cx="3113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√</a:t>
              </a:r>
              <a:endParaRPr lang="zh-CN" altLang="en-US" dirty="0"/>
            </a:p>
          </p:txBody>
        </p:sp>
        <p:sp>
          <p:nvSpPr>
            <p:cNvPr id="22" name="矩形 21"/>
            <p:cNvSpPr/>
            <p:nvPr/>
          </p:nvSpPr>
          <p:spPr>
            <a:xfrm>
              <a:off x="6786043" y="3561843"/>
              <a:ext cx="4171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×</a:t>
              </a:r>
              <a:endParaRPr lang="zh-CN" altLang="en-US" dirty="0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671688" y="2836068"/>
            <a:ext cx="445681" cy="1518678"/>
            <a:chOff x="5671688" y="2836068"/>
            <a:chExt cx="445681" cy="1518678"/>
          </a:xfrm>
        </p:grpSpPr>
        <p:sp>
          <p:nvSpPr>
            <p:cNvPr id="23" name="矩形 22"/>
            <p:cNvSpPr/>
            <p:nvPr/>
          </p:nvSpPr>
          <p:spPr>
            <a:xfrm>
              <a:off x="5671688" y="2836068"/>
              <a:ext cx="4171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×</a:t>
              </a:r>
              <a:endParaRPr lang="zh-CN" altLang="en-US" dirty="0"/>
            </a:p>
          </p:txBody>
        </p:sp>
        <p:sp>
          <p:nvSpPr>
            <p:cNvPr id="24" name="矩形 23"/>
            <p:cNvSpPr/>
            <p:nvPr/>
          </p:nvSpPr>
          <p:spPr>
            <a:xfrm>
              <a:off x="5689822" y="3197355"/>
              <a:ext cx="4171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×</a:t>
              </a:r>
              <a:endParaRPr lang="zh-CN" altLang="en-US" dirty="0"/>
            </a:p>
          </p:txBody>
        </p:sp>
        <p:sp>
          <p:nvSpPr>
            <p:cNvPr id="25" name="矩形 24"/>
            <p:cNvSpPr/>
            <p:nvPr/>
          </p:nvSpPr>
          <p:spPr>
            <a:xfrm>
              <a:off x="5700267" y="3541342"/>
              <a:ext cx="4171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×</a:t>
              </a:r>
              <a:endParaRPr lang="zh-CN" altLang="en-US" dirty="0"/>
            </a:p>
          </p:txBody>
        </p:sp>
        <p:sp>
          <p:nvSpPr>
            <p:cNvPr id="26" name="矩形 25"/>
            <p:cNvSpPr/>
            <p:nvPr/>
          </p:nvSpPr>
          <p:spPr>
            <a:xfrm>
              <a:off x="5700267" y="3985414"/>
              <a:ext cx="4171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×</a:t>
              </a:r>
              <a:endParaRPr lang="zh-CN" altLang="en-US" dirty="0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214771" y="2803464"/>
            <a:ext cx="454045" cy="1569114"/>
            <a:chOff x="6214771" y="2803464"/>
            <a:chExt cx="454045" cy="1569114"/>
          </a:xfrm>
        </p:grpSpPr>
        <p:sp>
          <p:nvSpPr>
            <p:cNvPr id="12" name="矩形 11"/>
            <p:cNvSpPr/>
            <p:nvPr/>
          </p:nvSpPr>
          <p:spPr>
            <a:xfrm>
              <a:off x="6287003" y="3557509"/>
              <a:ext cx="3113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√</a:t>
              </a:r>
              <a:endParaRPr lang="zh-CN" altLang="en-US" dirty="0"/>
            </a:p>
          </p:txBody>
        </p:sp>
        <p:sp>
          <p:nvSpPr>
            <p:cNvPr id="13" name="矩形 12"/>
            <p:cNvSpPr/>
            <p:nvPr/>
          </p:nvSpPr>
          <p:spPr>
            <a:xfrm>
              <a:off x="6266113" y="3188177"/>
              <a:ext cx="3113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√</a:t>
              </a:r>
              <a:endParaRPr lang="zh-CN" altLang="en-US" dirty="0"/>
            </a:p>
          </p:txBody>
        </p:sp>
        <p:sp>
          <p:nvSpPr>
            <p:cNvPr id="27" name="矩形 26"/>
            <p:cNvSpPr/>
            <p:nvPr/>
          </p:nvSpPr>
          <p:spPr>
            <a:xfrm>
              <a:off x="6251714" y="4003246"/>
              <a:ext cx="4171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×</a:t>
              </a:r>
              <a:endParaRPr lang="zh-CN" altLang="en-US" dirty="0"/>
            </a:p>
          </p:txBody>
        </p:sp>
        <p:sp>
          <p:nvSpPr>
            <p:cNvPr id="28" name="矩形 27"/>
            <p:cNvSpPr/>
            <p:nvPr/>
          </p:nvSpPr>
          <p:spPr>
            <a:xfrm>
              <a:off x="6214771" y="2803464"/>
              <a:ext cx="4171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×</a:t>
              </a:r>
              <a:endParaRPr lang="zh-CN" altLang="en-US" dirty="0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3563888" y="48039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9" descr="E:\李燃\教师教学用书\2012人教教师用书项目\ppt\物理\图标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143875" y="106363"/>
            <a:ext cx="8826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TextBox 4"/>
          <p:cNvSpPr txBox="1">
            <a:spLocks noChangeArrowheads="1"/>
          </p:cNvSpPr>
          <p:nvPr/>
        </p:nvSpPr>
        <p:spPr bwMode="auto">
          <a:xfrm>
            <a:off x="431800" y="950913"/>
            <a:ext cx="3311525" cy="13858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 dirty="0">
                <a:latin typeface="Times New Roman" panose="02020603050405020304" pitchFamily="18" charset="0"/>
                <a:ea typeface="楷体_GB2312" pitchFamily="49" charset="-122"/>
              </a:rPr>
              <a:t>　</a:t>
            </a:r>
            <a:r>
              <a:rPr lang="en-US" altLang="zh-CN" sz="2800" dirty="0">
                <a:latin typeface="Times New Roman" panose="02020603050405020304" pitchFamily="18" charset="0"/>
                <a:ea typeface="楷体_GB2312" pitchFamily="49" charset="-122"/>
              </a:rPr>
              <a:t>1</a:t>
            </a:r>
            <a:r>
              <a:rPr lang="zh-CN" altLang="en-US" sz="2800" dirty="0">
                <a:latin typeface="Times New Roman" panose="02020603050405020304" pitchFamily="18" charset="0"/>
                <a:ea typeface="楷体_GB2312" pitchFamily="49" charset="-122"/>
              </a:rPr>
              <a:t>、汽车尾气造成</a:t>
            </a:r>
            <a:r>
              <a:rPr lang="zh-CN" alt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楷体_GB2312" pitchFamily="49" charset="-122"/>
              </a:rPr>
              <a:t>空气污染</a:t>
            </a:r>
            <a:r>
              <a:rPr lang="zh-CN" altLang="en-US" sz="2800" dirty="0">
                <a:latin typeface="Times New Roman" panose="02020603050405020304" pitchFamily="18" charset="0"/>
                <a:ea typeface="楷体_GB2312" pitchFamily="49" charset="-122"/>
              </a:rPr>
              <a:t>和</a:t>
            </a:r>
            <a:r>
              <a:rPr lang="zh-CN" alt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楷体_GB2312" pitchFamily="49" charset="-122"/>
              </a:rPr>
              <a:t>城市热岛效应</a:t>
            </a:r>
            <a:r>
              <a:rPr lang="zh-CN" altLang="en-US" sz="2800" dirty="0">
                <a:latin typeface="Times New Roman" panose="02020603050405020304" pitchFamily="18" charset="0"/>
                <a:ea typeface="楷体_GB2312" pitchFamily="49" charset="-122"/>
              </a:rPr>
              <a:t>。</a:t>
            </a:r>
            <a:r>
              <a:rPr lang="en-US" sz="2800" dirty="0">
                <a:latin typeface="Times New Roman" panose="02020603050405020304" pitchFamily="18" charset="0"/>
                <a:ea typeface="楷体_GB2312" pitchFamily="49" charset="-122"/>
              </a:rPr>
              <a:t>	</a:t>
            </a:r>
            <a:endParaRPr lang="zh-CN" altLang="en-US" sz="2800" dirty="0"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pic>
        <p:nvPicPr>
          <p:cNvPr id="33795" name="Picture 14" descr="C:\Users\John\Desktop\121266579_1211n.jpg"/>
          <p:cNvPicPr>
            <a:picLocks noChangeAspect="1" noChangeArrowheads="1"/>
          </p:cNvPicPr>
          <p:nvPr/>
        </p:nvPicPr>
        <p:blipFill>
          <a:blip r:embed="rId2"/>
          <a:srcRect b="6068"/>
          <a:stretch>
            <a:fillRect/>
          </a:stretch>
        </p:blipFill>
        <p:spPr bwMode="auto">
          <a:xfrm>
            <a:off x="3924300" y="-228600"/>
            <a:ext cx="5362575" cy="523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3" name="TextBox 4"/>
          <p:cNvSpPr txBox="1">
            <a:spLocks noChangeArrowheads="1"/>
          </p:cNvSpPr>
          <p:nvPr/>
        </p:nvSpPr>
        <p:spPr bwMode="auto">
          <a:xfrm>
            <a:off x="431800" y="2355850"/>
            <a:ext cx="3168650" cy="18161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 dirty="0">
                <a:latin typeface="Times New Roman" panose="02020603050405020304" pitchFamily="18" charset="0"/>
                <a:ea typeface="楷体_GB2312" pitchFamily="49" charset="-122"/>
              </a:rPr>
              <a:t>　</a:t>
            </a:r>
            <a:r>
              <a:rPr lang="en-US" altLang="zh-CN" sz="2800" dirty="0">
                <a:latin typeface="Times New Roman" panose="02020603050405020304" pitchFamily="18" charset="0"/>
                <a:ea typeface="楷体_GB2312" pitchFamily="49" charset="-122"/>
              </a:rPr>
              <a:t>2</a:t>
            </a:r>
            <a:r>
              <a:rPr lang="zh-CN" altLang="en-US" sz="2800" dirty="0">
                <a:latin typeface="Times New Roman" panose="02020603050405020304" pitchFamily="18" charset="0"/>
                <a:ea typeface="楷体_GB2312" pitchFamily="49" charset="-122"/>
              </a:rPr>
              <a:t>、　燃料燃烧产生的大量二氧化碳，加剧了</a:t>
            </a:r>
            <a:r>
              <a:rPr lang="zh-CN" alt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楷体_GB2312" pitchFamily="49" charset="-122"/>
              </a:rPr>
              <a:t>地球的温室效应</a:t>
            </a:r>
            <a:r>
              <a:rPr lang="zh-CN" altLang="en-US" sz="2800" dirty="0">
                <a:latin typeface="Times New Roman" panose="02020603050405020304" pitchFamily="18" charset="0"/>
                <a:ea typeface="楷体_GB2312" pitchFamily="49" charset="-122"/>
              </a:rPr>
              <a:t>。</a:t>
            </a:r>
            <a:endParaRPr lang="zh-CN" altLang="en-US" sz="2800" dirty="0">
              <a:latin typeface="Times New Roman" panose="02020603050405020304" pitchFamily="18" charset="0"/>
              <a:ea typeface="楷体_GB2312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3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内容占位符 2"/>
          <p:cNvSpPr>
            <a:spLocks noGrp="1" noChangeArrowheads="1"/>
          </p:cNvSpPr>
          <p:nvPr>
            <p:ph idx="1"/>
          </p:nvPr>
        </p:nvSpPr>
        <p:spPr>
          <a:xfrm>
            <a:off x="323850" y="249238"/>
            <a:ext cx="8229600" cy="822325"/>
          </a:xfrm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2800" b="1" dirty="0" smtClean="0">
                <a:solidFill>
                  <a:schemeClr val="tx1"/>
                </a:solidFill>
              </a:rPr>
              <a:t>3</a:t>
            </a:r>
            <a:r>
              <a:rPr lang="zh-CN" altLang="en-US" sz="2800" b="1" dirty="0" smtClean="0">
                <a:solidFill>
                  <a:schemeClr val="tx1"/>
                </a:solidFill>
              </a:rPr>
              <a:t>、</a:t>
            </a:r>
            <a:r>
              <a:rPr lang="zh-CN" altLang="en-US" sz="2400" b="1" dirty="0" smtClean="0">
                <a:solidFill>
                  <a:schemeClr val="tx1"/>
                </a:solidFill>
                <a:sym typeface="宋体" panose="02010600030101010101" pitchFamily="2" charset="-122"/>
              </a:rPr>
              <a:t>煤、石油、天然气燃烧产生</a:t>
            </a:r>
            <a:r>
              <a:rPr lang="zh-CN" altLang="en-US" sz="2400" b="1" u="sng" dirty="0" smtClean="0">
                <a:solidFill>
                  <a:schemeClr val="tx1"/>
                </a:solidFill>
                <a:sym typeface="宋体" panose="02010600030101010101" pitchFamily="2" charset="-122"/>
              </a:rPr>
              <a:t>                     </a:t>
            </a:r>
            <a:r>
              <a:rPr lang="zh-CN" altLang="en-US" sz="2400" b="1" dirty="0" smtClean="0">
                <a:solidFill>
                  <a:schemeClr val="tx1"/>
                </a:solidFill>
                <a:sym typeface="宋体" panose="02010600030101010101" pitchFamily="2" charset="-122"/>
              </a:rPr>
              <a:t>和</a:t>
            </a:r>
            <a:r>
              <a:rPr lang="zh-CN" altLang="en-US" sz="2400" b="1" u="sng" dirty="0" smtClean="0">
                <a:solidFill>
                  <a:schemeClr val="tx1"/>
                </a:solidFill>
                <a:sym typeface="宋体" panose="02010600030101010101" pitchFamily="2" charset="-122"/>
              </a:rPr>
              <a:t>                  </a:t>
            </a:r>
            <a:r>
              <a:rPr lang="zh-CN" altLang="en-US" sz="2400" b="1" dirty="0" smtClean="0">
                <a:solidFill>
                  <a:schemeClr val="tx1"/>
                </a:solidFill>
                <a:sym typeface="宋体" panose="02010600030101010101" pitchFamily="2" charset="-122"/>
              </a:rPr>
              <a:t>，它们与空气中的水结合会</a:t>
            </a:r>
            <a:r>
              <a:rPr lang="zh-CN" altLang="en-US" sz="2400" b="1" dirty="0" smtClean="0">
                <a:solidFill>
                  <a:srgbClr val="C00000"/>
                </a:solidFill>
                <a:sym typeface="宋体" panose="02010600030101010101" pitchFamily="2" charset="-122"/>
              </a:rPr>
              <a:t>形成酸雨</a:t>
            </a:r>
            <a:r>
              <a:rPr lang="zh-CN" altLang="en-US" sz="2400" b="1" dirty="0" smtClean="0">
                <a:solidFill>
                  <a:schemeClr val="tx1"/>
                </a:solidFill>
                <a:sym typeface="宋体" panose="02010600030101010101" pitchFamily="2" charset="-122"/>
              </a:rPr>
              <a:t>。</a:t>
            </a:r>
            <a:endParaRPr lang="zh-CN" altLang="en-US" sz="2800" b="1" dirty="0" smtClean="0">
              <a:solidFill>
                <a:schemeClr val="tx1"/>
              </a:solidFill>
              <a:latin typeface="Times New Roman" panose="02020603050405020304" pitchFamily="18" charset="0"/>
              <a:ea typeface="楷体_GB2312" pitchFamily="49" charset="-122"/>
            </a:endParaRPr>
          </a:p>
          <a:p>
            <a:pPr algn="l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sz="1100" b="1" dirty="0"/>
          </a:p>
        </p:txBody>
      </p:sp>
      <p:sp>
        <p:nvSpPr>
          <p:cNvPr id="51204" name="矩形 4"/>
          <p:cNvSpPr>
            <a:spLocks noChangeArrowheads="1"/>
          </p:cNvSpPr>
          <p:nvPr/>
        </p:nvSpPr>
        <p:spPr bwMode="auto">
          <a:xfrm>
            <a:off x="395288" y="1387475"/>
            <a:ext cx="2041525" cy="461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0" hangingPunct="0"/>
            <a:r>
              <a:rPr lang="zh-CN" altLang="en-US" sz="2400" b="1" dirty="0">
                <a:solidFill>
                  <a:srgbClr val="000000"/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酸雨的危害：</a:t>
            </a:r>
            <a:endParaRPr lang="zh-CN" altLang="en-US" sz="2800" b="1" dirty="0"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51205" name="矩形 5"/>
          <p:cNvSpPr>
            <a:spLocks noChangeArrowheads="1"/>
          </p:cNvSpPr>
          <p:nvPr/>
        </p:nvSpPr>
        <p:spPr bwMode="auto">
          <a:xfrm>
            <a:off x="539750" y="1749425"/>
            <a:ext cx="8064500" cy="461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hangingPunct="0"/>
            <a:r>
              <a:rPr lang="zh-CN" altLang="en-US" sz="2400">
                <a:solidFill>
                  <a:srgbClr val="02058C"/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水、土壤酸化，植物、动物可能死亡，建筑物等被腐蚀。</a:t>
            </a:r>
            <a:endParaRPr lang="zh-CN" altLang="en-US" sz="2800" b="1"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sp>
        <p:nvSpPr>
          <p:cNvPr id="51206" name="TextBox 6"/>
          <p:cNvSpPr>
            <a:spLocks noChangeArrowheads="1"/>
          </p:cNvSpPr>
          <p:nvPr/>
        </p:nvSpPr>
        <p:spPr bwMode="auto">
          <a:xfrm>
            <a:off x="4714875" y="357188"/>
            <a:ext cx="1584325" cy="3381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hangingPunct="0"/>
            <a:r>
              <a:rPr lang="zh-CN" altLang="en-US" sz="1600">
                <a:solidFill>
                  <a:srgbClr val="02058C"/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二氧化硫</a:t>
            </a:r>
            <a:endParaRPr lang="zh-CN" altLang="en-US" sz="1600">
              <a:solidFill>
                <a:srgbClr val="02058C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sp>
        <p:nvSpPr>
          <p:cNvPr id="51207" name="TextBox 7"/>
          <p:cNvSpPr>
            <a:spLocks noChangeArrowheads="1"/>
          </p:cNvSpPr>
          <p:nvPr/>
        </p:nvSpPr>
        <p:spPr bwMode="auto">
          <a:xfrm>
            <a:off x="6357938" y="357188"/>
            <a:ext cx="1584325" cy="3079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hangingPunct="0"/>
            <a:r>
              <a:rPr lang="zh-CN" altLang="en-US" sz="1400">
                <a:solidFill>
                  <a:srgbClr val="02058C"/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一氧化碳</a:t>
            </a:r>
            <a:endParaRPr lang="zh-CN" altLang="en-US" sz="1400">
              <a:solidFill>
                <a:srgbClr val="02058C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</p:txBody>
      </p:sp>
      <p:pic>
        <p:nvPicPr>
          <p:cNvPr id="51208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500563" y="2189163"/>
            <a:ext cx="381000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0225" y="2192338"/>
            <a:ext cx="380047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lu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51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2" dur="5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7" dur="5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2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7" dur="5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2" dur="500"/>
                                        <p:tgtEl>
                                          <p:spTgt spid="5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37" dur="5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 bldLvl="0" autoUpdateAnimBg="0" build="p"/>
      <p:bldP spid="51204" grpId="0" bldLvl="0" autoUpdateAnimBg="0"/>
      <p:bldP spid="51205" grpId="0" bldLvl="0" autoUpdateAnimBg="0"/>
      <p:bldP spid="51206" grpId="0" bldLvl="0" autoUpdateAnimBg="0"/>
      <p:bldP spid="51207" grpId="0" bldLvl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矩形 14"/>
          <p:cNvSpPr>
            <a:spLocks noChangeArrowheads="1"/>
          </p:cNvSpPr>
          <p:nvPr/>
        </p:nvSpPr>
        <p:spPr bwMode="auto">
          <a:xfrm>
            <a:off x="428625" y="428625"/>
            <a:ext cx="8135938" cy="9540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 dirty="0">
                <a:latin typeface="Times New Roman" panose="02020603050405020304" pitchFamily="18" charset="0"/>
                <a:ea typeface="楷体_GB2312" pitchFamily="49" charset="-122"/>
              </a:rPr>
              <a:t>　　</a:t>
            </a:r>
            <a:r>
              <a:rPr lang="en-US" altLang="zh-CN" sz="2800" dirty="0">
                <a:latin typeface="Times New Roman" panose="02020603050405020304" pitchFamily="18" charset="0"/>
                <a:ea typeface="楷体_GB2312" pitchFamily="49" charset="-122"/>
              </a:rPr>
              <a:t>4</a:t>
            </a:r>
            <a:r>
              <a:rPr lang="zh-CN" altLang="en-US" sz="2800" dirty="0">
                <a:latin typeface="Times New Roman" panose="02020603050405020304" pitchFamily="18" charset="0"/>
                <a:ea typeface="楷体_GB2312" pitchFamily="49" charset="-122"/>
              </a:rPr>
              <a:t>、全世界因使用煤、石油等燃料，每年排入大气的有害物质达几亿吨之多，</a:t>
            </a:r>
            <a:r>
              <a:rPr lang="zh-CN" alt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楷体_GB2312" pitchFamily="49" charset="-122"/>
              </a:rPr>
              <a:t>污染了大气</a:t>
            </a:r>
            <a:r>
              <a:rPr lang="zh-CN" altLang="en-US" sz="2800" dirty="0">
                <a:latin typeface="Times New Roman" panose="02020603050405020304" pitchFamily="18" charset="0"/>
                <a:ea typeface="楷体_GB2312" pitchFamily="49" charset="-122"/>
              </a:rPr>
              <a:t>。</a:t>
            </a:r>
            <a:endParaRPr lang="en-US" sz="2800" dirty="0"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pic>
        <p:nvPicPr>
          <p:cNvPr id="35842" name="Picture 9" descr="E:\李燃\教师教学用书\2012人教教师用书项目\ppt\物理\图标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143875" y="106363"/>
            <a:ext cx="8826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图片 8" descr="2015030409363363336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13" y="1428750"/>
            <a:ext cx="4762501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图片 9" descr="87dd4710b912c8fc9e4eb7b9f8039245d78821df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8" y="1428750"/>
            <a:ext cx="4976812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36866" name="内容占位符 3" descr="003Wefy1gy6QpnRSNT81e&amp;690.jpg"/>
          <p:cNvPicPr>
            <a:picLocks noGrp="1" noChangeAspect="1"/>
          </p:cNvPicPr>
          <p:nvPr>
            <p:ph idx="1"/>
          </p:nvPr>
        </p:nvPicPr>
        <p:blipFill>
          <a:blip r:embed="rId1"/>
          <a:srcRect b="7828"/>
          <a:stretch>
            <a:fillRect/>
          </a:stretch>
        </p:blipFill>
        <p:spPr>
          <a:xfrm>
            <a:off x="0" y="0"/>
            <a:ext cx="9215755" cy="475551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矩形 1"/>
          <p:cNvSpPr>
            <a:spLocks noChangeArrowheads="1"/>
          </p:cNvSpPr>
          <p:nvPr/>
        </p:nvSpPr>
        <p:spPr bwMode="auto">
          <a:xfrm>
            <a:off x="466725" y="574675"/>
            <a:ext cx="7921625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 sz="2400" b="1">
                <a:solidFill>
                  <a:srgbClr val="000000"/>
                </a:solidFill>
                <a:latin typeface="Calibri" panose="020F0502020204030204" pitchFamily="34" charset="0"/>
                <a:ea typeface="楷体_GB2312" pitchFamily="49" charset="-122"/>
                <a:cs typeface="Calibri" panose="020F0502020204030204" pitchFamily="34" charset="0"/>
                <a:sym typeface="Calibri" panose="020F0502020204030204" pitchFamily="34" charset="0"/>
              </a:rPr>
              <a:t>5.</a:t>
            </a:r>
            <a:r>
              <a:rPr lang="zh-CN" altLang="en-US" sz="2400" b="1">
                <a:solidFill>
                  <a:srgbClr val="000000"/>
                </a:solidFill>
                <a:latin typeface="Calibri" panose="020F0502020204030204" pitchFamily="34" charset="0"/>
                <a:ea typeface="楷体_GB2312" pitchFamily="49" charset="-122"/>
                <a:cs typeface="Calibri" panose="020F0502020204030204" pitchFamily="34" charset="0"/>
                <a:sym typeface="宋体" panose="02010600030101010101" pitchFamily="2" charset="-122"/>
              </a:rPr>
              <a:t> 想一想：雾霾天气的形成跟哪些因素有关？</a:t>
            </a:r>
            <a:endParaRPr lang="zh-CN" altLang="en-US" sz="2800" b="1">
              <a:latin typeface="Times New Roman" panose="02020603050405020304" pitchFamily="18" charset="0"/>
              <a:ea typeface="楷体_GB2312" pitchFamily="49" charset="-122"/>
              <a:cs typeface="Calibri" panose="020F0502020204030204" pitchFamily="34" charset="0"/>
            </a:endParaRPr>
          </a:p>
        </p:txBody>
      </p:sp>
      <p:sp>
        <p:nvSpPr>
          <p:cNvPr id="52228" name="矩形 2"/>
          <p:cNvSpPr>
            <a:spLocks noChangeArrowheads="1"/>
          </p:cNvSpPr>
          <p:nvPr/>
        </p:nvSpPr>
        <p:spPr bwMode="auto">
          <a:xfrm>
            <a:off x="539750" y="3327400"/>
            <a:ext cx="7848600" cy="12001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hangingPunct="0"/>
            <a:r>
              <a:rPr lang="zh-CN" altLang="en-US" sz="2400" dirty="0">
                <a:solidFill>
                  <a:srgbClr val="02058C"/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          煤在燃烧时会产生大量粉尘，酸雨会造成植物</a:t>
            </a:r>
            <a:r>
              <a:rPr lang="zh-CN" altLang="en-US" sz="2400" dirty="0" smtClean="0">
                <a:solidFill>
                  <a:srgbClr val="02058C"/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死亡</a:t>
            </a:r>
            <a:r>
              <a:rPr lang="zh-CN" altLang="en-US" sz="2400" dirty="0">
                <a:solidFill>
                  <a:srgbClr val="02058C"/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使</a:t>
            </a:r>
            <a:r>
              <a:rPr lang="zh-CN" altLang="en-US" sz="2400" dirty="0" smtClean="0">
                <a:solidFill>
                  <a:srgbClr val="02058C"/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土地</a:t>
            </a:r>
            <a:r>
              <a:rPr lang="zh-CN" altLang="en-US" sz="2400" dirty="0">
                <a:solidFill>
                  <a:srgbClr val="02058C"/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沙漠化，这些都粉尘和沙土飘荡在空气中，严重时就会形成雾霾天气。</a:t>
            </a:r>
            <a:endParaRPr lang="zh-CN" altLang="en-US" sz="2800" b="1" dirty="0"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pic>
        <p:nvPicPr>
          <p:cNvPr id="52229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39750" y="1382713"/>
            <a:ext cx="2952750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06825" y="1336675"/>
            <a:ext cx="4464050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lu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2" dur="5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7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2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 bldLvl="0" autoUpdateAnimBg="0"/>
      <p:bldP spid="52228" grpId="0" bldLvl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00063" y="571500"/>
            <a:ext cx="8177212" cy="4143375"/>
          </a:xfrm>
          <a:prstGeom prst="rect">
            <a:avLst/>
          </a:prstGeom>
        </p:spPr>
        <p:txBody>
          <a:bodyPr/>
          <a:lstStyle/>
          <a:p>
            <a:pPr marL="10795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zh-CN" altLang="en-US" sz="32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方正姚体" pitchFamily="2" charset="-122"/>
                <a:ea typeface="方正姚体" pitchFamily="2" charset="-122"/>
              </a:rPr>
              <a:t>      </a:t>
            </a:r>
            <a:r>
              <a:rPr lang="zh-CN" altLang="en-US" sz="24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方正姚体" pitchFamily="2" charset="-122"/>
                <a:ea typeface="方正姚体" pitchFamily="2" charset="-122"/>
              </a:rPr>
              <a:t>我们既要有效利用能源，又要很好控制和消除污染。不应当无限制地向大自然索取，我们必须在提升物质文明的同时，保持与自然、环境的和谐与平衡。</a:t>
            </a:r>
            <a:endParaRPr lang="en-US" altLang="zh-CN" sz="3200" b="1" dirty="0">
              <a:ln w="18415" cmpd="sng">
                <a:noFill/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方正姚体" pitchFamily="2" charset="-122"/>
              <a:ea typeface="方正姚体" pitchFamily="2" charset="-122"/>
            </a:endParaRPr>
          </a:p>
          <a:p>
            <a:pPr marL="107950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3200" b="1" dirty="0">
              <a:ln w="18415" cmpd="sng">
                <a:noFill/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方正姚体" pitchFamily="2" charset="-122"/>
              <a:ea typeface="方正姚体" pitchFamily="2" charset="-122"/>
            </a:endParaRPr>
          </a:p>
          <a:p>
            <a:pPr marL="107950" indent="-3429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4400" b="1" dirty="0">
              <a:ln w="18415" cmpd="sng">
                <a:noFill/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方正姚体" pitchFamily="2" charset="-122"/>
              <a:ea typeface="方正姚体" pitchFamily="2" charset="-122"/>
            </a:endParaRPr>
          </a:p>
          <a:p>
            <a:pPr marL="10795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4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方正姚体" pitchFamily="2" charset="-122"/>
                <a:ea typeface="方正姚体" pitchFamily="2" charset="-122"/>
              </a:rPr>
              <a:t>能源与可持续发展</a:t>
            </a:r>
            <a:r>
              <a:rPr lang="zh-CN" altLang="en-US" sz="32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方正姚体" pitchFamily="2" charset="-122"/>
                <a:ea typeface="方正姚体" pitchFamily="2" charset="-122"/>
              </a:rPr>
              <a:t>，已经成为当前世界需要解决的重点课题。</a:t>
            </a:r>
            <a:endParaRPr lang="zh-CN" altLang="en-US" sz="3200" b="1" dirty="0">
              <a:ln w="18415" cmpd="sng">
                <a:noFill/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方正姚体" pitchFamily="2" charset="-122"/>
              <a:ea typeface="方正姚体" pitchFamily="2" charset="-122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4348" y="2143122"/>
            <a:ext cx="8143932" cy="85725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CN" altLang="en-US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思考：怎样才能在利用能源的同时，实现可持续发展？</a:t>
            </a:r>
            <a:endParaRPr lang="zh-CN" altLang="en-US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4"/>
          <p:cNvSpPr>
            <a:spLocks noChangeArrowheads="1"/>
          </p:cNvSpPr>
          <p:nvPr/>
        </p:nvSpPr>
        <p:spPr bwMode="auto">
          <a:xfrm>
            <a:off x="0" y="142875"/>
            <a:ext cx="4429125" cy="584200"/>
          </a:xfrm>
          <a:prstGeom prst="rect">
            <a:avLst/>
          </a:prstGeom>
          <a:gradFill rotWithShape="1">
            <a:gsLst>
              <a:gs pos="0">
                <a:srgbClr val="2C5D98"/>
              </a:gs>
              <a:gs pos="80000">
                <a:srgbClr val="3C7BC7"/>
              </a:gs>
              <a:gs pos="100000">
                <a:srgbClr val="3A7CCB"/>
              </a:gs>
            </a:gsLst>
            <a:lin ang="5400000"/>
          </a:gradFill>
          <a:ln w="9525" cmpd="sng">
            <a:solidFill>
              <a:srgbClr val="4A7EBB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楷体_GB2312" pitchFamily="49" charset="-122"/>
              </a:rPr>
              <a:t>三、能源与可持续发展</a:t>
            </a:r>
            <a:endParaRPr lang="zh-CN" altLang="en-US" sz="3200" dirty="0">
              <a:solidFill>
                <a:srgbClr val="FFFFFF"/>
              </a:solidFill>
              <a:latin typeface="Times New Roman" panose="02020603050405020304" pitchFamily="18" charset="0"/>
              <a:ea typeface="楷体_GB2312" pitchFamily="49" charset="-122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14338" name="内容占位符 3" descr="1425367724508592.jpg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-71438" y="0"/>
            <a:ext cx="9215438" cy="5192713"/>
          </a:xfrm>
        </p:spPr>
      </p:pic>
      <p:sp>
        <p:nvSpPr>
          <p:cNvPr id="14339" name="TextBox 4"/>
          <p:cNvSpPr txBox="1">
            <a:spLocks noChangeArrowheads="1"/>
          </p:cNvSpPr>
          <p:nvPr/>
        </p:nvSpPr>
        <p:spPr bwMode="auto">
          <a:xfrm>
            <a:off x="6419850" y="4071938"/>
            <a:ext cx="2493963" cy="64611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>
                <a:latin typeface="Calibri" panose="020F0502020204030204" pitchFamily="34" charset="0"/>
              </a:rPr>
              <a:t>中国第一，河北第二，</a:t>
            </a:r>
            <a:endParaRPr lang="en-US" altLang="zh-CN">
              <a:latin typeface="Calibri" panose="020F0502020204030204" pitchFamily="34" charset="0"/>
            </a:endParaRPr>
          </a:p>
          <a:p>
            <a:r>
              <a:rPr lang="zh-CN" altLang="en-US">
                <a:latin typeface="Calibri" panose="020F0502020204030204" pitchFamily="34" charset="0"/>
              </a:rPr>
              <a:t>唐山第三，美国第四。</a:t>
            </a:r>
            <a:endParaRPr lang="zh-CN" altLang="en-US">
              <a:latin typeface="Calibri" panose="020F0502020204030204" pitchFamily="34" charset="0"/>
            </a:endParaRPr>
          </a:p>
        </p:txBody>
      </p:sp>
      <p:sp>
        <p:nvSpPr>
          <p:cNvPr id="7" name="标题 3"/>
          <p:cNvSpPr txBox="1"/>
          <p:nvPr/>
        </p:nvSpPr>
        <p:spPr bwMode="auto">
          <a:xfrm>
            <a:off x="0" y="51470"/>
            <a:ext cx="6786610" cy="1357322"/>
          </a:xfrm>
          <a:prstGeom prst="rect">
            <a:avLst/>
          </a:prstGeom>
          <a:solidFill>
            <a:schemeClr val="bg1">
              <a:alpha val="29000"/>
            </a:schemeClr>
          </a:solidFill>
          <a:ln w="9525">
            <a:noFill/>
            <a:miter lim="800000"/>
          </a:ln>
        </p:spPr>
        <p:txBody>
          <a:bodyPr vert="horz" wrap="square" lIns="91440" tIns="45720" rIns="91440" bIns="45720" numCol="1" rtlCol="0" anchor="ctr" anchorCtr="0" compatLnSpc="1">
            <a:normAutofit fontScale="75000" lnSpcReduction="200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en-US" altLang="zh-CN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zh-CN" alt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从</a:t>
            </a:r>
            <a:r>
              <a:rPr lang="en-US" altLang="zh-CN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穹顶之下</a:t>
            </a:r>
            <a:r>
              <a:rPr lang="en-US" altLang="zh-CN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看能源问题：</a:t>
            </a:r>
            <a:br>
              <a:rPr lang="en-US" altLang="zh-CN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85720" y="214296"/>
            <a:ext cx="8229600" cy="3571882"/>
          </a:xfrm>
          <a:prstGeom prst="rect">
            <a:avLst/>
          </a:prstGeom>
        </p:spPr>
        <p:txBody>
          <a:bodyPr/>
          <a:lstStyle/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zh-CN" altLang="en-US" sz="2000" b="1" dirty="0">
              <a:latin typeface="宋体" panose="02010600030101010101" pitchFamily="2" charset="-122"/>
              <a:ea typeface="+mn-ea"/>
            </a:endParaRP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一方面：应该提高能源的利用率，减少在能源使用中对环境的破坏 。</a:t>
            </a:r>
            <a:endParaRPr lang="en-US" altLang="zh-CN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zh-CN" altLang="en-US" sz="2200" dirty="0">
              <a:gradFill flip="none" rotWithShape="1">
                <a:gsLst>
                  <a:gs pos="0">
                    <a:schemeClr val="tx1">
                      <a:tint val="66000"/>
                      <a:satMod val="160000"/>
                    </a:schemeClr>
                  </a:gs>
                  <a:gs pos="50000">
                    <a:schemeClr val="tx1">
                      <a:tint val="44500"/>
                      <a:satMod val="160000"/>
                    </a:schemeClr>
                  </a:gs>
                  <a:gs pos="100000">
                    <a:schemeClr val="tx1"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4" name="Picture 14" descr="C:\Users\John\Desktop\0025116bbe5b1138ec1d1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388" y="1428750"/>
            <a:ext cx="3757612" cy="268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>
            <a:spLocks noChangeArrowheads="1"/>
          </p:cNvSpPr>
          <p:nvPr/>
        </p:nvSpPr>
        <p:spPr bwMode="auto">
          <a:xfrm>
            <a:off x="5143500" y="1285875"/>
            <a:ext cx="2178050" cy="288448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>
            <a:solidFill>
              <a:srgbClr val="2D2D8A"/>
            </a:solidFill>
            <a:rou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chemeClr val="tx2"/>
                </a:solidFill>
                <a:latin typeface="宋体" panose="02010600030101010101" pitchFamily="2" charset="-122"/>
                <a:ea typeface="楷体_GB2312" pitchFamily="49" charset="-122"/>
              </a:rPr>
              <a:t>自</a:t>
            </a:r>
            <a:r>
              <a:rPr lang="en-US" altLang="zh-CN" sz="2000" dirty="0">
                <a:solidFill>
                  <a:schemeClr val="tx2"/>
                </a:solidFill>
                <a:latin typeface="Times New Roman" panose="02020603050405020304" pitchFamily="18" charset="0"/>
                <a:ea typeface="楷体_GB2312" pitchFamily="49" charset="-122"/>
              </a:rPr>
              <a:t>2012</a:t>
            </a:r>
            <a:r>
              <a:rPr lang="zh-CN" altLang="en-US" sz="2000" dirty="0">
                <a:solidFill>
                  <a:schemeClr val="tx2"/>
                </a:solidFill>
                <a:latin typeface="宋体" panose="02010600030101010101" pitchFamily="2" charset="-122"/>
                <a:ea typeface="楷体_GB2312" pitchFamily="49" charset="-122"/>
              </a:rPr>
              <a:t>年</a:t>
            </a:r>
            <a:r>
              <a:rPr lang="en-US" altLang="zh-CN" sz="2000" dirty="0">
                <a:solidFill>
                  <a:schemeClr val="tx2"/>
                </a:solidFill>
                <a:latin typeface="Times New Roman" panose="02020603050405020304" pitchFamily="18" charset="0"/>
                <a:ea typeface="楷体_GB2312" pitchFamily="49" charset="-122"/>
              </a:rPr>
              <a:t>6</a:t>
            </a:r>
            <a:r>
              <a:rPr lang="zh-CN" altLang="en-US" sz="2000" dirty="0">
                <a:solidFill>
                  <a:schemeClr val="tx2"/>
                </a:solidFill>
                <a:latin typeface="宋体" panose="02010600030101010101" pitchFamily="2" charset="-122"/>
                <a:ea typeface="楷体_GB2312" pitchFamily="49" charset="-122"/>
              </a:rPr>
              <a:t>月</a:t>
            </a:r>
            <a:r>
              <a:rPr lang="en-US" altLang="zh-CN" sz="2000" dirty="0">
                <a:solidFill>
                  <a:schemeClr val="tx2"/>
                </a:solidFill>
                <a:latin typeface="Times New Roman" panose="02020603050405020304" pitchFamily="18" charset="0"/>
                <a:ea typeface="楷体_GB2312" pitchFamily="49" charset="-122"/>
              </a:rPr>
              <a:t>1</a:t>
            </a:r>
            <a:r>
              <a:rPr lang="zh-CN" altLang="en-US" sz="2000" dirty="0">
                <a:solidFill>
                  <a:schemeClr val="tx2"/>
                </a:solidFill>
                <a:latin typeface="宋体" panose="02010600030101010101" pitchFamily="2" charset="-122"/>
                <a:ea typeface="楷体_GB2312" pitchFamily="49" charset="-122"/>
              </a:rPr>
              <a:t>日起，北京的机动车燃油进行了最新一轮的升级，升级后的燃油更加环保，可以改善大气质量。</a:t>
            </a:r>
            <a:endParaRPr lang="zh-CN" altLang="en-US" sz="2000" dirty="0">
              <a:solidFill>
                <a:schemeClr val="tx2"/>
              </a:solidFill>
              <a:latin typeface="宋体" panose="02010600030101010101" pitchFamily="2" charset="-122"/>
              <a:ea typeface="楷体_GB2312" pitchFamily="49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 noChangeArrowheads="1"/>
          </p:cNvSpPr>
          <p:nvPr>
            <p:ph type="title"/>
          </p:nvPr>
        </p:nvSpPr>
        <p:spPr>
          <a:xfrm>
            <a:off x="235427" y="1107673"/>
            <a:ext cx="8229600" cy="857250"/>
          </a:xfrm>
        </p:spPr>
        <p:txBody>
          <a:bodyPr/>
          <a:lstStyle/>
          <a:p>
            <a:pPr algn="l"/>
            <a:r>
              <a:rPr lang="en-US" altLang="zh-CN" sz="3600" dirty="0" smtClean="0">
                <a:solidFill>
                  <a:srgbClr val="FF0000"/>
                </a:solidFill>
                <a:latin typeface="隶书"/>
                <a:ea typeface="隶书"/>
                <a:cs typeface="隶书"/>
                <a:sym typeface="隶书"/>
              </a:rPr>
              <a:t>1</a:t>
            </a:r>
            <a:r>
              <a:rPr lang="zh-CN" altLang="en-US" sz="3600" dirty="0" smtClean="0">
                <a:solidFill>
                  <a:srgbClr val="FF0000"/>
                </a:solidFill>
                <a:latin typeface="隶书"/>
                <a:ea typeface="隶书"/>
                <a:cs typeface="隶书"/>
                <a:sym typeface="隶书"/>
              </a:rPr>
              <a:t>、思考：</a:t>
            </a:r>
            <a:endParaRPr lang="zh-CN" altLang="en-US" sz="3600" dirty="0" smtClean="0">
              <a:solidFill>
                <a:srgbClr val="FF0000"/>
              </a:solidFill>
              <a:latin typeface="隶书"/>
              <a:ea typeface="隶书"/>
              <a:cs typeface="隶书"/>
              <a:sym typeface="隶书"/>
            </a:endParaRPr>
          </a:p>
        </p:txBody>
      </p:sp>
      <p:sp>
        <p:nvSpPr>
          <p:cNvPr id="8" name="内容占位符 5"/>
          <p:cNvSpPr txBox="1">
            <a:spLocks noChangeArrowheads="1"/>
          </p:cNvSpPr>
          <p:nvPr/>
        </p:nvSpPr>
        <p:spPr>
          <a:xfrm>
            <a:off x="324099" y="2003103"/>
            <a:ext cx="8229600" cy="777875"/>
          </a:xfrm>
          <a:prstGeom prst="rect">
            <a:avLst/>
          </a:prstGeom>
        </p:spPr>
        <p:txBody>
          <a:bodyPr rtlCol="0">
            <a:normAutofit lnSpcReduction="10000"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2400" b="1" dirty="0" smtClean="0">
                <a:solidFill>
                  <a:schemeClr val="bg1"/>
                </a:solidFill>
                <a:latin typeface="方正姚体" pitchFamily="2" charset="-122"/>
                <a:ea typeface="方正姚体" pitchFamily="2" charset="-122"/>
              </a:rPr>
              <a:t>“煤、石油、天然气、风能、水能、太阳能、核能”这些能源中，哪几种能从自然界中源源不断地得到？</a:t>
            </a:r>
            <a:endParaRPr lang="zh-CN" altLang="en-US" sz="2400" b="1" dirty="0">
              <a:solidFill>
                <a:schemeClr val="bg1"/>
              </a:solidFill>
              <a:latin typeface="方正姚体" pitchFamily="2" charset="-122"/>
              <a:ea typeface="方正姚体" pitchFamily="2" charset="-122"/>
            </a:endParaRP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395536" y="2931790"/>
            <a:ext cx="9272588" cy="1477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eaLnBrk="0" hangingPunct="0"/>
            <a:r>
              <a:rPr lang="zh-CN" altLang="en-US" b="1" dirty="0">
                <a:solidFill>
                  <a:schemeClr val="bg1"/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像化石能源、核能这些的能量会越用越少，在短期内不能从自然界中得到补充，</a:t>
            </a:r>
            <a:endParaRPr lang="en-US" altLang="zh-CN" b="1" dirty="0">
              <a:solidFill>
                <a:schemeClr val="bg1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  <a:p>
            <a:pPr eaLnBrk="0" hangingPunct="0"/>
            <a:r>
              <a:rPr lang="zh-CN" altLang="en-US" b="1" dirty="0">
                <a:solidFill>
                  <a:schemeClr val="bg1"/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这样的能源叫做</a:t>
            </a:r>
            <a:r>
              <a:rPr lang="zh-CN" altLang="en-US" b="1" u="sng" dirty="0">
                <a:solidFill>
                  <a:schemeClr val="bg1"/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         </a:t>
            </a:r>
            <a:r>
              <a:rPr lang="zh-CN" altLang="en-US" b="1" u="sng" dirty="0">
                <a:solidFill>
                  <a:srgbClr val="C00000"/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不可再生能源          </a:t>
            </a:r>
            <a:r>
              <a:rPr lang="zh-CN" altLang="en-US" b="1" dirty="0">
                <a:solidFill>
                  <a:schemeClr val="bg1"/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。</a:t>
            </a:r>
            <a:endParaRPr lang="zh-CN" altLang="en-US" b="1" dirty="0">
              <a:solidFill>
                <a:schemeClr val="bg1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  <a:p>
            <a:pPr eaLnBrk="0" hangingPunct="0"/>
            <a:endParaRPr lang="en-US" b="1" dirty="0">
              <a:solidFill>
                <a:srgbClr val="000000"/>
              </a:solidFill>
              <a:latin typeface="Calibri" panose="020F0502020204030204" pitchFamily="34" charset="0"/>
              <a:ea typeface="楷体_GB2312" pitchFamily="49" charset="-122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eaLnBrk="0" hangingPunct="0"/>
            <a:r>
              <a:rPr lang="zh-CN" altLang="en-US" b="1" dirty="0">
                <a:solidFill>
                  <a:schemeClr val="bg1"/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像水能、风能、太阳能可以在自然界中源源不断地得到的能源叫做</a:t>
            </a:r>
            <a:r>
              <a:rPr lang="zh-CN" altLang="en-US" b="1" u="sng" dirty="0">
                <a:solidFill>
                  <a:schemeClr val="bg1"/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       </a:t>
            </a:r>
            <a:r>
              <a:rPr lang="zh-CN" altLang="en-US" b="1" u="sng" dirty="0">
                <a:solidFill>
                  <a:srgbClr val="C00000"/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可再生能源   </a:t>
            </a:r>
            <a:r>
              <a:rPr lang="zh-CN" altLang="en-US" b="1" u="sng" dirty="0">
                <a:solidFill>
                  <a:schemeClr val="bg1"/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   </a:t>
            </a:r>
            <a:r>
              <a:rPr lang="zh-CN" altLang="en-US" b="1" dirty="0">
                <a:solidFill>
                  <a:schemeClr val="bg1"/>
                </a:solidFill>
                <a:latin typeface="Calibri" panose="020F0502020204030204" pitchFamily="34" charset="0"/>
                <a:sym typeface="宋体" panose="02010600030101010101" pitchFamily="2" charset="-122"/>
              </a:rPr>
              <a:t>。</a:t>
            </a:r>
            <a:endParaRPr lang="zh-CN" altLang="en-US" b="1" dirty="0">
              <a:solidFill>
                <a:schemeClr val="bg1"/>
              </a:solidFill>
              <a:latin typeface="Calibri" panose="020F0502020204030204" pitchFamily="34" charset="0"/>
              <a:sym typeface="宋体" panose="02010600030101010101" pitchFamily="2" charset="-122"/>
            </a:endParaRPr>
          </a:p>
          <a:p>
            <a:endParaRPr lang="zh-CN" altLang="en-US" dirty="0">
              <a:latin typeface="Calibri" panose="020F0502020204030204" pitchFamily="34" charset="0"/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251520" y="214449"/>
            <a:ext cx="5211762" cy="5238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另一方面：则需要发展新能源。</a:t>
            </a:r>
            <a:endParaRPr lang="zh-CN" altLang="en-US" sz="28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7"/>
          <p:cNvSpPr>
            <a:spLocks noChangeArrowheads="1"/>
          </p:cNvSpPr>
          <p:nvPr/>
        </p:nvSpPr>
        <p:spPr bwMode="auto">
          <a:xfrm>
            <a:off x="285750" y="714375"/>
            <a:ext cx="8137525" cy="95410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hangingPunct="0"/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楷体_GB2312" pitchFamily="49" charset="-122"/>
                <a:cs typeface="Calibri" panose="020F0502020204030204" pitchFamily="34" charset="0"/>
                <a:sym typeface="Calibri" panose="020F0502020204030204" pitchFamily="34" charset="0"/>
              </a:rPr>
              <a:t>2.</a:t>
            </a:r>
            <a:r>
              <a:rPr lang="zh-CN" alt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楷体_GB2312" pitchFamily="49" charset="-122"/>
                <a:cs typeface="Calibri" panose="020F0502020204030204" pitchFamily="34" charset="0"/>
                <a:sym typeface="宋体" panose="02010600030101010101" pitchFamily="2" charset="-122"/>
              </a:rPr>
              <a:t>讨论：</a:t>
            </a:r>
            <a:endParaRPr lang="en-US" altLang="zh-CN" sz="3200" b="1" dirty="0">
              <a:solidFill>
                <a:srgbClr val="FF0000"/>
              </a:solidFill>
              <a:latin typeface="Calibri" panose="020F0502020204030204" pitchFamily="34" charset="0"/>
              <a:ea typeface="楷体_GB2312" pitchFamily="49" charset="-122"/>
              <a:cs typeface="Calibri" panose="020F0502020204030204" pitchFamily="34" charset="0"/>
              <a:sym typeface="宋体" panose="02010600030101010101" pitchFamily="2" charset="-122"/>
            </a:endParaRPr>
          </a:p>
          <a:p>
            <a:pPr eaLnBrk="0" hangingPunct="0"/>
            <a:r>
              <a:rPr lang="zh-CN" alt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楷体_GB2312" pitchFamily="49" charset="-122"/>
                <a:cs typeface="Calibri" panose="020F0502020204030204" pitchFamily="34" charset="0"/>
                <a:sym typeface="宋体" panose="02010600030101010101" pitchFamily="2" charset="-122"/>
              </a:rPr>
              <a:t>你心中未来的理想能源是怎么样的？它要满足哪些条件？</a:t>
            </a:r>
            <a:endParaRPr lang="zh-CN" altLang="en-US" sz="2800" b="1" dirty="0">
              <a:solidFill>
                <a:schemeClr val="bg1"/>
              </a:solidFill>
              <a:latin typeface="Times New Roman" panose="02020603050405020304" pitchFamily="18" charset="0"/>
              <a:ea typeface="楷体_GB2312" pitchFamily="49" charset="-122"/>
              <a:cs typeface="Calibri" panose="020F0502020204030204" pitchFamily="34" charset="0"/>
            </a:endParaRPr>
          </a:p>
        </p:txBody>
      </p:sp>
      <p:sp>
        <p:nvSpPr>
          <p:cNvPr id="10" name="矩形 8"/>
          <p:cNvSpPr>
            <a:spLocks noChangeArrowheads="1"/>
          </p:cNvSpPr>
          <p:nvPr/>
        </p:nvSpPr>
        <p:spPr bwMode="auto">
          <a:xfrm>
            <a:off x="428625" y="2214563"/>
            <a:ext cx="7887791" cy="218521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solidFill>
                  <a:srgbClr val="FFC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宋体" panose="02010600030101010101" pitchFamily="2" charset="-122"/>
              </a:rPr>
              <a:t>理想能源要满足以下几个条件：</a:t>
            </a:r>
            <a:endParaRPr lang="en-US" altLang="zh-CN" sz="3200" dirty="0">
              <a:solidFill>
                <a:srgbClr val="FFC000"/>
              </a:solidFill>
              <a:latin typeface="黑体" panose="02010609060101010101" pitchFamily="49" charset="-122"/>
              <a:ea typeface="黑体" panose="02010609060101010101" pitchFamily="49" charset="-122"/>
              <a:sym typeface="宋体" panose="02010600030101010101" pitchFamily="2" charset="-122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rgbClr val="FFC000"/>
              </a:solidFill>
              <a:latin typeface="黑体" panose="02010609060101010101" pitchFamily="49" charset="-122"/>
              <a:ea typeface="黑体" panose="02010609060101010101" pitchFamily="49" charset="-122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C000"/>
                </a:solidFill>
                <a:latin typeface="方正姚体" pitchFamily="2" charset="-122"/>
                <a:ea typeface="方正姚体" pitchFamily="2" charset="-122"/>
                <a:cs typeface="Calibri" panose="020F0502020204030204" pitchFamily="34" charset="0"/>
                <a:sym typeface="Calibri" panose="020F0502020204030204" pitchFamily="34" charset="0"/>
              </a:rPr>
              <a:t>1.</a:t>
            </a:r>
            <a:r>
              <a:rPr lang="zh-CN" altLang="en-US" sz="2400" dirty="0">
                <a:solidFill>
                  <a:srgbClr val="FFC000"/>
                </a:solidFill>
                <a:latin typeface="方正姚体" pitchFamily="2" charset="-122"/>
                <a:ea typeface="方正姚体" pitchFamily="2" charset="-122"/>
                <a:cs typeface="Calibri" panose="020F0502020204030204" pitchFamily="34" charset="0"/>
                <a:sym typeface="宋体" panose="02010600030101010101" pitchFamily="2" charset="-122"/>
              </a:rPr>
              <a:t>必须</a:t>
            </a:r>
            <a:r>
              <a:rPr lang="zh-CN" altLang="en-US" sz="2400" dirty="0">
                <a:solidFill>
                  <a:srgbClr val="FFC000"/>
                </a:solidFill>
                <a:latin typeface="方正姚体" pitchFamily="2" charset="-122"/>
                <a:ea typeface="方正姚体" pitchFamily="2" charset="-122"/>
                <a:sym typeface="宋体" panose="02010600030101010101" pitchFamily="2" charset="-122"/>
              </a:rPr>
              <a:t>足够便宜，可以保证大多数人用得起；</a:t>
            </a:r>
            <a:endParaRPr lang="en-US" altLang="zh-CN" sz="2400" dirty="0">
              <a:solidFill>
                <a:srgbClr val="FFC000"/>
              </a:solidFill>
              <a:latin typeface="方正姚体" pitchFamily="2" charset="-122"/>
              <a:ea typeface="方正姚体" pitchFamily="2" charset="-122"/>
              <a:sym typeface="宋体" panose="02010600030101010101" pitchFamily="2" charset="-122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C000"/>
                </a:solidFill>
                <a:latin typeface="方正姚体" pitchFamily="2" charset="-122"/>
                <a:ea typeface="方正姚体" pitchFamily="2" charset="-122"/>
                <a:cs typeface="Calibri" panose="020F0502020204030204" pitchFamily="34" charset="0"/>
                <a:sym typeface="Calibri" panose="020F0502020204030204" pitchFamily="34" charset="0"/>
              </a:rPr>
              <a:t>2.</a:t>
            </a:r>
            <a:r>
              <a:rPr lang="zh-CN" altLang="en-US" sz="2400" dirty="0">
                <a:solidFill>
                  <a:srgbClr val="FFC000"/>
                </a:solidFill>
                <a:latin typeface="方正姚体" pitchFamily="2" charset="-122"/>
                <a:ea typeface="方正姚体" pitchFamily="2" charset="-122"/>
                <a:cs typeface="Calibri" panose="020F0502020204030204" pitchFamily="34" charset="0"/>
                <a:sym typeface="Calibri" panose="020F0502020204030204" pitchFamily="34" charset="0"/>
              </a:rPr>
              <a:t>相关的</a:t>
            </a:r>
            <a:r>
              <a:rPr lang="zh-CN" altLang="en-US" sz="2400" dirty="0">
                <a:solidFill>
                  <a:srgbClr val="FFC000"/>
                </a:solidFill>
                <a:latin typeface="方正姚体" pitchFamily="2" charset="-122"/>
                <a:ea typeface="方正姚体" pitchFamily="2" charset="-122"/>
                <a:sym typeface="宋体" panose="02010600030101010101" pitchFamily="2" charset="-122"/>
              </a:rPr>
              <a:t>技术必须成熟，可以保证大规模使用。</a:t>
            </a:r>
            <a:endParaRPr lang="en-US" sz="2400" dirty="0">
              <a:solidFill>
                <a:srgbClr val="FFC000"/>
              </a:solidFill>
              <a:latin typeface="方正姚体" pitchFamily="2" charset="-122"/>
              <a:ea typeface="方正姚体" pitchFamily="2" charset="-122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FFC000"/>
                </a:solidFill>
                <a:latin typeface="方正姚体" pitchFamily="2" charset="-122"/>
                <a:ea typeface="方正姚体" pitchFamily="2" charset="-122"/>
                <a:cs typeface="Calibri" panose="020F0502020204030204" pitchFamily="34" charset="0"/>
                <a:sym typeface="Calibri" panose="020F0502020204030204" pitchFamily="34" charset="0"/>
              </a:rPr>
              <a:t>3.</a:t>
            </a:r>
            <a:r>
              <a:rPr lang="zh-CN" altLang="en-US" sz="2400" dirty="0">
                <a:solidFill>
                  <a:srgbClr val="FFC000"/>
                </a:solidFill>
                <a:latin typeface="方正姚体" pitchFamily="2" charset="-122"/>
                <a:ea typeface="方正姚体" pitchFamily="2" charset="-122"/>
                <a:cs typeface="Calibri" panose="020F0502020204030204" pitchFamily="34" charset="0"/>
                <a:sym typeface="Calibri" panose="020F0502020204030204" pitchFamily="34" charset="0"/>
              </a:rPr>
              <a:t>必须足够安全、</a:t>
            </a:r>
            <a:r>
              <a:rPr lang="zh-CN" altLang="en-US" sz="2400" dirty="0">
                <a:solidFill>
                  <a:srgbClr val="FFC000"/>
                </a:solidFill>
                <a:latin typeface="方正姚体" pitchFamily="2" charset="-122"/>
                <a:ea typeface="方正姚体" pitchFamily="2" charset="-122"/>
                <a:sym typeface="宋体" panose="02010600030101010101" pitchFamily="2" charset="-122"/>
              </a:rPr>
              <a:t>清洁，可以保证不会严重的环境问题</a:t>
            </a:r>
            <a:r>
              <a:rPr lang="zh-CN" altLang="en-US" sz="2400" dirty="0">
                <a:solidFill>
                  <a:srgbClr val="FFC000"/>
                </a:solidFill>
                <a:latin typeface="+mn-ea"/>
                <a:ea typeface="+mn-ea"/>
                <a:sym typeface="宋体" panose="02010600030101010101" pitchFamily="2" charset="-122"/>
              </a:rPr>
              <a:t>。</a:t>
            </a:r>
            <a:endParaRPr lang="zh-CN" altLang="en-US" sz="2400" b="1" dirty="0">
              <a:solidFill>
                <a:srgbClr val="FFC000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utoUpdateAnimBg="0"/>
      <p:bldP spid="10" grpId="0" bldLvl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785786" y="357172"/>
            <a:ext cx="3929090" cy="1571636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zh-CN" alt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太阳能</a:t>
            </a:r>
            <a:endParaRPr lang="zh-CN" alt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625" y="2000250"/>
            <a:ext cx="6715125" cy="8683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zh-CN" altLang="en-US" sz="28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</a:rPr>
              <a:t>     </a:t>
            </a:r>
            <a:r>
              <a:rPr lang="zh-CN" altLang="en-US" sz="28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根据太阳能的转换方式，太阳能又分为光利用、光热利用和光电利用。</a:t>
            </a:r>
            <a:endParaRPr lang="zh-CN" altLang="en-US" sz="28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500166" y="285734"/>
            <a:ext cx="2471726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zh-CN" alt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风能</a:t>
            </a:r>
            <a:endParaRPr lang="zh-CN" alt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714375" y="1857375"/>
            <a:ext cx="4143375" cy="2643188"/>
          </a:xfrm>
          <a:prstGeom prst="rect">
            <a:avLst/>
          </a:prstGeom>
          <a:solidFill>
            <a:schemeClr val="tx1">
              <a:alpha val="35000"/>
            </a:schemeClr>
          </a:solidFill>
        </p:spPr>
        <p:txBody>
          <a:bodyPr/>
          <a:lstStyle/>
          <a:p>
            <a:pPr marL="144145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迷你简特细等线" pitchFamily="2" charset="-122"/>
                <a:ea typeface="迷你简特细等线" pitchFamily="2" charset="-122"/>
              </a:rPr>
              <a:t>   </a:t>
            </a:r>
            <a:r>
              <a:rPr lang="zh-CN" altLang="en-US" sz="28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风能的利用方式可以是直接利用其机械能，即以风帆、风车等机械带动其它机械作功，也可以通过风力机驱动发电机发电。</a:t>
            </a:r>
            <a:r>
              <a:rPr lang="zh-CN" altLang="en-US" sz="2800" dirty="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zh-CN" altLang="en-US" sz="28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48" y="571486"/>
            <a:ext cx="1928826" cy="86156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CN" alt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水能</a:t>
            </a:r>
            <a:endParaRPr lang="zh-CN" alt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00063" y="2214563"/>
            <a:ext cx="8158162" cy="1643062"/>
          </a:xfrm>
          <a:prstGeom prst="rect">
            <a:avLst/>
          </a:prstGeom>
          <a:solidFill>
            <a:schemeClr val="tx1">
              <a:alpha val="32000"/>
            </a:schemeClr>
          </a:solidFill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sz="3200" dirty="0">
                <a:latin typeface="+mn-lt"/>
                <a:ea typeface="+mn-ea"/>
              </a:rPr>
              <a:t>          </a:t>
            </a:r>
            <a:r>
              <a:rPr lang="zh-CN" altLang="en-US" sz="28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水能的利用方式可以是直接利用其机械能，即以水车、水磨等机械带动其它机械作功，也可以通过水轮机驱动发电机发电。</a:t>
            </a:r>
            <a:r>
              <a:rPr lang="zh-CN" altLang="en-US" sz="32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 </a:t>
            </a:r>
            <a:endParaRPr lang="zh-CN" altLang="en-US" sz="32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71472" y="1785932"/>
            <a:ext cx="8229600" cy="2928977"/>
          </a:xfrm>
          <a:prstGeom prst="rect">
            <a:avLst/>
          </a:prstGeom>
        </p:spPr>
        <p:txBody>
          <a:bodyPr/>
          <a:lstStyle/>
          <a:p>
            <a:pPr marL="144145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</a:rPr>
              <a:t>       </a:t>
            </a:r>
            <a:r>
              <a:rPr lang="zh-CN" altLang="en-US" sz="28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地热能</a:t>
            </a:r>
            <a:r>
              <a:rPr lang="zh-CN" altLang="en-US" sz="28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存在的形式有蒸汽型、热水型、地压型、热岩型、岩浆型等。</a:t>
            </a:r>
            <a:endParaRPr lang="zh-CN" altLang="en-US" sz="28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144145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迷你简特细等线" pitchFamily="2" charset="-122"/>
                <a:ea typeface="迷你简特细等线" pitchFamily="2" charset="-122"/>
              </a:rPr>
              <a:t>   </a:t>
            </a:r>
            <a:r>
              <a:rPr lang="zh-CN" altLang="en-US" sz="28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海洋能</a:t>
            </a:r>
            <a:r>
              <a:rPr lang="zh-CN" altLang="en-US" sz="28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包括潮汐、波浪、洋流、温度差、盐度差等多种形式。</a:t>
            </a:r>
            <a:endParaRPr lang="zh-CN" altLang="en-US" sz="28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144145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迷你简特细等线" pitchFamily="2" charset="-122"/>
                <a:ea typeface="迷你简特细等线" pitchFamily="2" charset="-122"/>
              </a:rPr>
              <a:t>   </a:t>
            </a:r>
            <a:r>
              <a:rPr lang="zh-CN" altLang="en-US" sz="28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除此以外，</a:t>
            </a:r>
            <a:r>
              <a:rPr lang="zh-CN" altLang="en-US" sz="28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核聚变能</a:t>
            </a:r>
            <a:r>
              <a:rPr lang="zh-CN" altLang="en-US" sz="28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也是人类很有希望较快实现高效、规模化、低污染利用的一种新能源。 </a:t>
            </a:r>
            <a:endParaRPr lang="zh-CN" altLang="en-US" sz="28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0" y="428610"/>
            <a:ext cx="2643206" cy="86156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CN" alt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其它能源</a:t>
            </a:r>
            <a:endParaRPr lang="zh-CN" alt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3042" y="1857370"/>
            <a:ext cx="6143668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effectLst>
                  <a:innerShdw blurRad="114300">
                    <a:prstClr val="black"/>
                  </a:innerShdw>
                </a:effectLst>
                <a:latin typeface="楷体" panose="02010609060101010101" charset="-122"/>
                <a:ea typeface="楷体" panose="02010609060101010101" charset="-122"/>
              </a:rPr>
              <a:t>希望在我们的共同努力下，</a:t>
            </a:r>
            <a:endParaRPr lang="en-US" altLang="zh-CN" sz="3200" dirty="0">
              <a:effectLst>
                <a:innerShdw blurRad="114300">
                  <a:prstClr val="black"/>
                </a:innerShdw>
              </a:effectLst>
              <a:latin typeface="楷体" panose="02010609060101010101" charset="-122"/>
              <a:ea typeface="楷体" panose="02010609060101010101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3200" dirty="0">
              <a:effectLst>
                <a:innerShdw blurRad="114300">
                  <a:prstClr val="black"/>
                </a:innerShdw>
              </a:effectLst>
              <a:latin typeface="楷体" panose="02010609060101010101" charset="-122"/>
              <a:ea typeface="楷体" panose="02010609060101010101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effectLst>
                  <a:innerShdw blurRad="114300">
                    <a:prstClr val="black"/>
                  </a:innerShdw>
                </a:effectLst>
                <a:latin typeface="楷体" panose="02010609060101010101" charset="-122"/>
                <a:ea typeface="楷体" panose="02010609060101010101" charset="-122"/>
              </a:rPr>
              <a:t>在未来，还能看到这样的画面：</a:t>
            </a:r>
            <a:endParaRPr lang="zh-CN" altLang="en-US" sz="3200" dirty="0">
              <a:effectLst>
                <a:innerShdw blurRad="114300">
                  <a:prstClr val="black"/>
                </a:inn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97" y="-21407"/>
            <a:ext cx="9149197" cy="6093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"/>
          <p:cNvSpPr>
            <a:spLocks noGrp="1"/>
          </p:cNvSpPr>
          <p:nvPr>
            <p:ph idx="1"/>
          </p:nvPr>
        </p:nvSpPr>
        <p:spPr>
          <a:xfrm>
            <a:off x="1571625" y="357188"/>
            <a:ext cx="7286625" cy="2428875"/>
          </a:xfrm>
        </p:spPr>
        <p:txBody>
          <a:bodyPr rtlCol="0">
            <a:noAutofit/>
          </a:bodyPr>
          <a:lstStyle/>
          <a:p>
            <a:pPr marL="71755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22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方正细倩简体" pitchFamily="65" charset="-122"/>
                <a:ea typeface="方正细倩简体" pitchFamily="65" charset="-122"/>
              </a:rPr>
              <a:t>    </a:t>
            </a:r>
            <a:r>
              <a:rPr lang="en-US" altLang="zh-CN" sz="22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21</a:t>
            </a:r>
            <a:r>
              <a:rPr lang="zh-CN" altLang="en-US" sz="22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世纪，人类的一切物质活动、经济发展，都离不开能源的支持。如今，能源短缺、以及过度使用能源造成的环境污染等问题，正威胁着人类的生存与发展。</a:t>
            </a:r>
            <a:endParaRPr lang="en-US" altLang="zh-CN" sz="2200" dirty="0" smtClean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71755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2200" dirty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 </a:t>
            </a:r>
            <a:r>
              <a:rPr lang="en-US" altLang="zh-CN" sz="22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   </a:t>
            </a:r>
            <a:r>
              <a:rPr lang="zh-CN" altLang="en-US" sz="22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能源危机背景下如何生存，是人类共同面对的问题。让我们一起从今天的课中找寻答案</a:t>
            </a:r>
            <a:r>
              <a:rPr lang="en-US" altLang="zh-CN" sz="22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rPr>
              <a:t>……</a:t>
            </a:r>
            <a:endParaRPr lang="zh-CN" altLang="en-US" sz="22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Box 1"/>
          <p:cNvSpPr txBox="1">
            <a:spLocks noChangeArrowheads="1"/>
          </p:cNvSpPr>
          <p:nvPr/>
        </p:nvSpPr>
        <p:spPr bwMode="auto">
          <a:xfrm>
            <a:off x="0" y="771550"/>
            <a:ext cx="9385903" cy="193899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方正姚体"/>
                <a:ea typeface="方正姚体"/>
                <a:cs typeface="方正姚体"/>
              </a:rPr>
              <a:t>       </a:t>
            </a: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方正姚体"/>
                <a:ea typeface="方正姚体"/>
                <a:cs typeface="方正姚体"/>
              </a:rPr>
              <a:t>成千上万的孩子正在孕育，正在出生，这些河流、天空、大地，</a:t>
            </a:r>
            <a:endParaRPr lang="en-US" altLang="zh-CN" sz="2400" b="1" dirty="0">
              <a:solidFill>
                <a:schemeClr val="tx1">
                  <a:lumMod val="95000"/>
                  <a:lumOff val="5000"/>
                </a:schemeClr>
              </a:solidFill>
              <a:latin typeface="方正姚体"/>
              <a:ea typeface="方正姚体"/>
              <a:cs typeface="方正姚体"/>
            </a:endParaRPr>
          </a:p>
          <a:p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方正姚体"/>
                <a:ea typeface="方正姚体"/>
                <a:cs typeface="方正姚体"/>
              </a:rPr>
              <a:t>是应该属于他们的，我们没有权利只知消费不知克制，我们</a:t>
            </a:r>
            <a:r>
              <a:rPr lang="zh-CN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方正姚体"/>
                <a:ea typeface="方正姚体"/>
                <a:cs typeface="方正姚体"/>
              </a:rPr>
              <a:t>没有权</a:t>
            </a:r>
            <a:endParaRPr lang="en-US" altLang="zh-CN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方正姚体"/>
              <a:ea typeface="方正姚体"/>
              <a:cs typeface="方正姚体"/>
            </a:endParaRPr>
          </a:p>
          <a:p>
            <a:r>
              <a:rPr lang="zh-CN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方正姚体"/>
                <a:ea typeface="方正姚体"/>
                <a:cs typeface="方正姚体"/>
              </a:rPr>
              <a:t>利</a:t>
            </a: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方正姚体"/>
                <a:ea typeface="方正姚体"/>
                <a:cs typeface="方正姚体"/>
              </a:rPr>
              <a:t>只知抱怨不知建设，我们有责任向他们证明一个被</a:t>
            </a:r>
            <a:r>
              <a:rPr lang="zh-CN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方正姚体"/>
                <a:ea typeface="方正姚体"/>
                <a:cs typeface="方正姚体"/>
              </a:rPr>
              <a:t>能源照亮</a:t>
            </a: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方正姚体"/>
                <a:ea typeface="方正姚体"/>
                <a:cs typeface="方正姚体"/>
              </a:rPr>
              <a:t>的</a:t>
            </a:r>
            <a:r>
              <a:rPr lang="zh-CN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方正姚体"/>
                <a:ea typeface="方正姚体"/>
                <a:cs typeface="方正姚体"/>
              </a:rPr>
              <a:t>世</a:t>
            </a:r>
            <a:endParaRPr lang="en-US" altLang="zh-CN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方正姚体"/>
              <a:ea typeface="方正姚体"/>
              <a:cs typeface="方正姚体"/>
            </a:endParaRPr>
          </a:p>
          <a:p>
            <a:r>
              <a:rPr lang="zh-CN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方正姚体"/>
                <a:ea typeface="方正姚体"/>
                <a:cs typeface="方正姚体"/>
              </a:rPr>
              <a:t>界</a:t>
            </a: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方正姚体"/>
                <a:ea typeface="方正姚体"/>
                <a:cs typeface="方正姚体"/>
              </a:rPr>
              <a:t>同时可以是洁净和美好的，让我们一起</a:t>
            </a:r>
            <a:r>
              <a:rPr lang="zh-CN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方正姚体"/>
                <a:ea typeface="方正姚体"/>
                <a:cs typeface="方正姚体"/>
              </a:rPr>
              <a:t>努力，守护我们共同的家</a:t>
            </a:r>
            <a:endParaRPr lang="en-US" altLang="zh-CN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方正姚体"/>
              <a:ea typeface="方正姚体"/>
              <a:cs typeface="方正姚体"/>
            </a:endParaRPr>
          </a:p>
          <a:p>
            <a:r>
              <a:rPr lang="zh-CN" alt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方正姚体"/>
                <a:ea typeface="方正姚体"/>
                <a:cs typeface="方正姚体"/>
              </a:rPr>
              <a:t>园</a:t>
            </a:r>
            <a:r>
              <a:rPr lang="en-US" altLang="zh-CN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方正姚体"/>
                <a:ea typeface="方正姚体"/>
                <a:cs typeface="方正姚体"/>
              </a:rPr>
              <a:t>……</a:t>
            </a:r>
            <a:endParaRPr lang="zh-CN" alt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方正姚体"/>
              <a:ea typeface="方正姚体"/>
              <a:cs typeface="方正姚体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4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474788" y="746125"/>
            <a:ext cx="5076825" cy="271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矩形 57"/>
          <p:cNvSpPr>
            <a:spLocks noChangeArrowheads="1"/>
          </p:cNvSpPr>
          <p:nvPr/>
        </p:nvSpPr>
        <p:spPr bwMode="auto">
          <a:xfrm>
            <a:off x="214313" y="3408363"/>
            <a:ext cx="8929687" cy="15700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>
                <a:latin typeface="Times New Roman" panose="02020603050405020304" pitchFamily="18" charset="0"/>
              </a:rPr>
              <a:t>　　</a:t>
            </a:r>
            <a:r>
              <a:rPr lang="zh-CN" altLang="en-US" sz="2400" b="1" dirty="0">
                <a:latin typeface="Times New Roman" panose="02020603050405020304" pitchFamily="18" charset="0"/>
              </a:rPr>
              <a:t>如果把全世界的能源消耗量折合成热值为</a:t>
            </a:r>
            <a:r>
              <a:rPr lang="en-US" altLang="zh-CN" sz="2400" b="1" dirty="0">
                <a:latin typeface="Times New Roman" panose="02020603050405020304" pitchFamily="18" charset="0"/>
              </a:rPr>
              <a:t>2.93×10</a:t>
            </a:r>
            <a:r>
              <a:rPr lang="en-US" altLang="zh-CN" sz="2400" b="1" baseline="30000" dirty="0">
                <a:latin typeface="Times New Roman" panose="02020603050405020304" pitchFamily="18" charset="0"/>
              </a:rPr>
              <a:t>7</a:t>
            </a:r>
            <a:r>
              <a:rPr lang="en-US" altLang="zh-CN" sz="2400" b="1" dirty="0">
                <a:latin typeface="Times New Roman" panose="02020603050405020304" pitchFamily="18" charset="0"/>
              </a:rPr>
              <a:t> J/kg</a:t>
            </a:r>
            <a:r>
              <a:rPr lang="zh-CN" altLang="en-US" sz="2400" b="1" dirty="0">
                <a:latin typeface="Times New Roman" panose="02020603050405020304" pitchFamily="18" charset="0"/>
              </a:rPr>
              <a:t>的标准煤来计算，</a:t>
            </a:r>
            <a:r>
              <a:rPr lang="en-US" altLang="zh-CN" sz="2400" b="1" dirty="0">
                <a:latin typeface="Times New Roman" panose="02020603050405020304" pitchFamily="18" charset="0"/>
              </a:rPr>
              <a:t>1950</a:t>
            </a:r>
            <a:r>
              <a:rPr lang="zh-CN" altLang="en-US" sz="2400" b="1" dirty="0">
                <a:latin typeface="Times New Roman" panose="02020603050405020304" pitchFamily="18" charset="0"/>
              </a:rPr>
              <a:t>年为</a:t>
            </a:r>
            <a:r>
              <a:rPr lang="en-US" altLang="zh-CN" sz="2400" b="1" dirty="0">
                <a:latin typeface="Times New Roman" panose="02020603050405020304" pitchFamily="18" charset="0"/>
              </a:rPr>
              <a:t>26 </a:t>
            </a:r>
            <a:r>
              <a:rPr lang="zh-CN" altLang="en-US" sz="2400" b="1" dirty="0">
                <a:latin typeface="Times New Roman" panose="02020603050405020304" pitchFamily="18" charset="0"/>
              </a:rPr>
              <a:t>亿吨，</a:t>
            </a:r>
            <a:r>
              <a:rPr lang="en-US" altLang="zh-CN" sz="2400" b="1" dirty="0">
                <a:latin typeface="Times New Roman" panose="02020603050405020304" pitchFamily="18" charset="0"/>
              </a:rPr>
              <a:t>1987</a:t>
            </a:r>
            <a:r>
              <a:rPr lang="zh-CN" altLang="en-US" sz="2400" b="1" dirty="0">
                <a:latin typeface="Times New Roman" panose="02020603050405020304" pitchFamily="18" charset="0"/>
              </a:rPr>
              <a:t>年为</a:t>
            </a:r>
            <a:r>
              <a:rPr lang="en-US" altLang="zh-CN" sz="2400" b="1" dirty="0">
                <a:latin typeface="Times New Roman" panose="02020603050405020304" pitchFamily="18" charset="0"/>
              </a:rPr>
              <a:t>110 </a:t>
            </a:r>
            <a:r>
              <a:rPr lang="zh-CN" altLang="en-US" sz="2400" b="1" dirty="0">
                <a:latin typeface="Times New Roman" panose="02020603050405020304" pitchFamily="18" charset="0"/>
              </a:rPr>
              <a:t>多亿吨，</a:t>
            </a:r>
            <a:r>
              <a:rPr lang="en-US" altLang="zh-CN" sz="2400" b="1" dirty="0">
                <a:latin typeface="Times New Roman" panose="02020603050405020304" pitchFamily="18" charset="0"/>
              </a:rPr>
              <a:t>2003</a:t>
            </a:r>
            <a:r>
              <a:rPr lang="zh-CN" altLang="en-US" sz="2400" b="1" dirty="0">
                <a:latin typeface="Times New Roman" panose="02020603050405020304" pitchFamily="18" charset="0"/>
              </a:rPr>
              <a:t>年接近</a:t>
            </a:r>
            <a:r>
              <a:rPr lang="en-US" altLang="zh-CN" sz="2400" b="1" dirty="0">
                <a:latin typeface="Times New Roman" panose="02020603050405020304" pitchFamily="18" charset="0"/>
              </a:rPr>
              <a:t>140 </a:t>
            </a:r>
            <a:r>
              <a:rPr lang="zh-CN" altLang="en-US" sz="2400" b="1" dirty="0">
                <a:latin typeface="Times New Roman" panose="02020603050405020304" pitchFamily="18" charset="0"/>
              </a:rPr>
              <a:t>亿吨，</a:t>
            </a:r>
            <a:r>
              <a:rPr lang="en-US" altLang="zh-CN" sz="2400" b="1" dirty="0">
                <a:latin typeface="Times New Roman" panose="02020603050405020304" pitchFamily="18" charset="0"/>
              </a:rPr>
              <a:t>2007</a:t>
            </a:r>
            <a:r>
              <a:rPr lang="zh-CN" altLang="en-US" sz="2400" b="1" dirty="0">
                <a:latin typeface="Times New Roman" panose="02020603050405020304" pitchFamily="18" charset="0"/>
              </a:rPr>
              <a:t>年达到</a:t>
            </a:r>
            <a:r>
              <a:rPr lang="en-US" altLang="zh-CN" sz="2400" b="1" dirty="0">
                <a:latin typeface="Times New Roman" panose="02020603050405020304" pitchFamily="18" charset="0"/>
              </a:rPr>
              <a:t>160 </a:t>
            </a:r>
            <a:r>
              <a:rPr lang="zh-CN" altLang="en-US" sz="2400" b="1" dirty="0">
                <a:latin typeface="Times New Roman" panose="02020603050405020304" pitchFamily="18" charset="0"/>
              </a:rPr>
              <a:t>亿</a:t>
            </a:r>
            <a:r>
              <a:rPr lang="zh-CN" altLang="en-US" sz="2400" b="1" dirty="0" smtClean="0">
                <a:latin typeface="Times New Roman" panose="02020603050405020304" pitchFamily="18" charset="0"/>
              </a:rPr>
              <a:t>吨</a:t>
            </a:r>
            <a:r>
              <a:rPr lang="en-US" altLang="zh-CN" sz="2800" b="1" dirty="0" smtClean="0">
                <a:latin typeface="Times New Roman" panose="02020603050405020304" pitchFamily="18" charset="0"/>
              </a:rPr>
              <a:t>.</a:t>
            </a:r>
            <a:endParaRPr lang="zh-CN" altLang="en-US" sz="2800" b="1" dirty="0">
              <a:latin typeface="Times New Roman" panose="02020603050405020304" pitchFamily="18" charset="0"/>
            </a:endParaRPr>
          </a:p>
        </p:txBody>
      </p:sp>
      <p:pic>
        <p:nvPicPr>
          <p:cNvPr id="17411" name="Picture 9" descr="E:\李燃\教师教学用书\2012人教教师用书项目\ppt\物理\图标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43875" y="106363"/>
            <a:ext cx="8826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715" name="矩形 4"/>
          <p:cNvSpPr>
            <a:spLocks noChangeArrowheads="1"/>
          </p:cNvSpPr>
          <p:nvPr/>
        </p:nvSpPr>
        <p:spPr bwMode="auto">
          <a:xfrm>
            <a:off x="214312" y="71438"/>
            <a:ext cx="5941863" cy="584775"/>
          </a:xfrm>
          <a:prstGeom prst="rect">
            <a:avLst/>
          </a:prstGeom>
          <a:gradFill rotWithShape="1">
            <a:gsLst>
              <a:gs pos="0">
                <a:srgbClr val="2C5D98"/>
              </a:gs>
              <a:gs pos="80000">
                <a:srgbClr val="3C7BC7"/>
              </a:gs>
              <a:gs pos="100000">
                <a:srgbClr val="3A7CCB"/>
              </a:gs>
            </a:gsLst>
            <a:lin ang="5400000"/>
          </a:gradFill>
          <a:ln w="9525">
            <a:solidFill>
              <a:srgbClr val="4A7EBB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</a:rPr>
              <a:t>回顾：</a:t>
            </a:r>
            <a:r>
              <a:rPr lang="en-US" altLang="zh-CN" sz="3200" b="1" dirty="0" smtClean="0">
                <a:solidFill>
                  <a:srgbClr val="FFFFFF"/>
                </a:solidFill>
                <a:latin typeface="Times New Roman" panose="02020603050405020304" pitchFamily="18" charset="0"/>
                <a:ea typeface="+mn-ea"/>
              </a:rPr>
              <a:t>21</a:t>
            </a:r>
            <a:r>
              <a:rPr lang="zh-CN" altLang="en-US" sz="3200" b="1" dirty="0">
                <a:solidFill>
                  <a:srgbClr val="FFFFFF"/>
                </a:solidFill>
                <a:latin typeface="+mn-lt"/>
                <a:ea typeface="+mn-ea"/>
              </a:rPr>
              <a:t>世纪的</a:t>
            </a:r>
            <a:r>
              <a:rPr lang="zh-CN" altLang="en-US" sz="3200" b="1" dirty="0" smtClean="0">
                <a:solidFill>
                  <a:srgbClr val="FFFFFF"/>
                </a:solidFill>
                <a:latin typeface="+mn-lt"/>
                <a:ea typeface="+mn-ea"/>
              </a:rPr>
              <a:t>能源消耗的趋势</a:t>
            </a:r>
            <a:endParaRPr lang="zh-CN" altLang="en-US" sz="3200" b="1" dirty="0">
              <a:solidFill>
                <a:srgbClr val="FFFFFF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214282" y="1428742"/>
            <a:ext cx="7072362" cy="2000263"/>
          </a:xfrm>
        </p:spPr>
        <p:txBody>
          <a:bodyPr rtlCol="0">
            <a:normAutofit/>
          </a:bodyPr>
          <a:lstStyle/>
          <a:p>
            <a:pPr marL="1079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28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据资料显示，仅仅</a:t>
            </a:r>
            <a:r>
              <a:rPr lang="en-US" altLang="zh-CN" sz="28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  <a:r>
              <a:rPr lang="zh-CN" altLang="en-US" sz="28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年，世界所剩下能源储量为：石油够人类使用</a:t>
            </a:r>
            <a:r>
              <a:rPr lang="en-US" altLang="zh-CN" sz="28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40</a:t>
            </a:r>
            <a:r>
              <a:rPr lang="zh-CN" altLang="en-US" sz="28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年，天然气</a:t>
            </a:r>
            <a:r>
              <a:rPr lang="en-US" altLang="zh-CN" sz="28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55</a:t>
            </a:r>
            <a:r>
              <a:rPr lang="zh-CN" altLang="en-US" sz="28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年，煤炭</a:t>
            </a:r>
            <a:r>
              <a:rPr lang="en-US" altLang="zh-CN" sz="28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152</a:t>
            </a:r>
            <a:r>
              <a:rPr lang="zh-CN" altLang="en-US" sz="28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年。一个有关能源的新名词就此诞生</a:t>
            </a:r>
            <a:r>
              <a:rPr lang="en-US" altLang="zh-CN" sz="2800" dirty="0" smtClean="0">
                <a:ln w="18415" cmpd="sng">
                  <a:noFill/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               </a:t>
            </a:r>
            <a:endParaRPr lang="zh-CN" altLang="en-US" sz="2800" dirty="0">
              <a:ln w="18415" cmpd="sng">
                <a:noFill/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00364" y="2786064"/>
            <a:ext cx="2000264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能源危机</a:t>
            </a:r>
            <a:endParaRPr lang="zh-CN" altLang="en-US" sz="2800" dirty="0">
              <a:latin typeface="+mn-lt"/>
              <a:ea typeface="+mn-ea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42844" y="1000114"/>
            <a:ext cx="8572560" cy="857250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zh-CN" alt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既然能量是守恒</a:t>
            </a:r>
            <a:r>
              <a:rPr lang="en-US" altLang="zh-CN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br>
              <a:rPr lang="en-US" altLang="zh-CN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是否会出现能源危机</a:t>
            </a:r>
            <a:r>
              <a:rPr lang="en-US" altLang="zh-CN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?</a:t>
            </a:r>
            <a:endParaRPr lang="zh-CN" alt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460" name="Rectangle 5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142875" y="142875"/>
            <a:ext cx="3276600" cy="519113"/>
          </a:xfrm>
          <a:prstGeom prst="rect">
            <a:avLst/>
          </a:prstGeom>
          <a:gradFill rotWithShape="1">
            <a:gsLst>
              <a:gs pos="0">
                <a:srgbClr val="99CCFF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800" dirty="0">
                <a:solidFill>
                  <a:srgbClr val="0066CC"/>
                </a:solidFill>
                <a:latin typeface="宋体" panose="02010600030101010101" pitchFamily="2" charset="-122"/>
                <a:ea typeface="楷体_GB2312" pitchFamily="49" charset="-122"/>
              </a:rPr>
              <a:t>想想议议</a:t>
            </a:r>
            <a:endParaRPr lang="zh-CN" altLang="en-US" sz="2800" dirty="0">
              <a:solidFill>
                <a:srgbClr val="0066CC"/>
              </a:solidFill>
              <a:latin typeface="宋体" panose="02010600030101010101" pitchFamily="2" charset="-122"/>
              <a:ea typeface="楷体_GB2312" pitchFamily="49" charset="-122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虚尾箭头 3"/>
          <p:cNvSpPr>
            <a:spLocks noChangeArrowheads="1"/>
          </p:cNvSpPr>
          <p:nvPr/>
        </p:nvSpPr>
        <p:spPr bwMode="auto">
          <a:xfrm>
            <a:off x="7380288" y="4678363"/>
            <a:ext cx="1296987" cy="465137"/>
          </a:xfrm>
          <a:custGeom>
            <a:avLst/>
            <a:gdLst>
              <a:gd name="T0" fmla="*/ 986611 w 21600"/>
              <a:gd name="T1" fmla="*/ 0 h 21600"/>
              <a:gd name="T2" fmla="*/ 0 w 21600"/>
              <a:gd name="T3" fmla="*/ 232767 h 21600"/>
              <a:gd name="T4" fmla="*/ 986611 w 21600"/>
              <a:gd name="T5" fmla="*/ 465534 h 21600"/>
              <a:gd name="T6" fmla="*/ 1296987 w 21600"/>
              <a:gd name="T7" fmla="*/ 23276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9016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431" y="0"/>
                </a:moveTo>
                <a:lnTo>
                  <a:pt x="16431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431" y="16200"/>
                </a:lnTo>
                <a:lnTo>
                  <a:pt x="16431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395E8A"/>
            </a:solidFill>
            <a:miter lim="800000"/>
          </a:ln>
        </p:spPr>
        <p:txBody>
          <a:bodyPr anchor="ctr"/>
          <a:lstStyle/>
          <a:p>
            <a:pPr algn="ctr" eaLnBrk="0" hangingPunct="0"/>
            <a:r>
              <a:rPr lang="zh-CN" altLang="en-US" sz="2800" b="1">
                <a:solidFill>
                  <a:srgbClr val="FFFEFA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楷体" panose="02010609060101010101" charset="-122"/>
                <a:hlinkClick r:id="rId1" action="ppaction://hlinksldjump"/>
              </a:rPr>
              <a:t>返回</a:t>
            </a:r>
            <a:endParaRPr lang="zh-CN" altLang="en-US" sz="2800" b="1">
              <a:solidFill>
                <a:srgbClr val="FFFEFA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楷体" panose="02010609060101010101" charset="-122"/>
            </a:endParaRPr>
          </a:p>
        </p:txBody>
      </p:sp>
      <p:sp>
        <p:nvSpPr>
          <p:cNvPr id="18436" name="内容占位符 5"/>
          <p:cNvSpPr>
            <a:spLocks noGrp="1" noChangeArrowheads="1"/>
          </p:cNvSpPr>
          <p:nvPr>
            <p:ph idx="1"/>
          </p:nvPr>
        </p:nvSpPr>
        <p:spPr>
          <a:xfrm>
            <a:off x="447675" y="950913"/>
            <a:ext cx="8229600" cy="3395662"/>
          </a:xfrm>
        </p:spPr>
        <p:txBody>
          <a:bodyPr/>
          <a:lstStyle/>
          <a:p>
            <a:pPr algn="l"/>
            <a:r>
              <a:rPr lang="zh-CN" altLang="zh-CN" sz="2400" b="1" dirty="0" smtClean="0">
                <a:solidFill>
                  <a:schemeClr val="tx1"/>
                </a:solidFill>
              </a:rPr>
              <a:t>           </a:t>
            </a:r>
            <a:r>
              <a:rPr lang="zh-CN" altLang="en-US" sz="2400" b="1" dirty="0" smtClean="0">
                <a:solidFill>
                  <a:schemeClr val="tx1"/>
                </a:solidFill>
              </a:rPr>
              <a:t>一粒绿豆，从发芽，长大，到成熟，这个过程是不能倒过来的，能量的利用也是如此</a:t>
            </a:r>
            <a:r>
              <a:rPr lang="en-US" altLang="zh-CN" sz="2400" b="1" dirty="0" smtClean="0">
                <a:solidFill>
                  <a:schemeClr val="tx1"/>
                </a:solidFill>
              </a:rPr>
              <a:t>……</a:t>
            </a:r>
            <a:endParaRPr lang="zh-CN" altLang="en-US" b="1" dirty="0" smtClean="0">
              <a:solidFill>
                <a:schemeClr val="tx1"/>
              </a:solidFill>
            </a:endParaRPr>
          </a:p>
        </p:txBody>
      </p:sp>
      <p:pic>
        <p:nvPicPr>
          <p:cNvPr id="18437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63" y="2643188"/>
            <a:ext cx="65532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矩形 4"/>
          <p:cNvSpPr>
            <a:spLocks noChangeArrowheads="1"/>
          </p:cNvSpPr>
          <p:nvPr/>
        </p:nvSpPr>
        <p:spPr bwMode="auto">
          <a:xfrm>
            <a:off x="214313" y="142875"/>
            <a:ext cx="6643687" cy="584200"/>
          </a:xfrm>
          <a:prstGeom prst="rect">
            <a:avLst/>
          </a:prstGeom>
          <a:gradFill rotWithShape="1">
            <a:gsLst>
              <a:gs pos="0">
                <a:srgbClr val="2C5D98"/>
              </a:gs>
              <a:gs pos="80000">
                <a:srgbClr val="3C7BC7"/>
              </a:gs>
              <a:gs pos="100000">
                <a:srgbClr val="3A7CCB"/>
              </a:gs>
            </a:gsLst>
            <a:lin ang="5400000"/>
          </a:gradFill>
          <a:ln w="9525" cmpd="sng">
            <a:solidFill>
              <a:srgbClr val="4A7EBB"/>
            </a:solidFill>
            <a:miter lim="800000"/>
          </a:ln>
          <a:effectLst>
            <a:outerShdw dist="23000" dir="5400000" algn="ctr" rotWithShape="0">
              <a:srgbClr val="000000">
                <a:alpha val="25000"/>
              </a:srgb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200" dirty="0">
                <a:solidFill>
                  <a:srgbClr val="FFFFFF"/>
                </a:solidFill>
                <a:latin typeface="Times New Roman" panose="02020603050405020304" pitchFamily="18" charset="0"/>
                <a:ea typeface="楷体_GB2312" pitchFamily="49" charset="-122"/>
              </a:rPr>
              <a:t>一、能源转移和能量转化的方向性</a:t>
            </a:r>
            <a:endParaRPr lang="zh-CN" altLang="en-US" sz="3200" dirty="0">
              <a:solidFill>
                <a:srgbClr val="FFFFFF"/>
              </a:solidFill>
              <a:latin typeface="Times New Roman" panose="02020603050405020304" pitchFamily="18" charset="0"/>
              <a:ea typeface="楷体_GB2312" pitchFamily="49" charset="-122"/>
            </a:endParaRPr>
          </a:p>
        </p:txBody>
      </p:sp>
    </p:spTree>
  </p:cSld>
  <p:clrMapOvr>
    <a:masterClrMapping/>
  </p:clrMapOvr>
  <p:transition spd="slow">
    <p:cover dir="lu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12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bldLvl="0" autoUpdateAnimBg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矩形 12"/>
          <p:cNvSpPr>
            <a:spLocks noChangeArrowheads="1"/>
          </p:cNvSpPr>
          <p:nvPr/>
        </p:nvSpPr>
        <p:spPr bwMode="auto">
          <a:xfrm>
            <a:off x="1466850" y="951310"/>
            <a:ext cx="621149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100" b="1">
                <a:solidFill>
                  <a:srgbClr val="000000"/>
                </a:solidFill>
                <a:latin typeface="宋体" panose="02010600030101010101" pitchFamily="2" charset="-122"/>
              </a:rPr>
              <a:t>　　我们从石油中提炼出汽油，内燃机把能源中储备的化学能转化为汽车的机械能、内能。</a:t>
            </a:r>
            <a:endParaRPr lang="zh-CN" altLang="en-US" sz="2100" b="1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pic>
        <p:nvPicPr>
          <p:cNvPr id="37891" name="Picture 2" descr="E:\电子课件编制\1339460427586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 t="1936" r="3908" b="14799"/>
          <a:stretch>
            <a:fillRect/>
          </a:stretch>
        </p:blipFill>
        <p:spPr bwMode="auto">
          <a:xfrm>
            <a:off x="1818085" y="1788319"/>
            <a:ext cx="2052638" cy="1358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892" name="Group 4"/>
          <p:cNvGrpSpPr/>
          <p:nvPr/>
        </p:nvGrpSpPr>
        <p:grpSpPr bwMode="auto">
          <a:xfrm>
            <a:off x="4032647" y="1915716"/>
            <a:ext cx="3348038" cy="1362075"/>
            <a:chOff x="0" y="0"/>
            <a:chExt cx="4464050" cy="1816100"/>
          </a:xfrm>
        </p:grpSpPr>
        <p:pic>
          <p:nvPicPr>
            <p:cNvPr id="37893" name="Picture 3" descr="C:\Users\John\Desktop\20101208082812960646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8" t="21169" r="7013" b="12305"/>
            <a:stretch>
              <a:fillRect/>
            </a:stretch>
          </p:blipFill>
          <p:spPr bwMode="auto">
            <a:xfrm>
              <a:off x="1368425" y="0"/>
              <a:ext cx="3095625" cy="1816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4" name="右箭头 6"/>
            <p:cNvSpPr>
              <a:spLocks noChangeArrowheads="1"/>
            </p:cNvSpPr>
            <p:nvPr/>
          </p:nvSpPr>
          <p:spPr bwMode="auto">
            <a:xfrm>
              <a:off x="0" y="720725"/>
              <a:ext cx="1152525" cy="431800"/>
            </a:xfrm>
            <a:prstGeom prst="rightArrow">
              <a:avLst>
                <a:gd name="adj1" fmla="val 50000"/>
                <a:gd name="adj2" fmla="val 49997"/>
              </a:avLst>
            </a:prstGeom>
            <a:solidFill>
              <a:schemeClr val="accent1"/>
            </a:solidFill>
            <a:ln w="25400">
              <a:solidFill>
                <a:srgbClr val="385D8A"/>
              </a:solidFill>
              <a:miter lim="800000"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endParaRPr lang="zh-CN" altLang="en-US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37895" name="矩形 12"/>
          <p:cNvSpPr>
            <a:spLocks noChangeArrowheads="1"/>
          </p:cNvSpPr>
          <p:nvPr/>
        </p:nvSpPr>
        <p:spPr bwMode="auto">
          <a:xfrm>
            <a:off x="1466850" y="4488656"/>
            <a:ext cx="642580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100" b="1">
                <a:solidFill>
                  <a:srgbClr val="000000"/>
                </a:solidFill>
                <a:latin typeface="宋体" panose="02010600030101010101" pitchFamily="2" charset="-122"/>
              </a:rPr>
              <a:t>这些机械能、内能无法再转化回可以被利用的能源。</a:t>
            </a:r>
            <a:endParaRPr lang="zh-CN" altLang="en-US" sz="2100" b="1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1466850" y="561975"/>
            <a:ext cx="701279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1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例</a:t>
            </a:r>
            <a:r>
              <a:rPr lang="en-US" altLang="zh-CN" sz="2100" b="1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endParaRPr lang="en-US" altLang="zh-CN" sz="2100" b="1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37897" name="Group 9"/>
          <p:cNvGrpSpPr/>
          <p:nvPr/>
        </p:nvGrpSpPr>
        <p:grpSpPr bwMode="auto">
          <a:xfrm>
            <a:off x="1940719" y="3265885"/>
            <a:ext cx="5332810" cy="1139428"/>
            <a:chOff x="0" y="0"/>
            <a:chExt cx="4479" cy="957"/>
          </a:xfrm>
        </p:grpSpPr>
        <p:cxnSp>
          <p:nvCxnSpPr>
            <p:cNvPr id="37898" name="直接箭头连接符 8"/>
            <p:cNvCxnSpPr>
              <a:cxnSpLocks noChangeShapeType="1"/>
            </p:cNvCxnSpPr>
            <p:nvPr/>
          </p:nvCxnSpPr>
          <p:spPr bwMode="auto">
            <a:xfrm>
              <a:off x="1077" y="272"/>
              <a:ext cx="749" cy="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23000" dir="5400000" algn="ctr" rotWithShape="0">
                      <a:srgbClr val="000000">
                        <a:alpha val="29999"/>
                      </a:srgbClr>
                    </a:outerShdw>
                  </a:effectLst>
                </a14:hiddenEffects>
              </a:ext>
            </a:extLst>
          </p:spPr>
        </p:cxnSp>
        <p:grpSp>
          <p:nvGrpSpPr>
            <p:cNvPr id="37899" name="Group 11"/>
            <p:cNvGrpSpPr/>
            <p:nvPr/>
          </p:nvGrpSpPr>
          <p:grpSpPr bwMode="auto">
            <a:xfrm>
              <a:off x="0" y="6"/>
              <a:ext cx="1100" cy="481"/>
              <a:chOff x="0" y="0"/>
              <a:chExt cx="1526" cy="481"/>
            </a:xfrm>
          </p:grpSpPr>
          <p:pic>
            <p:nvPicPr>
              <p:cNvPr id="37900" name="矩形 9"/>
              <p:cNvPicPr>
                <a:picLocks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526" cy="4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901" name="Text Box 13"/>
              <p:cNvSpPr txBox="1">
                <a:spLocks noChangeArrowheads="1"/>
              </p:cNvSpPr>
              <p:nvPr/>
            </p:nvSpPr>
            <p:spPr bwMode="auto">
              <a:xfrm>
                <a:off x="34" y="85"/>
                <a:ext cx="1462" cy="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r>
                  <a:rPr lang="zh-CN" altLang="en-US" sz="24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anose="020F0502020204030204" pitchFamily="34" charset="0"/>
                  </a:rPr>
                  <a:t>化学能</a:t>
                </a:r>
                <a:endParaRPr lang="zh-CN" altLang="en-US" sz="24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37902" name="Group 14"/>
            <p:cNvGrpSpPr/>
            <p:nvPr/>
          </p:nvGrpSpPr>
          <p:grpSpPr bwMode="auto">
            <a:xfrm>
              <a:off x="1825" y="476"/>
              <a:ext cx="998" cy="481"/>
              <a:chOff x="0" y="0"/>
              <a:chExt cx="1525" cy="481"/>
            </a:xfrm>
          </p:grpSpPr>
          <p:pic>
            <p:nvPicPr>
              <p:cNvPr id="37903" name="矩形 10"/>
              <p:cNvPicPr>
                <a:picLocks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525" cy="4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904" name="Text Box 16"/>
              <p:cNvSpPr txBox="1">
                <a:spLocks noChangeArrowheads="1"/>
              </p:cNvSpPr>
              <p:nvPr/>
            </p:nvSpPr>
            <p:spPr bwMode="auto">
              <a:xfrm>
                <a:off x="33" y="85"/>
                <a:ext cx="1462" cy="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r>
                  <a:rPr lang="zh-CN" altLang="en-US" sz="24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anose="020F0502020204030204" pitchFamily="34" charset="0"/>
                  </a:rPr>
                  <a:t>内能</a:t>
                </a:r>
                <a:endParaRPr lang="zh-CN" altLang="en-US" sz="24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37905" name="Group 17"/>
            <p:cNvGrpSpPr/>
            <p:nvPr/>
          </p:nvGrpSpPr>
          <p:grpSpPr bwMode="auto">
            <a:xfrm>
              <a:off x="3481" y="0"/>
              <a:ext cx="998" cy="481"/>
              <a:chOff x="0" y="0"/>
              <a:chExt cx="1525" cy="481"/>
            </a:xfrm>
          </p:grpSpPr>
          <p:pic>
            <p:nvPicPr>
              <p:cNvPr id="37906" name="矩形 10"/>
              <p:cNvPicPr>
                <a:picLocks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525" cy="4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907" name="Text Box 19"/>
              <p:cNvSpPr txBox="1">
                <a:spLocks noChangeArrowheads="1"/>
              </p:cNvSpPr>
              <p:nvPr/>
            </p:nvSpPr>
            <p:spPr bwMode="auto">
              <a:xfrm>
                <a:off x="33" y="85"/>
                <a:ext cx="1462" cy="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r>
                  <a:rPr lang="zh-CN" altLang="en-US" sz="24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anose="020F0502020204030204" pitchFamily="34" charset="0"/>
                  </a:rPr>
                  <a:t>内能</a:t>
                </a:r>
                <a:endParaRPr lang="zh-CN" altLang="en-US" sz="24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p:grpSp>
        <p:cxnSp>
          <p:nvCxnSpPr>
            <p:cNvPr id="37908" name="直接箭头连接符 8"/>
            <p:cNvCxnSpPr>
              <a:cxnSpLocks noChangeShapeType="1"/>
            </p:cNvCxnSpPr>
            <p:nvPr/>
          </p:nvCxnSpPr>
          <p:spPr bwMode="auto">
            <a:xfrm>
              <a:off x="1077" y="363"/>
              <a:ext cx="749" cy="341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23000" dir="5400000" algn="ctr" rotWithShape="0">
                      <a:srgbClr val="000000">
                        <a:alpha val="29999"/>
                      </a:srgbClr>
                    </a:outerShdw>
                  </a:effectLst>
                </a14:hiddenEffects>
              </a:ext>
            </a:extLst>
          </p:spPr>
        </p:cxnSp>
        <p:cxnSp>
          <p:nvCxnSpPr>
            <p:cNvPr id="37909" name="直接箭头连接符 8"/>
            <p:cNvCxnSpPr>
              <a:cxnSpLocks noChangeShapeType="1"/>
            </p:cNvCxnSpPr>
            <p:nvPr/>
          </p:nvCxnSpPr>
          <p:spPr bwMode="auto">
            <a:xfrm>
              <a:off x="2982" y="250"/>
              <a:ext cx="499" cy="0"/>
            </a:xfrm>
            <a:prstGeom prst="straightConnector1">
              <a:avLst/>
            </a:prstGeom>
            <a:noFill/>
            <a:ln w="38100">
              <a:solidFill>
                <a:schemeClr val="tx1"/>
              </a:solidFill>
              <a:rou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23000" dir="5400000" algn="ctr" rotWithShape="0">
                      <a:srgbClr val="000000">
                        <a:alpha val="29999"/>
                      </a:srgbClr>
                    </a:outerShdw>
                  </a:effectLst>
                </a14:hiddenEffects>
              </a:ext>
            </a:extLst>
          </p:spPr>
        </p:cxnSp>
        <p:grpSp>
          <p:nvGrpSpPr>
            <p:cNvPr id="37910" name="Group 22"/>
            <p:cNvGrpSpPr/>
            <p:nvPr/>
          </p:nvGrpSpPr>
          <p:grpSpPr bwMode="auto">
            <a:xfrm>
              <a:off x="1848" y="46"/>
              <a:ext cx="1111" cy="414"/>
              <a:chOff x="0" y="0"/>
              <a:chExt cx="2726" cy="595"/>
            </a:xfrm>
          </p:grpSpPr>
          <p:pic>
            <p:nvPicPr>
              <p:cNvPr id="37911" name="矩形 1"/>
              <p:cNvPicPr>
                <a:picLocks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726" cy="5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912" name="Text Box 24"/>
              <p:cNvSpPr txBox="1">
                <a:spLocks noChangeArrowheads="1"/>
              </p:cNvSpPr>
              <p:nvPr/>
            </p:nvSpPr>
            <p:spPr bwMode="auto">
              <a:xfrm>
                <a:off x="38" y="23"/>
                <a:ext cx="2653" cy="5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buFont typeface="Arial" panose="020B0604020202020204" pitchFamily="34" charset="0"/>
                  <a:buNone/>
                </a:pPr>
                <a:r>
                  <a:rPr lang="zh-CN" altLang="en-US" sz="24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Calibri" panose="020F0502020204030204" pitchFamily="34" charset="0"/>
                  </a:rPr>
                  <a:t>机械能</a:t>
                </a:r>
                <a:endParaRPr lang="zh-CN" altLang="en-US" sz="24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anose="020F0502020204030204" pitchFamily="34" charset="0"/>
                </a:endParaRPr>
              </a:p>
            </p:txBody>
          </p:sp>
        </p:grpSp>
      </p:grpSp>
      <p:pic>
        <p:nvPicPr>
          <p:cNvPr id="37913" name="Picture 9" descr="E:\李燃\教师教学用书\2012人教教师用书项目\ppt\物理\图标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906" y="107156"/>
            <a:ext cx="661988" cy="548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5" grpId="0" autoUpdateAnimBg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2392</Words>
  <Application>WPS 演示</Application>
  <PresentationFormat>全屏显示(16:9)</PresentationFormat>
  <Paragraphs>211</Paragraphs>
  <Slides>41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41</vt:i4>
      </vt:variant>
    </vt:vector>
  </HeadingPairs>
  <TitlesOfParts>
    <vt:vector size="64" baseType="lpstr">
      <vt:lpstr>Arial</vt:lpstr>
      <vt:lpstr>宋体</vt:lpstr>
      <vt:lpstr>Wingdings</vt:lpstr>
      <vt:lpstr>Calibri</vt:lpstr>
      <vt:lpstr>黑体</vt:lpstr>
      <vt:lpstr>仿宋</vt:lpstr>
      <vt:lpstr>微软雅黑</vt:lpstr>
      <vt:lpstr>方正细倩简体</vt:lpstr>
      <vt:lpstr>Times New Roman</vt:lpstr>
      <vt:lpstr>楷体_GB2312</vt:lpstr>
      <vt:lpstr>楷体</vt:lpstr>
      <vt:lpstr>Arial Unicode MS</vt:lpstr>
      <vt:lpstr>华文中宋</vt:lpstr>
      <vt:lpstr>DFKai-SB</vt:lpstr>
      <vt:lpstr>方正姚体</vt:lpstr>
      <vt:lpstr>方正姚体</vt:lpstr>
      <vt:lpstr>隶书</vt:lpstr>
      <vt:lpstr>迷你简特细等线</vt:lpstr>
      <vt:lpstr>新宋体</vt:lpstr>
      <vt:lpstr>Segoe Print</vt:lpstr>
      <vt:lpstr>Office 主题</vt:lpstr>
      <vt:lpstr>1_Office 主题</vt:lpstr>
      <vt:lpstr>2_Office 主题</vt:lpstr>
      <vt:lpstr> 22.4 能源与可持续发展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既然能量是守恒, 是否会出现能源危机?</vt:lpstr>
      <vt:lpstr>PowerPoint 演示文稿</vt:lpstr>
      <vt:lpstr>PowerPoint 演示文稿</vt:lpstr>
      <vt:lpstr>PowerPoint 演示文稿</vt:lpstr>
      <vt:lpstr>PowerPoint 演示文稿</vt:lpstr>
      <vt:lpstr>想象：能源危机后的世界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环境污染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思考：怎样才能在利用能源的同时，实现可持续发展？</vt:lpstr>
      <vt:lpstr>PowerPoint 演示文稿</vt:lpstr>
      <vt:lpstr>1、思考：</vt:lpstr>
      <vt:lpstr>PowerPoint 演示文稿</vt:lpstr>
      <vt:lpstr>PowerPoint 演示文稿</vt:lpstr>
      <vt:lpstr>PowerPoint 演示文稿</vt:lpstr>
      <vt:lpstr>水能</vt:lpstr>
      <vt:lpstr>其它能源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Windows 用户</dc:creator>
  <cp:lastModifiedBy>淡淡风铃</cp:lastModifiedBy>
  <cp:revision>122</cp:revision>
  <dcterms:created xsi:type="dcterms:W3CDTF">2013-12-19T16:54:00Z</dcterms:created>
  <dcterms:modified xsi:type="dcterms:W3CDTF">2018-12-24T08:06:58Z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2052-10.1.0.7698</vt:lpwstr>
  </property>
</Properties>
</file>