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750" r:id="rId8"/>
    <p:sldId id="763" r:id="rId9"/>
    <p:sldId id="760" r:id="rId10"/>
    <p:sldId id="764" r:id="rId11"/>
    <p:sldId id="831" r:id="rId12"/>
    <p:sldId id="832" r:id="rId13"/>
    <p:sldId id="833" r:id="rId14"/>
    <p:sldId id="834" r:id="rId15"/>
    <p:sldId id="835" r:id="rId16"/>
    <p:sldId id="836" r:id="rId17"/>
    <p:sldId id="837" r:id="rId18"/>
    <p:sldId id="838" r:id="rId19"/>
    <p:sldId id="839" r:id="rId20"/>
    <p:sldId id="840" r:id="rId21"/>
    <p:sldId id="841" r:id="rId22"/>
    <p:sldId id="842" r:id="rId23"/>
    <p:sldId id="843" r:id="rId24"/>
    <p:sldId id="844" r:id="rId25"/>
    <p:sldId id="845" r:id="rId26"/>
    <p:sldId id="846" r:id="rId27"/>
    <p:sldId id="847" r:id="rId28"/>
    <p:sldId id="848" r:id="rId29"/>
    <p:sldId id="849" r:id="rId30"/>
    <p:sldId id="850" r:id="rId31"/>
    <p:sldId id="851" r:id="rId32"/>
    <p:sldId id="852" r:id="rId33"/>
    <p:sldId id="853" r:id="rId34"/>
    <p:sldId id="854" r:id="rId35"/>
    <p:sldId id="759" r:id="rId36"/>
    <p:sldId id="789" r:id="rId37"/>
    <p:sldId id="864" r:id="rId38"/>
    <p:sldId id="865" r:id="rId39"/>
    <p:sldId id="866" r:id="rId40"/>
    <p:sldId id="867" r:id="rId41"/>
    <p:sldId id="868" r:id="rId42"/>
    <p:sldId id="869" r:id="rId43"/>
    <p:sldId id="870" r:id="rId44"/>
    <p:sldId id="871" r:id="rId45"/>
    <p:sldId id="872" r:id="rId46"/>
    <p:sldId id="873" r:id="rId47"/>
    <p:sldId id="890" r:id="rId48"/>
    <p:sldId id="891" r:id="rId49"/>
    <p:sldId id="892" r:id="rId50"/>
    <p:sldId id="761" r:id="rId51"/>
    <p:sldId id="805" r:id="rId52"/>
    <p:sldId id="874" r:id="rId53"/>
    <p:sldId id="875" r:id="rId54"/>
    <p:sldId id="876" r:id="rId55"/>
    <p:sldId id="877" r:id="rId56"/>
    <p:sldId id="878" r:id="rId57"/>
    <p:sldId id="879" r:id="rId58"/>
    <p:sldId id="880" r:id="rId59"/>
    <p:sldId id="881" r:id="rId60"/>
    <p:sldId id="882" r:id="rId61"/>
    <p:sldId id="883" r:id="rId62"/>
    <p:sldId id="884" r:id="rId63"/>
    <p:sldId id="885" r:id="rId64"/>
    <p:sldId id="886" r:id="rId65"/>
    <p:sldId id="887" r:id="rId66"/>
    <p:sldId id="888" r:id="rId67"/>
    <p:sldId id="889" r:id="rId68"/>
    <p:sldId id="893" r:id="rId69"/>
    <p:sldId id="894" r:id="rId70"/>
    <p:sldId id="895" r:id="rId71"/>
    <p:sldId id="896" r:id="rId72"/>
    <p:sldId id="897" r:id="rId73"/>
    <p:sldId id="898" r:id="rId74"/>
    <p:sldId id="899" r:id="rId75"/>
    <p:sldId id="900" r:id="rId76"/>
    <p:sldId id="901" r:id="rId77"/>
    <p:sldId id="902" r:id="rId78"/>
    <p:sldId id="903" r:id="rId79"/>
    <p:sldId id="904" r:id="rId80"/>
    <p:sldId id="905" r:id="rId81"/>
    <p:sldId id="906" r:id="rId82"/>
    <p:sldId id="907" r:id="rId83"/>
    <p:sldId id="908" r:id="rId84"/>
    <p:sldId id="909" r:id="rId85"/>
    <p:sldId id="910" r:id="rId86"/>
    <p:sldId id="911" r:id="rId87"/>
    <p:sldId id="912" r:id="rId88"/>
    <p:sldId id="913" r:id="rId89"/>
    <p:sldId id="914" r:id="rId90"/>
    <p:sldId id="915" r:id="rId91"/>
    <p:sldId id="916" r:id="rId92"/>
    <p:sldId id="917" r:id="rId93"/>
    <p:sldId id="918" r:id="rId94"/>
    <p:sldId id="919" r:id="rId95"/>
    <p:sldId id="921" r:id="rId96"/>
    <p:sldId id="922" r:id="rId97"/>
    <p:sldId id="923" r:id="rId98"/>
    <p:sldId id="924" r:id="rId99"/>
    <p:sldId id="925" r:id="rId100"/>
    <p:sldId id="933" r:id="rId101"/>
    <p:sldId id="926" r:id="rId102"/>
    <p:sldId id="927" r:id="rId103"/>
    <p:sldId id="928" r:id="rId104"/>
    <p:sldId id="929" r:id="rId105"/>
    <p:sldId id="930" r:id="rId106"/>
    <p:sldId id="931" r:id="rId107"/>
    <p:sldId id="735" r:id="rId108"/>
  </p:sldIdLst>
  <p:sldSz cx="11522075" cy="6480175"/>
  <p:notesSz cx="6858000" cy="9144000"/>
  <p:custDataLst>
    <p:tags r:id="rId109"/>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591" autoAdjust="0"/>
  </p:normalViewPr>
  <p:slideViewPr>
    <p:cSldViewPr>
      <p:cViewPr varScale="1">
        <p:scale>
          <a:sx n="97" d="100"/>
          <a:sy n="97" d="100"/>
        </p:scale>
        <p:origin x="498" y="90"/>
      </p:cViewPr>
      <p:guideLst>
        <p:guide orient="horz" pos="726"/>
        <p:guide pos="227"/>
        <p:guide orient="horz" pos="31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tags" Target="tags/tag1.xml" /><Relationship Id="rId11" Type="http://schemas.openxmlformats.org/officeDocument/2006/relationships/slide" Target="slides/slide9.xml" /><Relationship Id="rId110" Type="http://schemas.openxmlformats.org/officeDocument/2006/relationships/presProps" Target="presProps.xml" /><Relationship Id="rId111" Type="http://schemas.openxmlformats.org/officeDocument/2006/relationships/viewProps" Target="viewProps.xml" /><Relationship Id="rId112" Type="http://schemas.openxmlformats.org/officeDocument/2006/relationships/theme" Target="theme/theme1.xml" /><Relationship Id="rId113" Type="http://schemas.openxmlformats.org/officeDocument/2006/relationships/tableStyles" Target="tableStyles.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6.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7.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18.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9.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69.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0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106</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a16="http://schemas.microsoft.com/office/drawing/2014/main" xmlns=""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a16="http://schemas.microsoft.com/office/drawing/2014/main" xmlns=""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2.png"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3.jpeg"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7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6.xml" TargetMode="Internal" /><Relationship Id="rId4" Type="http://schemas.openxmlformats.org/officeDocument/2006/relationships/slide" Target="slide8.xml" TargetMode="Internal" /><Relationship Id="rId5" Type="http://schemas.openxmlformats.org/officeDocument/2006/relationships/slide" Target="slide34.xml" TargetMode="Internal" /><Relationship Id="rId6" Type="http://schemas.openxmlformats.org/officeDocument/2006/relationships/slide" Target="slide49.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 Id="rId3"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docx" TargetMode="Internal" /><Relationship Id="rId3" Type="http://schemas.openxmlformats.org/officeDocument/2006/relationships/image" Target="../media/image16.emf" /><Relationship Id="rId4" Type="http://schemas.openxmlformats.org/officeDocument/2006/relationships/vmlDrawing" Target="../drawings/vmlDrawing4.v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5.docx" TargetMode="Internal" /><Relationship Id="rId3" Type="http://schemas.openxmlformats.org/officeDocument/2006/relationships/image" Target="../media/image17.emf" /><Relationship Id="rId4" Type="http://schemas.openxmlformats.org/officeDocument/2006/relationships/vmlDrawing" Target="../drawings/vmlDrawing5.v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6.docx" TargetMode="Internal" /><Relationship Id="rId3" Type="http://schemas.openxmlformats.org/officeDocument/2006/relationships/image" Target="../media/image18.emf" /><Relationship Id="rId4" Type="http://schemas.openxmlformats.org/officeDocument/2006/relationships/vmlDrawing" Target="../drawings/vmlDrawing6.v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7.docx" TargetMode="Internal" /><Relationship Id="rId3" Type="http://schemas.openxmlformats.org/officeDocument/2006/relationships/image" Target="../media/image19.emf" /><Relationship Id="rId4" Type="http://schemas.openxmlformats.org/officeDocument/2006/relationships/vmlDrawing" Target="../drawings/vmlDrawing7.v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1.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3.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6.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pn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1.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6.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8.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0.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3.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4.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6.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7.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8.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0.jpeg" /><Relationship Id="rId3" Type="http://schemas.openxmlformats.org/officeDocument/2006/relationships/image" Target="../media/image5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2.jpeg" /><Relationship Id="rId3" Type="http://schemas.openxmlformats.org/officeDocument/2006/relationships/image" Target="../media/image53.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4.jpeg" /><Relationship Id="rId3" Type="http://schemas.openxmlformats.org/officeDocument/2006/relationships/image" Target="../media/image55.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6.jpeg" /><Relationship Id="rId3" Type="http://schemas.openxmlformats.org/officeDocument/2006/relationships/image" Target="../media/image57.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8.jpeg" /><Relationship Id="rId3" Type="http://schemas.openxmlformats.org/officeDocument/2006/relationships/image" Target="../media/image59.jpeg" /><Relationship Id="rId4" Type="http://schemas.openxmlformats.org/officeDocument/2006/relationships/image" Target="../media/image60.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1.jpeg" /><Relationship Id="rId3" Type="http://schemas.openxmlformats.org/officeDocument/2006/relationships/image" Target="../media/image62.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3.jpeg" /><Relationship Id="rId3" Type="http://schemas.openxmlformats.org/officeDocument/2006/relationships/image" Target="../media/image64.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5.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6.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7.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8.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8.docx" TargetMode="Internal" /><Relationship Id="rId3" Type="http://schemas.openxmlformats.org/officeDocument/2006/relationships/image" Target="../media/image69.emf" /><Relationship Id="rId4" Type="http://schemas.openxmlformats.org/officeDocument/2006/relationships/vmlDrawing" Target="../drawings/vmlDrawing8.v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0.pn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1.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第十九章　电与磁</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认识</a:t>
            </a:r>
            <a:r>
              <a:rPr lang="zh-CN" altLang="zh-CN" smtClean="0">
                <a:solidFill>
                  <a:srgbClr val="000000"/>
                </a:solidFill>
                <a:ea typeface="宋体" panose="02010600030101010101" pitchFamily="2" charset="-122"/>
                <a:cs typeface="Times New Roman" panose="02020603050405020304" pitchFamily="18" charset="0"/>
              </a:rPr>
              <a:t>磁场</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磁场的存在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磁体的周围存在磁场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磁场既有大小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也有</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磁场的基本性质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磁场对放入其中的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会</a:t>
            </a:r>
            <a:r>
              <a:rPr lang="en-US" altLang="zh-CN" i="1" smtClean="0">
                <a:solidFill>
                  <a:srgbClr val="000000"/>
                </a:solidFill>
                <a:ea typeface="宋体" panose="02010600030101010101" pitchFamily="2" charset="-122"/>
                <a:cs typeface="Times New Roman" panose="02020603050405020304" pitchFamily="18" charset="0"/>
              </a:rPr>
              <a:t>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磁极间的相互作用及磁化现象都是通过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发生的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将一个可以自由转动的小磁针置于磁场中的某一点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静止时小磁针</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极所指的方向就是该点磁场的方向</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08509" y="223197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方向</a:t>
            </a:r>
            <a:endParaRPr lang="zh-CN" altLang="en-US"/>
          </a:p>
        </p:txBody>
      </p:sp>
      <p:sp>
        <p:nvSpPr>
          <p:cNvPr id="4" name="矩形 3"/>
          <p:cNvSpPr/>
          <p:nvPr/>
        </p:nvSpPr>
        <p:spPr>
          <a:xfrm>
            <a:off x="7921277" y="282815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磁体</a:t>
            </a:r>
            <a:endParaRPr lang="zh-CN" altLang="en-US"/>
          </a:p>
        </p:txBody>
      </p:sp>
      <p:sp>
        <p:nvSpPr>
          <p:cNvPr id="5" name="矩形 4"/>
          <p:cNvSpPr/>
          <p:nvPr/>
        </p:nvSpPr>
        <p:spPr>
          <a:xfrm>
            <a:off x="429187" y="3415310"/>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产生力的作用</a:t>
            </a:r>
            <a:endParaRPr lang="zh-CN" altLang="en-US"/>
          </a:p>
        </p:txBody>
      </p:sp>
      <p:sp>
        <p:nvSpPr>
          <p:cNvPr id="6" name="矩形 5"/>
          <p:cNvSpPr/>
          <p:nvPr/>
        </p:nvSpPr>
        <p:spPr>
          <a:xfrm>
            <a:off x="1008508" y="400991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磁场</a:t>
            </a:r>
            <a:endParaRPr lang="zh-CN" altLang="en-US"/>
          </a:p>
        </p:txBody>
      </p:sp>
      <p:sp>
        <p:nvSpPr>
          <p:cNvPr id="7" name="矩形 6"/>
          <p:cNvSpPr/>
          <p:nvPr/>
        </p:nvSpPr>
        <p:spPr>
          <a:xfrm>
            <a:off x="4739349" y="5165760"/>
            <a:ext cx="1165704"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北</a:t>
            </a:r>
            <a:r>
              <a:rPr lang="en-US" altLang="zh-CN">
                <a:ea typeface="宋体" panose="02010600030101010101" pitchFamily="2" charset="-122"/>
              </a:rPr>
              <a:t>(N)</a:t>
            </a:r>
            <a:endParaRPr lang="zh-CN" altLang="en-US"/>
          </a:p>
        </p:txBody>
      </p:sp>
    </p:spTree>
    <p:extLst>
      <p:ext uri="{BB962C8B-B14F-4D97-AF65-F5344CB8AC3E}">
        <p14:creationId xmlns:p14="http://schemas.microsoft.com/office/powerpoint/2010/main" val="3280157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5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阅读短文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回答问题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gn="ct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干簧管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干簧管也叫干簧继电器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其外壳是一只密封的玻璃管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管内充有某种惰性气体</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比一般机械开关结构简单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体积小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工作寿命长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它又有抗负载冲击能力强的特点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工作可靠性很高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有单触点和双触点之分</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9322257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8639"/>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单触点干簧管结构如图甲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其中磁簧片是一种有弹性的薄铁片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被固定于玻璃管上</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双触点干簧管结构如图乙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装有</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三块簧片</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的端点与</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的端点是固定端点</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的端点是自由端点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正常时</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的端点在自身弹力作用下与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的端点接触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当绕在干簧管上的线圈通电时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如图丙所示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的端点与</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的端点分别被磁化而相互吸引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当吸引力大于</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的弹力时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的端点分开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并与</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的端点接触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而当</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的吸引力减小到一定程度时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在弹力的作用下与</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的端点分开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重新恢复与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的端点接触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请回答下列问题</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4004349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361950" y="580571"/>
            <a:ext cx="10807700" cy="5609186"/>
          </a:xfrm>
          <a:prstGeom prst="rect">
            <a:avLst/>
          </a:prstGeom>
        </p:spPr>
      </p:pic>
    </p:spTree>
    <p:extLst>
      <p:ext uri="{BB962C8B-B14F-4D97-AF65-F5344CB8AC3E}">
        <p14:creationId xmlns:p14="http://schemas.microsoft.com/office/powerpoint/2010/main" val="120924674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在图丙中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若要使螺线管的右端为</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则电源左端是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如图丁所示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当将一个条形磁铁与干簧管平行放置时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干簧管的两磁簧片被磁化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则磁簧片</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端为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磁簧片</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端为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干簧管在工作中所利用的电磁现象不包括</a:t>
            </a:r>
            <a:r>
              <a:rPr lang="en-US" altLang="zh-CN" i="1" smtClean="0">
                <a:solidFill>
                  <a:srgbClr val="000000"/>
                </a:solidFill>
                <a:ea typeface="宋体" panose="02010600030101010101" pitchFamily="2" charset="-122"/>
                <a:cs typeface="Times New Roman" panose="02020603050405020304" pitchFamily="18" charset="0"/>
              </a:rPr>
              <a:t>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电流的磁效应</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磁场对电流的作用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磁极间的相互作用</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磁化</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296541" y="142022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负</a:t>
            </a:r>
            <a:endParaRPr lang="zh-CN" altLang="en-US"/>
          </a:p>
        </p:txBody>
      </p:sp>
      <p:sp>
        <p:nvSpPr>
          <p:cNvPr id="4" name="矩形 3"/>
          <p:cNvSpPr/>
          <p:nvPr/>
        </p:nvSpPr>
        <p:spPr>
          <a:xfrm>
            <a:off x="8680685" y="2615312"/>
            <a:ext cx="481222" cy="584775"/>
          </a:xfrm>
          <a:prstGeom prst="rect">
            <a:avLst/>
          </a:prstGeom>
        </p:spPr>
        <p:txBody>
          <a:bodyPr wrap="none">
            <a:spAutoFit/>
          </a:bodyPr>
          <a:lstStyle/>
          <a:p>
            <a:r>
              <a:rPr lang="en-US" altLang="zh-CN">
                <a:ea typeface="宋体" panose="02010600030101010101" pitchFamily="2" charset="-122"/>
              </a:rPr>
              <a:t>N</a:t>
            </a:r>
            <a:endParaRPr lang="zh-CN" altLang="en-US"/>
          </a:p>
        </p:txBody>
      </p:sp>
      <p:sp>
        <p:nvSpPr>
          <p:cNvPr id="5" name="矩形 4"/>
          <p:cNvSpPr/>
          <p:nvPr/>
        </p:nvSpPr>
        <p:spPr>
          <a:xfrm>
            <a:off x="4536901" y="3209919"/>
            <a:ext cx="412292" cy="584775"/>
          </a:xfrm>
          <a:prstGeom prst="rect">
            <a:avLst/>
          </a:prstGeom>
        </p:spPr>
        <p:txBody>
          <a:bodyPr wrap="none">
            <a:spAutoFit/>
          </a:bodyPr>
          <a:lstStyle/>
          <a:p>
            <a:r>
              <a:rPr lang="en-US" altLang="zh-CN">
                <a:ea typeface="宋体" panose="02010600030101010101" pitchFamily="2" charset="-122"/>
              </a:rPr>
              <a:t>S</a:t>
            </a:r>
            <a:endParaRPr lang="zh-CN" altLang="en-US"/>
          </a:p>
        </p:txBody>
      </p:sp>
      <p:sp>
        <p:nvSpPr>
          <p:cNvPr id="6" name="矩形 5"/>
          <p:cNvSpPr/>
          <p:nvPr/>
        </p:nvSpPr>
        <p:spPr>
          <a:xfrm>
            <a:off x="8962013" y="3775030"/>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314353097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86009"/>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如图戊所示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是小明同学用干簧管自制的水位自动报警器的结构简图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当水面在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之间正常水位时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上、下两干簧管都远离条形磁铁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没有磁化是断开的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红、绿灯都不发光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电铃不响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当水面上升到最高水位</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处时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灯发光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电铃响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当水面下降到最低位</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处时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灯发光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电铃响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这样通过红、绿灯的发光情况就可以判断水位是否正常</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489229" y="308368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红</a:t>
            </a:r>
            <a:endParaRPr lang="zh-CN" altLang="en-US"/>
          </a:p>
        </p:txBody>
      </p:sp>
      <p:sp>
        <p:nvSpPr>
          <p:cNvPr id="4" name="矩形 3"/>
          <p:cNvSpPr/>
          <p:nvPr/>
        </p:nvSpPr>
        <p:spPr>
          <a:xfrm>
            <a:off x="7014669" y="366809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绿</a:t>
            </a:r>
            <a:endParaRPr lang="zh-CN" altLang="en-US"/>
          </a:p>
        </p:txBody>
      </p:sp>
    </p:spTree>
    <p:extLst>
      <p:ext uri="{BB962C8B-B14F-4D97-AF65-F5344CB8AC3E}">
        <p14:creationId xmlns:p14="http://schemas.microsoft.com/office/powerpoint/2010/main" val="40591529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把蜂鸣器、光敏电阻、干簧管、开关、电源按如图己所示电路连接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制成光电报警装置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当有光照射报警装置且光照不是很弱时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蜂鸣器发声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当没有光照或者光照很弱时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蜂鸣器不发声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光敏电阻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受光照射后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阻值会变小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请将电路连接完整</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3503450"/>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90.jpeg"/>
          <p:cNvPicPr>
            <a:picLocks noChangeAspect="1"/>
          </p:cNvPicPr>
          <p:nvPr/>
        </p:nvPicPr>
        <p:blipFill>
          <a:blip r:embed="rId2"/>
          <a:stretch>
            <a:fillRect/>
          </a:stretch>
        </p:blipFill>
        <p:spPr>
          <a:xfrm>
            <a:off x="2992771" y="3071599"/>
            <a:ext cx="5546059" cy="3235336"/>
          </a:xfrm>
          <a:prstGeom prst="rect">
            <a:avLst/>
          </a:prstGeom>
        </p:spPr>
      </p:pic>
    </p:spTree>
    <p:extLst>
      <p:ext uri="{BB962C8B-B14F-4D97-AF65-F5344CB8AC3E}">
        <p14:creationId xmlns:p14="http://schemas.microsoft.com/office/powerpoint/2010/main" val="135258930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2179300" y="11696700"/>
            <a:ext cx="368300" cy="2667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98346"/>
            <a:ext cx="10807700" cy="1817805"/>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磁感线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人们根据铁屑在磁体周围的分布情况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画出一些带有方向的曲线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使曲线上任意一点的方向都跟放在该点小磁针</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极所指的方向一致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这样的曲线叫磁感线</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368549" y="3201880"/>
            <a:ext cx="1165704"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北</a:t>
            </a:r>
            <a:r>
              <a:rPr lang="en-US" altLang="zh-CN">
                <a:ea typeface="宋体" panose="02010600030101010101" pitchFamily="2" charset="-122"/>
              </a:rPr>
              <a:t>(N)</a:t>
            </a:r>
            <a:endParaRPr lang="zh-CN" altLang="en-US"/>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9303"/>
            <a:ext cx="10807700" cy="477246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zh-CN" altLang="zh-CN">
                <a:solidFill>
                  <a:srgbClr val="000000"/>
                </a:solidFill>
                <a:ea typeface="宋体" panose="02010600030101010101" pitchFamily="2" charset="-122"/>
                <a:cs typeface="Times New Roman" panose="02020603050405020304" pitchFamily="18" charset="0"/>
              </a:rPr>
              <a:t>实际磁场中</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存在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不存在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磁感线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而只是为了方便描述磁场而引入的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是人为建立的一种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模型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磁感线既可以描述磁场的大小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磁感线越密的地方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磁场越强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也可以描述磁场的方向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磁感线的方向与放在该点的小磁针</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极所指的方向一致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在磁体的周围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磁感线总是从磁体的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极出发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回到磁体的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381333" y="80164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不存在</a:t>
            </a:r>
            <a:endParaRPr lang="zh-CN" altLang="en-US"/>
          </a:p>
        </p:txBody>
      </p:sp>
      <p:sp>
        <p:nvSpPr>
          <p:cNvPr id="4" name="矩形 3"/>
          <p:cNvSpPr/>
          <p:nvPr/>
        </p:nvSpPr>
        <p:spPr>
          <a:xfrm>
            <a:off x="1800597" y="3704815"/>
            <a:ext cx="1165704"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北</a:t>
            </a:r>
            <a:r>
              <a:rPr lang="en-US" altLang="zh-CN">
                <a:ea typeface="宋体" panose="02010600030101010101" pitchFamily="2" charset="-122"/>
              </a:rPr>
              <a:t>(N)</a:t>
            </a:r>
            <a:endParaRPr lang="zh-CN" altLang="en-US"/>
          </a:p>
        </p:txBody>
      </p:sp>
      <p:sp>
        <p:nvSpPr>
          <p:cNvPr id="5" name="矩形 4"/>
          <p:cNvSpPr/>
          <p:nvPr/>
        </p:nvSpPr>
        <p:spPr>
          <a:xfrm>
            <a:off x="8041885" y="4289590"/>
            <a:ext cx="1165704"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北</a:t>
            </a:r>
            <a:r>
              <a:rPr lang="en-US" altLang="zh-CN">
                <a:ea typeface="宋体" panose="02010600030101010101" pitchFamily="2" charset="-122"/>
              </a:rPr>
              <a:t>(N)</a:t>
            </a:r>
            <a:endParaRPr lang="zh-CN" altLang="en-US"/>
          </a:p>
        </p:txBody>
      </p:sp>
      <p:sp>
        <p:nvSpPr>
          <p:cNvPr id="6" name="矩形 5"/>
          <p:cNvSpPr/>
          <p:nvPr/>
        </p:nvSpPr>
        <p:spPr>
          <a:xfrm>
            <a:off x="3603806" y="4872388"/>
            <a:ext cx="109677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南</a:t>
            </a:r>
            <a:r>
              <a:rPr lang="en-US" altLang="zh-CN">
                <a:ea typeface="宋体" panose="02010600030101010101" pitchFamily="2" charset="-122"/>
              </a:rPr>
              <a:t>(S)</a:t>
            </a:r>
            <a:endParaRPr lang="zh-CN" altLang="en-US"/>
          </a:p>
        </p:txBody>
      </p:sp>
    </p:spTree>
    <p:extLst>
      <p:ext uri="{BB962C8B-B14F-4D97-AF65-F5344CB8AC3E}">
        <p14:creationId xmlns:p14="http://schemas.microsoft.com/office/powerpoint/2010/main" val="1483285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14031"/>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地磁场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地球是个大磁体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地球周围存在磁场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叫地磁场</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a:t>
            </a:r>
            <a:r>
              <a:rPr lang="zh-CN" altLang="zh-CN">
                <a:solidFill>
                  <a:srgbClr val="000000"/>
                </a:solidFill>
                <a:ea typeface="宋体" panose="02010600030101010101" pitchFamily="2" charset="-122"/>
                <a:cs typeface="Times New Roman" panose="02020603050405020304" pitchFamily="18" charset="0"/>
              </a:rPr>
              <a:t>现象证明了地磁场的存在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地球磁体的南极在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的附近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地球磁体的北极在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的附近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地球磁体的南北极与地理南北极并不重合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而是存在一个磁偏角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第一个发现并记录这一现象的人是宋代科学家</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65213" y="1832607"/>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指南针指南北</a:t>
            </a:r>
            <a:endParaRPr lang="zh-CN" altLang="en-US"/>
          </a:p>
        </p:txBody>
      </p:sp>
      <p:sp>
        <p:nvSpPr>
          <p:cNvPr id="4" name="矩形 3"/>
          <p:cNvSpPr/>
          <p:nvPr/>
        </p:nvSpPr>
        <p:spPr>
          <a:xfrm>
            <a:off x="4710413" y="242855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地理北极</a:t>
            </a:r>
            <a:endParaRPr lang="zh-CN" altLang="en-US"/>
          </a:p>
        </p:txBody>
      </p:sp>
      <p:sp>
        <p:nvSpPr>
          <p:cNvPr id="5" name="矩形 4"/>
          <p:cNvSpPr/>
          <p:nvPr/>
        </p:nvSpPr>
        <p:spPr>
          <a:xfrm>
            <a:off x="1512565" y="3013326"/>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地理南极</a:t>
            </a:r>
            <a:endParaRPr lang="zh-CN" altLang="en-US"/>
          </a:p>
        </p:txBody>
      </p:sp>
      <p:sp>
        <p:nvSpPr>
          <p:cNvPr id="6" name="矩形 5"/>
          <p:cNvSpPr/>
          <p:nvPr/>
        </p:nvSpPr>
        <p:spPr>
          <a:xfrm>
            <a:off x="4320877" y="41860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沈括</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广西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磁悬浮地球仪应用了</a:t>
            </a:r>
            <a:r>
              <a:rPr lang="en-US" altLang="zh-CN" i="1" smtClean="0">
                <a:solidFill>
                  <a:srgbClr val="000000"/>
                </a:solidFill>
                <a:ea typeface="宋体" panose="02010600030101010101" pitchFamily="2" charset="-122"/>
                <a:cs typeface="Times New Roman" panose="02020603050405020304" pitchFamily="18" charset="0"/>
              </a:rPr>
              <a:t>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名磁极相互排斥的规律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磁悬浮地球仪悬浮静止时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底座对地球仪的斥力与地球仪受到的重力</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一对平衡力</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磁极间的相互作用规律是</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楷体" panose="02010609060101010101" pitchFamily="49" charset="-122"/>
                <a:cs typeface="Times New Roman" panose="02020603050405020304" pitchFamily="18" charset="0"/>
              </a:rPr>
              <a:t>同名</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磁极</a:t>
            </a:r>
            <a:r>
              <a:rPr lang="zh-CN" altLang="zh-CN">
                <a:solidFill>
                  <a:srgbClr val="000000"/>
                </a:solidFill>
                <a:ea typeface="楷体" panose="02010609060101010101" pitchFamily="49" charset="-122"/>
                <a:cs typeface="Times New Roman" panose="02020603050405020304" pitchFamily="18" charset="0"/>
              </a:rPr>
              <a:t>相互排斥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异名磁极相互吸引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故填</a:t>
            </a:r>
            <a:r>
              <a:rPr lang="zh-CN" altLang="zh-CN" smtClean="0">
                <a:solidFill>
                  <a:srgbClr val="000000"/>
                </a:solidFill>
                <a:ea typeface="楷体" panose="02010609060101010101" pitchFamily="49" charset="-122"/>
                <a:cs typeface="Times New Roman" panose="02020603050405020304" pitchFamily="18" charset="0"/>
              </a:rPr>
              <a:t>同</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名</a:t>
            </a:r>
            <a:r>
              <a:rPr lang="zh-CN" altLang="zh-CN">
                <a:solidFill>
                  <a:srgbClr val="000000"/>
                </a:solidFill>
                <a:ea typeface="楷体" panose="02010609060101010101" pitchFamily="49" charset="-122"/>
                <a:cs typeface="Times New Roman" panose="02020603050405020304" pitchFamily="18" charset="0"/>
              </a:rPr>
              <a:t>磁极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由于地球仪只受到重力和斥力</a:t>
            </a:r>
            <a:r>
              <a:rPr lang="zh-CN" altLang="zh-CN" smtClean="0">
                <a:solidFill>
                  <a:srgbClr val="000000"/>
                </a:solidFill>
                <a:ea typeface="楷体" panose="02010609060101010101" pitchFamily="49" charset="-122"/>
                <a:cs typeface="Times New Roman" panose="02020603050405020304" pitchFamily="18" charset="0"/>
              </a:rPr>
              <a:t>两</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个</a:t>
            </a:r>
            <a:r>
              <a:rPr lang="zh-CN" altLang="zh-CN">
                <a:solidFill>
                  <a:srgbClr val="000000"/>
                </a:solidFill>
                <a:ea typeface="楷体" panose="02010609060101010101" pitchFamily="49" charset="-122"/>
                <a:cs typeface="Times New Roman" panose="02020603050405020304" pitchFamily="18" charset="0"/>
              </a:rPr>
              <a:t>力的作用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且保持静止状态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故这两个</a:t>
            </a:r>
            <a:r>
              <a:rPr lang="zh-CN" altLang="zh-CN" smtClean="0">
                <a:solidFill>
                  <a:srgbClr val="000000"/>
                </a:solidFill>
                <a:ea typeface="楷体" panose="02010609060101010101" pitchFamily="49" charset="-122"/>
                <a:cs typeface="Times New Roman" panose="02020603050405020304" pitchFamily="18" charset="0"/>
              </a:rPr>
              <a:t>力</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是</a:t>
            </a:r>
            <a:r>
              <a:rPr lang="zh-CN" altLang="zh-CN">
                <a:solidFill>
                  <a:srgbClr val="000000"/>
                </a:solidFill>
                <a:ea typeface="楷体" panose="02010609060101010101" pitchFamily="49" charset="-122"/>
                <a:cs typeface="Times New Roman" panose="02020603050405020304" pitchFamily="18" charset="0"/>
              </a:rPr>
              <a:t>一对平衡力</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39.jpeg"/>
          <p:cNvPicPr/>
          <p:nvPr/>
        </p:nvPicPr>
        <p:blipFill>
          <a:blip r:embed="rId2"/>
          <a:stretch>
            <a:fillRect/>
          </a:stretch>
        </p:blipFill>
        <p:spPr>
          <a:xfrm>
            <a:off x="7921276" y="3029140"/>
            <a:ext cx="2965913" cy="2659219"/>
          </a:xfrm>
          <a:prstGeom prst="rect">
            <a:avLst/>
          </a:prstGeom>
        </p:spPr>
      </p:pic>
      <p:sp>
        <p:nvSpPr>
          <p:cNvPr id="4" name="矩形 3"/>
          <p:cNvSpPr/>
          <p:nvPr/>
        </p:nvSpPr>
        <p:spPr>
          <a:xfrm>
            <a:off x="9485789" y="107984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同</a:t>
            </a:r>
            <a:endParaRPr lang="zh-CN" altLang="en-US"/>
          </a:p>
        </p:txBody>
      </p:sp>
      <p:sp>
        <p:nvSpPr>
          <p:cNvPr id="5" name="矩形 4"/>
          <p:cNvSpPr/>
          <p:nvPr/>
        </p:nvSpPr>
        <p:spPr>
          <a:xfrm>
            <a:off x="9177638" y="223492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是</a:t>
            </a:r>
            <a:endParaRPr lang="zh-CN" altLang="en-US"/>
          </a:p>
        </p:txBody>
      </p:sp>
    </p:spTree>
    <p:extLst>
      <p:ext uri="{BB962C8B-B14F-4D97-AF65-F5344CB8AC3E}">
        <p14:creationId xmlns:p14="http://schemas.microsoft.com/office/powerpoint/2010/main" val="1965021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070354"/>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怀化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信鸽是靠地球的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来导航的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指南针静止时</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极指的是地理的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南方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北方</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641357" y="211192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磁场</a:t>
            </a:r>
            <a:endParaRPr lang="zh-CN" altLang="en-US"/>
          </a:p>
        </p:txBody>
      </p:sp>
      <p:sp>
        <p:nvSpPr>
          <p:cNvPr id="4" name="矩形 3"/>
          <p:cNvSpPr/>
          <p:nvPr/>
        </p:nvSpPr>
        <p:spPr>
          <a:xfrm>
            <a:off x="7872117" y="268686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南方</a:t>
            </a:r>
            <a:endParaRPr lang="zh-CN" altLang="en-US"/>
          </a:p>
        </p:txBody>
      </p:sp>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电流的磁场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奥斯特实验</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奥斯特实验表明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通电导体</a:t>
            </a:r>
            <a:r>
              <a:rPr lang="zh-CN" altLang="zh-CN" smtClean="0">
                <a:solidFill>
                  <a:srgbClr val="000000"/>
                </a:solidFill>
                <a:ea typeface="宋体" panose="02010600030101010101" pitchFamily="2" charset="-122"/>
                <a:cs typeface="Times New Roman" panose="02020603050405020304" pitchFamily="18" charset="0"/>
              </a:rPr>
              <a:t>周围</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这一现象又叫做电流</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效应</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电流磁场的方向与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奥斯特实验第一次揭示了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之间的联系</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42.jpeg"/>
          <p:cNvPicPr/>
          <p:nvPr/>
        </p:nvPicPr>
        <p:blipFill>
          <a:blip r:embed="rId2"/>
          <a:stretch>
            <a:fillRect/>
          </a:stretch>
        </p:blipFill>
        <p:spPr>
          <a:xfrm>
            <a:off x="7705253" y="1209529"/>
            <a:ext cx="2799137" cy="2573942"/>
          </a:xfrm>
          <a:prstGeom prst="rect">
            <a:avLst/>
          </a:prstGeom>
        </p:spPr>
      </p:pic>
      <p:sp>
        <p:nvSpPr>
          <p:cNvPr id="4" name="矩形 3"/>
          <p:cNvSpPr/>
          <p:nvPr/>
        </p:nvSpPr>
        <p:spPr>
          <a:xfrm>
            <a:off x="677965" y="298875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存在磁场</a:t>
            </a:r>
            <a:endParaRPr lang="zh-CN" altLang="en-US"/>
          </a:p>
        </p:txBody>
      </p:sp>
      <p:sp>
        <p:nvSpPr>
          <p:cNvPr id="5" name="矩形 4"/>
          <p:cNvSpPr/>
          <p:nvPr/>
        </p:nvSpPr>
        <p:spPr>
          <a:xfrm>
            <a:off x="1234365" y="358336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a:t>
            </a:r>
            <a:endParaRPr lang="zh-CN" altLang="en-US"/>
          </a:p>
        </p:txBody>
      </p:sp>
      <p:sp>
        <p:nvSpPr>
          <p:cNvPr id="6" name="矩形 5"/>
          <p:cNvSpPr/>
          <p:nvPr/>
        </p:nvSpPr>
        <p:spPr>
          <a:xfrm>
            <a:off x="4484557" y="4158309"/>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电流的方向</a:t>
            </a:r>
            <a:endParaRPr lang="zh-CN" altLang="en-US"/>
          </a:p>
        </p:txBody>
      </p:sp>
      <p:sp>
        <p:nvSpPr>
          <p:cNvPr id="7" name="矩形 6"/>
          <p:cNvSpPr/>
          <p:nvPr/>
        </p:nvSpPr>
        <p:spPr>
          <a:xfrm>
            <a:off x="6068733" y="4743084"/>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电现象</a:t>
            </a:r>
            <a:endParaRPr lang="zh-CN" altLang="en-US"/>
          </a:p>
        </p:txBody>
      </p:sp>
      <p:sp>
        <p:nvSpPr>
          <p:cNvPr id="8" name="矩形 7"/>
          <p:cNvSpPr/>
          <p:nvPr/>
        </p:nvSpPr>
        <p:spPr>
          <a:xfrm>
            <a:off x="8929389" y="474308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磁现象</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11895"/>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通电螺线管的磁场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通电螺线管的磁场与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磁体的磁场相似</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右手螺旋定则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用右手握住螺线管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让四指弯曲的方向与螺线管中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的方向一致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则大拇指所指的方向就是螺线管的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492669" y="21304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条形</a:t>
            </a:r>
            <a:endParaRPr lang="zh-CN" altLang="en-US"/>
          </a:p>
        </p:txBody>
      </p:sp>
      <p:sp>
        <p:nvSpPr>
          <p:cNvPr id="4" name="矩形 3"/>
          <p:cNvSpPr/>
          <p:nvPr/>
        </p:nvSpPr>
        <p:spPr>
          <a:xfrm>
            <a:off x="2664693" y="329243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5" name="矩形 4"/>
          <p:cNvSpPr/>
          <p:nvPr/>
        </p:nvSpPr>
        <p:spPr>
          <a:xfrm>
            <a:off x="3090450" y="3882332"/>
            <a:ext cx="1165704"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北</a:t>
            </a:r>
            <a:r>
              <a:rPr lang="en-US" altLang="zh-CN">
                <a:ea typeface="宋体" panose="02010600030101010101" pitchFamily="2" charset="-122"/>
              </a:rPr>
              <a:t>(N)</a:t>
            </a:r>
            <a:endParaRPr lang="zh-CN" altLang="en-US"/>
          </a:p>
        </p:txBody>
      </p:sp>
    </p:spTree>
    <p:extLst>
      <p:ext uri="{BB962C8B-B14F-4D97-AF65-F5344CB8AC3E}">
        <p14:creationId xmlns:p14="http://schemas.microsoft.com/office/powerpoint/2010/main" val="2925223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1547"/>
            <a:ext cx="10807700" cy="4772460"/>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3</a:t>
            </a:r>
            <a:r>
              <a:rPr lang="en-US" altLang="zh-CN" i="1"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电磁铁</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插有</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ea typeface="宋体" panose="02010600030101010101" pitchFamily="2" charset="-122"/>
                <a:cs typeface="Times New Roman" panose="02020603050405020304" pitchFamily="18" charset="0"/>
              </a:rPr>
              <a:t>的通电螺线管叫电磁铁</a:t>
            </a:r>
            <a:r>
              <a:rPr lang="en-US" altLang="zh-CN" i="1"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zh-CN" altLang="zh-CN" smtClean="0">
                <a:solidFill>
                  <a:srgbClr val="000000"/>
                </a:solidFill>
                <a:ea typeface="宋体" panose="02010600030101010101" pitchFamily="2" charset="-122"/>
                <a:cs typeface="Times New Roman" panose="02020603050405020304" pitchFamily="18" charset="0"/>
              </a:rPr>
              <a:t>电磁铁的特性</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通电时</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ea typeface="宋体" panose="02010600030101010101" pitchFamily="2" charset="-122"/>
                <a:cs typeface="Times New Roman" panose="02020603050405020304" pitchFamily="18" charset="0"/>
              </a:rPr>
              <a:t>磁性</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断电时磁性</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外形相同的电磁铁</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通过的电流</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磁性越强</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螺线管的匝数</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磁性越强</a:t>
            </a:r>
            <a:r>
              <a:rPr lang="en-US" altLang="zh-CN" i="1"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应用</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电磁起重机、电铃、电话等</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(3)</a:t>
            </a:r>
            <a:r>
              <a:rPr lang="zh-CN" altLang="zh-CN" smtClean="0">
                <a:solidFill>
                  <a:srgbClr val="000000"/>
                </a:solidFill>
                <a:ea typeface="宋体" panose="02010600030101010101" pitchFamily="2" charset="-122"/>
                <a:cs typeface="Times New Roman" panose="02020603050405020304" pitchFamily="18" charset="0"/>
              </a:rPr>
              <a:t>优点</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电磁铁磁性的有无可以通过</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ea typeface="宋体" panose="02010600030101010101" pitchFamily="2" charset="-122"/>
                <a:cs typeface="Times New Roman" panose="02020603050405020304" pitchFamily="18" charset="0"/>
              </a:rPr>
              <a:t>来控制</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磁性的强弱可由</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ea typeface="宋体" panose="02010600030101010101" pitchFamily="2" charset="-122"/>
                <a:cs typeface="Times New Roman" panose="02020603050405020304" pitchFamily="18" charset="0"/>
              </a:rPr>
              <a:t>来决定</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它的南北极可由</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ea typeface="宋体" panose="02010600030101010101" pitchFamily="2" charset="-122"/>
                <a:cs typeface="Times New Roman" panose="02020603050405020304" pitchFamily="18" charset="0"/>
              </a:rPr>
              <a:t>来控制</a:t>
            </a:r>
            <a:r>
              <a:rPr lang="en-US" altLang="zh-CN" i="1"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826653" y="8354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铁芯</a:t>
            </a:r>
            <a:endParaRPr lang="zh-CN" altLang="en-US"/>
          </a:p>
        </p:txBody>
      </p:sp>
      <p:sp>
        <p:nvSpPr>
          <p:cNvPr id="4" name="矩形 3"/>
          <p:cNvSpPr/>
          <p:nvPr/>
        </p:nvSpPr>
        <p:spPr>
          <a:xfrm>
            <a:off x="5636685" y="14202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产生</a:t>
            </a:r>
            <a:endParaRPr lang="zh-CN" altLang="en-US"/>
          </a:p>
        </p:txBody>
      </p:sp>
      <p:sp>
        <p:nvSpPr>
          <p:cNvPr id="5" name="矩形 4"/>
          <p:cNvSpPr/>
          <p:nvPr/>
        </p:nvSpPr>
        <p:spPr>
          <a:xfrm>
            <a:off x="979013" y="199754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消失</a:t>
            </a:r>
            <a:endParaRPr lang="zh-CN" altLang="en-US"/>
          </a:p>
        </p:txBody>
      </p:sp>
      <p:sp>
        <p:nvSpPr>
          <p:cNvPr id="6" name="矩形 5"/>
          <p:cNvSpPr/>
          <p:nvPr/>
        </p:nvSpPr>
        <p:spPr>
          <a:xfrm>
            <a:off x="9073405" y="199754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越大</a:t>
            </a:r>
            <a:endParaRPr lang="zh-CN" altLang="en-US"/>
          </a:p>
        </p:txBody>
      </p:sp>
      <p:sp>
        <p:nvSpPr>
          <p:cNvPr id="7" name="矩形 6"/>
          <p:cNvSpPr/>
          <p:nvPr/>
        </p:nvSpPr>
        <p:spPr>
          <a:xfrm>
            <a:off x="5261495" y="258231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越多</a:t>
            </a:r>
            <a:endParaRPr lang="zh-CN" altLang="en-US"/>
          </a:p>
        </p:txBody>
      </p:sp>
      <p:sp>
        <p:nvSpPr>
          <p:cNvPr id="8" name="矩形 7"/>
          <p:cNvSpPr/>
          <p:nvPr/>
        </p:nvSpPr>
        <p:spPr>
          <a:xfrm>
            <a:off x="7067013" y="3745977"/>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电流的有无</a:t>
            </a:r>
            <a:endParaRPr lang="zh-CN" altLang="en-US"/>
          </a:p>
        </p:txBody>
      </p:sp>
      <p:sp>
        <p:nvSpPr>
          <p:cNvPr id="9" name="矩形 8"/>
          <p:cNvSpPr/>
          <p:nvPr/>
        </p:nvSpPr>
        <p:spPr>
          <a:xfrm>
            <a:off x="3359787" y="4337575"/>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电流的大小</a:t>
            </a:r>
            <a:endParaRPr lang="zh-CN" altLang="en-US"/>
          </a:p>
        </p:txBody>
      </p:sp>
      <p:sp>
        <p:nvSpPr>
          <p:cNvPr id="10" name="矩形 9"/>
          <p:cNvSpPr/>
          <p:nvPr/>
        </p:nvSpPr>
        <p:spPr>
          <a:xfrm>
            <a:off x="504453" y="4922350"/>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电流的方向</a:t>
            </a:r>
            <a:endParaRPr lang="zh-CN" altLang="en-US"/>
          </a:p>
        </p:txBody>
      </p:sp>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电磁继电器</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结构</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、复位弹簧</a:t>
            </a:r>
            <a:r>
              <a:rPr lang="zh-CN" altLang="zh-CN" smtClean="0">
                <a:solidFill>
                  <a:srgbClr val="000000"/>
                </a:solidFill>
                <a:ea typeface="宋体" panose="02010600030101010101" pitchFamily="2" charset="-122"/>
                <a:cs typeface="Times New Roman" panose="02020603050405020304" pitchFamily="18" charset="0"/>
              </a:rPr>
              <a:t>、</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、动触点、静触点</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工作原理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效应</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工作过程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电磁铁通电时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产生磁性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吸下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使动触点与静触点接通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接通工作电路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电磁铁断电时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磁性消失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的作用下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弹回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使动触点与静触点分离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切断工作电路</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利用电磁继电器可以实现低压电控制高压电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还可以实现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控制和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控制</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43.jpeg"/>
          <p:cNvPicPr/>
          <p:nvPr/>
        </p:nvPicPr>
        <p:blipFill>
          <a:blip r:embed="rId2"/>
          <a:stretch>
            <a:fillRect/>
          </a:stretch>
        </p:blipFill>
        <p:spPr>
          <a:xfrm>
            <a:off x="7590733" y="598639"/>
            <a:ext cx="3571577" cy="2160240"/>
          </a:xfrm>
          <a:prstGeom prst="rect">
            <a:avLst/>
          </a:prstGeom>
        </p:spPr>
      </p:pic>
      <p:sp>
        <p:nvSpPr>
          <p:cNvPr id="4" name="矩形 3"/>
          <p:cNvSpPr/>
          <p:nvPr/>
        </p:nvSpPr>
        <p:spPr>
          <a:xfrm>
            <a:off x="2555760" y="107669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电磁铁</a:t>
            </a:r>
            <a:endParaRPr lang="zh-CN" altLang="en-US"/>
          </a:p>
        </p:txBody>
      </p:sp>
      <p:sp>
        <p:nvSpPr>
          <p:cNvPr id="5" name="矩形 4"/>
          <p:cNvSpPr/>
          <p:nvPr/>
        </p:nvSpPr>
        <p:spPr>
          <a:xfrm>
            <a:off x="988845" y="16689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衔铁</a:t>
            </a:r>
            <a:endParaRPr lang="zh-CN" altLang="en-US"/>
          </a:p>
        </p:txBody>
      </p:sp>
      <p:sp>
        <p:nvSpPr>
          <p:cNvPr id="6" name="矩形 5"/>
          <p:cNvSpPr/>
          <p:nvPr/>
        </p:nvSpPr>
        <p:spPr>
          <a:xfrm>
            <a:off x="5070453" y="223641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a:t>
            </a:r>
            <a:endParaRPr lang="zh-CN" altLang="en-US"/>
          </a:p>
        </p:txBody>
      </p:sp>
      <p:sp>
        <p:nvSpPr>
          <p:cNvPr id="7" name="矩形 6"/>
          <p:cNvSpPr/>
          <p:nvPr/>
        </p:nvSpPr>
        <p:spPr>
          <a:xfrm>
            <a:off x="8228973" y="283381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衔铁</a:t>
            </a:r>
            <a:endParaRPr lang="zh-CN" altLang="en-US"/>
          </a:p>
        </p:txBody>
      </p:sp>
      <p:sp>
        <p:nvSpPr>
          <p:cNvPr id="8" name="矩形 7"/>
          <p:cNvSpPr/>
          <p:nvPr/>
        </p:nvSpPr>
        <p:spPr>
          <a:xfrm>
            <a:off x="1600155" y="399310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复位弹簧</a:t>
            </a:r>
            <a:endParaRPr lang="zh-CN" altLang="en-US"/>
          </a:p>
        </p:txBody>
      </p:sp>
      <p:sp>
        <p:nvSpPr>
          <p:cNvPr id="9" name="矩形 8"/>
          <p:cNvSpPr/>
          <p:nvPr/>
        </p:nvSpPr>
        <p:spPr>
          <a:xfrm>
            <a:off x="6101413" y="399310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衔铁</a:t>
            </a:r>
            <a:endParaRPr lang="zh-CN" altLang="en-US"/>
          </a:p>
        </p:txBody>
      </p:sp>
      <p:sp>
        <p:nvSpPr>
          <p:cNvPr id="10" name="矩形 9"/>
          <p:cNvSpPr/>
          <p:nvPr/>
        </p:nvSpPr>
        <p:spPr>
          <a:xfrm>
            <a:off x="2086364" y="574233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远距离</a:t>
            </a:r>
            <a:endParaRPr lang="zh-CN" altLang="en-US"/>
          </a:p>
        </p:txBody>
      </p:sp>
      <p:sp>
        <p:nvSpPr>
          <p:cNvPr id="11" name="矩形 10"/>
          <p:cNvSpPr/>
          <p:nvPr/>
        </p:nvSpPr>
        <p:spPr>
          <a:xfrm>
            <a:off x="6009741" y="574470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自动</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0015"/>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螺线管的下端是</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小磁针将转动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静止后</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极向下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小磁针将转动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静止后</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极向下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当滑动变阻器的滑片向右滑动时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螺线管</a:t>
            </a:r>
            <a:r>
              <a:rPr lang="zh-CN" altLang="zh-CN">
                <a:solidFill>
                  <a:srgbClr val="000000"/>
                </a:solidFill>
                <a:ea typeface="宋体" panose="02010600030101010101" pitchFamily="2" charset="-122"/>
                <a:cs typeface="Times New Roman" panose="02020603050405020304" pitchFamily="18" charset="0"/>
              </a:rPr>
              <a:t>的磁性增强</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45.jpeg"/>
          <p:cNvPicPr/>
          <p:nvPr/>
        </p:nvPicPr>
        <p:blipFill>
          <a:blip r:embed="rId2"/>
          <a:stretch>
            <a:fillRect/>
          </a:stretch>
        </p:blipFill>
        <p:spPr>
          <a:xfrm>
            <a:off x="7849269" y="2375991"/>
            <a:ext cx="2427396" cy="2682081"/>
          </a:xfrm>
          <a:prstGeom prst="rect">
            <a:avLst/>
          </a:prstGeom>
        </p:spPr>
      </p:pic>
      <p:sp>
        <p:nvSpPr>
          <p:cNvPr id="4" name="Rectangle 3"/>
          <p:cNvSpPr>
            <a:spLocks noChangeArrowheads="1"/>
          </p:cNvSpPr>
          <p:nvPr/>
        </p:nvSpPr>
        <p:spPr bwMode="auto">
          <a:xfrm>
            <a:off x="10163357" y="1718079"/>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18719"/>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由图可知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电流从螺线管的上端流入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根据右手螺旋定则可知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螺线管下端是</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上端是</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楷体" panose="02010609060101010101" pitchFamily="49"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项错误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同名磁极相互排斥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异名磁极相互吸引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由此可判断开关闭合后小磁针将转动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静止后</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极向下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项正确</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项错误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当滑动变阻器的滑片向右端移动时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滑动变阻器接入电路的电阻变大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故电路中电流变小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通电螺线管的磁性减弱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项错误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2576609"/>
      </p:ext>
    </p:extLst>
  </p:cSld>
  <p:clrMapOvr>
    <a:masterClrMapping/>
  </p:clrMapOvr>
  <p:transition spd="med">
    <p:pull/>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4495"/>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小磁针静止时的指向如图所示</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由此可知</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A.</a:t>
            </a:r>
            <a:r>
              <a:rPr lang="en-US" altLang="zh-CN" i="1" err="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端是通电螺线管的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端是电源正极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B.</a:t>
            </a:r>
            <a:r>
              <a:rPr lang="en-US" altLang="zh-CN" i="1" err="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端是通电螺线管的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端是电源负极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C.</a:t>
            </a:r>
            <a:r>
              <a:rPr lang="en-US" altLang="zh-CN" i="1" err="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端是通电螺线管的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端是电源正极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D.</a:t>
            </a:r>
            <a:r>
              <a:rPr lang="en-US" altLang="zh-CN" i="1" err="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端是通电螺线管的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端是电源负极</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46.jpeg"/>
          <p:cNvPicPr/>
          <p:nvPr/>
        </p:nvPicPr>
        <p:blipFill>
          <a:blip r:embed="rId2"/>
          <a:stretch>
            <a:fillRect/>
          </a:stretch>
        </p:blipFill>
        <p:spPr>
          <a:xfrm>
            <a:off x="5905053" y="1858295"/>
            <a:ext cx="4637558" cy="2196058"/>
          </a:xfrm>
          <a:prstGeom prst="rect">
            <a:avLst/>
          </a:prstGeom>
        </p:spPr>
      </p:pic>
      <p:sp>
        <p:nvSpPr>
          <p:cNvPr id="4" name="Rectangle 3"/>
          <p:cNvSpPr>
            <a:spLocks noChangeArrowheads="1"/>
          </p:cNvSpPr>
          <p:nvPr/>
        </p:nvSpPr>
        <p:spPr bwMode="auto">
          <a:xfrm>
            <a:off x="2395949" y="148904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42003501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33695"/>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磁场对电流的作用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磁场对电流的作用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磁场对</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会产生力的作用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这个力的方向与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方向和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方向有关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872373" y="244076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通电导体</a:t>
            </a:r>
            <a:endParaRPr lang="zh-CN" altLang="en-US"/>
          </a:p>
        </p:txBody>
      </p:sp>
      <p:sp>
        <p:nvSpPr>
          <p:cNvPr id="4" name="矩形 3"/>
          <p:cNvSpPr/>
          <p:nvPr/>
        </p:nvSpPr>
        <p:spPr>
          <a:xfrm>
            <a:off x="3908493" y="303536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磁场</a:t>
            </a:r>
            <a:endParaRPr lang="zh-CN" altLang="en-US"/>
          </a:p>
        </p:txBody>
      </p:sp>
      <p:sp>
        <p:nvSpPr>
          <p:cNvPr id="5" name="矩形 4"/>
          <p:cNvSpPr/>
          <p:nvPr/>
        </p:nvSpPr>
        <p:spPr>
          <a:xfrm>
            <a:off x="7541302" y="303536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6" name="矩形 5"/>
          <p:cNvSpPr/>
          <p:nvPr/>
        </p:nvSpPr>
        <p:spPr>
          <a:xfrm>
            <a:off x="4059157" y="4205687"/>
            <a:ext cx="1420582"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扬声器</a:t>
            </a:r>
            <a:endParaRPr lang="zh-CN" altLang="en-US"/>
          </a:p>
        </p:txBody>
      </p:sp>
      <p:sp>
        <p:nvSpPr>
          <p:cNvPr id="7" name="矩形 6"/>
          <p:cNvSpPr/>
          <p:nvPr/>
        </p:nvSpPr>
        <p:spPr>
          <a:xfrm>
            <a:off x="6448437" y="4205686"/>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电流表和电压表</a:t>
            </a:r>
            <a:endParaRPr lang="zh-CN" altLang="en-US"/>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95871"/>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工作原理</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构造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定子和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直流电动机换向器的作用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当线圈刚好转过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位置时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自动改变线圈中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的方向</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能量转化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24733" y="1914447"/>
            <a:ext cx="6120084"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磁场对通电导体会产生力的作用</a:t>
            </a:r>
            <a:endParaRPr lang="zh-CN" altLang="en-US"/>
          </a:p>
        </p:txBody>
      </p:sp>
      <p:sp>
        <p:nvSpPr>
          <p:cNvPr id="4" name="矩形 3"/>
          <p:cNvSpPr/>
          <p:nvPr/>
        </p:nvSpPr>
        <p:spPr>
          <a:xfrm>
            <a:off x="3980501" y="250160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转子</a:t>
            </a:r>
            <a:endParaRPr lang="zh-CN" altLang="en-US"/>
          </a:p>
        </p:txBody>
      </p:sp>
      <p:sp>
        <p:nvSpPr>
          <p:cNvPr id="5" name="矩形 4"/>
          <p:cNvSpPr/>
          <p:nvPr/>
        </p:nvSpPr>
        <p:spPr>
          <a:xfrm>
            <a:off x="998677" y="368196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平衡</a:t>
            </a:r>
            <a:endParaRPr lang="zh-CN" altLang="en-US"/>
          </a:p>
        </p:txBody>
      </p:sp>
      <p:sp>
        <p:nvSpPr>
          <p:cNvPr id="6" name="矩形 5"/>
          <p:cNvSpPr/>
          <p:nvPr/>
        </p:nvSpPr>
        <p:spPr>
          <a:xfrm>
            <a:off x="7682405" y="368196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7" name="矩形 6"/>
          <p:cNvSpPr/>
          <p:nvPr/>
        </p:nvSpPr>
        <p:spPr>
          <a:xfrm>
            <a:off x="3756919" y="424945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a:t>
            </a:r>
            <a:endParaRPr lang="zh-CN" altLang="en-US"/>
          </a:p>
        </p:txBody>
      </p:sp>
      <p:sp>
        <p:nvSpPr>
          <p:cNvPr id="8" name="矩形 7"/>
          <p:cNvSpPr/>
          <p:nvPr/>
        </p:nvSpPr>
        <p:spPr>
          <a:xfrm>
            <a:off x="7682404" y="424945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a:t>
            </a:r>
            <a:endParaRPr lang="zh-CN" altLang="en-US"/>
          </a:p>
        </p:txBody>
      </p:sp>
    </p:spTree>
    <p:extLst>
      <p:ext uri="{BB962C8B-B14F-4D97-AF65-F5344CB8AC3E}">
        <p14:creationId xmlns:p14="http://schemas.microsoft.com/office/powerpoint/2010/main" val="2141402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如图所示的线圈</a:t>
            </a:r>
            <a:r>
              <a:rPr lang="en-US" altLang="zh-CN" i="1" err="1">
                <a:solidFill>
                  <a:srgbClr val="000000"/>
                </a:solidFill>
                <a:ea typeface="宋体" panose="02010600030101010101" pitchFamily="2" charset="-122"/>
                <a:cs typeface="Times New Roman" panose="02020603050405020304" pitchFamily="18" charset="0"/>
              </a:rPr>
              <a:t>abcd</a:t>
            </a:r>
            <a:r>
              <a:rPr lang="zh-CN" altLang="zh-CN">
                <a:solidFill>
                  <a:srgbClr val="000000"/>
                </a:solidFill>
                <a:ea typeface="宋体" panose="02010600030101010101" pitchFamily="2" charset="-122"/>
                <a:cs typeface="Times New Roman" panose="02020603050405020304" pitchFamily="18" charset="0"/>
              </a:rPr>
              <a:t>位于磁场中</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通电后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段导线的电流方向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段导线受磁场力的方向如图所示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在图中画出</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段导线受磁场力的方向</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50.jpeg"/>
          <p:cNvPicPr/>
          <p:nvPr/>
        </p:nvPicPr>
        <p:blipFill>
          <a:blip r:embed="rId2"/>
          <a:stretch>
            <a:fillRect/>
          </a:stretch>
        </p:blipFill>
        <p:spPr>
          <a:xfrm>
            <a:off x="2160637" y="3372289"/>
            <a:ext cx="2626053" cy="2954310"/>
          </a:xfrm>
          <a:prstGeom prst="rect">
            <a:avLst/>
          </a:prstGeom>
        </p:spPr>
      </p:pic>
      <p:sp>
        <p:nvSpPr>
          <p:cNvPr id="4" name="矩形 3"/>
          <p:cNvSpPr/>
          <p:nvPr/>
        </p:nvSpPr>
        <p:spPr>
          <a:xfrm>
            <a:off x="2920045" y="1653049"/>
            <a:ext cx="139653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由</a:t>
            </a:r>
            <a:r>
              <a:rPr lang="en-US" altLang="zh-CN" i="1">
                <a:ea typeface="宋体" panose="02010600030101010101" pitchFamily="2" charset="-122"/>
              </a:rPr>
              <a:t>c</a:t>
            </a:r>
            <a:r>
              <a:rPr lang="zh-CN" altLang="zh-CN">
                <a:ea typeface="宋体" panose="02010600030101010101" pitchFamily="2" charset="-122"/>
                <a:cs typeface="Times New Roman" panose="02020603050405020304" pitchFamily="18" charset="0"/>
              </a:rPr>
              <a:t>到</a:t>
            </a:r>
            <a:r>
              <a:rPr lang="en-US" altLang="zh-CN" i="1">
                <a:ea typeface="宋体" panose="02010600030101010101" pitchFamily="2" charset="-122"/>
              </a:rPr>
              <a:t>d</a:t>
            </a:r>
            <a:endParaRPr lang="zh-CN" altLang="en-US"/>
          </a:p>
        </p:txBody>
      </p:sp>
      <p:pic>
        <p:nvPicPr>
          <p:cNvPr id="5" name="image81.jpeg"/>
          <p:cNvPicPr/>
          <p:nvPr/>
        </p:nvPicPr>
        <p:blipFill>
          <a:blip r:embed="rId3"/>
          <a:stretch>
            <a:fillRect/>
          </a:stretch>
        </p:blipFill>
        <p:spPr>
          <a:xfrm>
            <a:off x="6890129" y="3372289"/>
            <a:ext cx="2363448" cy="2954310"/>
          </a:xfrm>
          <a:prstGeom prst="rect">
            <a:avLst/>
          </a:prstGeom>
        </p:spPr>
      </p:pic>
      <p:sp>
        <p:nvSpPr>
          <p:cNvPr id="6" name="矩形 5"/>
          <p:cNvSpPr/>
          <p:nvPr/>
        </p:nvSpPr>
        <p:spPr>
          <a:xfrm>
            <a:off x="5369747" y="2817871"/>
            <a:ext cx="19688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如图所示</a:t>
            </a:r>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379"/>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由题图可知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电流从电源的正极出发回到负极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线圈中</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楷体" panose="02010609060101010101" pitchFamily="49" charset="-122"/>
                <a:cs typeface="Times New Roman" panose="02020603050405020304" pitchFamily="18" charset="0"/>
              </a:rPr>
              <a:t>段导线的电流方向由</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到</a:t>
            </a:r>
            <a:r>
              <a:rPr lang="en-US" altLang="zh-CN" i="1">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;(2)</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楷体" panose="02010609060101010101" pitchFamily="49" charset="-122"/>
                <a:cs typeface="Times New Roman" panose="02020603050405020304" pitchFamily="18" charset="0"/>
              </a:rPr>
              <a:t>段的电流方向和</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楷体" panose="02010609060101010101" pitchFamily="49" charset="-122"/>
                <a:cs typeface="Times New Roman" panose="02020603050405020304" pitchFamily="18" charset="0"/>
              </a:rPr>
              <a:t>段的电流方向相反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但磁感线方向不变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根据</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楷体" panose="02010609060101010101" pitchFamily="49" charset="-122"/>
                <a:cs typeface="Times New Roman" panose="02020603050405020304" pitchFamily="18" charset="0"/>
              </a:rPr>
              <a:t>段导线受磁场力的方向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可知</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楷体" panose="02010609060101010101" pitchFamily="49" charset="-122"/>
                <a:cs typeface="Times New Roman" panose="02020603050405020304" pitchFamily="18" charset="0"/>
              </a:rPr>
              <a:t>段导线受磁场力的方向与</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楷体" panose="02010609060101010101" pitchFamily="49" charset="-122"/>
                <a:cs typeface="Times New Roman" panose="02020603050405020304" pitchFamily="18" charset="0"/>
              </a:rPr>
              <a:t>段相反</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通电导体在磁场中所受力的方向与电流方向和磁场方向有关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当只有磁场方向或只有电流方向改变时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通电导体所受力的方向会发生改变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当电流方向和磁场方向同时改变时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导体受力方向不变</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04923083"/>
      </p:ext>
    </p:extLst>
  </p:cSld>
  <p:clrMapOvr>
    <a:masterClrMapping/>
  </p:clrMapOvr>
  <p:transition spd="med">
    <p:pull/>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863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借助</a:t>
            </a:r>
            <a:r>
              <a:rPr lang="zh-CN" altLang="zh-CN" smtClean="0">
                <a:solidFill>
                  <a:srgbClr val="000000"/>
                </a:solidFill>
                <a:ea typeface="宋体" panose="02010600030101010101" pitchFamily="2" charset="-122"/>
                <a:cs typeface="Times New Roman" panose="02020603050405020304" pitchFamily="18" charset="0"/>
              </a:rPr>
              <a:t>如图所</a:t>
            </a:r>
            <a:r>
              <a:rPr lang="zh-CN" altLang="zh-CN">
                <a:solidFill>
                  <a:srgbClr val="000000"/>
                </a:solidFill>
                <a:ea typeface="宋体" panose="02010600030101010101" pitchFamily="2" charset="-122"/>
                <a:cs typeface="Times New Roman" panose="02020603050405020304" pitchFamily="18" charset="0"/>
              </a:rPr>
              <a:t>示的实验装置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晓明探究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磁场对通电直导线的作用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原本静止的轻质硬直导线</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水平向右运动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要使</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水平向左运动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下列措施中可行的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将</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两端对调</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将滑动变阻器的滑片向右移动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换用磁性更强的蹄形磁体</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将蹄形磁体的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极对调</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51.jpeg"/>
          <p:cNvPicPr/>
          <p:nvPr/>
        </p:nvPicPr>
        <p:blipFill>
          <a:blip r:embed="rId2"/>
          <a:stretch>
            <a:fillRect/>
          </a:stretch>
        </p:blipFill>
        <p:spPr>
          <a:xfrm>
            <a:off x="7129189" y="2670671"/>
            <a:ext cx="3026250" cy="2702077"/>
          </a:xfrm>
          <a:prstGeom prst="rect">
            <a:avLst/>
          </a:prstGeom>
        </p:spPr>
      </p:pic>
      <p:sp>
        <p:nvSpPr>
          <p:cNvPr id="4" name="Rectangle 3"/>
          <p:cNvSpPr>
            <a:spLocks noChangeArrowheads="1"/>
          </p:cNvSpPr>
          <p:nvPr/>
        </p:nvSpPr>
        <p:spPr bwMode="auto">
          <a:xfrm>
            <a:off x="762975" y="260797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电磁感应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电磁感应</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电磁感应现象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闭合电路的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导体在磁场中做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导体中就会产生</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的现象叫电磁感应现象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此过程中产生的电流叫</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发生条件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导体是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的一部分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导体必须做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运动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感应电流的方向跟</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方向和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方向有关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215933" y="224180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一部分</a:t>
            </a:r>
            <a:endParaRPr lang="zh-CN" altLang="en-US"/>
          </a:p>
        </p:txBody>
      </p:sp>
      <p:sp>
        <p:nvSpPr>
          <p:cNvPr id="4" name="矩形 3"/>
          <p:cNvSpPr/>
          <p:nvPr/>
        </p:nvSpPr>
        <p:spPr>
          <a:xfrm>
            <a:off x="936501" y="2837989"/>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切割磁感线</a:t>
            </a:r>
            <a:endParaRPr lang="zh-CN" altLang="en-US"/>
          </a:p>
        </p:txBody>
      </p:sp>
      <p:sp>
        <p:nvSpPr>
          <p:cNvPr id="5" name="矩形 4"/>
          <p:cNvSpPr/>
          <p:nvPr/>
        </p:nvSpPr>
        <p:spPr>
          <a:xfrm>
            <a:off x="8055461" y="283798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6" name="矩形 5"/>
          <p:cNvSpPr/>
          <p:nvPr/>
        </p:nvSpPr>
        <p:spPr>
          <a:xfrm>
            <a:off x="8104621" y="341293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感应电流</a:t>
            </a:r>
            <a:endParaRPr lang="zh-CN" altLang="en-US"/>
          </a:p>
        </p:txBody>
      </p:sp>
      <p:sp>
        <p:nvSpPr>
          <p:cNvPr id="7" name="矩形 6"/>
          <p:cNvSpPr/>
          <p:nvPr/>
        </p:nvSpPr>
        <p:spPr>
          <a:xfrm>
            <a:off x="4844924" y="400380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闭合电路</a:t>
            </a:r>
            <a:endParaRPr lang="zh-CN" altLang="en-US"/>
          </a:p>
        </p:txBody>
      </p:sp>
      <p:sp>
        <p:nvSpPr>
          <p:cNvPr id="8" name="矩形 7"/>
          <p:cNvSpPr/>
          <p:nvPr/>
        </p:nvSpPr>
        <p:spPr>
          <a:xfrm>
            <a:off x="936501" y="4588575"/>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切割磁感线</a:t>
            </a:r>
            <a:endParaRPr lang="zh-CN" altLang="en-US"/>
          </a:p>
        </p:txBody>
      </p:sp>
      <p:sp>
        <p:nvSpPr>
          <p:cNvPr id="9" name="矩形 8"/>
          <p:cNvSpPr/>
          <p:nvPr/>
        </p:nvSpPr>
        <p:spPr>
          <a:xfrm>
            <a:off x="5040957" y="516589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磁场</a:t>
            </a:r>
            <a:endParaRPr lang="zh-CN" altLang="en-US"/>
          </a:p>
        </p:txBody>
      </p:sp>
      <p:sp>
        <p:nvSpPr>
          <p:cNvPr id="10" name="矩形 9"/>
          <p:cNvSpPr/>
          <p:nvPr/>
        </p:nvSpPr>
        <p:spPr>
          <a:xfrm>
            <a:off x="8415501" y="516589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导体运动</a:t>
            </a:r>
            <a:endParaRPr lang="zh-CN" altLang="en-US"/>
          </a:p>
        </p:txBody>
      </p:sp>
    </p:spTree>
    <p:extLst>
      <p:ext uri="{BB962C8B-B14F-4D97-AF65-F5344CB8AC3E}">
        <p14:creationId xmlns:p14="http://schemas.microsoft.com/office/powerpoint/2010/main" val="41832618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发电机、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POS</a:t>
            </a:r>
            <a:r>
              <a:rPr lang="zh-CN" altLang="zh-CN">
                <a:solidFill>
                  <a:srgbClr val="000000"/>
                </a:solidFill>
                <a:ea typeface="宋体" panose="02010600030101010101" pitchFamily="2" charset="-122"/>
                <a:cs typeface="Times New Roman" panose="02020603050405020304" pitchFamily="18" charset="0"/>
              </a:rPr>
              <a:t>机等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发电机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工作原理</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构造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定子和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能量转化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直流电与交流电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大小和方向保持不变的电流叫直流电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一般由</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提供的都是直流电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大小和方向周期性改变的电流叫交流电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发电机线圈转动一周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输出的电流方向改变</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我国生产生活用电都是交流电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其周期是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频率是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Hz</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725149" y="493406"/>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动圈式话筒</a:t>
            </a:r>
            <a:endParaRPr lang="zh-CN" altLang="en-US"/>
          </a:p>
        </p:txBody>
      </p:sp>
      <p:sp>
        <p:nvSpPr>
          <p:cNvPr id="4" name="矩形 3"/>
          <p:cNvSpPr/>
          <p:nvPr/>
        </p:nvSpPr>
        <p:spPr>
          <a:xfrm>
            <a:off x="3168749" y="165591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电磁感应</a:t>
            </a:r>
            <a:endParaRPr lang="zh-CN" altLang="en-US"/>
          </a:p>
        </p:txBody>
      </p:sp>
      <p:sp>
        <p:nvSpPr>
          <p:cNvPr id="5" name="矩形 4"/>
          <p:cNvSpPr/>
          <p:nvPr/>
        </p:nvSpPr>
        <p:spPr>
          <a:xfrm>
            <a:off x="4023682" y="22433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转子</a:t>
            </a:r>
            <a:endParaRPr lang="zh-CN" altLang="en-US"/>
          </a:p>
        </p:txBody>
      </p:sp>
      <p:sp>
        <p:nvSpPr>
          <p:cNvPr id="6" name="矩形 5"/>
          <p:cNvSpPr/>
          <p:nvPr/>
        </p:nvSpPr>
        <p:spPr>
          <a:xfrm>
            <a:off x="3590552" y="2830887"/>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机械</a:t>
            </a:r>
            <a:endParaRPr lang="zh-CN" altLang="en-US"/>
          </a:p>
        </p:txBody>
      </p:sp>
      <p:sp>
        <p:nvSpPr>
          <p:cNvPr id="7" name="矩形 6"/>
          <p:cNvSpPr/>
          <p:nvPr/>
        </p:nvSpPr>
        <p:spPr>
          <a:xfrm>
            <a:off x="7933078" y="282810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a:t>
            </a:r>
            <a:endParaRPr lang="zh-CN" altLang="en-US"/>
          </a:p>
        </p:txBody>
      </p:sp>
      <p:sp>
        <p:nvSpPr>
          <p:cNvPr id="8" name="矩形 7"/>
          <p:cNvSpPr/>
          <p:nvPr/>
        </p:nvSpPr>
        <p:spPr>
          <a:xfrm>
            <a:off x="1800597" y="399949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电池</a:t>
            </a:r>
            <a:endParaRPr lang="zh-CN" altLang="en-US"/>
          </a:p>
        </p:txBody>
      </p:sp>
      <p:sp>
        <p:nvSpPr>
          <p:cNvPr id="9" name="矩形 8"/>
          <p:cNvSpPr/>
          <p:nvPr/>
        </p:nvSpPr>
        <p:spPr>
          <a:xfrm>
            <a:off x="1604237" y="516463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两</a:t>
            </a:r>
            <a:endParaRPr lang="zh-CN" altLang="en-US"/>
          </a:p>
        </p:txBody>
      </p:sp>
      <p:sp>
        <p:nvSpPr>
          <p:cNvPr id="10" name="矩形 9"/>
          <p:cNvSpPr/>
          <p:nvPr/>
        </p:nvSpPr>
        <p:spPr>
          <a:xfrm>
            <a:off x="1061466" y="5760620"/>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02</a:t>
            </a:r>
            <a:endParaRPr lang="zh-CN" altLang="en-US"/>
          </a:p>
        </p:txBody>
      </p:sp>
      <p:sp>
        <p:nvSpPr>
          <p:cNvPr id="11" name="矩形 10"/>
          <p:cNvSpPr/>
          <p:nvPr/>
        </p:nvSpPr>
        <p:spPr>
          <a:xfrm>
            <a:off x="5256981" y="5760620"/>
            <a:ext cx="595035" cy="584775"/>
          </a:xfrm>
          <a:prstGeom prst="rect">
            <a:avLst/>
          </a:prstGeom>
        </p:spPr>
        <p:txBody>
          <a:bodyPr wrap="none">
            <a:spAutoFit/>
          </a:bodyPr>
          <a:lstStyle/>
          <a:p>
            <a:r>
              <a:rPr lang="en-US" altLang="zh-CN" smtClean="0">
                <a:ea typeface="宋体" panose="02010600030101010101" pitchFamily="2" charset="-122"/>
              </a:rPr>
              <a:t>50</a:t>
            </a:r>
            <a:endParaRPr lang="zh-CN" altLang="en-US"/>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53221505"/>
              </p:ext>
            </p:extLst>
          </p:nvPr>
        </p:nvGraphicFramePr>
        <p:xfrm>
          <a:off x="361950" y="1309750"/>
          <a:ext cx="10807700" cy="4738649"/>
        </p:xfrm>
        <a:graphic>
          <a:graphicData uri="http://schemas.openxmlformats.org/presentationml/2006/ole">
            <mc:AlternateContent>
              <mc:Choice xmlns:v="urn:schemas-microsoft-com:vml" Requires="v">
                <p:oleObj spid="_x0000_s1038" name="文档" r:id="rId2" imgW="3826154" imgH="1677582" progId="Word.Document.12">
                  <p:embed/>
                </p:oleObj>
              </mc:Choice>
              <mc:Fallback>
                <p:oleObj name="文档" r:id="rId2" imgW="3826154" imgH="1677582" progId="Word.Document.12">
                  <p:embed/>
                  <p:pic>
                    <p:nvPicPr>
                      <p:cNvPr id="0" name="OLE substitute image"/>
                      <p:cNvPicPr/>
                      <p:nvPr/>
                    </p:nvPicPr>
                    <p:blipFill>
                      <a:blip r:embed="rId3"/>
                      <a:stretch>
                        <a:fillRect/>
                      </a:stretch>
                    </p:blipFill>
                    <p:spPr>
                      <a:xfrm>
                        <a:off x="361950" y="1309750"/>
                        <a:ext cx="10807700" cy="4738649"/>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29639"/>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在蹄形磁体的磁场中放置一根与螺线管连接的导体棒</a:t>
            </a:r>
            <a:r>
              <a:rPr lang="en-US" altLang="zh-CN" i="1" err="1">
                <a:solidFill>
                  <a:srgbClr val="000000"/>
                </a:solidFill>
                <a:ea typeface="宋体" panose="02010600030101010101" pitchFamily="2" charset="-122"/>
                <a:cs typeface="Times New Roman" panose="02020603050405020304" pitchFamily="18" charset="0"/>
              </a:rPr>
              <a:t>ab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棒水平向右运动时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小磁针</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极转至右边</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可使如图所示位置的小磁针</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极转至左边的操作是选项中</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0065" y="3912532"/>
            <a:ext cx="11311471" cy="1775827"/>
          </a:xfrm>
          <a:prstGeom prst="rect">
            <a:avLst/>
          </a:prstGeom>
        </p:spPr>
      </p:pic>
      <p:sp>
        <p:nvSpPr>
          <p:cNvPr id="4" name="Rectangle 3"/>
          <p:cNvSpPr>
            <a:spLocks noChangeArrowheads="1"/>
          </p:cNvSpPr>
          <p:nvPr/>
        </p:nvSpPr>
        <p:spPr bwMode="auto">
          <a:xfrm>
            <a:off x="753157" y="313539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6921082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456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电磁铁的磁极改变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小磁针的指向就随之改变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所以只要感应电流方向改变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小磁针</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极就会转至左边</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与题图相比</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选项中只有导体切割磁感线的方向发生了变化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所以感应电流方向发生变化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故电磁铁磁极发生变化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小磁针指向也会随之发生变化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项正确</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两选项中导体没有切割磁感线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不能产生感应电流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故两选项均错误</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选项中磁场方向和导体切割磁感线的方向均发生变化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所以感应电流方向不变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项错误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4666053"/>
      </p:ext>
    </p:extLst>
  </p:cSld>
  <p:clrMapOvr>
    <a:masterClrMapping/>
  </p:clrMapOvr>
  <p:transition spd="med">
    <p:pull/>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仿宋" panose="02010609060101010101" pitchFamily="49" charset="-122"/>
                <a:cs typeface="Times New Roman" panose="02020603050405020304" pitchFamily="18" charset="0"/>
              </a:rPr>
              <a:t>感应电流的方向与磁场方向和导体切割磁感线的方向有关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在研究时一般采用控制变量法</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仿宋" panose="02010609060101010101" pitchFamily="49" charset="-122"/>
                <a:cs typeface="Times New Roman" panose="02020603050405020304" pitchFamily="18" charset="0"/>
              </a:rPr>
              <a:t>当导体运动方向与磁场方向平行时导体中不会产生感应电流</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75812351"/>
      </p:ext>
    </p:extLst>
  </p:cSld>
  <p:clrMapOvr>
    <a:masterClrMapping/>
  </p:clrMapOvr>
  <p:transition spd="med">
    <p:pull/>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0687"/>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什么情况下磁可以生电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下列情况可以产生电流的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导体棒不动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让磁体上下移动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磁体不动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让导体棒沿</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方向前后运动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磁体不动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让导体棒绕</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端在水平面</a:t>
            </a:r>
            <a:r>
              <a:rPr lang="zh-CN" altLang="zh-CN" smtClean="0">
                <a:solidFill>
                  <a:srgbClr val="000000"/>
                </a:solidFill>
                <a:ea typeface="宋体" panose="02010600030101010101" pitchFamily="2" charset="-122"/>
                <a:cs typeface="Times New Roman" panose="02020603050405020304" pitchFamily="18" charset="0"/>
              </a:rPr>
              <a:t>内</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转动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让导体棒和磁体以相同速度一起向左移动</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58.jpeg"/>
          <p:cNvPicPr/>
          <p:nvPr/>
        </p:nvPicPr>
        <p:blipFill>
          <a:blip r:embed="rId2"/>
          <a:stretch>
            <a:fillRect/>
          </a:stretch>
        </p:blipFill>
        <p:spPr>
          <a:xfrm>
            <a:off x="7633245" y="1810466"/>
            <a:ext cx="3390728" cy="2664296"/>
          </a:xfrm>
          <a:prstGeom prst="rect">
            <a:avLst/>
          </a:prstGeom>
        </p:spPr>
      </p:pic>
      <p:sp>
        <p:nvSpPr>
          <p:cNvPr id="4" name="Rectangle 3"/>
          <p:cNvSpPr>
            <a:spLocks noChangeArrowheads="1"/>
          </p:cNvSpPr>
          <p:nvPr/>
        </p:nvSpPr>
        <p:spPr bwMode="auto">
          <a:xfrm>
            <a:off x="6553125" y="169523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4785746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5848076"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电磁学常见实验分析</a:t>
            </a:r>
            <a:r>
              <a:rPr lang="zh-CN" altLang="zh-CN" smtClean="0">
                <a:solidFill>
                  <a:srgbClr val="000000"/>
                </a:solidFill>
                <a:ea typeface="宋体" panose="02010600030101010101" pitchFamily="2" charset="-122"/>
                <a:cs typeface="Times New Roman" panose="02020603050405020304" pitchFamily="18" charset="0"/>
              </a:rPr>
              <a:t>归纳</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844371314"/>
              </p:ext>
            </p:extLst>
          </p:nvPr>
        </p:nvGraphicFramePr>
        <p:xfrm>
          <a:off x="361950" y="1907729"/>
          <a:ext cx="10807700" cy="4068662"/>
        </p:xfrm>
        <a:graphic>
          <a:graphicData uri="http://schemas.openxmlformats.org/presentationml/2006/ole">
            <mc:AlternateContent>
              <mc:Choice xmlns:v="urn:schemas-microsoft-com:vml" Requires="v">
                <p:oleObj spid="_x0000_s1041" name="文档" r:id="rId2" imgW="3826154" imgH="1440392" progId="Word.Document.12">
                  <p:embed/>
                </p:oleObj>
              </mc:Choice>
              <mc:Fallback>
                <p:oleObj name="文档" r:id="rId2" imgW="3826154" imgH="1440392" progId="Word.Document.12">
                  <p:embed/>
                  <p:pic>
                    <p:nvPicPr>
                      <p:cNvPr id="0" name="OLE substitute image"/>
                      <p:cNvPicPr/>
                      <p:nvPr/>
                    </p:nvPicPr>
                    <p:blipFill>
                      <a:blip r:embed="rId3"/>
                      <a:stretch>
                        <a:fillRect/>
                      </a:stretch>
                    </p:blipFill>
                    <p:spPr>
                      <a:xfrm>
                        <a:off x="361950" y="1907729"/>
                        <a:ext cx="10807700" cy="4068662"/>
                      </a:xfrm>
                      <a:prstGeom prst="rect">
                        <a:avLst/>
                      </a:prstGeom>
                    </p:spPr>
                  </p:pic>
                </p:oleObj>
              </mc:Fallback>
            </mc:AlternateContent>
          </a:graphicData>
        </a:graphic>
      </p:graphicFrame>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564091497"/>
              </p:ext>
            </p:extLst>
          </p:nvPr>
        </p:nvGraphicFramePr>
        <p:xfrm>
          <a:off x="361950" y="996175"/>
          <a:ext cx="10807700" cy="4738649"/>
        </p:xfrm>
        <a:graphic>
          <a:graphicData uri="http://schemas.openxmlformats.org/presentationml/2006/ole">
            <mc:AlternateContent>
              <mc:Choice xmlns:v="urn:schemas-microsoft-com:vml" Requires="v">
                <p:oleObj spid="_x0000_s1042" name="文档" r:id="rId2" imgW="3826154" imgH="1677582" progId="Word.Document.12">
                  <p:embed/>
                </p:oleObj>
              </mc:Choice>
              <mc:Fallback>
                <p:oleObj name="文档" r:id="rId2" imgW="3826154" imgH="1677582" progId="Word.Document.12">
                  <p:embed/>
                  <p:pic>
                    <p:nvPicPr>
                      <p:cNvPr id="0" name="OLE substitute image"/>
                      <p:cNvPicPr/>
                      <p:nvPr/>
                    </p:nvPicPr>
                    <p:blipFill>
                      <a:blip r:embed="rId3"/>
                      <a:stretch>
                        <a:fillRect/>
                      </a:stretch>
                    </p:blipFill>
                    <p:spPr>
                      <a:xfrm>
                        <a:off x="361950" y="996175"/>
                        <a:ext cx="10807700" cy="4738649"/>
                      </a:xfrm>
                      <a:prstGeom prst="rect">
                        <a:avLst/>
                      </a:prstGeom>
                    </p:spPr>
                  </p:pic>
                </p:oleObj>
              </mc:Fallback>
            </mc:AlternateContent>
          </a:graphicData>
        </a:graphic>
      </p:graphicFrame>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val="697055164"/>
              </p:ext>
            </p:extLst>
          </p:nvPr>
        </p:nvGraphicFramePr>
        <p:xfrm>
          <a:off x="361950" y="594193"/>
          <a:ext cx="10807700" cy="5909102"/>
        </p:xfrm>
        <a:graphic>
          <a:graphicData uri="http://schemas.openxmlformats.org/presentationml/2006/ole">
            <mc:AlternateContent>
              <mc:Choice xmlns:v="urn:schemas-microsoft-com:vml" Requires="v">
                <p:oleObj spid="_x0000_s1043" name="文档" r:id="rId2" imgW="3826154" imgH="2091947" progId="Word.Document.12">
                  <p:embed/>
                </p:oleObj>
              </mc:Choice>
              <mc:Fallback>
                <p:oleObj name="文档" r:id="rId2" imgW="3826154" imgH="2091947" progId="Word.Document.12">
                  <p:embed/>
                  <p:pic>
                    <p:nvPicPr>
                      <p:cNvPr id="0" name="OLE substitute image"/>
                      <p:cNvPicPr/>
                      <p:nvPr/>
                    </p:nvPicPr>
                    <p:blipFill>
                      <a:blip r:embed="rId3"/>
                      <a:stretch>
                        <a:fillRect/>
                      </a:stretch>
                    </p:blipFill>
                    <p:spPr>
                      <a:xfrm>
                        <a:off x="361950" y="594193"/>
                        <a:ext cx="10807700" cy="5909102"/>
                      </a:xfrm>
                      <a:prstGeom prst="rect">
                        <a:avLst/>
                      </a:prstGeom>
                    </p:spPr>
                  </p:pic>
                </p:oleObj>
              </mc:Fallback>
            </mc:AlternateContent>
          </a:graphicData>
        </a:graphic>
      </p:graphicFrame>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26689953"/>
              </p:ext>
            </p:extLst>
          </p:nvPr>
        </p:nvGraphicFramePr>
        <p:xfrm>
          <a:off x="361950" y="1271276"/>
          <a:ext cx="10807700" cy="4188448"/>
        </p:xfrm>
        <a:graphic>
          <a:graphicData uri="http://schemas.openxmlformats.org/presentationml/2006/ole">
            <mc:AlternateContent>
              <mc:Choice xmlns:v="urn:schemas-microsoft-com:vml" Requires="v">
                <p:oleObj spid="_x0000_s1044" name="文档" r:id="rId2" imgW="3826154" imgH="1482799" progId="Word.Document.12">
                  <p:embed/>
                </p:oleObj>
              </mc:Choice>
              <mc:Fallback>
                <p:oleObj name="文档" r:id="rId2" imgW="3826154" imgH="1482799" progId="Word.Document.12">
                  <p:embed/>
                  <p:pic>
                    <p:nvPicPr>
                      <p:cNvPr id="0" name="OLE substitute image"/>
                      <p:cNvPicPr/>
                      <p:nvPr/>
                    </p:nvPicPr>
                    <p:blipFill>
                      <a:blip r:embed="rId3"/>
                      <a:stretch>
                        <a:fillRect/>
                      </a:stretch>
                    </p:blipFill>
                    <p:spPr>
                      <a:xfrm>
                        <a:off x="361950" y="1271276"/>
                        <a:ext cx="10807700" cy="4188448"/>
                      </a:xfrm>
                      <a:prstGeom prst="rect">
                        <a:avLst/>
                      </a:prstGeom>
                    </p:spPr>
                  </p:pic>
                </p:oleObj>
              </mc:Fallback>
            </mc:AlternateContent>
          </a:graphicData>
        </a:graphic>
      </p:graphicFrame>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探究通电螺线管外部的磁场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探究通电螺线管外部的磁场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采用了如图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所示的实验装置</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61950" y="2419324"/>
            <a:ext cx="10807700" cy="3710915"/>
          </a:xfrm>
          <a:prstGeom prst="rect">
            <a:avLst/>
          </a:prstGeom>
        </p:spPr>
      </p:pic>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该实验中小磁针的作用是</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当闭合开关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小磁针</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发生偏转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说明通电螺线管周围存在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用铁屑来做实验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得到了如图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所示的情形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说明通电螺线管的磁场分布与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磁体相似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为描述磁场而引入的磁感线</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真实存在的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通电螺线管周围的小磁针</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黑色端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指向如图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在通电螺线管外部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磁感线是从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极发出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最后回到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535181" y="639088"/>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判断磁场的方向</a:t>
            </a:r>
            <a:endParaRPr lang="zh-CN" altLang="en-US"/>
          </a:p>
        </p:txBody>
      </p:sp>
      <p:sp>
        <p:nvSpPr>
          <p:cNvPr id="4" name="矩形 3"/>
          <p:cNvSpPr/>
          <p:nvPr/>
        </p:nvSpPr>
        <p:spPr>
          <a:xfrm>
            <a:off x="5666181" y="121640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会</a:t>
            </a:r>
            <a:endParaRPr lang="zh-CN" altLang="en-US"/>
          </a:p>
        </p:txBody>
      </p:sp>
      <p:sp>
        <p:nvSpPr>
          <p:cNvPr id="5" name="矩形 4"/>
          <p:cNvSpPr/>
          <p:nvPr/>
        </p:nvSpPr>
        <p:spPr>
          <a:xfrm>
            <a:off x="7233877" y="181339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磁场</a:t>
            </a:r>
            <a:endParaRPr lang="zh-CN" altLang="en-US"/>
          </a:p>
        </p:txBody>
      </p:sp>
      <p:sp>
        <p:nvSpPr>
          <p:cNvPr id="6" name="矩形 5"/>
          <p:cNvSpPr/>
          <p:nvPr/>
        </p:nvSpPr>
        <p:spPr>
          <a:xfrm>
            <a:off x="3990333" y="298476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条形</a:t>
            </a:r>
            <a:endParaRPr lang="zh-CN" altLang="en-US"/>
          </a:p>
        </p:txBody>
      </p:sp>
      <p:sp>
        <p:nvSpPr>
          <p:cNvPr id="7" name="矩形 6"/>
          <p:cNvSpPr/>
          <p:nvPr/>
        </p:nvSpPr>
        <p:spPr>
          <a:xfrm>
            <a:off x="2635197" y="356529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不是</a:t>
            </a:r>
            <a:endParaRPr lang="zh-CN" altLang="en-US"/>
          </a:p>
        </p:txBody>
      </p:sp>
      <p:sp>
        <p:nvSpPr>
          <p:cNvPr id="8" name="矩形 7"/>
          <p:cNvSpPr/>
          <p:nvPr/>
        </p:nvSpPr>
        <p:spPr>
          <a:xfrm>
            <a:off x="936501" y="5309776"/>
            <a:ext cx="1165704"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北</a:t>
            </a:r>
            <a:r>
              <a:rPr lang="en-US" altLang="zh-CN">
                <a:ea typeface="宋体" panose="02010600030101010101" pitchFamily="2" charset="-122"/>
              </a:rPr>
              <a:t>(N)</a:t>
            </a:r>
            <a:endParaRPr lang="zh-CN" altLang="en-US"/>
          </a:p>
        </p:txBody>
      </p:sp>
      <p:sp>
        <p:nvSpPr>
          <p:cNvPr id="9" name="矩形 8"/>
          <p:cNvSpPr/>
          <p:nvPr/>
        </p:nvSpPr>
        <p:spPr>
          <a:xfrm>
            <a:off x="6405925" y="5309775"/>
            <a:ext cx="109677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南</a:t>
            </a:r>
            <a:r>
              <a:rPr lang="en-US" altLang="zh-CN">
                <a:ea typeface="宋体" panose="02010600030101010101" pitchFamily="2" charset="-122"/>
              </a:rPr>
              <a:t>(S)</a:t>
            </a:r>
            <a:endParaRPr lang="zh-CN" altLang="en-US"/>
          </a:p>
        </p:txBody>
      </p:sp>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对象 3"/>
          <p:cNvGraphicFramePr>
            <a:graphicFrameLocks noChangeAspect="1"/>
          </p:cNvGraphicFramePr>
          <p:nvPr>
            <p:extLst>
              <p:ext uri="{D42A27DB-BD31-4B8C-83A1-F6EECF244321}">
                <p14:modId xmlns:p14="http://schemas.microsoft.com/office/powerpoint/2010/main" val="1209235907"/>
              </p:ext>
            </p:extLst>
          </p:nvPr>
        </p:nvGraphicFramePr>
        <p:xfrm>
          <a:off x="361950" y="942880"/>
          <a:ext cx="10807700" cy="4845239"/>
        </p:xfrm>
        <a:graphic>
          <a:graphicData uri="http://schemas.openxmlformats.org/presentationml/2006/ole">
            <mc:AlternateContent>
              <mc:Choice xmlns:v="urn:schemas-microsoft-com:vml" Requires="v">
                <p:oleObj spid="_x0000_s1039" name="文档" r:id="rId2" imgW="3826154" imgH="1715317" progId="Word.Document.12">
                  <p:embed/>
                </p:oleObj>
              </mc:Choice>
              <mc:Fallback>
                <p:oleObj name="文档" r:id="rId2" imgW="3826154" imgH="1715317" progId="Word.Document.12">
                  <p:embed/>
                  <p:pic>
                    <p:nvPicPr>
                      <p:cNvPr id="0" name="OLE substitute image"/>
                      <p:cNvPicPr/>
                      <p:nvPr/>
                    </p:nvPicPr>
                    <p:blipFill>
                      <a:blip r:embed="rId3"/>
                      <a:stretch>
                        <a:fillRect/>
                      </a:stretch>
                    </p:blipFill>
                    <p:spPr>
                      <a:xfrm>
                        <a:off x="361950" y="942880"/>
                        <a:ext cx="10807700" cy="4845239"/>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实验过程中小明发现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当通电螺线管上绕线方向变化时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小磁针方向也发生变化</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小明认为通电螺线管的磁极极性与导线的绕线方向有关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小明的观点是否正确</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908261" y="280048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不正确</a:t>
            </a:r>
            <a:endParaRPr lang="zh-CN" altLang="en-US"/>
          </a:p>
        </p:txBody>
      </p:sp>
      <p:sp>
        <p:nvSpPr>
          <p:cNvPr id="4" name="矩形 3"/>
          <p:cNvSpPr>
            <a:spLocks noChangeAspect="1"/>
          </p:cNvSpPr>
          <p:nvPr/>
        </p:nvSpPr>
        <p:spPr>
          <a:xfrm>
            <a:off x="361950" y="332490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当绕线方向变化时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螺线管中的电流方向也发生了变化</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没有控制变量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为了探究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通电螺线管的磁极极性与什么有关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小明对可能的影响因素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电流方向和绕线方向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进行了实验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得到了如图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所示的四种情况</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分析情况可知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通电螺线管的磁极极性只与螺线管中的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且这个关系可以用</a:t>
            </a:r>
            <a:r>
              <a:rPr lang="en-US" altLang="zh-CN" i="1" smtClean="0">
                <a:solidFill>
                  <a:srgbClr val="000000"/>
                </a:solidFill>
                <a:ea typeface="宋体" panose="02010600030101010101" pitchFamily="2" charset="-122"/>
                <a:cs typeface="Times New Roman" panose="02020603050405020304" pitchFamily="18" charset="0"/>
              </a:rPr>
              <a:t>______________________</a:t>
            </a:r>
            <a:r>
              <a:rPr lang="zh-CN" altLang="zh-CN">
                <a:solidFill>
                  <a:srgbClr val="000000"/>
                </a:solidFill>
                <a:ea typeface="宋体" panose="02010600030101010101" pitchFamily="2" charset="-122"/>
                <a:cs typeface="Times New Roman" panose="02020603050405020304" pitchFamily="18" charset="0"/>
              </a:rPr>
              <a:t>定则来判断</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65.jpeg"/>
          <p:cNvPicPr>
            <a:picLocks noChangeAspect="1"/>
          </p:cNvPicPr>
          <p:nvPr/>
        </p:nvPicPr>
        <p:blipFill>
          <a:blip r:embed="rId2"/>
          <a:stretch>
            <a:fillRect/>
          </a:stretch>
        </p:blipFill>
        <p:spPr>
          <a:xfrm>
            <a:off x="361950" y="3580463"/>
            <a:ext cx="10807700" cy="2030917"/>
          </a:xfrm>
          <a:prstGeom prst="rect">
            <a:avLst/>
          </a:prstGeom>
        </p:spPr>
      </p:pic>
      <p:sp>
        <p:nvSpPr>
          <p:cNvPr id="4" name="矩形 3"/>
          <p:cNvSpPr/>
          <p:nvPr/>
        </p:nvSpPr>
        <p:spPr>
          <a:xfrm>
            <a:off x="5360127" y="5668729"/>
            <a:ext cx="801822" cy="683264"/>
          </a:xfrm>
          <a:prstGeom prst="rect">
            <a:avLst/>
          </a:prstGeom>
        </p:spPr>
        <p:txBody>
          <a:bodyPr wrap="none">
            <a:spAutoFit/>
          </a:bodyPr>
          <a:lstStyle/>
          <a:p>
            <a:pPr algn="ct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4</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736701" y="231381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电流方向</a:t>
            </a:r>
            <a:endParaRPr lang="zh-CN" altLang="en-US"/>
          </a:p>
        </p:txBody>
      </p:sp>
      <p:sp>
        <p:nvSpPr>
          <p:cNvPr id="6" name="矩形 5"/>
          <p:cNvSpPr/>
          <p:nvPr/>
        </p:nvSpPr>
        <p:spPr>
          <a:xfrm>
            <a:off x="792485" y="2895019"/>
            <a:ext cx="334097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右手螺旋</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或安培</a:t>
            </a:r>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写出增强通电螺线管周围磁场的一个方法</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在通电螺线管中插入铁钉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探究影响电磁铁磁性强弱的因素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实验装置如图</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所示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2591612" y="2925192"/>
            <a:ext cx="6348377" cy="3415702"/>
          </a:xfrm>
          <a:prstGeom prst="rect">
            <a:avLst/>
          </a:prstGeom>
        </p:spPr>
      </p:pic>
      <p:sp>
        <p:nvSpPr>
          <p:cNvPr id="4" name="矩形 3"/>
          <p:cNvSpPr>
            <a:spLocks noChangeAspect="1"/>
          </p:cNvSpPr>
          <p:nvPr/>
        </p:nvSpPr>
        <p:spPr>
          <a:xfrm>
            <a:off x="361950" y="1088101"/>
            <a:ext cx="10807700" cy="626710"/>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增大电流</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或插入铁芯、增加螺线管的匝数</a:t>
            </a:r>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6999"/>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通过滑动变阻器改变线圈中的电流大小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会发现电磁铁吸引大头针数目变多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此现象说明</a:t>
            </a:r>
            <a:r>
              <a:rPr lang="en-US" altLang="zh-CN" i="1" smtClean="0">
                <a:solidFill>
                  <a:srgbClr val="000000"/>
                </a:solidFill>
                <a:ea typeface="宋体" panose="02010600030101010101" pitchFamily="2" charset="-122"/>
                <a:cs typeface="Times New Roman" panose="02020603050405020304" pitchFamily="18" charset="0"/>
              </a:rPr>
              <a:t>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将图</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甲中滑动变阻器的滑片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移动到中点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然后将铁钉抽出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发现吸引大头针的数目</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这说明铁芯具有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的作用</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392885" y="168222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左</a:t>
            </a:r>
            <a:endParaRPr lang="zh-CN" altLang="en-US"/>
          </a:p>
        </p:txBody>
      </p:sp>
      <p:sp>
        <p:nvSpPr>
          <p:cNvPr id="5" name="矩形 4"/>
          <p:cNvSpPr/>
          <p:nvPr/>
        </p:nvSpPr>
        <p:spPr>
          <a:xfrm>
            <a:off x="4960027" y="2271303"/>
            <a:ext cx="5976068"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电磁铁的磁性强弱与电流大小有</a:t>
            </a:r>
            <a:endParaRPr lang="zh-CN" altLang="en-US"/>
          </a:p>
        </p:txBody>
      </p:sp>
      <p:sp>
        <p:nvSpPr>
          <p:cNvPr id="6" name="矩形 5"/>
          <p:cNvSpPr/>
          <p:nvPr/>
        </p:nvSpPr>
        <p:spPr>
          <a:xfrm>
            <a:off x="437726" y="2856078"/>
            <a:ext cx="3995004"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关</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电流越大磁性越强</a:t>
            </a:r>
            <a:endParaRPr lang="zh-CN" altLang="en-US"/>
          </a:p>
        </p:txBody>
      </p:sp>
      <p:sp>
        <p:nvSpPr>
          <p:cNvPr id="7" name="矩形 6"/>
          <p:cNvSpPr/>
          <p:nvPr/>
        </p:nvSpPr>
        <p:spPr>
          <a:xfrm>
            <a:off x="5689029" y="401139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减少</a:t>
            </a:r>
            <a:endParaRPr lang="zh-CN" altLang="en-US"/>
          </a:p>
        </p:txBody>
      </p:sp>
      <p:sp>
        <p:nvSpPr>
          <p:cNvPr id="8" name="矩形 7"/>
          <p:cNvSpPr/>
          <p:nvPr/>
        </p:nvSpPr>
        <p:spPr>
          <a:xfrm>
            <a:off x="648469" y="460837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增强磁性</a:t>
            </a:r>
            <a:endParaRPr lang="zh-CN" altLang="en-US"/>
          </a:p>
        </p:txBody>
      </p:sp>
    </p:spTree>
    <p:extLst>
      <p:ext uri="{BB962C8B-B14F-4D97-AF65-F5344CB8AC3E}">
        <p14:creationId xmlns:p14="http://schemas.microsoft.com/office/powerpoint/2010/main" val="411722743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99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采用的连接方式是为了控制</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探究电磁铁的磁性强弱与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观察图中的实验现象可得出的结论是</a:t>
            </a:r>
            <a:r>
              <a:rPr lang="en-US" altLang="zh-CN" i="1" smtClean="0">
                <a:solidFill>
                  <a:srgbClr val="000000"/>
                </a:solidFill>
                <a:ea typeface="宋体" panose="02010600030101010101" pitchFamily="2" charset="-122"/>
                <a:cs typeface="Times New Roman" panose="02020603050405020304" pitchFamily="18" charset="0"/>
              </a:rPr>
              <a:t>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实验中发现被吸引的大头针下端呈发散状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原因是大头针被磁化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下端是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异名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相互</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⑤</a:t>
            </a:r>
            <a:r>
              <a:rPr lang="zh-CN" altLang="zh-CN">
                <a:solidFill>
                  <a:srgbClr val="000000"/>
                </a:solidFill>
                <a:ea typeface="宋体" panose="02010600030101010101" pitchFamily="2" charset="-122"/>
                <a:cs typeface="Times New Roman" panose="02020603050405020304" pitchFamily="18" charset="0"/>
              </a:rPr>
              <a:t>举出一个应用电磁铁的实例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641357" y="90268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4" name="矩形 3"/>
          <p:cNvSpPr/>
          <p:nvPr/>
        </p:nvSpPr>
        <p:spPr>
          <a:xfrm>
            <a:off x="5676013" y="148984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线圈匝数</a:t>
            </a:r>
            <a:endParaRPr lang="zh-CN" altLang="en-US"/>
          </a:p>
        </p:txBody>
      </p:sp>
      <p:sp>
        <p:nvSpPr>
          <p:cNvPr id="5" name="矩形 4"/>
          <p:cNvSpPr/>
          <p:nvPr/>
        </p:nvSpPr>
        <p:spPr>
          <a:xfrm>
            <a:off x="5473005" y="2074155"/>
            <a:ext cx="523091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当电流大小一定时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电磁铁的</a:t>
            </a:r>
            <a:endParaRPr lang="zh-CN" altLang="en-US"/>
          </a:p>
        </p:txBody>
      </p:sp>
      <p:sp>
        <p:nvSpPr>
          <p:cNvPr id="6" name="矩形 5"/>
          <p:cNvSpPr/>
          <p:nvPr/>
        </p:nvSpPr>
        <p:spPr>
          <a:xfrm>
            <a:off x="556797" y="2649610"/>
            <a:ext cx="358303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匝数越多</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磁性越强</a:t>
            </a:r>
            <a:endParaRPr lang="zh-CN" altLang="en-US"/>
          </a:p>
        </p:txBody>
      </p:sp>
      <p:sp>
        <p:nvSpPr>
          <p:cNvPr id="7" name="矩形 6"/>
          <p:cNvSpPr/>
          <p:nvPr/>
        </p:nvSpPr>
        <p:spPr>
          <a:xfrm>
            <a:off x="3635524" y="382014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同名</a:t>
            </a:r>
            <a:endParaRPr lang="zh-CN" altLang="en-US"/>
          </a:p>
        </p:txBody>
      </p:sp>
      <p:sp>
        <p:nvSpPr>
          <p:cNvPr id="8" name="矩形 7"/>
          <p:cNvSpPr/>
          <p:nvPr/>
        </p:nvSpPr>
        <p:spPr>
          <a:xfrm>
            <a:off x="1440557" y="440491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排斥</a:t>
            </a:r>
            <a:endParaRPr lang="zh-CN" altLang="en-US"/>
          </a:p>
        </p:txBody>
      </p:sp>
      <p:sp>
        <p:nvSpPr>
          <p:cNvPr id="9" name="矩形 8"/>
          <p:cNvSpPr/>
          <p:nvPr/>
        </p:nvSpPr>
        <p:spPr>
          <a:xfrm>
            <a:off x="6436544" y="498969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电铃</a:t>
            </a:r>
            <a:endParaRPr lang="zh-CN" altLang="en-US"/>
          </a:p>
        </p:txBody>
      </p:sp>
    </p:spTree>
    <p:extLst>
      <p:ext uri="{BB962C8B-B14F-4D97-AF65-F5344CB8AC3E}">
        <p14:creationId xmlns:p14="http://schemas.microsoft.com/office/powerpoint/2010/main" val="343685237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0840"/>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探究感应电流产生的条件</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用如图所示的实验装置探究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产生感应电流的条件</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通过观察</a:t>
            </a:r>
            <a:r>
              <a:rPr lang="en-US" altLang="zh-CN" i="1" smtClean="0">
                <a:solidFill>
                  <a:srgbClr val="000000"/>
                </a:solidFill>
                <a:ea typeface="宋体" panose="02010600030101010101" pitchFamily="2" charset="-122"/>
                <a:cs typeface="Times New Roman" panose="02020603050405020304" pitchFamily="18" charset="0"/>
              </a:rPr>
              <a:t>__________________________</a:t>
            </a:r>
            <a:r>
              <a:rPr lang="zh-CN" altLang="zh-CN">
                <a:solidFill>
                  <a:srgbClr val="000000"/>
                </a:solidFill>
                <a:ea typeface="宋体" panose="02010600030101010101" pitchFamily="2" charset="-122"/>
                <a:cs typeface="Times New Roman" panose="02020603050405020304" pitchFamily="18" charset="0"/>
              </a:rPr>
              <a:t>来判断电路中是否有感应电流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a:t>
            </a:r>
            <a:r>
              <a:rPr lang="zh-CN" altLang="zh-CN" smtClean="0">
                <a:solidFill>
                  <a:srgbClr val="000000"/>
                </a:solidFill>
                <a:ea typeface="宋体" panose="02010600030101010101" pitchFamily="2" charset="-122"/>
                <a:cs typeface="Times New Roman" panose="02020603050405020304" pitchFamily="18" charset="0"/>
              </a:rPr>
              <a:t>中</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灵敏电流计</a:t>
            </a:r>
            <a:r>
              <a:rPr lang="zh-CN" altLang="zh-CN">
                <a:solidFill>
                  <a:srgbClr val="000000"/>
                </a:solidFill>
                <a:ea typeface="宋体" panose="02010600030101010101" pitchFamily="2" charset="-122"/>
                <a:cs typeface="Times New Roman" panose="02020603050405020304" pitchFamily="18" charset="0"/>
              </a:rPr>
              <a:t>除了</a:t>
            </a:r>
            <a:r>
              <a:rPr lang="zh-CN" altLang="zh-CN" smtClean="0">
                <a:solidFill>
                  <a:srgbClr val="000000"/>
                </a:solidFill>
                <a:ea typeface="宋体" panose="02010600030101010101" pitchFamily="2" charset="-122"/>
                <a:cs typeface="Times New Roman" panose="02020603050405020304" pitchFamily="18" charset="0"/>
              </a:rPr>
              <a:t>可以</a:t>
            </a:r>
            <a:r>
              <a:rPr lang="zh-CN" altLang="zh-CN">
                <a:solidFill>
                  <a:srgbClr val="000000"/>
                </a:solidFill>
                <a:ea typeface="宋体" panose="02010600030101010101" pitchFamily="2" charset="-122"/>
                <a:cs typeface="Times New Roman" panose="02020603050405020304" pitchFamily="18" charset="0"/>
              </a:rPr>
              <a:t>显示</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否</a:t>
            </a:r>
            <a:r>
              <a:rPr lang="zh-CN" altLang="zh-CN">
                <a:solidFill>
                  <a:srgbClr val="000000"/>
                </a:solidFill>
                <a:ea typeface="宋体" panose="02010600030101010101" pitchFamily="2" charset="-122"/>
                <a:cs typeface="Times New Roman" panose="02020603050405020304" pitchFamily="18" charset="0"/>
              </a:rPr>
              <a:t>产生感应电流外</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另</a:t>
            </a:r>
            <a:r>
              <a:rPr lang="zh-CN" altLang="zh-CN">
                <a:solidFill>
                  <a:srgbClr val="000000"/>
                </a:solidFill>
                <a:ea typeface="宋体" panose="02010600030101010101" pitchFamily="2" charset="-122"/>
                <a:cs typeface="Times New Roman" panose="02020603050405020304" pitchFamily="18" charset="0"/>
              </a:rPr>
              <a:t>一个</a:t>
            </a:r>
            <a:r>
              <a:rPr lang="zh-CN" altLang="zh-CN" smtClean="0">
                <a:solidFill>
                  <a:srgbClr val="000000"/>
                </a:solidFill>
                <a:ea typeface="宋体" panose="02010600030101010101" pitchFamily="2" charset="-122"/>
                <a:cs typeface="Times New Roman" panose="02020603050405020304" pitchFamily="18" charset="0"/>
              </a:rPr>
              <a:t>作</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用</a:t>
            </a:r>
            <a:r>
              <a:rPr lang="zh-CN" altLang="zh-CN">
                <a:solidFill>
                  <a:srgbClr val="000000"/>
                </a:solidFill>
                <a:ea typeface="宋体" panose="02010600030101010101" pitchFamily="2" charset="-122"/>
                <a:cs typeface="Times New Roman" panose="02020603050405020304" pitchFamily="18" charset="0"/>
              </a:rPr>
              <a:t>是</a:t>
            </a:r>
            <a:r>
              <a:rPr lang="en-US" altLang="zh-CN" i="1" smtClean="0">
                <a:solidFill>
                  <a:srgbClr val="000000"/>
                </a:solidFill>
                <a:ea typeface="宋体" panose="02010600030101010101" pitchFamily="2" charset="-122"/>
                <a:cs typeface="Times New Roman" panose="02020603050405020304" pitchFamily="18" charset="0"/>
              </a:rPr>
              <a:t>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921509" y="1855192"/>
            <a:ext cx="5128327"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灵敏电流计的指针是否偏转</a:t>
            </a:r>
            <a:endParaRPr lang="zh-CN" altLang="en-US"/>
          </a:p>
        </p:txBody>
      </p:sp>
      <p:sp>
        <p:nvSpPr>
          <p:cNvPr id="5" name="矩形 4"/>
          <p:cNvSpPr/>
          <p:nvPr/>
        </p:nvSpPr>
        <p:spPr>
          <a:xfrm>
            <a:off x="1312225" y="4186023"/>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显示感应电流的方向</a:t>
            </a:r>
            <a:endParaRPr lang="zh-CN" altLang="en-US"/>
          </a:p>
        </p:txBody>
      </p:sp>
      <p:pic>
        <p:nvPicPr>
          <p:cNvPr id="6" name="image1271.jpeg"/>
          <p:cNvPicPr>
            <a:picLocks noChangeAspect="1"/>
          </p:cNvPicPr>
          <p:nvPr/>
        </p:nvPicPr>
        <p:blipFill>
          <a:blip r:embed="rId2"/>
          <a:stretch>
            <a:fillRect/>
          </a:stretch>
        </p:blipFill>
        <p:spPr>
          <a:xfrm>
            <a:off x="6218077" y="2503048"/>
            <a:ext cx="4583520" cy="3506023"/>
          </a:xfrm>
          <a:prstGeom prst="rect">
            <a:avLst/>
          </a:prstGeom>
        </p:spPr>
      </p:pic>
    </p:spTree>
    <p:extLst>
      <p:ext uri="{BB962C8B-B14F-4D97-AF65-F5344CB8AC3E}">
        <p14:creationId xmlns:p14="http://schemas.microsoft.com/office/powerpoint/2010/main" val="205255294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小明进行了如下操作</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让导体</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在水平方向上左右运动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让导体</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在竖直方向上上下运动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让导体</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在水平方向上左右运动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让导体</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在竖直方向上上下运动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E</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让蹄形磁体在水平方向上向左右运动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F</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让蹄形磁体在竖直方向上上下运动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其中一定能产生感应电流的是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填写字母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由此得出电磁感应发生的条件是</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en-US" altLang="zh-CN" i="1" smtClean="0">
                <a:solidFill>
                  <a:srgbClr val="000000"/>
                </a:solidFill>
                <a:ea typeface="宋体" panose="02010600030101010101" pitchFamily="2" charset="-122"/>
                <a:cs typeface="Times New Roman" panose="02020603050405020304" pitchFamily="18" charset="0"/>
              </a:rPr>
              <a:t>______________________</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6265093" y="4598407"/>
            <a:ext cx="1167307" cy="584775"/>
          </a:xfrm>
          <a:prstGeom prst="rect">
            <a:avLst/>
          </a:prstGeom>
        </p:spPr>
        <p:txBody>
          <a:bodyPr wrap="none">
            <a:spAutoFit/>
          </a:bodyPr>
          <a:lstStyle/>
          <a:p>
            <a:r>
              <a:rPr lang="en-US" altLang="zh-CN">
                <a:ea typeface="宋体" panose="02010600030101010101" pitchFamily="2" charset="-122"/>
              </a:rPr>
              <a:t>C</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rPr>
              <a:t>E</a:t>
            </a:r>
            <a:endParaRPr lang="zh-CN" altLang="en-US"/>
          </a:p>
        </p:txBody>
      </p:sp>
      <p:sp>
        <p:nvSpPr>
          <p:cNvPr id="3" name="矩形 2"/>
          <p:cNvSpPr/>
          <p:nvPr/>
        </p:nvSpPr>
        <p:spPr>
          <a:xfrm>
            <a:off x="6409109" y="5163518"/>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电路是闭合回路</a:t>
            </a:r>
            <a:endParaRPr lang="zh-CN" altLang="en-US"/>
          </a:p>
        </p:txBody>
      </p:sp>
      <p:sp>
        <p:nvSpPr>
          <p:cNvPr id="5" name="矩形 4"/>
          <p:cNvSpPr/>
          <p:nvPr/>
        </p:nvSpPr>
        <p:spPr>
          <a:xfrm>
            <a:off x="1080517" y="5740839"/>
            <a:ext cx="55402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一部分导体做切割磁感线运动</a:t>
            </a:r>
            <a:endParaRPr lang="zh-CN" altLang="en-US"/>
          </a:p>
        </p:txBody>
      </p:sp>
    </p:spTree>
    <p:extLst>
      <p:ext uri="{BB962C8B-B14F-4D97-AF65-F5344CB8AC3E}">
        <p14:creationId xmlns:p14="http://schemas.microsoft.com/office/powerpoint/2010/main" val="418190117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1143"/>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在实验中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改变磁场方向的目的是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a:t>
            </a:r>
            <a:r>
              <a:rPr lang="en-US" altLang="zh-CN" i="1" smtClean="0">
                <a:solidFill>
                  <a:srgbClr val="000000"/>
                </a:solidFill>
                <a:ea typeface="宋体" panose="02010600030101010101" pitchFamily="2" charset="-122"/>
                <a:cs typeface="Times New Roman" panose="02020603050405020304" pitchFamily="18" charset="0"/>
              </a:rPr>
              <a:t>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在探究中还发现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水平向左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或向右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缓慢运动时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灵敏电流计的指针偏转角度较小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水平向左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或向右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快速运动时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灵敏电流计的指针偏转角度较大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说明感应电流的大小与</a:t>
            </a:r>
            <a:r>
              <a:rPr lang="en-US" altLang="zh-CN" i="1" smtClean="0">
                <a:solidFill>
                  <a:srgbClr val="000000"/>
                </a:solidFill>
                <a:ea typeface="宋体" panose="02010600030101010101" pitchFamily="2" charset="-122"/>
                <a:cs typeface="Times New Roman" panose="02020603050405020304" pitchFamily="18" charset="0"/>
              </a:rPr>
              <a:t>_________________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在仪器和电路连接都完好的情况下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某小组的实验现象不太明显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请提出一条改进措施</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738370" y="883487"/>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感应电流的</a:t>
            </a:r>
            <a:r>
              <a:rPr lang="zh-CN" altLang="zh-CN" smtClean="0">
                <a:ea typeface="宋体" panose="02010600030101010101" pitchFamily="2" charset="-122"/>
                <a:cs typeface="Times New Roman" panose="02020603050405020304" pitchFamily="18" charset="0"/>
              </a:rPr>
              <a:t>方向</a:t>
            </a:r>
            <a:endParaRPr lang="zh-CN" altLang="en-US"/>
          </a:p>
        </p:txBody>
      </p:sp>
      <p:sp>
        <p:nvSpPr>
          <p:cNvPr id="4" name="矩形 3"/>
          <p:cNvSpPr/>
          <p:nvPr/>
        </p:nvSpPr>
        <p:spPr>
          <a:xfrm>
            <a:off x="576461" y="1460808"/>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和磁场方向的关系</a:t>
            </a:r>
            <a:endParaRPr lang="zh-CN" altLang="en-US"/>
          </a:p>
        </p:txBody>
      </p:sp>
      <p:sp>
        <p:nvSpPr>
          <p:cNvPr id="5" name="矩形 4"/>
          <p:cNvSpPr/>
          <p:nvPr/>
        </p:nvSpPr>
        <p:spPr>
          <a:xfrm>
            <a:off x="1388213" y="3806319"/>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导体运动的快慢</a:t>
            </a:r>
            <a:endParaRPr lang="zh-CN" altLang="en-US"/>
          </a:p>
        </p:txBody>
      </p:sp>
      <p:sp>
        <p:nvSpPr>
          <p:cNvPr id="6" name="矩形 5"/>
          <p:cNvSpPr/>
          <p:nvPr/>
        </p:nvSpPr>
        <p:spPr>
          <a:xfrm>
            <a:off x="5924717" y="4958447"/>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换用磁性更强的磁体</a:t>
            </a:r>
            <a:endParaRPr lang="zh-CN" altLang="en-US"/>
          </a:p>
        </p:txBody>
      </p:sp>
    </p:spTree>
    <p:extLst>
      <p:ext uri="{BB962C8B-B14F-4D97-AF65-F5344CB8AC3E}">
        <p14:creationId xmlns:p14="http://schemas.microsoft.com/office/powerpoint/2010/main" val="75523828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该实验的结论是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闭合电路的一部分导体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在磁场中做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磁感线运动时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导体中就会产生感应电流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这个实验电路中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导体相当于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此过程中能量的转化情况是</a:t>
            </a:r>
            <a:r>
              <a:rPr lang="en-US" altLang="zh-CN" i="1" smtClean="0">
                <a:solidFill>
                  <a:srgbClr val="000000"/>
                </a:solidFill>
                <a:ea typeface="宋体" panose="02010600030101010101" pitchFamily="2" charset="-122"/>
                <a:cs typeface="Times New Roman" panose="02020603050405020304" pitchFamily="18" charset="0"/>
              </a:rPr>
              <a:t>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如果将灵敏电流计换成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可以观察磁场对通电导体的作用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实验中若想探究感应电流的方向与导体切割磁感线运动的方向是否有关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你的设计方案是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36501" y="10731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切割</a:t>
            </a:r>
            <a:endParaRPr lang="zh-CN" altLang="en-US"/>
          </a:p>
        </p:txBody>
      </p:sp>
      <p:sp>
        <p:nvSpPr>
          <p:cNvPr id="4" name="矩形 3"/>
          <p:cNvSpPr/>
          <p:nvPr/>
        </p:nvSpPr>
        <p:spPr>
          <a:xfrm>
            <a:off x="6471285" y="165797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电源</a:t>
            </a:r>
            <a:endParaRPr lang="zh-CN" altLang="en-US"/>
          </a:p>
        </p:txBody>
      </p:sp>
      <p:sp>
        <p:nvSpPr>
          <p:cNvPr id="5" name="矩形 4"/>
          <p:cNvSpPr/>
          <p:nvPr/>
        </p:nvSpPr>
        <p:spPr>
          <a:xfrm>
            <a:off x="3106573" y="2242749"/>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机械能转化为电能</a:t>
            </a:r>
            <a:endParaRPr lang="zh-CN" altLang="en-US"/>
          </a:p>
        </p:txBody>
      </p:sp>
      <p:sp>
        <p:nvSpPr>
          <p:cNvPr id="6" name="矩形 5"/>
          <p:cNvSpPr/>
          <p:nvPr/>
        </p:nvSpPr>
        <p:spPr>
          <a:xfrm>
            <a:off x="5603481" y="28248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电源</a:t>
            </a:r>
            <a:endParaRPr lang="zh-CN" altLang="en-US"/>
          </a:p>
        </p:txBody>
      </p:sp>
      <p:sp>
        <p:nvSpPr>
          <p:cNvPr id="7" name="矩形 6"/>
          <p:cNvSpPr/>
          <p:nvPr/>
        </p:nvSpPr>
        <p:spPr>
          <a:xfrm>
            <a:off x="6488494" y="4578743"/>
            <a:ext cx="440697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保持磁体方向不变</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闭合</a:t>
            </a:r>
            <a:endParaRPr lang="zh-CN" altLang="en-US"/>
          </a:p>
        </p:txBody>
      </p:sp>
      <p:sp>
        <p:nvSpPr>
          <p:cNvPr id="8" name="矩形 7"/>
          <p:cNvSpPr>
            <a:spLocks noChangeAspect="1"/>
          </p:cNvSpPr>
          <p:nvPr/>
        </p:nvSpPr>
        <p:spPr>
          <a:xfrm>
            <a:off x="361950" y="511913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开关</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让导体在水平方向上分别向左向右运动</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观察灵敏电流计指针偏转的方向</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7945132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770431"/>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南宁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下列物理学家中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在世界上第一个发现电流的周围存在着磁场的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法拉第</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奥斯特</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焦耳</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欧姆</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4032845" y="3021201"/>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534767601"/>
              </p:ext>
            </p:extLst>
          </p:nvPr>
        </p:nvGraphicFramePr>
        <p:xfrm>
          <a:off x="361950" y="1581400"/>
          <a:ext cx="10807700" cy="3568200"/>
        </p:xfrm>
        <a:graphic>
          <a:graphicData uri="http://schemas.openxmlformats.org/presentationml/2006/ole">
            <mc:AlternateContent>
              <mc:Choice xmlns:v="urn:schemas-microsoft-com:vml" Requires="v">
                <p:oleObj spid="_x0000_s1040" name="文档" r:id="rId2" imgW="3826154" imgH="1263218" progId="Word.Document.12">
                  <p:embed/>
                </p:oleObj>
              </mc:Choice>
              <mc:Fallback>
                <p:oleObj name="文档" r:id="rId2" imgW="3826154" imgH="1263218" progId="Word.Document.12">
                  <p:embed/>
                  <p:pic>
                    <p:nvPicPr>
                      <p:cNvPr id="0" name="OLE substitute image"/>
                      <p:cNvPicPr/>
                      <p:nvPr/>
                    </p:nvPicPr>
                    <p:blipFill>
                      <a:blip r:embed="rId3"/>
                      <a:stretch>
                        <a:fillRect/>
                      </a:stretch>
                    </p:blipFill>
                    <p:spPr>
                      <a:xfrm>
                        <a:off x="361950" y="1581400"/>
                        <a:ext cx="10807700" cy="3568200"/>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小红梳理反思了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磁场和磁感线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相关知识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她归纳整理如下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其中正确的</a:t>
            </a:r>
            <a:r>
              <a:rPr lang="zh-CN" altLang="zh-CN" smtClean="0">
                <a:solidFill>
                  <a:srgbClr val="000000"/>
                </a:solidFill>
                <a:ea typeface="宋体" panose="02010600030101010101" pitchFamily="2" charset="-122"/>
                <a:cs typeface="Times New Roman" panose="02020603050405020304" pitchFamily="18" charset="0"/>
              </a:rPr>
              <a:t>有</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磁场看不见摸不着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但是可以借助小磁针感知它的存在</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磁感线是磁体周围空间实际存在的曲线</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磁感线是铁屑组成的</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地磁场的磁感线是从地球南极附近发出回到北极附近</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①④</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②③</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①②</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②④</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3198245" y="144971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56370"/>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南宁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如图所示是磁现象的四幅示意图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其中磁感线方向错误的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74.jpeg"/>
          <p:cNvPicPr>
            <a:picLocks noChangeAspect="1"/>
          </p:cNvPicPr>
          <p:nvPr/>
        </p:nvPicPr>
        <p:blipFill>
          <a:blip r:embed="rId2"/>
          <a:stretch>
            <a:fillRect/>
          </a:stretch>
        </p:blipFill>
        <p:spPr>
          <a:xfrm>
            <a:off x="110065" y="2805427"/>
            <a:ext cx="11311471" cy="2018836"/>
          </a:xfrm>
          <a:prstGeom prst="rect">
            <a:avLst/>
          </a:prstGeom>
        </p:spPr>
      </p:pic>
      <p:sp>
        <p:nvSpPr>
          <p:cNvPr id="4" name="Rectangle 3"/>
          <p:cNvSpPr>
            <a:spLocks noChangeArrowheads="1"/>
          </p:cNvSpPr>
          <p:nvPr/>
        </p:nvSpPr>
        <p:spPr bwMode="auto">
          <a:xfrm>
            <a:off x="2779213" y="202796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131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海南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如图所示甲、乙、丙、丁四个探究实验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探究电流的磁效应与电流的磁场分布的实验</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endParaRPr lang="en-US" altLang="zh-CN">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甲与乙</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乙与丙</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丙与丁</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丁与甲</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75.jpeg"/>
          <p:cNvPicPr>
            <a:picLocks noChangeAspect="1"/>
          </p:cNvPicPr>
          <p:nvPr/>
        </p:nvPicPr>
        <p:blipFill>
          <a:blip r:embed="rId2"/>
          <a:stretch>
            <a:fillRect/>
          </a:stretch>
        </p:blipFill>
        <p:spPr>
          <a:xfrm>
            <a:off x="361950" y="2117455"/>
            <a:ext cx="10807700" cy="2662559"/>
          </a:xfrm>
          <a:prstGeom prst="rect">
            <a:avLst/>
          </a:prstGeom>
        </p:spPr>
      </p:pic>
      <p:sp>
        <p:nvSpPr>
          <p:cNvPr id="4" name="Rectangle 3"/>
          <p:cNvSpPr>
            <a:spLocks noChangeArrowheads="1"/>
          </p:cNvSpPr>
          <p:nvPr/>
        </p:nvSpPr>
        <p:spPr bwMode="auto">
          <a:xfrm>
            <a:off x="7705253" y="1469383"/>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青海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位于通电螺线管左右两侧的小磁针静止时其指向正确的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76.jpeg"/>
          <p:cNvPicPr>
            <a:picLocks noChangeAspect="1"/>
          </p:cNvPicPr>
          <p:nvPr/>
        </p:nvPicPr>
        <p:blipFill>
          <a:blip r:embed="rId2"/>
          <a:stretch>
            <a:fillRect/>
          </a:stretch>
        </p:blipFill>
        <p:spPr>
          <a:xfrm>
            <a:off x="110065" y="3127244"/>
            <a:ext cx="11311471" cy="1458880"/>
          </a:xfrm>
          <a:prstGeom prst="rect">
            <a:avLst/>
          </a:prstGeom>
        </p:spPr>
      </p:pic>
      <p:sp>
        <p:nvSpPr>
          <p:cNvPr id="4" name="Rectangle 3"/>
          <p:cNvSpPr>
            <a:spLocks noChangeArrowheads="1"/>
          </p:cNvSpPr>
          <p:nvPr/>
        </p:nvSpPr>
        <p:spPr bwMode="auto">
          <a:xfrm>
            <a:off x="6880485" y="223309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湘潭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小明设计了一款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智能照明灯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其电路的原理图如图所示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光线较暗时灯泡自动发光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光线较亮时灯泡自动熄灭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控制电路中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电源电压恒定</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为光敏电阻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其阻值随光照强度的增大而减小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以下说法正确的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电磁铁的上端为</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当光照强度增强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控制电路的电流变小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当光照强度减弱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电磁铁的磁性增强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灯泡应设计在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两接线柱之间</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77.jpeg"/>
          <p:cNvPicPr/>
          <p:nvPr/>
        </p:nvPicPr>
        <p:blipFill>
          <a:blip r:embed="rId2"/>
          <a:stretch>
            <a:fillRect/>
          </a:stretch>
        </p:blipFill>
        <p:spPr>
          <a:xfrm>
            <a:off x="7921277" y="3014231"/>
            <a:ext cx="2693610" cy="2844135"/>
          </a:xfrm>
          <a:prstGeom prst="rect">
            <a:avLst/>
          </a:prstGeom>
        </p:spPr>
      </p:pic>
      <p:sp>
        <p:nvSpPr>
          <p:cNvPr id="4" name="Rectangle 3"/>
          <p:cNvSpPr>
            <a:spLocks noChangeArrowheads="1"/>
          </p:cNvSpPr>
          <p:nvPr/>
        </p:nvSpPr>
        <p:spPr bwMode="auto">
          <a:xfrm>
            <a:off x="9433445" y="243815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0687"/>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杭州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有外形相同的两根钢条</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按图甲、图乙两种方式接触时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它们之间都有较大吸引力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则下列推断正确的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无磁性、</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无磁性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无磁性、</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有磁性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有磁性、</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无磁性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有磁性、</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有磁性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78.jpeg"/>
          <p:cNvPicPr/>
          <p:nvPr/>
        </p:nvPicPr>
        <p:blipFill>
          <a:blip r:embed="rId2"/>
          <a:stretch>
            <a:fillRect/>
          </a:stretch>
        </p:blipFill>
        <p:spPr>
          <a:xfrm>
            <a:off x="5776148" y="2536789"/>
            <a:ext cx="4636565" cy="2375951"/>
          </a:xfrm>
          <a:prstGeom prst="rect">
            <a:avLst/>
          </a:prstGeom>
        </p:spPr>
      </p:pic>
      <p:sp>
        <p:nvSpPr>
          <p:cNvPr id="4" name="Rectangle 3"/>
          <p:cNvSpPr>
            <a:spLocks noChangeArrowheads="1"/>
          </p:cNvSpPr>
          <p:nvPr/>
        </p:nvSpPr>
        <p:spPr bwMode="auto">
          <a:xfrm>
            <a:off x="1162357" y="227389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绥化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下列四个装置中利用电磁感应现象制成的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32465" y="2333479"/>
            <a:ext cx="11257143" cy="2980952"/>
          </a:xfrm>
          <a:prstGeom prst="rect">
            <a:avLst/>
          </a:prstGeom>
        </p:spPr>
      </p:pic>
      <p:sp>
        <p:nvSpPr>
          <p:cNvPr id="4" name="Rectangle 3"/>
          <p:cNvSpPr>
            <a:spLocks noChangeArrowheads="1"/>
          </p:cNvSpPr>
          <p:nvPr/>
        </p:nvSpPr>
        <p:spPr bwMode="auto">
          <a:xfrm>
            <a:off x="762989" y="164993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733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黔西南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如图所示是实验室电流表的内部结构图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处在磁场中的线圈有电流通过时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线圈会</a:t>
            </a:r>
            <a:r>
              <a:rPr lang="zh-CN" altLang="zh-CN" smtClean="0">
                <a:solidFill>
                  <a:srgbClr val="000000"/>
                </a:solidFill>
                <a:ea typeface="宋体" panose="02010600030101010101" pitchFamily="2" charset="-122"/>
                <a:cs typeface="Times New Roman" panose="02020603050405020304" pitchFamily="18" charset="0"/>
              </a:rPr>
              <a:t>带动指针</a:t>
            </a:r>
            <a:r>
              <a:rPr lang="zh-CN" altLang="zh-CN">
                <a:solidFill>
                  <a:srgbClr val="000000"/>
                </a:solidFill>
                <a:ea typeface="宋体" panose="02010600030101010101" pitchFamily="2" charset="-122"/>
                <a:cs typeface="Times New Roman" panose="02020603050405020304" pitchFamily="18" charset="0"/>
              </a:rPr>
              <a:t>一起偏转</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下列四幅图中与此电流表工作原理相同的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136300" y="3043727"/>
            <a:ext cx="11249475" cy="2053811"/>
          </a:xfrm>
          <a:prstGeom prst="rect">
            <a:avLst/>
          </a:prstGeom>
        </p:spPr>
      </p:pic>
      <p:sp>
        <p:nvSpPr>
          <p:cNvPr id="5" name="Rectangle 3"/>
          <p:cNvSpPr>
            <a:spLocks noChangeArrowheads="1"/>
          </p:cNvSpPr>
          <p:nvPr/>
        </p:nvSpPr>
        <p:spPr bwMode="auto">
          <a:xfrm>
            <a:off x="7695421" y="227036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88175"/>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矩形铜线框在某磁场中的位置如图所示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ed</a:t>
            </a:r>
            <a:r>
              <a:rPr lang="zh-CN" altLang="zh-CN">
                <a:solidFill>
                  <a:srgbClr val="000000"/>
                </a:solidFill>
                <a:ea typeface="宋体" panose="02010600030101010101" pitchFamily="2" charset="-122"/>
                <a:cs typeface="Times New Roman" panose="02020603050405020304" pitchFamily="18" charset="0"/>
              </a:rPr>
              <a:t>和</a:t>
            </a:r>
            <a:r>
              <a:rPr lang="en-US" altLang="zh-CN" i="1" err="1">
                <a:solidFill>
                  <a:srgbClr val="000000"/>
                </a:solidFill>
                <a:ea typeface="宋体" panose="02010600030101010101" pitchFamily="2" charset="-122"/>
                <a:cs typeface="Times New Roman" panose="02020603050405020304" pitchFamily="18" charset="0"/>
              </a:rPr>
              <a:t>fe</a:t>
            </a:r>
            <a:r>
              <a:rPr lang="zh-CN" altLang="zh-CN">
                <a:solidFill>
                  <a:srgbClr val="000000"/>
                </a:solidFill>
                <a:ea typeface="宋体" panose="02010600030101010101" pitchFamily="2" charset="-122"/>
                <a:cs typeface="Times New Roman" panose="02020603050405020304" pitchFamily="18" charset="0"/>
              </a:rPr>
              <a:t>段都受到该磁场的作用力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下列哪两段受到该磁场的作用力方向</a:t>
            </a:r>
            <a:r>
              <a:rPr lang="zh-CN" altLang="zh-CN" smtClean="0">
                <a:solidFill>
                  <a:srgbClr val="000000"/>
                </a:solidFill>
                <a:ea typeface="宋体" panose="02010600030101010101" pitchFamily="2" charset="-122"/>
                <a:cs typeface="Times New Roman" panose="02020603050405020304" pitchFamily="18" charset="0"/>
              </a:rPr>
              <a:t>相同</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smtClean="0">
                <a:solidFill>
                  <a:srgbClr val="000000"/>
                </a:solidFill>
                <a:ea typeface="宋体" panose="02010600030101010101" pitchFamily="2" charset="-122"/>
                <a:cs typeface="Times New Roman" panose="02020603050405020304" pitchFamily="18" charset="0"/>
              </a:rPr>
              <a:t>A</a:t>
            </a:r>
            <a:r>
              <a:rPr lang="en-US" altLang="zh-CN" i="1" err="1" smtClean="0">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段与</a:t>
            </a:r>
            <a:r>
              <a:rPr lang="en-US" altLang="zh-CN" i="1" err="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段</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err="1" smtClean="0">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段与</a:t>
            </a:r>
            <a:r>
              <a:rPr lang="en-US" altLang="zh-CN" i="1" err="1">
                <a:solidFill>
                  <a:srgbClr val="000000"/>
                </a:solidFill>
                <a:ea typeface="宋体" panose="02010600030101010101" pitchFamily="2" charset="-122"/>
                <a:cs typeface="Times New Roman" panose="02020603050405020304" pitchFamily="18" charset="0"/>
              </a:rPr>
              <a:t>ed</a:t>
            </a:r>
            <a:r>
              <a:rPr lang="zh-CN" altLang="zh-CN">
                <a:solidFill>
                  <a:srgbClr val="000000"/>
                </a:solidFill>
                <a:ea typeface="宋体" panose="02010600030101010101" pitchFamily="2" charset="-122"/>
                <a:cs typeface="Times New Roman" panose="02020603050405020304" pitchFamily="18" charset="0"/>
              </a:rPr>
              <a:t>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C</a:t>
            </a:r>
            <a:r>
              <a:rPr lang="en-US" altLang="zh-CN" i="1" err="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段与</a:t>
            </a:r>
            <a:r>
              <a:rPr lang="en-US" altLang="zh-CN" i="1" err="1">
                <a:solidFill>
                  <a:srgbClr val="000000"/>
                </a:solidFill>
                <a:ea typeface="宋体" panose="02010600030101010101" pitchFamily="2" charset="-122"/>
                <a:cs typeface="Times New Roman" panose="02020603050405020304" pitchFamily="18" charset="0"/>
              </a:rPr>
              <a:t>fe</a:t>
            </a:r>
            <a:r>
              <a:rPr lang="zh-CN" altLang="zh-CN">
                <a:solidFill>
                  <a:srgbClr val="000000"/>
                </a:solidFill>
                <a:ea typeface="宋体" panose="02010600030101010101" pitchFamily="2" charset="-122"/>
                <a:cs typeface="Times New Roman" panose="02020603050405020304" pitchFamily="18" charset="0"/>
              </a:rPr>
              <a:t>段</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err="1" smtClean="0">
                <a:solidFill>
                  <a:srgbClr val="000000"/>
                </a:solidFill>
                <a:ea typeface="宋体" panose="02010600030101010101" pitchFamily="2" charset="-122"/>
                <a:cs typeface="Times New Roman" panose="02020603050405020304" pitchFamily="18" charset="0"/>
              </a:rPr>
              <a:t>.fe</a:t>
            </a:r>
            <a:r>
              <a:rPr lang="zh-CN" altLang="zh-CN">
                <a:solidFill>
                  <a:srgbClr val="000000"/>
                </a:solidFill>
                <a:ea typeface="宋体" panose="02010600030101010101" pitchFamily="2" charset="-122"/>
                <a:cs typeface="Times New Roman" panose="02020603050405020304" pitchFamily="18" charset="0"/>
              </a:rPr>
              <a:t>段与</a:t>
            </a:r>
            <a:r>
              <a:rPr lang="en-US" altLang="zh-CN" i="1" err="1">
                <a:solidFill>
                  <a:srgbClr val="000000"/>
                </a:solidFill>
                <a:ea typeface="宋体" panose="02010600030101010101" pitchFamily="2" charset="-122"/>
                <a:cs typeface="Times New Roman" panose="02020603050405020304" pitchFamily="18" charset="0"/>
              </a:rPr>
              <a:t>ed</a:t>
            </a:r>
            <a:r>
              <a:rPr lang="zh-CN" altLang="zh-CN">
                <a:solidFill>
                  <a:srgbClr val="000000"/>
                </a:solidFill>
                <a:ea typeface="宋体" panose="02010600030101010101" pitchFamily="2" charset="-122"/>
                <a:cs typeface="Times New Roman" panose="02020603050405020304" pitchFamily="18" charset="0"/>
              </a:rPr>
              <a:t>段</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85.jpeg"/>
          <p:cNvPicPr/>
          <p:nvPr/>
        </p:nvPicPr>
        <p:blipFill>
          <a:blip r:embed="rId2"/>
          <a:stretch>
            <a:fillRect/>
          </a:stretch>
        </p:blipFill>
        <p:spPr>
          <a:xfrm>
            <a:off x="6841157" y="2216077"/>
            <a:ext cx="3363402" cy="2916267"/>
          </a:xfrm>
          <a:prstGeom prst="rect">
            <a:avLst/>
          </a:prstGeom>
        </p:spPr>
      </p:pic>
      <p:sp>
        <p:nvSpPr>
          <p:cNvPr id="4" name="Rectangle 3"/>
          <p:cNvSpPr>
            <a:spLocks noChangeArrowheads="1"/>
          </p:cNvSpPr>
          <p:nvPr/>
        </p:nvSpPr>
        <p:spPr bwMode="auto">
          <a:xfrm>
            <a:off x="4032845" y="2234611"/>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930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深圳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表示垂直于纸面的一根导线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它是闭合电路的一部分</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当导线</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在磁场中按箭头方向运动时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不能产生感应电流的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86.jpeg"/>
          <p:cNvPicPr>
            <a:picLocks noChangeAspect="1"/>
          </p:cNvPicPr>
          <p:nvPr/>
        </p:nvPicPr>
        <p:blipFill>
          <a:blip r:embed="rId2"/>
          <a:stretch>
            <a:fillRect/>
          </a:stretch>
        </p:blipFill>
        <p:spPr>
          <a:xfrm>
            <a:off x="110065" y="2759075"/>
            <a:ext cx="11311471" cy="2886772"/>
          </a:xfrm>
          <a:prstGeom prst="rect">
            <a:avLst/>
          </a:prstGeom>
        </p:spPr>
      </p:pic>
      <p:sp>
        <p:nvSpPr>
          <p:cNvPr id="4" name="Rectangle 3"/>
          <p:cNvSpPr>
            <a:spLocks noChangeArrowheads="1"/>
          </p:cNvSpPr>
          <p:nvPr/>
        </p:nvSpPr>
        <p:spPr bwMode="auto">
          <a:xfrm>
            <a:off x="2808709" y="1992165"/>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1344026" y="1158648"/>
            <a:ext cx="8843549" cy="5192360"/>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29"/>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宿迁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当闭合开关的瞬间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导体棒</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水平向右运动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若同时对调电源与磁体的两极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再次闭合开关时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导体棒</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的运动方向</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水平向右</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水平向左</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竖直向上</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竖直向下</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87.jpeg"/>
          <p:cNvPicPr/>
          <p:nvPr/>
        </p:nvPicPr>
        <p:blipFill>
          <a:blip r:embed="rId2"/>
          <a:stretch>
            <a:fillRect/>
          </a:stretch>
        </p:blipFill>
        <p:spPr>
          <a:xfrm>
            <a:off x="6049069" y="2452036"/>
            <a:ext cx="4278017" cy="2591975"/>
          </a:xfrm>
          <a:prstGeom prst="rect">
            <a:avLst/>
          </a:prstGeom>
        </p:spPr>
      </p:pic>
      <p:sp>
        <p:nvSpPr>
          <p:cNvPr id="4" name="Rectangle 3"/>
          <p:cNvSpPr>
            <a:spLocks noChangeArrowheads="1"/>
          </p:cNvSpPr>
          <p:nvPr/>
        </p:nvSpPr>
        <p:spPr bwMode="auto">
          <a:xfrm>
            <a:off x="4569567" y="225163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729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山西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小明用漆包线、两节干电池、磁铁等器材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成功制作了一个小小电动机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他想改变电动机线圈转动的方向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下列方法可行的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只增强磁铁的磁性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只增加线圈的匝数</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只增大线圈中的电流</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只将磁铁的磁极对调</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88.jpeg"/>
          <p:cNvPicPr/>
          <p:nvPr/>
        </p:nvPicPr>
        <p:blipFill>
          <a:blip r:embed="rId2"/>
          <a:stretch>
            <a:fillRect/>
          </a:stretch>
        </p:blipFill>
        <p:spPr>
          <a:xfrm>
            <a:off x="7345214" y="2241807"/>
            <a:ext cx="2232248" cy="3020373"/>
          </a:xfrm>
          <a:prstGeom prst="rect">
            <a:avLst/>
          </a:prstGeom>
        </p:spPr>
      </p:pic>
      <p:sp>
        <p:nvSpPr>
          <p:cNvPr id="4" name="Rectangle 3"/>
          <p:cNvSpPr>
            <a:spLocks noChangeArrowheads="1"/>
          </p:cNvSpPr>
          <p:nvPr/>
        </p:nvSpPr>
        <p:spPr bwMode="auto">
          <a:xfrm>
            <a:off x="5762858" y="229096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018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镇江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蹄形磁铁和铜棒均水平放置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水平向左移动铜棒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的指针发生偏转</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根据此现象的产生原理可制成电动机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此现象与奥斯特实验现象的</a:t>
            </a:r>
            <a:r>
              <a:rPr lang="zh-CN" altLang="zh-CN" smtClean="0">
                <a:solidFill>
                  <a:srgbClr val="000000"/>
                </a:solidFill>
                <a:ea typeface="宋体" panose="02010600030101010101" pitchFamily="2" charset="-122"/>
                <a:cs typeface="Times New Roman" panose="02020603050405020304" pitchFamily="18" charset="0"/>
              </a:rPr>
              <a:t>产生</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原理</a:t>
            </a:r>
            <a:r>
              <a:rPr lang="zh-CN" altLang="zh-CN">
                <a:solidFill>
                  <a:srgbClr val="000000"/>
                </a:solidFill>
                <a:ea typeface="宋体" panose="02010600030101010101" pitchFamily="2" charset="-122"/>
                <a:cs typeface="Times New Roman" panose="02020603050405020304" pitchFamily="18" charset="0"/>
              </a:rPr>
              <a:t>相同</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若将铜棒左右来回移动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可产生交变电流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仅将磁铁水平向右移动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的指针不偏转</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89.jpeg"/>
          <p:cNvPicPr/>
          <p:nvPr/>
        </p:nvPicPr>
        <p:blipFill>
          <a:blip r:embed="rId2"/>
          <a:stretch>
            <a:fillRect/>
          </a:stretch>
        </p:blipFill>
        <p:spPr>
          <a:xfrm>
            <a:off x="7993284" y="2428335"/>
            <a:ext cx="3221171" cy="2448272"/>
          </a:xfrm>
          <a:prstGeom prst="rect">
            <a:avLst/>
          </a:prstGeom>
        </p:spPr>
      </p:pic>
      <p:sp>
        <p:nvSpPr>
          <p:cNvPr id="4" name="Rectangle 3"/>
          <p:cNvSpPr>
            <a:spLocks noChangeArrowheads="1"/>
          </p:cNvSpPr>
          <p:nvPr/>
        </p:nvSpPr>
        <p:spPr bwMode="auto">
          <a:xfrm>
            <a:off x="9917837" y="171368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5780044"/>
          </a:xfrm>
          <a:prstGeom prst="rect">
            <a:avLst/>
          </a:prstGeom>
        </p:spPr>
        <p:txBody>
          <a:bodyPr>
            <a:spAutoFit/>
          </a:bodyPr>
          <a:lstStyle/>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15</a:t>
            </a:r>
            <a:r>
              <a:rPr lang="en-US" altLang="zh-CN" sz="2800" i="1">
                <a:solidFill>
                  <a:srgbClr val="000000"/>
                </a:solidFill>
                <a:ea typeface="宋体" panose="02010600030101010101" pitchFamily="2" charset="-122"/>
                <a:cs typeface="Times New Roman" panose="02020603050405020304" pitchFamily="18" charset="0"/>
              </a:rPr>
              <a:t>.</a:t>
            </a:r>
            <a:r>
              <a:rPr lang="en-US" altLang="zh-CN" sz="2800">
                <a:solidFill>
                  <a:srgbClr val="000000"/>
                </a:solidFill>
                <a:ea typeface="宋体" panose="02010600030101010101" pitchFamily="2" charset="-122"/>
                <a:cs typeface="Times New Roman" panose="02020603050405020304" pitchFamily="18" charset="0"/>
              </a:rPr>
              <a:t>(2020·</a:t>
            </a:r>
            <a:r>
              <a:rPr lang="zh-CN" altLang="zh-CN" sz="2800">
                <a:solidFill>
                  <a:srgbClr val="000000"/>
                </a:solidFill>
                <a:ea typeface="楷体" panose="02010609060101010101" pitchFamily="49" charset="-122"/>
                <a:cs typeface="Times New Roman" panose="02020603050405020304" pitchFamily="18" charset="0"/>
              </a:rPr>
              <a:t>益阳</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将如图甲所示的铜线框上方的尖端挂在电池的正极</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并保持良好接触</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下端的两个弧形导线头分别压在磁钢柱的前后两侧</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且始终与磁钢柱接触良好</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磁钢柱吸附在电池底部的负极上</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制成如图乙所示的小玩具</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铜</a:t>
            </a:r>
            <a:r>
              <a:rPr lang="zh-CN" altLang="zh-CN" sz="2800" smtClean="0">
                <a:solidFill>
                  <a:srgbClr val="000000"/>
                </a:solidFill>
                <a:ea typeface="宋体" panose="02010600030101010101" pitchFamily="2" charset="-122"/>
                <a:cs typeface="Times New Roman" panose="02020603050405020304" pitchFamily="18" charset="0"/>
              </a:rPr>
              <a:t>线框由</a:t>
            </a:r>
            <a:r>
              <a:rPr lang="zh-CN" altLang="zh-CN" sz="2800">
                <a:solidFill>
                  <a:srgbClr val="000000"/>
                </a:solidFill>
                <a:ea typeface="宋体" panose="02010600030101010101" pitchFamily="2" charset="-122"/>
                <a:cs typeface="Times New Roman" panose="02020603050405020304" pitchFamily="18" charset="0"/>
              </a:rPr>
              <a:t>静止</a:t>
            </a:r>
            <a:r>
              <a:rPr lang="zh-CN" altLang="zh-CN" sz="2800" smtClean="0">
                <a:solidFill>
                  <a:srgbClr val="000000"/>
                </a:solidFill>
                <a:ea typeface="宋体" panose="02010600030101010101" pitchFamily="2" charset="-122"/>
                <a:cs typeface="Times New Roman" panose="02020603050405020304" pitchFamily="18" charset="0"/>
              </a:rPr>
              <a:t>释放后会转动起来</a:t>
            </a:r>
            <a:r>
              <a:rPr lang="en-US" altLang="zh-CN" sz="2800" smtClean="0">
                <a:solidFill>
                  <a:srgbClr val="000000"/>
                </a:solidFill>
                <a:ea typeface="宋体" panose="02010600030101010101" pitchFamily="2" charset="-122"/>
                <a:cs typeface="Times New Roman" panose="02020603050405020304" pitchFamily="18" charset="0"/>
              </a:rPr>
              <a:t>,</a:t>
            </a:r>
            <a:r>
              <a:rPr lang="zh-CN" altLang="zh-CN" sz="2800" smtClean="0">
                <a:solidFill>
                  <a:srgbClr val="000000"/>
                </a:solidFill>
                <a:ea typeface="宋体" panose="02010600030101010101" pitchFamily="2" charset="-122"/>
                <a:cs typeface="Times New Roman" panose="02020603050405020304" pitchFamily="18" charset="0"/>
              </a:rPr>
              <a:t>关于该现象</a:t>
            </a:r>
            <a:r>
              <a:rPr lang="en-US" altLang="zh-CN" sz="2800" smtClean="0">
                <a:solidFill>
                  <a:srgbClr val="000000"/>
                </a:solidFill>
                <a:ea typeface="宋体" panose="02010600030101010101" pitchFamily="2" charset="-122"/>
                <a:cs typeface="Times New Roman" panose="02020603050405020304" pitchFamily="18" charset="0"/>
              </a:rPr>
              <a:t>,</a:t>
            </a:r>
            <a:r>
              <a:rPr lang="zh-CN" altLang="zh-CN" sz="2800" smtClean="0">
                <a:solidFill>
                  <a:srgbClr val="000000"/>
                </a:solidFill>
                <a:ea typeface="宋体" panose="02010600030101010101" pitchFamily="2" charset="-122"/>
                <a:cs typeface="Times New Roman" panose="02020603050405020304" pitchFamily="18" charset="0"/>
              </a:rPr>
              <a:t>下列说法正确的是</a:t>
            </a:r>
            <a:r>
              <a:rPr lang="en-US" altLang="zh-CN" sz="2800" smtClean="0">
                <a:solidFill>
                  <a:srgbClr val="000000"/>
                </a:solidFill>
                <a:ea typeface="宋体" panose="02010600030101010101" pitchFamily="2" charset="-122"/>
                <a:cs typeface="Times New Roman" panose="02020603050405020304" pitchFamily="18" charset="0"/>
              </a:rPr>
              <a:t>(</a:t>
            </a:r>
            <a:r>
              <a:rPr lang="zh-CN" altLang="zh-CN" sz="2800" i="1" smtClean="0">
                <a:solidFill>
                  <a:srgbClr val="000000"/>
                </a:solidFill>
                <a:ea typeface="宋体" panose="02010600030101010101" pitchFamily="2" charset="-122"/>
                <a:cs typeface="Times New Roman" panose="02020603050405020304" pitchFamily="18" charset="0"/>
              </a:rPr>
              <a:t>　　</a:t>
            </a:r>
            <a:r>
              <a:rPr lang="en-US" altLang="zh-CN" sz="2800" smtClean="0">
                <a:solidFill>
                  <a:srgbClr val="000000"/>
                </a:solidFill>
                <a:ea typeface="宋体" panose="02010600030101010101" pitchFamily="2" charset="-122"/>
                <a:cs typeface="Times New Roman" panose="02020603050405020304" pitchFamily="18" charset="0"/>
              </a:rPr>
              <a:t>)</a:t>
            </a:r>
            <a:endParaRPr lang="zh-CN" altLang="zh-CN" sz="2800" smtClean="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smtClean="0">
                <a:solidFill>
                  <a:srgbClr val="000000"/>
                </a:solidFill>
                <a:ea typeface="宋体" panose="02010600030101010101" pitchFamily="2" charset="-122"/>
                <a:cs typeface="Times New Roman" panose="02020603050405020304" pitchFamily="18" charset="0"/>
              </a:rPr>
              <a:t>A</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它的原理与发电机原理相同</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B</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若将磁体的磁极对调</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铜线框</a:t>
            </a:r>
            <a:r>
              <a:rPr lang="zh-CN" altLang="zh-CN" sz="2800" smtClean="0">
                <a:solidFill>
                  <a:srgbClr val="000000"/>
                </a:solidFill>
                <a:ea typeface="宋体" panose="02010600030101010101" pitchFamily="2" charset="-122"/>
                <a:cs typeface="Times New Roman" panose="02020603050405020304" pitchFamily="18" charset="0"/>
              </a:rPr>
              <a:t>中</a:t>
            </a:r>
            <a:endParaRPr lang="en-US" altLang="zh-CN" sz="28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z="2800" smtClean="0">
                <a:solidFill>
                  <a:srgbClr val="000000"/>
                </a:solidFill>
                <a:ea typeface="宋体" panose="02010600030101010101" pitchFamily="2" charset="-122"/>
                <a:cs typeface="Times New Roman" panose="02020603050405020304" pitchFamily="18" charset="0"/>
              </a:rPr>
              <a:t>电流</a:t>
            </a:r>
            <a:r>
              <a:rPr lang="zh-CN" altLang="zh-CN" sz="2800">
                <a:solidFill>
                  <a:srgbClr val="000000"/>
                </a:solidFill>
                <a:ea typeface="宋体" panose="02010600030101010101" pitchFamily="2" charset="-122"/>
                <a:cs typeface="Times New Roman" panose="02020603050405020304" pitchFamily="18" charset="0"/>
              </a:rPr>
              <a:t>的方向会改变</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C</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若将磁体的磁极对调</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铜线框</a:t>
            </a:r>
            <a:r>
              <a:rPr lang="zh-CN" altLang="zh-CN" sz="2800" smtClean="0">
                <a:solidFill>
                  <a:srgbClr val="000000"/>
                </a:solidFill>
                <a:ea typeface="宋体" panose="02010600030101010101" pitchFamily="2" charset="-122"/>
                <a:cs typeface="Times New Roman" panose="02020603050405020304" pitchFamily="18" charset="0"/>
              </a:rPr>
              <a:t>的</a:t>
            </a:r>
            <a:endParaRPr lang="en-US" altLang="zh-CN" sz="28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z="2800" smtClean="0">
                <a:solidFill>
                  <a:srgbClr val="000000"/>
                </a:solidFill>
                <a:ea typeface="宋体" panose="02010600030101010101" pitchFamily="2" charset="-122"/>
                <a:cs typeface="Times New Roman" panose="02020603050405020304" pitchFamily="18" charset="0"/>
              </a:rPr>
              <a:t>转动</a:t>
            </a:r>
            <a:r>
              <a:rPr lang="zh-CN" altLang="zh-CN" sz="2800">
                <a:solidFill>
                  <a:srgbClr val="000000"/>
                </a:solidFill>
                <a:ea typeface="宋体" panose="02010600030101010101" pitchFamily="2" charset="-122"/>
                <a:cs typeface="Times New Roman" panose="02020603050405020304" pitchFamily="18" charset="0"/>
              </a:rPr>
              <a:t>方向将会改变</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D</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若下端有一个导线头与磁钢柱接触不良导线框不可能转动</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0.jpeg"/>
          <p:cNvPicPr/>
          <p:nvPr/>
        </p:nvPicPr>
        <p:blipFill>
          <a:blip r:embed="rId2"/>
          <a:stretch>
            <a:fillRect/>
          </a:stretch>
        </p:blipFill>
        <p:spPr>
          <a:xfrm>
            <a:off x="6841157" y="2736031"/>
            <a:ext cx="3283565" cy="2736304"/>
          </a:xfrm>
          <a:prstGeom prst="rect">
            <a:avLst/>
          </a:prstGeom>
        </p:spPr>
      </p:pic>
      <p:sp>
        <p:nvSpPr>
          <p:cNvPr id="4" name="Rectangle 3"/>
          <p:cNvSpPr>
            <a:spLocks noChangeArrowheads="1"/>
          </p:cNvSpPr>
          <p:nvPr/>
        </p:nvSpPr>
        <p:spPr bwMode="auto">
          <a:xfrm>
            <a:off x="2468333" y="259201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成都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小罗把两个玩具电机用导线连接在一起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用力快速拨动甲电机的转叶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发现乙电机的转叶也缓慢转动起来</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对这个现象分析正确的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甲电机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将电能转化为机械能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乙电机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将机械能转化为电能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甲电机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依据电磁感应来工作</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两电机的工作原理是相同的</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1.jpeg"/>
          <p:cNvPicPr/>
          <p:nvPr/>
        </p:nvPicPr>
        <p:blipFill>
          <a:blip r:embed="rId2"/>
          <a:stretch>
            <a:fillRect/>
          </a:stretch>
        </p:blipFill>
        <p:spPr>
          <a:xfrm>
            <a:off x="7600069" y="2375321"/>
            <a:ext cx="2841488" cy="2525767"/>
          </a:xfrm>
          <a:prstGeom prst="rect">
            <a:avLst/>
          </a:prstGeom>
        </p:spPr>
      </p:pic>
      <p:sp>
        <p:nvSpPr>
          <p:cNvPr id="4" name="Rectangle 3"/>
          <p:cNvSpPr>
            <a:spLocks noChangeArrowheads="1"/>
          </p:cNvSpPr>
          <p:nvPr/>
        </p:nvSpPr>
        <p:spPr bwMode="auto">
          <a:xfrm>
            <a:off x="6160405" y="225163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福建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《论衡》中记载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司南之杓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投之于地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其柢指南</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即握柄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是磁体的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静止时指向地磁场的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2.jpeg"/>
          <p:cNvPicPr/>
          <p:nvPr/>
        </p:nvPicPr>
        <p:blipFill>
          <a:blip r:embed="rId2"/>
          <a:stretch>
            <a:fillRect/>
          </a:stretch>
        </p:blipFill>
        <p:spPr>
          <a:xfrm>
            <a:off x="4179040" y="3297856"/>
            <a:ext cx="3173519" cy="2196058"/>
          </a:xfrm>
          <a:prstGeom prst="rect">
            <a:avLst/>
          </a:prstGeom>
        </p:spPr>
      </p:pic>
      <p:sp>
        <p:nvSpPr>
          <p:cNvPr id="4" name="矩形 3"/>
          <p:cNvSpPr/>
          <p:nvPr/>
        </p:nvSpPr>
        <p:spPr>
          <a:xfrm>
            <a:off x="7561237" y="1466130"/>
            <a:ext cx="412292" cy="584775"/>
          </a:xfrm>
          <a:prstGeom prst="rect">
            <a:avLst/>
          </a:prstGeom>
        </p:spPr>
        <p:txBody>
          <a:bodyPr wrap="none">
            <a:spAutoFit/>
          </a:bodyPr>
          <a:lstStyle/>
          <a:p>
            <a:r>
              <a:rPr lang="en-US" altLang="zh-CN">
                <a:ea typeface="宋体" panose="02010600030101010101" pitchFamily="2" charset="-122"/>
              </a:rPr>
              <a:t>S</a:t>
            </a:r>
            <a:endParaRPr lang="zh-CN" altLang="en-US"/>
          </a:p>
        </p:txBody>
      </p:sp>
      <p:sp>
        <p:nvSpPr>
          <p:cNvPr id="5" name="矩形 4"/>
          <p:cNvSpPr/>
          <p:nvPr/>
        </p:nvSpPr>
        <p:spPr>
          <a:xfrm>
            <a:off x="7357227" y="205835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北</a:t>
            </a:r>
            <a:endParaRPr lang="zh-CN" altLang="en-US"/>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盘锦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一些物体在磁体或</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的作用下会被磁化</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放在水平桌面上能水平自由转动的小磁针静止时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磁针的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极总是指向北方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说明地球周围存在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841157" y="219929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4" name="矩形 3"/>
          <p:cNvSpPr/>
          <p:nvPr/>
        </p:nvSpPr>
        <p:spPr>
          <a:xfrm>
            <a:off x="8176629" y="337571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地磁场</a:t>
            </a:r>
            <a:endParaRPr lang="zh-CN" altLang="en-US"/>
          </a:p>
        </p:txBody>
      </p:sp>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威海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地磁场使地球生命免受宇宙射线的危害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有关地磁场形成的原因有很多假说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其中一种认为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在高温高压环境下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地核物质中的部分带电粒子向外逃逸到地幔层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并随着地球自转形成电流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从而产生磁场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这种现象叫做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形成磁场的带电粒子是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电子</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1293.jpeg"/>
          <p:cNvPicPr/>
          <p:nvPr/>
        </p:nvPicPr>
        <p:blipFill>
          <a:blip r:embed="rId2"/>
          <a:stretch>
            <a:fillRect/>
          </a:stretch>
        </p:blipFill>
        <p:spPr>
          <a:xfrm>
            <a:off x="4388691" y="3520037"/>
            <a:ext cx="2754218" cy="2754218"/>
          </a:xfrm>
          <a:prstGeom prst="rect">
            <a:avLst/>
          </a:prstGeom>
        </p:spPr>
      </p:pic>
      <p:sp>
        <p:nvSpPr>
          <p:cNvPr id="2" name="矩形 1"/>
          <p:cNvSpPr/>
          <p:nvPr/>
        </p:nvSpPr>
        <p:spPr>
          <a:xfrm>
            <a:off x="324852" y="2837535"/>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电流的磁效应</a:t>
            </a:r>
            <a:endParaRPr lang="zh-CN" altLang="en-US"/>
          </a:p>
        </p:txBody>
      </p:sp>
      <p:sp>
        <p:nvSpPr>
          <p:cNvPr id="5" name="矩形 4"/>
          <p:cNvSpPr/>
          <p:nvPr/>
        </p:nvSpPr>
        <p:spPr>
          <a:xfrm>
            <a:off x="7695421" y="283753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电子</a:t>
            </a:r>
            <a:endParaRPr lang="zh-CN" altLang="en-US"/>
          </a:p>
        </p:txBody>
      </p:sp>
    </p:spTree>
    <p:extLst>
      <p:ext uri="{BB962C8B-B14F-4D97-AF65-F5344CB8AC3E}">
        <p14:creationId xmlns:p14="http://schemas.microsoft.com/office/powerpoint/2010/main" val="39051757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6612"/>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荆门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拨到</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电磁铁左端为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小磁针静止时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端是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由</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拨到</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使电流表的示数仍保持不变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则电磁铁的磁性</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减弱</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4.jpeg"/>
          <p:cNvPicPr/>
          <p:nvPr/>
        </p:nvPicPr>
        <p:blipFill>
          <a:blip r:embed="rId2"/>
          <a:stretch>
            <a:fillRect/>
          </a:stretch>
        </p:blipFill>
        <p:spPr>
          <a:xfrm>
            <a:off x="3917488" y="3048726"/>
            <a:ext cx="3696623" cy="3186201"/>
          </a:xfrm>
          <a:prstGeom prst="rect">
            <a:avLst/>
          </a:prstGeom>
        </p:spPr>
      </p:pic>
      <p:sp>
        <p:nvSpPr>
          <p:cNvPr id="4" name="矩形 3"/>
          <p:cNvSpPr/>
          <p:nvPr/>
        </p:nvSpPr>
        <p:spPr>
          <a:xfrm>
            <a:off x="2255479" y="1089679"/>
            <a:ext cx="481222" cy="584775"/>
          </a:xfrm>
          <a:prstGeom prst="rect">
            <a:avLst/>
          </a:prstGeom>
        </p:spPr>
        <p:txBody>
          <a:bodyPr wrap="none">
            <a:spAutoFit/>
          </a:bodyPr>
          <a:lstStyle/>
          <a:p>
            <a:r>
              <a:rPr lang="en-US" altLang="zh-CN">
                <a:ea typeface="宋体" panose="02010600030101010101" pitchFamily="2" charset="-122"/>
              </a:rPr>
              <a:t>N</a:t>
            </a:r>
            <a:endParaRPr lang="zh-CN" altLang="en-US"/>
          </a:p>
        </p:txBody>
      </p:sp>
      <p:sp>
        <p:nvSpPr>
          <p:cNvPr id="5" name="矩形 4"/>
          <p:cNvSpPr/>
          <p:nvPr/>
        </p:nvSpPr>
        <p:spPr>
          <a:xfrm>
            <a:off x="8877137" y="1089678"/>
            <a:ext cx="412292" cy="584775"/>
          </a:xfrm>
          <a:prstGeom prst="rect">
            <a:avLst/>
          </a:prstGeom>
        </p:spPr>
        <p:txBody>
          <a:bodyPr wrap="none">
            <a:spAutoFit/>
          </a:bodyPr>
          <a:lstStyle/>
          <a:p>
            <a:r>
              <a:rPr lang="en-US" altLang="zh-CN">
                <a:ea typeface="宋体" panose="02010600030101010101" pitchFamily="2" charset="-122"/>
              </a:rPr>
              <a:t>S</a:t>
            </a:r>
            <a:endParaRPr lang="zh-CN" altLang="en-US"/>
          </a:p>
        </p:txBody>
      </p:sp>
      <p:sp>
        <p:nvSpPr>
          <p:cNvPr id="6" name="矩形 5"/>
          <p:cNvSpPr/>
          <p:nvPr/>
        </p:nvSpPr>
        <p:spPr>
          <a:xfrm>
            <a:off x="4867445" y="223197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减弱</a:t>
            </a:r>
            <a:endParaRPr lang="zh-CN" altLang="en-US"/>
          </a:p>
        </p:txBody>
      </p:sp>
    </p:spTree>
    <p:extLst>
      <p:ext uri="{BB962C8B-B14F-4D97-AF65-F5344CB8AC3E}">
        <p14:creationId xmlns:p14="http://schemas.microsoft.com/office/powerpoint/2010/main" val="98849415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黄石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酿酒坊里的发酵罐配有</a:t>
            </a:r>
            <a:r>
              <a:rPr lang="zh-CN" altLang="zh-CN" smtClean="0">
                <a:solidFill>
                  <a:srgbClr val="000000"/>
                </a:solidFill>
                <a:ea typeface="宋体" panose="02010600030101010101" pitchFamily="2" charset="-122"/>
                <a:cs typeface="Times New Roman" panose="02020603050405020304" pitchFamily="18" charset="0"/>
              </a:rPr>
              <a:t>笨</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重</a:t>
            </a:r>
            <a:r>
              <a:rPr lang="zh-CN" altLang="zh-CN">
                <a:solidFill>
                  <a:srgbClr val="000000"/>
                </a:solidFill>
                <a:ea typeface="宋体" panose="02010600030101010101" pitchFamily="2" charset="-122"/>
                <a:cs typeface="Times New Roman" panose="02020603050405020304" pitchFamily="18" charset="0"/>
              </a:rPr>
              <a:t>的密封罩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为了方便操作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设计了一个</a:t>
            </a:r>
            <a:r>
              <a:rPr lang="zh-CN" altLang="zh-CN" smtClean="0">
                <a:solidFill>
                  <a:srgbClr val="000000"/>
                </a:solidFill>
                <a:ea typeface="宋体" panose="02010600030101010101" pitchFamily="2" charset="-122"/>
                <a:cs typeface="Times New Roman" panose="02020603050405020304" pitchFamily="18" charset="0"/>
              </a:rPr>
              <a:t>杠</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杆</a:t>
            </a:r>
            <a:r>
              <a:rPr lang="zh-CN" altLang="zh-CN">
                <a:solidFill>
                  <a:srgbClr val="000000"/>
                </a:solidFill>
                <a:ea typeface="宋体" panose="02010600030101010101" pitchFamily="2" charset="-122"/>
                <a:cs typeface="Times New Roman" panose="02020603050405020304" pitchFamily="18" charset="0"/>
              </a:rPr>
              <a:t>和电磁铁组合系统来升降密封罩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a:t>
            </a:r>
            <a:r>
              <a:rPr lang="zh-CN" altLang="zh-CN" smtClean="0">
                <a:solidFill>
                  <a:srgbClr val="000000"/>
                </a:solidFill>
                <a:ea typeface="宋体" panose="02010600030101010101" pitchFamily="2" charset="-122"/>
                <a:cs typeface="Times New Roman" panose="02020603050405020304" pitchFamily="18" charset="0"/>
              </a:rPr>
              <a:t>图</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所</a:t>
            </a:r>
            <a:r>
              <a:rPr lang="zh-CN" altLang="zh-CN">
                <a:solidFill>
                  <a:srgbClr val="000000"/>
                </a:solidFill>
                <a:ea typeface="宋体" panose="02010600030101010101" pitchFamily="2" charset="-122"/>
                <a:cs typeface="Times New Roman" panose="02020603050405020304" pitchFamily="18" charset="0"/>
              </a:rPr>
              <a:t>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电磁铁的工作原理是电流的磁效应</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该</a:t>
            </a:r>
            <a:r>
              <a:rPr lang="zh-CN" altLang="zh-CN">
                <a:solidFill>
                  <a:srgbClr val="000000"/>
                </a:solidFill>
                <a:ea typeface="宋体" panose="02010600030101010101" pitchFamily="2" charset="-122"/>
                <a:cs typeface="Times New Roman" panose="02020603050405020304" pitchFamily="18" charset="0"/>
              </a:rPr>
              <a:t>现象最早是由</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法拉第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奥斯特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安培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装置通电后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电磁铁上端为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若密封罩被提起并悬挂于空中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不计衔铁、杠杆的质量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左侧电磁吸力应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密封罩的重力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若提不起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则应将滑动变阻器滑片向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5.jpeg"/>
          <p:cNvPicPr/>
          <p:nvPr/>
        </p:nvPicPr>
        <p:blipFill>
          <a:blip r:embed="rId2"/>
          <a:stretch>
            <a:fillRect/>
          </a:stretch>
        </p:blipFill>
        <p:spPr>
          <a:xfrm>
            <a:off x="7775141" y="647799"/>
            <a:ext cx="3394509" cy="2087984"/>
          </a:xfrm>
          <a:prstGeom prst="rect">
            <a:avLst/>
          </a:prstGeom>
        </p:spPr>
      </p:pic>
      <p:sp>
        <p:nvSpPr>
          <p:cNvPr id="4" name="矩形 3"/>
          <p:cNvSpPr/>
          <p:nvPr/>
        </p:nvSpPr>
        <p:spPr>
          <a:xfrm>
            <a:off x="3744813" y="282653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奥斯特</a:t>
            </a:r>
            <a:endParaRPr lang="zh-CN" altLang="en-US"/>
          </a:p>
        </p:txBody>
      </p:sp>
      <p:sp>
        <p:nvSpPr>
          <p:cNvPr id="5" name="矩形 4"/>
          <p:cNvSpPr/>
          <p:nvPr/>
        </p:nvSpPr>
        <p:spPr>
          <a:xfrm>
            <a:off x="7993285" y="3428600"/>
            <a:ext cx="481222" cy="584775"/>
          </a:xfrm>
          <a:prstGeom prst="rect">
            <a:avLst/>
          </a:prstGeom>
        </p:spPr>
        <p:txBody>
          <a:bodyPr wrap="none">
            <a:spAutoFit/>
          </a:bodyPr>
          <a:lstStyle/>
          <a:p>
            <a:r>
              <a:rPr lang="en-US" altLang="zh-CN">
                <a:ea typeface="宋体" panose="02010600030101010101" pitchFamily="2" charset="-122"/>
              </a:rPr>
              <a:t>N</a:t>
            </a:r>
            <a:endParaRPr lang="zh-CN" altLang="en-US"/>
          </a:p>
        </p:txBody>
      </p:sp>
      <p:sp>
        <p:nvSpPr>
          <p:cNvPr id="6" name="矩形 5"/>
          <p:cNvSpPr/>
          <p:nvPr/>
        </p:nvSpPr>
        <p:spPr>
          <a:xfrm>
            <a:off x="4824933" y="45719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
        <p:nvSpPr>
          <p:cNvPr id="7" name="矩形 6"/>
          <p:cNvSpPr/>
          <p:nvPr/>
        </p:nvSpPr>
        <p:spPr>
          <a:xfrm>
            <a:off x="1224533" y="574182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左</a:t>
            </a:r>
            <a:endParaRPr lang="zh-CN" altLang="en-US"/>
          </a:p>
        </p:txBody>
      </p:sp>
    </p:spTree>
    <p:extLst>
      <p:ext uri="{BB962C8B-B14F-4D97-AF65-F5344CB8AC3E}">
        <p14:creationId xmlns:p14="http://schemas.microsoft.com/office/powerpoint/2010/main" val="427864887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110943" y="834327"/>
            <a:ext cx="11300187" cy="4716157"/>
          </a:xfrm>
          <a:prstGeom prst="rect">
            <a:avLst/>
          </a:prstGeom>
        </p:spPr>
      </p:pic>
    </p:spTree>
    <p:extLst>
      <p:ext uri="{BB962C8B-B14F-4D97-AF65-F5344CB8AC3E}">
        <p14:creationId xmlns:p14="http://schemas.microsoft.com/office/powerpoint/2010/main" val="3363500829"/>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大连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滑动变阻器的滑片位于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小铁片被竖直吸在电磁铁的左侧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若将滑片从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端移动到中点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则铁片受到电磁铁的吸引力将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铁片受到的摩擦力将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6.jpeg"/>
          <p:cNvPicPr/>
          <p:nvPr/>
        </p:nvPicPr>
        <p:blipFill>
          <a:blip r:embed="rId2"/>
          <a:stretch>
            <a:fillRect/>
          </a:stretch>
        </p:blipFill>
        <p:spPr>
          <a:xfrm>
            <a:off x="3923435" y="2952055"/>
            <a:ext cx="3684730" cy="3132102"/>
          </a:xfrm>
          <a:prstGeom prst="rect">
            <a:avLst/>
          </a:prstGeom>
        </p:spPr>
      </p:pic>
      <p:sp>
        <p:nvSpPr>
          <p:cNvPr id="4" name="矩形 3"/>
          <p:cNvSpPr/>
          <p:nvPr/>
        </p:nvSpPr>
        <p:spPr>
          <a:xfrm>
            <a:off x="7292869" y="166801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5" name="矩形 4"/>
          <p:cNvSpPr/>
          <p:nvPr/>
        </p:nvSpPr>
        <p:spPr>
          <a:xfrm>
            <a:off x="3139253" y="22429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Tree>
    <p:extLst>
      <p:ext uri="{BB962C8B-B14F-4D97-AF65-F5344CB8AC3E}">
        <p14:creationId xmlns:p14="http://schemas.microsoft.com/office/powerpoint/2010/main" val="304618522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朝阳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螺线管的上方放置一个小磁针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螺线管左方的水平地面上放置一个铁块</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铁块静止不动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小磁针在磁场的作用下会发生转动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它的周围</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磁感线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小磁针静止时左端为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向左滑动时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铁块受到的摩擦力的大小将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7.jpeg"/>
          <p:cNvPicPr/>
          <p:nvPr/>
        </p:nvPicPr>
        <p:blipFill>
          <a:blip r:embed="rId2"/>
          <a:stretch>
            <a:fillRect/>
          </a:stretch>
        </p:blipFill>
        <p:spPr>
          <a:xfrm>
            <a:off x="3710891" y="4043883"/>
            <a:ext cx="4109817" cy="2304256"/>
          </a:xfrm>
          <a:prstGeom prst="rect">
            <a:avLst/>
          </a:prstGeom>
        </p:spPr>
      </p:pic>
      <p:sp>
        <p:nvSpPr>
          <p:cNvPr id="4" name="矩形 3"/>
          <p:cNvSpPr/>
          <p:nvPr/>
        </p:nvSpPr>
        <p:spPr>
          <a:xfrm>
            <a:off x="8690517" y="166434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无</a:t>
            </a:r>
            <a:endParaRPr lang="zh-CN" altLang="en-US"/>
          </a:p>
        </p:txBody>
      </p:sp>
      <p:sp>
        <p:nvSpPr>
          <p:cNvPr id="5" name="矩形 4"/>
          <p:cNvSpPr/>
          <p:nvPr/>
        </p:nvSpPr>
        <p:spPr>
          <a:xfrm>
            <a:off x="8988836" y="2265876"/>
            <a:ext cx="412292" cy="584775"/>
          </a:xfrm>
          <a:prstGeom prst="rect">
            <a:avLst/>
          </a:prstGeom>
        </p:spPr>
        <p:txBody>
          <a:bodyPr wrap="none">
            <a:spAutoFit/>
          </a:bodyPr>
          <a:lstStyle/>
          <a:p>
            <a:r>
              <a:rPr lang="en-US" altLang="zh-CN">
                <a:ea typeface="宋体" panose="02010600030101010101" pitchFamily="2" charset="-122"/>
              </a:rPr>
              <a:t>S</a:t>
            </a:r>
            <a:endParaRPr lang="zh-CN" altLang="en-US"/>
          </a:p>
        </p:txBody>
      </p:sp>
      <p:sp>
        <p:nvSpPr>
          <p:cNvPr id="6" name="矩形 5"/>
          <p:cNvSpPr/>
          <p:nvPr/>
        </p:nvSpPr>
        <p:spPr>
          <a:xfrm>
            <a:off x="1924949" y="340810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304118702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7193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自贡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闭合电路的一部分导体在磁场中做切割磁感线运动时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导体中就会产生电流</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这种利用磁场产生电流的现象叫做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利用这一现象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人们发明了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发电机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911933" y="308851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电磁感应</a:t>
            </a:r>
            <a:endParaRPr lang="zh-CN" altLang="en-US"/>
          </a:p>
        </p:txBody>
      </p:sp>
      <p:sp>
        <p:nvSpPr>
          <p:cNvPr id="4" name="矩形 3"/>
          <p:cNvSpPr/>
          <p:nvPr/>
        </p:nvSpPr>
        <p:spPr>
          <a:xfrm>
            <a:off x="867677" y="367328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发电机</a:t>
            </a:r>
            <a:endParaRPr lang="zh-CN" altLang="en-US"/>
          </a:p>
        </p:txBody>
      </p:sp>
    </p:spTree>
    <p:extLst>
      <p:ext uri="{BB962C8B-B14F-4D97-AF65-F5344CB8AC3E}">
        <p14:creationId xmlns:p14="http://schemas.microsoft.com/office/powerpoint/2010/main" val="177745485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十堰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探究什么情况下</a:t>
            </a:r>
            <a:r>
              <a:rPr lang="zh-CN" altLang="zh-CN" smtClean="0">
                <a:solidFill>
                  <a:srgbClr val="000000"/>
                </a:solidFill>
                <a:ea typeface="宋体" panose="02010600030101010101" pitchFamily="2" charset="-122"/>
                <a:cs typeface="Times New Roman" panose="02020603050405020304" pitchFamily="18" charset="0"/>
              </a:rPr>
              <a:t>磁</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可以</a:t>
            </a:r>
            <a:r>
              <a:rPr lang="zh-CN" altLang="zh-CN">
                <a:solidFill>
                  <a:srgbClr val="000000"/>
                </a:solidFill>
                <a:ea typeface="宋体" panose="02010600030101010101" pitchFamily="2" charset="-122"/>
                <a:cs typeface="Times New Roman" panose="02020603050405020304" pitchFamily="18" charset="0"/>
              </a:rPr>
              <a:t>生电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蹄形磁体和</a:t>
            </a:r>
            <a:r>
              <a:rPr lang="zh-CN" altLang="zh-CN" smtClean="0">
                <a:solidFill>
                  <a:srgbClr val="000000"/>
                </a:solidFill>
                <a:ea typeface="宋体" panose="02010600030101010101" pitchFamily="2" charset="-122"/>
                <a:cs typeface="Times New Roman" panose="02020603050405020304" pitchFamily="18" charset="0"/>
              </a:rPr>
              <a:t>灵敏电流计</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均</a:t>
            </a:r>
            <a:r>
              <a:rPr lang="zh-CN" altLang="zh-CN">
                <a:solidFill>
                  <a:srgbClr val="000000"/>
                </a:solidFill>
                <a:ea typeface="宋体" panose="02010600030101010101" pitchFamily="2" charset="-122"/>
                <a:cs typeface="Times New Roman" panose="02020603050405020304" pitchFamily="18" charset="0"/>
              </a:rPr>
              <a:t>放在水平桌面上</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使导体</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在磁场中</a:t>
            </a:r>
            <a:r>
              <a:rPr lang="zh-CN" altLang="zh-CN" smtClean="0">
                <a:solidFill>
                  <a:srgbClr val="000000"/>
                </a:solidFill>
                <a:ea typeface="宋体" panose="02010600030101010101" pitchFamily="2" charset="-122"/>
                <a:cs typeface="Times New Roman" panose="02020603050405020304" pitchFamily="18" charset="0"/>
              </a:rPr>
              <a:t>竖</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直</a:t>
            </a:r>
            <a:r>
              <a:rPr lang="zh-CN" altLang="zh-CN">
                <a:solidFill>
                  <a:srgbClr val="000000"/>
                </a:solidFill>
                <a:ea typeface="宋体" panose="02010600030101010101" pitchFamily="2" charset="-122"/>
                <a:cs typeface="Times New Roman" panose="02020603050405020304" pitchFamily="18" charset="0"/>
              </a:rPr>
              <a:t>向上或竖直向下运动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发现电流计的</a:t>
            </a:r>
            <a:r>
              <a:rPr lang="zh-CN" altLang="zh-CN" smtClean="0">
                <a:solidFill>
                  <a:srgbClr val="000000"/>
                </a:solidFill>
                <a:ea typeface="宋体" panose="02010600030101010101" pitchFamily="2" charset="-122"/>
                <a:cs typeface="Times New Roman" panose="02020603050405020304" pitchFamily="18" charset="0"/>
              </a:rPr>
              <a:t>指</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针</a:t>
            </a:r>
            <a:r>
              <a:rPr lang="zh-CN" altLang="zh-CN">
                <a:solidFill>
                  <a:srgbClr val="000000"/>
                </a:solidFill>
                <a:ea typeface="宋体" panose="02010600030101010101" pitchFamily="2" charset="-122"/>
                <a:cs typeface="Times New Roman" panose="02020603050405020304" pitchFamily="18" charset="0"/>
              </a:rPr>
              <a:t>均不偏转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使导体</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在磁场中水平向右或水平向左运动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发现电流计的指针左右偏转</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这些现象说明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闭合电路的一部分导体在磁场中做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会产生电流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电流的方向与导体的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若用匝数很多的线圈代替导体</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重复上述实验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产生的电流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8.jpeg"/>
          <p:cNvPicPr/>
          <p:nvPr/>
        </p:nvPicPr>
        <p:blipFill>
          <a:blip r:embed="rId2"/>
          <a:stretch>
            <a:fillRect/>
          </a:stretch>
        </p:blipFill>
        <p:spPr>
          <a:xfrm>
            <a:off x="7849269" y="603969"/>
            <a:ext cx="2981885" cy="2141894"/>
          </a:xfrm>
          <a:prstGeom prst="rect">
            <a:avLst/>
          </a:prstGeom>
        </p:spPr>
      </p:pic>
      <p:sp>
        <p:nvSpPr>
          <p:cNvPr id="4" name="矩形 3"/>
          <p:cNvSpPr/>
          <p:nvPr/>
        </p:nvSpPr>
        <p:spPr>
          <a:xfrm>
            <a:off x="3384773" y="3992847"/>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切割磁感线</a:t>
            </a:r>
            <a:endParaRPr lang="zh-CN" altLang="en-US"/>
          </a:p>
        </p:txBody>
      </p:sp>
      <p:sp>
        <p:nvSpPr>
          <p:cNvPr id="5" name="矩形 4"/>
          <p:cNvSpPr/>
          <p:nvPr/>
        </p:nvSpPr>
        <p:spPr>
          <a:xfrm>
            <a:off x="2736701" y="458983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运动方向</a:t>
            </a:r>
            <a:endParaRPr lang="zh-CN" altLang="en-US"/>
          </a:p>
        </p:txBody>
      </p:sp>
      <p:sp>
        <p:nvSpPr>
          <p:cNvPr id="6" name="矩形 5"/>
          <p:cNvSpPr/>
          <p:nvPr/>
        </p:nvSpPr>
        <p:spPr>
          <a:xfrm>
            <a:off x="6562957" y="517698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Tree>
    <p:extLst>
      <p:ext uri="{BB962C8B-B14F-4D97-AF65-F5344CB8AC3E}">
        <p14:creationId xmlns:p14="http://schemas.microsoft.com/office/powerpoint/2010/main" val="36502007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沈阳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如图所示是一款儿童滑板车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当车轮转动时可自行发电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使车轮边缘的</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其发电的原理与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动圈式话筒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电磁起重机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逐渐加快滑行速度</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灯的亮度会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增强</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299.jpeg"/>
          <p:cNvPicPr/>
          <p:nvPr/>
        </p:nvPicPr>
        <p:blipFill>
          <a:blip r:embed="rId2"/>
          <a:stretch>
            <a:fillRect/>
          </a:stretch>
        </p:blipFill>
        <p:spPr>
          <a:xfrm>
            <a:off x="4109708" y="3008165"/>
            <a:ext cx="3312184" cy="3312184"/>
          </a:xfrm>
          <a:prstGeom prst="rect">
            <a:avLst/>
          </a:prstGeom>
        </p:spPr>
      </p:pic>
      <p:sp>
        <p:nvSpPr>
          <p:cNvPr id="4" name="矩形 3"/>
          <p:cNvSpPr/>
          <p:nvPr/>
        </p:nvSpPr>
        <p:spPr>
          <a:xfrm>
            <a:off x="524117" y="1668716"/>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动圈式话筒</a:t>
            </a:r>
            <a:endParaRPr lang="zh-CN" altLang="en-US"/>
          </a:p>
        </p:txBody>
      </p:sp>
      <p:sp>
        <p:nvSpPr>
          <p:cNvPr id="5" name="矩形 4"/>
          <p:cNvSpPr/>
          <p:nvPr/>
        </p:nvSpPr>
        <p:spPr>
          <a:xfrm>
            <a:off x="6403451" y="224365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增强</a:t>
            </a:r>
            <a:endParaRPr lang="zh-CN" altLang="en-US"/>
          </a:p>
        </p:txBody>
      </p:sp>
    </p:spTree>
    <p:extLst>
      <p:ext uri="{BB962C8B-B14F-4D97-AF65-F5344CB8AC3E}">
        <p14:creationId xmlns:p14="http://schemas.microsoft.com/office/powerpoint/2010/main" val="49636953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4104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烟台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一个综合实践</a:t>
            </a:r>
            <a:r>
              <a:rPr lang="zh-CN" altLang="zh-CN" smtClean="0">
                <a:solidFill>
                  <a:srgbClr val="000000"/>
                </a:solidFill>
                <a:ea typeface="宋体" panose="02010600030101010101" pitchFamily="2" charset="-122"/>
                <a:cs typeface="Times New Roman" panose="02020603050405020304" pitchFamily="18" charset="0"/>
              </a:rPr>
              <a:t>小组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用</a:t>
            </a:r>
            <a:r>
              <a:rPr lang="zh-CN" altLang="zh-CN">
                <a:solidFill>
                  <a:srgbClr val="000000"/>
                </a:solidFill>
                <a:ea typeface="宋体" panose="02010600030101010101" pitchFamily="2" charset="-122"/>
                <a:cs typeface="Times New Roman" panose="02020603050405020304" pitchFamily="18" charset="0"/>
              </a:rPr>
              <a:t>一段漆包线绕成线圈</a:t>
            </a:r>
            <a:r>
              <a:rPr lang="en-US" altLang="zh-CN" i="1" err="1">
                <a:solidFill>
                  <a:srgbClr val="000000"/>
                </a:solidFill>
                <a:ea typeface="宋体" panose="02010600030101010101" pitchFamily="2" charset="-122"/>
                <a:cs typeface="Times New Roman" panose="02020603050405020304" pitchFamily="18" charset="0"/>
              </a:rPr>
              <a:t>abcd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用小刀刮</a:t>
            </a:r>
            <a:r>
              <a:rPr lang="zh-CN" altLang="zh-CN" smtClean="0">
                <a:solidFill>
                  <a:srgbClr val="000000"/>
                </a:solidFill>
                <a:ea typeface="宋体" panose="02010600030101010101" pitchFamily="2" charset="-122"/>
                <a:cs typeface="Times New Roman" panose="02020603050405020304" pitchFamily="18" charset="0"/>
              </a:rPr>
              <a:t>两端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引线</a:t>
            </a:r>
            <a:r>
              <a:rPr lang="zh-CN" altLang="zh-CN">
                <a:solidFill>
                  <a:srgbClr val="000000"/>
                </a:solidFill>
                <a:ea typeface="宋体" panose="02010600030101010101" pitchFamily="2" charset="-122"/>
                <a:cs typeface="Times New Roman" panose="02020603050405020304" pitchFamily="18" charset="0"/>
              </a:rPr>
              <a:t>的漆皮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一端全部刮去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另一端只刮上</a:t>
            </a:r>
            <a:r>
              <a:rPr lang="zh-CN" altLang="zh-CN" smtClean="0">
                <a:solidFill>
                  <a:srgbClr val="000000"/>
                </a:solidFill>
                <a:ea typeface="宋体" panose="02010600030101010101" pitchFamily="2" charset="-122"/>
                <a:cs typeface="Times New Roman" panose="02020603050405020304" pitchFamily="18" charset="0"/>
              </a:rPr>
              <a:t>半</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周</a:t>
            </a:r>
            <a:r>
              <a:rPr lang="zh-CN" altLang="zh-CN">
                <a:solidFill>
                  <a:srgbClr val="000000"/>
                </a:solidFill>
                <a:ea typeface="宋体" panose="02010600030101010101" pitchFamily="2" charset="-122"/>
                <a:cs typeface="Times New Roman" panose="02020603050405020304" pitchFamily="18" charset="0"/>
              </a:rPr>
              <a:t>或下半周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将线圈</a:t>
            </a:r>
            <a:r>
              <a:rPr lang="en-US" altLang="zh-CN" i="1" err="1">
                <a:solidFill>
                  <a:srgbClr val="000000"/>
                </a:solidFill>
                <a:ea typeface="宋体" panose="02010600030101010101" pitchFamily="2" charset="-122"/>
                <a:cs typeface="Times New Roman" panose="02020603050405020304" pitchFamily="18" charset="0"/>
              </a:rPr>
              <a:t>abcd</a:t>
            </a:r>
            <a:r>
              <a:rPr lang="zh-CN" altLang="zh-CN">
                <a:solidFill>
                  <a:srgbClr val="000000"/>
                </a:solidFill>
                <a:ea typeface="宋体" panose="02010600030101010101" pitchFamily="2" charset="-122"/>
                <a:cs typeface="Times New Roman" panose="02020603050405020304" pitchFamily="18" charset="0"/>
              </a:rPr>
              <a:t>放在用硬金属丝</a:t>
            </a:r>
            <a:r>
              <a:rPr lang="zh-CN" altLang="zh-CN" smtClean="0">
                <a:solidFill>
                  <a:srgbClr val="000000"/>
                </a:solidFill>
                <a:ea typeface="宋体" panose="02010600030101010101" pitchFamily="2" charset="-122"/>
                <a:cs typeface="Times New Roman" panose="02020603050405020304" pitchFamily="18" charset="0"/>
              </a:rPr>
              <a:t>做</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成</a:t>
            </a:r>
            <a:r>
              <a:rPr lang="zh-CN" altLang="zh-CN">
                <a:solidFill>
                  <a:srgbClr val="000000"/>
                </a:solidFill>
                <a:ea typeface="宋体" panose="02010600030101010101" pitchFamily="2" charset="-122"/>
                <a:cs typeface="Times New Roman" panose="02020603050405020304" pitchFamily="18" charset="0"/>
              </a:rPr>
              <a:t>的支架</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并按图示连接电路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zh-CN" altLang="zh-CN" smtClean="0">
                <a:solidFill>
                  <a:srgbClr val="000000"/>
                </a:solidFill>
                <a:ea typeface="宋体" panose="02010600030101010101" pitchFamily="2" charset="-122"/>
                <a:cs typeface="Times New Roman" panose="02020603050405020304" pitchFamily="18" charset="0"/>
              </a:rPr>
              <a:t>电</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磁铁</a:t>
            </a:r>
            <a:r>
              <a:rPr lang="zh-CN" altLang="zh-CN">
                <a:solidFill>
                  <a:srgbClr val="000000"/>
                </a:solidFill>
                <a:ea typeface="宋体" panose="02010600030101010101" pitchFamily="2" charset="-122"/>
                <a:cs typeface="Times New Roman" panose="02020603050405020304" pitchFamily="18" charset="0"/>
              </a:rPr>
              <a:t>的上端是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用手轻推一下线圈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线圈会持续转动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这就是简易的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发电机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若只将电源的正负极互换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则线圈转动方向会与原来的转动方向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00.jpeg"/>
          <p:cNvPicPr/>
          <p:nvPr/>
        </p:nvPicPr>
        <p:blipFill>
          <a:blip r:embed="rId2"/>
          <a:stretch>
            <a:fillRect/>
          </a:stretch>
        </p:blipFill>
        <p:spPr>
          <a:xfrm>
            <a:off x="8065293" y="552943"/>
            <a:ext cx="2880649" cy="3060094"/>
          </a:xfrm>
          <a:prstGeom prst="rect">
            <a:avLst/>
          </a:prstGeom>
        </p:spPr>
      </p:pic>
      <p:sp>
        <p:nvSpPr>
          <p:cNvPr id="4" name="矩形 3"/>
          <p:cNvSpPr/>
          <p:nvPr/>
        </p:nvSpPr>
        <p:spPr>
          <a:xfrm>
            <a:off x="3888829" y="3625247"/>
            <a:ext cx="481222" cy="584775"/>
          </a:xfrm>
          <a:prstGeom prst="rect">
            <a:avLst/>
          </a:prstGeom>
        </p:spPr>
        <p:txBody>
          <a:bodyPr wrap="none">
            <a:spAutoFit/>
          </a:bodyPr>
          <a:lstStyle/>
          <a:p>
            <a:r>
              <a:rPr lang="en-US" altLang="zh-CN">
                <a:ea typeface="宋体" panose="02010600030101010101" pitchFamily="2" charset="-122"/>
              </a:rPr>
              <a:t>N</a:t>
            </a:r>
            <a:endParaRPr lang="zh-CN" altLang="en-US"/>
          </a:p>
        </p:txBody>
      </p:sp>
      <p:sp>
        <p:nvSpPr>
          <p:cNvPr id="5" name="矩形 4"/>
          <p:cNvSpPr/>
          <p:nvPr/>
        </p:nvSpPr>
        <p:spPr>
          <a:xfrm>
            <a:off x="6265093" y="419035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电动机</a:t>
            </a:r>
            <a:endParaRPr lang="zh-CN" altLang="en-US"/>
          </a:p>
        </p:txBody>
      </p:sp>
      <p:sp>
        <p:nvSpPr>
          <p:cNvPr id="6" name="矩形 5"/>
          <p:cNvSpPr/>
          <p:nvPr/>
        </p:nvSpPr>
        <p:spPr>
          <a:xfrm>
            <a:off x="3864745" y="53676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相同</a:t>
            </a:r>
            <a:endParaRPr lang="zh-CN" altLang="en-US"/>
          </a:p>
        </p:txBody>
      </p:sp>
    </p:spTree>
    <p:extLst>
      <p:ext uri="{BB962C8B-B14F-4D97-AF65-F5344CB8AC3E}">
        <p14:creationId xmlns:p14="http://schemas.microsoft.com/office/powerpoint/2010/main" val="31344644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徐州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铝棒用导线悬挂在磁体两极之间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通电后铝棒向左侧摆动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这是因为受到了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对它的作用力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若改变电流方向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通电后铝棒将向</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侧摆动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若铝棒中的电流变大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铝棒的摆动幅度将变</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01.jpeg"/>
          <p:cNvPicPr/>
          <p:nvPr/>
        </p:nvPicPr>
        <p:blipFill>
          <a:blip r:embed="rId2"/>
          <a:stretch>
            <a:fillRect/>
          </a:stretch>
        </p:blipFill>
        <p:spPr>
          <a:xfrm>
            <a:off x="4396284" y="2971032"/>
            <a:ext cx="2739031" cy="3150006"/>
          </a:xfrm>
          <a:prstGeom prst="rect">
            <a:avLst/>
          </a:prstGeom>
        </p:spPr>
      </p:pic>
      <p:sp>
        <p:nvSpPr>
          <p:cNvPr id="4" name="矩形 3"/>
          <p:cNvSpPr/>
          <p:nvPr/>
        </p:nvSpPr>
        <p:spPr>
          <a:xfrm>
            <a:off x="7675109" y="114075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磁场</a:t>
            </a:r>
            <a:endParaRPr lang="zh-CN" altLang="en-US"/>
          </a:p>
        </p:txBody>
      </p:sp>
      <p:sp>
        <p:nvSpPr>
          <p:cNvPr id="5" name="矩形 4"/>
          <p:cNvSpPr/>
          <p:nvPr/>
        </p:nvSpPr>
        <p:spPr>
          <a:xfrm>
            <a:off x="8385399" y="171907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a:t>
            </a:r>
            <a:endParaRPr lang="zh-CN" altLang="en-US"/>
          </a:p>
        </p:txBody>
      </p:sp>
      <p:sp>
        <p:nvSpPr>
          <p:cNvPr id="6" name="矩形 5"/>
          <p:cNvSpPr/>
          <p:nvPr/>
        </p:nvSpPr>
        <p:spPr>
          <a:xfrm>
            <a:off x="8998756" y="229379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Tree>
    <p:extLst>
      <p:ext uri="{BB962C8B-B14F-4D97-AF65-F5344CB8AC3E}">
        <p14:creationId xmlns:p14="http://schemas.microsoft.com/office/powerpoint/2010/main" val="242859606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3228"/>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连云港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白炽灯是一种电流通过灯丝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灯丝发热发光的照明电器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将强磁体靠近通电白炽灯的灯丝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可以观察到灯丝</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a:t>
            </a:r>
            <a:r>
              <a:rPr lang="en-US" altLang="zh-CN" i="1" smtClean="0">
                <a:solidFill>
                  <a:srgbClr val="000000"/>
                </a:solidFill>
                <a:ea typeface="宋体" panose="02010600030101010101" pitchFamily="2" charset="-122"/>
                <a:cs typeface="Times New Roman" panose="02020603050405020304" pitchFamily="18" charset="0"/>
              </a:rPr>
              <a:t>___________________________</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由此</a:t>
            </a:r>
            <a:r>
              <a:rPr lang="zh-CN" altLang="zh-CN">
                <a:solidFill>
                  <a:srgbClr val="000000"/>
                </a:solidFill>
                <a:ea typeface="宋体" panose="02010600030101010101" pitchFamily="2" charset="-122"/>
                <a:cs typeface="Times New Roman" panose="02020603050405020304" pitchFamily="18" charset="0"/>
              </a:rPr>
              <a:t>原理可以制成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02.jpeg"/>
          <p:cNvPicPr/>
          <p:nvPr/>
        </p:nvPicPr>
        <p:blipFill>
          <a:blip r:embed="rId2"/>
          <a:stretch>
            <a:fillRect/>
          </a:stretch>
        </p:blipFill>
        <p:spPr>
          <a:xfrm>
            <a:off x="5552482" y="3600127"/>
            <a:ext cx="426635" cy="1817920"/>
          </a:xfrm>
          <a:prstGeom prst="rect">
            <a:avLst/>
          </a:prstGeom>
        </p:spPr>
      </p:pic>
      <p:sp>
        <p:nvSpPr>
          <p:cNvPr id="4" name="矩形 3"/>
          <p:cNvSpPr/>
          <p:nvPr/>
        </p:nvSpPr>
        <p:spPr>
          <a:xfrm>
            <a:off x="2851221" y="22898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抖动</a:t>
            </a:r>
            <a:endParaRPr lang="zh-CN" altLang="en-US"/>
          </a:p>
        </p:txBody>
      </p:sp>
      <p:sp>
        <p:nvSpPr>
          <p:cNvPr id="5" name="矩形 4"/>
          <p:cNvSpPr/>
          <p:nvPr/>
        </p:nvSpPr>
        <p:spPr>
          <a:xfrm>
            <a:off x="5440325" y="2289003"/>
            <a:ext cx="5128327"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通电导体在磁场中受力</a:t>
            </a:r>
            <a:r>
              <a:rPr lang="zh-CN" altLang="zh-CN" smtClean="0">
                <a:ea typeface="宋体" panose="02010600030101010101" pitchFamily="2" charset="-122"/>
                <a:cs typeface="Times New Roman" panose="02020603050405020304" pitchFamily="18" charset="0"/>
              </a:rPr>
              <a:t>运动</a:t>
            </a:r>
            <a:endParaRPr lang="zh-CN" altLang="en-US"/>
          </a:p>
        </p:txBody>
      </p:sp>
      <p:sp>
        <p:nvSpPr>
          <p:cNvPr id="6" name="矩形 5"/>
          <p:cNvSpPr/>
          <p:nvPr/>
        </p:nvSpPr>
        <p:spPr>
          <a:xfrm>
            <a:off x="4131900" y="286872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电动机</a:t>
            </a:r>
            <a:endParaRPr lang="zh-CN" altLang="en-US"/>
          </a:p>
        </p:txBody>
      </p:sp>
    </p:spTree>
    <p:extLst>
      <p:ext uri="{BB962C8B-B14F-4D97-AF65-F5344CB8AC3E}">
        <p14:creationId xmlns:p14="http://schemas.microsoft.com/office/powerpoint/2010/main" val="197211636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186"/>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苏州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将甲、乙两个微型电动机的转轴对接并固定在一起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闭合开关后两电动机一起转动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小灯泡发光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此处产生电磁感应现象的是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该过程中能量转化是将电能</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最终转化为内能和光能</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03.jpeg"/>
          <p:cNvPicPr/>
          <p:nvPr/>
        </p:nvPicPr>
        <p:blipFill>
          <a:blip r:embed="rId2"/>
          <a:stretch>
            <a:fillRect/>
          </a:stretch>
        </p:blipFill>
        <p:spPr>
          <a:xfrm>
            <a:off x="3402886" y="3685464"/>
            <a:ext cx="4725828" cy="2303943"/>
          </a:xfrm>
          <a:prstGeom prst="rect">
            <a:avLst/>
          </a:prstGeom>
        </p:spPr>
      </p:pic>
      <p:sp>
        <p:nvSpPr>
          <p:cNvPr id="4" name="矩形 3"/>
          <p:cNvSpPr/>
          <p:nvPr/>
        </p:nvSpPr>
        <p:spPr>
          <a:xfrm>
            <a:off x="6120167" y="180975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a:t>
            </a:r>
            <a:endParaRPr lang="zh-CN" altLang="en-US"/>
          </a:p>
        </p:txBody>
      </p:sp>
      <p:sp>
        <p:nvSpPr>
          <p:cNvPr id="5" name="矩形 4"/>
          <p:cNvSpPr/>
          <p:nvPr/>
        </p:nvSpPr>
        <p:spPr>
          <a:xfrm>
            <a:off x="7653905" y="238470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a:t>
            </a:r>
            <a:endParaRPr lang="zh-CN" altLang="en-US"/>
          </a:p>
        </p:txBody>
      </p:sp>
    </p:spTree>
    <p:extLst>
      <p:ext uri="{BB962C8B-B14F-4D97-AF65-F5344CB8AC3E}">
        <p14:creationId xmlns:p14="http://schemas.microsoft.com/office/powerpoint/2010/main" val="41556851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葫芦岛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套在通电螺线管上的磁环会向右运动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已知磁环的左侧为</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请在图中标出</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通电螺线管左端的</a:t>
            </a:r>
            <a:r>
              <a:rPr lang="zh-CN" altLang="zh-CN" smtClean="0">
                <a:solidFill>
                  <a:srgbClr val="000000"/>
                </a:solidFill>
                <a:ea typeface="宋体" panose="02010600030101010101" pitchFamily="2" charset="-122"/>
                <a:cs typeface="Times New Roman" panose="02020603050405020304" pitchFamily="18" charset="0"/>
              </a:rPr>
              <a:t>磁极</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磁感线的方向</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电源右端的极性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04.jpeg"/>
          <p:cNvPicPr/>
          <p:nvPr/>
        </p:nvPicPr>
        <p:blipFill>
          <a:blip r:embed="rId2"/>
          <a:stretch>
            <a:fillRect/>
          </a:stretch>
        </p:blipFill>
        <p:spPr>
          <a:xfrm>
            <a:off x="864493" y="3600375"/>
            <a:ext cx="3265232" cy="2448024"/>
          </a:xfrm>
          <a:prstGeom prst="rect">
            <a:avLst/>
          </a:prstGeom>
        </p:spPr>
      </p:pic>
      <p:pic>
        <p:nvPicPr>
          <p:cNvPr id="4" name="image82.jpeg"/>
          <p:cNvPicPr/>
          <p:nvPr/>
        </p:nvPicPr>
        <p:blipFill>
          <a:blip r:embed="rId3"/>
          <a:stretch>
            <a:fillRect/>
          </a:stretch>
        </p:blipFill>
        <p:spPr>
          <a:xfrm>
            <a:off x="6769149" y="3560603"/>
            <a:ext cx="3318280" cy="2487796"/>
          </a:xfrm>
          <a:prstGeom prst="rect">
            <a:avLst/>
          </a:prstGeom>
        </p:spPr>
      </p:pic>
      <p:sp>
        <p:nvSpPr>
          <p:cNvPr id="5" name="矩形 4"/>
          <p:cNvSpPr/>
          <p:nvPr/>
        </p:nvSpPr>
        <p:spPr>
          <a:xfrm>
            <a:off x="5152481" y="3528119"/>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361713694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简单磁现象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能够吸引</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的性质叫做磁性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具有磁性的物体叫做磁体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磁体中</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部位磁性最强</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部位磁性最弱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磁性最强的两端叫做磁极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磁极命名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在水平面内可以自由转动的磁体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静止时指南的磁极叫做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字母表示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指北的磁极叫做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字母表示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672805" y="2385823"/>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铁、钴、镍</a:t>
            </a:r>
            <a:endParaRPr lang="zh-CN" altLang="en-US"/>
          </a:p>
        </p:txBody>
      </p:sp>
      <p:sp>
        <p:nvSpPr>
          <p:cNvPr id="5" name="矩形 4"/>
          <p:cNvSpPr/>
          <p:nvPr/>
        </p:nvSpPr>
        <p:spPr>
          <a:xfrm>
            <a:off x="4963294" y="297059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两端</a:t>
            </a:r>
            <a:endParaRPr lang="zh-CN" altLang="en-US"/>
          </a:p>
        </p:txBody>
      </p:sp>
      <p:sp>
        <p:nvSpPr>
          <p:cNvPr id="6" name="矩形 5"/>
          <p:cNvSpPr/>
          <p:nvPr/>
        </p:nvSpPr>
        <p:spPr>
          <a:xfrm>
            <a:off x="998677" y="355191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中间</a:t>
            </a:r>
            <a:endParaRPr lang="zh-CN" altLang="en-US"/>
          </a:p>
        </p:txBody>
      </p:sp>
      <p:sp>
        <p:nvSpPr>
          <p:cNvPr id="7" name="矩形 6"/>
          <p:cNvSpPr/>
          <p:nvPr/>
        </p:nvSpPr>
        <p:spPr>
          <a:xfrm>
            <a:off x="2736204" y="47140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南极</a:t>
            </a:r>
            <a:endParaRPr lang="zh-CN" altLang="en-US"/>
          </a:p>
        </p:txBody>
      </p:sp>
      <p:sp>
        <p:nvSpPr>
          <p:cNvPr id="8" name="矩形 7"/>
          <p:cNvSpPr/>
          <p:nvPr/>
        </p:nvSpPr>
        <p:spPr>
          <a:xfrm>
            <a:off x="7417221" y="4714047"/>
            <a:ext cx="412292" cy="584775"/>
          </a:xfrm>
          <a:prstGeom prst="rect">
            <a:avLst/>
          </a:prstGeom>
        </p:spPr>
        <p:txBody>
          <a:bodyPr wrap="none">
            <a:spAutoFit/>
          </a:bodyPr>
          <a:lstStyle/>
          <a:p>
            <a:r>
              <a:rPr lang="en-US" altLang="zh-CN">
                <a:ea typeface="宋体" panose="02010600030101010101" pitchFamily="2" charset="-122"/>
              </a:rPr>
              <a:t>S</a:t>
            </a:r>
            <a:endParaRPr lang="zh-CN" altLang="en-US"/>
          </a:p>
        </p:txBody>
      </p:sp>
      <p:sp>
        <p:nvSpPr>
          <p:cNvPr id="9" name="矩形 8"/>
          <p:cNvSpPr/>
          <p:nvPr/>
        </p:nvSpPr>
        <p:spPr>
          <a:xfrm>
            <a:off x="1840905" y="530519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北极</a:t>
            </a:r>
            <a:endParaRPr lang="zh-CN" altLang="en-US"/>
          </a:p>
        </p:txBody>
      </p:sp>
      <p:sp>
        <p:nvSpPr>
          <p:cNvPr id="10" name="矩形 9"/>
          <p:cNvSpPr/>
          <p:nvPr/>
        </p:nvSpPr>
        <p:spPr>
          <a:xfrm>
            <a:off x="6461453" y="5305194"/>
            <a:ext cx="481222" cy="584775"/>
          </a:xfrm>
          <a:prstGeom prst="rect">
            <a:avLst/>
          </a:prstGeom>
        </p:spPr>
        <p:txBody>
          <a:bodyPr wrap="none">
            <a:spAutoFit/>
          </a:bodyPr>
          <a:lstStyle/>
          <a:p>
            <a:r>
              <a:rPr lang="en-US" altLang="zh-CN">
                <a:ea typeface="宋体" panose="02010600030101010101" pitchFamily="2" charset="-122"/>
              </a:rPr>
              <a:t>N</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黄石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指南针是中国的四大发明之一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这是我国对人类所做出的巨大贡献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指南针是利用地磁场指示方向</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地球是一个大磁体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类似条形磁铁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请在图中标出地磁场的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静止小磁针的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用箭头标出</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点的地磁场方向</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05.jpeg"/>
          <p:cNvPicPr/>
          <p:nvPr/>
        </p:nvPicPr>
        <p:blipFill>
          <a:blip r:embed="rId2"/>
          <a:stretch>
            <a:fillRect/>
          </a:stretch>
        </p:blipFill>
        <p:spPr>
          <a:xfrm>
            <a:off x="1079970" y="3675319"/>
            <a:ext cx="3456931" cy="2303943"/>
          </a:xfrm>
          <a:prstGeom prst="rect">
            <a:avLst/>
          </a:prstGeom>
        </p:spPr>
      </p:pic>
      <p:sp>
        <p:nvSpPr>
          <p:cNvPr id="4" name="矩形 3"/>
          <p:cNvSpPr/>
          <p:nvPr/>
        </p:nvSpPr>
        <p:spPr>
          <a:xfrm>
            <a:off x="5152481" y="3017207"/>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pic>
        <p:nvPicPr>
          <p:cNvPr id="5" name="image83.jpeg"/>
          <p:cNvPicPr/>
          <p:nvPr/>
        </p:nvPicPr>
        <p:blipFill>
          <a:blip r:embed="rId3"/>
          <a:stretch>
            <a:fillRect/>
          </a:stretch>
        </p:blipFill>
        <p:spPr>
          <a:xfrm>
            <a:off x="6265093" y="3675319"/>
            <a:ext cx="3456931" cy="2303943"/>
          </a:xfrm>
          <a:prstGeom prst="rect">
            <a:avLst/>
          </a:prstGeom>
        </p:spPr>
      </p:pic>
    </p:spTree>
    <p:extLst>
      <p:ext uri="{BB962C8B-B14F-4D97-AF65-F5344CB8AC3E}">
        <p14:creationId xmlns:p14="http://schemas.microsoft.com/office/powerpoint/2010/main" val="252612862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231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金昌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根据小磁针的</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极指向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判断电源的正负极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填在括号内</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06.jpeg"/>
          <p:cNvPicPr/>
          <p:nvPr/>
        </p:nvPicPr>
        <p:blipFill>
          <a:blip r:embed="rId2"/>
          <a:stretch>
            <a:fillRect/>
          </a:stretch>
        </p:blipFill>
        <p:spPr>
          <a:xfrm>
            <a:off x="2016621" y="2716367"/>
            <a:ext cx="2385346" cy="2916202"/>
          </a:xfrm>
          <a:prstGeom prst="rect">
            <a:avLst/>
          </a:prstGeom>
        </p:spPr>
      </p:pic>
      <p:sp>
        <p:nvSpPr>
          <p:cNvPr id="4" name="矩形 3"/>
          <p:cNvSpPr/>
          <p:nvPr/>
        </p:nvSpPr>
        <p:spPr>
          <a:xfrm>
            <a:off x="5302377" y="1987206"/>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pic>
        <p:nvPicPr>
          <p:cNvPr id="5" name="image84.jpeg"/>
          <p:cNvPicPr/>
          <p:nvPr/>
        </p:nvPicPr>
        <p:blipFill>
          <a:blip r:embed="rId3"/>
          <a:stretch>
            <a:fillRect/>
          </a:stretch>
        </p:blipFill>
        <p:spPr>
          <a:xfrm>
            <a:off x="6012668" y="2716367"/>
            <a:ext cx="3180461" cy="2916202"/>
          </a:xfrm>
          <a:prstGeom prst="rect">
            <a:avLst/>
          </a:prstGeom>
        </p:spPr>
      </p:pic>
    </p:spTree>
    <p:extLst>
      <p:ext uri="{BB962C8B-B14F-4D97-AF65-F5344CB8AC3E}">
        <p14:creationId xmlns:p14="http://schemas.microsoft.com/office/powerpoint/2010/main" val="851511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丹东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用笔画线代替导线将图中实物连接起来</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使电磁铁的右端为</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并且当滑动变阻器的滑片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向右移动时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电磁铁的磁性增强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07.jpeg"/>
          <p:cNvPicPr/>
          <p:nvPr/>
        </p:nvPicPr>
        <p:blipFill>
          <a:blip r:embed="rId2"/>
          <a:stretch>
            <a:fillRect/>
          </a:stretch>
        </p:blipFill>
        <p:spPr>
          <a:xfrm>
            <a:off x="792485" y="2926405"/>
            <a:ext cx="4268908" cy="3150135"/>
          </a:xfrm>
          <a:prstGeom prst="rect">
            <a:avLst/>
          </a:prstGeom>
        </p:spPr>
      </p:pic>
      <p:sp>
        <p:nvSpPr>
          <p:cNvPr id="4" name="矩形 3"/>
          <p:cNvSpPr/>
          <p:nvPr/>
        </p:nvSpPr>
        <p:spPr>
          <a:xfrm>
            <a:off x="5152481" y="2321588"/>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pic>
        <p:nvPicPr>
          <p:cNvPr id="5" name="image85.jpeg"/>
          <p:cNvPicPr/>
          <p:nvPr/>
        </p:nvPicPr>
        <p:blipFill>
          <a:blip r:embed="rId3"/>
          <a:stretch>
            <a:fillRect/>
          </a:stretch>
        </p:blipFill>
        <p:spPr>
          <a:xfrm>
            <a:off x="6193085" y="2916859"/>
            <a:ext cx="4382552" cy="3159681"/>
          </a:xfrm>
          <a:prstGeom prst="rect">
            <a:avLst/>
          </a:prstGeom>
        </p:spPr>
      </p:pic>
    </p:spTree>
    <p:extLst>
      <p:ext uri="{BB962C8B-B14F-4D97-AF65-F5344CB8AC3E}">
        <p14:creationId xmlns:p14="http://schemas.microsoft.com/office/powerpoint/2010/main" val="32349892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62148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安顺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条形磁铁静置于水平面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将两枚相同的小磁针分别置于磁铁周围的</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区域</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请在图中两虚线框内画出小磁针静止时的情形</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smtClean="0">
                <a:solidFill>
                  <a:srgbClr val="000000"/>
                </a:solidFill>
                <a:ea typeface="宋体" panose="02010600030101010101" pitchFamily="2" charset="-122"/>
                <a:cs typeface="Times New Roman" panose="02020603050405020304" pitchFamily="18" charset="0"/>
              </a:rPr>
              <a:t>“</a:t>
            </a:r>
            <a:r>
              <a:rPr lang="zh-CN" altLang="en-US" smtClean="0">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表示小磁针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涂黑端表示</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1308.jpeg"/>
          <p:cNvPicPr/>
          <p:nvPr/>
        </p:nvPicPr>
        <p:blipFill>
          <a:blip r:embed="rId2"/>
          <a:stretch>
            <a:fillRect/>
          </a:stretch>
        </p:blipFill>
        <p:spPr>
          <a:xfrm>
            <a:off x="6289849" y="1986739"/>
            <a:ext cx="911348" cy="342007"/>
          </a:xfrm>
          <a:prstGeom prst="rect">
            <a:avLst/>
          </a:prstGeom>
        </p:spPr>
      </p:pic>
      <p:pic>
        <p:nvPicPr>
          <p:cNvPr id="7" name="image1309.jpeg"/>
          <p:cNvPicPr/>
          <p:nvPr/>
        </p:nvPicPr>
        <p:blipFill>
          <a:blip r:embed="rId3"/>
          <a:stretch>
            <a:fillRect/>
          </a:stretch>
        </p:blipFill>
        <p:spPr>
          <a:xfrm>
            <a:off x="1070685" y="3675319"/>
            <a:ext cx="4275336" cy="2285910"/>
          </a:xfrm>
          <a:prstGeom prst="rect">
            <a:avLst/>
          </a:prstGeom>
        </p:spPr>
      </p:pic>
      <p:sp>
        <p:nvSpPr>
          <p:cNvPr id="5" name="矩形 4"/>
          <p:cNvSpPr/>
          <p:nvPr/>
        </p:nvSpPr>
        <p:spPr>
          <a:xfrm>
            <a:off x="5473005" y="3030223"/>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pic>
        <p:nvPicPr>
          <p:cNvPr id="8" name="image86.jpeg"/>
          <p:cNvPicPr/>
          <p:nvPr/>
        </p:nvPicPr>
        <p:blipFill>
          <a:blip r:embed="rId4"/>
          <a:stretch>
            <a:fillRect/>
          </a:stretch>
        </p:blipFill>
        <p:spPr>
          <a:xfrm>
            <a:off x="6111245" y="3675319"/>
            <a:ext cx="4275336" cy="2285910"/>
          </a:xfrm>
          <a:prstGeom prst="rect">
            <a:avLst/>
          </a:prstGeom>
        </p:spPr>
      </p:pic>
    </p:spTree>
    <p:extLst>
      <p:ext uri="{BB962C8B-B14F-4D97-AF65-F5344CB8AC3E}">
        <p14:creationId xmlns:p14="http://schemas.microsoft.com/office/powerpoint/2010/main" val="37142155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请按小磁针的指向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标出螺线管中的电流方向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并在括号中标明螺线管右端的极性</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10.jpeg"/>
          <p:cNvPicPr/>
          <p:nvPr/>
        </p:nvPicPr>
        <p:blipFill>
          <a:blip r:embed="rId2"/>
          <a:stretch>
            <a:fillRect/>
          </a:stretch>
        </p:blipFill>
        <p:spPr>
          <a:xfrm>
            <a:off x="638537" y="3076407"/>
            <a:ext cx="4546436" cy="2051977"/>
          </a:xfrm>
          <a:prstGeom prst="rect">
            <a:avLst/>
          </a:prstGeom>
        </p:spPr>
      </p:pic>
      <p:sp>
        <p:nvSpPr>
          <p:cNvPr id="4" name="矩形 3"/>
          <p:cNvSpPr/>
          <p:nvPr/>
        </p:nvSpPr>
        <p:spPr>
          <a:xfrm>
            <a:off x="5545013" y="2388561"/>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pic>
        <p:nvPicPr>
          <p:cNvPr id="5" name="image87.jpeg"/>
          <p:cNvPicPr/>
          <p:nvPr/>
        </p:nvPicPr>
        <p:blipFill>
          <a:blip r:embed="rId3"/>
          <a:stretch>
            <a:fillRect/>
          </a:stretch>
        </p:blipFill>
        <p:spPr>
          <a:xfrm>
            <a:off x="6183153" y="3076407"/>
            <a:ext cx="4546436" cy="2051977"/>
          </a:xfrm>
          <a:prstGeom prst="rect">
            <a:avLst/>
          </a:prstGeom>
        </p:spPr>
      </p:pic>
    </p:spTree>
    <p:extLst>
      <p:ext uri="{BB962C8B-B14F-4D97-AF65-F5344CB8AC3E}">
        <p14:creationId xmlns:p14="http://schemas.microsoft.com/office/powerpoint/2010/main" val="228448130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丹东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通常我们把没有铃碗的电铃叫作蜂鸣器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请用笔画线代替导线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将图中的元件符号连接在电磁继电器上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组成一个蜂鸣器的电路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11.jpeg"/>
          <p:cNvPicPr/>
          <p:nvPr/>
        </p:nvPicPr>
        <p:blipFill>
          <a:blip r:embed="rId2"/>
          <a:stretch>
            <a:fillRect/>
          </a:stretch>
        </p:blipFill>
        <p:spPr>
          <a:xfrm>
            <a:off x="685376" y="3052156"/>
            <a:ext cx="4651875" cy="2790031"/>
          </a:xfrm>
          <a:prstGeom prst="rect">
            <a:avLst/>
          </a:prstGeom>
        </p:spPr>
      </p:pic>
      <p:sp>
        <p:nvSpPr>
          <p:cNvPr id="4" name="矩形 3"/>
          <p:cNvSpPr/>
          <p:nvPr/>
        </p:nvSpPr>
        <p:spPr>
          <a:xfrm>
            <a:off x="5765800" y="2390468"/>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pic>
        <p:nvPicPr>
          <p:cNvPr id="5" name="image88.jpeg"/>
          <p:cNvPicPr/>
          <p:nvPr/>
        </p:nvPicPr>
        <p:blipFill>
          <a:blip r:embed="rId3"/>
          <a:stretch>
            <a:fillRect/>
          </a:stretch>
        </p:blipFill>
        <p:spPr>
          <a:xfrm>
            <a:off x="6094130" y="3052156"/>
            <a:ext cx="4484795" cy="2790031"/>
          </a:xfrm>
          <a:prstGeom prst="rect">
            <a:avLst/>
          </a:prstGeom>
        </p:spPr>
      </p:pic>
    </p:spTree>
    <p:extLst>
      <p:ext uri="{BB962C8B-B14F-4D97-AF65-F5344CB8AC3E}">
        <p14:creationId xmlns:p14="http://schemas.microsoft.com/office/powerpoint/2010/main" val="26802186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磁悬浮地球仪是使用磁悬浮技术的地球仪</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它</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无需</a:t>
            </a:r>
            <a:r>
              <a:rPr lang="zh-CN" altLang="zh-CN">
                <a:solidFill>
                  <a:srgbClr val="000000"/>
                </a:solidFill>
                <a:ea typeface="宋体" panose="02010600030101010101" pitchFamily="2" charset="-122"/>
                <a:cs typeface="Times New Roman" panose="02020603050405020304" pitchFamily="18" charset="0"/>
              </a:rPr>
              <a:t>转轴穿过球体便可悬浮于空中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给人以</a:t>
            </a:r>
            <a:r>
              <a:rPr lang="zh-CN" altLang="zh-CN" smtClean="0">
                <a:solidFill>
                  <a:srgbClr val="000000"/>
                </a:solidFill>
                <a:ea typeface="宋体" panose="02010600030101010101" pitchFamily="2" charset="-122"/>
                <a:cs typeface="Times New Roman" panose="02020603050405020304" pitchFamily="18" charset="0"/>
              </a:rPr>
              <a:t>奇特</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新颖</a:t>
            </a:r>
            <a:r>
              <a:rPr lang="zh-CN" altLang="zh-CN">
                <a:solidFill>
                  <a:srgbClr val="000000"/>
                </a:solidFill>
                <a:ea typeface="宋体" panose="02010600030101010101" pitchFamily="2" charset="-122"/>
                <a:cs typeface="Times New Roman" panose="02020603050405020304" pitchFamily="18" charset="0"/>
              </a:rPr>
              <a:t>的感觉和精神享受</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磁悬浮地球仪的球体中有一个磁铁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环形底座内有一个金属线圈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通电后相当于电磁铁</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金属线圈与球体中的磁铁相互</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使球体受力平衡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从而悬浮于空中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磁悬浮地球仪是利用丹麦物理学家</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发现的电流的磁效应工作的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当磁悬浮地球仪停止工作时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应先</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拿开球体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切断电源</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13.jpeg"/>
          <p:cNvPicPr/>
          <p:nvPr/>
        </p:nvPicPr>
        <p:blipFill>
          <a:blip r:embed="rId2"/>
          <a:stretch>
            <a:fillRect/>
          </a:stretch>
        </p:blipFill>
        <p:spPr>
          <a:xfrm>
            <a:off x="8818053" y="532734"/>
            <a:ext cx="2119375" cy="2304801"/>
          </a:xfrm>
          <a:prstGeom prst="rect">
            <a:avLst/>
          </a:prstGeom>
        </p:spPr>
      </p:pic>
      <p:sp>
        <p:nvSpPr>
          <p:cNvPr id="4" name="矩形 3"/>
          <p:cNvSpPr/>
          <p:nvPr/>
        </p:nvSpPr>
        <p:spPr>
          <a:xfrm>
            <a:off x="854661" y="398966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排斥</a:t>
            </a:r>
            <a:endParaRPr lang="zh-CN" altLang="en-US"/>
          </a:p>
        </p:txBody>
      </p:sp>
      <p:sp>
        <p:nvSpPr>
          <p:cNvPr id="5" name="矩形 4"/>
          <p:cNvSpPr/>
          <p:nvPr/>
        </p:nvSpPr>
        <p:spPr>
          <a:xfrm>
            <a:off x="8713365" y="457443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奥斯特</a:t>
            </a:r>
            <a:endParaRPr lang="zh-CN" altLang="en-US"/>
          </a:p>
        </p:txBody>
      </p:sp>
      <p:sp>
        <p:nvSpPr>
          <p:cNvPr id="6" name="矩形 5"/>
          <p:cNvSpPr/>
          <p:nvPr/>
        </p:nvSpPr>
        <p:spPr>
          <a:xfrm>
            <a:off x="1100181" y="575053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拿开球体</a:t>
            </a:r>
            <a:endParaRPr lang="zh-CN" altLang="en-US"/>
          </a:p>
        </p:txBody>
      </p:sp>
    </p:spTree>
    <p:extLst>
      <p:ext uri="{BB962C8B-B14F-4D97-AF65-F5344CB8AC3E}">
        <p14:creationId xmlns:p14="http://schemas.microsoft.com/office/powerpoint/2010/main" val="1163646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1479"/>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将磁悬浮地球仪的球体用手轻轻向下按一下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球体就会从原来的悬浮位置向下运动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此时金属线圈中的电流</a:t>
            </a:r>
            <a:r>
              <a:rPr lang="en-US" altLang="zh-CN" i="1" smtClean="0">
                <a:solidFill>
                  <a:srgbClr val="000000"/>
                </a:solidFill>
                <a:ea typeface="宋体" panose="02010600030101010101" pitchFamily="2" charset="-122"/>
                <a:cs typeface="Times New Roman" panose="02020603050405020304" pitchFamily="18" charset="0"/>
              </a:rPr>
              <a:t>_________</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磁性增强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金属线圈对球体的作用力大于球体重力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球体到达最低点后向上运动返回原悬浮位置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由于球体具有</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球体越过原悬浮位置向上运动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此时金属线圈中的电流减小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磁性减弱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球体速度越来越</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到达最高点后向下运动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并再次回到原悬浮位置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几经反复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球体最终停在原悬浮位置</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433445" y="143988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4" name="矩形 3"/>
          <p:cNvSpPr/>
          <p:nvPr/>
        </p:nvSpPr>
        <p:spPr>
          <a:xfrm>
            <a:off x="3518957" y="319770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惯性</a:t>
            </a:r>
            <a:endParaRPr lang="zh-CN" altLang="en-US"/>
          </a:p>
        </p:txBody>
      </p:sp>
      <p:sp>
        <p:nvSpPr>
          <p:cNvPr id="5" name="矩形 4"/>
          <p:cNvSpPr/>
          <p:nvPr/>
        </p:nvSpPr>
        <p:spPr>
          <a:xfrm>
            <a:off x="1204869" y="435953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Tree>
    <p:extLst>
      <p:ext uri="{BB962C8B-B14F-4D97-AF65-F5344CB8AC3E}">
        <p14:creationId xmlns:p14="http://schemas.microsoft.com/office/powerpoint/2010/main" val="288131568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181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河池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丽丽利用电池、小磁针和导线等器材做了如图所示的实验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14.jpeg"/>
          <p:cNvPicPr>
            <a:picLocks noChangeAspect="1"/>
          </p:cNvPicPr>
          <p:nvPr/>
        </p:nvPicPr>
        <p:blipFill>
          <a:blip r:embed="rId2"/>
          <a:stretch>
            <a:fillRect/>
          </a:stretch>
        </p:blipFill>
        <p:spPr>
          <a:xfrm>
            <a:off x="361950" y="2220401"/>
            <a:ext cx="10807700" cy="3323942"/>
          </a:xfrm>
          <a:prstGeom prst="rect">
            <a:avLst/>
          </a:prstGeom>
        </p:spPr>
      </p:pic>
    </p:spTree>
    <p:extLst>
      <p:ext uri="{BB962C8B-B14F-4D97-AF65-F5344CB8AC3E}">
        <p14:creationId xmlns:p14="http://schemas.microsoft.com/office/powerpoint/2010/main" val="346513956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92548"/>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由图甲与乙可知通电导体周围存在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生活中利用这个原理来工作的是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发电机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改变电流方向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小磁针偏转方向与图甲</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633245" y="1424422"/>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磁场</a:t>
            </a:r>
            <a:endParaRPr lang="zh-CN" altLang="en-US"/>
          </a:p>
        </p:txBody>
      </p:sp>
      <p:sp>
        <p:nvSpPr>
          <p:cNvPr id="4" name="矩形 3"/>
          <p:cNvSpPr/>
          <p:nvPr/>
        </p:nvSpPr>
        <p:spPr>
          <a:xfrm>
            <a:off x="5342005" y="200919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电磁铁</a:t>
            </a:r>
            <a:endParaRPr lang="zh-CN" altLang="en-US"/>
          </a:p>
        </p:txBody>
      </p:sp>
      <p:sp>
        <p:nvSpPr>
          <p:cNvPr id="5" name="矩形 4"/>
          <p:cNvSpPr/>
          <p:nvPr/>
        </p:nvSpPr>
        <p:spPr>
          <a:xfrm>
            <a:off x="1008509" y="377964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相反</a:t>
            </a:r>
            <a:endParaRPr lang="zh-CN" altLang="en-US"/>
          </a:p>
        </p:txBody>
      </p:sp>
    </p:spTree>
    <p:extLst>
      <p:ext uri="{BB962C8B-B14F-4D97-AF65-F5344CB8AC3E}">
        <p14:creationId xmlns:p14="http://schemas.microsoft.com/office/powerpoint/2010/main" val="6915731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磁极间的相互作用规律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同名磁极相互</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异名磁极相互</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使原来没有磁性的物体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的过程叫做磁化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容易磁化的材料有</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磁体的分类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磁性可以长期保留的磁体叫硬磁体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又叫</a:t>
            </a:r>
            <a:r>
              <a:rPr lang="en-US" altLang="zh-CN" i="1" smtClean="0">
                <a:solidFill>
                  <a:srgbClr val="000000"/>
                </a:solidFill>
                <a:ea typeface="宋体" panose="02010600030101010101" pitchFamily="2" charset="-122"/>
                <a:cs typeface="Times New Roman" panose="02020603050405020304" pitchFamily="18" charset="0"/>
              </a:rPr>
              <a:t>____</a:t>
            </a:r>
            <a:r>
              <a:rPr lang="zh-CN" altLang="zh-CN">
                <a:solidFill>
                  <a:srgbClr val="000000"/>
                </a:solidFill>
                <a:ea typeface="宋体" panose="02010600030101010101" pitchFamily="2" charset="-122"/>
                <a:cs typeface="Times New Roman" panose="02020603050405020304" pitchFamily="18" charset="0"/>
              </a:rPr>
              <a:t>磁体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钢、天然磁铁矿石等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磁性不容易长期保留的磁体叫软磁体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铁芯</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353325" y="104716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排斥</a:t>
            </a:r>
            <a:endParaRPr lang="zh-CN" altLang="en-US"/>
          </a:p>
        </p:txBody>
      </p:sp>
      <p:sp>
        <p:nvSpPr>
          <p:cNvPr id="4" name="矩形 3"/>
          <p:cNvSpPr/>
          <p:nvPr/>
        </p:nvSpPr>
        <p:spPr>
          <a:xfrm>
            <a:off x="3126237" y="162448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吸引</a:t>
            </a:r>
            <a:endParaRPr lang="zh-CN" altLang="en-US"/>
          </a:p>
        </p:txBody>
      </p:sp>
      <p:sp>
        <p:nvSpPr>
          <p:cNvPr id="5" name="矩形 4"/>
          <p:cNvSpPr/>
          <p:nvPr/>
        </p:nvSpPr>
        <p:spPr>
          <a:xfrm>
            <a:off x="6337101" y="221164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获得磁性</a:t>
            </a:r>
            <a:endParaRPr lang="zh-CN" altLang="en-US"/>
          </a:p>
        </p:txBody>
      </p:sp>
      <p:sp>
        <p:nvSpPr>
          <p:cNvPr id="6" name="矩形 5"/>
          <p:cNvSpPr/>
          <p:nvPr/>
        </p:nvSpPr>
        <p:spPr>
          <a:xfrm>
            <a:off x="4383053" y="2810212"/>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铁、钴、镍、钢</a:t>
            </a:r>
            <a:endParaRPr lang="zh-CN" altLang="en-US"/>
          </a:p>
        </p:txBody>
      </p:sp>
      <p:sp>
        <p:nvSpPr>
          <p:cNvPr id="7" name="矩形 6"/>
          <p:cNvSpPr/>
          <p:nvPr/>
        </p:nvSpPr>
        <p:spPr>
          <a:xfrm>
            <a:off x="10307373" y="339498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永</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株洲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两个相同的铁钉上绕有不同匝数的线圈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把它们接入电路中</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15.jpeg"/>
          <p:cNvPicPr/>
          <p:nvPr/>
        </p:nvPicPr>
        <p:blipFill>
          <a:blip r:embed="rId2"/>
          <a:stretch>
            <a:fillRect/>
          </a:stretch>
        </p:blipFill>
        <p:spPr>
          <a:xfrm>
            <a:off x="4082069" y="1703915"/>
            <a:ext cx="3367461" cy="2606572"/>
          </a:xfrm>
          <a:prstGeom prst="rect">
            <a:avLst/>
          </a:prstGeom>
        </p:spPr>
      </p:pic>
      <p:sp>
        <p:nvSpPr>
          <p:cNvPr id="4" name="矩形 3"/>
          <p:cNvSpPr>
            <a:spLocks noChangeAspect="1"/>
          </p:cNvSpPr>
          <p:nvPr/>
        </p:nvSpPr>
        <p:spPr>
          <a:xfrm>
            <a:off x="361950" y="4364778"/>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铁钉下端都吸引了大头针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这是因为线圈通电时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铁钉具有磁性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由安培定则可知</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的上端为它的</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9217421" y="5010788"/>
            <a:ext cx="481222" cy="584775"/>
          </a:xfrm>
          <a:prstGeom prst="rect">
            <a:avLst/>
          </a:prstGeom>
        </p:spPr>
        <p:txBody>
          <a:bodyPr wrap="none">
            <a:spAutoFit/>
          </a:bodyPr>
          <a:lstStyle/>
          <a:p>
            <a:r>
              <a:rPr lang="en-US" altLang="zh-CN">
                <a:ea typeface="宋体" panose="02010600030101010101" pitchFamily="2" charset="-122"/>
              </a:rPr>
              <a:t>N</a:t>
            </a:r>
            <a:endParaRPr lang="zh-CN" altLang="en-US"/>
          </a:p>
        </p:txBody>
      </p:sp>
    </p:spTree>
    <p:extLst>
      <p:ext uri="{BB962C8B-B14F-4D97-AF65-F5344CB8AC3E}">
        <p14:creationId xmlns:p14="http://schemas.microsoft.com/office/powerpoint/2010/main" val="204008547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1189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铁钉能吸引更多的大头针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这是因为绕在它上面的线圈匝数较多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而线圈中的电流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绕在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铁钉上的线圈中的电流</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不改变线圈匝数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要想铁钉能吸引更多的大头针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可以将滑片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688532" y="213159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a:t>
            </a:r>
            <a:endParaRPr lang="zh-CN" altLang="en-US"/>
          </a:p>
        </p:txBody>
      </p:sp>
      <p:sp>
        <p:nvSpPr>
          <p:cNvPr id="4" name="矩形 3"/>
          <p:cNvSpPr/>
          <p:nvPr/>
        </p:nvSpPr>
        <p:spPr>
          <a:xfrm>
            <a:off x="2304653" y="388815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左</a:t>
            </a:r>
            <a:endParaRPr lang="zh-CN" altLang="en-US"/>
          </a:p>
        </p:txBody>
      </p:sp>
    </p:spTree>
    <p:extLst>
      <p:ext uri="{BB962C8B-B14F-4D97-AF65-F5344CB8AC3E}">
        <p14:creationId xmlns:p14="http://schemas.microsoft.com/office/powerpoint/2010/main" val="66974309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899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东营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探究什么情况下磁可以生电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用棉线将一段导体</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悬挂起来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放置于蹄形磁体的磁场中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再用导线把导体</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和灵敏电流计连接起来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组成了闭合电路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316.jpeg"/>
          <p:cNvPicPr/>
          <p:nvPr/>
        </p:nvPicPr>
        <p:blipFill>
          <a:blip r:embed="rId2"/>
          <a:stretch>
            <a:fillRect/>
          </a:stretch>
        </p:blipFill>
        <p:spPr>
          <a:xfrm>
            <a:off x="3508885" y="2569415"/>
            <a:ext cx="4513830" cy="3384128"/>
          </a:xfrm>
          <a:prstGeom prst="rect">
            <a:avLst/>
          </a:prstGeom>
        </p:spPr>
      </p:pic>
    </p:spTree>
    <p:extLst>
      <p:ext uri="{BB962C8B-B14F-4D97-AF65-F5344CB8AC3E}">
        <p14:creationId xmlns:p14="http://schemas.microsoft.com/office/powerpoint/2010/main" val="255456117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131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该实验中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灵敏电流计的作用是</a:t>
            </a:r>
            <a:r>
              <a:rPr lang="en-US" altLang="zh-CN" i="1" smtClean="0">
                <a:solidFill>
                  <a:srgbClr val="000000"/>
                </a:solidFill>
                <a:ea typeface="宋体" panose="02010600030101010101" pitchFamily="2" charset="-122"/>
                <a:cs typeface="Times New Roman" panose="02020603050405020304" pitchFamily="18" charset="0"/>
              </a:rPr>
              <a:t>_______________________</a:t>
            </a:r>
            <a:r>
              <a:rPr lang="zh-CN"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确认灵敏电流计能正常工作后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无论导体</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在磁场中怎样运动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灵敏电流计的指针均不发生偏转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其主要原因可能是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在教师的指导下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兴趣小组对实验进行完善后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观察到的现象如下表所示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由此可知闭合电路的一部分导体在磁场中做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电路中会产生感应电流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307449" y="860137"/>
            <a:ext cx="4823940"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判断产生感应电流的</a:t>
            </a:r>
            <a:r>
              <a:rPr lang="zh-CN" altLang="zh-CN" smtClean="0">
                <a:ea typeface="宋体" panose="02010600030101010101" pitchFamily="2" charset="-122"/>
                <a:cs typeface="Times New Roman" panose="02020603050405020304" pitchFamily="18" charset="0"/>
              </a:rPr>
              <a:t>大小</a:t>
            </a:r>
            <a:endParaRPr lang="zh-CN" altLang="en-US"/>
          </a:p>
        </p:txBody>
      </p:sp>
      <p:sp>
        <p:nvSpPr>
          <p:cNvPr id="4" name="矩形 3"/>
          <p:cNvSpPr/>
          <p:nvPr/>
        </p:nvSpPr>
        <p:spPr>
          <a:xfrm>
            <a:off x="633023" y="1452009"/>
            <a:ext cx="4748310" cy="584775"/>
          </a:xfrm>
          <a:prstGeom prst="rect">
            <a:avLst/>
          </a:prstGeom>
        </p:spPr>
        <p:txBody>
          <a:bodyPr wrap="square">
            <a:spAutoFit/>
          </a:bodyPr>
          <a:lstStyle/>
          <a:p>
            <a:r>
              <a:rPr lang="zh-CN" altLang="zh-CN" smtClean="0">
                <a:ea typeface="宋体" panose="02010600030101010101" pitchFamily="2" charset="-122"/>
                <a:cs typeface="Times New Roman" panose="02020603050405020304" pitchFamily="18" charset="0"/>
              </a:rPr>
              <a:t>判断</a:t>
            </a:r>
            <a:r>
              <a:rPr lang="zh-CN" altLang="zh-CN">
                <a:ea typeface="宋体" panose="02010600030101010101" pitchFamily="2" charset="-122"/>
                <a:cs typeface="Times New Roman" panose="02020603050405020304" pitchFamily="18" charset="0"/>
              </a:rPr>
              <a:t>产生感应电流的方向</a:t>
            </a:r>
            <a:endParaRPr lang="zh-CN" altLang="en-US"/>
          </a:p>
        </p:txBody>
      </p:sp>
      <p:sp>
        <p:nvSpPr>
          <p:cNvPr id="5" name="矩形 4"/>
          <p:cNvSpPr/>
          <p:nvPr/>
        </p:nvSpPr>
        <p:spPr>
          <a:xfrm>
            <a:off x="2344308" y="321059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电流太小</a:t>
            </a:r>
            <a:endParaRPr lang="zh-CN" altLang="en-US"/>
          </a:p>
        </p:txBody>
      </p:sp>
      <p:sp>
        <p:nvSpPr>
          <p:cNvPr id="6" name="矩形 5"/>
          <p:cNvSpPr/>
          <p:nvPr/>
        </p:nvSpPr>
        <p:spPr>
          <a:xfrm>
            <a:off x="5048757" y="3210590"/>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不是闭合电路</a:t>
            </a:r>
            <a:endParaRPr lang="zh-CN" altLang="en-US"/>
          </a:p>
        </p:txBody>
      </p:sp>
      <p:sp>
        <p:nvSpPr>
          <p:cNvPr id="7" name="矩形 6"/>
          <p:cNvSpPr/>
          <p:nvPr/>
        </p:nvSpPr>
        <p:spPr>
          <a:xfrm>
            <a:off x="484789" y="4949509"/>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切割磁感线</a:t>
            </a:r>
            <a:endParaRPr lang="zh-CN" altLang="en-US"/>
          </a:p>
        </p:txBody>
      </p:sp>
    </p:spTree>
    <p:extLst>
      <p:ext uri="{BB962C8B-B14F-4D97-AF65-F5344CB8AC3E}">
        <p14:creationId xmlns:p14="http://schemas.microsoft.com/office/powerpoint/2010/main" val="322096086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50456739"/>
              </p:ext>
            </p:extLst>
          </p:nvPr>
        </p:nvGraphicFramePr>
        <p:xfrm>
          <a:off x="361950" y="569312"/>
          <a:ext cx="10807700" cy="6159839"/>
        </p:xfrm>
        <a:graphic>
          <a:graphicData uri="http://schemas.openxmlformats.org/presentationml/2006/ole">
            <mc:AlternateContent>
              <mc:Choice xmlns:v="urn:schemas-microsoft-com:vml" Requires="v">
                <p:oleObj spid="_x0000_s1045" name="文档" r:id="rId2" imgW="3826154" imgH="2180713" progId="Word.Document.12">
                  <p:embed/>
                </p:oleObj>
              </mc:Choice>
              <mc:Fallback>
                <p:oleObj name="文档" r:id="rId2" imgW="3826154" imgH="2180713" progId="Word.Document.12">
                  <p:embed/>
                  <p:pic>
                    <p:nvPicPr>
                      <p:cNvPr id="0" name="OLE substitute image"/>
                      <p:cNvPicPr/>
                      <p:nvPr/>
                    </p:nvPicPr>
                    <p:blipFill>
                      <a:blip r:embed="rId3"/>
                      <a:stretch>
                        <a:fillRect/>
                      </a:stretch>
                    </p:blipFill>
                    <p:spPr>
                      <a:xfrm>
                        <a:off x="361950" y="569312"/>
                        <a:ext cx="10807700" cy="6159839"/>
                      </a:xfrm>
                      <a:prstGeom prst="rect">
                        <a:avLst/>
                      </a:prstGeom>
                    </p:spPr>
                  </p:pic>
                </p:oleObj>
              </mc:Fallback>
            </mc:AlternateContent>
          </a:graphicData>
        </a:graphic>
      </p:graphicFrame>
    </p:spTree>
    <p:extLst>
      <p:ext uri="{BB962C8B-B14F-4D97-AF65-F5344CB8AC3E}">
        <p14:creationId xmlns:p14="http://schemas.microsoft.com/office/powerpoint/2010/main" val="85620404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0356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比较第</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次实验可以</a:t>
            </a:r>
            <a:r>
              <a:rPr lang="zh-CN" altLang="zh-CN" smtClean="0">
                <a:solidFill>
                  <a:srgbClr val="000000"/>
                </a:solidFill>
                <a:ea typeface="宋体" panose="02010600030101010101" pitchFamily="2" charset="-122"/>
                <a:cs typeface="Times New Roman" panose="02020603050405020304" pitchFamily="18" charset="0"/>
              </a:rPr>
              <a:t>得出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在此实验过程中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能量转化情况是</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zh-CN" altLang="zh-CN">
                <a:solidFill>
                  <a:srgbClr val="000000"/>
                </a:solidFill>
                <a:ea typeface="宋体" panose="02010600030101010101" pitchFamily="2" charset="-122"/>
                <a:cs typeface="Times New Roman" panose="02020603050405020304" pitchFamily="18" charset="0"/>
              </a:rPr>
              <a:t>利用这一原理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人们在生产生活中制成了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216979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闭合电路的一部分导体在磁场中做切割磁感线运动</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导体中感应电流的方向与导体的运动方向有关</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6808477" y="3396673"/>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机械能转化为电能</a:t>
            </a:r>
            <a:endParaRPr lang="zh-CN" altLang="en-US"/>
          </a:p>
        </p:txBody>
      </p:sp>
      <p:sp>
        <p:nvSpPr>
          <p:cNvPr id="5" name="矩形 4"/>
          <p:cNvSpPr/>
          <p:nvPr/>
        </p:nvSpPr>
        <p:spPr>
          <a:xfrm>
            <a:off x="7449901" y="398144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发电机</a:t>
            </a:r>
            <a:endParaRPr lang="zh-CN" altLang="en-US"/>
          </a:p>
        </p:txBody>
      </p:sp>
    </p:spTree>
    <p:extLst>
      <p:ext uri="{BB962C8B-B14F-4D97-AF65-F5344CB8AC3E}">
        <p14:creationId xmlns:p14="http://schemas.microsoft.com/office/powerpoint/2010/main" val="146389099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5118"/>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小明设计了一种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自动限重器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该装置由控制电路和工作电路组成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其主要元件有电磁继电器、货物装载机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实质是电动机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、压敏电阻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和滑动变阻器</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压敏电阻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的阻值随压力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变化的关系如图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当货架承受的压力达到限定值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电磁继电器会自动控制货物装载机停止向货架上摆放物品</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已知控制电路的电源电压</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电磁继电器线圈的阻值</a:t>
            </a:r>
            <a:r>
              <a:rPr lang="en-US" altLang="zh-CN" i="1">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请你解答下列问题</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02522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361950" y="719807"/>
            <a:ext cx="10807700" cy="5218533"/>
          </a:xfrm>
          <a:prstGeom prst="rect">
            <a:avLst/>
          </a:prstGeom>
        </p:spPr>
      </p:pic>
    </p:spTree>
    <p:extLst>
      <p:ext uri="{BB962C8B-B14F-4D97-AF65-F5344CB8AC3E}">
        <p14:creationId xmlns:p14="http://schemas.microsoft.com/office/powerpoint/2010/main" val="23272533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441607"/>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由图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中的图象可知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随着压力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压敏电阻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用笔画线代替导线将图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的电路连接完整</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1823445" y="10798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4" name="矩形 3"/>
          <p:cNvSpPr>
            <a:spLocks noChangeAspect="1"/>
          </p:cNvSpPr>
          <p:nvPr/>
        </p:nvSpPr>
        <p:spPr>
          <a:xfrm>
            <a:off x="361950" y="2261709"/>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89.jpeg"/>
          <p:cNvPicPr/>
          <p:nvPr/>
        </p:nvPicPr>
        <p:blipFill>
          <a:blip r:embed="rId2"/>
          <a:stretch>
            <a:fillRect/>
          </a:stretch>
        </p:blipFill>
        <p:spPr>
          <a:xfrm>
            <a:off x="3690163" y="2332854"/>
            <a:ext cx="4151274" cy="3931569"/>
          </a:xfrm>
          <a:prstGeom prst="rect">
            <a:avLst/>
          </a:prstGeom>
        </p:spPr>
      </p:pic>
    </p:spTree>
    <p:extLst>
      <p:ext uri="{BB962C8B-B14F-4D97-AF65-F5344CB8AC3E}">
        <p14:creationId xmlns:p14="http://schemas.microsoft.com/office/powerpoint/2010/main" val="306929381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03729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电磁继电器中的电磁铁上端为</a:t>
            </a:r>
            <a:r>
              <a:rPr lang="en-US" altLang="zh-CN" i="1" smtClean="0">
                <a:solidFill>
                  <a:srgbClr val="000000"/>
                </a:solidFill>
                <a:ea typeface="宋体" panose="02010600030101010101" pitchFamily="2" charset="-122"/>
                <a:cs typeface="Times New Roman" panose="02020603050405020304" pitchFamily="18" charset="0"/>
              </a:rPr>
              <a:t>________</a:t>
            </a:r>
            <a:r>
              <a:rPr lang="zh-CN" altLang="zh-CN">
                <a:solidFill>
                  <a:srgbClr val="000000"/>
                </a:solidFill>
                <a:ea typeface="宋体" panose="02010600030101010101" pitchFamily="2"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“N”“S”)</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随着控制电路电流的增大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电磁铁的磁性将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当电磁继电器线圈中的电流大小为</a:t>
            </a:r>
            <a:r>
              <a:rPr lang="en-US" altLang="zh-CN">
                <a:solidFill>
                  <a:srgbClr val="000000"/>
                </a:solidFill>
                <a:ea typeface="宋体" panose="02010600030101010101" pitchFamily="2" charset="-122"/>
                <a:cs typeface="Times New Roman" panose="02020603050405020304" pitchFamily="18" charset="0"/>
              </a:rPr>
              <a:t>30 mA</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衔铁被吸下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若货架能承受的最大压力为</a:t>
            </a:r>
            <a:r>
              <a:rPr lang="en-US" altLang="zh-CN">
                <a:solidFill>
                  <a:srgbClr val="000000"/>
                </a:solidFill>
                <a:ea typeface="宋体" panose="02010600030101010101" pitchFamily="2" charset="-122"/>
                <a:cs typeface="Times New Roman" panose="02020603050405020304" pitchFamily="18" charset="0"/>
              </a:rPr>
              <a:t>800 N,</a:t>
            </a:r>
            <a:r>
              <a:rPr lang="zh-CN" altLang="zh-CN">
                <a:solidFill>
                  <a:srgbClr val="000000"/>
                </a:solidFill>
                <a:ea typeface="宋体" panose="02010600030101010101" pitchFamily="2" charset="-122"/>
                <a:cs typeface="Times New Roman" panose="02020603050405020304" pitchFamily="18" charset="0"/>
              </a:rPr>
              <a:t>则所选滑动变阻器</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的最大阻值至少为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若要提高货架能承受的最大压力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接入电路的阻值应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6769149" y="1099511"/>
            <a:ext cx="481222" cy="584775"/>
          </a:xfrm>
          <a:prstGeom prst="rect">
            <a:avLst/>
          </a:prstGeom>
        </p:spPr>
        <p:txBody>
          <a:bodyPr wrap="none">
            <a:spAutoFit/>
          </a:bodyPr>
          <a:lstStyle/>
          <a:p>
            <a:r>
              <a:rPr lang="en-US" altLang="zh-CN">
                <a:ea typeface="宋体" panose="02010600030101010101" pitchFamily="2" charset="-122"/>
              </a:rPr>
              <a:t>N</a:t>
            </a:r>
            <a:endParaRPr lang="zh-CN" altLang="en-US"/>
          </a:p>
        </p:txBody>
      </p:sp>
      <p:sp>
        <p:nvSpPr>
          <p:cNvPr id="5" name="矩形 4"/>
          <p:cNvSpPr/>
          <p:nvPr/>
        </p:nvSpPr>
        <p:spPr>
          <a:xfrm>
            <a:off x="8949053" y="166462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增强</a:t>
            </a:r>
            <a:endParaRPr lang="zh-CN" altLang="en-US"/>
          </a:p>
        </p:txBody>
      </p:sp>
      <p:sp>
        <p:nvSpPr>
          <p:cNvPr id="6" name="矩形 5"/>
          <p:cNvSpPr/>
          <p:nvPr/>
        </p:nvSpPr>
        <p:spPr>
          <a:xfrm>
            <a:off x="3240757" y="3436447"/>
            <a:ext cx="777585" cy="584775"/>
          </a:xfrm>
          <a:prstGeom prst="rect">
            <a:avLst/>
          </a:prstGeom>
        </p:spPr>
        <p:txBody>
          <a:bodyPr wrap="none">
            <a:spAutoFit/>
          </a:bodyPr>
          <a:lstStyle/>
          <a:p>
            <a:r>
              <a:rPr lang="en-US" altLang="zh-CN">
                <a:ea typeface="宋体" panose="02010600030101010101" pitchFamily="2" charset="-122"/>
              </a:rPr>
              <a:t>110</a:t>
            </a:r>
            <a:endParaRPr lang="zh-CN" altLang="en-US"/>
          </a:p>
        </p:txBody>
      </p:sp>
      <p:sp>
        <p:nvSpPr>
          <p:cNvPr id="7" name="矩形 6"/>
          <p:cNvSpPr/>
          <p:nvPr/>
        </p:nvSpPr>
        <p:spPr>
          <a:xfrm>
            <a:off x="2630772" y="45984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Tree>
    <p:extLst>
      <p:ext uri="{BB962C8B-B14F-4D97-AF65-F5344CB8AC3E}">
        <p14:creationId xmlns:p14="http://schemas.microsoft.com/office/powerpoint/2010/main" val="148285301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523</Paragraphs>
  <Slides>106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106</vt:i4>
      </vt:variant>
    </vt:vector>
  </HeadingPairs>
  <TitlesOfParts>
    <vt:vector size="119"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仿宋</vt:lpstr>
      <vt:lpstr>专业教辅课件Q:251490010</vt:lpstr>
      <vt:lpstr>第十九章　电与磁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2021-03-06T18:14:34Z</cp:lastPrinted>
  <dcterms:created xsi:type="dcterms:W3CDTF">2021-03-06T18:14:34Z</dcterms:created>
  <dcterms:modified xsi:type="dcterms:W3CDTF">2021-03-06T10:14:35Z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