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524" r:id="rId2"/>
    <p:sldId id="581" r:id="rId3"/>
    <p:sldId id="525" r:id="rId4"/>
    <p:sldId id="791" r:id="rId5"/>
    <p:sldId id="256" r:id="rId6"/>
    <p:sldId id="672" r:id="rId7"/>
    <p:sldId id="759" r:id="rId8"/>
    <p:sldId id="753" r:id="rId9"/>
    <p:sldId id="751" r:id="rId10"/>
    <p:sldId id="752" r:id="rId11"/>
    <p:sldId id="754" r:id="rId12"/>
    <p:sldId id="673" r:id="rId13"/>
    <p:sldId id="686" r:id="rId14"/>
    <p:sldId id="675" r:id="rId15"/>
    <p:sldId id="755" r:id="rId16"/>
    <p:sldId id="756" r:id="rId17"/>
    <p:sldId id="757" r:id="rId18"/>
    <p:sldId id="809" r:id="rId19"/>
    <p:sldId id="758" r:id="rId20"/>
    <p:sldId id="642" r:id="rId21"/>
    <p:sldId id="810" r:id="rId22"/>
    <p:sldId id="811" r:id="rId23"/>
  </p:sldIdLst>
  <p:sldSz cx="9144000" cy="5143500" type="screen16x9"/>
  <p:notesSz cx="6858000" cy="9144000"/>
  <p:embeddedFontLst>
    <p:embeddedFont>
      <p:font typeface="黑体" pitchFamily="49" charset="-122"/>
      <p:regular r:id="rId26"/>
    </p:embeddedFont>
    <p:embeddedFont>
      <p:font typeface="微软雅黑" pitchFamily="34" charset="-122"/>
      <p:regular r:id="rId27"/>
      <p:bold r:id="rId28"/>
    </p:embeddedFont>
    <p:embeddedFont>
      <p:font typeface="仿宋" pitchFamily="49" charset="-122"/>
      <p:regular r:id="rId29"/>
    </p:embeddedFont>
    <p:embeddedFont>
      <p:font typeface="隶书" pitchFamily="49" charset="-122"/>
      <p:regular r:id="rId30"/>
    </p:embeddedFont>
    <p:embeddedFont>
      <p:font typeface="Calibri" pitchFamily="34" charset="0"/>
      <p:regular r:id="rId31"/>
      <p:bold r:id="rId32"/>
      <p:italic r:id="rId33"/>
      <p:boldItalic r:id="rId34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F00"/>
    <a:srgbClr val="E6A774"/>
    <a:srgbClr val="D56D00"/>
    <a:srgbClr val="00A48D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77" autoAdjust="0"/>
    <p:restoredTop sz="95062" autoAdjust="0"/>
  </p:normalViewPr>
  <p:slideViewPr>
    <p:cSldViewPr showGuides="1">
      <p:cViewPr varScale="1">
        <p:scale>
          <a:sx n="140" d="100"/>
          <a:sy n="140" d="100"/>
        </p:scale>
        <p:origin x="-810" y="-90"/>
      </p:cViewPr>
      <p:guideLst>
        <p:guide orient="horz" pos="1444"/>
        <p:guide orient="horz" pos="1484"/>
        <p:guide pos="286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18006E18-4BEF-4595-B3B6-2ABF2F04905E}" type="slidenum">
              <a:rPr lang="zh-CN" altLang="en-US">
                <a:ea typeface="微软雅黑" panose="020B0503020204020204" pitchFamily="34" charset="-122"/>
              </a:rPr>
              <a:t>‹#›</a:t>
            </a:fld>
            <a:endParaRPr lang="zh-CN" altLang="en-US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0500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Tx/>
              <a:buNone/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Tx/>
              <a:buNone/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zh-CN" altLang="en-US" noProof="0" dirty="0"/>
              <a:t>单击此处编辑母版文本样式</a:t>
            </a:r>
          </a:p>
          <a:p>
            <a:pPr lvl="1"/>
            <a:r>
              <a:rPr lang="zh-CN" altLang="en-US" noProof="0" dirty="0"/>
              <a:t>第二级</a:t>
            </a:r>
          </a:p>
          <a:p>
            <a:pPr lvl="2"/>
            <a:r>
              <a:rPr lang="zh-CN" altLang="en-US" noProof="0" dirty="0"/>
              <a:t>第三级</a:t>
            </a:r>
          </a:p>
          <a:p>
            <a:pPr lvl="3"/>
            <a:r>
              <a:rPr lang="zh-CN" altLang="en-US" noProof="0" dirty="0"/>
              <a:t>第四级</a:t>
            </a:r>
          </a:p>
          <a:p>
            <a:pPr lvl="4"/>
            <a:r>
              <a:rPr lang="zh-CN" altLang="en-US" noProof="0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Tx/>
              <a:buNone/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395A52D7-8F67-41F0-A534-CB8A9A4DB925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14726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5A52D7-8F67-41F0-A534-CB8A9A4DB925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5A52D7-8F67-41F0-A534-CB8A9A4DB925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回顾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回顾反思</a:t>
            </a:r>
          </a:p>
        </p:txBody>
      </p:sp>
      <p:sp>
        <p:nvSpPr>
          <p:cNvPr id="13" name="菱形 12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课后作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 t="17557" b="14742"/>
          <a:stretch>
            <a:fillRect/>
          </a:stretch>
        </p:blipFill>
        <p:spPr>
          <a:xfrm>
            <a:off x="475060" y="238731"/>
            <a:ext cx="8102204" cy="47505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>
            <a:lum contrast="-12001"/>
          </a:blip>
          <a:srcRect t="40147" b="36667"/>
          <a:stretch>
            <a:fillRect/>
          </a:stretch>
        </p:blipFill>
        <p:spPr>
          <a:xfrm>
            <a:off x="2339581" y="1001115"/>
            <a:ext cx="4373165" cy="7489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 userDrawn="1"/>
        </p:nvSpPr>
        <p:spPr>
          <a:xfrm>
            <a:off x="3338029" y="1059583"/>
            <a:ext cx="2376264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zh-CN" altLang="en-US" sz="2800" b="0" dirty="0" smtClean="0">
                <a:latin typeface="黑体" pitchFamily="49" charset="-122"/>
                <a:ea typeface="黑体" pitchFamily="49" charset="-122"/>
              </a:rPr>
              <a:t>课后作业</a:t>
            </a:r>
            <a:endParaRPr lang="zh-CN" altLang="en-US" sz="2800" b="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6459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入新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导入新课</a:t>
            </a:r>
          </a:p>
        </p:txBody>
      </p:sp>
      <p:sp>
        <p:nvSpPr>
          <p:cNvPr id="16" name="菱形 15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思维导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思维导图</a:t>
            </a:r>
          </a:p>
        </p:txBody>
      </p:sp>
      <p:sp>
        <p:nvSpPr>
          <p:cNvPr id="16" name="菱形 15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课堂总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课堂总结</a:t>
            </a:r>
          </a:p>
        </p:txBody>
      </p:sp>
      <p:sp>
        <p:nvSpPr>
          <p:cNvPr id="16" name="菱形 15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学习目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学习目标</a:t>
            </a:r>
          </a:p>
        </p:txBody>
      </p:sp>
      <p:sp>
        <p:nvSpPr>
          <p:cNvPr id="17" name="菱形 16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8" name="直接连接符 17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0"/>
          <p:cNvSpPr txBox="1"/>
          <p:nvPr userDrawn="1"/>
        </p:nvSpPr>
        <p:spPr>
          <a:xfrm>
            <a:off x="751492" y="167005"/>
            <a:ext cx="2812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知识点一 </a:t>
            </a:r>
            <a:r>
              <a:rPr lang="zh-CN" altLang="en-US" sz="28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液化</a:t>
            </a:r>
            <a:endParaRPr lang="zh-CN" altLang="en-US" sz="28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菱形 12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388620" y="648970"/>
            <a:ext cx="3024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0"/>
          <p:cNvSpPr txBox="1"/>
          <p:nvPr userDrawn="1"/>
        </p:nvSpPr>
        <p:spPr>
          <a:xfrm>
            <a:off x="751492" y="167005"/>
            <a:ext cx="3532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</a:t>
            </a:r>
            <a:r>
              <a:rPr lang="zh-CN" altLang="en-US" sz="28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点二  液化放热</a:t>
            </a:r>
            <a:endParaRPr lang="zh-CN" altLang="en-US" sz="28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菱形 12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388620" y="648970"/>
            <a:ext cx="3744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053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当堂训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>
            <a:spLocks noChangeArrowheads="1"/>
          </p:cNvSpPr>
          <p:nvPr userDrawn="1"/>
        </p:nvSpPr>
        <p:spPr bwMode="auto">
          <a:xfrm>
            <a:off x="1113573" y="267691"/>
            <a:ext cx="1624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当堂训练</a:t>
            </a: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647700" y="786767"/>
            <a:ext cx="8496300" cy="635"/>
          </a:xfrm>
          <a:prstGeom prst="line">
            <a:avLst/>
          </a:prstGeom>
          <a:ln w="3810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笔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1509" y="195581"/>
            <a:ext cx="490855" cy="694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395" y="195580"/>
            <a:ext cx="1283909" cy="5200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59" r:id="rId9"/>
    <p:sldLayoutId id="2147483661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9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/>
          <p:nvPr/>
        </p:nvSpPr>
        <p:spPr>
          <a:xfrm>
            <a:off x="2339340" y="1275080"/>
            <a:ext cx="4572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000" dirty="0">
                <a:solidFill>
                  <a:schemeClr val="tx1"/>
                </a:solidFill>
                <a:latin typeface="隶书" pitchFamily="49" charset="-122"/>
                <a:ea typeface="隶书" pitchFamily="49" charset="-122"/>
              </a:rPr>
              <a:t>第三章  物态变化</a:t>
            </a:r>
          </a:p>
        </p:txBody>
      </p:sp>
      <p:sp>
        <p:nvSpPr>
          <p:cNvPr id="5" name="矩形 4"/>
          <p:cNvSpPr/>
          <p:nvPr/>
        </p:nvSpPr>
        <p:spPr>
          <a:xfrm>
            <a:off x="1149218" y="2001577"/>
            <a:ext cx="718756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第3节  </a:t>
            </a:r>
            <a:r>
              <a:rPr lang="en-US" sz="36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sz="3600" b="1" dirty="0" err="1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汽化和液化</a:t>
            </a:r>
            <a:r>
              <a:rPr sz="36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sz="3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>
              <a:lnSpc>
                <a:spcPct val="150000"/>
              </a:lnSpc>
            </a:pPr>
            <a:r>
              <a:rPr sz="36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sz="36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sz="36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课时 </a:t>
            </a:r>
            <a:r>
              <a:rPr lang="en-US" sz="36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sz="36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液</a:t>
            </a:r>
            <a:r>
              <a:rPr sz="36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</a:t>
            </a:r>
            <a:endParaRPr sz="3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/>
          <p:nvPr/>
        </p:nvPicPr>
        <p:blipFill>
          <a:blip r:embed="rId2"/>
          <a:stretch>
            <a:fillRect/>
          </a:stretch>
        </p:blipFill>
        <p:spPr>
          <a:xfrm>
            <a:off x="971600" y="1131570"/>
            <a:ext cx="2714625" cy="3409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5" name="文本框 104"/>
          <p:cNvSpPr txBox="1"/>
          <p:nvPr/>
        </p:nvSpPr>
        <p:spPr>
          <a:xfrm>
            <a:off x="4003599" y="1851670"/>
            <a:ext cx="4896544" cy="13031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>
              <a:lnSpc>
                <a:spcPct val="150000"/>
              </a:lnSpc>
            </a:pPr>
            <a:r>
              <a:rPr lang="zh-CN" sz="2800" b="0" dirty="0">
                <a:solidFill>
                  <a:srgbClr val="333333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人向外呼出的白气是什么</a:t>
            </a:r>
            <a:r>
              <a:rPr lang="zh-CN" sz="2800" b="0" dirty="0" smtClean="0">
                <a:solidFill>
                  <a:srgbClr val="333333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？</a:t>
            </a:r>
            <a:r>
              <a:rPr lang="en-US" altLang="zh-CN" sz="2800" b="0" dirty="0" smtClean="0">
                <a:solidFill>
                  <a:srgbClr val="333333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lang="zh-CN" sz="2800" b="0" dirty="0" smtClean="0">
                <a:solidFill>
                  <a:srgbClr val="333333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它</a:t>
            </a:r>
            <a:r>
              <a:rPr lang="zh-CN" sz="2800" b="0" dirty="0">
                <a:solidFill>
                  <a:srgbClr val="333333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是如何形成的？</a:t>
            </a:r>
            <a:endParaRPr lang="zh-CN" altLang="en-US" sz="2800" b="0" dirty="0">
              <a:solidFill>
                <a:srgbClr val="333333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99592" y="1040150"/>
            <a:ext cx="3194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液化方式：降温</a:t>
            </a:r>
            <a:r>
              <a:rPr lang="en-US" altLang="zh-CN" sz="2800" dirty="0"/>
              <a:t>  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779912" y="1040150"/>
            <a:ext cx="908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</a:rPr>
              <a:t>加压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292080" y="2355726"/>
            <a:ext cx="3672408" cy="2016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</a:rPr>
              <a:t>封闭在针筒内的乙醚，被压缩后由气态变为液态。</a:t>
            </a:r>
          </a:p>
        </p:txBody>
      </p:sp>
      <p:pic>
        <p:nvPicPr>
          <p:cNvPr id="7" name="media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4576" y="1635646"/>
            <a:ext cx="4191000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4" grpId="1"/>
      <p:bldP spid="6" grpId="1"/>
      <p:bldP spid="6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82" name="组合 17"/>
          <p:cNvGrpSpPr/>
          <p:nvPr>
            <p:custDataLst>
              <p:tags r:id="rId1"/>
            </p:custDataLst>
          </p:nvPr>
        </p:nvGrpSpPr>
        <p:grpSpPr>
          <a:xfrm>
            <a:off x="4067944" y="1092835"/>
            <a:ext cx="2447091" cy="3594992"/>
            <a:chOff x="2073730" y="1750351"/>
            <a:chExt cx="2447054" cy="3595368"/>
          </a:xfrm>
        </p:grpSpPr>
        <p:pic>
          <p:nvPicPr>
            <p:cNvPr id="27693" name="Picture 3" descr="气体打火机4-1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218037" y="1750351"/>
              <a:ext cx="1972915" cy="30699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" name="Text Box 6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073730" y="4820263"/>
              <a:ext cx="2447054" cy="525456"/>
            </a:xfrm>
            <a:prstGeom prst="rect">
              <a:avLst/>
            </a:prstGeom>
            <a:noFill/>
            <a:ln w="22225" algn="ctr">
              <a:noFill/>
              <a:miter lim="800000"/>
            </a:ln>
          </p:spPr>
          <p:txBody>
            <a:bodyPr wrap="square" lIns="90000" tIns="46800" rIns="90000" bIns="46800">
              <a:spAutoFit/>
            </a:bodyPr>
            <a:lstStyle/>
            <a:p>
              <a:pPr marR="0" algn="ctr" defTabSz="914400"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kumimoji="0" lang="zh-CN" altLang="en-US" sz="2800" kern="1200" cap="none" spc="0" normalizeH="0" baseline="0" noProof="0" dirty="0">
                  <a:ln>
                    <a:solidFill>
                      <a:schemeClr val="bg1">
                        <a:alpha val="69000"/>
                      </a:schemeClr>
                    </a:solidFill>
                  </a:ln>
                  <a:solidFill>
                    <a:schemeClr val="tx1"/>
                  </a:solidFill>
                  <a:latin typeface="+mn-ea"/>
                  <a:ea typeface="+mn-ea"/>
                  <a:cs typeface="+mn-cs"/>
                  <a:sym typeface="Arial" panose="020B0604020202020204" pitchFamily="34" charset="0"/>
                </a:rPr>
                <a:t>气体打火机</a:t>
              </a:r>
            </a:p>
          </p:txBody>
        </p:sp>
      </p:grpSp>
      <p:grpSp>
        <p:nvGrpSpPr>
          <p:cNvPr id="27683" name="组合 21"/>
          <p:cNvGrpSpPr/>
          <p:nvPr>
            <p:custDataLst>
              <p:tags r:id="rId2"/>
            </p:custDataLst>
          </p:nvPr>
        </p:nvGrpSpPr>
        <p:grpSpPr>
          <a:xfrm>
            <a:off x="925847" y="1053466"/>
            <a:ext cx="2614295" cy="3601645"/>
            <a:chOff x="5202312" y="1999711"/>
            <a:chExt cx="2351101" cy="3341599"/>
          </a:xfrm>
        </p:grpSpPr>
        <p:pic>
          <p:nvPicPr>
            <p:cNvPr id="23" name="Picture 4" descr="液化石油气4-18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9"/>
            <a:stretch>
              <a:fillRect/>
            </a:stretch>
          </p:blipFill>
          <p:spPr bwMode="auto">
            <a:xfrm>
              <a:off x="5372976" y="1999711"/>
              <a:ext cx="2009775" cy="2884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</p:spPr>
        </p:pic>
        <p:sp>
          <p:nvSpPr>
            <p:cNvPr id="24" name="Text Box 7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202312" y="4853844"/>
              <a:ext cx="2351101" cy="487466"/>
            </a:xfrm>
            <a:prstGeom prst="rect">
              <a:avLst/>
            </a:prstGeom>
            <a:noFill/>
            <a:ln w="22225" algn="ctr">
              <a:noFill/>
              <a:miter lim="800000"/>
            </a:ln>
            <a:scene3d>
              <a:camera prst="orthographicFront"/>
              <a:lightRig rig="threePt" dir="t"/>
            </a:scene3d>
          </p:spPr>
          <p:txBody>
            <a:bodyPr lIns="90000" tIns="46800" rIns="90000" bIns="46800">
              <a:spAutoFit/>
            </a:bodyPr>
            <a:lstStyle/>
            <a:p>
              <a:pPr marR="0" algn="ctr" defTabSz="914400"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kumimoji="0" lang="zh-CN" altLang="en-US" sz="2800" kern="1200" cap="none" spc="0" normalizeH="0" baseline="0" noProof="0" dirty="0">
                  <a:ln>
                    <a:solidFill>
                      <a:schemeClr val="bg1">
                        <a:alpha val="69000"/>
                      </a:schemeClr>
                    </a:solidFill>
                  </a:ln>
                  <a:solidFill>
                    <a:schemeClr val="tx1"/>
                  </a:solidFill>
                  <a:latin typeface="+mn-ea"/>
                  <a:ea typeface="+mn-ea"/>
                  <a:cs typeface="+mn-cs"/>
                  <a:sym typeface="Arial" panose="020B0604020202020204" pitchFamily="34" charset="0"/>
                </a:rPr>
                <a:t>液化石油气</a:t>
              </a: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6841829" y="2355215"/>
            <a:ext cx="1872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n-ea"/>
                <a:ea typeface="+mn-ea"/>
              </a:rPr>
              <a:t>加压液化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/>
          <p:nvPr>
            <p:custDataLst>
              <p:tags r:id="rId1"/>
            </p:custDataLst>
          </p:nvPr>
        </p:nvSpPr>
        <p:spPr>
          <a:xfrm>
            <a:off x="857936" y="1232866"/>
            <a:ext cx="7844155" cy="20300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800" dirty="0" smtClean="0">
                <a:latin typeface="宋体" panose="02010600030101010101" pitchFamily="2" charset="-122"/>
                <a:cs typeface="宋体" panose="02010600030101010101" pitchFamily="2" charset="-122"/>
              </a:rPr>
              <a:t>例</a:t>
            </a:r>
            <a:r>
              <a:rPr lang="en-US" altLang="zh-CN" sz="2800" dirty="0" smtClean="0">
                <a:latin typeface="宋体" panose="02010600030101010101" pitchFamily="2" charset="-122"/>
                <a:cs typeface="宋体" panose="02010600030101010101" pitchFamily="2" charset="-122"/>
              </a:rPr>
              <a:t>1 </a:t>
            </a:r>
            <a:r>
              <a:rPr lang="zh-CN" altLang="en-US" sz="2800" dirty="0" smtClean="0">
                <a:latin typeface="宋体" panose="02010600030101010101" pitchFamily="2" charset="-122"/>
                <a:cs typeface="宋体" panose="02010600030101010101" pitchFamily="2" charset="-122"/>
              </a:rPr>
              <a:t>下列</a:t>
            </a: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</a:rPr>
              <a:t>生活中的现象属于液化过程的是（   ）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宋体" panose="02010600030101010101" pitchFamily="2" charset="-122"/>
                <a:cs typeface="宋体" panose="02010600030101010101" pitchFamily="2" charset="-122"/>
              </a:rPr>
              <a:t>A.</a:t>
            </a: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</a:rPr>
              <a:t>冰雪消融               </a:t>
            </a:r>
            <a:r>
              <a:rPr lang="en-US" altLang="zh-CN" sz="2800" dirty="0">
                <a:latin typeface="宋体" panose="02010600030101010101" pitchFamily="2" charset="-122"/>
                <a:cs typeface="宋体" panose="02010600030101010101" pitchFamily="2" charset="-122"/>
              </a:rPr>
              <a:t>B.</a:t>
            </a: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</a:rPr>
              <a:t>云开雾散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宋体" panose="02010600030101010101" pitchFamily="2" charset="-122"/>
                <a:cs typeface="宋体" panose="02010600030101010101" pitchFamily="2" charset="-122"/>
              </a:rPr>
              <a:t>C.</a:t>
            </a: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</a:rPr>
              <a:t>嘴里呵出</a:t>
            </a:r>
            <a:r>
              <a:rPr lang="en-US" altLang="zh-CN" sz="2800" dirty="0">
                <a:latin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</a:rPr>
              <a:t>白气</a:t>
            </a:r>
            <a:r>
              <a:rPr lang="en-US" altLang="zh-CN" sz="2800" dirty="0"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</a:rPr>
              <a:t>       </a:t>
            </a:r>
            <a:r>
              <a:rPr lang="en-US" altLang="zh-CN" sz="2800" dirty="0">
                <a:latin typeface="宋体" panose="02010600030101010101" pitchFamily="2" charset="-122"/>
                <a:cs typeface="宋体" panose="02010600030101010101" pitchFamily="2" charset="-122"/>
              </a:rPr>
              <a:t>D.</a:t>
            </a: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</a:rPr>
              <a:t>地上的水变干</a:t>
            </a:r>
          </a:p>
        </p:txBody>
      </p:sp>
      <p:sp>
        <p:nvSpPr>
          <p:cNvPr id="38917" name="Rectangle 5"/>
          <p:cNvSpPr/>
          <p:nvPr>
            <p:custDataLst>
              <p:tags r:id="rId2"/>
            </p:custDataLst>
          </p:nvPr>
        </p:nvSpPr>
        <p:spPr>
          <a:xfrm rot="-10682576" flipH="1" flipV="1">
            <a:off x="7816588" y="1342104"/>
            <a:ext cx="3949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/>
          <p:nvPr>
            <p:custDataLst>
              <p:tags r:id="rId1"/>
            </p:custDataLst>
          </p:nvPr>
        </p:nvSpPr>
        <p:spPr>
          <a:xfrm>
            <a:off x="960968" y="1203598"/>
            <a:ext cx="7696200" cy="309753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0" indent="0" algn="just" eaLnBrk="1" latinLnBrk="0" hangingPunct="1">
              <a:lnSpc>
                <a:spcPct val="150000"/>
              </a:lnSpc>
              <a:spcBef>
                <a:spcPts val="0"/>
              </a:spcBef>
            </a:pPr>
            <a:r>
              <a:rPr lang="zh-CN" altLang="en-US" sz="2800" dirty="0" smtClean="0">
                <a:latin typeface="+mn-lt"/>
                <a:ea typeface="+mn-ea"/>
              </a:rPr>
              <a:t>例</a:t>
            </a:r>
            <a:r>
              <a:rPr lang="en-US" altLang="zh-CN" sz="2800" dirty="0" smtClean="0">
                <a:latin typeface="+mn-lt"/>
                <a:ea typeface="+mn-ea"/>
              </a:rPr>
              <a:t>2  </a:t>
            </a:r>
            <a:r>
              <a:rPr lang="zh-CN" altLang="en-US" sz="2800" dirty="0" smtClean="0">
                <a:latin typeface="+mn-lt"/>
                <a:ea typeface="+mn-ea"/>
              </a:rPr>
              <a:t>寒冷</a:t>
            </a:r>
            <a:r>
              <a:rPr lang="zh-CN" altLang="en-US" sz="2800" dirty="0">
                <a:latin typeface="+mn-lt"/>
                <a:ea typeface="+mn-ea"/>
              </a:rPr>
              <a:t>的冬天，戴眼镜的人从寒冷的室外回到暖和的室内时，镜片会变得模糊不清，但过一段时间又会变清晰，这是由于室内的水蒸气先在镜片上遇冷</a:t>
            </a:r>
            <a:r>
              <a:rPr lang="en-US" altLang="zh-CN" sz="2800" dirty="0" smtClean="0">
                <a:latin typeface="+mn-lt"/>
                <a:ea typeface="+mn-ea"/>
              </a:rPr>
              <a:t>________</a:t>
            </a:r>
            <a:r>
              <a:rPr lang="zh-CN" altLang="en-US" sz="2800" dirty="0" smtClean="0">
                <a:latin typeface="+mn-lt"/>
                <a:ea typeface="+mn-ea"/>
              </a:rPr>
              <a:t>成</a:t>
            </a:r>
            <a:r>
              <a:rPr lang="zh-CN" altLang="en-US" sz="2800" dirty="0">
                <a:latin typeface="+mn-lt"/>
                <a:ea typeface="+mn-ea"/>
              </a:rPr>
              <a:t>小水珠，又发生了</a:t>
            </a:r>
            <a:r>
              <a:rPr lang="en-US" altLang="zh-CN" sz="2800" dirty="0">
                <a:latin typeface="+mn-lt"/>
                <a:ea typeface="+mn-ea"/>
              </a:rPr>
              <a:t>_______</a:t>
            </a:r>
            <a:r>
              <a:rPr lang="zh-CN" altLang="en-US" sz="2800" dirty="0">
                <a:latin typeface="+mn-lt"/>
                <a:ea typeface="+mn-ea"/>
              </a:rPr>
              <a:t>形成的现象。</a:t>
            </a:r>
            <a:r>
              <a:rPr lang="en-US" altLang="zh-CN" sz="2800" dirty="0">
                <a:latin typeface="+mn-lt"/>
                <a:ea typeface="+mn-ea"/>
              </a:rPr>
              <a:t>       </a:t>
            </a:r>
          </a:p>
        </p:txBody>
      </p:sp>
      <p:sp>
        <p:nvSpPr>
          <p:cNvPr id="33797" name="Text Box 5"/>
          <p:cNvSpPr txBox="1"/>
          <p:nvPr>
            <p:custDataLst>
              <p:tags r:id="rId2"/>
            </p:custDataLst>
          </p:nvPr>
        </p:nvSpPr>
        <p:spPr>
          <a:xfrm>
            <a:off x="2511064" y="3151582"/>
            <a:ext cx="14764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3200" dirty="0">
                <a:solidFill>
                  <a:srgbClr val="FF3300"/>
                </a:solidFill>
                <a:latin typeface="+mn-ea"/>
                <a:ea typeface="+mn-ea"/>
              </a:rPr>
              <a:t>液化</a:t>
            </a:r>
          </a:p>
        </p:txBody>
      </p:sp>
      <p:sp>
        <p:nvSpPr>
          <p:cNvPr id="33798" name="Text Box 6"/>
          <p:cNvSpPr txBox="1"/>
          <p:nvPr>
            <p:custDataLst>
              <p:tags r:id="rId3"/>
            </p:custDataLst>
          </p:nvPr>
        </p:nvSpPr>
        <p:spPr>
          <a:xfrm>
            <a:off x="7308304" y="3158406"/>
            <a:ext cx="1295400" cy="584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/>
            <a:r>
              <a:rPr lang="zh-CN" altLang="en-US" sz="3200" dirty="0">
                <a:solidFill>
                  <a:srgbClr val="FF3300"/>
                </a:solidFill>
                <a:latin typeface="+mn-ea"/>
                <a:ea typeface="+mn-ea"/>
              </a:rPr>
              <a:t>汽化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  <p:bldP spid="3379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87624" y="1085276"/>
            <a:ext cx="3093720" cy="34855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572000" y="2067694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设计实验：探究液化放热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156325" y="2211705"/>
            <a:ext cx="274955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结论：液化放热</a:t>
            </a:r>
          </a:p>
        </p:txBody>
      </p:sp>
      <p:pic>
        <p:nvPicPr>
          <p:cNvPr id="6" name="media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3321" y="1059582"/>
            <a:ext cx="5040560" cy="3780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图片 104"/>
          <p:cNvPicPr/>
          <p:nvPr/>
        </p:nvPicPr>
        <p:blipFill>
          <a:blip r:embed="rId2"/>
          <a:srcRect b="8808"/>
          <a:stretch>
            <a:fillRect/>
          </a:stretch>
        </p:blipFill>
        <p:spPr>
          <a:xfrm>
            <a:off x="1043608" y="1301385"/>
            <a:ext cx="4320480" cy="26998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6" name="文本框 105"/>
          <p:cNvSpPr txBox="1"/>
          <p:nvPr/>
        </p:nvSpPr>
        <p:spPr>
          <a:xfrm>
            <a:off x="5580112" y="1635646"/>
            <a:ext cx="3096344" cy="2031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</a:pPr>
            <a:r>
              <a:rPr lang="en-US" altLang="zh-CN" sz="2800" b="0" dirty="0">
                <a:solidFill>
                  <a:srgbClr val="000000"/>
                </a:solidFill>
                <a:ea typeface="宋体" panose="02010600030101010101" pitchFamily="2" charset="-122"/>
              </a:rPr>
              <a:t>  </a:t>
            </a:r>
            <a:r>
              <a:rPr lang="zh-CN" sz="2800" b="0" dirty="0">
                <a:solidFill>
                  <a:srgbClr val="000000"/>
                </a:solidFill>
                <a:ea typeface="宋体" panose="02010600030101010101" pitchFamily="2" charset="-122"/>
              </a:rPr>
              <a:t>为什么被水蒸气烫伤比被开水烫伤更严重？</a:t>
            </a:r>
            <a:endParaRPr lang="zh-CN" altLang="en-US" sz="2800" b="0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961569"/>
            <a:ext cx="4792980" cy="3588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5_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1121375"/>
            <a:ext cx="6372200" cy="3584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合 92"/>
          <p:cNvGrpSpPr/>
          <p:nvPr>
            <p:custDataLst>
              <p:tags r:id="rId1"/>
            </p:custDataLst>
          </p:nvPr>
        </p:nvGrpSpPr>
        <p:grpSpPr>
          <a:xfrm>
            <a:off x="2365623" y="1095421"/>
            <a:ext cx="4608000" cy="751205"/>
            <a:chOff x="115155" y="1213884"/>
            <a:chExt cx="4608000" cy="751205"/>
          </a:xfrm>
        </p:grpSpPr>
        <p:sp>
          <p:nvSpPr>
            <p:cNvPr id="52" name="Title 1"/>
            <p:cNvSpPr txBox="1"/>
            <p:nvPr>
              <p:custDataLst>
                <p:tags r:id="rId7"/>
              </p:custDataLst>
            </p:nvPr>
          </p:nvSpPr>
          <p:spPr>
            <a:xfrm>
              <a:off x="213044" y="1213884"/>
              <a:ext cx="4498399" cy="75120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7500"/>
            </a:bodyPr>
            <a:lstStyle>
              <a:lvl1pPr algn="l" defTabSz="68389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74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68389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第</a:t>
              </a:r>
              <a:r>
                <a:rPr lang="en-US" altLang="zh-CN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</a:t>
              </a:r>
              <a:r>
                <a:rPr lang="zh-CN" altLang="en-US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课时 液化  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学习内容导览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6" name="Straight Connector 9"/>
            <p:cNvCxnSpPr/>
            <p:nvPr>
              <p:custDataLst>
                <p:tags r:id="rId8"/>
              </p:custDataLst>
            </p:nvPr>
          </p:nvCxnSpPr>
          <p:spPr>
            <a:xfrm>
              <a:off x="115155" y="1964956"/>
              <a:ext cx="4608000" cy="0"/>
            </a:xfrm>
            <a:prstGeom prst="line">
              <a:avLst/>
            </a:prstGeom>
            <a:noFill/>
            <a:ln w="72390" cap="flat" cmpd="sng" algn="ctr">
              <a:solidFill>
                <a:schemeClr val="accent5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</p:grpSp>
      <p:cxnSp>
        <p:nvCxnSpPr>
          <p:cNvPr id="57" name="Straight Connector 117"/>
          <p:cNvCxnSpPr/>
          <p:nvPr>
            <p:custDataLst>
              <p:tags r:id="rId2"/>
            </p:custDataLst>
          </p:nvPr>
        </p:nvCxnSpPr>
        <p:spPr>
          <a:xfrm>
            <a:off x="3419872" y="3198852"/>
            <a:ext cx="2736215" cy="14605"/>
          </a:xfrm>
          <a:prstGeom prst="line">
            <a:avLst/>
          </a:prstGeom>
          <a:noFill/>
          <a:ln w="72390" cap="flat" cmpd="sng" algn="ctr">
            <a:solidFill>
              <a:srgbClr val="0070C0"/>
            </a:solidFill>
            <a:prstDash val="solid"/>
            <a:miter lim="800000"/>
          </a:ln>
          <a:effectLst/>
        </p:spPr>
      </p:cxnSp>
      <p:sp>
        <p:nvSpPr>
          <p:cNvPr id="58" name="Oval 118"/>
          <p:cNvSpPr/>
          <p:nvPr>
            <p:custDataLst>
              <p:tags r:id="rId3"/>
            </p:custDataLst>
          </p:nvPr>
        </p:nvSpPr>
        <p:spPr>
          <a:xfrm>
            <a:off x="2747468" y="2454999"/>
            <a:ext cx="1510233" cy="1472544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10" b="0" i="0" u="none" strike="noStrike" kern="0" cap="none" spc="0" normalizeH="0" baseline="0" noProof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Oval 120"/>
          <p:cNvSpPr/>
          <p:nvPr>
            <p:custDataLst>
              <p:tags r:id="rId4"/>
            </p:custDataLst>
          </p:nvPr>
        </p:nvSpPr>
        <p:spPr>
          <a:xfrm>
            <a:off x="5147886" y="2484395"/>
            <a:ext cx="1510233" cy="1472544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10" b="0" i="0" u="none" strike="noStrike" kern="0" cap="none" spc="0" normalizeH="0" baseline="0" noProof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Text Placeholder 45"/>
          <p:cNvSpPr txBox="1"/>
          <p:nvPr>
            <p:custDataLst>
              <p:tags r:id="rId5"/>
            </p:custDataLst>
          </p:nvPr>
        </p:nvSpPr>
        <p:spPr>
          <a:xfrm>
            <a:off x="3030084" y="2600158"/>
            <a:ext cx="945000" cy="81072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389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液化</a:t>
            </a:r>
          </a:p>
        </p:txBody>
      </p:sp>
      <p:sp>
        <p:nvSpPr>
          <p:cNvPr id="67" name="Text Placeholder 45"/>
          <p:cNvSpPr txBox="1"/>
          <p:nvPr>
            <p:custDataLst>
              <p:tags r:id="rId6"/>
            </p:custDataLst>
          </p:nvPr>
        </p:nvSpPr>
        <p:spPr>
          <a:xfrm>
            <a:off x="5148246" y="2678427"/>
            <a:ext cx="1508840" cy="7130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3895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ru-RU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液化放热</a:t>
            </a:r>
            <a:endParaRPr kumimoji="0" lang="zh-CN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009535" y="2412619"/>
            <a:ext cx="1242526" cy="58477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zh-CN" altLang="zh-CN" sz="3200" b="1" dirty="0">
                <a:solidFill>
                  <a:srgbClr val="FF0000"/>
                </a:solidFill>
                <a:latin typeface="Arial" panose="020B0604020202020204" pitchFamily="34" charset="0"/>
              </a:rPr>
              <a:t>液化</a:t>
            </a: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268028" y="1374036"/>
            <a:ext cx="4800067" cy="52322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defRPr sz="2800"/>
            </a:lvl1pPr>
          </a:lstStyle>
          <a:p>
            <a:r>
              <a:rPr lang="zh-CN" altLang="zh-CN" dirty="0"/>
              <a:t>物质从气态变成液态的过程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3379815" y="2067694"/>
            <a:ext cx="1052512" cy="52322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defRPr sz="2800"/>
            </a:lvl1pPr>
          </a:lstStyle>
          <a:p>
            <a:r>
              <a:rPr lang="zh-CN" altLang="zh-CN" dirty="0"/>
              <a:t>方法</a:t>
            </a: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3267138" y="2815946"/>
            <a:ext cx="2036876" cy="52322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defRPr sz="2800"/>
            </a:lvl1pPr>
          </a:lstStyle>
          <a:p>
            <a:r>
              <a:rPr lang="zh-CN" altLang="zh-CN" dirty="0"/>
              <a:t>生活现象</a:t>
            </a: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3421637" y="3507854"/>
            <a:ext cx="1748527" cy="52322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defRPr sz="2800"/>
            </a:lvl1pPr>
          </a:lstStyle>
          <a:p>
            <a:r>
              <a:rPr lang="zh-CN" altLang="zh-CN" dirty="0"/>
              <a:t>液化放热</a:t>
            </a:r>
          </a:p>
        </p:txBody>
      </p:sp>
      <p:sp>
        <p:nvSpPr>
          <p:cNvPr id="26" name="左大括号 25"/>
          <p:cNvSpPr/>
          <p:nvPr>
            <p:custDataLst>
              <p:tags r:id="rId6"/>
            </p:custDataLst>
          </p:nvPr>
        </p:nvSpPr>
        <p:spPr>
          <a:xfrm>
            <a:off x="3101692" y="1530066"/>
            <a:ext cx="300738" cy="2337828"/>
          </a:xfrm>
          <a:prstGeom prst="leftBrace">
            <a:avLst>
              <a:gd name="adj1" fmla="val 31182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  <p:bldP spid="6" grpId="0" bldLvl="0" animBg="1"/>
      <p:bldP spid="7" grpId="0" bldLvl="0" animBg="1"/>
      <p:bldP spid="8" grpId="0" bldLvl="0" animBg="1"/>
      <p:bldP spid="9" grpId="0" bldLvl="0" animBg="1"/>
      <p:bldP spid="2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2987824" y="1865687"/>
            <a:ext cx="42883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3200" dirty="0">
                <a:latin typeface="+mj-ea"/>
                <a:ea typeface="+mj-ea"/>
              </a:rPr>
              <a:t>根据课堂安排适量练习</a:t>
            </a:r>
          </a:p>
        </p:txBody>
      </p:sp>
    </p:spTree>
    <p:extLst>
      <p:ext uri="{BB962C8B-B14F-4D97-AF65-F5344CB8AC3E}">
        <p14:creationId xmlns:p14="http://schemas.microsoft.com/office/powerpoint/2010/main" val="23715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50737" y="1975214"/>
            <a:ext cx="5873592" cy="9361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教材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课后</a:t>
            </a: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练习题</a:t>
            </a:r>
            <a:endParaRPr lang="en-US" altLang="zh-CN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596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756363" y="1203598"/>
            <a:ext cx="8123555" cy="32229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</a:pPr>
            <a:r>
              <a:rPr lang="zh-CN" altLang="en-US" sz="2800" b="0" dirty="0">
                <a:solidFill>
                  <a:schemeClr val="tx1"/>
                </a:solidFill>
                <a:latin typeface="+mn-ea"/>
                <a:ea typeface="+mn-ea"/>
                <a:cs typeface="仿宋" panose="02010609060101010101" charset="-122"/>
              </a:rPr>
              <a:t>1.认识什么是液化现象，知道液化是汽化的逆过程。</a:t>
            </a:r>
            <a:r>
              <a:rPr lang="zh-CN" altLang="en-US" sz="2800" dirty="0">
                <a:solidFill>
                  <a:srgbClr val="FF0000"/>
                </a:solidFill>
                <a:latin typeface="+mn-ea"/>
                <a:ea typeface="+mn-ea"/>
                <a:cs typeface="仿宋" panose="02010609060101010101" charset="-122"/>
                <a:sym typeface="+mn-ea"/>
              </a:rPr>
              <a:t>（重点）</a:t>
            </a:r>
            <a:endParaRPr lang="zh-CN" altLang="en-US" sz="2800" b="0" dirty="0">
              <a:solidFill>
                <a:schemeClr val="tx1"/>
              </a:solidFill>
              <a:latin typeface="+mn-ea"/>
              <a:ea typeface="+mn-ea"/>
              <a:cs typeface="仿宋" panose="02010609060101010101" charset="-122"/>
            </a:endParaRPr>
          </a:p>
          <a:p>
            <a:pPr marL="0" indent="0">
              <a:lnSpc>
                <a:spcPct val="150000"/>
              </a:lnSpc>
            </a:pPr>
            <a:r>
              <a:rPr lang="zh-CN" altLang="en-US" sz="2800" b="0" dirty="0">
                <a:solidFill>
                  <a:schemeClr val="tx1"/>
                </a:solidFill>
                <a:latin typeface="+mn-ea"/>
                <a:ea typeface="+mn-ea"/>
                <a:cs typeface="仿宋" panose="02010609060101010101" charset="-122"/>
              </a:rPr>
              <a:t>2.了解液化的两种方式。</a:t>
            </a:r>
          </a:p>
          <a:p>
            <a:pPr marL="0" indent="0">
              <a:lnSpc>
                <a:spcPct val="150000"/>
              </a:lnSpc>
            </a:pPr>
            <a:r>
              <a:rPr lang="zh-CN" altLang="en-US" sz="2800" b="0" dirty="0">
                <a:solidFill>
                  <a:schemeClr val="tx1"/>
                </a:solidFill>
                <a:latin typeface="+mn-ea"/>
                <a:ea typeface="+mn-ea"/>
                <a:cs typeface="仿宋" panose="02010609060101010101" charset="-122"/>
              </a:rPr>
              <a:t>3.能用液化的知识说明自然界和生活中的有关现象。</a:t>
            </a:r>
            <a:r>
              <a:rPr lang="zh-CN" altLang="en-US" sz="2800" b="0" dirty="0">
                <a:solidFill>
                  <a:srgbClr val="FF0000"/>
                </a:solidFill>
                <a:latin typeface="+mn-ea"/>
                <a:ea typeface="+mn-ea"/>
                <a:cs typeface="仿宋" panose="02010609060101010101" charset="-122"/>
              </a:rPr>
              <a:t>（难点）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491630"/>
            <a:ext cx="7667371" cy="2672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酒精汽化 00_01_49-00_02_07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7744" y="1131590"/>
            <a:ext cx="5134704" cy="3384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971550" y="1144064"/>
            <a:ext cx="648077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133350"/>
            <a:r>
              <a:rPr lang="zh-CN" sz="2800" b="1" dirty="0">
                <a:solidFill>
                  <a:srgbClr val="0070C0"/>
                </a:solidFill>
                <a:ea typeface="宋体" panose="02010600030101010101" pitchFamily="2" charset="-122"/>
              </a:rPr>
              <a:t>物质由气态变为液态的过程，叫液化</a:t>
            </a:r>
            <a:r>
              <a:rPr 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188085" y="1831975"/>
            <a:ext cx="1958975" cy="2933065"/>
            <a:chOff x="1871" y="2916"/>
            <a:chExt cx="3085" cy="4619"/>
          </a:xfrm>
        </p:grpSpPr>
        <p:pic>
          <p:nvPicPr>
            <p:cNvPr id="4" name="图片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871" y="2916"/>
              <a:ext cx="3085" cy="379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文本框 5"/>
            <p:cNvSpPr txBox="1"/>
            <p:nvPr/>
          </p:nvSpPr>
          <p:spPr>
            <a:xfrm>
              <a:off x="2844" y="6711"/>
              <a:ext cx="1408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/>
                <a:t>露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284345" y="1923415"/>
            <a:ext cx="3437890" cy="2856865"/>
            <a:chOff x="6747" y="3029"/>
            <a:chExt cx="5414" cy="4499"/>
          </a:xfrm>
        </p:grpSpPr>
        <p:pic>
          <p:nvPicPr>
            <p:cNvPr id="5" name="图片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747" y="3029"/>
              <a:ext cx="5414" cy="36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文本框 7"/>
            <p:cNvSpPr txBox="1"/>
            <p:nvPr/>
          </p:nvSpPr>
          <p:spPr>
            <a:xfrm>
              <a:off x="9128" y="6704"/>
              <a:ext cx="979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雾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图片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2750542" y="1563638"/>
            <a:ext cx="5235158" cy="3096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043608" y="1131590"/>
            <a:ext cx="2962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眼镜起雾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图片 102"/>
          <p:cNvPicPr/>
          <p:nvPr/>
        </p:nvPicPr>
        <p:blipFill>
          <a:blip r:embed="rId3"/>
          <a:stretch>
            <a:fillRect/>
          </a:stretch>
        </p:blipFill>
        <p:spPr>
          <a:xfrm>
            <a:off x="3779912" y="1198233"/>
            <a:ext cx="4699000" cy="3521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83568" y="1563638"/>
            <a:ext cx="3394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汽车挡风玻璃起雾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1074520"/>
            <a:ext cx="6400800" cy="3600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"/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"/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"/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"/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"/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"/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"/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"/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2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274</Words>
  <PresentationFormat>全屏显示(16:9)</PresentationFormat>
  <Paragraphs>40</Paragraphs>
  <Slides>22</Slides>
  <Notes>2</Notes>
  <HiddenSlides>0</HiddenSlides>
  <MMClips>5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Arial</vt:lpstr>
      <vt:lpstr>宋体</vt:lpstr>
      <vt:lpstr>黑体</vt:lpstr>
      <vt:lpstr>微软雅黑</vt:lpstr>
      <vt:lpstr>Times New Roman</vt:lpstr>
      <vt:lpstr>仿宋</vt:lpstr>
      <vt:lpstr>隶书</vt:lpstr>
      <vt:lpstr>Calibri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2018-11-06T06:39:00Z</dcterms:created>
  <dcterms:modified xsi:type="dcterms:W3CDTF">2024-07-18T06:13:29Z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2052-10.8.2.6543</vt:lpwstr>
  </property>
  <property fmtid="{D5CDD505-2E9C-101B-9397-08002B2CF9AE}" pid="3" name="ICV">
    <vt:lpwstr>AD7290E2D84D46ED8B522669E6A8471A</vt:lpwstr>
  </property>
</Properties>
</file>