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2"/>
  </p:sldMasterIdLst>
  <p:notesMasterIdLst>
    <p:notesMasterId r:id="rId3"/>
  </p:notesMasterIdLst>
  <p:sldIdLst>
    <p:sldId id="750" r:id="rId4"/>
    <p:sldId id="1096" r:id="rId5"/>
    <p:sldId id="1481" r:id="rId6"/>
    <p:sldId id="1381" r:id="rId7"/>
    <p:sldId id="1382" r:id="rId8"/>
    <p:sldId id="1383" r:id="rId9"/>
    <p:sldId id="1384" r:id="rId10"/>
    <p:sldId id="1385" r:id="rId11"/>
    <p:sldId id="1387" r:id="rId12"/>
    <p:sldId id="1388" r:id="rId13"/>
    <p:sldId id="1389" r:id="rId14"/>
    <p:sldId id="1390" r:id="rId15"/>
    <p:sldId id="1391" r:id="rId16"/>
    <p:sldId id="1392" r:id="rId17"/>
    <p:sldId id="1097" r:id="rId18"/>
    <p:sldId id="1394" r:id="rId19"/>
    <p:sldId id="1395" r:id="rId20"/>
    <p:sldId id="1397" r:id="rId21"/>
    <p:sldId id="1398" r:id="rId22"/>
    <p:sldId id="1433" r:id="rId23"/>
    <p:sldId id="1434" r:id="rId24"/>
    <p:sldId id="1435" r:id="rId25"/>
    <p:sldId id="1436" r:id="rId26"/>
    <p:sldId id="1437" r:id="rId27"/>
    <p:sldId id="1438" r:id="rId28"/>
    <p:sldId id="1214" r:id="rId29"/>
    <p:sldId id="1439" r:id="rId30"/>
    <p:sldId id="1442" r:id="rId31"/>
    <p:sldId id="1443" r:id="rId32"/>
    <p:sldId id="1444" r:id="rId33"/>
    <p:sldId id="1482" r:id="rId34"/>
    <p:sldId id="1153" r:id="rId35"/>
    <p:sldId id="1446" r:id="rId36"/>
    <p:sldId id="1447" r:id="rId37"/>
    <p:sldId id="1448" r:id="rId38"/>
    <p:sldId id="1453" r:id="rId39"/>
    <p:sldId id="1454" r:id="rId40"/>
    <p:sldId id="1455" r:id="rId41"/>
    <p:sldId id="1456" r:id="rId42"/>
    <p:sldId id="1457" r:id="rId43"/>
    <p:sldId id="1458" r:id="rId44"/>
    <p:sldId id="1459" r:id="rId45"/>
    <p:sldId id="1460" r:id="rId46"/>
    <p:sldId id="1461" r:id="rId47"/>
    <p:sldId id="1462" r:id="rId48"/>
    <p:sldId id="1463" r:id="rId49"/>
    <p:sldId id="1464" r:id="rId50"/>
    <p:sldId id="1465" r:id="rId51"/>
    <p:sldId id="1466" r:id="rId52"/>
    <p:sldId id="1468" r:id="rId53"/>
    <p:sldId id="1469" r:id="rId54"/>
    <p:sldId id="1470" r:id="rId55"/>
    <p:sldId id="1471" r:id="rId56"/>
    <p:sldId id="1472" r:id="rId57"/>
    <p:sldId id="1473" r:id="rId58"/>
    <p:sldId id="1474" r:id="rId59"/>
    <p:sldId id="1475" r:id="rId60"/>
    <p:sldId id="1476" r:id="rId61"/>
    <p:sldId id="1477" r:id="rId62"/>
    <p:sldId id="1478" r:id="rId63"/>
    <p:sldId id="1479" r:id="rId64"/>
  </p:sldIdLst>
  <p:sldSz cx="12192000" cy="6858000"/>
  <p:notesSz cx="6858000" cy="9144000"/>
  <p:custDataLst>
    <p:tags r:id="rId6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p="http://schemas.openxmlformats.org/presentationml/2006/main">
  <p:cmAuthor id="1" name="xiao" initials="x" lastIdx="0" clrIdx="0"/>
</p:cm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5" autoAdjust="0"/>
    <p:restoredTop sz="94660"/>
  </p:normalViewPr>
  <p:slideViewPr>
    <p:cSldViewPr snapToGrid="0">
      <p:cViewPr varScale="1">
        <p:scale>
          <a:sx n="73" d="100"/>
          <a:sy n="73" d="100"/>
        </p:scale>
        <p:origin x="72" y="1014"/>
      </p:cViewPr>
      <p:guideLst>
        <p:guide orient="horz" pos="2140"/>
        <p:guide pos="3804"/>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notesMaster" Target="notesMasters/notes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slide" Target="slides/slide44.xml" /><Relationship Id="rId48" Type="http://schemas.openxmlformats.org/officeDocument/2006/relationships/slide" Target="slides/slide45.xml" /><Relationship Id="rId49" Type="http://schemas.openxmlformats.org/officeDocument/2006/relationships/slide" Target="slides/slide46.xml" /><Relationship Id="rId5" Type="http://schemas.openxmlformats.org/officeDocument/2006/relationships/slide" Target="slides/slide2.xml" /><Relationship Id="rId50" Type="http://schemas.openxmlformats.org/officeDocument/2006/relationships/slide" Target="slides/slide47.xml" /><Relationship Id="rId51" Type="http://schemas.openxmlformats.org/officeDocument/2006/relationships/slide" Target="slides/slide48.xml" /><Relationship Id="rId52" Type="http://schemas.openxmlformats.org/officeDocument/2006/relationships/slide" Target="slides/slide49.xml" /><Relationship Id="rId53" Type="http://schemas.openxmlformats.org/officeDocument/2006/relationships/slide" Target="slides/slide50.xml" /><Relationship Id="rId54" Type="http://schemas.openxmlformats.org/officeDocument/2006/relationships/slide" Target="slides/slide51.xml" /><Relationship Id="rId55" Type="http://schemas.openxmlformats.org/officeDocument/2006/relationships/slide" Target="slides/slide52.xml" /><Relationship Id="rId56" Type="http://schemas.openxmlformats.org/officeDocument/2006/relationships/slide" Target="slides/slide53.xml" /><Relationship Id="rId57" Type="http://schemas.openxmlformats.org/officeDocument/2006/relationships/slide" Target="slides/slide54.xml" /><Relationship Id="rId58" Type="http://schemas.openxmlformats.org/officeDocument/2006/relationships/slide" Target="slides/slide55.xml" /><Relationship Id="rId59" Type="http://schemas.openxmlformats.org/officeDocument/2006/relationships/slide" Target="slides/slide56.xml" /><Relationship Id="rId6" Type="http://schemas.openxmlformats.org/officeDocument/2006/relationships/slide" Target="slides/slide3.xml" /><Relationship Id="rId60" Type="http://schemas.openxmlformats.org/officeDocument/2006/relationships/slide" Target="slides/slide57.xml" /><Relationship Id="rId61" Type="http://schemas.openxmlformats.org/officeDocument/2006/relationships/slide" Target="slides/slide58.xml" /><Relationship Id="rId62" Type="http://schemas.openxmlformats.org/officeDocument/2006/relationships/slide" Target="slides/slide59.xml" /><Relationship Id="rId63" Type="http://schemas.openxmlformats.org/officeDocument/2006/relationships/slide" Target="slides/slide60.xml" /><Relationship Id="rId64" Type="http://schemas.openxmlformats.org/officeDocument/2006/relationships/slide" Target="slides/slide61.xml" /><Relationship Id="rId65" Type="http://schemas.openxmlformats.org/officeDocument/2006/relationships/tags" Target="tags/tag4.xml" /><Relationship Id="rId66" Type="http://schemas.openxmlformats.org/officeDocument/2006/relationships/presProps" Target="presProps.xml" /><Relationship Id="rId67" Type="http://schemas.openxmlformats.org/officeDocument/2006/relationships/viewProps" Target="viewProps.xml" /><Relationship Id="rId68" Type="http://schemas.openxmlformats.org/officeDocument/2006/relationships/theme" Target="theme/theme1.xml" /><Relationship Id="rId69" Type="http://schemas.openxmlformats.org/officeDocument/2006/relationships/tableStyles" Target="tableStyles.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12.wmf" /></Relationships>
</file>

<file path=ppt/drawings/_rels/vmlDrawing2.vml.rels>&#65279;<?xml version="1.0" encoding="utf-8" standalone="yes"?><Relationships xmlns="http://schemas.openxmlformats.org/package/2006/relationships"><Relationship Id="rId1" Type="http://schemas.openxmlformats.org/officeDocument/2006/relationships/image" Target="../media/image14.wmf" /></Relationships>
</file>

<file path=ppt/drawings/_rels/vmlDrawing3.vml.rels>&#65279;<?xml version="1.0" encoding="utf-8" standalone="yes"?><Relationships xmlns="http://schemas.openxmlformats.org/package/2006/relationships"><Relationship Id="rId1" Type="http://schemas.openxmlformats.org/officeDocument/2006/relationships/image" Target="../media/image14.wmf" /></Relationships>
</file>

<file path=ppt/drawings/_rels/vmlDrawing4.vml.rels>&#65279;<?xml version="1.0" encoding="utf-8" standalone="yes"?><Relationships xmlns="http://schemas.openxmlformats.org/package/2006/relationships"><Relationship Id="rId1" Type="http://schemas.openxmlformats.org/officeDocument/2006/relationships/image" Target="../media/image14.wmf" /></Relationships>
</file>

<file path=ppt/drawings/_rels/vmlDrawing5.vml.rels>&#65279;<?xml version="1.0" encoding="utf-8" standalone="yes"?><Relationships xmlns="http://schemas.openxmlformats.org/package/2006/relationships"><Relationship Id="rId1" Type="http://schemas.openxmlformats.org/officeDocument/2006/relationships/image" Target="../media/image14.wmf"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nvGrpSpPr>
      <p:grpSpPr>
        <a:xfrm>
          <a:off x="0" y="0"/>
          <a:ext cx="0" cy="0"/>
        </a:xfrm>
      </p:grpSpPr>
    </p:spTree>
  </p:cSld>
  <p:clrMapOvr>
    <a:masterClrMapping/>
  </p:clrMapOvr>
  <p:transition spd="med">
    <p:wipe dir="d"/>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Lst>
  <p:transition spd="med">
    <p:wipe dir="d"/>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pn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jpe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7.pn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pn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9.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2.xml" /><Relationship Id="rId3" Type="http://schemas.openxmlformats.org/officeDocument/2006/relationships/image" Target="../media/image10.jpe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1.png" /><Relationship Id="rId3" Type="http://schemas.openxmlformats.org/officeDocument/2006/relationships/oleObject" Target="../embeddings/oleObject1.bin" TargetMode="Internal" /><Relationship Id="rId4" Type="http://schemas.openxmlformats.org/officeDocument/2006/relationships/image" Target="../media/image12.wmf" /><Relationship Id="rId5" Type="http://schemas.openxmlformats.org/officeDocument/2006/relationships/image" Target="../media/image13.png" /><Relationship Id="rId6" Type="http://schemas.openxmlformats.org/officeDocument/2006/relationships/vmlDrawing" Target="../drawings/vmlDrawing1.v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oleObject" Target="../embeddings/oleObject2.bin" TargetMode="Internal" /><Relationship Id="rId3" Type="http://schemas.openxmlformats.org/officeDocument/2006/relationships/image" Target="../media/image14.wmf" /><Relationship Id="rId4" Type="http://schemas.openxmlformats.org/officeDocument/2006/relationships/image" Target="../media/image15.png" /><Relationship Id="rId5" Type="http://schemas.openxmlformats.org/officeDocument/2006/relationships/image" Target="../media/image16.png" /><Relationship Id="rId6" Type="http://schemas.openxmlformats.org/officeDocument/2006/relationships/image" Target="../media/image17.png" /><Relationship Id="rId7" Type="http://schemas.openxmlformats.org/officeDocument/2006/relationships/image" Target="../media/image18.png" /><Relationship Id="rId8" Type="http://schemas.openxmlformats.org/officeDocument/2006/relationships/image" Target="../media/image19.png" /><Relationship Id="rId9" Type="http://schemas.openxmlformats.org/officeDocument/2006/relationships/vmlDrawing" Target="../drawings/vmlDrawing2.v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oleObject" Target="../embeddings/oleObject3.bin" TargetMode="Internal" /><Relationship Id="rId3" Type="http://schemas.openxmlformats.org/officeDocument/2006/relationships/image" Target="../media/image14.wmf" /><Relationship Id="rId4" Type="http://schemas.openxmlformats.org/officeDocument/2006/relationships/vmlDrawing" Target="../drawings/vmlDrawing3.v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20.jpeg"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1.png" /><Relationship Id="rId3" Type="http://schemas.openxmlformats.org/officeDocument/2006/relationships/image" Target="../media/image22.png" /><Relationship Id="rId4" Type="http://schemas.openxmlformats.org/officeDocument/2006/relationships/image" Target="../media/image2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4.png" /><Relationship Id="rId3" Type="http://schemas.openxmlformats.org/officeDocument/2006/relationships/image" Target="../media/image25.png"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6.png" /><Relationship Id="rId3" Type="http://schemas.openxmlformats.org/officeDocument/2006/relationships/image" Target="../media/image27.png" /><Relationship Id="rId4" Type="http://schemas.openxmlformats.org/officeDocument/2006/relationships/image" Target="../media/image28.png"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9.jpeg" /><Relationship Id="rId3" Type="http://schemas.openxmlformats.org/officeDocument/2006/relationships/oleObject" Target="../embeddings/oleObject4.bin" TargetMode="Internal" /><Relationship Id="rId4" Type="http://schemas.openxmlformats.org/officeDocument/2006/relationships/image" Target="../media/image14.wmf" /><Relationship Id="rId5" Type="http://schemas.openxmlformats.org/officeDocument/2006/relationships/vmlDrawing" Target="../drawings/vmlDrawing4.v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9.jpeg"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0.png"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oleObject" Target="../embeddings/oleObject5.bin" TargetMode="Internal" /><Relationship Id="rId3" Type="http://schemas.openxmlformats.org/officeDocument/2006/relationships/image" Target="../media/image14.wmf" /><Relationship Id="rId4" Type="http://schemas.openxmlformats.org/officeDocument/2006/relationships/vmlDrawing" Target="../drawings/vmlDrawing5.v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1.png"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2.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3.jpeg"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4.jpeg"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5.jpeg"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6.jpeg"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7.png"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8.jpeg"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9.png" /></Relationships>
</file>

<file path=ppt/slides/_rels/slide5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9.png" /></Relationships>
</file>

<file path=ppt/slides/_rels/slide5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0.png" /></Relationships>
</file>

<file path=ppt/slides/_rels/slide5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1.jpeg" /></Relationships>
</file>

<file path=ppt/slides/_rels/slide5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2.jpeg" /></Relationships>
</file>

<file path=ppt/slides/_rels/slide5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3.png" /></Relationships>
</file>

<file path=ppt/slides/_rels/slide5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4.jpeg" /></Relationships>
</file>

<file path=ppt/slides/_rels/slide5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5.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6.jpeg" /></Relationships>
</file>

<file path=ppt/slides/_rels/slide6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3.xml" /><Relationship Id="rId3" Type="http://schemas.openxmlformats.org/officeDocument/2006/relationships/image" Target="../media/image47.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jpe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055077" y="2418125"/>
            <a:ext cx="10081846" cy="1510035"/>
            <a:chOff x="1055077" y="2418125"/>
            <a:chExt cx="10081846" cy="1510035"/>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a:solidFill>
                    <a:srgbClr val="EE3028"/>
                  </a:solidFill>
                  <a:cs typeface="+mn-ea"/>
                  <a:sym typeface="+mn-lt"/>
                </a:rPr>
                <a:t>第九章　质量与密度</a:t>
              </a:r>
              <a:endParaRPr lang="zh-CN" altLang="en-US" sz="4000" b="1">
                <a:solidFill>
                  <a:srgbClr val="EE3028"/>
                </a:solidFill>
                <a:cs typeface="+mn-ea"/>
                <a:sym typeface="+mn-lt"/>
              </a:endParaRPr>
            </a:p>
          </p:txBody>
        </p:sp>
        <p:sp>
          <p:nvSpPr>
            <p:cNvPr id="12" name="文本框 11"/>
            <p:cNvSpPr txBox="1"/>
            <p:nvPr/>
          </p:nvSpPr>
          <p:spPr>
            <a:xfrm>
              <a:off x="3462973" y="2418125"/>
              <a:ext cx="5266055" cy="655160"/>
            </a:xfrm>
            <a:prstGeom prst="roundRect">
              <a:avLst>
                <a:gd name="adj" fmla="val 50000"/>
              </a:avLst>
            </a:prstGeom>
            <a:solidFill>
              <a:srgbClr val="EE3028"/>
            </a:solidFill>
            <a:effectLst/>
          </p:spPr>
          <p:txBody>
            <a:bodyPr wrap="square" bIns="54000" rtlCol="0">
              <a:spAutoFit/>
            </a:bodyPr>
            <a:lstStyle/>
            <a:p>
              <a:pPr algn="ctr"/>
              <a:r>
                <a:rPr lang="zh-CN" altLang="en-US" sz="2400" b="1">
                  <a:solidFill>
                    <a:schemeClr val="bg1"/>
                  </a:solidFill>
                  <a:cs typeface="+mn-ea"/>
                  <a:sym typeface="+mn-lt"/>
                </a:rPr>
                <a:t>第一部分　河南中考考点过关</a:t>
              </a:r>
              <a:endParaRPr lang="zh-CN" altLang="en-US" sz="2400" b="1">
                <a:solidFill>
                  <a:schemeClr val="bg1"/>
                </a:solidFill>
                <a:cs typeface="+mn-ea"/>
                <a:sym typeface="+mn-lt"/>
              </a:endParaRPr>
            </a:p>
          </p:txBody>
        </p:sp>
      </p:grpSp>
    </p:spTree>
  </p:cSld>
  <p:clrMapOvr>
    <a:masterClrMapping/>
  </p:clrMapOvr>
  <mc:AlternateContent>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测量物质的密度</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6" name="矩形 5"/>
          <p:cNvSpPr/>
          <p:nvPr/>
        </p:nvSpPr>
        <p:spPr>
          <a:xfrm>
            <a:off x="386080" y="1039495"/>
            <a:ext cx="10330180" cy="563118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(2)因小颗粒易溶于水,小组同学采用图乙所示的方法测量体积,所称量的小颗粒的体积是</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cm</a:t>
            </a:r>
            <a:r>
              <a:rPr sz="2400" baseline="30000">
                <a:latin typeface="宋体" panose="02010600030101010101" pitchFamily="2" charset="-122"/>
                <a:ea typeface="宋体" panose="02010600030101010101" pitchFamily="2" charset="-122"/>
              </a:rPr>
              <a:t>3</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algn="ctr" fontAlgn="auto">
              <a:lnSpc>
                <a:spcPct val="150000"/>
              </a:lnSpc>
            </a:pPr>
            <a:r>
              <a:rPr lang="en-US" altLang="zh-CN" sz="2400">
                <a:latin typeface="宋体" panose="02010600030101010101" pitchFamily="2" charset="-122"/>
                <a:ea typeface="宋体" panose="02010600030101010101" pitchFamily="2" charset="-122"/>
              </a:rPr>
              <a:t>cc</a:t>
            </a:r>
            <a:endParaRPr lang="zh-CN" altLang="en-US" sz="2400">
              <a:latin typeface="宋体" panose="02010600030101010101" pitchFamily="2" charset="-122"/>
              <a:ea typeface="宋体" panose="02010600030101010101" pitchFamily="2" charset="-122"/>
            </a:endParaRPr>
          </a:p>
          <a:p>
            <a:pPr algn="ctr" fontAlgn="auto">
              <a:lnSpc>
                <a:spcPct val="150000"/>
              </a:lnSpc>
            </a:pPr>
            <a:endParaRPr lang="zh-CN" altLang="en-US" sz="2400">
              <a:latin typeface="宋体" panose="02010600030101010101" pitchFamily="2" charset="-122"/>
              <a:ea typeface="宋体" panose="02010600030101010101" pitchFamily="2" charset="-122"/>
            </a:endParaRPr>
          </a:p>
          <a:p>
            <a:pPr algn="ctr" fontAlgn="auto">
              <a:lnSpc>
                <a:spcPct val="150000"/>
              </a:lnSpc>
            </a:pPr>
            <a:r>
              <a:rPr lang="zh-CN" altLang="en-US" sz="2400">
                <a:latin typeface="宋体" panose="02010600030101010101" pitchFamily="2" charset="-122"/>
                <a:ea typeface="宋体" panose="02010600030101010101" pitchFamily="2" charset="-122"/>
              </a:rPr>
              <a:t>乙</a:t>
            </a:r>
            <a:endParaRPr lang="zh-CN" altLang="en-US"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(3)该物质的密度是</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g/cm</a:t>
            </a:r>
            <a:r>
              <a:rPr sz="2400" baseline="30000">
                <a:latin typeface="宋体" panose="02010600030101010101" pitchFamily="2" charset="-122"/>
                <a:ea typeface="宋体" panose="02010600030101010101" pitchFamily="2" charset="-122"/>
              </a:rPr>
              <a:t>3</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(4)在步骤C中,若摇动不够充分,则测出的密度比实际密度值</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a:t>
            </a:r>
            <a:endParaRPr sz="2400">
              <a:latin typeface="宋体" panose="02010600030101010101" pitchFamily="2" charset="-122"/>
              <a:ea typeface="宋体" panose="02010600030101010101" pitchFamily="2" charset="-122"/>
            </a:endParaRPr>
          </a:p>
        </p:txBody>
      </p:sp>
      <p:pic>
        <p:nvPicPr>
          <p:cNvPr id="976" name="HN14A.jpg" descr="id:2147500620;FounderCES"/>
          <p:cNvPicPr>
            <a:picLocks noChangeAspect="1"/>
          </p:cNvPicPr>
          <p:nvPr/>
        </p:nvPicPr>
        <p:blipFill>
          <a:blip r:embed="rId2"/>
          <a:stretch>
            <a:fillRect/>
          </a:stretch>
        </p:blipFill>
        <p:spPr>
          <a:xfrm>
            <a:off x="4701540" y="1982470"/>
            <a:ext cx="3407410" cy="2769235"/>
          </a:xfrm>
          <a:prstGeom prst="rect">
            <a:avLst/>
          </a:prstGeom>
        </p:spPr>
      </p:pic>
      <p:sp>
        <p:nvSpPr>
          <p:cNvPr id="3" name="矩形 2"/>
          <p:cNvSpPr/>
          <p:nvPr/>
        </p:nvSpPr>
        <p:spPr>
          <a:xfrm>
            <a:off x="2524125" y="1620520"/>
            <a:ext cx="14738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60</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3227705" y="5445760"/>
            <a:ext cx="14738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2.46</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8598535" y="6012815"/>
            <a:ext cx="14738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测量物质的密度</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6" name="矩形 5"/>
          <p:cNvSpPr/>
          <p:nvPr/>
        </p:nvSpPr>
        <p:spPr>
          <a:xfrm>
            <a:off x="751205" y="1039495"/>
            <a:ext cx="10696575" cy="3969385"/>
          </a:xfrm>
          <a:prstGeom prst="rect">
            <a:avLst/>
          </a:prstGeom>
        </p:spPr>
        <p:txBody>
          <a:bodyPr wrap="square">
            <a:spAutoFit/>
          </a:bodyPr>
          <a:lstStyle/>
          <a:p>
            <a:pPr fontAlgn="auto">
              <a:lnSpc>
                <a:spcPct val="150000"/>
              </a:lnSpc>
            </a:pPr>
            <a:r>
              <a:rPr sz="2400" b="1">
                <a:latin typeface="+mn-ea"/>
                <a:cs typeface="+mn-ea"/>
              </a:rPr>
              <a:t>类型2　特殊方法测量物质的密度</a:t>
            </a:r>
            <a:endParaRPr sz="2400" b="1">
              <a:latin typeface="+mn-ea"/>
              <a:cs typeface="+mn-ea"/>
            </a:endParaRPr>
          </a:p>
          <a:p>
            <a:pPr fontAlgn="auto">
              <a:lnSpc>
                <a:spcPct val="150000"/>
              </a:lnSpc>
            </a:pPr>
            <a:r>
              <a:rPr sz="2400">
                <a:latin typeface="宋体" panose="02010600030101010101" pitchFamily="2" charset="-122"/>
                <a:ea typeface="宋体" panose="02010600030101010101" pitchFamily="2" charset="-122"/>
              </a:rPr>
              <a:t>8.[2017河南,18]小明发现橙子放入水中会下沉,于是想办法测量它的密度.</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(1)将托盘天平放在水平桌面上,将标尺上的游码移至零刻度线处,调节平衡螺母,直到指针指在</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,表示天平平衡.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(2)用天平测量橙子的质量,天平平衡时砝码的质量和游码的示数如图所示,橙子的质量为</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g.小明利用排水法测得橙子的体积为150 cm</a:t>
            </a:r>
            <a:r>
              <a:rPr sz="2400" baseline="30000">
                <a:latin typeface="宋体" panose="02010600030101010101" pitchFamily="2" charset="-122"/>
                <a:ea typeface="宋体" panose="02010600030101010101" pitchFamily="2" charset="-122"/>
              </a:rPr>
              <a:t>3</a:t>
            </a:r>
            <a:r>
              <a:rPr sz="2400">
                <a:latin typeface="宋体" panose="02010600030101010101" pitchFamily="2" charset="-122"/>
                <a:ea typeface="宋体" panose="02010600030101010101" pitchFamily="2" charset="-122"/>
              </a:rPr>
              <a:t>,则橙子的密度是</a:t>
            </a:r>
            <a:r>
              <a:rPr sz="2400" u="sng">
                <a:latin typeface="宋体" panose="02010600030101010101" pitchFamily="2" charset="-122"/>
                <a:ea typeface="宋体" panose="02010600030101010101" pitchFamily="2" charset="-122"/>
              </a:rPr>
              <a:t>　　　　　</a:t>
            </a:r>
            <a:r>
              <a:rPr sz="2400" u="sng" baseline="30000">
                <a:latin typeface="宋体" panose="02010600030101010101" pitchFamily="2" charset="-122"/>
                <a:ea typeface="宋体" panose="02010600030101010101" pitchFamily="2" charset="-122"/>
              </a:rPr>
              <a:t>　</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kg/m</a:t>
            </a:r>
            <a:r>
              <a:rPr sz="2400" baseline="30000">
                <a:latin typeface="宋体" panose="02010600030101010101" pitchFamily="2" charset="-122"/>
                <a:ea typeface="宋体" panose="02010600030101010101" pitchFamily="2" charset="-122"/>
              </a:rPr>
              <a:t>3</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p:txBody>
      </p:sp>
      <p:pic>
        <p:nvPicPr>
          <p:cNvPr id="977" name="hrb13.jpg" descr="id:2147500627;FounderCES"/>
          <p:cNvPicPr>
            <a:picLocks noChangeAspect="1"/>
          </p:cNvPicPr>
          <p:nvPr/>
        </p:nvPicPr>
        <p:blipFill>
          <a:blip r:embed="rId2"/>
          <a:stretch>
            <a:fillRect/>
          </a:stretch>
        </p:blipFill>
        <p:spPr>
          <a:xfrm>
            <a:off x="5407660" y="4697095"/>
            <a:ext cx="2562860" cy="1906905"/>
          </a:xfrm>
          <a:prstGeom prst="rect">
            <a:avLst/>
          </a:prstGeom>
        </p:spPr>
      </p:pic>
      <p:sp>
        <p:nvSpPr>
          <p:cNvPr id="2" name="矩形 1"/>
          <p:cNvSpPr/>
          <p:nvPr/>
        </p:nvSpPr>
        <p:spPr>
          <a:xfrm>
            <a:off x="3162935" y="2794000"/>
            <a:ext cx="332867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分度盘的中线处</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2408555" y="3818255"/>
            <a:ext cx="14738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162</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1689100" y="4412615"/>
            <a:ext cx="211709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1.08×10</a:t>
            </a:r>
            <a:r>
              <a:rPr lang="zh-CN" altLang="en-US"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endParaRPr lang="zh-CN" altLang="en-US"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测量物质的密度</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6" name="矩形 5"/>
          <p:cNvSpPr/>
          <p:nvPr/>
        </p:nvSpPr>
        <p:spPr>
          <a:xfrm>
            <a:off x="751205" y="1039495"/>
            <a:ext cx="10696575" cy="507746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(3)做实验时,小明若先用排水法测出橙子的体积,接着用天平测出橙子的质量,这样测得的密度值将比真实值</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(选填“大”或“小”).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(4)小亮不用天平,利用弹簧测力计、细线、盛有水的大烧杯等器材,也巧妙测出了橙子的密度.请你将他的测量步骤补充完整,已知水的密度为ρ</a:t>
            </a:r>
            <a:r>
              <a:rPr sz="2400" baseline="-25000">
                <a:latin typeface="宋体" panose="02010600030101010101" pitchFamily="2" charset="-122"/>
                <a:ea typeface="宋体" panose="02010600030101010101" pitchFamily="2" charset="-122"/>
              </a:rPr>
              <a:t>水</a:t>
            </a:r>
            <a:r>
              <a:rPr sz="2400">
                <a:latin typeface="宋体" panose="02010600030101010101" pitchFamily="2" charset="-122"/>
                <a:ea typeface="宋体" panose="02010600030101010101" pitchFamily="2" charset="-122"/>
              </a:rPr>
              <a:t>.</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①用弹簧测力计测出橙子的重力G;</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②</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200000"/>
              </a:lnSpc>
            </a:pPr>
            <a:r>
              <a:rPr sz="2400">
                <a:latin typeface="宋体" panose="02010600030101010101" pitchFamily="2" charset="-122"/>
                <a:ea typeface="宋体" panose="02010600030101010101" pitchFamily="2" charset="-122"/>
              </a:rPr>
              <a:t>③橙子密度的表达式为:ρ</a:t>
            </a:r>
            <a:r>
              <a:rPr sz="2400" baseline="-25000">
                <a:latin typeface="宋体" panose="02010600030101010101" pitchFamily="2" charset="-122"/>
                <a:ea typeface="宋体" panose="02010600030101010101" pitchFamily="2" charset="-122"/>
              </a:rPr>
              <a:t>橙</a:t>
            </a:r>
            <a:r>
              <a:rPr sz="2400">
                <a:latin typeface="宋体" panose="02010600030101010101" pitchFamily="2" charset="-122"/>
                <a:ea typeface="宋体" panose="02010600030101010101" pitchFamily="2" charset="-122"/>
              </a:rPr>
              <a:t>=</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(用测出的物理量和已知量的字母表示). </a:t>
            </a:r>
            <a:endParaRPr sz="2400">
              <a:latin typeface="宋体" panose="02010600030101010101" pitchFamily="2" charset="-122"/>
              <a:ea typeface="宋体" panose="02010600030101010101" pitchFamily="2" charset="-122"/>
            </a:endParaRPr>
          </a:p>
        </p:txBody>
      </p:sp>
      <p:sp>
        <p:nvSpPr>
          <p:cNvPr id="4" name="矩形 3"/>
          <p:cNvSpPr/>
          <p:nvPr/>
        </p:nvSpPr>
        <p:spPr>
          <a:xfrm>
            <a:off x="5037455" y="1699260"/>
            <a:ext cx="58991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1251585" y="3909060"/>
            <a:ext cx="861631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用弹簧测力计测出橙子浸没在水中时的拉力F</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8" name="图片 7"/>
          <p:cNvPicPr>
            <a:picLocks noChangeAspect="1"/>
          </p:cNvPicPr>
          <p:nvPr/>
        </p:nvPicPr>
        <p:blipFill>
          <a:blip r:embed="rId2"/>
          <a:stretch>
            <a:fillRect/>
          </a:stretch>
        </p:blipFill>
        <p:spPr>
          <a:xfrm>
            <a:off x="5037455" y="4541520"/>
            <a:ext cx="934720" cy="62293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测量物质的密度</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6" name="矩形 5"/>
          <p:cNvSpPr/>
          <p:nvPr/>
        </p:nvSpPr>
        <p:spPr>
          <a:xfrm>
            <a:off x="751205" y="1039495"/>
            <a:ext cx="10696575" cy="563118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9.[2015河南,20]小亮想测量一个小木块(不吸水)的密度,他利用天平、圆柱形玻璃杯、适量的水、细针等器材,经过思考,想出了如下的实验方法.</a:t>
            </a: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(1)图甲是小亮在调节天平时的情景,小丽指出了他在操作上的错误,你认为错误之处是:</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(2)小亮纠正错误后调节好天平,按照以下步骤继续实验:</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①将小木块放在天平左盘,天平平衡时右盘中所加砝码和游码的位置如图乙所示,则小木块的质量为</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g. </a:t>
            </a:r>
            <a:endParaRPr sz="2400">
              <a:latin typeface="宋体" panose="02010600030101010101" pitchFamily="2" charset="-122"/>
              <a:ea typeface="宋体" panose="02010600030101010101" pitchFamily="2" charset="-122"/>
            </a:endParaRPr>
          </a:p>
        </p:txBody>
      </p:sp>
      <p:pic>
        <p:nvPicPr>
          <p:cNvPr id="978" name="HN-14.jpg" descr="id:2147500634;FounderCES"/>
          <p:cNvPicPr>
            <a:picLocks noChangeAspect="1"/>
          </p:cNvPicPr>
          <p:nvPr/>
        </p:nvPicPr>
        <p:blipFill>
          <a:blip r:embed="rId2"/>
          <a:stretch>
            <a:fillRect/>
          </a:stretch>
        </p:blipFill>
        <p:spPr>
          <a:xfrm>
            <a:off x="3893185" y="2238375"/>
            <a:ext cx="4235450" cy="1562735"/>
          </a:xfrm>
          <a:prstGeom prst="rect">
            <a:avLst/>
          </a:prstGeom>
        </p:spPr>
      </p:pic>
      <p:sp>
        <p:nvSpPr>
          <p:cNvPr id="4" name="矩形 3"/>
          <p:cNvSpPr/>
          <p:nvPr/>
        </p:nvSpPr>
        <p:spPr>
          <a:xfrm>
            <a:off x="2374265" y="4374515"/>
            <a:ext cx="421195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游码未移至标尺的零刻度线处</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4230370" y="6066790"/>
            <a:ext cx="8045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18.6</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测量物质的密度</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6" name="矩形 5"/>
          <p:cNvSpPr/>
          <p:nvPr/>
        </p:nvSpPr>
        <p:spPr>
          <a:xfrm>
            <a:off x="259080" y="862965"/>
            <a:ext cx="11188700" cy="563118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②在玻璃杯中装满水,用细针缓慢地将木块压入水中,使之浸没.利用排水法,测出溢出水的质量为30 g,则小木块的体积为</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cm</a:t>
            </a:r>
            <a:r>
              <a:rPr sz="2400" baseline="30000">
                <a:latin typeface="宋体" panose="02010600030101010101" pitchFamily="2" charset="-122"/>
                <a:ea typeface="宋体" panose="02010600030101010101" pitchFamily="2" charset="-122"/>
              </a:rPr>
              <a:t>3</a:t>
            </a:r>
            <a:r>
              <a:rPr sz="2400">
                <a:latin typeface="宋体" panose="02010600030101010101" pitchFamily="2" charset="-122"/>
                <a:ea typeface="宋体" panose="02010600030101010101" pitchFamily="2" charset="-122"/>
              </a:rPr>
              <a:t>.(已知ρ</a:t>
            </a:r>
            <a:r>
              <a:rPr sz="2400" baseline="-25000">
                <a:latin typeface="宋体" panose="02010600030101010101" pitchFamily="2" charset="-122"/>
                <a:ea typeface="宋体" panose="02010600030101010101" pitchFamily="2" charset="-122"/>
              </a:rPr>
              <a:t>水</a:t>
            </a:r>
            <a:r>
              <a:rPr sz="2400">
                <a:latin typeface="宋体" panose="02010600030101010101" pitchFamily="2" charset="-122"/>
                <a:ea typeface="宋体" panose="02010600030101010101" pitchFamily="2" charset="-122"/>
              </a:rPr>
              <a:t>=1.0×10</a:t>
            </a:r>
            <a:r>
              <a:rPr sz="2400" baseline="30000">
                <a:latin typeface="宋体" panose="02010600030101010101" pitchFamily="2" charset="-122"/>
                <a:ea typeface="宋体" panose="02010600030101010101" pitchFamily="2" charset="-122"/>
              </a:rPr>
              <a:t>3</a:t>
            </a:r>
            <a:r>
              <a:rPr sz="2400">
                <a:latin typeface="宋体" panose="02010600030101010101" pitchFamily="2" charset="-122"/>
                <a:ea typeface="宋体" panose="02010600030101010101" pitchFamily="2" charset="-122"/>
              </a:rPr>
              <a:t> kg/m</a:t>
            </a:r>
            <a:r>
              <a:rPr sz="2400" baseline="30000">
                <a:latin typeface="宋体" panose="02010600030101010101" pitchFamily="2" charset="-122"/>
                <a:ea typeface="宋体" panose="02010600030101010101" pitchFamily="2" charset="-122"/>
              </a:rPr>
              <a:t>3</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③测出小木块的密度是</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g/cm</a:t>
            </a:r>
            <a:r>
              <a:rPr sz="2400" baseline="30000">
                <a:latin typeface="宋体" panose="02010600030101010101" pitchFamily="2" charset="-122"/>
                <a:ea typeface="宋体" panose="02010600030101010101" pitchFamily="2" charset="-122"/>
              </a:rPr>
              <a:t>3</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(3)受小亮实验的启发,小丽在实验时除了利用原有的圆柱形玻璃杯、适量的水和细针外,又找了一把刻度尺,不用天平也测出了木块的密度.请你将下列测量步骤补充完整:</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①在玻璃杯中装入适量的水,用刻度尺测出杯中水的深度为h</a:t>
            </a:r>
            <a:r>
              <a:rPr sz="2400" baseline="-25000">
                <a:latin typeface="宋体" panose="02010600030101010101" pitchFamily="2" charset="-122"/>
                <a:ea typeface="宋体" panose="02010600030101010101" pitchFamily="2" charset="-122"/>
              </a:rPr>
              <a:t>0</a:t>
            </a:r>
            <a:r>
              <a:rPr sz="2400">
                <a:latin typeface="宋体" panose="02010600030101010101" pitchFamily="2" charset="-122"/>
                <a:ea typeface="宋体" panose="02010600030101010101" pitchFamily="2" charset="-122"/>
              </a:rPr>
              <a:t>;</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②</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③用细针缓慢地把木块压入水中,使之浸没,用刻度尺测出杯中水的深度为h</a:t>
            </a:r>
            <a:r>
              <a:rPr sz="2400" baseline="-25000">
                <a:latin typeface="宋体" panose="02010600030101010101" pitchFamily="2" charset="-122"/>
                <a:ea typeface="宋体" panose="02010600030101010101" pitchFamily="2" charset="-122"/>
              </a:rPr>
              <a:t>m</a:t>
            </a:r>
            <a:r>
              <a:rPr sz="2400">
                <a:latin typeface="宋体" panose="02010600030101010101" pitchFamily="2" charset="-122"/>
                <a:ea typeface="宋体" panose="02010600030101010101" pitchFamily="2" charset="-122"/>
              </a:rPr>
              <a:t>;</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④小木块密度的表达式:ρ</a:t>
            </a:r>
            <a:r>
              <a:rPr sz="2400" baseline="-25000">
                <a:latin typeface="宋体" panose="02010600030101010101" pitchFamily="2" charset="-122"/>
                <a:ea typeface="宋体" panose="02010600030101010101" pitchFamily="2" charset="-122"/>
              </a:rPr>
              <a:t>木</a:t>
            </a:r>
            <a:r>
              <a:rPr sz="2400">
                <a:latin typeface="宋体" panose="02010600030101010101" pitchFamily="2" charset="-122"/>
                <a:ea typeface="宋体" panose="02010600030101010101" pitchFamily="2" charset="-122"/>
              </a:rPr>
              <a:t>=</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(用测量的物理量和已知量的符号表示). </a:t>
            </a:r>
            <a:endParaRPr sz="2400">
              <a:latin typeface="宋体" panose="02010600030101010101" pitchFamily="2" charset="-122"/>
              <a:ea typeface="宋体" panose="02010600030101010101" pitchFamily="2" charset="-122"/>
            </a:endParaRPr>
          </a:p>
        </p:txBody>
      </p:sp>
      <p:sp>
        <p:nvSpPr>
          <p:cNvPr id="2" name="矩形 1"/>
          <p:cNvSpPr/>
          <p:nvPr/>
        </p:nvSpPr>
        <p:spPr>
          <a:xfrm>
            <a:off x="5445125" y="1548765"/>
            <a:ext cx="8045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30</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3425825" y="2029460"/>
            <a:ext cx="8045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0.62</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872490" y="4793615"/>
            <a:ext cx="994092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将木块轻轻放入玻璃杯中,待它漂浮时,用刻度尺测出杯中水的深度为h</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10" name="图片 9"/>
          <p:cNvPicPr>
            <a:picLocks noChangeAspect="1"/>
          </p:cNvPicPr>
          <p:nvPr/>
        </p:nvPicPr>
        <p:blipFill>
          <a:blip r:embed="rId2"/>
          <a:stretch>
            <a:fillRect/>
          </a:stretch>
        </p:blipFill>
        <p:spPr>
          <a:xfrm>
            <a:off x="4511675" y="5791835"/>
            <a:ext cx="1115695" cy="53530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质量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438150" y="1471295"/>
            <a:ext cx="11753850" cy="4815840"/>
          </a:xfrm>
          <a:prstGeom prst="rect">
            <a:avLst/>
          </a:prstGeom>
        </p:spPr>
        <p:txBody>
          <a:bodyPr wrap="square">
            <a:spAutoFit/>
          </a:bodyPr>
          <a:lstStyle/>
          <a:p>
            <a:pPr fontAlgn="auto">
              <a:lnSpc>
                <a:spcPct val="160000"/>
              </a:lnSpc>
            </a:pPr>
            <a:r>
              <a:rPr sz="2400">
                <a:latin typeface="宋体" panose="02010600030101010101" pitchFamily="2" charset="-122"/>
                <a:ea typeface="宋体" panose="02010600030101010101" pitchFamily="2" charset="-122"/>
                <a:cs typeface="宋体" panose="02010600030101010101" pitchFamily="2" charset="-122"/>
              </a:rPr>
              <a:t>1.</a:t>
            </a:r>
            <a:r>
              <a:rPr sz="2400" b="1">
                <a:latin typeface="+mn-ea"/>
                <a:cs typeface="+mn-ea"/>
              </a:rPr>
              <a:t>定义:</a:t>
            </a:r>
            <a:r>
              <a:rPr sz="2400">
                <a:latin typeface="宋体" panose="02010600030101010101" pitchFamily="2" charset="-122"/>
                <a:ea typeface="宋体" panose="02010600030101010101" pitchFamily="2" charset="-122"/>
                <a:cs typeface="宋体" panose="02010600030101010101" pitchFamily="2" charset="-122"/>
              </a:rPr>
              <a:t>物体所含物质的多少叫质量,用字母m表示.</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60000"/>
              </a:lnSpc>
            </a:pPr>
            <a:r>
              <a:rPr sz="2400">
                <a:latin typeface="宋体" panose="02010600030101010101" pitchFamily="2" charset="-122"/>
                <a:ea typeface="宋体" panose="02010600030101010101" pitchFamily="2" charset="-122"/>
                <a:cs typeface="宋体" panose="02010600030101010101" pitchFamily="2" charset="-122"/>
              </a:rPr>
              <a:t>2.</a:t>
            </a:r>
            <a:r>
              <a:rPr sz="2400" b="1">
                <a:latin typeface="+mn-ea"/>
                <a:cs typeface="+mn-ea"/>
              </a:rPr>
              <a:t>理解:</a:t>
            </a:r>
            <a:r>
              <a:rPr sz="2400">
                <a:latin typeface="宋体" panose="02010600030101010101" pitchFamily="2" charset="-122"/>
                <a:ea typeface="宋体" panose="02010600030101010101" pitchFamily="2" charset="-122"/>
                <a:cs typeface="宋体" panose="02010600030101010101" pitchFamily="2" charset="-122"/>
              </a:rPr>
              <a:t>质量是物质本身的一种属性.物体的质量</a:t>
            </a:r>
            <a:r>
              <a:rPr sz="2400" u="sng">
                <a:latin typeface="宋体" panose="02010600030101010101" pitchFamily="2" charset="-122"/>
                <a:ea typeface="宋体" panose="02010600030101010101" pitchFamily="2" charset="-122"/>
                <a:cs typeface="宋体" panose="02010600030101010101" pitchFamily="2" charset="-122"/>
              </a:rPr>
              <a:t>①　    　　</a:t>
            </a:r>
            <a:r>
              <a:rPr sz="2400">
                <a:latin typeface="宋体" panose="02010600030101010101" pitchFamily="2" charset="-122"/>
                <a:ea typeface="宋体" panose="02010600030101010101" pitchFamily="2" charset="-122"/>
                <a:cs typeface="宋体" panose="02010600030101010101" pitchFamily="2" charset="-122"/>
              </a:rPr>
              <a:t>物体的形状、物态和位置的改变而改变.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60000"/>
              </a:lnSpc>
            </a:pPr>
            <a:r>
              <a:rPr sz="2400">
                <a:latin typeface="宋体" panose="02010600030101010101" pitchFamily="2" charset="-122"/>
                <a:ea typeface="宋体" panose="02010600030101010101" pitchFamily="2" charset="-122"/>
                <a:cs typeface="宋体" panose="02010600030101010101" pitchFamily="2" charset="-122"/>
              </a:rPr>
              <a:t>3.</a:t>
            </a:r>
            <a:r>
              <a:rPr sz="2400" b="1">
                <a:latin typeface="+mn-ea"/>
                <a:cs typeface="+mn-ea"/>
              </a:rPr>
              <a:t>单位及单位换算: </a:t>
            </a:r>
            <a:endParaRPr sz="2400" b="1">
              <a:latin typeface="+mn-ea"/>
              <a:cs typeface="+mn-ea"/>
            </a:endParaRPr>
          </a:p>
          <a:p>
            <a:pPr fontAlgn="auto">
              <a:lnSpc>
                <a:spcPct val="160000"/>
              </a:lnSpc>
            </a:pPr>
            <a:r>
              <a:rPr sz="2400">
                <a:latin typeface="宋体" panose="02010600030101010101" pitchFamily="2" charset="-122"/>
                <a:ea typeface="宋体" panose="02010600030101010101" pitchFamily="2" charset="-122"/>
                <a:cs typeface="宋体" panose="02010600030101010101" pitchFamily="2" charset="-122"/>
              </a:rPr>
              <a:t>(1)基本单位:</a:t>
            </a:r>
            <a:r>
              <a:rPr sz="2400" u="sng">
                <a:latin typeface="宋体" panose="02010600030101010101" pitchFamily="2" charset="-122"/>
                <a:ea typeface="宋体" panose="02010600030101010101" pitchFamily="2" charset="-122"/>
                <a:cs typeface="宋体" panose="02010600030101010101" pitchFamily="2" charset="-122"/>
              </a:rPr>
              <a:t>②　　　　</a:t>
            </a:r>
            <a:r>
              <a:rPr sz="2400">
                <a:latin typeface="宋体" panose="02010600030101010101" pitchFamily="2" charset="-122"/>
                <a:ea typeface="宋体" panose="02010600030101010101" pitchFamily="2" charset="-122"/>
                <a:cs typeface="宋体" panose="02010600030101010101" pitchFamily="2" charset="-122"/>
              </a:rPr>
              <a:t>,符号kg.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60000"/>
              </a:lnSpc>
            </a:pPr>
            <a:r>
              <a:rPr sz="2400">
                <a:latin typeface="宋体" panose="02010600030101010101" pitchFamily="2" charset="-122"/>
                <a:ea typeface="宋体" panose="02010600030101010101" pitchFamily="2" charset="-122"/>
                <a:cs typeface="宋体" panose="02010600030101010101" pitchFamily="2" charset="-122"/>
              </a:rPr>
              <a:t>(2)常用单位:吨(t)、克(g)、毫克(mg).</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60000"/>
              </a:lnSpc>
            </a:pPr>
            <a:r>
              <a:rPr sz="2400">
                <a:latin typeface="宋体" panose="02010600030101010101" pitchFamily="2" charset="-122"/>
                <a:ea typeface="宋体" panose="02010600030101010101" pitchFamily="2" charset="-122"/>
                <a:cs typeface="宋体" panose="02010600030101010101" pitchFamily="2" charset="-122"/>
              </a:rPr>
              <a:t>(3)换算关系:1 t=</a:t>
            </a:r>
            <a:r>
              <a:rPr sz="2400" u="sng">
                <a:latin typeface="宋体" panose="02010600030101010101" pitchFamily="2" charset="-122"/>
                <a:ea typeface="宋体" panose="02010600030101010101" pitchFamily="2" charset="-122"/>
                <a:cs typeface="宋体" panose="02010600030101010101" pitchFamily="2" charset="-122"/>
              </a:rPr>
              <a:t>③　 　　</a:t>
            </a:r>
            <a:r>
              <a:rPr sz="2400">
                <a:latin typeface="宋体" panose="02010600030101010101" pitchFamily="2" charset="-122"/>
                <a:ea typeface="宋体" panose="02010600030101010101" pitchFamily="2" charset="-122"/>
                <a:cs typeface="宋体" panose="02010600030101010101" pitchFamily="2" charset="-122"/>
              </a:rPr>
              <a:t>kg=106 g=109 mg.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60000"/>
              </a:lnSpc>
            </a:pP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3" name="矩形 2"/>
          <p:cNvSpPr/>
          <p:nvPr/>
        </p:nvSpPr>
        <p:spPr>
          <a:xfrm>
            <a:off x="7489825" y="2167890"/>
            <a:ext cx="8045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2821305" y="3846830"/>
            <a:ext cx="8045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千克</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3425825" y="5097145"/>
            <a:ext cx="8045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a:t>
            </a:r>
            <a:r>
              <a:rPr lang="zh-CN" altLang="en-US"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endParaRPr lang="zh-CN" altLang="en-US"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质量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16" name="矩形 15"/>
          <p:cNvSpPr/>
          <p:nvPr/>
        </p:nvSpPr>
        <p:spPr>
          <a:xfrm>
            <a:off x="438150" y="1471295"/>
            <a:ext cx="11753850" cy="3044190"/>
          </a:xfrm>
          <a:prstGeom prst="rect">
            <a:avLst/>
          </a:prstGeom>
        </p:spPr>
        <p:txBody>
          <a:bodyPr wrap="square">
            <a:spAutoFit/>
          </a:bodyPr>
          <a:lstStyle/>
          <a:p>
            <a:pPr algn="l" fontAlgn="auto">
              <a:lnSpc>
                <a:spcPct val="160000"/>
              </a:lnSpc>
              <a:buClrTx/>
              <a:buSzTx/>
              <a:buFontTx/>
            </a:pPr>
            <a:r>
              <a:rPr sz="2400">
                <a:latin typeface="宋体" panose="02010600030101010101" pitchFamily="2" charset="-122"/>
                <a:ea typeface="宋体" panose="02010600030101010101" pitchFamily="2" charset="-122"/>
                <a:cs typeface="宋体" panose="02010600030101010101" pitchFamily="2" charset="-122"/>
              </a:rPr>
              <a:t>4.</a:t>
            </a:r>
            <a:r>
              <a:rPr sz="2400" b="1">
                <a:latin typeface="+mn-ea"/>
                <a:cs typeface="+mn-ea"/>
              </a:rPr>
              <a:t>常见物体的质量:</a:t>
            </a:r>
            <a:endParaRPr sz="2400" b="1">
              <a:latin typeface="+mn-ea"/>
              <a:cs typeface="+mn-ea"/>
            </a:endParaRPr>
          </a:p>
          <a:p>
            <a:pPr fontAlgn="auto">
              <a:lnSpc>
                <a:spcPct val="160000"/>
              </a:lnSpc>
            </a:pPr>
            <a:r>
              <a:rPr sz="2400">
                <a:latin typeface="宋体" panose="02010600030101010101" pitchFamily="2" charset="-122"/>
                <a:ea typeface="宋体" panose="02010600030101010101" pitchFamily="2" charset="-122"/>
                <a:cs typeface="宋体" panose="02010600030101010101" pitchFamily="2" charset="-122"/>
              </a:rPr>
              <a:t>一个鸡蛋的质量约为50 g;</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60000"/>
              </a:lnSpc>
            </a:pPr>
            <a:r>
              <a:rPr sz="2400">
                <a:latin typeface="宋体" panose="02010600030101010101" pitchFamily="2" charset="-122"/>
                <a:ea typeface="宋体" panose="02010600030101010101" pitchFamily="2" charset="-122"/>
                <a:cs typeface="宋体" panose="02010600030101010101" pitchFamily="2" charset="-122"/>
              </a:rPr>
              <a:t>普通中学生的质量约为50</a:t>
            </a:r>
            <a:r>
              <a:rPr sz="2400" u="sng">
                <a:latin typeface="宋体" panose="02010600030101010101" pitchFamily="2" charset="-122"/>
                <a:ea typeface="宋体" panose="02010600030101010101" pitchFamily="2" charset="-122"/>
                <a:cs typeface="宋体" panose="02010600030101010101" pitchFamily="2" charset="-122"/>
              </a:rPr>
              <a:t>④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60000"/>
              </a:lnSpc>
            </a:pPr>
            <a:r>
              <a:rPr sz="2400">
                <a:latin typeface="宋体" panose="02010600030101010101" pitchFamily="2" charset="-122"/>
                <a:ea typeface="宋体" panose="02010600030101010101" pitchFamily="2" charset="-122"/>
                <a:cs typeface="宋体" panose="02010600030101010101" pitchFamily="2" charset="-122"/>
              </a:rPr>
              <a:t>一瓶矿泉水的质量约为500</a:t>
            </a:r>
            <a:r>
              <a:rPr sz="2400" u="sng">
                <a:latin typeface="宋体" panose="02010600030101010101" pitchFamily="2" charset="-122"/>
                <a:ea typeface="宋体" panose="02010600030101010101" pitchFamily="2" charset="-122"/>
                <a:cs typeface="宋体" panose="02010600030101010101" pitchFamily="2" charset="-122"/>
              </a:rPr>
              <a:t>⑤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fontAlgn="auto">
              <a:lnSpc>
                <a:spcPct val="160000"/>
              </a:lnSpc>
            </a:pPr>
            <a:r>
              <a:rPr sz="2400">
                <a:latin typeface="宋体" panose="02010600030101010101" pitchFamily="2" charset="-122"/>
                <a:ea typeface="宋体" panose="02010600030101010101" pitchFamily="2" charset="-122"/>
                <a:cs typeface="宋体" panose="02010600030101010101" pitchFamily="2" charset="-122"/>
              </a:rPr>
              <a:t>物理课本的质量约为200 g.</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3" name="矩形 2"/>
          <p:cNvSpPr/>
          <p:nvPr/>
        </p:nvSpPr>
        <p:spPr>
          <a:xfrm>
            <a:off x="4411345" y="2763520"/>
            <a:ext cx="8045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kg</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4347845" y="3274695"/>
            <a:ext cx="9315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g</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质量的测量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2</a:t>
            </a:r>
            <a:endParaRPr lang="zh-CN" altLang="en-US">
              <a:solidFill>
                <a:schemeClr val="bg1"/>
              </a:solidFill>
              <a:sym typeface="+mn-lt"/>
            </a:endParaRPr>
          </a:p>
        </p:txBody>
      </p:sp>
      <p:sp>
        <p:nvSpPr>
          <p:cNvPr id="16" name="矩形 15"/>
          <p:cNvSpPr/>
          <p:nvPr/>
        </p:nvSpPr>
        <p:spPr>
          <a:xfrm>
            <a:off x="438150" y="1471295"/>
            <a:ext cx="11059795" cy="1272540"/>
          </a:xfrm>
          <a:prstGeom prst="rect">
            <a:avLst/>
          </a:prstGeom>
        </p:spPr>
        <p:txBody>
          <a:bodyPr wrap="square">
            <a:spAutoFit/>
          </a:bodyPr>
          <a:lstStyle/>
          <a:p>
            <a:pPr algn="l" fontAlgn="auto">
              <a:lnSpc>
                <a:spcPct val="160000"/>
              </a:lnSpc>
              <a:buClrTx/>
              <a:buSzTx/>
              <a:buFontTx/>
            </a:pPr>
            <a:r>
              <a:rPr sz="2400"/>
              <a:t>1.测量工具:</a:t>
            </a:r>
            <a:r>
              <a:rPr sz="2400">
                <a:latin typeface="宋体" panose="02010600030101010101" pitchFamily="2" charset="-122"/>
                <a:ea typeface="宋体" panose="02010600030101010101" pitchFamily="2" charset="-122"/>
                <a:cs typeface="宋体" panose="02010600030101010101" pitchFamily="2" charset="-122"/>
              </a:rPr>
              <a:t>日常生活中常用的测量工具:案秤、台秤、杆秤.实验室常用的测量工具:</a:t>
            </a:r>
            <a:r>
              <a:rPr sz="2400" u="sng">
                <a:latin typeface="宋体" panose="02010600030101010101" pitchFamily="2" charset="-122"/>
                <a:ea typeface="宋体" panose="02010600030101010101" pitchFamily="2" charset="-122"/>
                <a:cs typeface="宋体" panose="02010600030101010101" pitchFamily="2" charset="-122"/>
              </a:rPr>
              <a:t>⑥　</a:t>
            </a:r>
            <a:r>
              <a:rPr sz="2400" u="sng"/>
              <a:t>　　　　　</a:t>
            </a:r>
            <a:r>
              <a:rPr sz="2400"/>
              <a:t>. </a:t>
            </a:r>
            <a:endParaRPr sz="2400"/>
          </a:p>
        </p:txBody>
      </p:sp>
      <p:sp>
        <p:nvSpPr>
          <p:cNvPr id="2" name="圆角矩形 36"/>
          <p:cNvSpPr/>
          <p:nvPr/>
        </p:nvSpPr>
        <p:spPr>
          <a:xfrm>
            <a:off x="1213485" y="3124835"/>
            <a:ext cx="8797925" cy="324675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1823815" y="2743888"/>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3" name="矩形 2"/>
          <p:cNvSpPr/>
          <p:nvPr/>
        </p:nvSpPr>
        <p:spPr>
          <a:xfrm>
            <a:off x="1823720" y="3481070"/>
            <a:ext cx="7374890" cy="2306955"/>
          </a:xfrm>
          <a:prstGeom prst="rect">
            <a:avLst/>
          </a:prstGeom>
        </p:spPr>
        <p:txBody>
          <a:bodyPr wrap="square">
            <a:spAutoFit/>
          </a:bodyPr>
          <a:lstStyle/>
          <a:p>
            <a:pPr algn="l" fontAlgn="auto">
              <a:lnSpc>
                <a:spcPct val="200000"/>
              </a:lnSpc>
              <a:buClrTx/>
              <a:buSzTx/>
              <a:buFontTx/>
            </a:pPr>
            <a:r>
              <a:rPr sz="2400">
                <a:latin typeface="宋体" panose="02010600030101010101" pitchFamily="2" charset="-122"/>
                <a:ea typeface="宋体" panose="02010600030101010101" pitchFamily="2" charset="-122"/>
                <a:cs typeface="宋体" panose="02010600030101010101" pitchFamily="2" charset="-122"/>
              </a:rPr>
              <a:t>在实验室中也可以用弹簧测力计先测出物体的重力,再通过公式</a:t>
            </a:r>
            <a:r>
              <a:rPr sz="2400" u="sng">
                <a:latin typeface="宋体" panose="02010600030101010101" pitchFamily="2" charset="-122"/>
                <a:ea typeface="宋体" panose="02010600030101010101" pitchFamily="2" charset="-122"/>
                <a:cs typeface="宋体" panose="02010600030101010101" pitchFamily="2" charset="-122"/>
              </a:rPr>
              <a:t>⑦　　　    　</a:t>
            </a:r>
            <a:r>
              <a:rPr sz="2400">
                <a:latin typeface="宋体" panose="02010600030101010101" pitchFamily="2" charset="-122"/>
                <a:ea typeface="宋体" panose="02010600030101010101" pitchFamily="2" charset="-122"/>
                <a:cs typeface="宋体" panose="02010600030101010101" pitchFamily="2" charset="-122"/>
              </a:rPr>
              <a:t>计算出物体的质量,这属于间接测量. </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4" name="矩形 3"/>
          <p:cNvSpPr/>
          <p:nvPr/>
        </p:nvSpPr>
        <p:spPr>
          <a:xfrm>
            <a:off x="1558925" y="2132330"/>
            <a:ext cx="15233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托盘天平</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9" name="图片 8"/>
          <p:cNvPicPr>
            <a:picLocks noChangeAspect="1"/>
          </p:cNvPicPr>
          <p:nvPr/>
        </p:nvPicPr>
        <p:blipFill>
          <a:blip r:embed="rId2"/>
          <a:stretch>
            <a:fillRect/>
          </a:stretch>
        </p:blipFill>
        <p:spPr>
          <a:xfrm>
            <a:off x="3630295" y="4168775"/>
            <a:ext cx="1633855" cy="70358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质量的测量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2</a:t>
            </a:r>
            <a:endParaRPr lang="zh-CN" altLang="en-US">
              <a:solidFill>
                <a:schemeClr val="bg1"/>
              </a:solidFill>
              <a:sym typeface="+mn-lt"/>
            </a:endParaRPr>
          </a:p>
        </p:txBody>
      </p:sp>
      <p:sp>
        <p:nvSpPr>
          <p:cNvPr id="16" name="矩形 15"/>
          <p:cNvSpPr/>
          <p:nvPr/>
        </p:nvSpPr>
        <p:spPr>
          <a:xfrm>
            <a:off x="438150" y="1195070"/>
            <a:ext cx="11059795" cy="1272540"/>
          </a:xfrm>
          <a:prstGeom prst="rect">
            <a:avLst/>
          </a:prstGeom>
        </p:spPr>
        <p:txBody>
          <a:bodyPr wrap="square">
            <a:spAutoFit/>
          </a:bodyPr>
          <a:lstStyle/>
          <a:p>
            <a:pPr algn="l" fontAlgn="auto">
              <a:lnSpc>
                <a:spcPct val="160000"/>
              </a:lnSpc>
              <a:buClrTx/>
              <a:buSzTx/>
              <a:buFontTx/>
            </a:pPr>
            <a:r>
              <a:rPr sz="2400"/>
              <a:t>2.天平的结构及使用 </a:t>
            </a:r>
            <a:endParaRPr sz="2400"/>
          </a:p>
          <a:p>
            <a:pPr algn="l" fontAlgn="auto">
              <a:lnSpc>
                <a:spcPct val="160000"/>
              </a:lnSpc>
              <a:buClrTx/>
              <a:buSzTx/>
              <a:buFontTx/>
            </a:pPr>
            <a:r>
              <a:rPr sz="2400">
                <a:latin typeface="宋体" panose="02010600030101010101" pitchFamily="2" charset="-122"/>
                <a:ea typeface="宋体" panose="02010600030101010101" pitchFamily="2" charset="-122"/>
                <a:cs typeface="宋体" panose="02010600030101010101" pitchFamily="2" charset="-122"/>
              </a:rPr>
              <a:t>(1)天平的结构:</a:t>
            </a:r>
            <a:endParaRPr sz="2400">
              <a:latin typeface="宋体" panose="02010600030101010101" pitchFamily="2" charset="-122"/>
              <a:ea typeface="宋体" panose="02010600030101010101" pitchFamily="2" charset="-122"/>
              <a:cs typeface="宋体" panose="02010600030101010101" pitchFamily="2" charset="-122"/>
            </a:endParaRPr>
          </a:p>
        </p:txBody>
      </p:sp>
      <p:pic>
        <p:nvPicPr>
          <p:cNvPr id="986" name="18WHLWJJZKBWL31.jpg" descr="id:2147500690;FounderCES"/>
          <p:cNvPicPr>
            <a:picLocks noChangeAspect="1"/>
          </p:cNvPicPr>
          <p:nvPr/>
        </p:nvPicPr>
        <p:blipFill>
          <a:blip r:embed="rId2"/>
          <a:stretch>
            <a:fillRect/>
          </a:stretch>
        </p:blipFill>
        <p:spPr>
          <a:xfrm>
            <a:off x="2921000" y="3067050"/>
            <a:ext cx="4223385" cy="1940560"/>
          </a:xfrm>
          <a:prstGeom prst="rect">
            <a:avLst/>
          </a:prstGeom>
        </p:spPr>
      </p:pic>
    </p:spTree>
  </p:cSld>
  <p:clrMapOvr>
    <a:masterClrMapping/>
  </p:clrMapOvr>
  <p:transition spd="med">
    <p:wipe dir="d"/>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质量的测量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2</a:t>
            </a:r>
            <a:endParaRPr lang="zh-CN" altLang="en-US">
              <a:solidFill>
                <a:schemeClr val="bg1"/>
              </a:solidFill>
              <a:sym typeface="+mn-lt"/>
            </a:endParaRPr>
          </a:p>
        </p:txBody>
      </p:sp>
      <p:sp>
        <p:nvSpPr>
          <p:cNvPr id="16" name="矩形 15"/>
          <p:cNvSpPr/>
          <p:nvPr/>
        </p:nvSpPr>
        <p:spPr>
          <a:xfrm>
            <a:off x="425450" y="841375"/>
            <a:ext cx="11059795" cy="681990"/>
          </a:xfrm>
          <a:prstGeom prst="rect">
            <a:avLst/>
          </a:prstGeom>
        </p:spPr>
        <p:txBody>
          <a:bodyPr wrap="square">
            <a:spAutoFit/>
          </a:bodyPr>
          <a:lstStyle/>
          <a:p>
            <a:pPr algn="l" fontAlgn="auto">
              <a:lnSpc>
                <a:spcPct val="160000"/>
              </a:lnSpc>
              <a:buClrTx/>
              <a:buSzTx/>
              <a:buFontTx/>
            </a:pPr>
            <a:r>
              <a:rPr sz="2400">
                <a:latin typeface="宋体" panose="02010600030101010101" pitchFamily="2" charset="-122"/>
                <a:ea typeface="宋体" panose="02010600030101010101" pitchFamily="2" charset="-122"/>
                <a:cs typeface="宋体" panose="02010600030101010101" pitchFamily="2" charset="-122"/>
              </a:rPr>
              <a:t>(2)天平的使用:</a:t>
            </a:r>
            <a:endParaRPr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2" name="表格 1"/>
          <p:cNvGraphicFramePr>
            <a:graphicFrameLocks noGrp="1"/>
          </p:cNvGraphicFramePr>
          <p:nvPr>
            <p:custDataLst>
              <p:tags r:id="rId2"/>
            </p:custDataLst>
          </p:nvPr>
        </p:nvGraphicFramePr>
        <p:xfrm>
          <a:off x="194945" y="1523365"/>
          <a:ext cx="11802110" cy="4937760"/>
        </p:xfrm>
        <a:graphic>
          <a:graphicData uri="http://schemas.openxmlformats.org/drawingml/2006/table">
            <a:tbl>
              <a:tblPr firstRow="1" bandRow="1">
                <a:tableStyleId>{5940675A-B579-460E-94D1-54222C63F5DA}</a:tableStyleId>
              </a:tblPr>
              <a:tblGrid>
                <a:gridCol w="1043940"/>
                <a:gridCol w="10758170"/>
              </a:tblGrid>
              <a:tr h="347980">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放平</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把天平放在</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⑧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上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98145">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归零</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将游码移到标尺左端的</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⑨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处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00760">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调螺母</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调节横梁两端的平衡螺母,使指针指在</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⑩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;在调节过程中,指针若向左偏,则需向</a:t>
                      </a: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11</a:t>
                      </a:r>
                      <a:r>
                        <a:rPr lang="zh-CN" alt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调节平衡螺母,即“左偏右调,右偏左调”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275715">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测量</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a.物体放在</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12</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盘;b.用镊子在</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13</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盘中加减砝码[按</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14</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zh-CN"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fontAlgn="auto">
                        <a:lnSpc>
                          <a:spcPct val="150000"/>
                        </a:lnSpc>
                        <a:buNone/>
                      </a:pPr>
                      <a:r>
                        <a:rPr lang="en-US" sz="2400" b="0">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__</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(选填“从大到小”或“从小到大”)的顺序放砝码];c.调节游码使横梁平衡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05205">
                <a:tc>
                  <a:txBody>
                    <a:bodyPr vert="horz" wrap="square"/>
                    <a:lstStyle/>
                    <a:p>
                      <a:pPr indent="0" algn="ctr"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NEU-BZ-S92" charset="0"/>
                        </a:rPr>
                        <a:t>读数</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150000"/>
                        </a:lnSpc>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右盘中</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15</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的总质量与</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16</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在标尺上对应的刻度值之和为左盘中物体的质量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矩形 3"/>
          <p:cNvSpPr/>
          <p:nvPr/>
        </p:nvSpPr>
        <p:spPr>
          <a:xfrm>
            <a:off x="6758940" y="1523365"/>
            <a:ext cx="15233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水平台面</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7532370" y="2132330"/>
            <a:ext cx="15233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零刻度线</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6644005" y="2701290"/>
            <a:ext cx="359219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分度盘的中央刻度线处</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4986655" y="3199130"/>
            <a:ext cx="6648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右</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3670300" y="3762375"/>
            <a:ext cx="56515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右</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7192010" y="3762375"/>
            <a:ext cx="15233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右</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1483995" y="4222750"/>
            <a:ext cx="15233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从大到小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3007360" y="5382260"/>
            <a:ext cx="15233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砝码</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6758940" y="5382260"/>
            <a:ext cx="15233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游码</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6" grpId="0"/>
      <p:bldP spid="8" grpId="0"/>
      <p:bldP spid="9" grpId="0"/>
      <p:bldP spid="10" grpId="0"/>
      <p:bldP spid="11" grpId="0"/>
      <p:bldP spid="12" grpId="0"/>
      <p:bldP spid="13"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物质的物理属性</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1</a:t>
            </a:r>
            <a:endParaRPr lang="zh-CN" altLang="en-US">
              <a:solidFill>
                <a:schemeClr val="bg1"/>
              </a:solidFill>
              <a:sym typeface="+mn-lt"/>
            </a:endParaRPr>
          </a:p>
        </p:txBody>
      </p:sp>
      <p:sp>
        <p:nvSpPr>
          <p:cNvPr id="6" name="矩形 5"/>
          <p:cNvSpPr/>
          <p:nvPr/>
        </p:nvSpPr>
        <p:spPr>
          <a:xfrm>
            <a:off x="752475" y="1002030"/>
            <a:ext cx="10671810" cy="563118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1.[2020河南,6]在通常情况下,许多物质的密度、沸点、凝固点、比热容等都是稳定不变的.这些稳定不变的物理量既是物质的基本属性,也是自然界平衡与和谐的本质反映.假如这些物理量发生改变,我们生产、生活中的许多现象就会发生变化.请仿照示例,就任一物理量发生改变,提出一个相关的物理问题,并做出合理的猜想.</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【示例】</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问题:如果水的密度变小,轮船的吃水深度将如何变化?</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猜想:轮船的吃水深度将增加.</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问题:</a:t>
            </a:r>
            <a:r>
              <a:rPr lang="en-US" sz="2400">
                <a:latin typeface="宋体" panose="02010600030101010101" pitchFamily="2" charset="-122"/>
                <a:ea typeface="宋体" panose="02010600030101010101" pitchFamily="2" charset="-122"/>
              </a:rPr>
              <a:t>________________________________________________________</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猜想:</a:t>
            </a:r>
            <a:r>
              <a:rPr lang="en-US" sz="2400">
                <a:latin typeface="宋体" panose="02010600030101010101" pitchFamily="2" charset="-122"/>
                <a:ea typeface="宋体" panose="02010600030101010101" pitchFamily="2" charset="-122"/>
                <a:sym typeface="+mn-ea"/>
              </a:rPr>
              <a:t>_________________________________________________________</a:t>
            </a:r>
            <a:endParaRPr sz="2400">
              <a:latin typeface="宋体" panose="02010600030101010101" pitchFamily="2" charset="-122"/>
              <a:ea typeface="宋体" panose="02010600030101010101" pitchFamily="2" charset="-122"/>
            </a:endParaRPr>
          </a:p>
        </p:txBody>
      </p:sp>
      <p:sp>
        <p:nvSpPr>
          <p:cNvPr id="8" name="矩形 7"/>
          <p:cNvSpPr/>
          <p:nvPr/>
        </p:nvSpPr>
        <p:spPr>
          <a:xfrm>
            <a:off x="1689100" y="5488305"/>
            <a:ext cx="851725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如果水的沸点降低了,将水烧开的时间会如何变化?</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1701800" y="5948680"/>
            <a:ext cx="851725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将水烧开的时间会变短.</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质量的测量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2</a:t>
            </a:r>
            <a:endParaRPr lang="zh-CN" altLang="en-US">
              <a:solidFill>
                <a:schemeClr val="bg1"/>
              </a:solidFill>
              <a:sym typeface="+mn-lt"/>
            </a:endParaRPr>
          </a:p>
        </p:txBody>
      </p:sp>
      <p:sp>
        <p:nvSpPr>
          <p:cNvPr id="16" name="矩形 15"/>
          <p:cNvSpPr/>
          <p:nvPr/>
        </p:nvSpPr>
        <p:spPr>
          <a:xfrm>
            <a:off x="425450" y="841375"/>
            <a:ext cx="11059795" cy="3634740"/>
          </a:xfrm>
          <a:prstGeom prst="rect">
            <a:avLst/>
          </a:prstGeom>
        </p:spPr>
        <p:txBody>
          <a:bodyPr wrap="square">
            <a:spAutoFit/>
          </a:bodyPr>
          <a:lstStyle/>
          <a:p>
            <a:pPr algn="l" fontAlgn="auto">
              <a:lnSpc>
                <a:spcPct val="160000"/>
              </a:lnSpc>
              <a:buClrTx/>
              <a:buSzTx/>
              <a:buFontTx/>
            </a:pPr>
            <a:r>
              <a:rPr sz="2400">
                <a:latin typeface="宋体" panose="02010600030101010101" pitchFamily="2" charset="-122"/>
                <a:ea typeface="宋体" panose="02010600030101010101" pitchFamily="2" charset="-122"/>
                <a:cs typeface="宋体" panose="02010600030101010101" pitchFamily="2" charset="-122"/>
              </a:rPr>
              <a:t>3.</a:t>
            </a:r>
            <a:r>
              <a:rPr sz="2400" b="1">
                <a:latin typeface="+mn-ea"/>
                <a:cs typeface="+mn-ea"/>
              </a:rPr>
              <a:t>注意事项:</a:t>
            </a:r>
            <a:endParaRPr sz="2400" b="1">
              <a:latin typeface="+mn-ea"/>
              <a:cs typeface="+mn-ea"/>
            </a:endParaRPr>
          </a:p>
          <a:p>
            <a:pPr algn="l" fontAlgn="auto">
              <a:lnSpc>
                <a:spcPct val="160000"/>
              </a:lnSpc>
              <a:buClrTx/>
              <a:buSzTx/>
              <a:buFontTx/>
            </a:pPr>
            <a:r>
              <a:rPr sz="2400">
                <a:latin typeface="宋体" panose="02010600030101010101" pitchFamily="2" charset="-122"/>
                <a:ea typeface="宋体" panose="02010600030101010101" pitchFamily="2" charset="-122"/>
                <a:cs typeface="宋体" panose="02010600030101010101" pitchFamily="2" charset="-122"/>
              </a:rPr>
              <a:t>(1)使用前,必须观察天平的量程和分度值,被测物体的质量不能超过天平的量程.</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r>
              <a:rPr sz="2400">
                <a:latin typeface="宋体" panose="02010600030101010101" pitchFamily="2" charset="-122"/>
                <a:ea typeface="宋体" panose="02010600030101010101" pitchFamily="2" charset="-122"/>
                <a:cs typeface="宋体" panose="02010600030101010101" pitchFamily="2" charset="-122"/>
              </a:rPr>
              <a:t>(2)加减砝码时,必须用</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17</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夹取,不能用手直接接触砝码.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r>
              <a:rPr sz="2400">
                <a:latin typeface="宋体" panose="02010600030101010101" pitchFamily="2" charset="-122"/>
                <a:ea typeface="宋体" panose="02010600030101010101" pitchFamily="2" charset="-122"/>
                <a:cs typeface="宋体" panose="02010600030101010101" pitchFamily="2" charset="-122"/>
              </a:rPr>
              <a:t>(3)潮湿的物品和具有腐蚀性的物品不能直接放在天平的托盘中称量.</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r>
              <a:rPr sz="2400">
                <a:latin typeface="宋体" panose="02010600030101010101" pitchFamily="2" charset="-122"/>
                <a:ea typeface="宋体" panose="02010600030101010101" pitchFamily="2" charset="-122"/>
                <a:cs typeface="宋体" panose="02010600030101010101" pitchFamily="2" charset="-122"/>
              </a:rPr>
              <a:t>(4)在测量过程中,决不允许通过调节</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18</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使天平平衡.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r>
              <a:rPr sz="2400">
                <a:latin typeface="宋体" panose="02010600030101010101" pitchFamily="2" charset="-122"/>
                <a:ea typeface="宋体" panose="02010600030101010101" pitchFamily="2" charset="-122"/>
                <a:cs typeface="宋体" panose="02010600030101010101" pitchFamily="2" charset="-122"/>
              </a:rPr>
              <a:t>(5)在使用过程中,若天平被移动位置,则需要重新对天平进行</a:t>
            </a:r>
            <a:r>
              <a:rPr lang="zh-CN" altLang="en-US"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19</a:t>
            </a:r>
            <a:r>
              <a:rPr lang="zh-CN" altLang="en-US"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13" name="矩形 12"/>
          <p:cNvSpPr/>
          <p:nvPr/>
        </p:nvSpPr>
        <p:spPr>
          <a:xfrm>
            <a:off x="4436745" y="2150745"/>
            <a:ext cx="15233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镊子</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6254750" y="3199130"/>
            <a:ext cx="15233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平衡螺母</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9347835" y="3844290"/>
            <a:ext cx="15233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调平</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P spid="3"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体积的测量</a:t>
            </a:r>
            <a:endParaRPr lang="zh-CN" altLang="en-US" sz="2400" b="1" kern="0">
              <a:solidFill>
                <a:srgbClr val="EE3028"/>
              </a:solidFill>
              <a:cs typeface="+mn-ea"/>
              <a:sym typeface="+mn-lt"/>
            </a:endParaRPr>
          </a:p>
        </p:txBody>
      </p:sp>
      <p:sp>
        <p:nvSpPr>
          <p:cNvPr id="7" name="文本框 6"/>
          <p:cNvSpPr txBox="1"/>
          <p:nvPr/>
        </p:nvSpPr>
        <p:spPr>
          <a:xfrm>
            <a:off x="-635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3</a:t>
            </a:r>
            <a:endParaRPr lang="zh-CN" altLang="en-US">
              <a:solidFill>
                <a:schemeClr val="bg1"/>
              </a:solidFill>
              <a:sym typeface="+mn-lt"/>
            </a:endParaRPr>
          </a:p>
        </p:txBody>
      </p:sp>
      <p:sp>
        <p:nvSpPr>
          <p:cNvPr id="16" name="矩形 15"/>
          <p:cNvSpPr/>
          <p:nvPr/>
        </p:nvSpPr>
        <p:spPr>
          <a:xfrm>
            <a:off x="425450" y="841375"/>
            <a:ext cx="11059795" cy="5996940"/>
          </a:xfrm>
          <a:prstGeom prst="rect">
            <a:avLst/>
          </a:prstGeom>
        </p:spPr>
        <p:txBody>
          <a:bodyPr wrap="square">
            <a:spAutoFit/>
          </a:bodyPr>
          <a:lstStyle/>
          <a:p>
            <a:pPr algn="l" fontAlgn="auto">
              <a:lnSpc>
                <a:spcPct val="160000"/>
              </a:lnSpc>
              <a:buClrTx/>
              <a:buSzTx/>
              <a:buFontTx/>
            </a:pPr>
            <a:r>
              <a:rPr sz="2400">
                <a:latin typeface="宋体" panose="02010600030101010101" pitchFamily="2" charset="-122"/>
                <a:ea typeface="宋体" panose="02010600030101010101" pitchFamily="2" charset="-122"/>
              </a:rPr>
              <a:t>1.</a:t>
            </a:r>
            <a:r>
              <a:rPr sz="2400" b="1"/>
              <a:t>量筒的使用</a:t>
            </a:r>
            <a:endParaRPr sz="2400" b="1"/>
          </a:p>
          <a:p>
            <a:pPr algn="l" fontAlgn="auto">
              <a:lnSpc>
                <a:spcPct val="16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r>
              <a:rPr sz="2400">
                <a:latin typeface="宋体" panose="02010600030101010101" pitchFamily="2" charset="-122"/>
                <a:ea typeface="宋体" panose="02010600030101010101" pitchFamily="2" charset="-122"/>
                <a:cs typeface="宋体" panose="02010600030101010101" pitchFamily="2" charset="-122"/>
              </a:rPr>
              <a:t>2.</a:t>
            </a:r>
            <a:r>
              <a:rPr sz="2400" b="1">
                <a:latin typeface="+mn-ea"/>
                <a:cs typeface="+mn-ea"/>
              </a:rPr>
              <a:t>单位的换算:</a:t>
            </a:r>
            <a:r>
              <a:rPr sz="2400">
                <a:latin typeface="宋体" panose="02010600030101010101" pitchFamily="2" charset="-122"/>
                <a:ea typeface="宋体" panose="02010600030101010101" pitchFamily="2" charset="-122"/>
                <a:cs typeface="宋体" panose="02010600030101010101" pitchFamily="2" charset="-122"/>
              </a:rPr>
              <a:t>1 mL=</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23</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cm</a:t>
            </a:r>
            <a:r>
              <a:rPr sz="2400" baseline="30000">
                <a:latin typeface="宋体" panose="02010600030101010101" pitchFamily="2" charset="-122"/>
                <a:ea typeface="宋体" panose="02010600030101010101" pitchFamily="2" charset="-122"/>
                <a:cs typeface="宋体" panose="02010600030101010101" pitchFamily="2" charset="-122"/>
              </a:rPr>
              <a:t>3</a:t>
            </a:r>
            <a:r>
              <a:rPr sz="2400">
                <a:latin typeface="宋体" panose="02010600030101010101" pitchFamily="2" charset="-122"/>
                <a:ea typeface="宋体" panose="02010600030101010101" pitchFamily="2" charset="-122"/>
                <a:cs typeface="宋体" panose="02010600030101010101" pitchFamily="2" charset="-122"/>
              </a:rPr>
              <a:t>=10</a:t>
            </a:r>
            <a:r>
              <a:rPr sz="2400" baseline="30000">
                <a:latin typeface="宋体" panose="02010600030101010101" pitchFamily="2" charset="-122"/>
                <a:ea typeface="宋体" panose="02010600030101010101" pitchFamily="2" charset="-122"/>
                <a:cs typeface="宋体" panose="02010600030101010101" pitchFamily="2" charset="-122"/>
              </a:rPr>
              <a:t>-3</a:t>
            </a:r>
            <a:r>
              <a:rPr sz="2400">
                <a:latin typeface="宋体" panose="02010600030101010101" pitchFamily="2" charset="-122"/>
                <a:ea typeface="宋体" panose="02010600030101010101" pitchFamily="2" charset="-122"/>
                <a:cs typeface="宋体" panose="02010600030101010101" pitchFamily="2" charset="-122"/>
              </a:rPr>
              <a:t> L=10</a:t>
            </a:r>
            <a:r>
              <a:rPr sz="2400" baseline="30000">
                <a:latin typeface="宋体" panose="02010600030101010101" pitchFamily="2" charset="-122"/>
                <a:ea typeface="宋体" panose="02010600030101010101" pitchFamily="2" charset="-122"/>
                <a:cs typeface="宋体" panose="02010600030101010101" pitchFamily="2" charset="-122"/>
              </a:rPr>
              <a:t>-6</a:t>
            </a:r>
            <a:r>
              <a:rPr sz="2400">
                <a:latin typeface="宋体" panose="02010600030101010101" pitchFamily="2" charset="-122"/>
                <a:ea typeface="宋体" panose="02010600030101010101" pitchFamily="2" charset="-122"/>
                <a:cs typeface="宋体" panose="02010600030101010101" pitchFamily="2" charset="-122"/>
              </a:rPr>
              <a:t> m</a:t>
            </a:r>
            <a:r>
              <a:rPr sz="2400" baseline="30000">
                <a:latin typeface="宋体" panose="02010600030101010101" pitchFamily="2" charset="-122"/>
                <a:ea typeface="宋体" panose="02010600030101010101" pitchFamily="2" charset="-122"/>
                <a:cs typeface="宋体" panose="02010600030101010101" pitchFamily="2" charset="-122"/>
              </a:rPr>
              <a:t>3</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2" name="表格 1"/>
          <p:cNvGraphicFramePr>
            <a:graphicFrameLocks noGrp="1"/>
          </p:cNvGraphicFramePr>
          <p:nvPr>
            <p:custDataLst>
              <p:tags r:id="rId2"/>
            </p:custDataLst>
          </p:nvPr>
        </p:nvGraphicFramePr>
        <p:xfrm>
          <a:off x="675005" y="1652270"/>
          <a:ext cx="9678035" cy="4058920"/>
        </p:xfrm>
        <a:graphic>
          <a:graphicData uri="http://schemas.openxmlformats.org/drawingml/2006/table">
            <a:tbl>
              <a:tblPr firstRow="1" bandRow="1">
                <a:tableStyleId>{5940675A-B579-460E-94D1-54222C63F5DA}</a:tableStyleId>
              </a:tblPr>
              <a:tblGrid>
                <a:gridCol w="526415"/>
                <a:gridCol w="9151620"/>
              </a:tblGrid>
              <a:tr h="430530">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看</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看量筒的量程与分度值</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74065">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放</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放在</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altLang="zh-CN" sz="2400" b="0" u="sng">
                          <a:solidFill>
                            <a:srgbClr val="000000"/>
                          </a:solidFill>
                          <a:latin typeface="宋体" panose="02010600030101010101" pitchFamily="2" charset="-122"/>
                          <a:ea typeface="宋体" panose="02010600030101010101" pitchFamily="2" charset="-122"/>
                          <a:cs typeface="宋体" panose="02010600030101010101" pitchFamily="2" charset="-122"/>
                        </a:rPr>
                        <a:t>20</a:t>
                      </a:r>
                      <a:r>
                        <a:rPr lang="zh-CN" altLang="en-US" sz="2400" b="0" u="sng">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上 </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202815">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读</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51510">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记</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记录测量结果时,包括数值和单位</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998" name="18WHLWJJZKBWL32.jpg"/>
          <p:cNvPicPr>
            <a:picLocks noChangeAspect="1"/>
          </p:cNvPicPr>
          <p:nvPr/>
        </p:nvPicPr>
        <p:blipFill>
          <a:blip r:embed="rId3"/>
          <a:stretch>
            <a:fillRect/>
          </a:stretch>
        </p:blipFill>
        <p:spPr>
          <a:xfrm>
            <a:off x="3497580" y="3011170"/>
            <a:ext cx="4915535" cy="2021205"/>
          </a:xfrm>
          <a:prstGeom prst="rect">
            <a:avLst/>
          </a:prstGeom>
        </p:spPr>
      </p:pic>
      <p:sp>
        <p:nvSpPr>
          <p:cNvPr id="3" name="矩形 2"/>
          <p:cNvSpPr/>
          <p:nvPr/>
        </p:nvSpPr>
        <p:spPr>
          <a:xfrm>
            <a:off x="5534025" y="2152015"/>
            <a:ext cx="15233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水平台面</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7057390" y="3011170"/>
            <a:ext cx="15233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偏大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7152640" y="4265930"/>
            <a:ext cx="158623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偏小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4174490" y="6167120"/>
            <a:ext cx="46355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8"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密度</a:t>
            </a:r>
            <a:endParaRPr lang="zh-CN" altLang="en-US" sz="2400" b="1" kern="0">
              <a:solidFill>
                <a:srgbClr val="EE3028"/>
              </a:solidFill>
              <a:cs typeface="+mn-ea"/>
              <a:sym typeface="+mn-lt"/>
            </a:endParaRPr>
          </a:p>
        </p:txBody>
      </p:sp>
      <p:sp>
        <p:nvSpPr>
          <p:cNvPr id="7" name="文本框 6"/>
          <p:cNvSpPr txBox="1"/>
          <p:nvPr/>
        </p:nvSpPr>
        <p:spPr>
          <a:xfrm>
            <a:off x="-635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solidFill>
                  <a:schemeClr val="bg1"/>
                </a:solidFill>
                <a:sym typeface="+mn-lt"/>
              </a:rPr>
              <a:t>4</a:t>
            </a:r>
            <a:endParaRPr lang="en-US">
              <a:solidFill>
                <a:schemeClr val="bg1"/>
              </a:solidFill>
              <a:sym typeface="+mn-lt"/>
            </a:endParaRPr>
          </a:p>
        </p:txBody>
      </p:sp>
      <p:sp>
        <p:nvSpPr>
          <p:cNvPr id="16" name="矩形 15"/>
          <p:cNvSpPr/>
          <p:nvPr/>
        </p:nvSpPr>
        <p:spPr>
          <a:xfrm>
            <a:off x="438150" y="841375"/>
            <a:ext cx="11059795" cy="4742815"/>
          </a:xfrm>
          <a:prstGeom prst="rect">
            <a:avLst/>
          </a:prstGeom>
        </p:spPr>
        <p:txBody>
          <a:bodyPr wrap="square">
            <a:spAutoFit/>
          </a:bodyPr>
          <a:lstStyle/>
          <a:p>
            <a:pPr algn="l" fontAlgn="auto">
              <a:lnSpc>
                <a:spcPct val="160000"/>
              </a:lnSpc>
              <a:buClrTx/>
              <a:buSzTx/>
              <a:buFontTx/>
            </a:pPr>
            <a:r>
              <a:rPr sz="2400">
                <a:latin typeface="宋体" panose="02010600030101010101" pitchFamily="2" charset="-122"/>
                <a:ea typeface="宋体" panose="02010600030101010101" pitchFamily="2" charset="-122"/>
              </a:rPr>
              <a:t>1.</a:t>
            </a:r>
            <a:r>
              <a:rPr sz="2400" b="1">
                <a:latin typeface="+mn-ea"/>
                <a:cs typeface="+mn-ea"/>
              </a:rPr>
              <a:t>定义:</a:t>
            </a:r>
            <a:r>
              <a:rPr sz="2400">
                <a:latin typeface="宋体" panose="02010600030101010101" pitchFamily="2" charset="-122"/>
                <a:ea typeface="宋体" panose="02010600030101010101" pitchFamily="2" charset="-122"/>
              </a:rPr>
              <a:t> 某种物质组成的物体的质量与它的体积之比叫这种物质的密度.数值上等于该物质单位体积的质量.</a:t>
            </a:r>
            <a:endParaRPr sz="2400">
              <a:latin typeface="宋体" panose="02010600030101010101" pitchFamily="2" charset="-122"/>
              <a:ea typeface="宋体" panose="02010600030101010101" pitchFamily="2" charset="-122"/>
            </a:endParaRPr>
          </a:p>
          <a:p>
            <a:pPr algn="l" fontAlgn="auto">
              <a:lnSpc>
                <a:spcPct val="160000"/>
              </a:lnSpc>
              <a:buClrTx/>
              <a:buSzTx/>
              <a:buFontTx/>
            </a:pPr>
            <a:endParaRPr sz="2400">
              <a:latin typeface="宋体" panose="02010600030101010101" pitchFamily="2" charset="-122"/>
              <a:ea typeface="宋体" panose="02010600030101010101" pitchFamily="2" charset="-122"/>
            </a:endParaRPr>
          </a:p>
          <a:p>
            <a:pPr algn="l" fontAlgn="auto">
              <a:lnSpc>
                <a:spcPct val="160000"/>
              </a:lnSpc>
              <a:buClrTx/>
              <a:buSzTx/>
              <a:buFontTx/>
            </a:pPr>
            <a:r>
              <a:rPr sz="2400">
                <a:latin typeface="宋体" panose="02010600030101010101" pitchFamily="2" charset="-122"/>
                <a:ea typeface="宋体" panose="02010600030101010101" pitchFamily="2" charset="-122"/>
                <a:cs typeface="宋体" panose="02010600030101010101" pitchFamily="2" charset="-122"/>
              </a:rPr>
              <a:t>2.</a:t>
            </a:r>
            <a:r>
              <a:rPr sz="2400" b="1">
                <a:latin typeface="+mn-ea"/>
                <a:cs typeface="+mn-ea"/>
              </a:rPr>
              <a:t>计算公式:</a:t>
            </a:r>
            <a:r>
              <a:rPr lang="zh-CN" sz="2400" b="1" u="sng">
                <a:latin typeface="宋体" panose="02010600030101010101" pitchFamily="2" charset="-122"/>
                <a:ea typeface="宋体" panose="02010600030101010101" pitchFamily="2" charset="-122"/>
                <a:cs typeface="宋体" panose="02010600030101010101" pitchFamily="2" charset="-122"/>
              </a:rPr>
              <a:t>（</a:t>
            </a:r>
            <a:r>
              <a:rPr lang="en-US" altLang="zh-CN" sz="2400" b="1" u="sng">
                <a:latin typeface="宋体" panose="02010600030101010101" pitchFamily="2" charset="-122"/>
                <a:ea typeface="宋体" panose="02010600030101010101" pitchFamily="2" charset="-122"/>
                <a:cs typeface="宋体" panose="02010600030101010101" pitchFamily="2" charset="-122"/>
              </a:rPr>
              <a:t>24</a:t>
            </a:r>
            <a:r>
              <a:rPr lang="zh-CN" sz="2400" b="1" u="sng">
                <a:latin typeface="宋体" panose="02010600030101010101" pitchFamily="2" charset="-122"/>
                <a:ea typeface="宋体" panose="02010600030101010101" pitchFamily="2" charset="-122"/>
                <a:cs typeface="宋体" panose="02010600030101010101" pitchFamily="2" charset="-122"/>
              </a:rPr>
              <a:t>）</a:t>
            </a:r>
            <a:r>
              <a:rPr lang="en-US" altLang="zh-CN" sz="2400" b="1">
                <a:latin typeface="宋体" panose="02010600030101010101" pitchFamily="2" charset="-122"/>
                <a:ea typeface="宋体" panose="02010600030101010101" pitchFamily="2" charset="-122"/>
                <a:cs typeface="宋体" panose="02010600030101010101" pitchFamily="2" charset="-122"/>
              </a:rPr>
              <a:t>___________</a:t>
            </a:r>
            <a:endParaRPr sz="2400" u="sng">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endParaRPr lang="en-US"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endParaRPr lang="en-US"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00000"/>
              </a:lnSpc>
              <a:buClrTx/>
              <a:buSzTx/>
              <a:buFontTx/>
            </a:pPr>
            <a:r>
              <a:rPr lang="en-US" sz="2400">
                <a:latin typeface="宋体" panose="02010600030101010101" pitchFamily="2" charset="-122"/>
                <a:ea typeface="宋体" panose="02010600030101010101" pitchFamily="2" charset="-122"/>
                <a:cs typeface="宋体" panose="02010600030101010101" pitchFamily="2" charset="-122"/>
              </a:rPr>
              <a:t>变形公式:m=ρV;V=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0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00000"/>
              </a:lnSpc>
              <a:buClrTx/>
              <a:buSzTx/>
              <a:buFontTx/>
            </a:pPr>
            <a:r>
              <a:rPr sz="2400">
                <a:latin typeface="宋体" panose="02010600030101010101" pitchFamily="2" charset="-122"/>
                <a:ea typeface="宋体" panose="02010600030101010101" pitchFamily="2" charset="-122"/>
                <a:cs typeface="宋体" panose="02010600030101010101" pitchFamily="2" charset="-122"/>
              </a:rPr>
              <a:t>3.</a:t>
            </a:r>
            <a:r>
              <a:rPr sz="2400" b="1">
                <a:latin typeface="+mn-ea"/>
                <a:cs typeface="+mn-ea"/>
              </a:rPr>
              <a:t>单位换算:</a:t>
            </a:r>
            <a:r>
              <a:rPr sz="2400">
                <a:latin typeface="宋体" panose="02010600030101010101" pitchFamily="2" charset="-122"/>
                <a:ea typeface="宋体" panose="02010600030101010101" pitchFamily="2" charset="-122"/>
                <a:cs typeface="宋体" panose="02010600030101010101" pitchFamily="2" charset="-122"/>
              </a:rPr>
              <a:t>1 g/cm</a:t>
            </a:r>
            <a:r>
              <a:rPr sz="2400" baseline="30000">
                <a:latin typeface="宋体" panose="02010600030101010101" pitchFamily="2" charset="-122"/>
                <a:ea typeface="宋体" panose="02010600030101010101" pitchFamily="2" charset="-122"/>
                <a:cs typeface="宋体" panose="02010600030101010101" pitchFamily="2" charset="-122"/>
              </a:rPr>
              <a:t>3</a:t>
            </a:r>
            <a:r>
              <a:rPr sz="2400">
                <a:latin typeface="宋体" panose="02010600030101010101" pitchFamily="2" charset="-122"/>
                <a:ea typeface="宋体" panose="02010600030101010101" pitchFamily="2" charset="-122"/>
                <a:cs typeface="宋体" panose="02010600030101010101" pitchFamily="2" charset="-122"/>
              </a:rPr>
              <a:t>=</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25</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kg/m</a:t>
            </a:r>
            <a:r>
              <a:rPr sz="2400" baseline="30000">
                <a:latin typeface="宋体" panose="02010600030101010101" pitchFamily="2" charset="-122"/>
                <a:ea typeface="宋体" panose="02010600030101010101" pitchFamily="2" charset="-122"/>
                <a:cs typeface="宋体" panose="02010600030101010101" pitchFamily="2" charset="-122"/>
              </a:rPr>
              <a:t>3</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p:txBody>
      </p:sp>
      <p:pic>
        <p:nvPicPr>
          <p:cNvPr id="3" name="图片 2"/>
          <p:cNvPicPr>
            <a:picLocks noChangeAspect="1"/>
          </p:cNvPicPr>
          <p:nvPr/>
        </p:nvPicPr>
        <p:blipFill>
          <a:blip r:embed="rId2"/>
          <a:stretch>
            <a:fillRect/>
          </a:stretch>
        </p:blipFill>
        <p:spPr>
          <a:xfrm>
            <a:off x="5172075" y="2035810"/>
            <a:ext cx="4867275" cy="1588135"/>
          </a:xfrm>
          <a:prstGeom prst="rect">
            <a:avLst/>
          </a:prstGeom>
        </p:spPr>
      </p:pic>
      <p:graphicFrame>
        <p:nvGraphicFramePr>
          <p:cNvPr id="4" name="对象 3">
            <a:hlinkClick action="ppaction://ole?verb="/>
          </p:cNvPr>
          <p:cNvGraphicFramePr>
            <a:graphicFrameLocks noChangeAspect="1"/>
          </p:cNvGraphicFramePr>
          <p:nvPr/>
        </p:nvGraphicFramePr>
        <p:xfrm>
          <a:off x="3160395" y="4166870"/>
          <a:ext cx="379730" cy="835025"/>
        </p:xfrm>
        <a:graphic>
          <a:graphicData uri="http://schemas.openxmlformats.org/presentationml/2006/ole">
            <mc:AlternateContent>
              <mc:Choice xmlns:v="urn:schemas-microsoft-com:vml" Requires="v">
                <p:oleObj spid="_x0000_s1038" r:id="rId3" imgW="190500" imgH="419100" progId="Equation.KSEE3">
                  <p:embed/>
                </p:oleObj>
              </mc:Choice>
              <mc:Fallback>
                <p:oleObj r:id="rId3" imgW="190500" imgH="419100" progId="Equation.KSEE3">
                  <p:embed/>
                  <p:pic>
                    <p:nvPicPr>
                      <p:cNvPr id="0" name="OLE substitute image"/>
                      <p:cNvPicPr/>
                      <p:nvPr/>
                    </p:nvPicPr>
                    <p:blipFill>
                      <a:blip r:embed="rId4"/>
                      <a:stretch>
                        <a:fillRect/>
                      </a:stretch>
                    </p:blipFill>
                    <p:spPr>
                      <a:xfrm>
                        <a:off x="3160395" y="4166870"/>
                        <a:ext cx="379730" cy="835025"/>
                      </a:xfrm>
                      <a:prstGeom prst="rect">
                        <a:avLst/>
                      </a:prstGeom>
                    </p:spPr>
                  </p:pic>
                </p:oleObj>
              </mc:Fallback>
            </mc:AlternateContent>
          </a:graphicData>
        </a:graphic>
      </p:graphicFrame>
      <p:sp>
        <p:nvSpPr>
          <p:cNvPr id="2" name="矩形 1"/>
          <p:cNvSpPr/>
          <p:nvPr/>
        </p:nvSpPr>
        <p:spPr>
          <a:xfrm>
            <a:off x="4174490" y="5001895"/>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1×10</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endPar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6" name="图片 5"/>
          <p:cNvPicPr>
            <a:picLocks noChangeAspect="1"/>
          </p:cNvPicPr>
          <p:nvPr/>
        </p:nvPicPr>
        <p:blipFill>
          <a:blip r:embed="rId5"/>
          <a:stretch>
            <a:fillRect/>
          </a:stretch>
        </p:blipFill>
        <p:spPr>
          <a:xfrm>
            <a:off x="3358515" y="2371725"/>
            <a:ext cx="1129665" cy="66357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密度</a:t>
            </a:r>
            <a:endParaRPr lang="zh-CN" altLang="en-US" sz="2400" b="1" kern="0">
              <a:solidFill>
                <a:srgbClr val="EE3028"/>
              </a:solidFill>
              <a:cs typeface="+mn-ea"/>
              <a:sym typeface="+mn-lt"/>
            </a:endParaRPr>
          </a:p>
        </p:txBody>
      </p:sp>
      <p:sp>
        <p:nvSpPr>
          <p:cNvPr id="7" name="文本框 6"/>
          <p:cNvSpPr txBox="1"/>
          <p:nvPr/>
        </p:nvSpPr>
        <p:spPr>
          <a:xfrm>
            <a:off x="-635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solidFill>
                  <a:schemeClr val="bg1"/>
                </a:solidFill>
                <a:sym typeface="+mn-lt"/>
              </a:rPr>
              <a:t>4</a:t>
            </a:r>
            <a:endParaRPr lang="en-US">
              <a:solidFill>
                <a:schemeClr val="bg1"/>
              </a:solidFill>
              <a:sym typeface="+mn-lt"/>
            </a:endParaRPr>
          </a:p>
        </p:txBody>
      </p:sp>
      <p:sp>
        <p:nvSpPr>
          <p:cNvPr id="16" name="矩形 15"/>
          <p:cNvSpPr/>
          <p:nvPr/>
        </p:nvSpPr>
        <p:spPr>
          <a:xfrm>
            <a:off x="438150" y="841375"/>
            <a:ext cx="11059795" cy="5852795"/>
          </a:xfrm>
          <a:prstGeom prst="rect">
            <a:avLst/>
          </a:prstGeom>
        </p:spPr>
        <p:txBody>
          <a:bodyPr wrap="square">
            <a:spAutoFit/>
          </a:bodyPr>
          <a:lstStyle/>
          <a:p>
            <a:pPr algn="l" fontAlgn="auto">
              <a:lnSpc>
                <a:spcPct val="200000"/>
              </a:lnSpc>
              <a:buClrTx/>
              <a:buSzTx/>
              <a:buFontTx/>
            </a:pPr>
            <a:r>
              <a:rPr sz="2400">
                <a:latin typeface="宋体" panose="02010600030101010101" pitchFamily="2" charset="-122"/>
                <a:ea typeface="宋体" panose="02010600030101010101" pitchFamily="2" charset="-122"/>
              </a:rPr>
              <a:t>4.</a:t>
            </a:r>
            <a:r>
              <a:rPr sz="2400" b="1">
                <a:latin typeface="+mn-ea"/>
                <a:cs typeface="+mn-ea"/>
              </a:rPr>
              <a:t>对密度公式</a:t>
            </a:r>
            <a:r>
              <a:rPr sz="2400" b="1" i="1">
                <a:latin typeface="+mn-ea"/>
                <a:cs typeface="+mn-ea"/>
              </a:rPr>
              <a:t>ρ</a:t>
            </a:r>
            <a:r>
              <a:rPr sz="2400" b="1">
                <a:latin typeface="+mn-ea"/>
                <a:cs typeface="+mn-ea"/>
              </a:rPr>
              <a:t>=    的理解</a:t>
            </a:r>
            <a:endParaRPr sz="2400" b="1">
              <a:latin typeface="+mn-ea"/>
              <a:cs typeface="+mn-ea"/>
            </a:endParaRPr>
          </a:p>
          <a:p>
            <a:pPr algn="l" fontAlgn="auto">
              <a:lnSpc>
                <a:spcPct val="200000"/>
              </a:lnSpc>
              <a:buClrTx/>
              <a:buSzTx/>
              <a:buFontTx/>
            </a:pPr>
            <a:r>
              <a:rPr sz="2400">
                <a:latin typeface="宋体" panose="02010600030101010101" pitchFamily="2" charset="-122"/>
                <a:ea typeface="宋体" panose="02010600030101010101" pitchFamily="2" charset="-122"/>
                <a:cs typeface="宋体" panose="02010600030101010101" pitchFamily="2" charset="-122"/>
              </a:rPr>
              <a:t>(1)同种物质在相同状态下,密度是</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26</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的,它不随物体的质量或体积的变化而变化.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60000"/>
              </a:lnSpc>
              <a:buClrTx/>
              <a:buSzTx/>
              <a:buFontTx/>
            </a:pPr>
            <a:r>
              <a:rPr sz="2400">
                <a:latin typeface="宋体" panose="02010600030101010101" pitchFamily="2" charset="-122"/>
                <a:ea typeface="宋体" panose="02010600030101010101" pitchFamily="2" charset="-122"/>
                <a:cs typeface="宋体" panose="02010600030101010101" pitchFamily="2" charset="-122"/>
              </a:rPr>
              <a:t>(2)同种物质组成的物体,质量与体积成正比,即当ρ一定时,   =</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27</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200000"/>
              </a:lnSpc>
              <a:buClrTx/>
              <a:buSzTx/>
              <a:buFontTx/>
            </a:pPr>
            <a:r>
              <a:rPr sz="2400">
                <a:latin typeface="宋体" panose="02010600030101010101" pitchFamily="2" charset="-122"/>
                <a:ea typeface="宋体" panose="02010600030101010101" pitchFamily="2" charset="-122"/>
                <a:cs typeface="宋体" panose="02010600030101010101" pitchFamily="2" charset="-122"/>
              </a:rPr>
              <a:t>(3)不同物质组成的物体,在体积相同的情况下,质量与密度成正比,即当V一定时,</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200000"/>
              </a:lnSpc>
              <a:buClrTx/>
              <a:buSzTx/>
              <a:buFontTx/>
            </a:pPr>
            <a:r>
              <a:rPr sz="2400">
                <a:latin typeface="宋体" panose="02010600030101010101" pitchFamily="2" charset="-122"/>
                <a:ea typeface="宋体" panose="02010600030101010101" pitchFamily="2" charset="-122"/>
                <a:cs typeface="宋体" panose="02010600030101010101" pitchFamily="2" charset="-122"/>
              </a:rPr>
              <a:t>     =</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28</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200000"/>
              </a:lnSpc>
              <a:buClrTx/>
              <a:buSzTx/>
              <a:buFontTx/>
            </a:pPr>
            <a:r>
              <a:rPr sz="2400">
                <a:latin typeface="宋体" panose="02010600030101010101" pitchFamily="2" charset="-122"/>
                <a:ea typeface="宋体" panose="02010600030101010101" pitchFamily="2" charset="-122"/>
                <a:cs typeface="宋体" panose="02010600030101010101" pitchFamily="2" charset="-122"/>
              </a:rPr>
              <a:t>(4)不同物质组成的物体,在质量相同的情况下,体积与密度成反比,即当m一定时,</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200000"/>
              </a:lnSpc>
              <a:buClrTx/>
              <a:buSzTx/>
              <a:buFontTx/>
            </a:pPr>
            <a:r>
              <a:rPr sz="2400">
                <a:latin typeface="宋体" panose="02010600030101010101" pitchFamily="2" charset="-122"/>
                <a:ea typeface="宋体" panose="02010600030101010101" pitchFamily="2" charset="-122"/>
                <a:cs typeface="宋体" panose="02010600030101010101" pitchFamily="2" charset="-122"/>
              </a:rPr>
              <a:t>     =</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29</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a:t>
            </a:r>
            <a:endParaRPr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4" name="对象 3">
            <a:hlinkClick action="ppaction://ole?verb="/>
          </p:cNvPr>
          <p:cNvGraphicFramePr>
            <a:graphicFrameLocks noChangeAspect="1"/>
          </p:cNvGraphicFramePr>
          <p:nvPr/>
        </p:nvGraphicFramePr>
        <p:xfrm>
          <a:off x="2744470" y="942658"/>
          <a:ext cx="379730" cy="784860"/>
        </p:xfrm>
        <a:graphic>
          <a:graphicData uri="http://schemas.openxmlformats.org/presentationml/2006/ole">
            <mc:AlternateContent>
              <mc:Choice xmlns:v="urn:schemas-microsoft-com:vml" Requires="v">
                <p:oleObj spid="_x0000_s1039" r:id="rId2" imgW="190500" imgH="393700" progId="Equation.KSEE3">
                  <p:embed/>
                </p:oleObj>
              </mc:Choice>
              <mc:Fallback>
                <p:oleObj r:id="rId2" imgW="190500" imgH="393700" progId="Equation.KSEE3">
                  <p:embed/>
                  <p:pic>
                    <p:nvPicPr>
                      <p:cNvPr id="0" name="OLE substitute image"/>
                      <p:cNvPicPr/>
                      <p:nvPr/>
                    </p:nvPicPr>
                    <p:blipFill>
                      <a:blip r:embed="rId3"/>
                      <a:stretch>
                        <a:fillRect/>
                      </a:stretch>
                    </p:blipFill>
                    <p:spPr>
                      <a:xfrm>
                        <a:off x="2744470" y="942658"/>
                        <a:ext cx="379730" cy="784860"/>
                      </a:xfrm>
                      <a:prstGeom prst="rect">
                        <a:avLst/>
                      </a:prstGeom>
                    </p:spPr>
                  </p:pic>
                </p:oleObj>
              </mc:Fallback>
            </mc:AlternateContent>
          </a:graphicData>
        </a:graphic>
      </p:graphicFrame>
      <p:pic>
        <p:nvPicPr>
          <p:cNvPr id="2" name="图片 1"/>
          <p:cNvPicPr>
            <a:picLocks noChangeAspect="1"/>
          </p:cNvPicPr>
          <p:nvPr/>
        </p:nvPicPr>
        <p:blipFill>
          <a:blip r:embed="rId4"/>
          <a:stretch>
            <a:fillRect/>
          </a:stretch>
        </p:blipFill>
        <p:spPr>
          <a:xfrm>
            <a:off x="8409940" y="3183890"/>
            <a:ext cx="396240" cy="575310"/>
          </a:xfrm>
          <a:prstGeom prst="rect">
            <a:avLst/>
          </a:prstGeom>
        </p:spPr>
      </p:pic>
      <p:pic>
        <p:nvPicPr>
          <p:cNvPr id="6" name="图片 5"/>
          <p:cNvPicPr>
            <a:picLocks noChangeAspect="1"/>
          </p:cNvPicPr>
          <p:nvPr/>
        </p:nvPicPr>
        <p:blipFill>
          <a:blip r:embed="rId4"/>
          <a:stretch>
            <a:fillRect/>
          </a:stretch>
        </p:blipFill>
        <p:spPr>
          <a:xfrm>
            <a:off x="688975" y="4433570"/>
            <a:ext cx="484505" cy="703580"/>
          </a:xfrm>
          <a:prstGeom prst="rect">
            <a:avLst/>
          </a:prstGeom>
        </p:spPr>
      </p:pic>
      <p:pic>
        <p:nvPicPr>
          <p:cNvPr id="8" name="图片 7"/>
          <p:cNvPicPr>
            <a:picLocks noChangeAspect="1"/>
          </p:cNvPicPr>
          <p:nvPr/>
        </p:nvPicPr>
        <p:blipFill>
          <a:blip r:embed="rId5"/>
          <a:stretch>
            <a:fillRect/>
          </a:stretch>
        </p:blipFill>
        <p:spPr>
          <a:xfrm>
            <a:off x="718820" y="5963285"/>
            <a:ext cx="424815" cy="730885"/>
          </a:xfrm>
          <a:prstGeom prst="rect">
            <a:avLst/>
          </a:prstGeom>
        </p:spPr>
      </p:pic>
      <p:sp>
        <p:nvSpPr>
          <p:cNvPr id="3" name="矩形 2"/>
          <p:cNvSpPr/>
          <p:nvPr/>
        </p:nvSpPr>
        <p:spPr>
          <a:xfrm>
            <a:off x="5878830" y="1808480"/>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12" name="图片 11"/>
          <p:cNvPicPr>
            <a:picLocks noChangeAspect="1"/>
          </p:cNvPicPr>
          <p:nvPr/>
        </p:nvPicPr>
        <p:blipFill>
          <a:blip r:embed="rId6"/>
          <a:stretch>
            <a:fillRect/>
          </a:stretch>
        </p:blipFill>
        <p:spPr>
          <a:xfrm>
            <a:off x="10068560" y="2865120"/>
            <a:ext cx="382905" cy="680720"/>
          </a:xfrm>
          <a:prstGeom prst="rect">
            <a:avLst/>
          </a:prstGeom>
        </p:spPr>
      </p:pic>
      <p:pic>
        <p:nvPicPr>
          <p:cNvPr id="13" name="图片 12"/>
          <p:cNvPicPr>
            <a:picLocks noChangeAspect="1"/>
          </p:cNvPicPr>
          <p:nvPr/>
        </p:nvPicPr>
        <p:blipFill>
          <a:blip r:embed="rId7"/>
          <a:stretch>
            <a:fillRect/>
          </a:stretch>
        </p:blipFill>
        <p:spPr>
          <a:xfrm>
            <a:off x="2548890" y="4257040"/>
            <a:ext cx="468630" cy="688340"/>
          </a:xfrm>
          <a:prstGeom prst="rect">
            <a:avLst/>
          </a:prstGeom>
        </p:spPr>
      </p:pic>
      <p:pic>
        <p:nvPicPr>
          <p:cNvPr id="14" name="图片 13"/>
          <p:cNvPicPr>
            <a:picLocks noChangeAspect="1"/>
          </p:cNvPicPr>
          <p:nvPr/>
        </p:nvPicPr>
        <p:blipFill>
          <a:blip r:embed="rId8"/>
          <a:stretch>
            <a:fillRect/>
          </a:stretch>
        </p:blipFill>
        <p:spPr>
          <a:xfrm>
            <a:off x="2580005" y="5799455"/>
            <a:ext cx="406400" cy="64262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密度</a:t>
            </a:r>
            <a:endParaRPr lang="zh-CN" altLang="en-US" sz="2400" b="1" kern="0">
              <a:solidFill>
                <a:srgbClr val="EE3028"/>
              </a:solidFill>
              <a:cs typeface="+mn-ea"/>
              <a:sym typeface="+mn-lt"/>
            </a:endParaRPr>
          </a:p>
        </p:txBody>
      </p:sp>
      <p:sp>
        <p:nvSpPr>
          <p:cNvPr id="7" name="文本框 6"/>
          <p:cNvSpPr txBox="1"/>
          <p:nvPr/>
        </p:nvSpPr>
        <p:spPr>
          <a:xfrm>
            <a:off x="-635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solidFill>
                  <a:schemeClr val="bg1"/>
                </a:solidFill>
                <a:sym typeface="+mn-lt"/>
              </a:rPr>
              <a:t>4</a:t>
            </a:r>
            <a:endParaRPr lang="en-US">
              <a:solidFill>
                <a:schemeClr val="bg1"/>
              </a:solidFill>
              <a:sym typeface="+mn-lt"/>
            </a:endParaRPr>
          </a:p>
        </p:txBody>
      </p:sp>
      <p:sp>
        <p:nvSpPr>
          <p:cNvPr id="16" name="矩形 15"/>
          <p:cNvSpPr/>
          <p:nvPr/>
        </p:nvSpPr>
        <p:spPr>
          <a:xfrm>
            <a:off x="1560195" y="1663700"/>
            <a:ext cx="9394825" cy="3784600"/>
          </a:xfrm>
          <a:prstGeom prst="rect">
            <a:avLst/>
          </a:prstGeom>
        </p:spPr>
        <p:txBody>
          <a:bodyPr wrap="square">
            <a:spAutoFit/>
          </a:bodyPr>
          <a:lstStyle/>
          <a:p>
            <a:pPr algn="ctr" fontAlgn="auto">
              <a:lnSpc>
                <a:spcPct val="200000"/>
              </a:lnSpc>
              <a:buClrTx/>
              <a:buSzTx/>
              <a:buFontTx/>
            </a:pPr>
            <a:r>
              <a:rPr sz="2400">
                <a:latin typeface="黑体" panose="02010609060101010101" pitchFamily="49" charset="-122"/>
                <a:ea typeface="黑体" panose="02010609060101010101" pitchFamily="49" charset="-122"/>
                <a:cs typeface="宋体" panose="02010600030101010101" pitchFamily="2" charset="-122"/>
              </a:rPr>
              <a:t>判断正误</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200000"/>
              </a:lnSpc>
              <a:buClrTx/>
              <a:buSzTx/>
              <a:buFontTx/>
            </a:pPr>
            <a:r>
              <a:rPr sz="2400">
                <a:latin typeface="宋体" panose="02010600030101010101" pitchFamily="2" charset="-122"/>
                <a:ea typeface="宋体" panose="02010600030101010101" pitchFamily="2" charset="-122"/>
                <a:cs typeface="宋体" panose="02010600030101010101" pitchFamily="2" charset="-122"/>
              </a:rPr>
              <a:t>(1)1 kg的铁块比1 kg的棉花重.	                   </a:t>
            </a:r>
            <a:r>
              <a:rPr lang="zh-CN" sz="2400">
                <a:latin typeface="宋体" panose="02010600030101010101" pitchFamily="2" charset="-122"/>
                <a:ea typeface="宋体" panose="02010600030101010101" pitchFamily="2" charset="-122"/>
                <a:cs typeface="宋体" panose="02010600030101010101" pitchFamily="2" charset="-122"/>
              </a:rPr>
              <a:t>（</a:t>
            </a:r>
            <a:r>
              <a:rPr lang="en-US" altLang="zh-CN" sz="2400">
                <a:latin typeface="宋体" panose="02010600030101010101" pitchFamily="2" charset="-122"/>
                <a:ea typeface="宋体" panose="02010600030101010101" pitchFamily="2" charset="-122"/>
                <a:cs typeface="宋体" panose="02010600030101010101" pitchFamily="2" charset="-122"/>
              </a:rPr>
              <a:t>30</a:t>
            </a:r>
            <a:r>
              <a:rPr lang="zh-CN" sz="2400">
                <a:latin typeface="宋体" panose="02010600030101010101" pitchFamily="2" charset="-122"/>
                <a:ea typeface="宋体" panose="02010600030101010101" pitchFamily="2" charset="-122"/>
                <a:cs typeface="宋体" panose="02010600030101010101" pitchFamily="2" charset="-122"/>
              </a:rPr>
              <a:t>）</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200000"/>
              </a:lnSpc>
              <a:buClrTx/>
              <a:buSzTx/>
              <a:buFontTx/>
            </a:pPr>
            <a:r>
              <a:rPr sz="2400">
                <a:latin typeface="宋体" panose="02010600030101010101" pitchFamily="2" charset="-122"/>
                <a:ea typeface="宋体" panose="02010600030101010101" pitchFamily="2" charset="-122"/>
                <a:cs typeface="宋体" panose="02010600030101010101" pitchFamily="2" charset="-122"/>
              </a:rPr>
              <a:t>理由:</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31</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200000"/>
              </a:lnSpc>
              <a:buClrTx/>
              <a:buSzTx/>
              <a:buFontTx/>
            </a:pPr>
            <a:r>
              <a:rPr sz="2400">
                <a:latin typeface="宋体" panose="02010600030101010101" pitchFamily="2" charset="-122"/>
                <a:ea typeface="宋体" panose="02010600030101010101" pitchFamily="2" charset="-122"/>
                <a:cs typeface="宋体" panose="02010600030101010101" pitchFamily="2" charset="-122"/>
              </a:rPr>
              <a:t>(2)由ρ=   可知,密度与质量成正比、与体积成反比.	 </a:t>
            </a:r>
            <a:r>
              <a:rPr lang="zh-CN" sz="2400">
                <a:latin typeface="宋体" panose="02010600030101010101" pitchFamily="2" charset="-122"/>
                <a:ea typeface="宋体" panose="02010600030101010101" pitchFamily="2" charset="-122"/>
                <a:cs typeface="宋体" panose="02010600030101010101" pitchFamily="2" charset="-122"/>
              </a:rPr>
              <a:t>（</a:t>
            </a:r>
            <a:r>
              <a:rPr lang="en-US" altLang="zh-CN" sz="2400">
                <a:latin typeface="宋体" panose="02010600030101010101" pitchFamily="2" charset="-122"/>
                <a:ea typeface="宋体" panose="02010600030101010101" pitchFamily="2" charset="-122"/>
                <a:cs typeface="宋体" panose="02010600030101010101" pitchFamily="2" charset="-122"/>
              </a:rPr>
              <a:t>32</a:t>
            </a:r>
            <a:r>
              <a:rPr lang="zh-CN" sz="2400">
                <a:latin typeface="宋体" panose="02010600030101010101" pitchFamily="2" charset="-122"/>
                <a:ea typeface="宋体" panose="02010600030101010101" pitchFamily="2" charset="-122"/>
                <a:cs typeface="宋体" panose="02010600030101010101" pitchFamily="2" charset="-122"/>
              </a:rPr>
              <a:t>）</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200000"/>
              </a:lnSpc>
              <a:buClrTx/>
              <a:buSzTx/>
              <a:buFontTx/>
            </a:pPr>
            <a:r>
              <a:rPr sz="2400">
                <a:latin typeface="宋体" panose="02010600030101010101" pitchFamily="2" charset="-122"/>
                <a:ea typeface="宋体" panose="02010600030101010101" pitchFamily="2" charset="-122"/>
                <a:cs typeface="宋体" panose="02010600030101010101" pitchFamily="2" charset="-122"/>
              </a:rPr>
              <a:t>理由:</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33</a:t>
            </a:r>
            <a:r>
              <a:rPr lang="zh-CN" sz="2400" u="sng">
                <a:latin typeface="宋体" panose="02010600030101010101" pitchFamily="2" charset="-122"/>
                <a:ea typeface="宋体" panose="02010600030101010101" pitchFamily="2" charset="-122"/>
                <a:cs typeface="宋体" panose="02010600030101010101" pitchFamily="2" charset="-122"/>
              </a:rPr>
              <a:t>）         </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4" name="对象 3">
            <a:hlinkClick action="ppaction://ole?verb="/>
          </p:cNvPr>
          <p:cNvGraphicFramePr>
            <a:graphicFrameLocks noChangeAspect="1"/>
          </p:cNvGraphicFramePr>
          <p:nvPr/>
        </p:nvGraphicFramePr>
        <p:xfrm>
          <a:off x="2958465" y="3985578"/>
          <a:ext cx="379730" cy="784860"/>
        </p:xfrm>
        <a:graphic>
          <a:graphicData uri="http://schemas.openxmlformats.org/presentationml/2006/ole">
            <mc:AlternateContent>
              <mc:Choice xmlns:v="urn:schemas-microsoft-com:vml" Requires="v">
                <p:oleObj spid="_x0000_s1040" r:id="rId2" imgW="190500" imgH="393700" progId="Equation.KSEE3">
                  <p:embed/>
                </p:oleObj>
              </mc:Choice>
              <mc:Fallback>
                <p:oleObj r:id="rId2" imgW="190500" imgH="393700" progId="Equation.KSEE3">
                  <p:embed/>
                  <p:pic>
                    <p:nvPicPr>
                      <p:cNvPr id="0" name="OLE substitute image"/>
                      <p:cNvPicPr/>
                      <p:nvPr/>
                    </p:nvPicPr>
                    <p:blipFill>
                      <a:blip r:embed="rId3"/>
                      <a:stretch>
                        <a:fillRect/>
                      </a:stretch>
                    </p:blipFill>
                    <p:spPr>
                      <a:xfrm>
                        <a:off x="2958465" y="3985578"/>
                        <a:ext cx="379730" cy="784860"/>
                      </a:xfrm>
                      <a:prstGeom prst="rect">
                        <a:avLst/>
                      </a:prstGeom>
                    </p:spPr>
                  </p:pic>
                </p:oleObj>
              </mc:Fallback>
            </mc:AlternateContent>
          </a:graphicData>
        </a:graphic>
      </p:graphicFrame>
      <p:sp>
        <p:nvSpPr>
          <p:cNvPr id="3" name="圆角矩形 36"/>
          <p:cNvSpPr/>
          <p:nvPr/>
        </p:nvSpPr>
        <p:spPr>
          <a:xfrm>
            <a:off x="1213485" y="1333500"/>
            <a:ext cx="10211435" cy="50380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p:cNvSpPr txBox="1"/>
          <p:nvPr/>
        </p:nvSpPr>
        <p:spPr>
          <a:xfrm>
            <a:off x="1820005" y="926518"/>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易失分点</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2" name="矩形 1"/>
          <p:cNvSpPr/>
          <p:nvPr/>
        </p:nvSpPr>
        <p:spPr>
          <a:xfrm>
            <a:off x="10215880" y="2628900"/>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3418205" y="3325495"/>
            <a:ext cx="58267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 kg的铁块与1 kg的棉花的质量是相等的</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10215880" y="4185285"/>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3200400" y="4770755"/>
            <a:ext cx="76301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密度是物质的一种属性,不随质量和体积的变化而变化</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P spid="9" grpId="0"/>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密度与社会生活</a:t>
            </a:r>
            <a:endParaRPr lang="zh-CN" altLang="en-US" sz="2400" b="1" kern="0">
              <a:solidFill>
                <a:srgbClr val="EE3028"/>
              </a:solidFill>
              <a:cs typeface="+mn-ea"/>
              <a:sym typeface="+mn-lt"/>
            </a:endParaRPr>
          </a:p>
        </p:txBody>
      </p:sp>
      <p:sp>
        <p:nvSpPr>
          <p:cNvPr id="7" name="文本框 6"/>
          <p:cNvSpPr txBox="1"/>
          <p:nvPr/>
        </p:nvSpPr>
        <p:spPr>
          <a:xfrm>
            <a:off x="-635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solidFill>
                  <a:schemeClr val="bg1"/>
                </a:solidFill>
                <a:sym typeface="+mn-lt"/>
              </a:rPr>
              <a:t>5</a:t>
            </a:r>
            <a:endParaRPr lang="en-US">
              <a:solidFill>
                <a:schemeClr val="bg1"/>
              </a:solidFill>
              <a:sym typeface="+mn-lt"/>
            </a:endParaRPr>
          </a:p>
        </p:txBody>
      </p:sp>
      <p:sp>
        <p:nvSpPr>
          <p:cNvPr id="16" name="矩形 15"/>
          <p:cNvSpPr/>
          <p:nvPr/>
        </p:nvSpPr>
        <p:spPr>
          <a:xfrm>
            <a:off x="411480" y="1082675"/>
            <a:ext cx="11539855" cy="5631180"/>
          </a:xfrm>
          <a:prstGeom prst="rect">
            <a:avLst/>
          </a:prstGeom>
        </p:spPr>
        <p:txBody>
          <a:bodyPr wrap="square">
            <a:spAutoFit/>
          </a:bodyPr>
          <a:lstStyle/>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1.</a:t>
            </a:r>
            <a:r>
              <a:rPr sz="2400" b="1">
                <a:latin typeface="+mn-ea"/>
                <a:cs typeface="宋体" panose="02010600030101010101" pitchFamily="2" charset="-122"/>
              </a:rPr>
              <a:t>密度与温度</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(1)温度能改变物质的密度.温度升高时,大部分物质的体积会变</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34</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,密度会变</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35</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,这种规律我们称之为</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36</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(2)水在4 ℃时密度最大.若水在4 ℃以下温度升高时,水的密度变</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37</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;若水在4 ℃以上温度升高时,水的密度变</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38</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;水凝固成冰时体积变</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39</a:t>
            </a:r>
            <a:r>
              <a:rPr lang="zh-CN" sz="2400" u="sng">
                <a:latin typeface="宋体" panose="02010600030101010101" pitchFamily="2" charset="-122"/>
                <a:ea typeface="宋体" panose="02010600030101010101" pitchFamily="2" charset="-122"/>
                <a:cs typeface="宋体" panose="02010600030101010101" pitchFamily="2" charset="-122"/>
              </a:rPr>
              <a:t>）     </a:t>
            </a:r>
            <a:r>
              <a:rPr sz="2400" u="sng">
                <a:latin typeface="宋体" panose="02010600030101010101" pitchFamily="2" charset="-122"/>
                <a:ea typeface="宋体" panose="02010600030101010101" pitchFamily="2" charset="-122"/>
                <a:cs typeface="宋体" panose="02010600030101010101" pitchFamily="2" charset="-122"/>
              </a:rPr>
              <a:t> ,</a:t>
            </a:r>
            <a:endParaRPr sz="2400" u="sng">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密度变</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40</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2.</a:t>
            </a:r>
            <a:r>
              <a:rPr sz="2400" b="1">
                <a:latin typeface="+mn-ea"/>
                <a:cs typeface="宋体" panose="02010600030101010101" pitchFamily="2" charset="-122"/>
              </a:rPr>
              <a:t>密度知识的应用</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(1)鉴别物质:一般来说,同一种物质密度</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41</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;不同物质,密度一般</a:t>
            </a:r>
            <a:r>
              <a:rPr lang="zh-CN" sz="2400" u="sng">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42</a:t>
            </a:r>
            <a:r>
              <a:rPr lang="zh-CN" sz="2400" u="sng">
                <a:latin typeface="宋体" panose="02010600030101010101" pitchFamily="2" charset="-122"/>
                <a:ea typeface="宋体" panose="02010600030101010101" pitchFamily="2" charset="-122"/>
                <a:cs typeface="宋体" panose="02010600030101010101" pitchFamily="2" charset="-122"/>
              </a:rPr>
              <a:t>）</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(2)可判断物体实心或空心(可以采取比较质量、体积、密度三种方法).</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2" name="矩形 1"/>
          <p:cNvSpPr/>
          <p:nvPr/>
        </p:nvSpPr>
        <p:spPr>
          <a:xfrm>
            <a:off x="9610090" y="1734820"/>
            <a:ext cx="11963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1689100" y="2295525"/>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6687820" y="2295525"/>
            <a:ext cx="16376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热胀冷缩</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10056495" y="2755900"/>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6092190" y="3343275"/>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10982960" y="3343275"/>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2205990" y="3908425"/>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6687820" y="4956810"/>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相同</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1324610" y="5537835"/>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不同</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8" grpId="0"/>
      <p:bldP spid="9" grpId="0"/>
      <p:bldP spid="10" grpId="0"/>
      <p:bldP spid="11" grpId="0"/>
      <p:bldP spid="12"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人教八上</a:t>
            </a:r>
            <a:endParaRPr lang="zh-CN" altLang="en-US">
              <a:solidFill>
                <a:schemeClr val="bg1"/>
              </a:solidFill>
              <a:sym typeface="+mn-lt"/>
            </a:endParaRPr>
          </a:p>
        </p:txBody>
      </p:sp>
      <p:sp>
        <p:nvSpPr>
          <p:cNvPr id="2" name="文本框 1"/>
          <p:cNvSpPr txBox="1"/>
          <p:nvPr/>
        </p:nvSpPr>
        <p:spPr>
          <a:xfrm>
            <a:off x="5717540" y="974725"/>
            <a:ext cx="3718560" cy="1753235"/>
          </a:xfrm>
          <a:prstGeom prst="rect">
            <a:avLst/>
          </a:prstGeom>
          <a:noFill/>
        </p:spPr>
        <p:txBody>
          <a:bodyPr wrap="square" rtlCol="0" anchor="t">
            <a:spAutoFit/>
          </a:bodyPr>
          <a:lstStyle/>
          <a:p>
            <a:pPr algn="l" fontAlgn="auto">
              <a:lnSpc>
                <a:spcPct val="150000"/>
              </a:lnSpc>
            </a:pPr>
            <a:r>
              <a:rPr lang="zh-CN" altLang="en-US" sz="2400" b="1">
                <a:solidFill>
                  <a:srgbClr val="FF0000"/>
                </a:solidFill>
                <a:latin typeface="+mn-ea"/>
                <a:sym typeface="+mn-ea"/>
              </a:rPr>
              <a:t>【命题总结】</a:t>
            </a:r>
            <a:endParaRPr lang="zh-CN" altLang="en-US" sz="2400">
              <a:solidFill>
                <a:srgbClr val="FF0000"/>
              </a:solidFill>
              <a:latin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(1)密度的应用</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(2)能量的转化</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3" name="文本框 2"/>
          <p:cNvSpPr txBox="1"/>
          <p:nvPr/>
        </p:nvSpPr>
        <p:spPr>
          <a:xfrm>
            <a:off x="497205" y="3290570"/>
            <a:ext cx="11160125" cy="3415030"/>
          </a:xfrm>
          <a:prstGeom prst="rect">
            <a:avLst/>
          </a:prstGeom>
          <a:noFill/>
        </p:spPr>
        <p:txBody>
          <a:bodyPr wrap="square" rtlCol="0" anchor="t">
            <a:spAutoFit/>
          </a:bodyPr>
          <a:lstStyle/>
          <a:p>
            <a:pPr algn="l" fontAlgn="auto">
              <a:lnSpc>
                <a:spcPct val="150000"/>
              </a:lnSpc>
            </a:pPr>
            <a:r>
              <a:rPr lang="zh-CN" altLang="en-US" sz="2400" b="1">
                <a:solidFill>
                  <a:srgbClr val="FF0000"/>
                </a:solidFill>
                <a:latin typeface="+mn-ea"/>
                <a:sym typeface="+mn-ea"/>
              </a:rPr>
              <a:t>【一题通关】</a:t>
            </a:r>
            <a:endParaRPr lang="zh-CN" altLang="en-US" sz="2400">
              <a:solidFill>
                <a:srgbClr val="FF0000"/>
              </a:solidFill>
              <a:latin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如图所示,将风车放在点燃的酒精灯上方,风车会转动起来,请回答下列问题:</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(1)风车会转动的原因是火焰使其周围一定质量的空气的温度升高,体积膨胀,密度变</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,热空气</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(选填“上升”或“下降”),形成气流,气流带动扇叶转动;该实验说明温度能够改变气体的</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(2)在整个过程中,酒精的</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能转化为风车的</a:t>
            </a:r>
            <a:r>
              <a:rPr sz="2400" u="sng">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　    　　　　</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能.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025" name="2019-5-1.jpg"/>
          <p:cNvPicPr>
            <a:picLocks noChangeAspect="1"/>
          </p:cNvPicPr>
          <p:nvPr/>
        </p:nvPicPr>
        <p:blipFill>
          <a:blip r:embed="rId3"/>
          <a:stretch>
            <a:fillRect/>
          </a:stretch>
        </p:blipFill>
        <p:spPr>
          <a:xfrm>
            <a:off x="2518410" y="1173480"/>
            <a:ext cx="1410970" cy="1884680"/>
          </a:xfrm>
          <a:prstGeom prst="rect">
            <a:avLst/>
          </a:prstGeom>
        </p:spPr>
      </p:pic>
      <p:sp>
        <p:nvSpPr>
          <p:cNvPr id="12" name="矩形 11"/>
          <p:cNvSpPr/>
          <p:nvPr/>
        </p:nvSpPr>
        <p:spPr>
          <a:xfrm>
            <a:off x="977265" y="4996180"/>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3281680" y="4996180"/>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上升</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5495290" y="5557520"/>
            <a:ext cx="22694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密度(或体积)</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3929380" y="6125210"/>
            <a:ext cx="12090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化学</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7764780" y="6125210"/>
            <a:ext cx="167132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机械(或动)</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4" grpId="0"/>
      <p:bldP spid="6" grpId="0"/>
      <p:bldP spid="8" grpId="0"/>
      <p:bldP spid="9" grpId="0"/>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文本框 6"/>
          <p:cNvSpPr txBox="1"/>
          <p:nvPr/>
        </p:nvSpPr>
        <p:spPr>
          <a:xfrm>
            <a:off x="6350" y="0"/>
            <a:ext cx="217995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人教八上</a:t>
            </a:r>
            <a:endParaRPr lang="zh-CN" altLang="en-US">
              <a:solidFill>
                <a:schemeClr val="bg1"/>
              </a:solidFill>
              <a:sym typeface="+mn-lt"/>
            </a:endParaRPr>
          </a:p>
        </p:txBody>
      </p:sp>
      <p:sp>
        <p:nvSpPr>
          <p:cNvPr id="3" name="文本框 2"/>
          <p:cNvSpPr txBox="1"/>
          <p:nvPr/>
        </p:nvSpPr>
        <p:spPr>
          <a:xfrm>
            <a:off x="408940" y="2275205"/>
            <a:ext cx="11374120" cy="2306955"/>
          </a:xfrm>
          <a:prstGeom prst="rect">
            <a:avLst/>
          </a:prstGeom>
          <a:noFill/>
        </p:spPr>
        <p:txBody>
          <a:bodyPr wrap="square" rtlCol="0" anchor="t">
            <a:spAutoFit/>
          </a:bodyPr>
          <a:lstStyle/>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(3)根据本实验的实验现象,请判断:①房间里的制冷壁挂空调应安装在</a:t>
            </a: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____________</a:t>
            </a:r>
            <a:endPar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a:t>
            </a: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(选填“接近天花板”或“靠近地面”)的墙上,这样可使房间的空气迅速流动起来;②发生火灾时为了避免吸入燃烧后产生的有毒气体,人应该</a:t>
            </a:r>
            <a:r>
              <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___________</a:t>
            </a:r>
            <a:endParaRPr lang="en-US"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(选填“站直”或“弯腰”)逃生. </a:t>
            </a:r>
            <a:endParaRPr sz="2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6" name="矩形 5"/>
          <p:cNvSpPr/>
          <p:nvPr/>
        </p:nvSpPr>
        <p:spPr>
          <a:xfrm>
            <a:off x="9836785" y="2371725"/>
            <a:ext cx="22694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接近</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598170" y="2832100"/>
            <a:ext cx="22694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天花板</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10111740" y="3451225"/>
            <a:ext cx="81851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弯腰</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4" grpId="0"/>
    </p:bld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2068195" y="0"/>
            <a:ext cx="10123805" cy="74231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质量、密度的理解</a:t>
            </a:r>
            <a:endParaRPr lang="zh-CN" altLang="en-US" sz="2400" b="1" kern="0">
              <a:solidFill>
                <a:srgbClr val="EE3028"/>
              </a:solidFill>
              <a:cs typeface="+mn-ea"/>
              <a:sym typeface="+mn-lt"/>
            </a:endParaRPr>
          </a:p>
        </p:txBody>
      </p:sp>
      <p:sp>
        <p:nvSpPr>
          <p:cNvPr id="7" name="文本框 6"/>
          <p:cNvSpPr txBox="1"/>
          <p:nvPr/>
        </p:nvSpPr>
        <p:spPr>
          <a:xfrm>
            <a:off x="-6350" y="0"/>
            <a:ext cx="2075180"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命题角度</a:t>
            </a:r>
            <a:r>
              <a:rPr lang="en-US" altLang="zh-CN">
                <a:solidFill>
                  <a:schemeClr val="bg1"/>
                </a:solidFill>
                <a:sym typeface="+mn-lt"/>
              </a:rPr>
              <a:t>1</a:t>
            </a:r>
            <a:endParaRPr lang="en-US" altLang="zh-CN">
              <a:solidFill>
                <a:schemeClr val="bg1"/>
              </a:solidFill>
              <a:sym typeface="+mn-lt"/>
            </a:endParaRPr>
          </a:p>
        </p:txBody>
      </p:sp>
      <p:sp>
        <p:nvSpPr>
          <p:cNvPr id="16" name="矩形 15"/>
          <p:cNvSpPr/>
          <p:nvPr/>
        </p:nvSpPr>
        <p:spPr>
          <a:xfrm>
            <a:off x="438150" y="841375"/>
            <a:ext cx="11652250" cy="5077460"/>
          </a:xfrm>
          <a:prstGeom prst="rect">
            <a:avLst/>
          </a:prstGeom>
        </p:spPr>
        <p:txBody>
          <a:bodyPr wrap="square">
            <a:spAutoFit/>
          </a:bodyPr>
          <a:lstStyle/>
          <a:p>
            <a:pPr algn="l" fontAlgn="auto">
              <a:lnSpc>
                <a:spcPct val="150000"/>
              </a:lnSpc>
              <a:buClrTx/>
              <a:buSzTx/>
              <a:buFontTx/>
            </a:pPr>
            <a:r>
              <a:rPr sz="2400">
                <a:solidFill>
                  <a:srgbClr val="FF0000"/>
                </a:solidFill>
                <a:latin typeface="黑体" panose="02010609060101010101" pitchFamily="49" charset="-122"/>
                <a:ea typeface="黑体" panose="02010609060101010101" pitchFamily="49" charset="-122"/>
                <a:cs typeface="黑体" panose="02010609060101010101" pitchFamily="49" charset="-122"/>
              </a:rPr>
              <a:t>例1</a:t>
            </a:r>
            <a:r>
              <a:rPr sz="2400">
                <a:latin typeface="宋体" panose="02010600030101010101" pitchFamily="2" charset="-122"/>
                <a:ea typeface="宋体" panose="02010600030101010101" pitchFamily="2" charset="-122"/>
                <a:cs typeface="宋体" panose="02010600030101010101" pitchFamily="2" charset="-122"/>
              </a:rPr>
              <a:t> 根据所学知识,完成填空.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(1)一块加工好的太空材料从地球运往太空时,其质量</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,密度</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(均选填“变大”“变小”或“不变”,下同)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(2)用水将玻璃瓶装满,水结成冰后,玻璃瓶破裂,原因是水变成冰的过程中质量</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密度</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(3)将一瓶矿泉水喝去了一半后,剩余的矿泉水的质量</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,密度</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(4)密封完好的氢气球在上升过程中,球内氢气的质量</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,密度</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(5)铁板经过多次淬火、敲打可被锻造成不同形状的铁器,该过程中铁板的质量</a:t>
            </a:r>
            <a:r>
              <a:rPr lang="en-US" sz="2400">
                <a:latin typeface="宋体" panose="02010600030101010101" pitchFamily="2" charset="-122"/>
                <a:ea typeface="宋体" panose="02010600030101010101" pitchFamily="2" charset="-122"/>
                <a:cs typeface="宋体" panose="02010600030101010101" pitchFamily="2" charset="-122"/>
              </a:rPr>
              <a:t>_______</a:t>
            </a:r>
            <a:r>
              <a:rPr sz="2400">
                <a:latin typeface="宋体" panose="02010600030101010101" pitchFamily="2" charset="-122"/>
                <a:ea typeface="宋体" panose="02010600030101010101" pitchFamily="2" charset="-122"/>
                <a:cs typeface="宋体" panose="02010600030101010101" pitchFamily="2" charset="-122"/>
              </a:rPr>
              <a:t>,密度</a:t>
            </a:r>
            <a:r>
              <a:rPr sz="2400" u="sng">
                <a:latin typeface="宋体" panose="02010600030101010101" pitchFamily="2" charset="-122"/>
                <a:ea typeface="宋体" panose="02010600030101010101" pitchFamily="2" charset="-122"/>
                <a:cs typeface="宋体" panose="02010600030101010101" pitchFamily="2" charset="-122"/>
              </a:rPr>
              <a:t>　　　　</a:t>
            </a:r>
            <a:r>
              <a:rPr sz="2400">
                <a:latin typeface="宋体" panose="02010600030101010101" pitchFamily="2" charset="-122"/>
                <a:ea typeface="宋体" panose="02010600030101010101" pitchFamily="2" charset="-122"/>
                <a:cs typeface="宋体" panose="02010600030101010101" pitchFamily="2" charset="-122"/>
              </a:rPr>
              <a:t>. </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4" name="矩形 3"/>
          <p:cNvSpPr/>
          <p:nvPr/>
        </p:nvSpPr>
        <p:spPr>
          <a:xfrm>
            <a:off x="7688580" y="1483360"/>
            <a:ext cx="81851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9708515" y="1483360"/>
            <a:ext cx="81851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10930255" y="2530475"/>
            <a:ext cx="81851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1250315" y="3117850"/>
            <a:ext cx="81851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7844790" y="3578225"/>
            <a:ext cx="81851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9547225" y="3705225"/>
            <a:ext cx="818515" cy="82994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不变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7844790" y="4165600"/>
            <a:ext cx="81851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不变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9547225" y="4213225"/>
            <a:ext cx="818515" cy="82994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变小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11071225" y="4789805"/>
            <a:ext cx="81851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不变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1250315" y="5250180"/>
            <a:ext cx="81851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不变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P spid="6" grpId="0"/>
      <p:bldP spid="8" grpId="0"/>
      <p:bldP spid="9" grpId="0"/>
      <p:bldP spid="10" grpId="0"/>
      <p:bldP spid="11" grpId="0"/>
      <p:bldP spid="12" grpId="0"/>
      <p:bldP spid="13"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2068195" y="0"/>
            <a:ext cx="10123805" cy="74231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密度公式的相关计算</a:t>
            </a:r>
            <a:endParaRPr lang="zh-CN" altLang="en-US" sz="2400" b="1" kern="0">
              <a:solidFill>
                <a:srgbClr val="EE3028"/>
              </a:solidFill>
              <a:cs typeface="+mn-ea"/>
              <a:sym typeface="+mn-lt"/>
            </a:endParaRPr>
          </a:p>
        </p:txBody>
      </p:sp>
      <p:sp>
        <p:nvSpPr>
          <p:cNvPr id="7" name="文本框 6"/>
          <p:cNvSpPr txBox="1"/>
          <p:nvPr/>
        </p:nvSpPr>
        <p:spPr>
          <a:xfrm>
            <a:off x="-6350" y="0"/>
            <a:ext cx="2075180"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命题角度</a:t>
            </a:r>
            <a:r>
              <a:rPr lang="en-US" altLang="zh-CN">
                <a:solidFill>
                  <a:schemeClr val="bg1"/>
                </a:solidFill>
                <a:sym typeface="+mn-lt"/>
              </a:rPr>
              <a:t>2</a:t>
            </a:r>
            <a:endParaRPr lang="en-US" altLang="zh-CN">
              <a:solidFill>
                <a:schemeClr val="bg1"/>
              </a:solidFill>
              <a:sym typeface="+mn-lt"/>
            </a:endParaRPr>
          </a:p>
        </p:txBody>
      </p:sp>
      <p:sp>
        <p:nvSpPr>
          <p:cNvPr id="16" name="矩形 15"/>
          <p:cNvSpPr/>
          <p:nvPr/>
        </p:nvSpPr>
        <p:spPr>
          <a:xfrm>
            <a:off x="438150" y="841375"/>
            <a:ext cx="11652250" cy="2861310"/>
          </a:xfrm>
          <a:prstGeom prst="rect">
            <a:avLst/>
          </a:prstGeom>
        </p:spPr>
        <p:txBody>
          <a:bodyPr wrap="square">
            <a:spAutoFit/>
          </a:bodyPr>
          <a:lstStyle/>
          <a:p>
            <a:pPr algn="l" fontAlgn="auto">
              <a:lnSpc>
                <a:spcPct val="150000"/>
              </a:lnSpc>
              <a:buClrTx/>
              <a:buSzTx/>
              <a:buFontTx/>
            </a:pPr>
            <a:r>
              <a:rPr sz="2400">
                <a:solidFill>
                  <a:srgbClr val="FF0000"/>
                </a:solidFill>
                <a:latin typeface="黑体" panose="02010609060101010101" pitchFamily="49" charset="-122"/>
                <a:ea typeface="黑体" panose="02010609060101010101" pitchFamily="49" charset="-122"/>
                <a:cs typeface="黑体" panose="02010609060101010101" pitchFamily="49" charset="-122"/>
              </a:rPr>
              <a:t>例</a:t>
            </a:r>
            <a:r>
              <a:rPr lang="en-US" sz="2400">
                <a:solidFill>
                  <a:srgbClr val="FF0000"/>
                </a:solidFill>
                <a:latin typeface="黑体" panose="02010609060101010101" pitchFamily="49" charset="-122"/>
                <a:ea typeface="黑体" panose="02010609060101010101" pitchFamily="49" charset="-122"/>
                <a:cs typeface="黑体" panose="02010609060101010101" pitchFamily="49" charset="-122"/>
              </a:rPr>
              <a:t>2</a:t>
            </a:r>
            <a:r>
              <a:rPr sz="2400">
                <a:latin typeface="宋体" panose="02010600030101010101" pitchFamily="2" charset="-122"/>
                <a:ea typeface="宋体" panose="02010600030101010101" pitchFamily="2" charset="-122"/>
                <a:cs typeface="宋体" panose="02010600030101010101" pitchFamily="2" charset="-122"/>
              </a:rPr>
              <a:t> (1)某石块的质量为0.125 kg,其体积是50 cm</a:t>
            </a:r>
            <a:r>
              <a:rPr sz="2400" baseline="30000">
                <a:latin typeface="宋体" panose="02010600030101010101" pitchFamily="2" charset="-122"/>
                <a:ea typeface="宋体" panose="02010600030101010101" pitchFamily="2" charset="-122"/>
                <a:cs typeface="宋体" panose="02010600030101010101" pitchFamily="2" charset="-122"/>
              </a:rPr>
              <a:t>3</a:t>
            </a:r>
            <a:r>
              <a:rPr sz="2400">
                <a:latin typeface="宋体" panose="02010600030101010101" pitchFamily="2" charset="-122"/>
                <a:ea typeface="宋体" panose="02010600030101010101" pitchFamily="2" charset="-122"/>
                <a:cs typeface="宋体" panose="02010600030101010101" pitchFamily="2" charset="-122"/>
              </a:rPr>
              <a:t>,则该石块的密度为多大?</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(2)一个空玻璃杯的质量为50 g,装满水时,玻璃杯和水的总质量为550 g,装满某种液体时,玻璃杯和该液体的总质量为450 g,则该液体的密度为多大?(ρ</a:t>
            </a:r>
            <a:r>
              <a:rPr sz="2400" baseline="-25000">
                <a:latin typeface="宋体" panose="02010600030101010101" pitchFamily="2" charset="-122"/>
                <a:ea typeface="宋体" panose="02010600030101010101" pitchFamily="2" charset="-122"/>
                <a:cs typeface="宋体" panose="02010600030101010101" pitchFamily="2" charset="-122"/>
              </a:rPr>
              <a:t>水</a:t>
            </a:r>
            <a:r>
              <a:rPr sz="2400">
                <a:latin typeface="宋体" panose="02010600030101010101" pitchFamily="2" charset="-122"/>
                <a:ea typeface="宋体" panose="02010600030101010101" pitchFamily="2" charset="-122"/>
                <a:cs typeface="宋体" panose="02010600030101010101" pitchFamily="2" charset="-122"/>
              </a:rPr>
              <a:t>=1.0 g/cm</a:t>
            </a:r>
            <a:r>
              <a:rPr sz="2400" baseline="30000">
                <a:latin typeface="宋体" panose="02010600030101010101" pitchFamily="2" charset="-122"/>
                <a:ea typeface="宋体" panose="02010600030101010101" pitchFamily="2" charset="-122"/>
                <a:cs typeface="宋体" panose="02010600030101010101" pitchFamily="2" charset="-122"/>
              </a:rPr>
              <a:t>3</a:t>
            </a:r>
            <a:r>
              <a:rPr sz="2400">
                <a:latin typeface="宋体" panose="02010600030101010101" pitchFamily="2" charset="-122"/>
                <a:ea typeface="宋体" panose="02010600030101010101" pitchFamily="2" charset="-122"/>
                <a:cs typeface="宋体" panose="02010600030101010101" pitchFamily="2" charset="-122"/>
              </a:rPr>
              <a:t>)</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12" name="矩形 11"/>
          <p:cNvSpPr/>
          <p:nvPr/>
        </p:nvSpPr>
        <p:spPr>
          <a:xfrm>
            <a:off x="437515" y="3703320"/>
            <a:ext cx="11452225" cy="2491740"/>
          </a:xfrm>
          <a:prstGeom prst="rect">
            <a:avLst/>
          </a:prstGeom>
        </p:spPr>
        <p:txBody>
          <a:bodyPr wrap="square">
            <a:spAutoFit/>
          </a:bodyPr>
          <a:lstStyle/>
          <a:p>
            <a:pPr algn="l" fontAlgn="auto">
              <a:lnSpc>
                <a:spcPct val="20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解:m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水</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总水</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0</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=550 g-50 g=500 g</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液</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总液</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0</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=450 g-50 g=400 g</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fontAlgn="auto">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玻璃杯的容积V</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容</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fontAlgn="auto">
              <a:lnSpc>
                <a:spcPct val="150000"/>
              </a:lnSpc>
            </a:pP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fontAlgn="auto">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液体的密度ρ</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液</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×1.0 g/cm</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=0.8 g/cm</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endPar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 name="矩形 1"/>
          <p:cNvSpPr/>
          <p:nvPr/>
        </p:nvSpPr>
        <p:spPr>
          <a:xfrm>
            <a:off x="1089660" y="1756410"/>
            <a:ext cx="946213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解:石块的密度ρ</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石块</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=2.5×10</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kg/m</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endPar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3" name="图片 2"/>
          <p:cNvPicPr>
            <a:picLocks noChangeAspect="1"/>
          </p:cNvPicPr>
          <p:nvPr/>
        </p:nvPicPr>
        <p:blipFill>
          <a:blip r:embed="rId2"/>
          <a:stretch>
            <a:fillRect/>
          </a:stretch>
        </p:blipFill>
        <p:spPr>
          <a:xfrm>
            <a:off x="4135755" y="1511300"/>
            <a:ext cx="2711450" cy="950595"/>
          </a:xfrm>
          <a:prstGeom prst="rect">
            <a:avLst/>
          </a:prstGeom>
        </p:spPr>
      </p:pic>
      <p:pic>
        <p:nvPicPr>
          <p:cNvPr id="4" name="图片 3"/>
          <p:cNvPicPr>
            <a:picLocks noChangeAspect="1"/>
          </p:cNvPicPr>
          <p:nvPr/>
        </p:nvPicPr>
        <p:blipFill>
          <a:blip r:embed="rId3"/>
          <a:stretch>
            <a:fillRect/>
          </a:stretch>
        </p:blipFill>
        <p:spPr>
          <a:xfrm>
            <a:off x="3020695" y="4526280"/>
            <a:ext cx="1296035" cy="972185"/>
          </a:xfrm>
          <a:prstGeom prst="rect">
            <a:avLst/>
          </a:prstGeom>
        </p:spPr>
      </p:pic>
      <p:pic>
        <p:nvPicPr>
          <p:cNvPr id="6" name="图片 5"/>
          <p:cNvPicPr>
            <a:picLocks noChangeAspect="1"/>
          </p:cNvPicPr>
          <p:nvPr/>
        </p:nvPicPr>
        <p:blipFill>
          <a:blip r:embed="rId4"/>
          <a:stretch>
            <a:fillRect/>
          </a:stretch>
        </p:blipFill>
        <p:spPr>
          <a:xfrm>
            <a:off x="3141980" y="5498465"/>
            <a:ext cx="1859915" cy="95948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par>
                                <p:cTn id="19" presetID="10"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物质的物理属性</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1</a:t>
            </a:r>
            <a:endParaRPr lang="zh-CN" altLang="en-US">
              <a:solidFill>
                <a:schemeClr val="bg1"/>
              </a:solidFill>
              <a:sym typeface="+mn-lt"/>
            </a:endParaRPr>
          </a:p>
        </p:txBody>
      </p:sp>
      <p:sp>
        <p:nvSpPr>
          <p:cNvPr id="8" name="矩形 7"/>
          <p:cNvSpPr/>
          <p:nvPr/>
        </p:nvSpPr>
        <p:spPr>
          <a:xfrm>
            <a:off x="603885" y="1033145"/>
            <a:ext cx="9602470" cy="4523105"/>
          </a:xfrm>
          <a:prstGeom prst="rect">
            <a:avLst/>
          </a:prstGeom>
        </p:spPr>
        <p:txBody>
          <a:bodyPr wrap="square">
            <a:spAutoFit/>
          </a:bodyPr>
          <a:lstStyle/>
          <a:p>
            <a:pPr algn="l" fontAlgn="auto">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问题:如果水的比热容减小了,沿海和内陆地区的温差将如何变化?</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猜想:沿海和内陆地区的温差将变小.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问题:如果天然气的热值变大了,家庭每月用气量会如何变化?</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猜想:家庭每月用气量会减少.</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问题:如果铁的密度减小了,汽车对地面的压力将如何变化?</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猜想:汽车对地面的压力将减小.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a:p>
            <a:pPr algn="l" fontAlgn="auto">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(提出的物理问题要与物理量的改变有关,猜想应是依据相关的物理知识做出的合理推测;以其他物理量的改变提出问题同样正确)</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2068195" y="0"/>
            <a:ext cx="10123805" cy="74231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密度公式的相关计算</a:t>
            </a:r>
            <a:endParaRPr lang="zh-CN" altLang="en-US" sz="2400" b="1" kern="0">
              <a:solidFill>
                <a:srgbClr val="EE3028"/>
              </a:solidFill>
              <a:cs typeface="+mn-ea"/>
              <a:sym typeface="+mn-lt"/>
            </a:endParaRPr>
          </a:p>
        </p:txBody>
      </p:sp>
      <p:sp>
        <p:nvSpPr>
          <p:cNvPr id="7" name="文本框 6"/>
          <p:cNvSpPr txBox="1"/>
          <p:nvPr/>
        </p:nvSpPr>
        <p:spPr>
          <a:xfrm>
            <a:off x="-6350" y="0"/>
            <a:ext cx="2075180"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命题角度</a:t>
            </a:r>
            <a:r>
              <a:rPr lang="en-US" altLang="zh-CN">
                <a:solidFill>
                  <a:schemeClr val="bg1"/>
                </a:solidFill>
                <a:sym typeface="+mn-lt"/>
              </a:rPr>
              <a:t>2</a:t>
            </a:r>
            <a:endParaRPr lang="en-US" altLang="zh-CN">
              <a:solidFill>
                <a:schemeClr val="bg1"/>
              </a:solidFill>
              <a:sym typeface="+mn-lt"/>
            </a:endParaRPr>
          </a:p>
        </p:txBody>
      </p:sp>
      <p:sp>
        <p:nvSpPr>
          <p:cNvPr id="16" name="矩形 15"/>
          <p:cNvSpPr/>
          <p:nvPr/>
        </p:nvSpPr>
        <p:spPr>
          <a:xfrm>
            <a:off x="539115" y="882015"/>
            <a:ext cx="11261090" cy="3415030"/>
          </a:xfrm>
          <a:prstGeom prst="rect">
            <a:avLst/>
          </a:prstGeom>
        </p:spPr>
        <p:txBody>
          <a:bodyPr wrap="square">
            <a:spAutoFit/>
          </a:bodyPr>
          <a:lstStyle/>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(3)白酒的“度数”表示酒中酒精含量,其数值指的是100 mL 酒中含有酒精的毫升数.某瓶白酒标有“500 mL　65°”,已知水和酒精的密度分别为ρ酒精=0.8 g/cm</a:t>
            </a:r>
            <a:r>
              <a:rPr sz="2400" baseline="30000">
                <a:latin typeface="宋体" panose="02010600030101010101" pitchFamily="2" charset="-122"/>
                <a:ea typeface="宋体" panose="02010600030101010101" pitchFamily="2" charset="-122"/>
                <a:cs typeface="宋体" panose="02010600030101010101" pitchFamily="2" charset="-122"/>
              </a:rPr>
              <a:t>3</a:t>
            </a:r>
            <a:r>
              <a:rPr sz="2400">
                <a:latin typeface="宋体" panose="02010600030101010101" pitchFamily="2" charset="-122"/>
                <a:ea typeface="宋体" panose="02010600030101010101" pitchFamily="2" charset="-122"/>
                <a:cs typeface="宋体" panose="02010600030101010101" pitchFamily="2" charset="-122"/>
              </a:rPr>
              <a:t>、ρ</a:t>
            </a:r>
            <a:r>
              <a:rPr sz="2400" baseline="-25000">
                <a:latin typeface="宋体" panose="02010600030101010101" pitchFamily="2" charset="-122"/>
                <a:ea typeface="宋体" panose="02010600030101010101" pitchFamily="2" charset="-122"/>
                <a:cs typeface="宋体" panose="02010600030101010101" pitchFamily="2" charset="-122"/>
              </a:rPr>
              <a:t>水</a:t>
            </a:r>
            <a:r>
              <a:rPr sz="2400">
                <a:latin typeface="宋体" panose="02010600030101010101" pitchFamily="2" charset="-122"/>
                <a:ea typeface="宋体" panose="02010600030101010101" pitchFamily="2" charset="-122"/>
                <a:cs typeface="宋体" panose="02010600030101010101" pitchFamily="2" charset="-122"/>
              </a:rPr>
              <a:t>=1.0 g/cm</a:t>
            </a:r>
            <a:r>
              <a:rPr sz="2400" baseline="30000">
                <a:latin typeface="宋体" panose="02010600030101010101" pitchFamily="2" charset="-122"/>
                <a:ea typeface="宋体" panose="02010600030101010101" pitchFamily="2" charset="-122"/>
                <a:cs typeface="宋体" panose="02010600030101010101" pitchFamily="2" charset="-122"/>
              </a:rPr>
              <a:t>3</a:t>
            </a:r>
            <a:r>
              <a:rPr sz="2400">
                <a:latin typeface="宋体" panose="02010600030101010101" pitchFamily="2" charset="-122"/>
                <a:ea typeface="宋体" panose="02010600030101010101" pitchFamily="2" charset="-122"/>
                <a:cs typeface="宋体" panose="02010600030101010101" pitchFamily="2" charset="-122"/>
              </a:rPr>
              <a:t>.假设酒精和水混合后前后的总体积不变,则此白酒的密度为多大?</a:t>
            </a: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a:p>
            <a:pPr algn="l" fontAlgn="auto">
              <a:lnSpc>
                <a:spcPct val="150000"/>
              </a:lnSpc>
              <a:buClrTx/>
              <a:buSzTx/>
              <a:buFontTx/>
            </a:pP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2" name="矩形 1"/>
          <p:cNvSpPr/>
          <p:nvPr/>
        </p:nvSpPr>
        <p:spPr>
          <a:xfrm>
            <a:off x="539115" y="2678430"/>
            <a:ext cx="11147425" cy="3969385"/>
          </a:xfrm>
          <a:prstGeom prst="rect">
            <a:avLst/>
          </a:prstGeom>
        </p:spPr>
        <p:txBody>
          <a:bodyPr wrap="square">
            <a:spAutoFit/>
          </a:bodyPr>
          <a:lstStyle/>
          <a:p>
            <a:pPr algn="l" fontAlgn="auto">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解:由题意可知,“65°”是指100 mL白酒中含有65 mL酒精,则500 mL 白酒中所含酒精的体积V</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酒精</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=5×65 mL=325 mL=325 cm</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fontAlgn="auto">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白酒中所含水的体积V</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水</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=V</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白酒</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-V</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酒精</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=500 mL-325 mL=175 mL=175 cm</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fontAlgn="auto">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根据ρ=    可得,酒精的质量 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酒精</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=ρ</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酒精</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V</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酒精</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=0.8 g/cm</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×325 cm</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=260 g</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fontAlgn="auto">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水的质量m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水</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=ρ</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水</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V</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水</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=1.0 g/cm</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×175 cm</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=175 g</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fontAlgn="auto">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所以500 mL白酒的质量为 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白酒</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酒精</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水</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=175 g+260 g=435 g</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fontAlgn="auto">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这种白酒的密度ρ</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白酒</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=0.87 g/cm</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endPar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3" name="图片 2"/>
          <p:cNvPicPr>
            <a:picLocks noChangeAspect="1"/>
          </p:cNvPicPr>
          <p:nvPr/>
        </p:nvPicPr>
        <p:blipFill>
          <a:blip r:embed="rId2"/>
          <a:stretch>
            <a:fillRect/>
          </a:stretch>
        </p:blipFill>
        <p:spPr>
          <a:xfrm>
            <a:off x="1859280" y="4436110"/>
            <a:ext cx="335915" cy="657225"/>
          </a:xfrm>
          <a:prstGeom prst="rect">
            <a:avLst/>
          </a:prstGeom>
        </p:spPr>
      </p:pic>
      <p:pic>
        <p:nvPicPr>
          <p:cNvPr id="4" name="图片 3"/>
          <p:cNvPicPr>
            <a:picLocks noChangeAspect="1"/>
          </p:cNvPicPr>
          <p:nvPr/>
        </p:nvPicPr>
        <p:blipFill>
          <a:blip r:embed="rId3"/>
          <a:stretch>
            <a:fillRect/>
          </a:stretch>
        </p:blipFill>
        <p:spPr>
          <a:xfrm>
            <a:off x="3947160" y="6066790"/>
            <a:ext cx="1419225" cy="58102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par>
                                <p:cTn id="11" presetID="10"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2068195" y="0"/>
            <a:ext cx="10123805" cy="74231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密度公式的相关计算</a:t>
            </a:r>
            <a:endParaRPr lang="zh-CN" altLang="en-US" sz="2400" b="1" kern="0">
              <a:solidFill>
                <a:srgbClr val="EE3028"/>
              </a:solidFill>
              <a:cs typeface="+mn-ea"/>
              <a:sym typeface="+mn-lt"/>
            </a:endParaRPr>
          </a:p>
        </p:txBody>
      </p:sp>
      <p:sp>
        <p:nvSpPr>
          <p:cNvPr id="7" name="文本框 6"/>
          <p:cNvSpPr txBox="1"/>
          <p:nvPr/>
        </p:nvSpPr>
        <p:spPr>
          <a:xfrm>
            <a:off x="-6350" y="0"/>
            <a:ext cx="2075180"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命题角度</a:t>
            </a:r>
            <a:r>
              <a:rPr lang="en-US" altLang="zh-CN">
                <a:solidFill>
                  <a:schemeClr val="bg1"/>
                </a:solidFill>
                <a:sym typeface="+mn-lt"/>
              </a:rPr>
              <a:t>2</a:t>
            </a:r>
            <a:endParaRPr lang="en-US" altLang="zh-CN">
              <a:solidFill>
                <a:schemeClr val="bg1"/>
              </a:solidFill>
              <a:sym typeface="+mn-lt"/>
            </a:endParaRPr>
          </a:p>
        </p:txBody>
      </p:sp>
      <p:sp>
        <p:nvSpPr>
          <p:cNvPr id="16" name="矩形 15"/>
          <p:cNvSpPr/>
          <p:nvPr/>
        </p:nvSpPr>
        <p:spPr>
          <a:xfrm>
            <a:off x="539115" y="1032510"/>
            <a:ext cx="11261090" cy="1198880"/>
          </a:xfrm>
          <a:prstGeom prst="rect">
            <a:avLst/>
          </a:prstGeom>
        </p:spPr>
        <p:txBody>
          <a:bodyPr wrap="square">
            <a:spAutoFit/>
          </a:bodyPr>
          <a:lstStyle/>
          <a:p>
            <a:pPr algn="l" fontAlgn="auto">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rPr>
              <a:t>(4)小明用弹簧测力计测出某石块的重力为4.8 N,他将石块浸没在水中,此时弹簧测力计的示数为2.8 N,则该石块的密度为多大?(ρ</a:t>
            </a:r>
            <a:r>
              <a:rPr sz="2400" baseline="-25000">
                <a:latin typeface="宋体" panose="02010600030101010101" pitchFamily="2" charset="-122"/>
                <a:ea typeface="宋体" panose="02010600030101010101" pitchFamily="2" charset="-122"/>
                <a:cs typeface="宋体" panose="02010600030101010101" pitchFamily="2" charset="-122"/>
              </a:rPr>
              <a:t>水</a:t>
            </a:r>
            <a:r>
              <a:rPr sz="2400">
                <a:latin typeface="宋体" panose="02010600030101010101" pitchFamily="2" charset="-122"/>
                <a:ea typeface="宋体" panose="02010600030101010101" pitchFamily="2" charset="-122"/>
                <a:cs typeface="宋体" panose="02010600030101010101" pitchFamily="2" charset="-122"/>
              </a:rPr>
              <a:t>=1.0×10</a:t>
            </a:r>
            <a:r>
              <a:rPr sz="2400" baseline="30000">
                <a:latin typeface="宋体" panose="02010600030101010101" pitchFamily="2" charset="-122"/>
                <a:ea typeface="宋体" panose="02010600030101010101" pitchFamily="2" charset="-122"/>
                <a:cs typeface="宋体" panose="02010600030101010101" pitchFamily="2" charset="-122"/>
              </a:rPr>
              <a:t>3</a:t>
            </a:r>
            <a:r>
              <a:rPr sz="2400">
                <a:latin typeface="宋体" panose="02010600030101010101" pitchFamily="2" charset="-122"/>
                <a:ea typeface="宋体" panose="02010600030101010101" pitchFamily="2" charset="-122"/>
                <a:cs typeface="宋体" panose="02010600030101010101" pitchFamily="2" charset="-122"/>
              </a:rPr>
              <a:t> kg/m</a:t>
            </a:r>
            <a:r>
              <a:rPr sz="2400" baseline="30000">
                <a:latin typeface="宋体" panose="02010600030101010101" pitchFamily="2" charset="-122"/>
                <a:ea typeface="宋体" panose="02010600030101010101" pitchFamily="2" charset="-122"/>
                <a:cs typeface="宋体" panose="02010600030101010101" pitchFamily="2" charset="-122"/>
              </a:rPr>
              <a:t>3</a:t>
            </a:r>
            <a:r>
              <a:rPr sz="2400">
                <a:latin typeface="宋体" panose="02010600030101010101" pitchFamily="2" charset="-122"/>
                <a:ea typeface="宋体" panose="02010600030101010101" pitchFamily="2" charset="-122"/>
                <a:cs typeface="宋体" panose="02010600030101010101" pitchFamily="2" charset="-122"/>
              </a:rPr>
              <a:t>,g=10 N/kg)</a:t>
            </a:r>
            <a:endParaRPr sz="2400">
              <a:latin typeface="宋体" panose="02010600030101010101" pitchFamily="2" charset="-122"/>
              <a:ea typeface="宋体" panose="02010600030101010101" pitchFamily="2" charset="-122"/>
              <a:cs typeface="宋体" panose="02010600030101010101" pitchFamily="2" charset="-122"/>
            </a:endParaRPr>
          </a:p>
        </p:txBody>
      </p:sp>
      <p:sp>
        <p:nvSpPr>
          <p:cNvPr id="2" name="矩形 1"/>
          <p:cNvSpPr/>
          <p:nvPr/>
        </p:nvSpPr>
        <p:spPr>
          <a:xfrm>
            <a:off x="622935" y="2324735"/>
            <a:ext cx="9651365" cy="3784600"/>
          </a:xfrm>
          <a:prstGeom prst="rect">
            <a:avLst/>
          </a:prstGeom>
        </p:spPr>
        <p:txBody>
          <a:bodyPr wrap="square">
            <a:spAutoFit/>
          </a:bodyPr>
          <a:lstStyle/>
          <a:p>
            <a:pPr algn="l" fontAlgn="auto">
              <a:lnSpc>
                <a:spcPct val="20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解:石块的质量m=          =0.48 kg</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fontAlgn="auto">
              <a:lnSpc>
                <a:spcPct val="20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F</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浮</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=G-F</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示</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=4.8 N-2.8 N=2 N</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fontAlgn="auto">
              <a:lnSpc>
                <a:spcPct val="20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石块的体积V=V</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排</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=2×10</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-4</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m</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fontAlgn="auto">
              <a:lnSpc>
                <a:spcPct val="200000"/>
              </a:lnSpc>
            </a:pP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fontAlgn="auto">
              <a:lnSpc>
                <a:spcPct val="20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石块的密度ρ=               =2.4×10</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kg/m</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endPar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3" name="图片 2"/>
          <p:cNvPicPr>
            <a:picLocks noChangeAspect="1"/>
          </p:cNvPicPr>
          <p:nvPr/>
        </p:nvPicPr>
        <p:blipFill>
          <a:blip r:embed="rId2"/>
          <a:stretch>
            <a:fillRect/>
          </a:stretch>
        </p:blipFill>
        <p:spPr>
          <a:xfrm>
            <a:off x="3155950" y="2465070"/>
            <a:ext cx="1021080" cy="672465"/>
          </a:xfrm>
          <a:prstGeom prst="rect">
            <a:avLst/>
          </a:prstGeom>
        </p:spPr>
      </p:pic>
      <p:pic>
        <p:nvPicPr>
          <p:cNvPr id="4" name="图片 3"/>
          <p:cNvPicPr>
            <a:picLocks noChangeAspect="1"/>
          </p:cNvPicPr>
          <p:nvPr/>
        </p:nvPicPr>
        <p:blipFill>
          <a:blip r:embed="rId3"/>
          <a:stretch>
            <a:fillRect/>
          </a:stretch>
        </p:blipFill>
        <p:spPr>
          <a:xfrm>
            <a:off x="3295015" y="3883025"/>
            <a:ext cx="3411855" cy="899795"/>
          </a:xfrm>
          <a:prstGeom prst="rect">
            <a:avLst/>
          </a:prstGeom>
        </p:spPr>
      </p:pic>
      <p:pic>
        <p:nvPicPr>
          <p:cNvPr id="6" name="图片 5"/>
          <p:cNvPicPr>
            <a:picLocks noChangeAspect="1"/>
          </p:cNvPicPr>
          <p:nvPr/>
        </p:nvPicPr>
        <p:blipFill>
          <a:blip r:embed="rId4"/>
          <a:stretch>
            <a:fillRect/>
          </a:stretch>
        </p:blipFill>
        <p:spPr>
          <a:xfrm>
            <a:off x="2862580" y="5414645"/>
            <a:ext cx="1806575" cy="74612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57530" y="900430"/>
            <a:ext cx="11137900" cy="3784600"/>
          </a:xfrm>
          <a:prstGeom prst="rect">
            <a:avLst/>
          </a:prstGeom>
        </p:spPr>
        <p:txBody>
          <a:bodyPr wrap="square">
            <a:spAutoFit/>
          </a:bodyPr>
          <a:lstStyle/>
          <a:p>
            <a:pPr fontAlgn="auto">
              <a:lnSpc>
                <a:spcPct val="200000"/>
              </a:lnSpc>
            </a:pPr>
            <a:r>
              <a:rPr sz="2400" b="1">
                <a:solidFill>
                  <a:srgbClr val="FF0000"/>
                </a:solidFill>
                <a:latin typeface="黑体" panose="02010609060101010101" pitchFamily="49" charset="-122"/>
                <a:ea typeface="黑体" panose="02010609060101010101" pitchFamily="49" charset="-122"/>
                <a:sym typeface="+mn-ea"/>
              </a:rPr>
              <a:t>考法总结</a:t>
            </a:r>
            <a:endParaRPr sz="2400" b="1">
              <a:solidFill>
                <a:srgbClr val="FF0000"/>
              </a:solidFill>
              <a:latin typeface="黑体" panose="02010609060101010101" pitchFamily="49" charset="-122"/>
              <a:ea typeface="黑体" panose="02010609060101010101" pitchFamily="49" charset="-122"/>
              <a:sym typeface="+mn-ea"/>
            </a:endParaRPr>
          </a:p>
          <a:p>
            <a:pPr fontAlgn="auto">
              <a:lnSpc>
                <a:spcPct val="200000"/>
              </a:lnSpc>
            </a:pPr>
            <a:r>
              <a:rPr sz="2400">
                <a:latin typeface="宋体" panose="02010600030101010101" pitchFamily="2" charset="-122"/>
                <a:ea typeface="宋体" panose="02010600030101010101" pitchFamily="2" charset="-122"/>
                <a:sym typeface="+mn-ea"/>
              </a:rPr>
              <a:t>有关该实验,有如下命题点:</a:t>
            </a:r>
            <a:endParaRPr sz="2400">
              <a:latin typeface="宋体" panose="02010600030101010101" pitchFamily="2" charset="-122"/>
              <a:ea typeface="宋体" panose="02010600030101010101" pitchFamily="2" charset="-122"/>
              <a:sym typeface="+mn-ea"/>
            </a:endParaRPr>
          </a:p>
          <a:p>
            <a:pPr fontAlgn="auto">
              <a:lnSpc>
                <a:spcPct val="200000"/>
              </a:lnSpc>
            </a:pPr>
            <a:r>
              <a:rPr sz="2400">
                <a:latin typeface="宋体" panose="02010600030101010101" pitchFamily="2" charset="-122"/>
                <a:ea typeface="宋体" panose="02010600030101010101" pitchFamily="2" charset="-122"/>
                <a:sym typeface="+mn-ea"/>
              </a:rPr>
              <a:t>1.【</a:t>
            </a:r>
            <a:r>
              <a:rPr sz="2400">
                <a:latin typeface="黑体" panose="02010609060101010101" pitchFamily="49" charset="-122"/>
                <a:ea typeface="黑体" panose="02010609060101010101" pitchFamily="49" charset="-122"/>
                <a:sym typeface="+mn-ea"/>
              </a:rPr>
              <a:t>实验原理</a:t>
            </a:r>
            <a:r>
              <a:rPr sz="2400">
                <a:latin typeface="宋体" panose="02010600030101010101" pitchFamily="2" charset="-122"/>
                <a:ea typeface="宋体" panose="02010600030101010101" pitchFamily="2" charset="-122"/>
                <a:sym typeface="+mn-ea"/>
              </a:rPr>
              <a:t>】</a:t>
            </a:r>
            <a:r>
              <a:rPr sz="2400" i="1" u="wavyHeavy">
                <a:solidFill>
                  <a:schemeClr val="tx1"/>
                </a:solidFill>
                <a:uFill>
                  <a:solidFill>
                    <a:schemeClr val="accent1"/>
                  </a:solidFill>
                </a:uFill>
                <a:latin typeface="宋体" panose="02010600030101010101" pitchFamily="2" charset="-122"/>
                <a:ea typeface="宋体" panose="02010600030101010101" pitchFamily="2" charset="-122"/>
                <a:sym typeface="+mn-ea"/>
              </a:rPr>
              <a:t>ρ</a:t>
            </a:r>
            <a:r>
              <a:rPr sz="2400" u="wavyHeavy">
                <a:solidFill>
                  <a:schemeClr val="tx1"/>
                </a:solidFill>
                <a:uFill>
                  <a:solidFill>
                    <a:schemeClr val="accent1"/>
                  </a:solidFill>
                </a:uFill>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200000"/>
              </a:lnSpc>
            </a:pPr>
            <a:r>
              <a:rPr sz="2400">
                <a:latin typeface="宋体" panose="02010600030101010101" pitchFamily="2" charset="-122"/>
                <a:ea typeface="宋体" panose="02010600030101010101" pitchFamily="2" charset="-122"/>
                <a:sym typeface="+mn-ea"/>
              </a:rPr>
              <a:t>2.【</a:t>
            </a:r>
            <a:r>
              <a:rPr sz="2400" b="1">
                <a:latin typeface="宋体" panose="02010600030101010101" pitchFamily="2" charset="-122"/>
                <a:ea typeface="宋体" panose="02010600030101010101" pitchFamily="2" charset="-122"/>
                <a:sym typeface="+mn-ea"/>
              </a:rPr>
              <a:t>实验器材</a:t>
            </a:r>
            <a:r>
              <a:rPr sz="2400">
                <a:latin typeface="宋体" panose="02010600030101010101" pitchFamily="2" charset="-122"/>
                <a:ea typeface="宋体" panose="02010600030101010101" pitchFamily="2" charset="-122"/>
                <a:sym typeface="+mn-ea"/>
              </a:rPr>
              <a:t>】</a:t>
            </a:r>
            <a:r>
              <a:rPr sz="2400" u="wavyHeavy">
                <a:uFill>
                  <a:solidFill>
                    <a:schemeClr val="accent1"/>
                  </a:solidFill>
                </a:uFill>
                <a:latin typeface="宋体" panose="02010600030101010101" pitchFamily="2" charset="-122"/>
                <a:ea typeface="宋体" panose="02010600030101010101" pitchFamily="2" charset="-122"/>
                <a:sym typeface="+mn-ea"/>
              </a:rPr>
              <a:t>天平(带砝码)</a:t>
            </a:r>
            <a:r>
              <a:rPr sz="2400">
                <a:latin typeface="宋体" panose="02010600030101010101" pitchFamily="2" charset="-122"/>
                <a:ea typeface="宋体" panose="02010600030101010101" pitchFamily="2" charset="-122"/>
                <a:sym typeface="+mn-ea"/>
              </a:rPr>
              <a:t>、被测物体、细线、水、量筒等.</a:t>
            </a:r>
            <a:endParaRPr sz="2400">
              <a:latin typeface="宋体" panose="02010600030101010101" pitchFamily="2" charset="-122"/>
              <a:ea typeface="宋体" panose="02010600030101010101" pitchFamily="2" charset="-122"/>
              <a:sym typeface="+mn-ea"/>
            </a:endParaRPr>
          </a:p>
          <a:p>
            <a:pPr fontAlgn="auto">
              <a:lnSpc>
                <a:spcPct val="200000"/>
              </a:lnSpc>
            </a:pPr>
            <a:r>
              <a:rPr sz="2400">
                <a:latin typeface="宋体" panose="02010600030101010101" pitchFamily="2" charset="-122"/>
                <a:ea typeface="宋体" panose="02010600030101010101" pitchFamily="2" charset="-122"/>
                <a:sym typeface="+mn-ea"/>
              </a:rPr>
              <a:t>(1)天平的使用:如图所示.</a:t>
            </a:r>
            <a:endParaRPr sz="2400">
              <a:latin typeface="宋体" panose="02010600030101010101" pitchFamily="2" charset="-122"/>
              <a:ea typeface="宋体" panose="02010600030101010101" pitchFamily="2" charset="-122"/>
              <a:sym typeface="+mn-ea"/>
            </a:endParaRPr>
          </a:p>
        </p:txBody>
      </p:sp>
      <p:pic>
        <p:nvPicPr>
          <p:cNvPr id="1035" name="18WHLWJJZKBWL31.jpg" descr="id:2147500833;FounderCES"/>
          <p:cNvPicPr>
            <a:picLocks noChangeAspect="1"/>
          </p:cNvPicPr>
          <p:nvPr/>
        </p:nvPicPr>
        <p:blipFill>
          <a:blip r:embed="rId2"/>
          <a:stretch>
            <a:fillRect/>
          </a:stretch>
        </p:blipFill>
        <p:spPr>
          <a:xfrm>
            <a:off x="5105400" y="4761230"/>
            <a:ext cx="2996565" cy="1376680"/>
          </a:xfrm>
          <a:prstGeom prst="rect">
            <a:avLst/>
          </a:prstGeom>
        </p:spPr>
      </p:pic>
      <p:graphicFrame>
        <p:nvGraphicFramePr>
          <p:cNvPr id="4" name="对象 3">
            <a:hlinkClick action="ppaction://ole?verb="/>
          </p:cNvPr>
          <p:cNvGraphicFramePr>
            <a:graphicFrameLocks noChangeAspect="1"/>
          </p:cNvGraphicFramePr>
          <p:nvPr/>
        </p:nvGraphicFramePr>
        <p:xfrm>
          <a:off x="3362960" y="2274253"/>
          <a:ext cx="379730" cy="784860"/>
        </p:xfrm>
        <a:graphic>
          <a:graphicData uri="http://schemas.openxmlformats.org/presentationml/2006/ole">
            <mc:AlternateContent>
              <mc:Choice xmlns:v="urn:schemas-microsoft-com:vml" Requires="v">
                <p:oleObj spid="_x0000_s1041" r:id="rId3" imgW="190500" imgH="393700" progId="Equation.KSEE3">
                  <p:embed/>
                </p:oleObj>
              </mc:Choice>
              <mc:Fallback>
                <p:oleObj r:id="rId3" imgW="190500" imgH="393700" progId="Equation.KSEE3">
                  <p:embed/>
                  <p:pic>
                    <p:nvPicPr>
                      <p:cNvPr id="0" name="OLE substitute image"/>
                      <p:cNvPicPr/>
                      <p:nvPr/>
                    </p:nvPicPr>
                    <p:blipFill>
                      <a:blip r:embed="rId4"/>
                      <a:stretch>
                        <a:fillRect/>
                      </a:stretch>
                    </p:blipFill>
                    <p:spPr>
                      <a:xfrm>
                        <a:off x="3362960" y="2274253"/>
                        <a:ext cx="379730" cy="784860"/>
                      </a:xfrm>
                      <a:prstGeom prst="rect">
                        <a:avLst/>
                      </a:prstGeom>
                    </p:spPr>
                  </p:pic>
                </p:oleObj>
              </mc:Fallback>
            </mc:AlternateContent>
          </a:graphicData>
        </a:graphic>
      </p:graphicFrame>
    </p:spTree>
  </p:cSld>
  <p:clrMapOvr>
    <a:masterClrMapping/>
  </p:clrMapOvr>
  <p:transition spd="med">
    <p:wipe dir="d"/>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57530" y="900430"/>
            <a:ext cx="11137900" cy="563118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sym typeface="+mn-ea"/>
              </a:rPr>
              <a:t>①实验前,将天平放在</a:t>
            </a:r>
            <a:r>
              <a:rPr sz="2400" u="wavyHeavy">
                <a:uFill>
                  <a:solidFill>
                    <a:schemeClr val="accent1"/>
                  </a:solidFill>
                </a:uFill>
                <a:latin typeface="宋体" panose="02010600030101010101" pitchFamily="2" charset="-122"/>
                <a:ea typeface="宋体" panose="02010600030101010101" pitchFamily="2" charset="-122"/>
                <a:sym typeface="+mn-ea"/>
              </a:rPr>
              <a:t>水平台面上</a:t>
            </a:r>
            <a:r>
              <a:rPr sz="2400">
                <a:latin typeface="宋体" panose="02010600030101010101" pitchFamily="2" charset="-122"/>
                <a:ea typeface="宋体" panose="02010600030101010101" pitchFamily="2" charset="-122"/>
                <a:sym typeface="+mn-ea"/>
              </a:rPr>
              <a:t>,先用镊子使游码归零,然后观察指针,若指针偏向分度盘的右侧,则应向左调节横梁两端的平衡螺母,使指针指在</a:t>
            </a:r>
            <a:r>
              <a:rPr sz="2400" u="wavyHeavy">
                <a:uFill>
                  <a:solidFill>
                    <a:schemeClr val="accent1"/>
                  </a:solidFill>
                </a:uFill>
                <a:latin typeface="宋体" panose="02010600030101010101" pitchFamily="2" charset="-122"/>
                <a:ea typeface="宋体" panose="02010600030101010101" pitchFamily="2" charset="-122"/>
                <a:sym typeface="+mn-ea"/>
              </a:rPr>
              <a:t>分度盘的中央刻度线</a:t>
            </a:r>
            <a:r>
              <a:rPr sz="2400">
                <a:latin typeface="宋体" panose="02010600030101010101" pitchFamily="2" charset="-122"/>
                <a:ea typeface="宋体" panose="02010600030101010101" pitchFamily="2" charset="-122"/>
                <a:sym typeface="+mn-ea"/>
              </a:rPr>
              <a:t>处;若指针偏向分度盘的左侧,则应向右调节横梁两端的平衡螺母,使指针指在分度盘的中央刻度线处.</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注意:</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a.调节平衡螺母使天平平衡前,</a:t>
            </a:r>
            <a:r>
              <a:rPr sz="2400" u="wavyHeavy">
                <a:uFill>
                  <a:solidFill>
                    <a:schemeClr val="accent1"/>
                  </a:solidFill>
                </a:uFill>
                <a:latin typeface="宋体" panose="02010600030101010101" pitchFamily="2" charset="-122"/>
                <a:ea typeface="宋体" panose="02010600030101010101" pitchFamily="2" charset="-122"/>
                <a:sym typeface="+mn-ea"/>
              </a:rPr>
              <a:t>必须先将游码移到标尺上的零刻度线处</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b.在测量过程中</a:t>
            </a:r>
            <a:r>
              <a:rPr sz="2400" u="wavyHeavy">
                <a:uFill>
                  <a:solidFill>
                    <a:schemeClr val="accent1"/>
                  </a:solidFill>
                </a:uFill>
                <a:latin typeface="宋体" panose="02010600030101010101" pitchFamily="2" charset="-122"/>
                <a:ea typeface="宋体" panose="02010600030101010101" pitchFamily="2" charset="-122"/>
                <a:sym typeface="+mn-ea"/>
              </a:rPr>
              <a:t>严禁再次调节平衡螺母</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②实验中,将物体放在天平的</a:t>
            </a:r>
            <a:r>
              <a:rPr sz="2400" u="wavyHeavy">
                <a:uFill>
                  <a:solidFill>
                    <a:schemeClr val="accent1"/>
                  </a:solidFill>
                </a:uFill>
                <a:latin typeface="宋体" panose="02010600030101010101" pitchFamily="2" charset="-122"/>
                <a:ea typeface="宋体" panose="02010600030101010101" pitchFamily="2" charset="-122"/>
                <a:sym typeface="+mn-ea"/>
              </a:rPr>
              <a:t>左盘</a:t>
            </a:r>
            <a:r>
              <a:rPr sz="2400">
                <a:latin typeface="宋体" panose="02010600030101010101" pitchFamily="2" charset="-122"/>
                <a:ea typeface="宋体" panose="02010600030101010101" pitchFamily="2" charset="-122"/>
                <a:sym typeface="+mn-ea"/>
              </a:rPr>
              <a:t>,在</a:t>
            </a:r>
            <a:r>
              <a:rPr sz="2400" u="wavyHeavy">
                <a:uFill>
                  <a:solidFill>
                    <a:schemeClr val="accent1"/>
                  </a:solidFill>
                </a:uFill>
                <a:latin typeface="宋体" panose="02010600030101010101" pitchFamily="2" charset="-122"/>
                <a:ea typeface="宋体" panose="02010600030101010101" pitchFamily="2" charset="-122"/>
                <a:sym typeface="+mn-ea"/>
              </a:rPr>
              <a:t>右盘</a:t>
            </a:r>
            <a:r>
              <a:rPr sz="2400">
                <a:latin typeface="宋体" panose="02010600030101010101" pitchFamily="2" charset="-122"/>
                <a:ea typeface="宋体" panose="02010600030101010101" pitchFamily="2" charset="-122"/>
                <a:sym typeface="+mn-ea"/>
              </a:rPr>
              <a:t>中加、减砝码并调节游码,使天平再次平衡,则m</a:t>
            </a:r>
            <a:r>
              <a:rPr sz="2400" baseline="-25000">
                <a:latin typeface="宋体" panose="02010600030101010101" pitchFamily="2" charset="-122"/>
                <a:ea typeface="宋体" panose="02010600030101010101" pitchFamily="2" charset="-122"/>
                <a:sym typeface="+mn-ea"/>
              </a:rPr>
              <a:t>物</a:t>
            </a:r>
            <a:r>
              <a:rPr sz="2400">
                <a:latin typeface="宋体" panose="02010600030101010101" pitchFamily="2" charset="-122"/>
                <a:ea typeface="宋体" panose="02010600030101010101" pitchFamily="2" charset="-122"/>
                <a:sym typeface="+mn-ea"/>
              </a:rPr>
              <a:t>=m</a:t>
            </a:r>
            <a:r>
              <a:rPr sz="2400" baseline="-25000">
                <a:latin typeface="宋体" panose="02010600030101010101" pitchFamily="2" charset="-122"/>
                <a:ea typeface="宋体" panose="02010600030101010101" pitchFamily="2" charset="-122"/>
                <a:sym typeface="+mn-ea"/>
              </a:rPr>
              <a:t>砝码</a:t>
            </a:r>
            <a:r>
              <a:rPr sz="2400">
                <a:latin typeface="宋体" panose="02010600030101010101" pitchFamily="2" charset="-122"/>
                <a:ea typeface="宋体" panose="02010600030101010101" pitchFamily="2" charset="-122"/>
                <a:sym typeface="+mn-ea"/>
              </a:rPr>
              <a:t>+m</a:t>
            </a:r>
            <a:r>
              <a:rPr sz="2400" baseline="-25000">
                <a:latin typeface="宋体" panose="02010600030101010101" pitchFamily="2" charset="-122"/>
                <a:ea typeface="宋体" panose="02010600030101010101" pitchFamily="2" charset="-122"/>
                <a:sym typeface="+mn-ea"/>
              </a:rPr>
              <a:t>游码示</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注意:若实验中将物体与砝码的位置放错,则m</a:t>
            </a:r>
            <a:r>
              <a:rPr sz="2400" baseline="-25000">
                <a:latin typeface="宋体" panose="02010600030101010101" pitchFamily="2" charset="-122"/>
                <a:ea typeface="宋体" panose="02010600030101010101" pitchFamily="2" charset="-122"/>
                <a:sym typeface="+mn-ea"/>
              </a:rPr>
              <a:t>砝码</a:t>
            </a:r>
            <a:r>
              <a:rPr sz="2400">
                <a:latin typeface="宋体" panose="02010600030101010101" pitchFamily="2" charset="-122"/>
                <a:ea typeface="宋体" panose="02010600030101010101" pitchFamily="2" charset="-122"/>
                <a:sym typeface="+mn-ea"/>
              </a:rPr>
              <a:t>=m</a:t>
            </a:r>
            <a:r>
              <a:rPr sz="2400" baseline="-25000">
                <a:latin typeface="宋体" panose="02010600030101010101" pitchFamily="2" charset="-122"/>
                <a:ea typeface="宋体" panose="02010600030101010101" pitchFamily="2" charset="-122"/>
                <a:sym typeface="+mn-ea"/>
              </a:rPr>
              <a:t>物</a:t>
            </a:r>
            <a:r>
              <a:rPr sz="2400">
                <a:latin typeface="宋体" panose="02010600030101010101" pitchFamily="2" charset="-122"/>
                <a:ea typeface="宋体" panose="02010600030101010101" pitchFamily="2" charset="-122"/>
                <a:sym typeface="+mn-ea"/>
              </a:rPr>
              <a:t>+m</a:t>
            </a:r>
            <a:r>
              <a:rPr sz="2400" baseline="-25000">
                <a:latin typeface="宋体" panose="02010600030101010101" pitchFamily="2" charset="-122"/>
                <a:ea typeface="宋体" panose="02010600030101010101" pitchFamily="2" charset="-122"/>
                <a:sym typeface="+mn-ea"/>
              </a:rPr>
              <a:t>游码示</a:t>
            </a:r>
            <a:r>
              <a:rPr sz="2400">
                <a:latin typeface="宋体" panose="02010600030101010101" pitchFamily="2" charset="-122"/>
                <a:ea typeface="宋体" panose="02010600030101010101" pitchFamily="2" charset="-122"/>
                <a:sym typeface="+mn-ea"/>
              </a:rPr>
              <a:t>,即m</a:t>
            </a:r>
            <a:r>
              <a:rPr sz="2400" baseline="-25000">
                <a:latin typeface="宋体" panose="02010600030101010101" pitchFamily="2" charset="-122"/>
                <a:ea typeface="宋体" panose="02010600030101010101" pitchFamily="2" charset="-122"/>
                <a:sym typeface="+mn-ea"/>
              </a:rPr>
              <a:t>物</a:t>
            </a:r>
            <a:r>
              <a:rPr sz="2400">
                <a:latin typeface="宋体" panose="02010600030101010101" pitchFamily="2" charset="-122"/>
                <a:ea typeface="宋体" panose="02010600030101010101" pitchFamily="2" charset="-122"/>
                <a:sym typeface="+mn-ea"/>
              </a:rPr>
              <a:t>=m</a:t>
            </a:r>
            <a:r>
              <a:rPr sz="2400" baseline="-25000">
                <a:latin typeface="宋体" panose="02010600030101010101" pitchFamily="2" charset="-122"/>
                <a:ea typeface="宋体" panose="02010600030101010101" pitchFamily="2" charset="-122"/>
                <a:sym typeface="+mn-ea"/>
              </a:rPr>
              <a:t>砝码</a:t>
            </a:r>
            <a:r>
              <a:rPr sz="2400">
                <a:latin typeface="宋体" panose="02010600030101010101" pitchFamily="2" charset="-122"/>
                <a:ea typeface="宋体" panose="02010600030101010101" pitchFamily="2" charset="-122"/>
                <a:sym typeface="+mn-ea"/>
              </a:rPr>
              <a:t>-m</a:t>
            </a:r>
            <a:r>
              <a:rPr sz="2400" baseline="-25000">
                <a:latin typeface="宋体" panose="02010600030101010101" pitchFamily="2" charset="-122"/>
                <a:ea typeface="宋体" panose="02010600030101010101" pitchFamily="2" charset="-122"/>
                <a:sym typeface="+mn-ea"/>
              </a:rPr>
              <a:t>游码示</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p:txBody>
      </p:sp>
    </p:spTree>
  </p:cSld>
  <p:clrMapOvr>
    <a:masterClrMapping/>
  </p:clrMapOvr>
  <p:transition spd="med">
    <p:wipe dir="d"/>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57530" y="900430"/>
            <a:ext cx="11137900" cy="563118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sym typeface="+mn-ea"/>
              </a:rPr>
              <a:t>(2)量筒的使用:</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①读数时,</a:t>
            </a:r>
            <a:r>
              <a:rPr sz="2400" u="wavyHeavy">
                <a:uFill>
                  <a:solidFill>
                    <a:schemeClr val="accent1"/>
                  </a:solidFill>
                </a:uFill>
                <a:latin typeface="宋体" panose="02010600030101010101" pitchFamily="2" charset="-122"/>
                <a:ea typeface="宋体" panose="02010600030101010101" pitchFamily="2" charset="-122"/>
                <a:sym typeface="+mn-ea"/>
              </a:rPr>
              <a:t>视线应与液面相平</a:t>
            </a:r>
            <a:r>
              <a:rPr sz="2400">
                <a:latin typeface="宋体" panose="02010600030101010101" pitchFamily="2" charset="-122"/>
                <a:ea typeface="宋体" panose="02010600030101010101" pitchFamily="2" charset="-122"/>
                <a:sym typeface="+mn-ea"/>
              </a:rPr>
              <a:t>(如图甲);若俯视读数(如图乙),则读数比真实值大;若仰视读数(如图丙),则读数比真实值小.</a:t>
            </a: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②液体体积=大格示数+小格数×分度值.</a:t>
            </a:r>
            <a:endParaRPr sz="2400">
              <a:latin typeface="宋体" panose="02010600030101010101" pitchFamily="2" charset="-122"/>
              <a:ea typeface="宋体" panose="02010600030101010101" pitchFamily="2" charset="-122"/>
              <a:sym typeface="+mn-ea"/>
            </a:endParaRPr>
          </a:p>
        </p:txBody>
      </p:sp>
      <p:pic>
        <p:nvPicPr>
          <p:cNvPr id="1036" name="18WHLWJJZKBWL134.jpg" descr="id:2147500840;FounderCES"/>
          <p:cNvPicPr>
            <a:picLocks noChangeAspect="1"/>
          </p:cNvPicPr>
          <p:nvPr/>
        </p:nvPicPr>
        <p:blipFill>
          <a:blip r:embed="rId2"/>
          <a:stretch>
            <a:fillRect/>
          </a:stretch>
        </p:blipFill>
        <p:spPr>
          <a:xfrm>
            <a:off x="4297045" y="3159125"/>
            <a:ext cx="3658870" cy="2117725"/>
          </a:xfrm>
          <a:prstGeom prst="rect">
            <a:avLst/>
          </a:prstGeom>
        </p:spPr>
      </p:pic>
    </p:spTree>
  </p:cSld>
  <p:clrMapOvr>
    <a:masterClrMapping/>
  </p:clrMapOvr>
  <p:transition spd="med">
    <p:wipe dir="d"/>
  </p:transition>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57530" y="900430"/>
            <a:ext cx="11137900" cy="563118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sym typeface="+mn-ea"/>
              </a:rPr>
              <a:t>3.【</a:t>
            </a:r>
            <a:r>
              <a:rPr sz="2400">
                <a:latin typeface="黑体" panose="02010609060101010101" pitchFamily="49" charset="-122"/>
                <a:ea typeface="黑体" panose="02010609060101010101" pitchFamily="49" charset="-122"/>
                <a:sym typeface="+mn-ea"/>
              </a:rPr>
              <a:t>设计与进行实验</a:t>
            </a:r>
            <a:r>
              <a:rPr sz="2400">
                <a:latin typeface="宋体" panose="02010600030101010101" pitchFamily="2" charset="-122"/>
                <a:ea typeface="宋体" panose="02010600030101010101" pitchFamily="2" charset="-122"/>
                <a:sym typeface="+mn-ea"/>
              </a:rPr>
              <a:t>】(密度大于水且不溶于水的物体)</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(1)用天平测出物体的质量m.</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(2)向量筒中倒入适量的水,读出量筒的示数V</a:t>
            </a:r>
            <a:r>
              <a:rPr sz="2400" baseline="-25000">
                <a:latin typeface="宋体" panose="02010600030101010101" pitchFamily="2" charset="-122"/>
                <a:ea typeface="宋体" panose="02010600030101010101" pitchFamily="2" charset="-122"/>
                <a:sym typeface="+mn-ea"/>
              </a:rPr>
              <a:t>1</a:t>
            </a:r>
            <a:r>
              <a:rPr sz="2400">
                <a:latin typeface="宋体" panose="02010600030101010101" pitchFamily="2" charset="-122"/>
                <a:ea typeface="宋体" panose="02010600030101010101" pitchFamily="2" charset="-122"/>
                <a:sym typeface="+mn-ea"/>
              </a:rPr>
              <a:t>,用细线拴住物体,使物体浸没在量筒的水中,读出量筒的示数V</a:t>
            </a:r>
            <a:r>
              <a:rPr sz="2400" baseline="-25000">
                <a:latin typeface="宋体" panose="02010600030101010101" pitchFamily="2" charset="-122"/>
                <a:ea typeface="宋体" panose="02010600030101010101" pitchFamily="2" charset="-122"/>
                <a:sym typeface="+mn-ea"/>
              </a:rPr>
              <a:t>2</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(3)物体的密度 </a:t>
            </a:r>
            <a:r>
              <a:rPr sz="2400" u="wavyHeavy">
                <a:uFill>
                  <a:solidFill>
                    <a:schemeClr val="accent1"/>
                  </a:solidFill>
                </a:uFill>
                <a:latin typeface="宋体" panose="02010600030101010101" pitchFamily="2" charset="-122"/>
                <a:ea typeface="宋体" panose="02010600030101010101" pitchFamily="2" charset="-122"/>
                <a:sym typeface="+mn-ea"/>
              </a:rPr>
              <a:t>ρ=         </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4.【</a:t>
            </a:r>
            <a:r>
              <a:rPr sz="2400">
                <a:latin typeface="黑体" panose="02010609060101010101" pitchFamily="49" charset="-122"/>
                <a:ea typeface="黑体" panose="02010609060101010101" pitchFamily="49" charset="-122"/>
                <a:sym typeface="+mn-ea"/>
              </a:rPr>
              <a:t>交流与反思</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(1)误差分析:</a:t>
            </a:r>
            <a:endParaRPr sz="2400" u="wavyHeavy">
              <a:uFill>
                <a:solidFill>
                  <a:schemeClr val="accent1"/>
                </a:solidFill>
              </a:uFill>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①用排水法测固体的密度时,</a:t>
            </a:r>
            <a:r>
              <a:rPr sz="2400" u="wavyHeavy">
                <a:uFill>
                  <a:solidFill>
                    <a:schemeClr val="accent1"/>
                  </a:solidFill>
                </a:uFill>
                <a:latin typeface="宋体" panose="02010600030101010101" pitchFamily="2" charset="-122"/>
                <a:ea typeface="宋体" panose="02010600030101010101" pitchFamily="2" charset="-122"/>
                <a:sym typeface="+mn-ea"/>
              </a:rPr>
              <a:t>应先测质量,再测体积</a:t>
            </a:r>
            <a:r>
              <a:rPr sz="2400">
                <a:latin typeface="宋体" panose="02010600030101010101" pitchFamily="2" charset="-122"/>
                <a:ea typeface="宋体" panose="02010600030101010101" pitchFamily="2" charset="-122"/>
                <a:sym typeface="+mn-ea"/>
              </a:rPr>
              <a:t>,否则由于物体上沾了水,会造成</a:t>
            </a:r>
            <a:r>
              <a:rPr sz="2400" u="wavyHeavy">
                <a:uFill>
                  <a:solidFill>
                    <a:schemeClr val="accent1"/>
                  </a:solidFill>
                </a:uFill>
                <a:latin typeface="宋体" panose="02010600030101010101" pitchFamily="2" charset="-122"/>
                <a:ea typeface="宋体" panose="02010600030101010101" pitchFamily="2" charset="-122"/>
                <a:sym typeface="+mn-ea"/>
              </a:rPr>
              <a:t>质量的测量结果偏大</a:t>
            </a:r>
            <a:r>
              <a:rPr sz="2400">
                <a:latin typeface="宋体" panose="02010600030101010101" pitchFamily="2" charset="-122"/>
                <a:ea typeface="宋体" panose="02010600030101010101" pitchFamily="2" charset="-122"/>
                <a:sym typeface="+mn-ea"/>
              </a:rPr>
              <a:t>,算出的密度偏大.</a:t>
            </a:r>
            <a:endParaRPr sz="2400">
              <a:latin typeface="宋体" panose="02010600030101010101" pitchFamily="2" charset="-122"/>
              <a:ea typeface="宋体" panose="02010600030101010101" pitchFamily="2" charset="-122"/>
              <a:sym typeface="+mn-ea"/>
            </a:endParaRPr>
          </a:p>
        </p:txBody>
      </p:sp>
      <p:pic>
        <p:nvPicPr>
          <p:cNvPr id="2" name="图片 1"/>
          <p:cNvPicPr>
            <a:picLocks noChangeAspect="1"/>
          </p:cNvPicPr>
          <p:nvPr/>
        </p:nvPicPr>
        <p:blipFill>
          <a:blip r:embed="rId2"/>
          <a:stretch>
            <a:fillRect/>
          </a:stretch>
        </p:blipFill>
        <p:spPr>
          <a:xfrm>
            <a:off x="3504565" y="3332480"/>
            <a:ext cx="881380" cy="767715"/>
          </a:xfrm>
          <a:prstGeom prst="rect">
            <a:avLst/>
          </a:prstGeom>
        </p:spPr>
      </p:pic>
    </p:spTree>
  </p:cSld>
  <p:clrMapOvr>
    <a:masterClrMapping/>
  </p:clrMapOvr>
  <p:transition spd="med">
    <p:wipe dir="d"/>
  </p:transition>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57530" y="900430"/>
            <a:ext cx="11137900" cy="563118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sym typeface="+mn-ea"/>
              </a:rPr>
              <a:t>②测质量时,</a:t>
            </a:r>
            <a:r>
              <a:rPr sz="2400" u="wavyHeavy">
                <a:uFill>
                  <a:solidFill>
                    <a:schemeClr val="accent1"/>
                  </a:solidFill>
                </a:uFill>
                <a:latin typeface="宋体" panose="02010600030101010101" pitchFamily="2" charset="-122"/>
                <a:ea typeface="宋体" panose="02010600030101010101" pitchFamily="2" charset="-122"/>
                <a:sym typeface="+mn-ea"/>
              </a:rPr>
              <a:t>若砝码磨损</a:t>
            </a:r>
            <a:r>
              <a:rPr sz="2400">
                <a:latin typeface="宋体" panose="02010600030101010101" pitchFamily="2" charset="-122"/>
                <a:ea typeface="宋体" panose="02010600030101010101" pitchFamily="2" charset="-122"/>
                <a:sym typeface="+mn-ea"/>
              </a:rPr>
              <a:t>,会导致</a:t>
            </a:r>
            <a:r>
              <a:rPr sz="2400" u="wavyHeavy">
                <a:uFill>
                  <a:solidFill>
                    <a:schemeClr val="accent1"/>
                  </a:solidFill>
                </a:uFill>
                <a:latin typeface="宋体" panose="02010600030101010101" pitchFamily="2" charset="-122"/>
                <a:ea typeface="宋体" panose="02010600030101010101" pitchFamily="2" charset="-122"/>
                <a:sym typeface="+mn-ea"/>
              </a:rPr>
              <a:t>测得的质量偏大</a:t>
            </a:r>
            <a:r>
              <a:rPr sz="2400">
                <a:latin typeface="宋体" panose="02010600030101010101" pitchFamily="2" charset="-122"/>
                <a:ea typeface="宋体" panose="02010600030101010101" pitchFamily="2" charset="-122"/>
                <a:sym typeface="+mn-ea"/>
              </a:rPr>
              <a:t>,算出的密度偏大.</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③测质量时,</a:t>
            </a:r>
            <a:r>
              <a:rPr sz="2400" u="wavyHeavy">
                <a:uFill>
                  <a:solidFill>
                    <a:schemeClr val="accent1"/>
                  </a:solidFill>
                </a:uFill>
                <a:latin typeface="宋体" panose="02010600030101010101" pitchFamily="2" charset="-122"/>
                <a:ea typeface="宋体" panose="02010600030101010101" pitchFamily="2" charset="-122"/>
                <a:sym typeface="+mn-ea"/>
              </a:rPr>
              <a:t>若砝码锈蚀</a:t>
            </a:r>
            <a:r>
              <a:rPr sz="2400">
                <a:latin typeface="宋体" panose="02010600030101010101" pitchFamily="2" charset="-122"/>
                <a:ea typeface="宋体" panose="02010600030101010101" pitchFamily="2" charset="-122"/>
                <a:sym typeface="+mn-ea"/>
              </a:rPr>
              <a:t>,会导致</a:t>
            </a:r>
            <a:r>
              <a:rPr sz="2400" u="wavyHeavy">
                <a:uFill>
                  <a:solidFill>
                    <a:schemeClr val="accent1"/>
                  </a:solidFill>
                </a:uFill>
                <a:latin typeface="宋体" panose="02010600030101010101" pitchFamily="2" charset="-122"/>
                <a:ea typeface="宋体" panose="02010600030101010101" pitchFamily="2" charset="-122"/>
                <a:sym typeface="+mn-ea"/>
              </a:rPr>
              <a:t>测得的质量偏小</a:t>
            </a:r>
            <a:r>
              <a:rPr sz="2400">
                <a:latin typeface="宋体" panose="02010600030101010101" pitchFamily="2" charset="-122"/>
                <a:ea typeface="宋体" panose="02010600030101010101" pitchFamily="2" charset="-122"/>
                <a:sym typeface="+mn-ea"/>
              </a:rPr>
              <a:t>,算出的密度偏小.</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④测体积时,</a:t>
            </a:r>
            <a:r>
              <a:rPr sz="2400" u="wavyHeavy">
                <a:uFill>
                  <a:solidFill>
                    <a:schemeClr val="accent1"/>
                  </a:solidFill>
                </a:uFill>
                <a:latin typeface="宋体" panose="02010600030101010101" pitchFamily="2" charset="-122"/>
                <a:ea typeface="宋体" panose="02010600030101010101" pitchFamily="2" charset="-122"/>
                <a:sym typeface="+mn-ea"/>
              </a:rPr>
              <a:t>若系物体的线太粗</a:t>
            </a:r>
            <a:r>
              <a:rPr sz="2400">
                <a:latin typeface="宋体" panose="02010600030101010101" pitchFamily="2" charset="-122"/>
                <a:ea typeface="宋体" panose="02010600030101010101" pitchFamily="2" charset="-122"/>
                <a:sym typeface="+mn-ea"/>
              </a:rPr>
              <a:t>,会导致</a:t>
            </a:r>
            <a:r>
              <a:rPr sz="2400" u="wavyHeavy">
                <a:uFill>
                  <a:solidFill>
                    <a:schemeClr val="accent1"/>
                  </a:solidFill>
                </a:uFill>
                <a:latin typeface="宋体" panose="02010600030101010101" pitchFamily="2" charset="-122"/>
                <a:ea typeface="宋体" panose="02010600030101010101" pitchFamily="2" charset="-122"/>
                <a:sym typeface="+mn-ea"/>
              </a:rPr>
              <a:t>测得的体积偏大</a:t>
            </a:r>
            <a:r>
              <a:rPr sz="2400">
                <a:latin typeface="宋体" panose="02010600030101010101" pitchFamily="2" charset="-122"/>
                <a:ea typeface="宋体" panose="02010600030101010101" pitchFamily="2" charset="-122"/>
                <a:sym typeface="+mn-ea"/>
              </a:rPr>
              <a:t>,算出的密度偏小.</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⑤测体积时,</a:t>
            </a:r>
            <a:r>
              <a:rPr sz="2400" u="wavyHeavy">
                <a:uFill>
                  <a:solidFill>
                    <a:schemeClr val="accent1"/>
                  </a:solidFill>
                </a:uFill>
                <a:latin typeface="宋体" panose="02010600030101010101" pitchFamily="2" charset="-122"/>
                <a:ea typeface="宋体" panose="02010600030101010101" pitchFamily="2" charset="-122"/>
                <a:sym typeface="+mn-ea"/>
              </a:rPr>
              <a:t>若系固体的线吸水</a:t>
            </a:r>
            <a:r>
              <a:rPr sz="2400">
                <a:latin typeface="宋体" panose="02010600030101010101" pitchFamily="2" charset="-122"/>
                <a:ea typeface="宋体" panose="02010600030101010101" pitchFamily="2" charset="-122"/>
                <a:sym typeface="+mn-ea"/>
              </a:rPr>
              <a:t>,会导致水面上方的线被浸湿,</a:t>
            </a:r>
            <a:r>
              <a:rPr sz="2400" u="wavyHeavy">
                <a:uFill>
                  <a:solidFill>
                    <a:schemeClr val="accent1"/>
                  </a:solidFill>
                </a:uFill>
                <a:latin typeface="宋体" panose="02010600030101010101" pitchFamily="2" charset="-122"/>
                <a:ea typeface="宋体" panose="02010600030101010101" pitchFamily="2" charset="-122"/>
                <a:sym typeface="+mn-ea"/>
              </a:rPr>
              <a:t>测得的体积偏小</a:t>
            </a:r>
            <a:r>
              <a:rPr sz="2400">
                <a:latin typeface="宋体" panose="02010600030101010101" pitchFamily="2" charset="-122"/>
                <a:ea typeface="宋体" panose="02010600030101010101" pitchFamily="2" charset="-122"/>
                <a:sym typeface="+mn-ea"/>
              </a:rPr>
              <a:t>,算出的密度偏大.</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总结:根据ρ=    ,分析在测量过程中是质量的测量引起的误差还是体积的测量引起的误差.</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(2)测量特殊物质的体积及可能存在的误差来源:</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①密度小于水且不溶于水的物体,采用针压法测物体的密度,</a:t>
            </a:r>
            <a:r>
              <a:rPr sz="2400" u="wavyHeavy">
                <a:uFill>
                  <a:solidFill>
                    <a:schemeClr val="accent1"/>
                  </a:solidFill>
                </a:uFill>
                <a:latin typeface="宋体" panose="02010600030101010101" pitchFamily="2" charset="-122"/>
                <a:ea typeface="宋体" panose="02010600030101010101" pitchFamily="2" charset="-122"/>
                <a:sym typeface="+mn-ea"/>
              </a:rPr>
              <a:t>若所用的针较粗,类比4(1)中的④分析测量误差</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p:txBody>
      </p:sp>
      <p:graphicFrame>
        <p:nvGraphicFramePr>
          <p:cNvPr id="4" name="对象 3">
            <a:hlinkClick action="ppaction://ole?verb="/>
          </p:cNvPr>
          <p:cNvGraphicFramePr>
            <a:graphicFrameLocks noChangeAspect="1"/>
          </p:cNvGraphicFramePr>
          <p:nvPr/>
        </p:nvGraphicFramePr>
        <p:xfrm>
          <a:off x="2580005" y="3687128"/>
          <a:ext cx="379730" cy="784860"/>
        </p:xfrm>
        <a:graphic>
          <a:graphicData uri="http://schemas.openxmlformats.org/presentationml/2006/ole">
            <mc:AlternateContent>
              <mc:Choice xmlns:v="urn:schemas-microsoft-com:vml" Requires="v">
                <p:oleObj spid="_x0000_s1042" r:id="rId2" imgW="190500" imgH="393700" progId="Equation.KSEE3">
                  <p:embed/>
                </p:oleObj>
              </mc:Choice>
              <mc:Fallback>
                <p:oleObj r:id="rId2" imgW="190500" imgH="393700" progId="Equation.KSEE3">
                  <p:embed/>
                  <p:pic>
                    <p:nvPicPr>
                      <p:cNvPr id="0" name="OLE substitute image"/>
                      <p:cNvPicPr/>
                      <p:nvPr/>
                    </p:nvPicPr>
                    <p:blipFill>
                      <a:blip r:embed="rId3"/>
                      <a:stretch>
                        <a:fillRect/>
                      </a:stretch>
                    </p:blipFill>
                    <p:spPr>
                      <a:xfrm>
                        <a:off x="2580005" y="3687128"/>
                        <a:ext cx="379730" cy="784860"/>
                      </a:xfrm>
                      <a:prstGeom prst="rect">
                        <a:avLst/>
                      </a:prstGeom>
                    </p:spPr>
                  </p:pic>
                </p:oleObj>
              </mc:Fallback>
            </mc:AlternateContent>
          </a:graphicData>
        </a:graphic>
      </p:graphicFrame>
    </p:spTree>
  </p:cSld>
  <p:clrMapOvr>
    <a:masterClrMapping/>
  </p:clrMapOvr>
  <p:transition spd="med">
    <p:wipe dir="d"/>
  </p:transition>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57530" y="900430"/>
            <a:ext cx="11137900" cy="452310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sym typeface="+mn-ea"/>
              </a:rPr>
              <a:t>②粉末状物质可直接用量筒测量体积(压紧粉末状物质);颗粒状物质可用排沙法测量体积,用排沙法测体积时</a:t>
            </a:r>
            <a:r>
              <a:rPr sz="2400" u="wavyHeavy">
                <a:uFill>
                  <a:solidFill>
                    <a:schemeClr val="accent1"/>
                  </a:solidFill>
                </a:uFill>
                <a:latin typeface="宋体" panose="02010600030101010101" pitchFamily="2" charset="-122"/>
                <a:ea typeface="宋体" panose="02010600030101010101" pitchFamily="2" charset="-122"/>
                <a:sym typeface="+mn-ea"/>
              </a:rPr>
              <a:t>如果振荡不充分</a:t>
            </a:r>
            <a:r>
              <a:rPr sz="2400">
                <a:latin typeface="宋体" panose="02010600030101010101" pitchFamily="2" charset="-122"/>
                <a:ea typeface="宋体" panose="02010600030101010101" pitchFamily="2" charset="-122"/>
                <a:sym typeface="+mn-ea"/>
              </a:rPr>
              <a:t>,</a:t>
            </a:r>
            <a:r>
              <a:rPr sz="2400" u="wavyHeavy">
                <a:uFill>
                  <a:solidFill>
                    <a:schemeClr val="accent1"/>
                  </a:solidFill>
                </a:uFill>
                <a:latin typeface="宋体" panose="02010600030101010101" pitchFamily="2" charset="-122"/>
                <a:ea typeface="宋体" panose="02010600030101010101" pitchFamily="2" charset="-122"/>
                <a:sym typeface="+mn-ea"/>
              </a:rPr>
              <a:t>会使测得的体积偏大</a:t>
            </a:r>
            <a:r>
              <a:rPr sz="2400">
                <a:latin typeface="宋体" panose="02010600030101010101" pitchFamily="2" charset="-122"/>
                <a:ea typeface="宋体" panose="02010600030101010101" pitchFamily="2" charset="-122"/>
                <a:sym typeface="+mn-ea"/>
              </a:rPr>
              <a:t>,算出的密度偏小.</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③体积较大且不溶于水的物体</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a.</a:t>
            </a:r>
            <a:r>
              <a:rPr sz="2400" u="wavyHeavy">
                <a:uFill>
                  <a:solidFill>
                    <a:schemeClr val="accent1"/>
                  </a:solidFill>
                </a:uFill>
                <a:latin typeface="宋体" panose="02010600030101010101" pitchFamily="2" charset="-122"/>
                <a:ea typeface="宋体" panose="02010600030101010101" pitchFamily="2" charset="-122"/>
                <a:sym typeface="+mn-ea"/>
              </a:rPr>
              <a:t>采用溢水法</a:t>
            </a:r>
            <a:r>
              <a:rPr sz="2400">
                <a:latin typeface="宋体" panose="02010600030101010101" pitchFamily="2" charset="-122"/>
                <a:ea typeface="宋体" panose="02010600030101010101" pitchFamily="2" charset="-122"/>
                <a:sym typeface="+mn-ea"/>
              </a:rPr>
              <a:t>:在溢水杯中装满水,使物体浸没在水中,则物体的体积等于排开水的体积,即V</a:t>
            </a:r>
            <a:r>
              <a:rPr sz="2400" baseline="-25000">
                <a:latin typeface="宋体" panose="02010600030101010101" pitchFamily="2" charset="-122"/>
                <a:ea typeface="宋体" panose="02010600030101010101" pitchFamily="2" charset="-122"/>
                <a:sym typeface="+mn-ea"/>
              </a:rPr>
              <a:t>物</a:t>
            </a:r>
            <a:r>
              <a:rPr sz="2400">
                <a:latin typeface="宋体" panose="02010600030101010101" pitchFamily="2" charset="-122"/>
                <a:ea typeface="宋体" panose="02010600030101010101" pitchFamily="2" charset="-122"/>
                <a:sym typeface="+mn-ea"/>
              </a:rPr>
              <a:t>=V</a:t>
            </a:r>
            <a:r>
              <a:rPr sz="2400" baseline="-25000">
                <a:latin typeface="宋体" panose="02010600030101010101" pitchFamily="2" charset="-122"/>
                <a:ea typeface="宋体" panose="02010600030101010101" pitchFamily="2" charset="-122"/>
                <a:sym typeface="+mn-ea"/>
              </a:rPr>
              <a:t>排</a:t>
            </a:r>
            <a:r>
              <a:rPr sz="2400">
                <a:latin typeface="宋体" panose="02010600030101010101" pitchFamily="2" charset="-122"/>
                <a:ea typeface="宋体" panose="02010600030101010101" pitchFamily="2" charset="-122"/>
                <a:sym typeface="+mn-ea"/>
              </a:rPr>
              <a:t>.若溢水杯中的水未装满,则会使</a:t>
            </a:r>
            <a:r>
              <a:rPr sz="2400" u="wavyHeavy">
                <a:uFill>
                  <a:solidFill>
                    <a:schemeClr val="accent1"/>
                  </a:solidFill>
                </a:uFill>
                <a:latin typeface="宋体" panose="02010600030101010101" pitchFamily="2" charset="-122"/>
                <a:ea typeface="宋体" panose="02010600030101010101" pitchFamily="2" charset="-122"/>
                <a:sym typeface="+mn-ea"/>
              </a:rPr>
              <a:t>测得的体积偏小</a:t>
            </a:r>
            <a:r>
              <a:rPr sz="2400">
                <a:latin typeface="宋体" panose="02010600030101010101" pitchFamily="2" charset="-122"/>
                <a:ea typeface="宋体" panose="02010600030101010101" pitchFamily="2" charset="-122"/>
                <a:sym typeface="+mn-ea"/>
              </a:rPr>
              <a:t>,算出的密度偏大.</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b.</a:t>
            </a:r>
            <a:r>
              <a:rPr sz="2400" u="wavyHeavy">
                <a:uFill>
                  <a:solidFill>
                    <a:schemeClr val="accent1"/>
                  </a:solidFill>
                </a:uFill>
                <a:latin typeface="宋体" panose="02010600030101010101" pitchFamily="2" charset="-122"/>
                <a:ea typeface="宋体" panose="02010600030101010101" pitchFamily="2" charset="-122"/>
                <a:sym typeface="+mn-ea"/>
              </a:rPr>
              <a:t>采用补水法</a:t>
            </a:r>
            <a:r>
              <a:rPr sz="2400">
                <a:latin typeface="宋体" panose="02010600030101010101" pitchFamily="2" charset="-122"/>
                <a:ea typeface="宋体" panose="02010600030101010101" pitchFamily="2" charset="-122"/>
                <a:sym typeface="+mn-ea"/>
              </a:rPr>
              <a:t>:使被测物体浸没在水中,在水面处作标记,取出物体,加水至标记处,则物体的体积等于加入水的体积,即V物=V加.由于取出物体时,物体上会沾一部分水,所以该方法会使</a:t>
            </a:r>
            <a:r>
              <a:rPr sz="2400" u="wavyHeavy">
                <a:uFill>
                  <a:solidFill>
                    <a:schemeClr val="accent1"/>
                  </a:solidFill>
                </a:uFill>
                <a:latin typeface="宋体" panose="02010600030101010101" pitchFamily="2" charset="-122"/>
                <a:ea typeface="宋体" panose="02010600030101010101" pitchFamily="2" charset="-122"/>
                <a:sym typeface="+mn-ea"/>
              </a:rPr>
              <a:t>测得的体积偏大</a:t>
            </a:r>
            <a:r>
              <a:rPr sz="2400">
                <a:latin typeface="宋体" panose="02010600030101010101" pitchFamily="2" charset="-122"/>
                <a:ea typeface="宋体" panose="02010600030101010101" pitchFamily="2" charset="-122"/>
                <a:sym typeface="+mn-ea"/>
              </a:rPr>
              <a:t>,算出的密度偏小.</a:t>
            </a:r>
            <a:endParaRPr sz="2400">
              <a:latin typeface="宋体" panose="02010600030101010101" pitchFamily="2" charset="-122"/>
              <a:ea typeface="宋体" panose="02010600030101010101" pitchFamily="2" charset="-122"/>
              <a:sym typeface="+mn-ea"/>
            </a:endParaRPr>
          </a:p>
        </p:txBody>
      </p:sp>
    </p:spTree>
  </p:cSld>
  <p:clrMapOvr>
    <a:masterClrMapping/>
  </p:clrMapOvr>
  <p:transition spd="med">
    <p:wipe dir="d"/>
  </p:transition>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27050" y="887730"/>
            <a:ext cx="11137900" cy="341503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sym typeface="+mn-ea"/>
              </a:rPr>
              <a:t>(3)只有弹簧测力计时,测量密度大于水的固体密度时,需借助浮力知识.</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①利用弹簧测力计测出物体的</a:t>
            </a:r>
            <a:r>
              <a:rPr sz="2400" u="wavyHeavy">
                <a:uFill>
                  <a:solidFill>
                    <a:schemeClr val="accent1"/>
                  </a:solidFill>
                </a:uFill>
                <a:latin typeface="宋体" panose="02010600030101010101" pitchFamily="2" charset="-122"/>
                <a:ea typeface="宋体" panose="02010600030101010101" pitchFamily="2" charset="-122"/>
                <a:sym typeface="+mn-ea"/>
              </a:rPr>
              <a:t>重力G</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②使挂在弹簧测力计下的固体</a:t>
            </a:r>
            <a:r>
              <a:rPr sz="2400" u="wavyHeavy">
                <a:uFill>
                  <a:solidFill>
                    <a:schemeClr val="accent1"/>
                  </a:solidFill>
                </a:uFill>
                <a:latin typeface="宋体" panose="02010600030101010101" pitchFamily="2" charset="-122"/>
                <a:ea typeface="宋体" panose="02010600030101010101" pitchFamily="2" charset="-122"/>
                <a:sym typeface="+mn-ea"/>
              </a:rPr>
              <a:t>浸没</a:t>
            </a:r>
            <a:r>
              <a:rPr sz="2400">
                <a:latin typeface="宋体" panose="02010600030101010101" pitchFamily="2" charset="-122"/>
                <a:ea typeface="宋体" panose="02010600030101010101" pitchFamily="2" charset="-122"/>
                <a:sym typeface="+mn-ea"/>
              </a:rPr>
              <a:t>在水中,读出此时弹簧测力计的</a:t>
            </a:r>
            <a:r>
              <a:rPr sz="2400" u="wavyHeavy">
                <a:uFill>
                  <a:solidFill>
                    <a:schemeClr val="accent1"/>
                  </a:solidFill>
                </a:uFill>
                <a:latin typeface="宋体" panose="02010600030101010101" pitchFamily="2" charset="-122"/>
                <a:ea typeface="宋体" panose="02010600030101010101" pitchFamily="2" charset="-122"/>
                <a:sym typeface="+mn-ea"/>
              </a:rPr>
              <a:t>示数F</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③则待测固体密度的表达式为</a:t>
            </a:r>
            <a:r>
              <a:rPr sz="2400" u="wavyHeavy">
                <a:uFill>
                  <a:solidFill>
                    <a:schemeClr val="accent1"/>
                  </a:solidFill>
                </a:uFill>
                <a:latin typeface="宋体" panose="02010600030101010101" pitchFamily="2" charset="-122"/>
                <a:ea typeface="宋体" panose="02010600030101010101" pitchFamily="2" charset="-122"/>
                <a:sym typeface="+mn-ea"/>
              </a:rPr>
              <a:t>ρ=         </a:t>
            </a:r>
            <a:r>
              <a:rPr sz="2400">
                <a:latin typeface="宋体" panose="02010600030101010101" pitchFamily="2" charset="-122"/>
                <a:ea typeface="宋体" panose="02010600030101010101" pitchFamily="2" charset="-122"/>
                <a:sym typeface="+mn-ea"/>
              </a:rPr>
              <a:t>                    </a:t>
            </a:r>
            <a:r>
              <a:rPr sz="2400" u="wavyHeavy">
                <a:uFill>
                  <a:solidFill>
                    <a:schemeClr val="accent1"/>
                  </a:solidFill>
                </a:uFill>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p:txBody>
      </p:sp>
      <p:pic>
        <p:nvPicPr>
          <p:cNvPr id="2" name="图片 1"/>
          <p:cNvPicPr>
            <a:picLocks noChangeAspect="1"/>
          </p:cNvPicPr>
          <p:nvPr/>
        </p:nvPicPr>
        <p:blipFill>
          <a:blip r:embed="rId2"/>
          <a:stretch>
            <a:fillRect/>
          </a:stretch>
        </p:blipFill>
        <p:spPr>
          <a:xfrm>
            <a:off x="5170805" y="3178175"/>
            <a:ext cx="4995545" cy="956310"/>
          </a:xfrm>
          <a:prstGeom prst="rect">
            <a:avLst/>
          </a:prstGeom>
        </p:spPr>
      </p:pic>
    </p:spTree>
  </p:cSld>
  <p:clrMapOvr>
    <a:masterClrMapping/>
  </p:clrMapOvr>
  <p:transition spd="med">
    <p:wipe dir="d"/>
  </p:transition>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57530" y="900430"/>
            <a:ext cx="11137900" cy="5631180"/>
          </a:xfrm>
          <a:prstGeom prst="rect">
            <a:avLst/>
          </a:prstGeom>
        </p:spPr>
        <p:txBody>
          <a:bodyPr wrap="square">
            <a:spAutoFit/>
          </a:bodyPr>
          <a:lstStyle/>
          <a:p>
            <a:pPr fontAlgn="auto">
              <a:lnSpc>
                <a:spcPct val="150000"/>
              </a:lnSpc>
            </a:pPr>
            <a:r>
              <a:rPr lang="zh-CN" sz="2400">
                <a:solidFill>
                  <a:srgbClr val="FF0000"/>
                </a:solidFill>
                <a:latin typeface="黑体" panose="02010609060101010101" pitchFamily="49" charset="-122"/>
                <a:ea typeface="黑体" panose="02010609060101010101" pitchFamily="49" charset="-122"/>
                <a:sym typeface="+mn-ea"/>
              </a:rPr>
              <a:t>一题通关</a:t>
            </a:r>
            <a:endParaRPr lang="zh-CN" sz="2400">
              <a:solidFill>
                <a:srgbClr val="FF0000"/>
              </a:solidFill>
              <a:latin typeface="黑体" panose="02010609060101010101" pitchFamily="49" charset="-122"/>
              <a:ea typeface="黑体" panose="02010609060101010101" pitchFamily="49" charset="-122"/>
              <a:sym typeface="+mn-ea"/>
            </a:endParaRPr>
          </a:p>
          <a:p>
            <a:pPr fontAlgn="auto">
              <a:lnSpc>
                <a:spcPct val="150000"/>
              </a:lnSpc>
            </a:pPr>
            <a:r>
              <a:rPr sz="2400">
                <a:latin typeface="黑体" panose="02010609060101010101" pitchFamily="49" charset="-122"/>
                <a:ea typeface="黑体" panose="02010609060101010101" pitchFamily="49" charset="-122"/>
                <a:sym typeface="+mn-ea"/>
              </a:rPr>
              <a:t>例</a:t>
            </a:r>
            <a:r>
              <a:rPr sz="2400">
                <a:latin typeface="宋体" panose="02010600030101010101" pitchFamily="2" charset="-122"/>
                <a:ea typeface="宋体" panose="02010600030101010101" pitchFamily="2" charset="-122"/>
                <a:sym typeface="+mn-ea"/>
              </a:rPr>
              <a:t> 小明所在的实验小组想通过实验来测量金属螺母A、B、C的密度.</a:t>
            </a: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fontAlgn="auto">
              <a:lnSpc>
                <a:spcPct val="150000"/>
              </a:lnSpc>
            </a:pPr>
            <a:endParaRPr sz="2400">
              <a:latin typeface="宋体" panose="02010600030101010101" pitchFamily="2" charset="-122"/>
              <a:ea typeface="宋体" panose="02010600030101010101" pitchFamily="2" charset="-122"/>
              <a:sym typeface="+mn-ea"/>
            </a:endParaRPr>
          </a:p>
          <a:p>
            <a:pPr algn="ctr" fontAlgn="auto">
              <a:lnSpc>
                <a:spcPct val="150000"/>
              </a:lnSpc>
            </a:pPr>
            <a:r>
              <a:rPr sz="2400">
                <a:latin typeface="宋体" panose="02010600030101010101" pitchFamily="2" charset="-122"/>
                <a:ea typeface="宋体" panose="02010600030101010101" pitchFamily="2" charset="-122"/>
                <a:sym typeface="+mn-ea"/>
              </a:rPr>
              <a:t>图1</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a:t>
            </a:r>
            <a:r>
              <a:rPr sz="2400">
                <a:latin typeface="黑体" panose="02010609060101010101" pitchFamily="49" charset="-122"/>
                <a:ea typeface="黑体" panose="02010609060101010101" pitchFamily="49" charset="-122"/>
                <a:sym typeface="+mn-ea"/>
              </a:rPr>
              <a:t>基础设问</a:t>
            </a:r>
            <a:r>
              <a:rPr sz="2400">
                <a:latin typeface="宋体" panose="02010600030101010101" pitchFamily="2" charset="-122"/>
                <a:ea typeface="宋体" panose="02010600030101010101" pitchFamily="2" charset="-122"/>
                <a:sym typeface="+mn-ea"/>
              </a:rPr>
              <a:t>】</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sym typeface="+mn-ea"/>
              </a:rPr>
              <a:t>(1)小明将天平放在</a:t>
            </a:r>
            <a:r>
              <a:rPr sz="2400" u="sng">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sym typeface="+mn-ea"/>
              </a:rPr>
              <a:t>上,游码移到标尺</a:t>
            </a:r>
            <a:r>
              <a:rPr sz="2400" u="sng">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sym typeface="+mn-ea"/>
              </a:rPr>
              <a:t>,观察到指针指在分度盘上的位置如图1甲所示,此时应将平衡螺母向</a:t>
            </a:r>
            <a:r>
              <a:rPr sz="2400" u="sng">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sym typeface="+mn-ea"/>
              </a:rPr>
              <a:t>调节,使指针对准</a:t>
            </a:r>
            <a:r>
              <a:rPr sz="2400" u="sng">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sym typeface="+mn-ea"/>
              </a:rPr>
              <a:t>. </a:t>
            </a:r>
            <a:endParaRPr sz="2400">
              <a:latin typeface="宋体" panose="02010600030101010101" pitchFamily="2" charset="-122"/>
              <a:ea typeface="宋体" panose="02010600030101010101" pitchFamily="2" charset="-122"/>
              <a:sym typeface="+mn-ea"/>
            </a:endParaRPr>
          </a:p>
        </p:txBody>
      </p:sp>
      <p:pic>
        <p:nvPicPr>
          <p:cNvPr id="1039" name="18WHLWJJZKBWL135.jpg" descr="id:2147500861;FounderCES"/>
          <p:cNvPicPr>
            <a:picLocks noChangeAspect="1"/>
          </p:cNvPicPr>
          <p:nvPr/>
        </p:nvPicPr>
        <p:blipFill>
          <a:blip r:embed="rId2"/>
          <a:stretch>
            <a:fillRect/>
          </a:stretch>
        </p:blipFill>
        <p:spPr>
          <a:xfrm>
            <a:off x="4351655" y="2125980"/>
            <a:ext cx="3488690" cy="1653540"/>
          </a:xfrm>
          <a:prstGeom prst="rect">
            <a:avLst/>
          </a:prstGeom>
        </p:spPr>
      </p:pic>
      <p:sp>
        <p:nvSpPr>
          <p:cNvPr id="4" name="矩形 3"/>
          <p:cNvSpPr/>
          <p:nvPr/>
        </p:nvSpPr>
        <p:spPr>
          <a:xfrm>
            <a:off x="3409950" y="4740275"/>
            <a:ext cx="16129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水平台面</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7159625" y="4740275"/>
            <a:ext cx="319087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左端的零刻度线处</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8634095" y="5442585"/>
            <a:ext cx="81851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左</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1241425" y="5902960"/>
            <a:ext cx="310959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分度盘中央的刻度线</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6" grpId="0"/>
      <p:bldP spid="8"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物质的物理属性</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1</a:t>
            </a:r>
            <a:endParaRPr lang="zh-CN" altLang="en-US">
              <a:solidFill>
                <a:schemeClr val="bg1"/>
              </a:solidFill>
              <a:sym typeface="+mn-lt"/>
            </a:endParaRPr>
          </a:p>
        </p:txBody>
      </p:sp>
      <p:sp>
        <p:nvSpPr>
          <p:cNvPr id="6" name="矩形 5"/>
          <p:cNvSpPr/>
          <p:nvPr/>
        </p:nvSpPr>
        <p:spPr>
          <a:xfrm>
            <a:off x="752475" y="1355725"/>
            <a:ext cx="10014585" cy="507746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2.[2013河南,9]炎炎夏日,气温节节上升,温度计内水银柱慢慢升高,此过程中水银的 	                                              (　　)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A.质量变大    B.密度变小</a:t>
            </a:r>
            <a:r>
              <a:rPr sz="2400">
                <a:latin typeface="宋体" panose="02010600030101010101" pitchFamily="2" charset="-122"/>
                <a:ea typeface="宋体" panose="02010600030101010101" pitchFamily="2" charset="-122"/>
                <a:sym typeface="+mn-ea"/>
              </a:rPr>
              <a:t>    </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rPr>
              <a:t>C.内能变小</a:t>
            </a:r>
            <a:r>
              <a:rPr sz="2400">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rPr>
              <a:t>D.比热容变大</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3.[2012河南,14]白炽灯长期使用后,钨丝会变细.变细后的钨丝与原来相比	                                                    (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A.熔点变低</a:t>
            </a:r>
            <a:r>
              <a:rPr sz="2400">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rPr>
              <a:t>B.密度变小</a:t>
            </a:r>
            <a:r>
              <a:rPr sz="2400">
                <a:latin typeface="宋体" panose="02010600030101010101" pitchFamily="2" charset="-122"/>
                <a:ea typeface="宋体" panose="02010600030101010101" pitchFamily="2" charset="-122"/>
                <a:sym typeface="+mn-ea"/>
              </a:rPr>
              <a:t>    </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rPr>
              <a:t>C.比热容变大</a:t>
            </a:r>
            <a:r>
              <a:rPr sz="2400">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rPr>
              <a:t>D.电阻变大</a:t>
            </a: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p:txBody>
      </p:sp>
      <p:sp>
        <p:nvSpPr>
          <p:cNvPr id="8" name="矩形 7"/>
          <p:cNvSpPr/>
          <p:nvPr/>
        </p:nvSpPr>
        <p:spPr>
          <a:xfrm>
            <a:off x="9968230" y="1966595"/>
            <a:ext cx="42735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9968230" y="4251960"/>
            <a:ext cx="42735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D</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57530" y="900430"/>
            <a:ext cx="11137900" cy="5077460"/>
          </a:xfrm>
          <a:prstGeom prst="rect">
            <a:avLst/>
          </a:prstGeom>
        </p:spPr>
        <p:txBody>
          <a:bodyPr wrap="square">
            <a:spAutoFit/>
          </a:bodyPr>
          <a:lstStyle/>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(2)小明同学设计了下列实验步骤:</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①用调节好的天平测出金属螺母A的质量m;</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②向量筒中倒入适量的水,读出水的体积V</a:t>
            </a:r>
            <a:r>
              <a:rPr lang="zh-CN" sz="2400" baseline="-25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③根据密度的公式,算出金属螺母A的密度ρ;</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④将金属螺母A浸没在量筒内的水中,读出金属螺母A和水的总体积V</a:t>
            </a:r>
            <a:r>
              <a:rPr lang="zh-CN" sz="2400" baseline="-25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他应采用的正确实验步骤顺序为</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(选填下列选项前的字母).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A.①②④③        B.①②③④</a:t>
            </a:r>
            <a:r>
              <a:rPr lang="zh-CN" sz="2400">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C.②③④①</a:t>
            </a:r>
            <a:r>
              <a:rPr lang="zh-CN" sz="2400">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D.②③①④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(3)用调节好的天平测量金属螺母A的质量,天平平衡时右盘中所加砝码和游码在标尺上的位置如图1乙所示,则金属螺母A的质量为</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g.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8" name="矩形 7"/>
          <p:cNvSpPr/>
          <p:nvPr/>
        </p:nvSpPr>
        <p:spPr>
          <a:xfrm>
            <a:off x="5103495" y="3719195"/>
            <a:ext cx="44767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7136765" y="5391785"/>
            <a:ext cx="83693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63.2</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57530" y="900430"/>
            <a:ext cx="11137900" cy="4523105"/>
          </a:xfrm>
          <a:prstGeom prst="rect">
            <a:avLst/>
          </a:prstGeom>
        </p:spPr>
        <p:txBody>
          <a:bodyPr wrap="square">
            <a:spAutoFit/>
          </a:bodyPr>
          <a:lstStyle/>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(4)已知V</a:t>
            </a:r>
            <a:r>
              <a:rPr lang="zh-CN" sz="2400" baseline="-25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=30 mL,V</a:t>
            </a:r>
            <a:r>
              <a:rPr lang="zh-CN" sz="2400" baseline="-25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的示数如图1丙所示,则金属螺母A的体积为</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cm</a:t>
            </a:r>
            <a:r>
              <a:rPr lang="zh-CN" sz="2400" baseline="30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(5)金属螺母A的密度为</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g/cm</a:t>
            </a:r>
            <a:r>
              <a:rPr lang="zh-CN" sz="2400" baseline="30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(6)若小明同学在实验中,先测量金属螺母A的体积,再测量它的质量,则所测得的金属螺母A的密度值比其真实值</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(7)若小明在读取图1丙中的示数时仰视读数(V</a:t>
            </a:r>
            <a:r>
              <a:rPr lang="zh-CN" sz="2400" baseline="-25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的测量值准确),则所测得的金属螺母A的密度将</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(8)在测质量时,若小明使用的天平所带的砝码被磨损,则质量的测量值将</a:t>
            </a:r>
            <a:r>
              <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______</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(9)若小明使用的天平所带的砝码生锈了,则所测出的质量值比真实值</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2" name="矩形 1"/>
          <p:cNvSpPr/>
          <p:nvPr/>
        </p:nvSpPr>
        <p:spPr>
          <a:xfrm>
            <a:off x="8916035" y="1057275"/>
            <a:ext cx="83693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8</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3919220" y="1517650"/>
            <a:ext cx="83693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7.9</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4652010" y="2616200"/>
            <a:ext cx="83693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2482215" y="3735705"/>
            <a:ext cx="83693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偏大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10396220" y="4196080"/>
            <a:ext cx="83693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偏大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9930765" y="4820285"/>
            <a:ext cx="83693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8" grpId="0"/>
      <p:bldP spid="10" grpId="0"/>
    </p:bldLst>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27050" y="1190625"/>
            <a:ext cx="11137900" cy="4523105"/>
          </a:xfrm>
          <a:prstGeom prst="rect">
            <a:avLst/>
          </a:prstGeom>
        </p:spPr>
        <p:txBody>
          <a:bodyPr wrap="square">
            <a:spAutoFit/>
          </a:bodyPr>
          <a:lstStyle/>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(10)如图2所示,是与小明同组的另一位同学在调节天平平衡时的情景,存在的错误之处是</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algn="ctr" fontAlgn="auto">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图</a:t>
            </a:r>
            <a:r>
              <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a:t>
            </a:r>
            <a:endPar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040" name="18WHLWJJZKBWL136.jpg" descr="id:2147500868;FounderCES"/>
          <p:cNvPicPr>
            <a:picLocks noChangeAspect="1"/>
          </p:cNvPicPr>
          <p:nvPr/>
        </p:nvPicPr>
        <p:blipFill>
          <a:blip r:embed="rId2"/>
          <a:stretch>
            <a:fillRect/>
          </a:stretch>
        </p:blipFill>
        <p:spPr>
          <a:xfrm>
            <a:off x="3989705" y="3195955"/>
            <a:ext cx="3244215" cy="1804670"/>
          </a:xfrm>
          <a:prstGeom prst="rect">
            <a:avLst/>
          </a:prstGeom>
        </p:spPr>
      </p:pic>
      <p:sp>
        <p:nvSpPr>
          <p:cNvPr id="10" name="矩形 9"/>
          <p:cNvSpPr/>
          <p:nvPr/>
        </p:nvSpPr>
        <p:spPr>
          <a:xfrm>
            <a:off x="1695450" y="1816735"/>
            <a:ext cx="245300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没有将游码归零</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02285" y="1026795"/>
            <a:ext cx="11162665" cy="5631180"/>
          </a:xfrm>
          <a:prstGeom prst="rect">
            <a:avLst/>
          </a:prstGeom>
        </p:spPr>
        <p:txBody>
          <a:bodyPr wrap="square">
            <a:spAutoFit/>
          </a:bodyPr>
          <a:lstStyle/>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r>
              <a:rPr lang="zh-CN" sz="2400">
                <a:solidFill>
                  <a:schemeClr val="tx1"/>
                </a:solidFill>
                <a:latin typeface="黑体" panose="02010609060101010101" pitchFamily="49" charset="-122"/>
                <a:ea typeface="黑体" panose="02010609060101010101" pitchFamily="49" charset="-122"/>
                <a:cs typeface="宋体" panose="02010600030101010101" pitchFamily="2" charset="-122"/>
                <a:sym typeface="+mn-ea"/>
              </a:rPr>
              <a:t>拓展设问</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(11)与小明同组的小杜同学只有一个弹簧测力计,他采用如图3所示的方法,测出了金属螺母B的密度,请回答下列问题:(g取10 N/kg)</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algn="ct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图</a:t>
            </a:r>
            <a:r>
              <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a:t>
            </a:r>
            <a:endPar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041" name="18WHLWJJZKBWL138.jpg" descr="id:2147500875;FounderCES"/>
          <p:cNvPicPr>
            <a:picLocks noChangeAspect="1"/>
          </p:cNvPicPr>
          <p:nvPr/>
        </p:nvPicPr>
        <p:blipFill>
          <a:blip r:embed="rId2"/>
          <a:stretch>
            <a:fillRect/>
          </a:stretch>
        </p:blipFill>
        <p:spPr>
          <a:xfrm>
            <a:off x="4719955" y="3050540"/>
            <a:ext cx="2752090" cy="2383790"/>
          </a:xfrm>
          <a:prstGeom prst="rect">
            <a:avLst/>
          </a:prstGeom>
        </p:spPr>
      </p:pic>
    </p:spTree>
  </p:cSld>
  <p:clrMapOvr>
    <a:masterClrMapping/>
  </p:clrMapOvr>
  <p:transition spd="med">
    <p:wipe dir="d"/>
  </p:transition>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14985" y="1026795"/>
            <a:ext cx="11162665" cy="5631180"/>
          </a:xfrm>
          <a:prstGeom prst="rect">
            <a:avLst/>
          </a:prstGeom>
        </p:spPr>
        <p:txBody>
          <a:bodyPr wrap="square">
            <a:spAutoFit/>
          </a:bodyPr>
          <a:lstStyle/>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a.如图3甲所示,测得金属螺母B的重力为</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N,则金属螺母B的质量是</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g;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b.如图3乙所示,金属螺母B浸没在水中时,受到的浮力为</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N,则金属螺母B的体积为</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m</a:t>
            </a:r>
            <a:r>
              <a:rPr lang="zh-CN" sz="2400" baseline="30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c.金属螺母B的密度为</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kg/m</a:t>
            </a:r>
            <a:r>
              <a:rPr lang="zh-CN" sz="2400" baseline="30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(12)与小明同组的小晨设计了一个实验,用排水法测金属螺母C的密度.实验器材有小空桶、溢水杯、烧杯、量筒和水,实验步骤如下:</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algn="ctr" fontAlgn="auto">
              <a:lnSpc>
                <a:spcPct val="15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图</a:t>
            </a:r>
            <a:r>
              <a:rPr lang="en-US" alt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042" name="18WHLWJJZKBWL137.jpg" descr="id:2147500882;FounderCES"/>
          <p:cNvPicPr>
            <a:picLocks noChangeAspect="1"/>
          </p:cNvPicPr>
          <p:nvPr/>
        </p:nvPicPr>
        <p:blipFill>
          <a:blip r:embed="rId2"/>
          <a:stretch>
            <a:fillRect/>
          </a:stretch>
        </p:blipFill>
        <p:spPr>
          <a:xfrm>
            <a:off x="3148965" y="4678680"/>
            <a:ext cx="5384165" cy="1412240"/>
          </a:xfrm>
          <a:prstGeom prst="rect">
            <a:avLst/>
          </a:prstGeom>
        </p:spPr>
      </p:pic>
      <p:sp>
        <p:nvSpPr>
          <p:cNvPr id="10" name="矩形 9"/>
          <p:cNvSpPr/>
          <p:nvPr/>
        </p:nvSpPr>
        <p:spPr>
          <a:xfrm>
            <a:off x="6155690" y="1110615"/>
            <a:ext cx="3708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10038715" y="1110615"/>
            <a:ext cx="245300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400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7943850" y="1652270"/>
            <a:ext cx="58928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1689100" y="2277110"/>
            <a:ext cx="79946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10</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-4</a:t>
            </a:r>
            <a:endPar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3665220" y="2745105"/>
            <a:ext cx="241490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4×10</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endPar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P spid="3" grpId="0"/>
      <p:bldP spid="4" grpId="0"/>
      <p:bldP spid="6" grpId="0"/>
    </p:bldLst>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14985" y="1026795"/>
            <a:ext cx="11162665" cy="5846445"/>
          </a:xfrm>
          <a:prstGeom prst="rect">
            <a:avLst/>
          </a:prstGeom>
        </p:spPr>
        <p:txBody>
          <a:bodyPr wrap="square">
            <a:spAutoFit/>
          </a:bodyPr>
          <a:lstStyle/>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①让小空桶漂浮在盛满水的溢水杯中,如图4甲;</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②将金属螺母C浸没在水中,测得溢出水的体积为20 mL,如图4乙;</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③将烧杯中20 mL水倒掉,从水中取出金属螺母C,如图4丙;</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④将金属螺母C放入小空桶,小空桶仍漂浮在水面,测得此时溢出水的体积为44 mL,如图4丁.</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请回答下列问题:</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a.被测金属螺母C的体积为</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cm</a:t>
            </a:r>
            <a:r>
              <a:rPr lang="zh-CN" sz="2400" baseline="30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b.被测金属螺母C的质量是</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g;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c.在步骤③中,若有少量水沾在烧杯壁上没有倒干净,则测出的金属螺母C的密度将　　</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d.在实验步骤④中,若将沾有水的金属螺母C放入小空桶,则测出的金属螺母C的密度将</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3" name="矩形 2"/>
          <p:cNvSpPr/>
          <p:nvPr/>
        </p:nvSpPr>
        <p:spPr>
          <a:xfrm>
            <a:off x="4182745" y="3881120"/>
            <a:ext cx="58928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4271645" y="4341495"/>
            <a:ext cx="58928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64</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1016635" y="5300980"/>
            <a:ext cx="93154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偏大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1099820" y="6198235"/>
            <a:ext cx="8483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6" grpId="0"/>
    </p:bldLst>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14985" y="1026795"/>
            <a:ext cx="11162665" cy="2968625"/>
          </a:xfrm>
          <a:prstGeom prst="rect">
            <a:avLst/>
          </a:prstGeom>
        </p:spPr>
        <p:txBody>
          <a:bodyPr wrap="square">
            <a:spAutoFit/>
          </a:bodyPr>
          <a:lstStyle/>
          <a:p>
            <a:pPr fontAlgn="auto">
              <a:lnSpc>
                <a:spcPct val="130000"/>
              </a:lnSpc>
            </a:pPr>
            <a:r>
              <a:rPr lang="zh-CN" sz="2400">
                <a:solidFill>
                  <a:srgbClr val="FF0000"/>
                </a:solidFill>
                <a:latin typeface="黑体" panose="02010609060101010101" pitchFamily="49" charset="-122"/>
                <a:ea typeface="黑体" panose="02010609060101010101" pitchFamily="49" charset="-122"/>
                <a:cs typeface="宋体" panose="02010600030101010101" pitchFamily="2" charset="-122"/>
                <a:sym typeface="+mn-ea"/>
              </a:rPr>
              <a:t>创新预测</a:t>
            </a:r>
            <a:endParaRPr lang="zh-CN" sz="2400">
              <a:solidFill>
                <a:srgbClr val="FF0000"/>
              </a:solidFill>
              <a:latin typeface="黑体" panose="02010609060101010101" pitchFamily="49" charset="-122"/>
              <a:ea typeface="黑体" panose="02010609060101010101" pitchFamily="49" charset="-122"/>
              <a:cs typeface="宋体" panose="02010600030101010101" pitchFamily="2" charset="-122"/>
              <a:sym typeface="+mn-ea"/>
            </a:endParaRPr>
          </a:p>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1.小明想了解不溶于水的化工原料石英粉的密度,已知水的密度为ρ</a:t>
            </a:r>
            <a:r>
              <a:rPr lang="zh-CN" sz="2400" baseline="-25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水</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,他利用天平(含砝码)、一个玻璃杯、足量的水,就能完成测量石英粉密度的实验.下面是小明的实验步骤:</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(1)用调好的天平测量空玻璃杯的质量m</a:t>
            </a:r>
            <a:r>
              <a:rPr lang="zh-CN" sz="2400" baseline="-25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0</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,天平平衡时右盘中砝码的质量、游码在称量标尺上的位置如图所示,则空玻璃杯的质量m</a:t>
            </a:r>
            <a:r>
              <a:rPr lang="zh-CN" sz="2400" baseline="-25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0</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g.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044" name="18WHLWJJZKBWL140.jpg" descr="id:2147500896;FounderCES"/>
          <p:cNvPicPr>
            <a:picLocks noChangeAspect="1"/>
          </p:cNvPicPr>
          <p:nvPr/>
        </p:nvPicPr>
        <p:blipFill>
          <a:blip r:embed="rId2"/>
          <a:stretch>
            <a:fillRect/>
          </a:stretch>
        </p:blipFill>
        <p:spPr>
          <a:xfrm>
            <a:off x="4192270" y="4323080"/>
            <a:ext cx="3154680" cy="1682115"/>
          </a:xfrm>
          <a:prstGeom prst="rect">
            <a:avLst/>
          </a:prstGeom>
        </p:spPr>
      </p:pic>
      <p:sp>
        <p:nvSpPr>
          <p:cNvPr id="6" name="矩形 5"/>
          <p:cNvSpPr/>
          <p:nvPr/>
        </p:nvSpPr>
        <p:spPr>
          <a:xfrm>
            <a:off x="7069455" y="3422015"/>
            <a:ext cx="8483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27.4</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793750" y="1464945"/>
            <a:ext cx="10756900" cy="3928110"/>
          </a:xfrm>
          <a:prstGeom prst="rect">
            <a:avLst/>
          </a:prstGeom>
        </p:spPr>
        <p:txBody>
          <a:bodyPr wrap="square">
            <a:spAutoFit/>
          </a:bodyPr>
          <a:lstStyle/>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(2)在玻璃杯中装适量石英粉,使其表面水平,并在该水平面对应杯壁处作标记,测量出</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的总质量m</a:t>
            </a:r>
            <a:r>
              <a:rPr lang="zh-CN" sz="2400" baseline="-25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1</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(3)将石英粉全部倒出,向玻璃杯中装水至标记处,测量出</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的总质量m</a:t>
            </a:r>
            <a:r>
              <a:rPr lang="zh-CN" sz="2400" baseline="-250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2</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(4)写出石英粉密度的表达式ρ=</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.(用相应的符号表示) </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(5)这种测量方式所测得石英粉的密度比实际值</a:t>
            </a:r>
            <a:r>
              <a:rPr lang="zh-CN"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(选填“大”或“小”).</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6" name="矩形 5"/>
          <p:cNvSpPr/>
          <p:nvPr/>
        </p:nvSpPr>
        <p:spPr>
          <a:xfrm>
            <a:off x="2109470" y="1927225"/>
            <a:ext cx="310578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玻璃杯和石英粉</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8609965" y="2387600"/>
            <a:ext cx="176911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玻璃杯和水</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7323455" y="3884295"/>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8" name="图片 7"/>
          <p:cNvPicPr>
            <a:picLocks noChangeAspect="1"/>
          </p:cNvPicPr>
          <p:nvPr/>
        </p:nvPicPr>
        <p:blipFill>
          <a:blip r:embed="rId2"/>
          <a:stretch>
            <a:fillRect/>
          </a:stretch>
        </p:blipFill>
        <p:spPr>
          <a:xfrm>
            <a:off x="5617845" y="3134360"/>
            <a:ext cx="1318895" cy="58928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4" grpId="0"/>
    </p:bldLst>
  </p:timing>
</p:sld>
</file>

<file path=ppt/slides/slide4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79755" y="1026795"/>
            <a:ext cx="10883265" cy="5367020"/>
          </a:xfrm>
          <a:prstGeom prst="rect">
            <a:avLst/>
          </a:prstGeom>
        </p:spPr>
        <p:txBody>
          <a:bodyPr wrap="square">
            <a:spAutoFit/>
          </a:bodyPr>
          <a:lstStyle/>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2.某同学想测出一块鹅卵石的密度,于是他找来如下器材:天平(含砝码)、一个烧杯、细线(质量和体积均不计)、足量的水.探究过程如下:</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(1)把天平放在水平桌面上,调节平衡螺母,使天平横梁在水平位置平衡.</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a.此操作中存在的问题是</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b.该同学解决上述问题后,重新调节天平平衡时出现了如图甲所示的现象,他需向</a:t>
            </a: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(选填“左”或“右”)调节平衡螺母.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endParaRPr lang="zh-CN"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045" name="18WHLWJJZKBWL139.jpg" descr="id:2147500903;FounderCES"/>
          <p:cNvPicPr>
            <a:picLocks noChangeAspect="1"/>
          </p:cNvPicPr>
          <p:nvPr/>
        </p:nvPicPr>
        <p:blipFill>
          <a:blip r:embed="rId2"/>
          <a:stretch>
            <a:fillRect/>
          </a:stretch>
        </p:blipFill>
        <p:spPr>
          <a:xfrm>
            <a:off x="3531870" y="4585335"/>
            <a:ext cx="4409440" cy="1442720"/>
          </a:xfrm>
          <a:prstGeom prst="rect">
            <a:avLst/>
          </a:prstGeom>
        </p:spPr>
      </p:pic>
      <p:sp>
        <p:nvSpPr>
          <p:cNvPr id="4" name="矩形 3"/>
          <p:cNvSpPr/>
          <p:nvPr/>
        </p:nvSpPr>
        <p:spPr>
          <a:xfrm>
            <a:off x="4269105" y="2496820"/>
            <a:ext cx="637603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没把游码移至标尺左端的零刻度线处</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758825" y="342392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右</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4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测量固体的密度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1</a:t>
            </a:r>
            <a:endParaRPr lang="en-US" altLang="zh-CN">
              <a:solidFill>
                <a:schemeClr val="bg1"/>
              </a:solidFill>
              <a:sym typeface="+mn-lt"/>
            </a:endParaRPr>
          </a:p>
        </p:txBody>
      </p:sp>
      <p:sp>
        <p:nvSpPr>
          <p:cNvPr id="12" name="矩形 11"/>
          <p:cNvSpPr/>
          <p:nvPr/>
        </p:nvSpPr>
        <p:spPr>
          <a:xfrm>
            <a:off x="527685" y="1216660"/>
            <a:ext cx="10883265" cy="3448685"/>
          </a:xfrm>
          <a:prstGeom prst="rect">
            <a:avLst/>
          </a:prstGeom>
        </p:spPr>
        <p:txBody>
          <a:bodyPr wrap="square">
            <a:spAutoFit/>
          </a:bodyPr>
          <a:lstStyle/>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(2)天平横梁在水平位置平衡后,该同学又进行了如下操作:</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a.将鹅卵石放在天平的左盘,天平平衡时,右盘中的砝码及游码对应的示数如图乙,鹅卵石的质量为</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g;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b.在烧杯中装入适量的水,用调好的天平测得其总质量为72 g;</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c.吊起用细线系好的鹅卵石,使其浸没在水中(不接触容器壁和容器底),此时测得总质量为97 g;</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d.鹅卵石的体积为</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cm</a:t>
            </a:r>
            <a:r>
              <a:rPr lang="zh-CN" sz="2400" baseline="30000">
                <a:latin typeface="宋体" panose="02010600030101010101" pitchFamily="2" charset="-122"/>
                <a:ea typeface="宋体" panose="02010600030101010101" pitchFamily="2" charset="-122"/>
                <a:cs typeface="宋体" panose="02010600030101010101" pitchFamily="2" charset="-122"/>
                <a:sym typeface="+mn-ea"/>
              </a:rPr>
              <a:t>3</a:t>
            </a:r>
            <a:r>
              <a:rPr lang="zh-CN" sz="2400">
                <a:latin typeface="宋体" panose="02010600030101010101" pitchFamily="2" charset="-122"/>
                <a:ea typeface="宋体" panose="02010600030101010101" pitchFamily="2" charset="-122"/>
                <a:cs typeface="宋体" panose="02010600030101010101" pitchFamily="2" charset="-122"/>
                <a:sym typeface="+mn-ea"/>
              </a:rPr>
              <a:t>,鹅卵石的密度为</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kg/m</a:t>
            </a:r>
            <a:r>
              <a:rPr lang="zh-CN" sz="2400" baseline="30000">
                <a:latin typeface="宋体" panose="02010600030101010101" pitchFamily="2" charset="-122"/>
                <a:ea typeface="宋体" panose="02010600030101010101" pitchFamily="2" charset="-122"/>
                <a:cs typeface="宋体" panose="02010600030101010101" pitchFamily="2" charset="-122"/>
                <a:sym typeface="+mn-ea"/>
              </a:rPr>
              <a:t>3</a:t>
            </a:r>
            <a:r>
              <a:rPr lang="zh-CN" sz="2400">
                <a:latin typeface="宋体" panose="02010600030101010101" pitchFamily="2" charset="-122"/>
                <a:ea typeface="宋体" panose="02010600030101010101" pitchFamily="2" charset="-122"/>
                <a:cs typeface="宋体" panose="02010600030101010101" pitchFamily="2" charset="-122"/>
                <a:sym typeface="+mn-ea"/>
              </a:rPr>
              <a:t>.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2" name="矩形 1"/>
          <p:cNvSpPr/>
          <p:nvPr/>
        </p:nvSpPr>
        <p:spPr>
          <a:xfrm>
            <a:off x="2941955" y="218821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67</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3182620" y="409448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25</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7084060" y="4094480"/>
            <a:ext cx="226123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2.68×10</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endPar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物质的物理属性</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1</a:t>
            </a:r>
            <a:endParaRPr lang="zh-CN" altLang="en-US">
              <a:solidFill>
                <a:schemeClr val="bg1"/>
              </a:solidFill>
              <a:sym typeface="+mn-lt"/>
            </a:endParaRPr>
          </a:p>
        </p:txBody>
      </p:sp>
      <p:sp>
        <p:nvSpPr>
          <p:cNvPr id="6" name="矩形 5"/>
          <p:cNvSpPr/>
          <p:nvPr/>
        </p:nvSpPr>
        <p:spPr>
          <a:xfrm>
            <a:off x="752475" y="1002030"/>
            <a:ext cx="10014585" cy="452310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4.[2017河南B卷,7]小李在游戏中把乒乓球压瘪了,但没有破裂.对于球内气体而言,没有发生变化的物理量是                          (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A.质量</a:t>
            </a:r>
            <a:r>
              <a:rPr sz="2400">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rPr>
              <a:t>B.体积</a:t>
            </a:r>
            <a:r>
              <a:rPr sz="2400">
                <a:latin typeface="宋体" panose="02010600030101010101" pitchFamily="2" charset="-122"/>
                <a:ea typeface="宋体" panose="02010600030101010101" pitchFamily="2" charset="-122"/>
                <a:sym typeface="+mn-ea"/>
              </a:rPr>
              <a:t>    </a:t>
            </a:r>
            <a:endParaRPr sz="2400">
              <a:latin typeface="宋体" panose="02010600030101010101" pitchFamily="2" charset="-122"/>
              <a:ea typeface="宋体" panose="02010600030101010101" pitchFamily="2" charset="-122"/>
              <a:sym typeface="+mn-ea"/>
            </a:endParaRPr>
          </a:p>
          <a:p>
            <a:pPr fontAlgn="auto">
              <a:lnSpc>
                <a:spcPct val="150000"/>
              </a:lnSpc>
            </a:pPr>
            <a:r>
              <a:rPr sz="2400">
                <a:latin typeface="宋体" panose="02010600030101010101" pitchFamily="2" charset="-122"/>
                <a:ea typeface="宋体" panose="02010600030101010101" pitchFamily="2" charset="-122"/>
              </a:rPr>
              <a:t>C.密度</a:t>
            </a:r>
            <a:r>
              <a:rPr sz="2400">
                <a:latin typeface="宋体" panose="02010600030101010101" pitchFamily="2" charset="-122"/>
                <a:ea typeface="宋体" panose="02010600030101010101" pitchFamily="2" charset="-122"/>
                <a:sym typeface="+mn-ea"/>
              </a:rPr>
              <a:t>    </a:t>
            </a:r>
            <a:r>
              <a:rPr sz="2400">
                <a:latin typeface="宋体" panose="02010600030101010101" pitchFamily="2" charset="-122"/>
                <a:ea typeface="宋体" panose="02010600030101010101" pitchFamily="2" charset="-122"/>
              </a:rPr>
              <a:t>D.压强</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5.[2011河南,9]笔记本电脑外壳多采用优质的ABS工程塑料,这主要是利用了这种塑料的	                                        (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A.硬度大	B.磁性强</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C.密度大	D.导电性好</a:t>
            </a:r>
            <a:endParaRPr sz="2400">
              <a:latin typeface="宋体" panose="02010600030101010101" pitchFamily="2" charset="-122"/>
              <a:ea typeface="宋体" panose="02010600030101010101" pitchFamily="2" charset="-122"/>
            </a:endParaRPr>
          </a:p>
        </p:txBody>
      </p:sp>
      <p:sp>
        <p:nvSpPr>
          <p:cNvPr id="8" name="矩形 7"/>
          <p:cNvSpPr/>
          <p:nvPr/>
        </p:nvSpPr>
        <p:spPr>
          <a:xfrm>
            <a:off x="9677400" y="1638300"/>
            <a:ext cx="42735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9968230" y="3949065"/>
            <a:ext cx="42735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Lst>
  </p:timing>
</p:sld>
</file>

<file path=ppt/slides/slide5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测量液体的密度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516255" y="1002665"/>
            <a:ext cx="10894695" cy="5846445"/>
          </a:xfrm>
          <a:prstGeom prst="rect">
            <a:avLst/>
          </a:prstGeom>
        </p:spPr>
        <p:txBody>
          <a:bodyPr wrap="square">
            <a:spAutoFit/>
          </a:bodyPr>
          <a:lstStyle/>
          <a:p>
            <a:pPr fontAlgn="auto">
              <a:lnSpc>
                <a:spcPct val="130000"/>
              </a:lnSpc>
            </a:pPr>
            <a:r>
              <a:rPr lang="zh-CN" sz="2400">
                <a:solidFill>
                  <a:srgbClr val="FF0000"/>
                </a:solidFill>
                <a:latin typeface="黑体" panose="02010609060101010101" pitchFamily="49" charset="-122"/>
                <a:ea typeface="黑体" panose="02010609060101010101" pitchFamily="49" charset="-122"/>
                <a:cs typeface="宋体" panose="02010600030101010101" pitchFamily="2" charset="-122"/>
                <a:sym typeface="+mn-ea"/>
              </a:rPr>
              <a:t>考法总结</a:t>
            </a:r>
            <a:endParaRPr lang="zh-CN" sz="2400">
              <a:solidFill>
                <a:srgbClr val="FF0000"/>
              </a:solidFill>
              <a:latin typeface="黑体" panose="02010609060101010101" pitchFamily="49" charset="-122"/>
              <a:ea typeface="黑体" panose="02010609060101010101" pitchFamily="49"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说明:实验原理、天平和量筒的使用同实验1.</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有关该实验,还有如下命题点:</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(1)实验操作步骤及误差来源分析:</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黑体" panose="02010609060101010101" pitchFamily="49" charset="-122"/>
                <a:ea typeface="黑体" panose="02010609060101010101" pitchFamily="49" charset="-122"/>
                <a:cs typeface="宋体" panose="02010600030101010101" pitchFamily="2" charset="-122"/>
                <a:sym typeface="+mn-ea"/>
              </a:rPr>
              <a:t>方法一　先测量液体的质量</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①用天平测出空烧杯的质量m</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1</a:t>
            </a:r>
            <a:r>
              <a:rPr lang="zh-CN" sz="2400">
                <a:latin typeface="宋体" panose="02010600030101010101" pitchFamily="2" charset="-122"/>
                <a:ea typeface="宋体" panose="02010600030101010101" pitchFamily="2" charset="-122"/>
                <a:cs typeface="宋体" panose="02010600030101010101" pitchFamily="2" charset="-122"/>
                <a:sym typeface="+mn-ea"/>
              </a:rPr>
              <a:t>;</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②用天平测出烧杯和液体的总质量m</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2</a:t>
            </a:r>
            <a:r>
              <a:rPr lang="zh-CN" sz="2400">
                <a:latin typeface="宋体" panose="02010600030101010101" pitchFamily="2" charset="-122"/>
                <a:ea typeface="宋体" panose="02010600030101010101" pitchFamily="2" charset="-122"/>
                <a:cs typeface="宋体" panose="02010600030101010101" pitchFamily="2" charset="-122"/>
                <a:sym typeface="+mn-ea"/>
              </a:rPr>
              <a:t>;</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③将液体倒入量筒中,测出液体的体积V;</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④液体的密度为</a:t>
            </a:r>
            <a:r>
              <a:rPr sz="2400" u="wavyHeavy">
                <a:uFill>
                  <a:solidFill>
                    <a:schemeClr val="accent1"/>
                  </a:solidFill>
                </a:uFill>
                <a:latin typeface="宋体" panose="02010600030101010101" pitchFamily="2" charset="-122"/>
                <a:ea typeface="宋体" panose="02010600030101010101" pitchFamily="2" charset="-122"/>
                <a:sym typeface="+mn-ea"/>
              </a:rPr>
              <a:t>ρ             </a:t>
            </a:r>
            <a:r>
              <a:rPr lang="zh-CN" sz="2400">
                <a:latin typeface="宋体" panose="02010600030101010101" pitchFamily="2" charset="-122"/>
                <a:ea typeface="宋体" panose="02010600030101010101" pitchFamily="2" charset="-122"/>
                <a:cs typeface="宋体" panose="02010600030101010101" pitchFamily="2" charset="-122"/>
                <a:sym typeface="+mn-ea"/>
              </a:rPr>
              <a:t>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30000"/>
              </a:lnSpc>
            </a:pPr>
            <a:r>
              <a:rPr sz="2400" u="wavyHeavy">
                <a:uFill>
                  <a:solidFill>
                    <a:schemeClr val="accent1"/>
                  </a:solidFill>
                </a:uFill>
                <a:latin typeface="宋体" panose="02010600030101010101" pitchFamily="2" charset="-122"/>
                <a:ea typeface="宋体" panose="02010600030101010101" pitchFamily="2" charset="-122"/>
                <a:sym typeface="+mn-ea"/>
              </a:rPr>
              <a:t>误差分析</a:t>
            </a:r>
            <a:r>
              <a:rPr lang="zh-CN" sz="2400">
                <a:latin typeface="宋体" panose="02010600030101010101" pitchFamily="2" charset="-122"/>
                <a:ea typeface="宋体" panose="02010600030101010101" pitchFamily="2" charset="-122"/>
                <a:cs typeface="宋体" panose="02010600030101010101" pitchFamily="2" charset="-122"/>
                <a:sym typeface="+mn-ea"/>
              </a:rPr>
              <a:t>:将液体从烧杯中倒入量筒中时,烧杯壁上会有残留,使测得的体积偏小,算出的密度值偏大.</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2" name="图片 1"/>
          <p:cNvPicPr>
            <a:picLocks noChangeAspect="1"/>
          </p:cNvPicPr>
          <p:nvPr/>
        </p:nvPicPr>
        <p:blipFill>
          <a:blip r:embed="rId2"/>
          <a:stretch>
            <a:fillRect/>
          </a:stretch>
        </p:blipFill>
        <p:spPr>
          <a:xfrm>
            <a:off x="3058160" y="5156835"/>
            <a:ext cx="1170305" cy="557530"/>
          </a:xfrm>
          <a:prstGeom prst="rect">
            <a:avLst/>
          </a:prstGeom>
        </p:spPr>
      </p:pic>
    </p:spTree>
  </p:cSld>
  <p:clrMapOvr>
    <a:masterClrMapping/>
  </p:clrMapOvr>
  <p:transition spd="med">
    <p:wipe dir="d"/>
  </p:transition>
  <p:timing/>
</p:sld>
</file>

<file path=ppt/slides/slide5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测量液体的密度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516255" y="1002665"/>
            <a:ext cx="10894695" cy="4523105"/>
          </a:xfrm>
          <a:prstGeom prst="rect">
            <a:avLst/>
          </a:prstGeom>
        </p:spPr>
        <p:txBody>
          <a:bodyPr wrap="square">
            <a:spAutoFit/>
          </a:bodyPr>
          <a:lstStyle/>
          <a:p>
            <a:pPr fontAlgn="auto">
              <a:lnSpc>
                <a:spcPct val="150000"/>
              </a:lnSpc>
            </a:pPr>
            <a:r>
              <a:rPr lang="zh-CN" sz="2400">
                <a:latin typeface="黑体" panose="02010609060101010101" pitchFamily="49" charset="-122"/>
                <a:ea typeface="黑体" panose="02010609060101010101" pitchFamily="49" charset="-122"/>
                <a:cs typeface="宋体" panose="02010600030101010101" pitchFamily="2" charset="-122"/>
                <a:sym typeface="+mn-ea"/>
              </a:rPr>
              <a:t>方法二　先测量液体的体积</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①用量筒测出液体的体积V;</a:t>
            </a:r>
            <a:endParaRPr sz="2400" u="wavyHeavy">
              <a:uFill>
                <a:solidFill>
                  <a:schemeClr val="accent1"/>
                </a:solidFill>
              </a:uFill>
              <a:latin typeface="宋体" panose="02010600030101010101" pitchFamily="2" charset="-122"/>
              <a:ea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②用天平测出空烧杯的质量m</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1</a:t>
            </a:r>
            <a:r>
              <a:rPr lang="zh-CN" sz="2400">
                <a:latin typeface="宋体" panose="02010600030101010101" pitchFamily="2" charset="-122"/>
                <a:ea typeface="宋体" panose="02010600030101010101" pitchFamily="2" charset="-122"/>
                <a:cs typeface="宋体" panose="02010600030101010101" pitchFamily="2" charset="-122"/>
                <a:sym typeface="+mn-ea"/>
              </a:rPr>
              <a:t>;</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③将量筒中的液体倒入烧杯中,用天平测出烧杯和液体的总质量m</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2</a:t>
            </a:r>
            <a:r>
              <a:rPr lang="zh-CN" sz="2400">
                <a:latin typeface="宋体" panose="02010600030101010101" pitchFamily="2" charset="-122"/>
                <a:ea typeface="宋体" panose="02010600030101010101" pitchFamily="2" charset="-122"/>
                <a:cs typeface="宋体" panose="02010600030101010101" pitchFamily="2" charset="-122"/>
                <a:sym typeface="+mn-ea"/>
              </a:rPr>
              <a:t>;</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④液体的密度为 </a:t>
            </a:r>
            <a:r>
              <a:rPr sz="2400" u="wavyHeavy">
                <a:uFill>
                  <a:solidFill>
                    <a:schemeClr val="accent1"/>
                  </a:solidFill>
                </a:uFill>
                <a:latin typeface="宋体" panose="02010600030101010101" pitchFamily="2" charset="-122"/>
                <a:ea typeface="宋体" panose="02010600030101010101" pitchFamily="2" charset="-122"/>
                <a:sym typeface="+mn-ea"/>
              </a:rPr>
              <a:t>ρ        </a:t>
            </a:r>
            <a:r>
              <a:rPr lang="zh-CN" sz="2400">
                <a:latin typeface="宋体" panose="02010600030101010101" pitchFamily="2" charset="-122"/>
                <a:ea typeface="宋体" panose="02010600030101010101" pitchFamily="2" charset="-122"/>
                <a:cs typeface="宋体" panose="02010600030101010101" pitchFamily="2" charset="-122"/>
                <a:sym typeface="+mn-ea"/>
              </a:rPr>
              <a:t>.</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误差分析:将液体从量筒中倒入烧杯中时,量筒壁上会有残留,使测得的质量偏小,算出的密度值偏小.</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2" name="图片 1"/>
          <p:cNvPicPr>
            <a:picLocks noChangeAspect="1"/>
          </p:cNvPicPr>
          <p:nvPr/>
        </p:nvPicPr>
        <p:blipFill>
          <a:blip r:embed="rId2"/>
          <a:stretch>
            <a:fillRect/>
          </a:stretch>
        </p:blipFill>
        <p:spPr>
          <a:xfrm>
            <a:off x="3147060" y="3667125"/>
            <a:ext cx="1170305" cy="557530"/>
          </a:xfrm>
          <a:prstGeom prst="rect">
            <a:avLst/>
          </a:prstGeom>
        </p:spPr>
      </p:pic>
    </p:spTree>
  </p:cSld>
  <p:clrMapOvr>
    <a:masterClrMapping/>
  </p:clrMapOvr>
  <p:transition spd="med">
    <p:wipe dir="d"/>
  </p:transition>
  <p:timing/>
</p:sld>
</file>

<file path=ppt/slides/slide5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测量液体的密度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516255" y="1002665"/>
            <a:ext cx="10894695" cy="2861310"/>
          </a:xfrm>
          <a:prstGeom prst="rect">
            <a:avLst/>
          </a:prstGeom>
        </p:spPr>
        <p:txBody>
          <a:bodyPr wrap="square">
            <a:spAutoFit/>
          </a:bodyPr>
          <a:lstStyle/>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(2)改进实验、减小误差的方法:</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①用天平先测出烧杯和液体的总质量m</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1</a:t>
            </a:r>
            <a:r>
              <a:rPr lang="zh-CN" sz="2400">
                <a:latin typeface="宋体" panose="02010600030101010101" pitchFamily="2" charset="-122"/>
                <a:ea typeface="宋体" panose="02010600030101010101" pitchFamily="2" charset="-122"/>
                <a:cs typeface="宋体" panose="02010600030101010101" pitchFamily="2" charset="-122"/>
                <a:sym typeface="+mn-ea"/>
              </a:rPr>
              <a:t>;</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②向量筒中倒入一部分液体,读出倒入液体的体积V;</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③用天平测出剩余液体和烧杯的总质量m</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2</a:t>
            </a:r>
            <a:r>
              <a:rPr lang="zh-CN" sz="2400">
                <a:latin typeface="宋体" panose="02010600030101010101" pitchFamily="2" charset="-122"/>
                <a:ea typeface="宋体" panose="02010600030101010101" pitchFamily="2" charset="-122"/>
                <a:cs typeface="宋体" panose="02010600030101010101" pitchFamily="2" charset="-122"/>
                <a:sym typeface="+mn-ea"/>
              </a:rPr>
              <a:t>;</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④液体的密度为 ρ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2"/>
          <a:stretch>
            <a:fillRect/>
          </a:stretch>
        </p:blipFill>
        <p:spPr>
          <a:xfrm>
            <a:off x="3128010" y="3329940"/>
            <a:ext cx="1133475" cy="661670"/>
          </a:xfrm>
          <a:prstGeom prst="rect">
            <a:avLst/>
          </a:prstGeom>
        </p:spPr>
      </p:pic>
    </p:spTree>
  </p:cSld>
  <p:clrMapOvr>
    <a:masterClrMapping/>
  </p:clrMapOvr>
  <p:transition spd="med">
    <p:wipe dir="d"/>
  </p:transition>
  <p:timing/>
</p:sld>
</file>

<file path=ppt/slides/slide5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测量液体的密度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516255" y="1002665"/>
            <a:ext cx="10894695" cy="5631180"/>
          </a:xfrm>
          <a:prstGeom prst="rect">
            <a:avLst/>
          </a:prstGeom>
        </p:spPr>
        <p:txBody>
          <a:bodyPr wrap="square">
            <a:spAutoFit/>
          </a:bodyPr>
          <a:lstStyle/>
          <a:p>
            <a:pPr fontAlgn="auto">
              <a:lnSpc>
                <a:spcPct val="150000"/>
              </a:lnSpc>
            </a:pPr>
            <a:r>
              <a:rPr lang="zh-CN" sz="2400">
                <a:solidFill>
                  <a:srgbClr val="FF0000"/>
                </a:solidFill>
                <a:latin typeface="黑体" panose="02010609060101010101" pitchFamily="49" charset="-122"/>
                <a:ea typeface="黑体" panose="02010609060101010101" pitchFamily="49" charset="-122"/>
                <a:cs typeface="宋体" panose="02010600030101010101" pitchFamily="2" charset="-122"/>
                <a:sym typeface="+mn-ea"/>
              </a:rPr>
              <a:t>一题通关</a:t>
            </a:r>
            <a:endParaRPr lang="zh-CN" sz="2400">
              <a:solidFill>
                <a:srgbClr val="FF0000"/>
              </a:solidFill>
              <a:latin typeface="黑体" panose="02010609060101010101" pitchFamily="49" charset="-122"/>
              <a:ea typeface="黑体" panose="02010609060101010101" pitchFamily="49" charset="-122"/>
              <a:cs typeface="宋体" panose="02010600030101010101" pitchFamily="2" charset="-122"/>
              <a:sym typeface="+mn-ea"/>
            </a:endParaRPr>
          </a:p>
          <a:p>
            <a:pPr fontAlgn="auto">
              <a:lnSpc>
                <a:spcPct val="150000"/>
              </a:lnSpc>
            </a:pPr>
            <a:r>
              <a:rPr lang="zh-CN" sz="2400">
                <a:latin typeface="黑体" panose="02010609060101010101" pitchFamily="49" charset="-122"/>
                <a:ea typeface="黑体" panose="02010609060101010101" pitchFamily="49" charset="-122"/>
                <a:cs typeface="宋体" panose="02010600030101010101" pitchFamily="2" charset="-122"/>
                <a:sym typeface="+mn-ea"/>
              </a:rPr>
              <a:t>例</a:t>
            </a:r>
            <a:r>
              <a:rPr lang="zh-CN" sz="2400">
                <a:latin typeface="宋体" panose="02010600030101010101" pitchFamily="2" charset="-122"/>
                <a:ea typeface="宋体" panose="02010600030101010101" pitchFamily="2" charset="-122"/>
                <a:cs typeface="宋体" panose="02010600030101010101" pitchFamily="2" charset="-122"/>
                <a:sym typeface="+mn-ea"/>
              </a:rPr>
              <a:t> 如图1所示,是小强同学设计的测牛奶密度的实验步骤及他的操作示意图:</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a.测出杯子的质量为m</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1</a:t>
            </a:r>
            <a:r>
              <a:rPr lang="zh-CN" sz="2400">
                <a:latin typeface="宋体" panose="02010600030101010101" pitchFamily="2" charset="-122"/>
                <a:ea typeface="宋体" panose="02010600030101010101" pitchFamily="2" charset="-122"/>
                <a:cs typeface="宋体" panose="02010600030101010101" pitchFamily="2" charset="-122"/>
                <a:sym typeface="+mn-ea"/>
              </a:rPr>
              <a:t>(如图A);</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b.将一袋牛奶倒一部分在空杯中,测得总质量为m</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2</a:t>
            </a:r>
            <a:r>
              <a:rPr lang="zh-CN" sz="2400">
                <a:latin typeface="宋体" panose="02010600030101010101" pitchFamily="2" charset="-122"/>
                <a:ea typeface="宋体" panose="02010600030101010101" pitchFamily="2" charset="-122"/>
                <a:cs typeface="宋体" panose="02010600030101010101" pitchFamily="2" charset="-122"/>
                <a:sym typeface="+mn-ea"/>
              </a:rPr>
              <a:t>(如图B);</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c.将杯中的牛奶倒入量筒中,测得其体积为V(如图C);</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d.计算出牛奶的密度ρ.</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algn="ct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图</a:t>
            </a:r>
            <a:r>
              <a:rPr lang="en-US" altLang="zh-CN" sz="2400">
                <a:latin typeface="宋体" panose="02010600030101010101" pitchFamily="2" charset="-122"/>
                <a:ea typeface="宋体" panose="02010600030101010101" pitchFamily="2" charset="-122"/>
                <a:cs typeface="宋体" panose="02010600030101010101" pitchFamily="2" charset="-122"/>
                <a:sym typeface="+mn-ea"/>
              </a:rPr>
              <a:t>1</a:t>
            </a:r>
            <a:endParaRPr lang="en-US" altLang="zh-CN" sz="240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051" name="18WHLWJJZKBWL141.jpg" descr="id:2147500945;FounderCES"/>
          <p:cNvPicPr>
            <a:picLocks noChangeAspect="1"/>
          </p:cNvPicPr>
          <p:nvPr/>
        </p:nvPicPr>
        <p:blipFill>
          <a:blip r:embed="rId2"/>
          <a:stretch>
            <a:fillRect/>
          </a:stretch>
        </p:blipFill>
        <p:spPr>
          <a:xfrm>
            <a:off x="4054475" y="4177030"/>
            <a:ext cx="4370070" cy="1895475"/>
          </a:xfrm>
          <a:prstGeom prst="rect">
            <a:avLst/>
          </a:prstGeom>
        </p:spPr>
      </p:pic>
    </p:spTree>
  </p:cSld>
  <p:clrMapOvr>
    <a:masterClrMapping/>
  </p:clrMapOvr>
  <p:transition spd="med">
    <p:wipe dir="d"/>
  </p:transition>
  <p:timing/>
</p:sld>
</file>

<file path=ppt/slides/slide5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测量液体的密度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516255" y="1002665"/>
            <a:ext cx="10894695" cy="3969385"/>
          </a:xfrm>
          <a:prstGeom prst="rect">
            <a:avLst/>
          </a:prstGeom>
        </p:spPr>
        <p:txBody>
          <a:bodyPr wrap="square">
            <a:spAutoFit/>
          </a:bodyPr>
          <a:lstStyle/>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a:t>
            </a:r>
            <a:r>
              <a:rPr lang="zh-CN" sz="2400">
                <a:latin typeface="黑体" panose="02010609060101010101" pitchFamily="49" charset="-122"/>
                <a:ea typeface="黑体" panose="02010609060101010101" pitchFamily="49" charset="-122"/>
                <a:cs typeface="宋体" panose="02010600030101010101" pitchFamily="2" charset="-122"/>
                <a:sym typeface="+mn-ea"/>
              </a:rPr>
              <a:t>基础设问</a:t>
            </a:r>
            <a:r>
              <a:rPr lang="zh-CN" sz="2400">
                <a:latin typeface="宋体" panose="02010600030101010101" pitchFamily="2" charset="-122"/>
                <a:ea typeface="宋体" panose="02010600030101010101" pitchFamily="2" charset="-122"/>
                <a:cs typeface="宋体" panose="02010600030101010101" pitchFamily="2" charset="-122"/>
                <a:sym typeface="+mn-ea"/>
              </a:rPr>
              <a:t>】</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(1)小强测得牛奶的质量m=</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g.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(2)请你帮小强计算出牛奶的密度ρ=</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kg/m</a:t>
            </a:r>
            <a:r>
              <a:rPr lang="zh-CN" sz="2400" baseline="30000">
                <a:latin typeface="宋体" panose="02010600030101010101" pitchFamily="2" charset="-122"/>
                <a:ea typeface="宋体" panose="02010600030101010101" pitchFamily="2" charset="-122"/>
                <a:cs typeface="宋体" panose="02010600030101010101" pitchFamily="2" charset="-122"/>
                <a:sym typeface="+mn-ea"/>
              </a:rPr>
              <a:t>3</a:t>
            </a:r>
            <a:r>
              <a:rPr lang="zh-CN" sz="2400">
                <a:latin typeface="宋体" panose="02010600030101010101" pitchFamily="2" charset="-122"/>
                <a:ea typeface="宋体" panose="02010600030101010101" pitchFamily="2" charset="-122"/>
                <a:cs typeface="宋体" panose="02010600030101010101" pitchFamily="2" charset="-122"/>
                <a:sym typeface="+mn-ea"/>
              </a:rPr>
              <a:t>.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(3)其实小强设计的实验步骤有明显的瑕疵,按小强设计的步骤测出的牛奶密度值将</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(选填“偏大”或“偏小”).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(4)细心而聪明的你一定已经发现,只要调整一下操作顺序就可以避免这一瑕疵,说说你调整后的操作顺序</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(请重新排列abcd的顺序).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3" name="矩形 2"/>
          <p:cNvSpPr/>
          <p:nvPr/>
        </p:nvSpPr>
        <p:spPr>
          <a:xfrm>
            <a:off x="4142105" y="158242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75</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987425" y="327533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偏大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5627370" y="2215515"/>
            <a:ext cx="178181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1.25×10</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endPar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4142105" y="434848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bcad</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6" grpId="0"/>
    </p:bldLst>
  </p:timing>
</p:sld>
</file>

<file path=ppt/slides/slide5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测量液体的密度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516255" y="1002665"/>
            <a:ext cx="10894695" cy="5077460"/>
          </a:xfrm>
          <a:prstGeom prst="rect">
            <a:avLst/>
          </a:prstGeom>
        </p:spPr>
        <p:txBody>
          <a:bodyPr wrap="square">
            <a:spAutoFit/>
          </a:bodyPr>
          <a:lstStyle/>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a:t>
            </a:r>
            <a:r>
              <a:rPr lang="zh-CN" sz="2400">
                <a:latin typeface="黑体" panose="02010609060101010101" pitchFamily="49" charset="-122"/>
                <a:ea typeface="黑体" panose="02010609060101010101" pitchFamily="49" charset="-122"/>
                <a:cs typeface="宋体" panose="02010600030101010101" pitchFamily="2" charset="-122"/>
                <a:sym typeface="+mn-ea"/>
              </a:rPr>
              <a:t>拓展设问</a:t>
            </a:r>
            <a:r>
              <a:rPr lang="zh-CN" sz="2400">
                <a:latin typeface="宋体" panose="02010600030101010101" pitchFamily="2" charset="-122"/>
                <a:ea typeface="宋体" panose="02010600030101010101" pitchFamily="2" charset="-122"/>
                <a:cs typeface="宋体" panose="02010600030101010101" pitchFamily="2" charset="-122"/>
                <a:sym typeface="+mn-ea"/>
              </a:rPr>
              <a:t>】</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(5)同组的小明同学在没有天平和量筒的情况下,也想测量某液体的密度,于是小明利用图2中的物品和器材,设计了如下步骤,请你帮小明将实验步骤补充完整:(g取10 N/kg)</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algn="ct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图</a:t>
            </a:r>
            <a:r>
              <a:rPr lang="en-US" altLang="zh-CN" sz="2400">
                <a:latin typeface="宋体" panose="02010600030101010101" pitchFamily="2" charset="-122"/>
                <a:ea typeface="宋体" panose="02010600030101010101" pitchFamily="2" charset="-122"/>
                <a:cs typeface="宋体" panose="02010600030101010101" pitchFamily="2" charset="-122"/>
                <a:sym typeface="+mn-ea"/>
              </a:rPr>
              <a:t>2</a:t>
            </a:r>
            <a:endParaRPr lang="en-US" altLang="zh-CN" sz="2400">
              <a:latin typeface="宋体" panose="02010600030101010101" pitchFamily="2" charset="-122"/>
              <a:ea typeface="宋体" panose="02010600030101010101" pitchFamily="2" charset="-122"/>
              <a:cs typeface="宋体" panose="02010600030101010101" pitchFamily="2" charset="-122"/>
              <a:sym typeface="+mn-ea"/>
            </a:endParaRPr>
          </a:p>
          <a:p>
            <a:pPr algn="l" fontAlgn="auto">
              <a:lnSpc>
                <a:spcPct val="150000"/>
              </a:lnSpc>
            </a:pPr>
            <a:r>
              <a:rPr lang="en-US" altLang="zh-CN" sz="2400">
                <a:latin typeface="宋体" panose="02010600030101010101" pitchFamily="2" charset="-122"/>
                <a:ea typeface="宋体" panose="02010600030101010101" pitchFamily="2" charset="-122"/>
                <a:cs typeface="宋体" panose="02010600030101010101" pitchFamily="2" charset="-122"/>
                <a:sym typeface="+mn-ea"/>
              </a:rPr>
              <a:t>①如图甲所示,用弹簧测力计测出金属块的重力G=</a:t>
            </a:r>
            <a:r>
              <a:rPr lang="en-US" altLang="zh-CN" sz="2400" u="sng">
                <a:latin typeface="宋体" panose="02010600030101010101" pitchFamily="2" charset="-122"/>
                <a:ea typeface="宋体" panose="02010600030101010101" pitchFamily="2" charset="-122"/>
                <a:cs typeface="宋体" panose="02010600030101010101" pitchFamily="2" charset="-122"/>
                <a:sym typeface="+mn-ea"/>
              </a:rPr>
              <a:t>　　　　</a:t>
            </a:r>
            <a:r>
              <a:rPr lang="en-US" altLang="zh-CN" sz="2400">
                <a:latin typeface="宋体" panose="02010600030101010101" pitchFamily="2" charset="-122"/>
                <a:ea typeface="宋体" panose="02010600030101010101" pitchFamily="2" charset="-122"/>
                <a:cs typeface="宋体" panose="02010600030101010101" pitchFamily="2" charset="-122"/>
                <a:sym typeface="+mn-ea"/>
              </a:rPr>
              <a:t>N. </a:t>
            </a:r>
            <a:endParaRPr lang="en-US" altLang="zh-CN" sz="240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052" name="18WHLWJJZKBWL142.jpg" descr="id:2147500952;FounderCES"/>
          <p:cNvPicPr>
            <a:picLocks noChangeAspect="1"/>
          </p:cNvPicPr>
          <p:nvPr/>
        </p:nvPicPr>
        <p:blipFill>
          <a:blip r:embed="rId2"/>
          <a:stretch>
            <a:fillRect/>
          </a:stretch>
        </p:blipFill>
        <p:spPr>
          <a:xfrm>
            <a:off x="4461510" y="3119120"/>
            <a:ext cx="2816225" cy="1901825"/>
          </a:xfrm>
          <a:prstGeom prst="rect">
            <a:avLst/>
          </a:prstGeom>
        </p:spPr>
      </p:pic>
      <p:sp>
        <p:nvSpPr>
          <p:cNvPr id="6" name="矩形 5"/>
          <p:cNvSpPr/>
          <p:nvPr/>
        </p:nvSpPr>
        <p:spPr>
          <a:xfrm>
            <a:off x="7277735" y="538353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2.6</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704215" y="2707640"/>
            <a:ext cx="70700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上并浸没在被测液体中,读出弹簧测力计的示数F</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a:t>
            </a:r>
            <a:endPar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测量液体的密度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516255" y="1002665"/>
            <a:ext cx="10894695" cy="3969385"/>
          </a:xfrm>
          <a:prstGeom prst="rect">
            <a:avLst/>
          </a:prstGeom>
        </p:spPr>
        <p:txBody>
          <a:bodyPr wrap="square">
            <a:spAutoFit/>
          </a:bodyPr>
          <a:lstStyle/>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②如图乙所示,将金属块浸没在水中,此时弹簧测力计的示数为1.6 N,金属块在水中受到的浮力F</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浮</a:t>
            </a:r>
            <a:r>
              <a:rPr lang="zh-CN" sz="2400">
                <a:latin typeface="宋体" panose="02010600030101010101" pitchFamily="2" charset="-122"/>
                <a:ea typeface="宋体" panose="02010600030101010101" pitchFamily="2" charset="-122"/>
                <a:cs typeface="宋体" panose="02010600030101010101" pitchFamily="2" charset="-122"/>
                <a:sym typeface="+mn-ea"/>
              </a:rPr>
              <a:t>=</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N,金属块的体积V</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金</a:t>
            </a:r>
            <a:r>
              <a:rPr lang="zh-CN" sz="2400">
                <a:latin typeface="宋体" panose="02010600030101010101" pitchFamily="2" charset="-122"/>
                <a:ea typeface="宋体" panose="02010600030101010101" pitchFamily="2" charset="-122"/>
                <a:cs typeface="宋体" panose="02010600030101010101" pitchFamily="2" charset="-122"/>
                <a:sym typeface="+mn-ea"/>
              </a:rPr>
              <a:t>=</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m</a:t>
            </a:r>
            <a:r>
              <a:rPr lang="zh-CN" sz="2400" baseline="30000">
                <a:latin typeface="宋体" panose="02010600030101010101" pitchFamily="2" charset="-122"/>
                <a:ea typeface="宋体" panose="02010600030101010101" pitchFamily="2" charset="-122"/>
                <a:cs typeface="宋体" panose="02010600030101010101" pitchFamily="2" charset="-122"/>
                <a:sym typeface="+mn-ea"/>
              </a:rPr>
              <a:t>3</a:t>
            </a:r>
            <a:r>
              <a:rPr lang="zh-CN" sz="2400">
                <a:latin typeface="宋体" panose="02010600030101010101" pitchFamily="2" charset="-122"/>
                <a:ea typeface="宋体" panose="02010600030101010101" pitchFamily="2" charset="-122"/>
                <a:cs typeface="宋体" panose="02010600030101010101" pitchFamily="2" charset="-122"/>
                <a:sym typeface="+mn-ea"/>
              </a:rPr>
              <a:t>.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③请你帮小明补充一下接下来的实验操作:</a:t>
            </a:r>
            <a:r>
              <a:rPr lang="en-US" altLang="zh-CN" sz="2400">
                <a:latin typeface="宋体" panose="02010600030101010101" pitchFamily="2" charset="-122"/>
                <a:ea typeface="宋体" panose="02010600030101010101" pitchFamily="2" charset="-122"/>
                <a:cs typeface="宋体" panose="02010600030101010101" pitchFamily="2" charset="-122"/>
                <a:sym typeface="+mn-ea"/>
              </a:rPr>
              <a:t>_________________________________</a:t>
            </a:r>
            <a:endParaRPr lang="en-US" alt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200000"/>
              </a:lnSpc>
            </a:pP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200000"/>
              </a:lnSpc>
            </a:pPr>
            <a:r>
              <a:rPr lang="zh-CN" sz="2400">
                <a:latin typeface="宋体" panose="02010600030101010101" pitchFamily="2" charset="-122"/>
                <a:ea typeface="宋体" panose="02010600030101010101" pitchFamily="2" charset="-122"/>
                <a:cs typeface="宋体" panose="02010600030101010101" pitchFamily="2" charset="-122"/>
                <a:sym typeface="+mn-ea"/>
              </a:rPr>
              <a:t>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20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④被测液体的密度为ρ</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液</a:t>
            </a:r>
            <a:r>
              <a:rPr lang="zh-CN" sz="2400">
                <a:latin typeface="宋体" panose="02010600030101010101" pitchFamily="2" charset="-122"/>
                <a:ea typeface="宋体" panose="02010600030101010101" pitchFamily="2" charset="-122"/>
                <a:cs typeface="宋体" panose="02010600030101010101" pitchFamily="2" charset="-122"/>
                <a:sym typeface="+mn-ea"/>
              </a:rPr>
              <a:t>=</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(用已知量和测量量的符号表示).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6" name="矩形 5"/>
          <p:cNvSpPr/>
          <p:nvPr/>
        </p:nvSpPr>
        <p:spPr>
          <a:xfrm>
            <a:off x="3214370" y="1597660"/>
            <a:ext cx="157988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1.0×10</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a:t>
            </a:r>
            <a:endPar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8110855" y="159766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2.6</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6468110" y="2136140"/>
            <a:ext cx="458343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将金属块挂在弹簧测力计</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9" name="图片 8"/>
          <p:cNvPicPr>
            <a:picLocks noChangeAspect="1"/>
          </p:cNvPicPr>
          <p:nvPr/>
        </p:nvPicPr>
        <p:blipFill>
          <a:blip r:embed="rId2"/>
          <a:stretch>
            <a:fillRect/>
          </a:stretch>
        </p:blipFill>
        <p:spPr>
          <a:xfrm>
            <a:off x="4608195" y="3846195"/>
            <a:ext cx="766445" cy="90424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P spid="4" grpId="0"/>
    </p:bldLst>
  </p:timing>
</p:sld>
</file>

<file path=ppt/slides/slide5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测量液体的密度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516255" y="1002665"/>
            <a:ext cx="10894695" cy="3415030"/>
          </a:xfrm>
          <a:prstGeom prst="rect">
            <a:avLst/>
          </a:prstGeom>
        </p:spPr>
        <p:txBody>
          <a:bodyPr wrap="square">
            <a:spAutoFit/>
          </a:bodyPr>
          <a:lstStyle/>
          <a:p>
            <a:pPr fontAlgn="auto">
              <a:lnSpc>
                <a:spcPct val="150000"/>
              </a:lnSpc>
            </a:pPr>
            <a:r>
              <a:rPr lang="zh-CN" sz="2400">
                <a:solidFill>
                  <a:srgbClr val="FF0000"/>
                </a:solidFill>
                <a:latin typeface="黑体" panose="02010609060101010101" pitchFamily="49" charset="-122"/>
                <a:ea typeface="黑体" panose="02010609060101010101" pitchFamily="49" charset="-122"/>
                <a:cs typeface="宋体" panose="02010600030101010101" pitchFamily="2" charset="-122"/>
                <a:sym typeface="+mn-ea"/>
              </a:rPr>
              <a:t>创新预测</a:t>
            </a:r>
            <a:endParaRPr lang="zh-CN" sz="2400">
              <a:solidFill>
                <a:srgbClr val="FF0000"/>
              </a:solidFill>
              <a:latin typeface="黑体" panose="02010609060101010101" pitchFamily="49" charset="-122"/>
              <a:ea typeface="黑体" panose="02010609060101010101" pitchFamily="49"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1.某中学环保小组在长江边取适量江水样品,分别进行了江水密度的测量.</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(1)小薇把样品带回学校,用天平和量筒做了如下实验:</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①将天平放在</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台上,把游码移到零刻度线处,发现指针指在分度盘的左侧,要使横梁平衡,应将平衡螺母向</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(选填“右”或“左”)调,直至天平平衡;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054" name="18WHLWJJZKBWL143.jpg" descr="id:2147500966;FounderCES"/>
          <p:cNvPicPr>
            <a:picLocks noChangeAspect="1"/>
          </p:cNvPicPr>
          <p:nvPr/>
        </p:nvPicPr>
        <p:blipFill>
          <a:blip r:embed="rId2"/>
          <a:stretch>
            <a:fillRect/>
          </a:stretch>
        </p:blipFill>
        <p:spPr>
          <a:xfrm>
            <a:off x="3387725" y="4178935"/>
            <a:ext cx="4808220" cy="1919605"/>
          </a:xfrm>
          <a:prstGeom prst="rect">
            <a:avLst/>
          </a:prstGeom>
        </p:spPr>
      </p:pic>
      <p:sp>
        <p:nvSpPr>
          <p:cNvPr id="2" name="矩形 1"/>
          <p:cNvSpPr/>
          <p:nvPr/>
        </p:nvSpPr>
        <p:spPr>
          <a:xfrm>
            <a:off x="5628005" y="3198495"/>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右</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2567305" y="273812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水平</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测量液体的密度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516255" y="1002665"/>
            <a:ext cx="10894695" cy="5631180"/>
          </a:xfrm>
          <a:prstGeom prst="rect">
            <a:avLst/>
          </a:prstGeom>
        </p:spPr>
        <p:txBody>
          <a:bodyPr wrap="square">
            <a:spAutoFit/>
          </a:bodyPr>
          <a:lstStyle/>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②用天平测出空烧杯的质量为30 g,在烧杯中倒入适量的江水样品,测出烧杯和江水的总质量如图甲所示,则烧杯中江水的质量为</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g,再将烧杯中的江水倒入量筒中,如图乙所示,则江水的密度为</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g/cm</a:t>
            </a:r>
            <a:r>
              <a:rPr lang="zh-CN" sz="2400" baseline="30000">
                <a:latin typeface="宋体" panose="02010600030101010101" pitchFamily="2" charset="-122"/>
                <a:ea typeface="宋体" panose="02010600030101010101" pitchFamily="2" charset="-122"/>
                <a:cs typeface="宋体" panose="02010600030101010101" pitchFamily="2" charset="-122"/>
                <a:sym typeface="+mn-ea"/>
              </a:rPr>
              <a:t>3</a:t>
            </a:r>
            <a:r>
              <a:rPr lang="zh-CN" sz="2400">
                <a:latin typeface="宋体" panose="02010600030101010101" pitchFamily="2" charset="-122"/>
                <a:ea typeface="宋体" panose="02010600030101010101" pitchFamily="2" charset="-122"/>
                <a:cs typeface="宋体" panose="02010600030101010101" pitchFamily="2" charset="-122"/>
                <a:sym typeface="+mn-ea"/>
              </a:rPr>
              <a:t>;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③小薇用这种方法测出的江水密度相比真实值</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(选填“偏大”或“偏小”).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(2)同组的小亮把样品带回家,用家里的一台电子秤(如图丙所示)和半瓶纯净水,做了如下实验:</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①用电子秤测出半瓶纯净水和瓶的总质量为m</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1</a:t>
            </a:r>
            <a:r>
              <a:rPr lang="zh-CN" sz="2400">
                <a:latin typeface="宋体" panose="02010600030101010101" pitchFamily="2" charset="-122"/>
                <a:ea typeface="宋体" panose="02010600030101010101" pitchFamily="2" charset="-122"/>
                <a:cs typeface="宋体" panose="02010600030101010101" pitchFamily="2" charset="-122"/>
                <a:sym typeface="+mn-ea"/>
              </a:rPr>
              <a:t>,并用笔在瓶身水面位置标记为A;</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②把瓶中的水全部用来浇花,然后吹干,用电子秤测出空瓶的质量为m</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2</a:t>
            </a:r>
            <a:r>
              <a:rPr lang="zh-CN" sz="2400">
                <a:latin typeface="宋体" panose="02010600030101010101" pitchFamily="2" charset="-122"/>
                <a:ea typeface="宋体" panose="02010600030101010101" pitchFamily="2" charset="-122"/>
                <a:cs typeface="宋体" panose="02010600030101010101" pitchFamily="2" charset="-122"/>
                <a:sym typeface="+mn-ea"/>
              </a:rPr>
              <a:t>;</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3" name="矩形 2"/>
          <p:cNvSpPr/>
          <p:nvPr/>
        </p:nvSpPr>
        <p:spPr>
          <a:xfrm>
            <a:off x="6961505" y="1660525"/>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39.6</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5862320" y="212090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1.1</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6961505" y="273812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偏大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Lst>
  </p:timing>
</p:sld>
</file>

<file path=ppt/slides/slide5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测量液体的密度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516255" y="1002665"/>
            <a:ext cx="10894695" cy="5631180"/>
          </a:xfrm>
          <a:prstGeom prst="rect">
            <a:avLst/>
          </a:prstGeom>
        </p:spPr>
        <p:txBody>
          <a:bodyPr wrap="square">
            <a:spAutoFit/>
          </a:bodyPr>
          <a:lstStyle/>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③把江水慢慢倒入空瓶中,直至液面与</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相平,再用电子秤测出江水和瓶的总质量为m</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3</a:t>
            </a:r>
            <a:r>
              <a:rPr lang="zh-CN" sz="2400">
                <a:latin typeface="宋体" panose="02010600030101010101" pitchFamily="2" charset="-122"/>
                <a:ea typeface="宋体" panose="02010600030101010101" pitchFamily="2" charset="-122"/>
                <a:cs typeface="宋体" panose="02010600030101010101" pitchFamily="2" charset="-122"/>
                <a:sym typeface="+mn-ea"/>
              </a:rPr>
              <a:t>;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④则江水的密度表达式ρ=</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(纯净水的密度用ρ</a:t>
            </a:r>
            <a:r>
              <a:rPr lang="zh-CN" sz="2400" baseline="-25000">
                <a:latin typeface="宋体" panose="02010600030101010101" pitchFamily="2" charset="-122"/>
                <a:ea typeface="宋体" panose="02010600030101010101" pitchFamily="2" charset="-122"/>
                <a:cs typeface="宋体" panose="02010600030101010101" pitchFamily="2" charset="-122"/>
                <a:sym typeface="+mn-ea"/>
              </a:rPr>
              <a:t>水</a:t>
            </a:r>
            <a:r>
              <a:rPr lang="zh-CN" sz="2400">
                <a:latin typeface="宋体" panose="02010600030101010101" pitchFamily="2" charset="-122"/>
                <a:ea typeface="宋体" panose="02010600030101010101" pitchFamily="2" charset="-122"/>
                <a:cs typeface="宋体" panose="02010600030101010101" pitchFamily="2" charset="-122"/>
                <a:sym typeface="+mn-ea"/>
              </a:rPr>
              <a:t>表示);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⑤小亮测量江水的体积使用了下列三种物理方法中的</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A.控制变量法　　B.等效替代法　　C.类比法</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2.小雨所在的学校为学生发放营养配餐牛奶,小雨对该牛奶的密度进行了测量.</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(1)小雨先用天平测出空烧杯的质量,然后在烧杯中倒入适量的牛奶,测出烧杯和牛奶的总质量,最后将烧杯中的牛奶全部倒入量筒中测牛奶的体积,利用公式计算出牛奶的密度.小聪对小雨的测量方法进行了分析评估,他认为小雨将烧杯中的牛奶倒入量筒中时会</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,使测得的密度值偏</a:t>
            </a:r>
            <a:r>
              <a:rPr lang="zh-CN" sz="2400" u="sng">
                <a:latin typeface="宋体" panose="02010600030101010101" pitchFamily="2" charset="-122"/>
                <a:ea typeface="宋体" panose="02010600030101010101" pitchFamily="2" charset="-122"/>
                <a:cs typeface="宋体" panose="02010600030101010101" pitchFamily="2" charset="-122"/>
                <a:sym typeface="+mn-ea"/>
              </a:rPr>
              <a:t>　　　</a:t>
            </a:r>
            <a:r>
              <a:rPr lang="zh-CN" sz="2400">
                <a:latin typeface="宋体" panose="02010600030101010101" pitchFamily="2" charset="-122"/>
                <a:ea typeface="宋体" panose="02010600030101010101" pitchFamily="2" charset="-122"/>
                <a:cs typeface="宋体" panose="02010600030101010101" pitchFamily="2" charset="-122"/>
                <a:sym typeface="+mn-ea"/>
              </a:rPr>
              <a:t>. </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4" name="矩形 3"/>
          <p:cNvSpPr/>
          <p:nvPr/>
        </p:nvSpPr>
        <p:spPr>
          <a:xfrm>
            <a:off x="5791835" y="1002665"/>
            <a:ext cx="123888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标记A</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7898130" y="273812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3052445" y="6010275"/>
            <a:ext cx="330835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有牛奶残留在烧杯内壁</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9084945" y="6010275"/>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9" name="图片 8"/>
          <p:cNvPicPr>
            <a:picLocks noChangeAspect="1"/>
          </p:cNvPicPr>
          <p:nvPr/>
        </p:nvPicPr>
        <p:blipFill>
          <a:blip r:embed="rId2"/>
          <a:stretch>
            <a:fillRect/>
          </a:stretch>
        </p:blipFill>
        <p:spPr>
          <a:xfrm>
            <a:off x="4518025" y="1925320"/>
            <a:ext cx="1494790" cy="66421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6" grpId="0"/>
      <p:bldP spid="8"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测量物质的密度</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6" name="矩形 5"/>
          <p:cNvSpPr/>
          <p:nvPr/>
        </p:nvSpPr>
        <p:spPr>
          <a:xfrm>
            <a:off x="752475" y="1002030"/>
            <a:ext cx="10014585" cy="5631180"/>
          </a:xfrm>
          <a:prstGeom prst="rect">
            <a:avLst/>
          </a:prstGeom>
        </p:spPr>
        <p:txBody>
          <a:bodyPr wrap="square">
            <a:spAutoFit/>
          </a:bodyPr>
          <a:lstStyle/>
          <a:p>
            <a:pPr fontAlgn="auto">
              <a:lnSpc>
                <a:spcPct val="150000"/>
              </a:lnSpc>
            </a:pPr>
            <a:r>
              <a:rPr sz="2400" b="1">
                <a:latin typeface="+mn-ea"/>
                <a:cs typeface="+mn-ea"/>
              </a:rPr>
              <a:t>类型1　常规方法测量物质的密度</a:t>
            </a:r>
            <a:endParaRPr sz="2400" b="1">
              <a:latin typeface="+mn-ea"/>
              <a:cs typeface="+mn-ea"/>
            </a:endParaRPr>
          </a:p>
          <a:p>
            <a:pPr fontAlgn="auto">
              <a:lnSpc>
                <a:spcPct val="150000"/>
              </a:lnSpc>
            </a:pPr>
            <a:r>
              <a:rPr sz="2400">
                <a:latin typeface="宋体" panose="02010600030101010101" pitchFamily="2" charset="-122"/>
                <a:ea typeface="宋体" panose="02010600030101010101" pitchFamily="2" charset="-122"/>
              </a:rPr>
              <a:t>6.[2020河南,18]郑州市积极响应“国家黄河生态文明”战略,在沿黄地区大力发展石榴种植.小明发现他家的石榴比其他品种的石榴甜,汁更浓,想测一下石榴汁的密度.</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(1)实验步骤如下:</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①将空烧杯放在调好的天平上,测出其质量为40 g.</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②在烧杯中倒入适量的石榴汁,将其放在天平左盘上,在右盘内添加砝码.当放入最小的5 g砝码时,天平右端下沉,接下来应进行的操作是:</a:t>
            </a:r>
            <a:r>
              <a:rPr lang="en-US" sz="2400">
                <a:latin typeface="宋体" panose="02010600030101010101" pitchFamily="2" charset="-122"/>
                <a:ea typeface="宋体" panose="02010600030101010101" pitchFamily="2" charset="-122"/>
              </a:rPr>
              <a:t>________</a:t>
            </a:r>
            <a:endParaRPr lang="en-US" sz="2400">
              <a:latin typeface="宋体" panose="02010600030101010101" pitchFamily="2" charset="-122"/>
              <a:ea typeface="宋体" panose="02010600030101010101" pitchFamily="2" charset="-122"/>
            </a:endParaRPr>
          </a:p>
          <a:p>
            <a:pPr fontAlgn="auto">
              <a:lnSpc>
                <a:spcPct val="150000"/>
              </a:lnSpc>
            </a:pP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,直到天平平衡.此时砝码质量及游码位置如图甲所示,则烧杯和石榴汁的总质量为</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g. </a:t>
            </a:r>
            <a:endParaRPr sz="2400">
              <a:latin typeface="宋体" panose="02010600030101010101" pitchFamily="2" charset="-122"/>
              <a:ea typeface="宋体" panose="02010600030101010101" pitchFamily="2" charset="-122"/>
            </a:endParaRPr>
          </a:p>
        </p:txBody>
      </p:sp>
      <p:sp>
        <p:nvSpPr>
          <p:cNvPr id="2" name="矩形 1"/>
          <p:cNvSpPr/>
          <p:nvPr/>
        </p:nvSpPr>
        <p:spPr>
          <a:xfrm>
            <a:off x="9589770" y="4870450"/>
            <a:ext cx="9194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取下</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882015" y="5452110"/>
            <a:ext cx="335470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5 g的砝码,调节游码</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5438775" y="6021070"/>
            <a:ext cx="8559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62.4</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Lst>
  </p:timing>
</p:sld>
</file>

<file path=ppt/slides/slide6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测量液体的密度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516255" y="1002665"/>
            <a:ext cx="10894695" cy="5631180"/>
          </a:xfrm>
          <a:prstGeom prst="rect">
            <a:avLst/>
          </a:prstGeom>
        </p:spPr>
        <p:txBody>
          <a:bodyPr wrap="square">
            <a:spAutoFit/>
          </a:bodyPr>
          <a:lstStyle/>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(2)小聪对实验进行了改进,实验过程如下:</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                       甲          乙</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①在烧杯中倒入牛奶,放在调节好的天平上,测得总质量为123.8 g;</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②把烧杯中的部分牛奶倒入量筒中,其示数如图甲所示;</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③测烧杯和剩余牛奶的质量,天平平衡时右盘中砝码和游码的位置如图乙所示.</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a:p>
            <a:pPr fontAlgn="auto">
              <a:lnSpc>
                <a:spcPct val="150000"/>
              </a:lnSpc>
            </a:pPr>
            <a:endParaRPr lang="zh-CN" sz="240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055" name="18WHLWJJZKBWL144.jpg" descr="id:2147500973;FounderCES"/>
          <p:cNvPicPr>
            <a:picLocks noChangeAspect="1"/>
          </p:cNvPicPr>
          <p:nvPr/>
        </p:nvPicPr>
        <p:blipFill>
          <a:blip r:embed="rId2"/>
          <a:stretch>
            <a:fillRect/>
          </a:stretch>
        </p:blipFill>
        <p:spPr>
          <a:xfrm>
            <a:off x="3658235" y="1985010"/>
            <a:ext cx="3642995" cy="1727835"/>
          </a:xfrm>
          <a:prstGeom prst="rect">
            <a:avLst/>
          </a:prstGeom>
        </p:spPr>
      </p:pic>
    </p:spTree>
  </p:cSld>
  <p:clrMapOvr>
    <a:masterClrMapping/>
  </p:clrMapOvr>
  <p:transition spd="med">
    <p:wipe dir="d"/>
  </p:transition>
  <p:timing/>
</p:sld>
</file>

<file path=ppt/slides/slide6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测量液体的密度</a:t>
            </a:r>
            <a:endParaRPr lang="zh-CN" altLang="en-US" sz="2400" b="1" kern="0">
              <a:solidFill>
                <a:srgbClr val="EE3028"/>
              </a:solidFill>
              <a:cs typeface="+mn-ea"/>
              <a:sym typeface="+mn-lt"/>
            </a:endParaRPr>
          </a:p>
        </p:txBody>
      </p:sp>
      <p:sp>
        <p:nvSpPr>
          <p:cNvPr id="7" name="文本框 6"/>
          <p:cNvSpPr txBox="1"/>
          <p:nvPr/>
        </p:nvSpPr>
        <p:spPr>
          <a:xfrm>
            <a:off x="-1"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a:t>
            </a:r>
            <a:r>
              <a:rPr lang="en-US" altLang="zh-CN">
                <a:solidFill>
                  <a:schemeClr val="bg1"/>
                </a:solidFill>
                <a:sym typeface="+mn-lt"/>
              </a:rPr>
              <a:t>2</a:t>
            </a:r>
            <a:endParaRPr lang="en-US" altLang="zh-CN">
              <a:solidFill>
                <a:schemeClr val="bg1"/>
              </a:solidFill>
              <a:sym typeface="+mn-lt"/>
            </a:endParaRPr>
          </a:p>
        </p:txBody>
      </p:sp>
      <p:sp>
        <p:nvSpPr>
          <p:cNvPr id="12" name="矩形 11"/>
          <p:cNvSpPr/>
          <p:nvPr/>
        </p:nvSpPr>
        <p:spPr>
          <a:xfrm>
            <a:off x="516255" y="1002665"/>
            <a:ext cx="10894695" cy="645160"/>
          </a:xfrm>
          <a:prstGeom prst="rect">
            <a:avLst/>
          </a:prstGeom>
        </p:spPr>
        <p:txBody>
          <a:bodyPr wrap="square">
            <a:spAutoFit/>
          </a:bodyPr>
          <a:lstStyle/>
          <a:p>
            <a:pPr fontAlgn="auto">
              <a:lnSpc>
                <a:spcPct val="150000"/>
              </a:lnSpc>
            </a:pPr>
            <a:r>
              <a:rPr lang="zh-CN" sz="2400">
                <a:latin typeface="宋体" panose="02010600030101010101" pitchFamily="2" charset="-122"/>
                <a:ea typeface="宋体" panose="02010600030101010101" pitchFamily="2" charset="-122"/>
                <a:cs typeface="宋体" panose="02010600030101010101" pitchFamily="2" charset="-122"/>
                <a:sym typeface="+mn-ea"/>
              </a:rPr>
              <a:t>(3)请你帮小聪将数据及计算结果填在下表中.</a:t>
            </a:r>
            <a:endParaRPr lang="zh-CN" sz="2400">
              <a:latin typeface="宋体" panose="02010600030101010101" pitchFamily="2" charset="-122"/>
              <a:ea typeface="宋体" panose="02010600030101010101" pitchFamily="2" charset="-122"/>
              <a:cs typeface="宋体" panose="02010600030101010101" pitchFamily="2" charset="-122"/>
              <a:sym typeface="+mn-ea"/>
            </a:endParaRPr>
          </a:p>
        </p:txBody>
      </p:sp>
      <p:graphicFrame>
        <p:nvGraphicFramePr>
          <p:cNvPr id="2" name="表格 1"/>
          <p:cNvGraphicFramePr>
            <a:graphicFrameLocks noGrp="1"/>
          </p:cNvGraphicFramePr>
          <p:nvPr>
            <p:custDataLst>
              <p:tags r:id="rId2"/>
            </p:custDataLst>
          </p:nvPr>
        </p:nvGraphicFramePr>
        <p:xfrm>
          <a:off x="1259840" y="2300605"/>
          <a:ext cx="9672320" cy="1838960"/>
        </p:xfrm>
        <a:graphic>
          <a:graphicData uri="http://schemas.openxmlformats.org/drawingml/2006/table">
            <a:tbl>
              <a:tblPr firstRow="1" bandRow="1">
                <a:tableStyleId>{5940675A-B579-460E-94D1-54222C63F5DA}</a:tableStyleId>
              </a:tblPr>
              <a:tblGrid>
                <a:gridCol w="1806575"/>
                <a:gridCol w="1965960"/>
                <a:gridCol w="1802130"/>
                <a:gridCol w="1805940"/>
                <a:gridCol w="2291715"/>
              </a:tblGrid>
              <a:tr h="1351915">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烧杯和牛奶的质量</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m</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/g</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烧杯和剩余牛奶的质量</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m</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2</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/g</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量筒中牛奶的质量</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m</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/g</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量筒中牛奶的体积</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V</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/cm</a:t>
                      </a:r>
                      <a:r>
                        <a:rPr lang="en-US" sz="2400" b="0" baseline="30000">
                          <a:solidFill>
                            <a:srgbClr val="000000"/>
                          </a:solidFill>
                          <a:latin typeface="宋体" panose="02010600030101010101" pitchFamily="2" charset="-122"/>
                          <a:ea typeface="宋体" panose="02010600030101010101" pitchFamily="2" charset="-122"/>
                          <a:cs typeface="宋体" panose="02010600030101010101" pitchFamily="2" charset="-122"/>
                        </a:rPr>
                        <a:t>3</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牛奶的密度</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ρ</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/(g·cm</a:t>
                      </a:r>
                      <a:r>
                        <a:rPr lang="en-US" sz="2400" b="0" baseline="30000">
                          <a:solidFill>
                            <a:srgbClr val="000000"/>
                          </a:solidFill>
                          <a:latin typeface="宋体" panose="02010600030101010101" pitchFamily="2" charset="-122"/>
                          <a:ea typeface="宋体" panose="02010600030101010101" pitchFamily="2" charset="-122"/>
                          <a:cs typeface="宋体" panose="02010600030101010101" pitchFamily="2" charset="-122"/>
                        </a:rPr>
                        <a:t>-3</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87045">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123.8</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8" name="矩形 7"/>
          <p:cNvSpPr/>
          <p:nvPr/>
        </p:nvSpPr>
        <p:spPr>
          <a:xfrm>
            <a:off x="3418205" y="367919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62</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5495290" y="367919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61.8</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7332345" y="367919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60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9211945" y="3679190"/>
            <a:ext cx="9366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1.03</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13" name="New picture"/>
          <p:cNvPicPr/>
          <p:nvPr/>
        </p:nvPicPr>
        <p:blipFill>
          <a:blip r:embed="rId3"/>
          <a:stretch>
            <a:fillRect/>
          </a:stretch>
        </p:blipFill>
        <p:spPr>
          <a:xfrm>
            <a:off x="11176000" y="10756900"/>
            <a:ext cx="317500" cy="228600"/>
          </a:xfrm>
          <a:prstGeom prst="cube">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P spid="4" grpId="0"/>
      <p:bldP spid="6"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测量物质的密度</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6" name="矩形 5"/>
          <p:cNvSpPr/>
          <p:nvPr/>
        </p:nvSpPr>
        <p:spPr>
          <a:xfrm>
            <a:off x="752475" y="1002030"/>
            <a:ext cx="10014585" cy="507746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③将烧杯中的石榴汁倒入量筒中,液面位置如图乙所示,则量筒中石榴汁的体积为</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cm</a:t>
            </a:r>
            <a:r>
              <a:rPr sz="2400" baseline="30000">
                <a:latin typeface="宋体" panose="02010600030101010101" pitchFamily="2" charset="-122"/>
                <a:ea typeface="宋体" panose="02010600030101010101" pitchFamily="2" charset="-122"/>
              </a:rPr>
              <a:t>3</a:t>
            </a: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④用上述测得的数据计算出石榴汁的密度为</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kg/m</a:t>
            </a:r>
            <a:r>
              <a:rPr sz="2400" baseline="30000">
                <a:latin typeface="宋体" panose="02010600030101010101" pitchFamily="2" charset="-122"/>
                <a:ea typeface="宋体" panose="02010600030101010101" pitchFamily="2" charset="-122"/>
              </a:rPr>
              <a:t>3</a:t>
            </a:r>
            <a:r>
              <a:rPr sz="2400">
                <a:latin typeface="宋体" panose="02010600030101010101" pitchFamily="2" charset="-122"/>
                <a:ea typeface="宋体" panose="02010600030101010101" pitchFamily="2" charset="-122"/>
              </a:rPr>
              <a:t>.</a:t>
            </a: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  </a:t>
            </a:r>
            <a:endParaRPr sz="2400">
              <a:latin typeface="宋体" panose="02010600030101010101" pitchFamily="2" charset="-122"/>
              <a:ea typeface="宋体" panose="02010600030101010101" pitchFamily="2" charset="-122"/>
            </a:endParaRPr>
          </a:p>
        </p:txBody>
      </p:sp>
      <p:pic>
        <p:nvPicPr>
          <p:cNvPr id="974" name="中45QG-WL-12.jpg" descr="id:2147500606;FounderCES"/>
          <p:cNvPicPr>
            <a:picLocks noChangeAspect="1"/>
          </p:cNvPicPr>
          <p:nvPr/>
        </p:nvPicPr>
        <p:blipFill>
          <a:blip r:embed="rId2"/>
          <a:stretch>
            <a:fillRect/>
          </a:stretch>
        </p:blipFill>
        <p:spPr>
          <a:xfrm>
            <a:off x="3743325" y="3394075"/>
            <a:ext cx="4032885" cy="2284730"/>
          </a:xfrm>
          <a:prstGeom prst="rect">
            <a:avLst/>
          </a:prstGeom>
        </p:spPr>
      </p:pic>
      <p:sp>
        <p:nvSpPr>
          <p:cNvPr id="4" name="矩形 3"/>
          <p:cNvSpPr/>
          <p:nvPr/>
        </p:nvSpPr>
        <p:spPr>
          <a:xfrm>
            <a:off x="1866900" y="1661795"/>
            <a:ext cx="8559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20</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flipH="1">
            <a:off x="6623685" y="2122170"/>
            <a:ext cx="21469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1.12×10</a:t>
            </a:r>
            <a:r>
              <a:rPr lang="zh-CN" altLang="en-US"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endParaRPr lang="zh-CN" altLang="en-US"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测量物质的密度</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6" name="矩形 5"/>
          <p:cNvSpPr/>
          <p:nvPr/>
        </p:nvSpPr>
        <p:spPr>
          <a:xfrm>
            <a:off x="412115" y="1607820"/>
            <a:ext cx="10695305" cy="2306955"/>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(2)分析实验过程,小丽认为,在步骤③中,由于烧杯中的石榴汁有残留,会使密度的测量结果</a:t>
            </a:r>
            <a:r>
              <a:rPr sz="2400" u="sng">
                <a:latin typeface="宋体" panose="02010600030101010101" pitchFamily="2" charset="-122"/>
                <a:ea typeface="宋体" panose="02010600030101010101" pitchFamily="2" charset="-122"/>
              </a:rPr>
              <a:t>　　　　</a:t>
            </a:r>
            <a:r>
              <a:rPr sz="2400">
                <a:latin typeface="宋体" panose="02010600030101010101" pitchFamily="2" charset="-122"/>
                <a:ea typeface="宋体" panose="02010600030101010101" pitchFamily="2" charset="-122"/>
              </a:rPr>
              <a:t>(选填“偏大”或“偏小”).她提出只要将(1)中实验步骤的顺序稍作调整就能使测量结果更准确,合理的顺序是</a:t>
            </a:r>
            <a:r>
              <a:rPr lang="en-US" sz="2400">
                <a:latin typeface="宋体" panose="02010600030101010101" pitchFamily="2" charset="-122"/>
                <a:ea typeface="宋体" panose="02010600030101010101" pitchFamily="2" charset="-122"/>
              </a:rPr>
              <a:t>______________</a:t>
            </a:r>
            <a:endParaRPr lang="en-US" sz="2400">
              <a:latin typeface="宋体" panose="02010600030101010101" pitchFamily="2" charset="-122"/>
              <a:ea typeface="宋体" panose="02010600030101010101" pitchFamily="2" charset="-122"/>
            </a:endParaRPr>
          </a:p>
          <a:p>
            <a:pPr fontAlgn="auto">
              <a:lnSpc>
                <a:spcPct val="150000"/>
              </a:lnSpc>
            </a:pPr>
            <a:r>
              <a:rPr sz="2400">
                <a:latin typeface="宋体" panose="02010600030101010101" pitchFamily="2" charset="-122"/>
                <a:ea typeface="宋体" panose="02010600030101010101" pitchFamily="2" charset="-122"/>
              </a:rPr>
              <a:t>(填写步骤序号).  </a:t>
            </a:r>
            <a:endParaRPr sz="2400">
              <a:latin typeface="宋体" panose="02010600030101010101" pitchFamily="2" charset="-122"/>
              <a:ea typeface="宋体" panose="02010600030101010101" pitchFamily="2" charset="-122"/>
            </a:endParaRPr>
          </a:p>
        </p:txBody>
      </p:sp>
      <p:sp>
        <p:nvSpPr>
          <p:cNvPr id="4" name="矩形 3"/>
          <p:cNvSpPr/>
          <p:nvPr/>
        </p:nvSpPr>
        <p:spPr>
          <a:xfrm>
            <a:off x="2485390" y="2262505"/>
            <a:ext cx="8559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偏大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8178165" y="2722880"/>
            <a:ext cx="142367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②③①④</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测量物质的密度</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a:t>
            </a:r>
            <a:r>
              <a:rPr lang="en-US" altLang="zh-CN">
                <a:solidFill>
                  <a:schemeClr val="bg1"/>
                </a:solidFill>
                <a:sym typeface="+mn-lt"/>
              </a:rPr>
              <a:t>2</a:t>
            </a:r>
            <a:endParaRPr lang="zh-CN" altLang="en-US">
              <a:solidFill>
                <a:schemeClr val="bg1"/>
              </a:solidFill>
              <a:sym typeface="+mn-lt"/>
            </a:endParaRPr>
          </a:p>
        </p:txBody>
      </p:sp>
      <p:sp>
        <p:nvSpPr>
          <p:cNvPr id="6" name="矩形 5"/>
          <p:cNvSpPr/>
          <p:nvPr/>
        </p:nvSpPr>
        <p:spPr>
          <a:xfrm>
            <a:off x="386080" y="1039495"/>
            <a:ext cx="10330180" cy="5631180"/>
          </a:xfrm>
          <a:prstGeom prst="rect">
            <a:avLst/>
          </a:prstGeom>
        </p:spPr>
        <p:txBody>
          <a:bodyPr wrap="square">
            <a:spAutoFit/>
          </a:bodyPr>
          <a:lstStyle/>
          <a:p>
            <a:pPr fontAlgn="auto">
              <a:lnSpc>
                <a:spcPct val="150000"/>
              </a:lnSpc>
            </a:pPr>
            <a:r>
              <a:rPr sz="2400">
                <a:latin typeface="宋体" panose="02010600030101010101" pitchFamily="2" charset="-122"/>
                <a:ea typeface="宋体" panose="02010600030101010101" pitchFamily="2" charset="-122"/>
              </a:rPr>
              <a:t>7.[2011河南,20]某小组测量一种易溶于水且形状不规则的固体小颗粒物质的密度,测量的部分方法和结果如图甲、乙所示.</a:t>
            </a: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fontAlgn="auto">
              <a:lnSpc>
                <a:spcPct val="150000"/>
              </a:lnSpc>
            </a:pPr>
            <a:endParaRPr sz="2400">
              <a:latin typeface="宋体" panose="02010600030101010101" pitchFamily="2" charset="-122"/>
              <a:ea typeface="宋体" panose="02010600030101010101" pitchFamily="2" charset="-122"/>
            </a:endParaRPr>
          </a:p>
          <a:p>
            <a:pPr algn="ctr" fontAlgn="auto">
              <a:lnSpc>
                <a:spcPct val="150000"/>
              </a:lnSpc>
            </a:pPr>
            <a:r>
              <a:rPr lang="zh-CN" altLang="en-US" sz="2400">
                <a:latin typeface="宋体" panose="02010600030101010101" pitchFamily="2" charset="-122"/>
                <a:ea typeface="宋体" panose="02010600030101010101" pitchFamily="2" charset="-122"/>
              </a:rPr>
              <a:t>甲</a:t>
            </a:r>
            <a:endParaRPr lang="zh-CN" altLang="en-US" sz="2400">
              <a:latin typeface="宋体" panose="02010600030101010101" pitchFamily="2" charset="-122"/>
              <a:ea typeface="宋体" panose="02010600030101010101" pitchFamily="2" charset="-122"/>
            </a:endParaRPr>
          </a:p>
          <a:p>
            <a:pPr fontAlgn="auto">
              <a:lnSpc>
                <a:spcPct val="150000"/>
              </a:lnSpc>
            </a:pPr>
            <a:r>
              <a:rPr lang="zh-CN" altLang="en-US" sz="2400">
                <a:latin typeface="宋体" panose="02010600030101010101" pitchFamily="2" charset="-122"/>
                <a:ea typeface="宋体" panose="02010600030101010101" pitchFamily="2" charset="-122"/>
              </a:rPr>
              <a:t>(1)将天平放在水平桌面上,将游码移至标尺的</a:t>
            </a:r>
            <a:r>
              <a:rPr lang="zh-CN" altLang="en-US" sz="2400" u="sng">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处,然后调节</a:t>
            </a:r>
            <a:endParaRPr lang="zh-CN" altLang="en-US" sz="2400">
              <a:latin typeface="宋体" panose="02010600030101010101" pitchFamily="2" charset="-122"/>
              <a:ea typeface="宋体" panose="02010600030101010101" pitchFamily="2" charset="-122"/>
            </a:endParaRPr>
          </a:p>
          <a:p>
            <a:pPr fontAlgn="auto">
              <a:lnSpc>
                <a:spcPct val="150000"/>
              </a:lnSpc>
            </a:pPr>
            <a:r>
              <a:rPr lang="en-US" altLang="zh-CN" sz="2400">
                <a:latin typeface="宋体" panose="02010600030101010101" pitchFamily="2" charset="-122"/>
                <a:ea typeface="宋体" panose="02010600030101010101" pitchFamily="2" charset="-122"/>
              </a:rPr>
              <a:t>  _____</a:t>
            </a:r>
            <a:r>
              <a:rPr lang="en-US" sz="2400">
                <a:latin typeface="宋体" panose="02010600030101010101" pitchFamily="2" charset="-122"/>
                <a:ea typeface="宋体" panose="02010600030101010101" pitchFamily="2" charset="-122"/>
              </a:rPr>
              <a:t>_______</a:t>
            </a:r>
            <a:r>
              <a:rPr lang="zh-CN" altLang="en-US" sz="2400">
                <a:latin typeface="宋体" panose="02010600030101010101" pitchFamily="2" charset="-122"/>
                <a:ea typeface="宋体" panose="02010600030101010101" pitchFamily="2" charset="-122"/>
              </a:rPr>
              <a:t>,使天平平衡.接着,用天平测量适量小颗粒的质量.当天平重新平衡时,砝码的质量和游码的位置如图甲所示,则称量的小颗粒的质量是</a:t>
            </a:r>
            <a:endParaRPr lang="zh-CN" altLang="en-US" sz="2400">
              <a:latin typeface="宋体" panose="02010600030101010101" pitchFamily="2" charset="-122"/>
              <a:ea typeface="宋体" panose="02010600030101010101" pitchFamily="2" charset="-122"/>
            </a:endParaRPr>
          </a:p>
          <a:p>
            <a:pPr fontAlgn="auto">
              <a:lnSpc>
                <a:spcPct val="150000"/>
              </a:lnSpc>
            </a:pPr>
            <a:r>
              <a:rPr lang="zh-CN" altLang="en-US" sz="2400" u="sng">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g. </a:t>
            </a:r>
            <a:endParaRPr lang="zh-CN" altLang="en-US" sz="2400">
              <a:latin typeface="宋体" panose="02010600030101010101" pitchFamily="2" charset="-122"/>
              <a:ea typeface="宋体" panose="02010600030101010101" pitchFamily="2" charset="-122"/>
            </a:endParaRPr>
          </a:p>
        </p:txBody>
      </p:sp>
      <p:pic>
        <p:nvPicPr>
          <p:cNvPr id="975" name="HN13A.jpg" descr="id:2147500613;FounderCES"/>
          <p:cNvPicPr>
            <a:picLocks noChangeAspect="1"/>
          </p:cNvPicPr>
          <p:nvPr/>
        </p:nvPicPr>
        <p:blipFill>
          <a:blip r:embed="rId2"/>
          <a:stretch>
            <a:fillRect/>
          </a:stretch>
        </p:blipFill>
        <p:spPr>
          <a:xfrm>
            <a:off x="4104640" y="2460625"/>
            <a:ext cx="2350770" cy="1469390"/>
          </a:xfrm>
          <a:prstGeom prst="rect">
            <a:avLst/>
          </a:prstGeom>
        </p:spPr>
      </p:pic>
      <p:sp>
        <p:nvSpPr>
          <p:cNvPr id="4" name="矩形 3"/>
          <p:cNvSpPr/>
          <p:nvPr/>
        </p:nvSpPr>
        <p:spPr>
          <a:xfrm>
            <a:off x="6840220" y="4344670"/>
            <a:ext cx="14782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零刻度</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920750" y="4972050"/>
            <a:ext cx="147447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平衡螺母</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530225" y="6012815"/>
            <a:ext cx="14738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147.6</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3" grpId="0"/>
    </p:bldLst>
  </p:timing>
</p:sld>
</file>

<file path=ppt/tags/tag1.xml><?xml version="1.0" encoding="utf-8"?>
<p:tagLst xmlns:p="http://schemas.openxmlformats.org/presentationml/2006/main">
  <p:tag name="KSO_WM_UNIT_TABLE_BEAUTIFY" val="smartTable{db5e5e03-d3d6-4f6e-bb66-7f107aa213f7}"/>
</p:tagLst>
</file>

<file path=ppt/tags/tag2.xml><?xml version="1.0" encoding="utf-8"?>
<p:tagLst xmlns:p="http://schemas.openxmlformats.org/presentationml/2006/main">
  <p:tag name="KSO_WM_UNIT_TABLE_BEAUTIFY" val="smartTable{431325b5-eb52-4e87-8ad7-132de696db2a}"/>
</p:tagLst>
</file>

<file path=ppt/tags/tag3.xml><?xml version="1.0" encoding="utf-8"?>
<p:tagLst xmlns:p="http://schemas.openxmlformats.org/presentationml/2006/main">
  <p:tag name="KSO_WM_UNIT_TABLE_BEAUTIFY" val="smartTable{447bb66c-a537-4113-9d40-2b2919309a53}"/>
</p:tagLst>
</file>

<file path=ppt/tags/tag4.xml><?xml version="1.0" encoding="utf-8"?>
<p:tagLst xmlns:p="http://schemas.openxmlformats.org/presentationml/2006/main">
  <p:tag name="ARTICULATE_PROJECT_OPEN" val="0"/>
  <p:tag name="AS_OS" val="Unix 3.10 unknown"/>
  <p:tag name="AS_RELEASE_DATE" val="2020.11.30"/>
  <p:tag name="AS_TITLE" val="Aspose.Slides for Java"/>
  <p:tag name="AS_VERSION" val="20.11"/>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Lst>
</file>

<file path=ppt/theme/theme1.xml><?xml version="1.0" encoding="utf-8"?>
<a:theme xmlns:r="http://schemas.openxmlformats.org/officeDocument/2006/relationships"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561</Paragraphs>
  <Slides>61</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61</vt:i4>
      </vt:variant>
    </vt:vector>
  </HeadingPairs>
  <TitlesOfParts>
    <vt:vector size="70" baseType="lpstr">
      <vt:lpstr>Arial</vt:lpstr>
      <vt:lpstr>微软雅黑</vt:lpstr>
      <vt:lpstr>等线 Light</vt:lpstr>
      <vt:lpstr>等线</vt:lpstr>
      <vt:lpstr>宋体</vt:lpstr>
      <vt:lpstr>Times New Roman</vt:lpstr>
      <vt:lpstr>黑体</vt:lpstr>
      <vt:lpstr>NEU-BZ-S92</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2021-01-03T11:12:47Z</cp:lastPrinted>
  <dcterms:created xsi:type="dcterms:W3CDTF">2021-01-03T11:12:47Z</dcterms:created>
  <dcterms:modified xsi:type="dcterms:W3CDTF">2021-01-03T03:12:51Z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