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18808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84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68206" y="914400"/>
            <a:ext cx="9549116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68206" y="3560400"/>
            <a:ext cx="9549116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912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2873" y="1490400"/>
            <a:ext cx="10689257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769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9993" y="3848400"/>
            <a:ext cx="7570534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39993" y="4615200"/>
            <a:ext cx="7570534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596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92873" y="1501200"/>
            <a:ext cx="5044684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7971" y="1501200"/>
            <a:ext cx="5044684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60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92873" y="1429200"/>
            <a:ext cx="5206058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92873" y="1854000"/>
            <a:ext cx="5206058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076609" y="1421729"/>
            <a:ext cx="5206058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076609" y="1854000"/>
            <a:ext cx="5206058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025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558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212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92873" y="1555200"/>
            <a:ext cx="499557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188332" y="1555200"/>
            <a:ext cx="5093798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3174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9973600" y="914400"/>
            <a:ext cx="1017356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891064" y="914400"/>
            <a:ext cx="8935194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单击此处编辑文本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38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92873" y="774000"/>
            <a:ext cx="10692765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40754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68206" y="2484000"/>
            <a:ext cx="9549116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68206" y="3560400"/>
            <a:ext cx="9549116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10172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竖向侧栏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/>
          <a:srcRect t="30017" b="37379"/>
          <a:stretch>
            <a:fillRect/>
          </a:stretch>
        </p:blipFill>
        <p:spPr>
          <a:xfrm>
            <a:off x="3465" y="6741368"/>
            <a:ext cx="11881161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881161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矩形 15">
            <a:hlinkClick r:id="" action="ppaction://noaction"/>
          </p:cNvPr>
          <p:cNvSpPr/>
          <p:nvPr userDrawn="1"/>
        </p:nvSpPr>
        <p:spPr>
          <a:xfrm>
            <a:off x="236416" y="-26670"/>
            <a:ext cx="6756883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100" b="1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第十八讲 杠杆 杠杆平衡条件及应用</a:t>
            </a:r>
            <a:endParaRPr lang="zh-CN" altLang="en-US" sz="2100" b="1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28" y="10160"/>
            <a:ext cx="491400" cy="448310"/>
          </a:xfrm>
          <a:prstGeom prst="rect">
            <a:avLst/>
          </a:prstGeom>
        </p:spPr>
      </p:pic>
      <p:sp>
        <p:nvSpPr>
          <p:cNvPr id="20" name="文本框 19">
            <a:hlinkClick r:id="" action="ppaction://noaction"/>
          </p:cNvPr>
          <p:cNvSpPr txBox="1">
            <a:spLocks noChangeAspect="1"/>
          </p:cNvSpPr>
          <p:nvPr userDrawn="1"/>
        </p:nvSpPr>
        <p:spPr>
          <a:xfrm>
            <a:off x="10065646" y="98109"/>
            <a:ext cx="1815825" cy="3219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1500" b="1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返回栏目导航</a:t>
            </a:r>
          </a:p>
        </p:txBody>
      </p:sp>
      <p:sp>
        <p:nvSpPr>
          <p:cNvPr id="12" name="圆角矩形 11"/>
          <p:cNvSpPr/>
          <p:nvPr userDrawn="1"/>
        </p:nvSpPr>
        <p:spPr>
          <a:xfrm>
            <a:off x="343488" y="661035"/>
            <a:ext cx="11186453" cy="5922010"/>
          </a:xfrm>
          <a:prstGeom prst="roundRect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49" y="6741368"/>
            <a:ext cx="11881161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7185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竖向侧栏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/>
          <a:srcRect t="30017" b="37379"/>
          <a:stretch>
            <a:fillRect/>
          </a:stretch>
        </p:blipFill>
        <p:spPr>
          <a:xfrm>
            <a:off x="3465" y="6741368"/>
            <a:ext cx="11881161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881161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矩形 15">
            <a:hlinkClick r:id="" action="ppaction://noaction"/>
          </p:cNvPr>
          <p:cNvSpPr/>
          <p:nvPr userDrawn="1"/>
        </p:nvSpPr>
        <p:spPr>
          <a:xfrm>
            <a:off x="236417" y="-26670"/>
            <a:ext cx="6405976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100" b="1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第十八讲 杠杆 杠杆平衡条件及应用</a:t>
            </a:r>
            <a:endParaRPr lang="zh-CN" altLang="en-US" sz="2100" b="1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28" y="10160"/>
            <a:ext cx="491400" cy="448310"/>
          </a:xfrm>
          <a:prstGeom prst="rect">
            <a:avLst/>
          </a:prstGeom>
        </p:spPr>
      </p:pic>
      <p:sp>
        <p:nvSpPr>
          <p:cNvPr id="20" name="文本框 19">
            <a:hlinkClick r:id="" action="ppaction://noaction"/>
          </p:cNvPr>
          <p:cNvSpPr txBox="1">
            <a:spLocks noChangeAspect="1"/>
          </p:cNvSpPr>
          <p:nvPr userDrawn="1"/>
        </p:nvSpPr>
        <p:spPr>
          <a:xfrm>
            <a:off x="10014895" y="98109"/>
            <a:ext cx="1866575" cy="3219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1500" b="1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</a:t>
            </a:r>
            <a:r>
              <a:rPr lang="zh-CN" altLang="en-US" sz="1500" b="1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栏目导航</a:t>
            </a:r>
            <a:endParaRPr lang="zh-CN" altLang="en-US" sz="1500" b="1">
              <a:solidFill>
                <a:prstClr val="black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49" y="6741368"/>
            <a:ext cx="11881161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5292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92873" y="608400"/>
            <a:ext cx="1068925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592873" y="1515600"/>
            <a:ext cx="10689257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596381" y="6314400"/>
            <a:ext cx="263109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10956" y="6314400"/>
            <a:ext cx="385893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51036" y="6314400"/>
            <a:ext cx="263109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3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2.png"/><Relationship Id="rId5" Type="http://schemas.openxmlformats.org/officeDocument/2006/relationships/image" Target="NULL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D:\MobileFile\&#27827;&#21271;&#29289;&#29702;&#20570;&#35838;&#20214;&#25991;&#20214;\LM387.T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W&#27827;&#21271;&#29289;&#29702;&#38754;&#23545;&#38754;\EP287.T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file:///C:\Documents%20and%20Settings\Administrator\&#26700;&#38754;\W&#27827;&#21271;&#29289;&#29702;&#38754;&#23545;&#38754;\EP288.TIF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W&#27827;&#21271;&#29289;&#29702;&#38754;&#23545;&#38754;\EP294.T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D:\MobileFile\&#27827;&#21271;&#29289;&#29702;&#20570;&#35838;&#20214;&#25991;&#20214;\LM389.T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D:\MobileFile\&#27827;&#21271;&#29289;&#29702;&#20570;&#35838;&#20214;&#25991;&#20214;\LM391.T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MobileFile\&#27827;&#21271;&#29289;&#29702;&#20570;&#35838;&#20214;&#25991;&#20214;\LM393.T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D:\MobileFile\&#27827;&#21271;&#29289;&#29702;&#20570;&#35838;&#20214;&#25991;&#20214;\LM393.T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D:\MobileFile\&#27827;&#21271;&#29289;&#29702;&#20570;&#35838;&#20214;&#25991;&#20214;\LM393.T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第二十七讲  杠杆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895816" y="5824855"/>
            <a:ext cx="3424407" cy="665480"/>
          </a:xfrm>
        </p:spPr>
        <p:txBody>
          <a:bodyPr/>
          <a:lstStyle/>
          <a:p>
            <a:r>
              <a:rPr lang="zh-CN" altLang="en-US" sz="3200"/>
              <a:t>一轮系统复习</a:t>
            </a:r>
          </a:p>
        </p:txBody>
      </p:sp>
    </p:spTree>
    <p:extLst>
      <p:ext uri="{BB962C8B-B14F-4D97-AF65-F5344CB8AC3E}">
        <p14:creationId xmlns:p14="http://schemas.microsoft.com/office/powerpoint/2010/main" val="34162230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4922" y="867410"/>
          <a:ext cx="9437850" cy="583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372"/>
                <a:gridCol w="2449188"/>
                <a:gridCol w="2510448"/>
                <a:gridCol w="2944842"/>
              </a:tblGrid>
              <a:tr h="815340"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种类</a:t>
                      </a:r>
                    </a:p>
                  </a:txBody>
                  <a:tcPr marL="66840" marR="66840" marT="34295" marB="3429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省力杠杆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2400" i="1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baseline="-250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为动力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6840" marR="66840" marT="34295" marB="34295"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费力杠杆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2400" i="1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baseline="-250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为动力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6840" marR="66840" marT="34295" marB="34295"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等臂杠杆</a:t>
                      </a:r>
                    </a:p>
                  </a:txBody>
                  <a:tcPr marL="66840" marR="66840" marT="34295" marB="34295"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53795"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力的关系</a:t>
                      </a:r>
                    </a:p>
                  </a:txBody>
                  <a:tcPr marL="66840" marR="66840" marT="34295" marB="3429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i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baseline="-250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zh-CN" sz="2400" i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baseline="-250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840" marR="66840" marT="34295" marB="3429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__________</a:t>
                      </a:r>
                      <a:endParaRPr lang="zh-CN" altLang="en-US" sz="240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40" marR="66840" marT="34295" marB="3429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i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baseline="-250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CN" sz="2400" i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baseline="-250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840" marR="66840" marT="34295" marB="34295"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30"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特点</a:t>
                      </a:r>
                    </a:p>
                  </a:txBody>
                  <a:tcPr marL="66840" marR="66840" marT="34295" marB="3429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省力费距离</a:t>
                      </a:r>
                    </a:p>
                  </a:txBody>
                  <a:tcPr marL="66840" marR="66840" marT="34295" marB="34295"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_____________</a:t>
                      </a:r>
                      <a:endParaRPr lang="zh-CN" altLang="en-US" sz="240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40" marR="66840" marT="34295" marB="34295"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____________________</a:t>
                      </a:r>
                      <a:endParaRPr lang="zh-CN" altLang="en-US" sz="240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40" marR="66840" marT="34295" marB="34295"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955"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应用</a:t>
                      </a:r>
                    </a:p>
                  </a:txBody>
                  <a:tcPr marL="66840" marR="66840" marT="34295" marB="3429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用撬棒撬重物、用瓶盖起子起瓶盖、用钢丝钳剪钢丝等</a:t>
                      </a:r>
                    </a:p>
                  </a:txBody>
                  <a:tcPr marL="66840" marR="66840" marT="34295" marB="34295"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用钓鱼竿钓鱼、用镊子夹取物品、用筷子夹菜等</a:t>
                      </a:r>
                    </a:p>
                    <a:p>
                      <a:endParaRPr lang="zh-CN" altLang="en-US" sz="240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840" marR="66840" marT="34295" marB="34295"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用天平称量物体的质量</a:t>
                      </a:r>
                    </a:p>
                  </a:txBody>
                  <a:tcPr marL="66840" marR="66840" marT="34295" marB="34295"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4384" y="1738190"/>
            <a:ext cx="10527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4620" y="3145783"/>
            <a:ext cx="22633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费力省距离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4774" y="2998522"/>
            <a:ext cx="268443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FF0000"/>
                </a:solidFill>
              </a:rPr>
              <a:t>既不省力也不省距离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7427" y="245748"/>
            <a:ext cx="376474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考点</a:t>
            </a:r>
            <a:r>
              <a:rPr lang="en-US" altLang="zh-CN" sz="3200">
                <a:solidFill>
                  <a:srgbClr val="000000"/>
                </a:solidFill>
              </a:rPr>
              <a:t>3   </a:t>
            </a:r>
            <a:r>
              <a:rPr lang="zh-CN" altLang="en-US" sz="3200">
                <a:solidFill>
                  <a:srgbClr val="000000"/>
                </a:solidFill>
              </a:rPr>
              <a:t>杠杆分类</a:t>
            </a:r>
          </a:p>
        </p:txBody>
      </p:sp>
    </p:spTree>
    <p:extLst>
      <p:ext uri="{BB962C8B-B14F-4D97-AF65-F5344CB8AC3E}">
        <p14:creationId xmlns:p14="http://schemas.microsoft.com/office/powerpoint/2010/main" val="965577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046" y="383543"/>
            <a:ext cx="6039432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练习：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如图所示，参赛队员两只手均支撑在桨柄的末端，并用力划桨从而使赛艇急速前进，此时的船桨是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省力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费力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杠杆．                                   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LM198.T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274" y="937898"/>
            <a:ext cx="3237532" cy="270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3546" y="2230281"/>
            <a:ext cx="8948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</a:rPr>
              <a:t>费力</a:t>
            </a:r>
          </a:p>
        </p:txBody>
      </p:sp>
      <p:sp>
        <p:nvSpPr>
          <p:cNvPr id="8" name="矩形 7"/>
          <p:cNvSpPr/>
          <p:nvPr/>
        </p:nvSpPr>
        <p:spPr>
          <a:xfrm>
            <a:off x="513599" y="3896363"/>
            <a:ext cx="6321602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如图所示的三个剪刀，在使用过程中属于省力杠杆的是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，属于费力杠杆的是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            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LM199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80" y="3869055"/>
            <a:ext cx="2378026" cy="178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2009227" y="4498340"/>
            <a:ext cx="15698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</a:rPr>
              <a:t>甲、丙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908638" y="5041171"/>
            <a:ext cx="5789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乙</a:t>
            </a:r>
          </a:p>
        </p:txBody>
      </p:sp>
    </p:spTree>
    <p:extLst>
      <p:ext uri="{BB962C8B-B14F-4D97-AF65-F5344CB8AC3E}">
        <p14:creationId xmlns:p14="http://schemas.microsoft.com/office/powerpoint/2010/main" val="2342962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8872" y="479426"/>
            <a:ext cx="7749779" cy="309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如图是自行车手闸示意图，手闸是一个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省力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费力”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杠杆，</a:t>
            </a:r>
            <a:r>
              <a:rPr lang="zh-CN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当图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中手对车闸的作用力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N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zh-CN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刹车拉线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受到力的大小为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________N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LM201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0284" y="924411"/>
            <a:ext cx="2553321" cy="151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907" y="1170305"/>
            <a:ext cx="124068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</a:rPr>
              <a:t>省力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323" y="2443932"/>
            <a:ext cx="84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5" name="矩形 4"/>
          <p:cNvSpPr/>
          <p:nvPr/>
        </p:nvSpPr>
        <p:spPr>
          <a:xfrm>
            <a:off x="694906" y="3498218"/>
            <a:ext cx="7603744" cy="309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如图所示搬运砖头的独轮车使用时可视为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省力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费力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杠杆，若砖头和独轮车总重力为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 N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，要将扶手抬起，则人向上施加的力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大小为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LM202.TIF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2496" y="3842090"/>
            <a:ext cx="1684350" cy="203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959750" y="4210050"/>
            <a:ext cx="1082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</a:rPr>
              <a:t>省力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4058673" y="5580380"/>
            <a:ext cx="15853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</p:spTree>
    <p:extLst>
      <p:ext uri="{BB962C8B-B14F-4D97-AF65-F5344CB8AC3E}">
        <p14:creationId xmlns:p14="http://schemas.microsoft.com/office/powerpoint/2010/main" val="3440308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09615" y="1716407"/>
            <a:ext cx="93852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最小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力作图</a:t>
            </a:r>
          </a:p>
          <a:p>
            <a:pPr>
              <a:lnSpc>
                <a:spcPct val="150000"/>
              </a:lnSpc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①由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一定时，要使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最小，应使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最大；</a:t>
            </a:r>
          </a:p>
          <a:p>
            <a:pPr>
              <a:lnSpc>
                <a:spcPct val="150000"/>
              </a:lnSpc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最大即力的作用点与支点间的距离最长；</a:t>
            </a:r>
          </a:p>
          <a:p>
            <a:pPr>
              <a:lnSpc>
                <a:spcPct val="150000"/>
              </a:lnSpc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③过力的作用点作动力臂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垂线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即为最小力，标垂足、箭头和符号．注意力的方向．</a:t>
            </a:r>
          </a:p>
        </p:txBody>
      </p:sp>
      <p:sp>
        <p:nvSpPr>
          <p:cNvPr id="10" name="矩形 9"/>
          <p:cNvSpPr/>
          <p:nvPr/>
        </p:nvSpPr>
        <p:spPr>
          <a:xfrm>
            <a:off x="1116377" y="572667"/>
            <a:ext cx="4820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考点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   </a:t>
            </a:r>
            <a:r>
              <a:rPr lang="zh-CN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杠杆相关作图</a:t>
            </a:r>
          </a:p>
        </p:txBody>
      </p:sp>
    </p:spTree>
    <p:extLst>
      <p:ext uri="{BB962C8B-B14F-4D97-AF65-F5344CB8AC3E}">
        <p14:creationId xmlns:p14="http://schemas.microsoft.com/office/powerpoint/2010/main" val="343884351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84977" y="897890"/>
            <a:ext cx="8510278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如图所示，杠杆在水平位置平衡，请在图中画出货物</a:t>
            </a:r>
            <a:r>
              <a:rPr lang="en-US" altLang="zh-CN" sz="24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所受重力的示意图和拉力</a:t>
            </a:r>
            <a:r>
              <a:rPr lang="en-US" altLang="zh-CN" sz="24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的力臂</a:t>
            </a:r>
            <a:r>
              <a:rPr lang="en-US" altLang="zh-CN" sz="24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95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730" smtClean="0">
              <a:solidFill>
                <a:srgbClr val="00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730" smtClean="0">
              <a:solidFill>
                <a:srgbClr val="00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3" name="Picture 1" descr="D:\MobileFile\河北物理做课件文件\LM387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8" y="3441131"/>
            <a:ext cx="2796745" cy="13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8532" y="4967247"/>
            <a:ext cx="1349914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13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35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4992354" y="3698505"/>
            <a:ext cx="0" cy="810217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63891" y="4331188"/>
            <a:ext cx="3346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CN" altLang="en-US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6571432" y="2888286"/>
            <a:ext cx="421088" cy="1026274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870647" y="3522769"/>
            <a:ext cx="877816" cy="349366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0287608">
            <a:off x="6620966" y="3251410"/>
            <a:ext cx="129650" cy="299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3" name="左大括号 22"/>
          <p:cNvSpPr/>
          <p:nvPr/>
        </p:nvSpPr>
        <p:spPr>
          <a:xfrm rot="14953486">
            <a:off x="6199643" y="3406913"/>
            <a:ext cx="418722" cy="980800"/>
          </a:xfrm>
          <a:prstGeom prst="leftBrace">
            <a:avLst>
              <a:gd name="adj1" fmla="val 8333"/>
              <a:gd name="adj2" fmla="val 49836"/>
            </a:avLst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9077" y="4004453"/>
            <a:ext cx="789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97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7161" y="854713"/>
            <a:ext cx="9259637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如图所示是小明设计的空调室外机支架，放置空调外挂机后，支架会绕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点转动，需要在支架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处小孔拉一根铁丝到墙上固定．请画出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处引出铁丝到墙的最小拉力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LM388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761" y="2942680"/>
            <a:ext cx="1421171" cy="23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4835186" y="3968955"/>
            <a:ext cx="1157857" cy="999156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016988" y="5319696"/>
            <a:ext cx="79060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3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13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13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sz="135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278972">
            <a:off x="5808531" y="3806048"/>
            <a:ext cx="105260" cy="299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350">
              <a:solidFill>
                <a:srgbClr val="00000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5501295" y="3389511"/>
            <a:ext cx="491736" cy="57934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24726" y="2996695"/>
            <a:ext cx="63163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38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058666" y="311287"/>
            <a:ext cx="9143589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当堂练习：</a:t>
            </a:r>
          </a:p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、如图所示的用具中，在使用时属于费力杠杆的是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-2147481874" descr="C:\Documents and Settings\Administrator\桌面\W河北物理面对面\EP287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245354" y="1264315"/>
            <a:ext cx="6768904" cy="2027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960467" y="804047"/>
            <a:ext cx="64038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9376" y="3253105"/>
            <a:ext cx="10314682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、如图所示，是自卸车的示意图，车厢部分可视为杠杆，则下列分析正确的是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点是支点，液压杆施的力是动力，货物重力是阻力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点是支点，物体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放在车厢前部可省力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点是支点，物体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放在车厢后部可省力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点是支点，物体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放在车厢前部可省力
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-2147481873" descr="C:\Documents and Settings\Administrator\桌面\W河北物理面对面\EP288.TIF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7734795" y="5007051"/>
            <a:ext cx="3325054" cy="18508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630225" y="3913036"/>
            <a:ext cx="3539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1078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617557" y="1002666"/>
            <a:ext cx="10645118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、如图所示，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将边长为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 cm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的正方体合金块，用细绳挂在轻质杠杆的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点处，在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点施加力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 N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时，杠杆在水平位置平衡，合金块对水平地面的压强恰好为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，撤去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，在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点施加力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合金块对地面的压强为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1.2×10</a:t>
            </a:r>
            <a:r>
              <a:rPr lang="en-US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Pa.(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N/kg)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画出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的力臂．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求合金块的质量．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求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的大小
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-2147481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063" y="2700612"/>
            <a:ext cx="2577628" cy="178352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536586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556856" y="1030872"/>
            <a:ext cx="10882839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、小明做俯卧撑时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，可将其视为一个杠杆，重心在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点．他将身体撑起时，地面对两脚尖的支持力为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250 N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，两脚尖与地面的接触面积为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 cm</a:t>
            </a:r>
            <a:r>
              <a:rPr lang="en-US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，双手与地面的接触面积为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300 cm</a:t>
            </a:r>
            <a:r>
              <a:rPr lang="en-US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.(1)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画出以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为支点时重力的力臂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.(2)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如果小明的两脚尖对地面的压强与双手对地面的
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压强之比为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5∶2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，地面对双手的支持力为多少？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小明在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min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内做了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个俯卧撑，每次肩部上升的
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距离都为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0.36 m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，则他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min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内克服重力所做的功为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多少？</a:t>
            </a:r>
          </a:p>
        </p:txBody>
      </p:sp>
      <p:pic>
        <p:nvPicPr>
          <p:cNvPr id="4" name="图片 -2147481862" descr="C:\Documents and Settings\Administrator\桌面\W河北物理面对面\EP294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851719" y="2471669"/>
            <a:ext cx="2922261" cy="2522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645708" y="12458700"/>
            <a:ext cx="297021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7251315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20392" y="756920"/>
            <a:ext cx="9856774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36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36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杠杆</a:t>
            </a:r>
            <a:endParaRPr lang="en-US" altLang="zh-CN" sz="3600" b="1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定义：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如图所示，一根硬棒在力的作用下能绕固定点转动，这根硬棒就是杠杆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3097" y="3096263"/>
            <a:ext cx="2830984" cy="247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20392" y="2888618"/>
            <a:ext cx="7676762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五要素</a:t>
            </a:r>
            <a:endParaRPr lang="en-US" altLang="zh-CN" sz="280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：杠杆可以绕其转动的点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：使杠杆转动的力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：阻碍杠杆转动的力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动力臂：从支点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阻力臂：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从支点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的距离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4198521" y="5572126"/>
            <a:ext cx="2243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动力</a:t>
            </a:r>
            <a:r>
              <a:rPr lang="en-US" altLang="zh-CN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作用线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4198520" y="6198870"/>
            <a:ext cx="256675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阻力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作用线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1480774" y="4943475"/>
            <a:ext cx="11744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</a:rPr>
              <a:t>阻力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267910" y="4220845"/>
            <a:ext cx="12016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</a:rPr>
              <a:t>动力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267911" y="3562350"/>
            <a:ext cx="16008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支点</a:t>
            </a:r>
          </a:p>
        </p:txBody>
      </p:sp>
    </p:spTree>
    <p:extLst>
      <p:ext uri="{BB962C8B-B14F-4D97-AF65-F5344CB8AC3E}">
        <p14:creationId xmlns:p14="http://schemas.microsoft.com/office/powerpoint/2010/main" val="3040240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0200" y="824865"/>
            <a:ext cx="9604925" cy="276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考点</a:t>
            </a:r>
            <a:r>
              <a:rPr lang="en-US" altLang="zh-CN" sz="32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  </a:t>
            </a:r>
            <a:r>
              <a:rPr lang="zh-CN" altLang="en-US" sz="32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杠杆平衡条件</a:t>
            </a:r>
          </a:p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杠杆的平衡条件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8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动力</a:t>
            </a:r>
            <a:r>
              <a:rPr lang="en-US" altLang="zh-CN" sz="28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8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动力臂＝阻力</a:t>
            </a:r>
            <a:r>
              <a:rPr lang="en-US" altLang="zh-CN" sz="28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8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阻力臂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分别表示动力、阻力、动力臂和阻力臂，杠</a:t>
            </a:r>
          </a:p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杆的平衡条件可以写作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_____________.</a:t>
            </a:r>
          </a:p>
        </p:txBody>
      </p:sp>
      <p:sp>
        <p:nvSpPr>
          <p:cNvPr id="3" name="矩形 2"/>
          <p:cNvSpPr/>
          <p:nvPr/>
        </p:nvSpPr>
        <p:spPr>
          <a:xfrm>
            <a:off x="4472491" y="2868407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255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4234" y="383142"/>
            <a:ext cx="10255896" cy="283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、如图所示，在使用相同的钩码进行“探究杠杆的平衡条件”的实验中，要使调好的杠杆重新在水平位置平衡，应在</a:t>
            </a:r>
            <a:r>
              <a:rPr lang="en-US" altLang="zh-CN" sz="24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处悬挂钩码的个数是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个．</a:t>
            </a: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45" name="Picture 1" descr="D:\MobileFile\河北物理做课件文件\LM389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1829" y="3473450"/>
            <a:ext cx="2920709" cy="19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1258" y="1972632"/>
            <a:ext cx="73690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0684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3867" y="1051563"/>
            <a:ext cx="10187210" cy="209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、如图所示，轻质杠杆可绕</a:t>
            </a:r>
            <a:r>
              <a:rPr lang="en-US" altLang="zh-CN" sz="24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转动，在</a:t>
            </a:r>
            <a:r>
              <a:rPr lang="en-US" altLang="zh-CN" sz="24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点始终受一垂直作用于杠杆的力，在从</a:t>
            </a:r>
            <a:r>
              <a:rPr lang="en-US" altLang="zh-CN" sz="24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转动到</a:t>
            </a:r>
            <a:r>
              <a:rPr lang="en-US" altLang="zh-CN" sz="24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位置时，力</a:t>
            </a:r>
            <a:r>
              <a:rPr lang="en-US" altLang="zh-CN" sz="24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大小将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______________(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选填“变大”、“变小”或“先变大再变小”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193" name="Picture 1" descr="D:\MobileFile\河北物理做课件文件\LM391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473" y="3428365"/>
            <a:ext cx="2578516" cy="19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8911" y="1728473"/>
            <a:ext cx="20444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先变大再变小</a:t>
            </a:r>
          </a:p>
        </p:txBody>
      </p:sp>
    </p:spTree>
    <p:extLst>
      <p:ext uri="{BB962C8B-B14F-4D97-AF65-F5344CB8AC3E}">
        <p14:creationId xmlns:p14="http://schemas.microsoft.com/office/powerpoint/2010/main" val="2090634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86734" y="403860"/>
            <a:ext cx="10046125" cy="265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、实验探究：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小明和他的同学们在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探究杠杆的平衡条件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实验中所用到的器材有：杠杆、支架、弹簧测力计、刻度尺、质量相同的钩码若干个．</a:t>
            </a: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337" name="Picture 1" descr="D:\MobileFile\河北物理做课件文件\LM393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6691" y="3232153"/>
            <a:ext cx="5295641" cy="19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06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5588" y="2654300"/>
            <a:ext cx="10043031" cy="272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杠杆两端平衡螺母的作用是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在挂钩码前，小明发现杠杆左端高右端低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如图甲所示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，接下来应将杠杆左端的平衡螺母向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调节，使杠杆在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位置平衡，这样做的目的是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7629" y="3198498"/>
            <a:ext cx="4182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调节杠杆在水平位置平衡</a:t>
            </a:r>
            <a:r>
              <a:rPr lang="zh-CN" altLang="en-US" sz="1350" smtClean="0">
                <a:solidFill>
                  <a:srgbClr val="000000"/>
                </a:solidFill>
              </a:rPr>
              <a:t>　</a:t>
            </a: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0115" y="4162754"/>
            <a:ext cx="8948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</a:rPr>
              <a:t>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9565" y="4797425"/>
            <a:ext cx="2655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</a:rPr>
              <a:t>便于测量力臂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3347" y="4193314"/>
            <a:ext cx="89481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水平</a:t>
            </a:r>
          </a:p>
        </p:txBody>
      </p:sp>
      <p:pic>
        <p:nvPicPr>
          <p:cNvPr id="14337" name="Picture 1" descr="D:\MobileFile\河北物理做课件文件\LM393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9567" y="794388"/>
            <a:ext cx="4355693" cy="16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903271" y="4797428"/>
            <a:ext cx="29374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避免杠杆自重的影响</a:t>
            </a:r>
          </a:p>
        </p:txBody>
      </p:sp>
    </p:spTree>
    <p:extLst>
      <p:ext uri="{BB962C8B-B14F-4D97-AF65-F5344CB8AC3E}">
        <p14:creationId xmlns:p14="http://schemas.microsoft.com/office/powerpoint/2010/main" val="2456547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2462" y="506730"/>
            <a:ext cx="929552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在杠杆两端挂上不同数量的钩码，使杠杆在水平位置平衡，得到的数据如下表：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00792" y="1875158"/>
          <a:ext cx="6300563" cy="21329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68902"/>
                <a:gridCol w="1160858"/>
                <a:gridCol w="1404663"/>
                <a:gridCol w="1160858"/>
                <a:gridCol w="1405282"/>
              </a:tblGrid>
              <a:tr h="85280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50130" marR="50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动力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动力臂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/cm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阻力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阻力臂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/cm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130" marR="50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2608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130" marR="50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130" marR="50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130" marR="5013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945490" y="4344671"/>
            <a:ext cx="78939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总结数据得出杠杆平衡条件：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endParaRPr lang="zh-CN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974459" y="4486278"/>
            <a:ext cx="4002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动力</a:t>
            </a: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动力臂＝阻力</a:t>
            </a: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阻力臂</a:t>
            </a:r>
            <a:r>
              <a:rPr lang="zh-CN" altLang="en-US" sz="1350" smtClean="0">
                <a:solidFill>
                  <a:srgbClr val="000000"/>
                </a:solidFill>
              </a:rPr>
              <a:t>　 </a:t>
            </a: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65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6465" y="1537338"/>
            <a:ext cx="10192160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此实验多次改变挂在支点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两侧钩码的数量和悬挂位置，收集杠杆平衡时多组动力、动力臂和阻力、阻力臂的数据，其目的是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减小误差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寻找普遍规律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6442" y="2597039"/>
            <a:ext cx="21054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寻找普遍规律</a:t>
            </a:r>
          </a:p>
        </p:txBody>
      </p:sp>
      <p:sp>
        <p:nvSpPr>
          <p:cNvPr id="5" name="矩形 4"/>
          <p:cNvSpPr/>
          <p:nvPr/>
        </p:nvSpPr>
        <p:spPr>
          <a:xfrm>
            <a:off x="725846" y="3705863"/>
            <a:ext cx="10386462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如图乙所示，杠杆上的刻度均匀，在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点挂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个钩码，要使杠杆在水平位置平衡，应在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点挂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个相同的钩码；当杠杆平衡后，将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两点下方所挂的钩码同时朝远离支点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方向移动一个小格，则杠杆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在水平位置保持平衡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272538" y="4288047"/>
            <a:ext cx="3158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7545579" y="4810125"/>
            <a:ext cx="12159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</a:rPr>
              <a:t>不能</a:t>
            </a:r>
          </a:p>
        </p:txBody>
      </p:sp>
      <p:pic>
        <p:nvPicPr>
          <p:cNvPr id="14337" name="Picture 1" descr="D:\MobileFile\河北物理做课件文件\LM393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803" y="288928"/>
            <a:ext cx="4758528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49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c894c77-53ac-422e-8332-b8646e2b1aa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13acfcb-a942-4381-9b71-c5b8875a0b20}"/>
  <p:tag name="TABLE_ENDDRAG_ORIGIN_RECT" val="686*366"/>
  <p:tag name="TABLE_ENDDRAG_RECT" val="103*68*686*3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61,&quot;width&quot;:523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04,&quot;width&quot;:384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1782</Words>
  <Application>Microsoft Office PowerPoint</Application>
  <PresentationFormat>自定义</PresentationFormat>
  <Paragraphs>131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Office 主题​​</vt:lpstr>
      <vt:lpstr>第二十七讲  杠杆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第九讲  声与电磁波</dc:title>
  <dc:creator>Administrator</dc:creator>
  <cp:lastModifiedBy>User</cp:lastModifiedBy>
  <cp:revision>2</cp:revision>
  <dcterms:created xsi:type="dcterms:W3CDTF">2021-02-23T00:55:28Z</dcterms:created>
  <dcterms:modified xsi:type="dcterms:W3CDTF">2021-02-23T01:00:25Z</dcterms:modified>
</cp:coreProperties>
</file>