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68" r:id="rId16"/>
    <p:sldId id="269" r:id="rId17"/>
    <p:sldId id="271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embeddedFontLst>
    <p:embeddedFont>
      <p:font typeface="方正教材规范楷体_GBK" panose="02010600030101010101" charset="-122"/>
      <p:regular r:id="rId31"/>
    </p:embeddedFont>
    <p:embeddedFont>
      <p:font typeface="Cambria Math" panose="02040503050406030204" pitchFamily="18" charset="0"/>
      <p:regular r:id="rId32"/>
    </p:embeddedFont>
    <p:embeddedFont>
      <p:font typeface="楷体" panose="02010609060101010101" pitchFamily="49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61"/>
        <p:guide pos="384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空白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本节要点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本节要点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文本框 219"/>
          <p:cNvSpPr txBox="1"/>
          <p:nvPr userDrawn="1"/>
        </p:nvSpPr>
        <p:spPr>
          <a:xfrm>
            <a:off x="742315" y="6078220"/>
            <a:ext cx="3729355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※ 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建议使用</a:t>
            </a:r>
            <a:r>
              <a:rPr lang="en-US" altLang="zh-CN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WPS2019</a:t>
            </a:r>
            <a:r>
              <a:rPr lang="zh-CN" altLang="en-US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以上版本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打开</a:t>
            </a: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HK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230819" y="2475002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11.3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机械效率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4024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有用功、额外功和总功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9635" y="2257425"/>
            <a:ext cx="52063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在刚刚的实验中，直接用弹簧测力计提升钩码，其拉力克服钩码的重力做的功为</a:t>
            </a:r>
            <a:r>
              <a:rPr lang="zh-CN" altLang="en-US" sz="2800" b="1">
                <a:solidFill>
                  <a:schemeClr val="tx1"/>
                </a:solidFill>
              </a:rPr>
              <a:t>有用功</a:t>
            </a:r>
            <a:r>
              <a:rPr lang="zh-CN" altLang="en-US" sz="2800"/>
              <a:t>。</a:t>
            </a:r>
          </a:p>
        </p:txBody>
      </p:sp>
      <p:pic>
        <p:nvPicPr>
          <p:cNvPr id="13" name="https://img8.file.cache.docer.com/storage/1643101707005288200/6ca98564067bf2facea79a4479c4aad1.png" descr="使用动滑轮是否省力.png"/>
          <p:cNvPicPr>
            <a:picLocks noChangeAspect="1"/>
          </p:cNvPicPr>
          <p:nvPr/>
        </p:nvPicPr>
        <p:blipFill>
          <a:blip r:embed="rId2"/>
          <a:srcRect r="55701"/>
          <a:stretch>
            <a:fillRect/>
          </a:stretch>
        </p:blipFill>
        <p:spPr>
          <a:xfrm>
            <a:off x="7044055" y="678815"/>
            <a:ext cx="2681605" cy="6053455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7797800" y="5153025"/>
            <a:ext cx="1366520" cy="1445260"/>
          </a:xfrm>
          <a:prstGeom prst="ellipse">
            <a:avLst/>
          </a:prstGeom>
          <a:noFill/>
          <a:ln w="28575" cmpd="dbl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34900" y="489492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889635" y="4739005"/>
            <a:ext cx="5654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有用功：</a:t>
            </a:r>
            <a:r>
              <a:rPr lang="zh-CN" altLang="en-US" sz="2800" b="1">
                <a:solidFill>
                  <a:srgbClr val="FF0000"/>
                </a:solidFill>
              </a:rPr>
              <a:t>直接对物体所做的功</a:t>
            </a:r>
            <a:r>
              <a:rPr lang="zh-CN" altLang="en-US" sz="2800"/>
              <a:t>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89635" y="5677535"/>
            <a:ext cx="5835015" cy="521970"/>
          </a:xfrm>
          <a:prstGeom prst="rect">
            <a:avLst/>
          </a:prstGeom>
          <a:noFill/>
          <a:ln w="34925" cmpd="sng">
            <a:solidFill>
              <a:schemeClr val="accent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有用功是为了实现目的而做的功。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4024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有用功、额外功和总功</a:t>
            </a:r>
          </a:p>
        </p:txBody>
      </p:sp>
      <p:pic>
        <p:nvPicPr>
          <p:cNvPr id="13" name="https://img8.file.cache.docer.com/storage/1643101707005288200/6ca98564067bf2facea79a4479c4aad1.png" descr="使用动滑轮是否省力.png"/>
          <p:cNvPicPr>
            <a:picLocks noChangeAspect="1"/>
          </p:cNvPicPr>
          <p:nvPr/>
        </p:nvPicPr>
        <p:blipFill>
          <a:blip r:embed="rId2"/>
          <a:srcRect l="45117"/>
          <a:stretch>
            <a:fillRect/>
          </a:stretch>
        </p:blipFill>
        <p:spPr>
          <a:xfrm>
            <a:off x="8152765" y="621665"/>
            <a:ext cx="3322320" cy="605345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8705215" y="4058285"/>
            <a:ext cx="1228725" cy="1381125"/>
          </a:xfrm>
          <a:prstGeom prst="ellipse">
            <a:avLst/>
          </a:prstGeom>
          <a:noFill/>
          <a:ln w="28575" cmpd="dbl">
            <a:solidFill>
              <a:srgbClr val="FF0000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89635" y="2383155"/>
            <a:ext cx="72631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在借助动滑轮匀速提升钩码过程中，拉力不仅要做有用功，还须克服滑轮的重力及摩擦力等做功，这部分功为</a:t>
            </a:r>
            <a:r>
              <a:rPr lang="zh-CN" altLang="en-US" sz="2800" b="1"/>
              <a:t>额外功</a:t>
            </a:r>
            <a:r>
              <a:rPr lang="zh-CN" altLang="en-US" sz="2800"/>
              <a:t>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34900" y="4761577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889635" y="4434205"/>
            <a:ext cx="66255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/>
              <a:t>额外功：由于</a:t>
            </a:r>
            <a:r>
              <a:rPr lang="zh-CN" altLang="en-US" sz="2800" b="1">
                <a:solidFill>
                  <a:srgbClr val="FF0000"/>
                </a:solidFill>
              </a:rPr>
              <a:t>机械自重和摩擦</a:t>
            </a:r>
            <a:r>
              <a:rPr lang="zh-CN" altLang="en-US" sz="2800" b="1"/>
              <a:t>等因素影响，而</a:t>
            </a:r>
            <a:r>
              <a:rPr lang="zh-CN" altLang="en-US" sz="2800" b="1">
                <a:solidFill>
                  <a:srgbClr val="FF0000"/>
                </a:solidFill>
              </a:rPr>
              <a:t>不得不做的功</a:t>
            </a:r>
            <a:r>
              <a:rPr lang="zh-CN" altLang="en-US" sz="2800"/>
              <a:t>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89635" y="6010910"/>
            <a:ext cx="5835015" cy="521970"/>
          </a:xfrm>
          <a:prstGeom prst="rect">
            <a:avLst/>
          </a:prstGeom>
          <a:noFill/>
          <a:ln w="34925" cmpd="sng">
            <a:solidFill>
              <a:schemeClr val="accent2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额外功是实现目的时的无用付出。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4024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有用功、额外功和总功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9635" y="2439035"/>
            <a:ext cx="56165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在通过动滑轮提起钩码时，弹簧测力计的拉力克服钩码与滑轮重力所做的功为</a:t>
            </a:r>
            <a:r>
              <a:rPr lang="zh-CN" altLang="en-US" sz="2800" b="1">
                <a:solidFill>
                  <a:schemeClr val="tx1"/>
                </a:solidFill>
              </a:rPr>
              <a:t>总功</a:t>
            </a:r>
            <a:r>
              <a:rPr lang="zh-CN" altLang="en-US" sz="2800"/>
              <a:t>。</a:t>
            </a:r>
          </a:p>
        </p:txBody>
      </p:sp>
      <p:pic>
        <p:nvPicPr>
          <p:cNvPr id="13" name="https://img8.file.cache.docer.com/storage/1643101707005288200/6ca98564067bf2facea79a4479c4aad1.png" descr="使用动滑轮是否省力.png"/>
          <p:cNvPicPr>
            <a:picLocks noChangeAspect="1"/>
          </p:cNvPicPr>
          <p:nvPr/>
        </p:nvPicPr>
        <p:blipFill>
          <a:blip r:embed="rId3"/>
          <a:srcRect l="45117"/>
          <a:stretch>
            <a:fillRect/>
          </a:stretch>
        </p:blipFill>
        <p:spPr>
          <a:xfrm>
            <a:off x="8152765" y="621665"/>
            <a:ext cx="3322320" cy="605345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8705215" y="4058285"/>
            <a:ext cx="1228725" cy="2600325"/>
          </a:xfrm>
          <a:prstGeom prst="ellipse">
            <a:avLst/>
          </a:prstGeom>
          <a:noFill/>
          <a:ln w="28575" cmpd="dbl">
            <a:solidFill>
              <a:srgbClr val="FF0000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34900" y="4793962"/>
            <a:ext cx="295322" cy="210471"/>
            <a:chOff x="435463" y="1226414"/>
            <a:chExt cx="295380" cy="210512"/>
          </a:xfrm>
        </p:grpSpPr>
        <p:sp>
          <p:nvSpPr>
            <p:cNvPr id="15" name="矩形 1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889635" y="4638040"/>
            <a:ext cx="56540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总功：</a:t>
            </a:r>
            <a:r>
              <a:rPr lang="zh-CN" altLang="en-US" sz="2800" b="1">
                <a:solidFill>
                  <a:srgbClr val="FF0000"/>
                </a:solidFill>
              </a:rPr>
              <a:t>有用功与额外功之和</a:t>
            </a:r>
            <a:r>
              <a:rPr lang="zh-CN" altLang="en-US" sz="2800" b="1"/>
              <a:t>，是利用机械时力总共做的功</a:t>
            </a:r>
            <a:r>
              <a:rPr lang="zh-CN" altLang="en-US" sz="2800"/>
              <a:t>。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89635" y="5848985"/>
            <a:ext cx="5835015" cy="521970"/>
          </a:xfrm>
          <a:prstGeom prst="rect">
            <a:avLst/>
          </a:prstGeom>
          <a:noFill/>
          <a:ln w="34925" cmpd="sng">
            <a:solidFill>
              <a:schemeClr val="accent6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总功是物体提升过程中实际做的功。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4024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有用功、额外功和总功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9635" y="2257425"/>
            <a:ext cx="9350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请判断以下情况中，有用功、额外功、总功分别是什么？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35" y="2886075"/>
            <a:ext cx="6951980" cy="35344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774940" y="2779395"/>
            <a:ext cx="1463675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有用功：</a:t>
            </a:r>
          </a:p>
          <a:p>
            <a:pPr algn="dist">
              <a:lnSpc>
                <a:spcPct val="20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额外功：</a:t>
            </a:r>
          </a:p>
          <a:p>
            <a:pPr algn="dist">
              <a:lnSpc>
                <a:spcPct val="150000"/>
              </a:lnSpc>
            </a:pPr>
            <a:endParaRPr lang="zh-CN" altLang="en-US" sz="2800">
              <a:solidFill>
                <a:schemeClr val="accent5"/>
              </a:solidFill>
            </a:endParaRPr>
          </a:p>
          <a:p>
            <a:pPr algn="dist"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总功：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238615" y="2960370"/>
            <a:ext cx="22917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将木块提升高度</a:t>
            </a:r>
            <a:r>
              <a:rPr lang="en-US" altLang="zh-CN" sz="2800" i="1"/>
              <a:t>h</a:t>
            </a:r>
            <a:r>
              <a:rPr lang="zh-CN" altLang="en-US" sz="2800"/>
              <a:t>做的功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238615" y="3856355"/>
            <a:ext cx="222567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克服木块与木板的摩擦力做功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238615" y="5172710"/>
            <a:ext cx="22917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将木块向斜上方移动距离</a:t>
            </a:r>
            <a:r>
              <a:rPr lang="en-US" altLang="zh-CN" sz="2800" i="1"/>
              <a:t>s</a:t>
            </a:r>
            <a:r>
              <a:rPr lang="zh-CN" altLang="en-US" sz="2800"/>
              <a:t>做功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ttps://docer-ks3.wpscdn.cn/picture/84832729/7e1a67254610677e87a7da18e1aeb761_612.jpg" descr="机械"/>
          <p:cNvPicPr>
            <a:picLocks noChangeAspect="1"/>
          </p:cNvPicPr>
          <p:nvPr/>
        </p:nvPicPr>
        <p:blipFill>
          <a:blip r:embed="rId2">
            <a:alphaModFix amt="50000"/>
          </a:blip>
          <a:srcRect t="15529" b="7936"/>
          <a:stretch>
            <a:fillRect/>
          </a:stretch>
        </p:blipFill>
        <p:spPr>
          <a:xfrm>
            <a:off x="11430" y="611505"/>
            <a:ext cx="12181205" cy="624649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4024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/>
              <a:t>有用功、额外功和总功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75690" y="2696210"/>
            <a:ext cx="9568815" cy="22453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从总功中减去额外功，是对我们有用的功，即有用功。</a:t>
            </a:r>
          </a:p>
          <a:p>
            <a:endParaRPr lang="zh-CN" altLang="en-US" sz="2800">
              <a:latin typeface="方正教材规范楷体_GBK" panose="02000000000000000000" charset="-122"/>
              <a:ea typeface="方正教材规范楷体_GBK" panose="02000000000000000000" charset="-122"/>
            </a:endParaRPr>
          </a:p>
          <a:p>
            <a:endParaRPr lang="zh-CN" altLang="en-US" sz="2800">
              <a:latin typeface="方正教材规范楷体_GBK" panose="02000000000000000000" charset="-122"/>
              <a:ea typeface="方正教材规范楷体_GBK" panose="02000000000000000000" charset="-122"/>
            </a:endParaRPr>
          </a:p>
          <a:p>
            <a:endParaRPr lang="zh-CN" altLang="en-US" sz="2800">
              <a:latin typeface="方正教材规范楷体_GBK" panose="02000000000000000000" charset="-122"/>
              <a:ea typeface="方正教材规范楷体_GBK" panose="02000000000000000000" charset="-122"/>
            </a:endParaRPr>
          </a:p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因此，动力对机械所做的功总是大于机械所做的有用功。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401695" y="3429000"/>
            <a:ext cx="4064000" cy="78295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 sz="3200" i="1"/>
              <a:t>W</a:t>
            </a:r>
            <a:r>
              <a:rPr lang="zh-CN" altLang="en-US" sz="3200" baseline="-25000"/>
              <a:t>有</a:t>
            </a:r>
            <a:r>
              <a:rPr lang="en-US" altLang="zh-CN" sz="3200"/>
              <a:t>=</a:t>
            </a:r>
            <a:r>
              <a:rPr lang="en-US" altLang="zh-CN" sz="3200" i="1"/>
              <a:t>W</a:t>
            </a:r>
            <a:r>
              <a:rPr lang="zh-CN" altLang="en-US" sz="3200" baseline="-25000"/>
              <a:t>总</a:t>
            </a:r>
            <a:r>
              <a:rPr lang="en-US" altLang="zh-CN" sz="3200"/>
              <a:t>-</a:t>
            </a:r>
            <a:r>
              <a:rPr lang="en-US" altLang="zh-CN" sz="3200" i="1"/>
              <a:t>W</a:t>
            </a:r>
            <a:r>
              <a:rPr lang="zh-CN" altLang="en-US" sz="3200" baseline="-25000"/>
              <a:t>额外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35972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机械效率的大小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9635" y="1772285"/>
            <a:ext cx="56159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/>
              <a:t>这两种绕绳方式将</a:t>
            </a:r>
            <a:r>
              <a:rPr lang="en-US" altLang="zh-CN" sz="2800"/>
              <a:t>100g</a:t>
            </a:r>
            <a:r>
              <a:rPr lang="zh-CN" altLang="en-US" sz="2800"/>
              <a:t>钩码提升</a:t>
            </a:r>
            <a:r>
              <a:rPr lang="en-US" altLang="zh-CN" sz="2800"/>
              <a:t>0.1m</a:t>
            </a:r>
            <a:r>
              <a:rPr lang="zh-CN" altLang="en-US" sz="2800"/>
              <a:t>，哪种方式的拉力更小呢？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588645" y="3077845"/>
                <a:ext cx="6711950" cy="701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zh-CN" altLang="en-US" sz="2800" i="1" baseline="-25000"/>
                  <a:t>甲</a:t>
                </a:r>
                <a:r>
                  <a:rPr lang="en-US" altLang="zh-CN" sz="2800" i="1" baseline="-25000"/>
                  <a:t> </a:t>
                </a:r>
                <a:r>
                  <a:rPr lang="en-US" altLang="zh-CN" sz="2800"/>
                  <a:t>=</a:t>
                </a:r>
                <a14:m>
                  <m:oMath xmlns:m="http://schemas.openxmlformats.org/officeDocument/2006/math">
                    <m:r>
                      <a:rPr lang="en-US" altLang="zh-CN" sz="2800">
                        <a:latin typeface="Cambria Math" panose="02040503050406030204" charset="0"/>
                      </a:rPr>
                      <m:t> </m:t>
                    </m:r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 4</m:t>
                        </m:r>
                      </m:den>
                    </m:f>
                  </m:oMath>
                </a14:m>
                <a:r>
                  <a:rPr lang="en-US" altLang="zh-CN" sz="2800" i="1"/>
                  <a:t>G </a:t>
                </a:r>
                <a:r>
                  <a:rPr lang="en-US" altLang="zh-CN" sz="2800"/>
                  <a:t>=</a:t>
                </a:r>
                <a14:m>
                  <m:oMath xmlns:m="http://schemas.openxmlformats.org/officeDocument/2006/math">
                    <m:r>
                      <a:rPr lang="en-US" altLang="zh-CN" sz="2800">
                        <a:latin typeface="Cambria Math" panose="02040503050406030204" charset="0"/>
                      </a:rPr>
                      <m:t> </m:t>
                    </m:r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800" i="1"/>
                  <a:t> mg </a:t>
                </a:r>
                <a:r>
                  <a:rPr lang="en-US" altLang="zh-CN" sz="2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  <m:r>
                      <a:rPr lang="en-US" altLang="zh-CN" sz="2800" i="1">
                        <a:latin typeface="Cambria Math" panose="02040503050406030204" charset="0"/>
                        <a:cs typeface="Cambria Math" panose="02040503050406030204" charset="0"/>
                      </a:rPr>
                      <m:t>×</m:t>
                    </m:r>
                  </m:oMath>
                </a14:m>
                <a:r>
                  <a:rPr lang="en-US" altLang="zh-CN" sz="2800"/>
                  <a:t>0.1kg</a:t>
                </a:r>
                <a:r>
                  <a:rPr lang="zh-CN" altLang="en-US" sz="2800"/>
                  <a:t>×</a:t>
                </a:r>
                <a:r>
                  <a:rPr lang="en-US" altLang="zh-CN" sz="2800"/>
                  <a:t>10N/kg=0.25N</a:t>
                </a: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45" y="3077845"/>
                <a:ext cx="6711950" cy="701040"/>
              </a:xfrm>
              <a:prstGeom prst="rect">
                <a:avLst/>
              </a:prstGeom>
              <a:blipFill rotWithShape="1">
                <a:blip r:embed="rId2"/>
                <a:stretch>
                  <a:fillRect b="-2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588645" y="3891280"/>
                <a:ext cx="6548120" cy="701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i="1"/>
                  <a:t>F</a:t>
                </a:r>
                <a:r>
                  <a:rPr lang="zh-CN" altLang="en-US" sz="2800" i="1" baseline="-25000"/>
                  <a:t>乙</a:t>
                </a:r>
                <a:r>
                  <a:rPr lang="en-US" altLang="zh-CN" sz="2800" i="1" baseline="-25000"/>
                  <a:t> </a:t>
                </a:r>
                <a:r>
                  <a:rPr lang="en-US" altLang="zh-CN" sz="2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/>
                  <a:t>G </a:t>
                </a:r>
                <a:r>
                  <a:rPr lang="en-US" altLang="zh-CN" sz="2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i="1"/>
                  <a:t> mg </a:t>
                </a:r>
                <a:r>
                  <a:rPr lang="en-US" altLang="zh-CN" sz="280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  <m:r>
                      <a:rPr lang="en-US" altLang="zh-CN" sz="2800" i="1">
                        <a:latin typeface="Cambria Math" panose="02040503050406030204" charset="0"/>
                        <a:cs typeface="Cambria Math" panose="02040503050406030204" charset="0"/>
                      </a:rPr>
                      <m:t>×</m:t>
                    </m:r>
                  </m:oMath>
                </a14:m>
                <a:r>
                  <a:rPr lang="en-US" altLang="zh-CN" sz="2800"/>
                  <a:t>0.1kg</a:t>
                </a:r>
                <a:r>
                  <a:rPr lang="zh-CN" altLang="en-US" sz="2800"/>
                  <a:t>×</a:t>
                </a:r>
                <a:r>
                  <a:rPr lang="en-US" altLang="zh-CN" sz="2800"/>
                  <a:t>10N/kg=0.5N</a:t>
                </a: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45" y="3891280"/>
                <a:ext cx="6548120" cy="701040"/>
              </a:xfrm>
              <a:prstGeom prst="rect">
                <a:avLst/>
              </a:prstGeom>
              <a:blipFill rotWithShape="1">
                <a:blip r:embed="rId3"/>
                <a:stretch>
                  <a:fillRect b="-2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999490" y="4932680"/>
            <a:ext cx="4758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哪种方式做的总功更大呢？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136765" y="626745"/>
            <a:ext cx="4469130" cy="6021070"/>
            <a:chOff x="11239" y="987"/>
            <a:chExt cx="7038" cy="9482"/>
          </a:xfrm>
        </p:grpSpPr>
        <p:pic>
          <p:nvPicPr>
            <p:cNvPr id="9" name="https://img8.file.cache.docer.com/storage/1643101414643364700/459335f1ec25a078ce3785a0e8d437ad.png" descr="滑轮组6.png"/>
            <p:cNvPicPr>
              <a:picLocks noChangeAspect="1"/>
            </p:cNvPicPr>
            <p:nvPr/>
          </p:nvPicPr>
          <p:blipFill>
            <a:blip r:embed="rId4"/>
            <a:srcRect l="15244" r="53361"/>
            <a:stretch>
              <a:fillRect/>
            </a:stretch>
          </p:blipFill>
          <p:spPr>
            <a:xfrm>
              <a:off x="11239" y="1152"/>
              <a:ext cx="2667" cy="849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1876" y="9647"/>
              <a:ext cx="527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/>
                <a:t>甲</a:t>
              </a:r>
              <a:r>
                <a:rPr lang="en-US" altLang="zh-CN" sz="2800"/>
                <a:t>		       </a:t>
              </a:r>
              <a:r>
                <a:rPr lang="zh-CN" altLang="en-US" sz="2800"/>
                <a:t>乙</a:t>
              </a:r>
            </a:p>
          </p:txBody>
        </p:sp>
        <p:pic>
          <p:nvPicPr>
            <p:cNvPr id="19" name="https://img8.file.cache.docer.com/storage/1643101727009597800/d1fa888f7575385305492be5c617186d.png" descr="定滑轮.png"/>
            <p:cNvPicPr>
              <a:picLocks noChangeAspect="1"/>
            </p:cNvPicPr>
            <p:nvPr/>
          </p:nvPicPr>
          <p:blipFill>
            <a:blip r:embed="rId5"/>
            <a:srcRect r="29764"/>
            <a:stretch>
              <a:fillRect/>
            </a:stretch>
          </p:blipFill>
          <p:spPr>
            <a:xfrm>
              <a:off x="12315" y="987"/>
              <a:ext cx="5963" cy="849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&amp;pky340_sjzg_VCG41N903758606_sjzg_VCG41N903758606&amp;"/>
          <p:cNvPicPr>
            <a:picLocks noChangeAspect="1"/>
          </p:cNvPicPr>
          <p:nvPr/>
        </p:nvPicPr>
        <p:blipFill>
          <a:blip r:embed="rId2">
            <a:alphaModFix amt="60000"/>
          </a:blip>
          <a:srcRect l="7188" t="14" r="2005" b="23643"/>
          <a:stretch>
            <a:fillRect/>
          </a:stretch>
        </p:blipFill>
        <p:spPr>
          <a:xfrm flipH="1">
            <a:off x="0" y="610235"/>
            <a:ext cx="12192000" cy="624776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35972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机械效率的大小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188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机械效率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9635" y="2324735"/>
            <a:ext cx="6692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定义：</a:t>
            </a:r>
            <a:r>
              <a:rPr lang="zh-CN" altLang="en-US" sz="2800" b="1">
                <a:solidFill>
                  <a:srgbClr val="FF0000"/>
                </a:solidFill>
              </a:rPr>
              <a:t>有用功和总功之比</a:t>
            </a:r>
            <a:r>
              <a:rPr lang="zh-CN" altLang="en-US" sz="2800"/>
              <a:t>就叫做</a:t>
            </a:r>
            <a:r>
              <a:rPr lang="zh-CN" altLang="en-US" sz="2800" b="1">
                <a:solidFill>
                  <a:srgbClr val="FF0000"/>
                </a:solidFill>
              </a:rPr>
              <a:t>机械效率</a:t>
            </a:r>
            <a:r>
              <a:rPr lang="zh-CN" altLang="en-US" sz="2800"/>
              <a:t>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9635" y="2846705"/>
            <a:ext cx="49695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/>
              <a:t>符号：</a:t>
            </a:r>
          </a:p>
          <a:p>
            <a:pPr>
              <a:lnSpc>
                <a:spcPct val="200000"/>
              </a:lnSpc>
            </a:pP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计算公式：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951990" y="3168015"/>
            <a:ext cx="105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725420" y="4839970"/>
                <a:ext cx="6740525" cy="1005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𝜂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总</m:t>
                              </m:r>
                            </m:sub>
                          </m:sSub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×100%=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有</m:t>
                              </m:r>
                            </m:sub>
                          </m:sSub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额外</m:t>
                              </m:r>
                            </m:sub>
                          </m:sSub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×100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ea typeface="MS Mincho" panose="02020609040205080304" charset="-128"/>
                          <a:cs typeface="Cambria Math" panose="02040503050406030204" charset="0"/>
                        </a:rPr>
                        <m:t>%</m:t>
                      </m:r>
                    </m:oMath>
                  </m:oMathPara>
                </a14:m>
                <a:endParaRPr lang="en-US" altLang="zh-CN" sz="2800" i="1">
                  <a:solidFill>
                    <a:srgbClr val="FF0000"/>
                  </a:solidFill>
                  <a:latin typeface="Cambria Math" panose="02040503050406030204" charset="0"/>
                  <a:ea typeface="MS Mincho" panose="02020609040205080304" charset="-128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420" y="4839970"/>
                <a:ext cx="6740525" cy="10052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/>
          <p:cNvGrpSpPr/>
          <p:nvPr/>
        </p:nvGrpSpPr>
        <p:grpSpPr>
          <a:xfrm>
            <a:off x="2036445" y="5096510"/>
            <a:ext cx="1619250" cy="1351280"/>
            <a:chOff x="3207" y="8026"/>
            <a:chExt cx="2550" cy="2128"/>
          </a:xfrm>
        </p:grpSpPr>
        <p:sp>
          <p:nvSpPr>
            <p:cNvPr id="14" name="圆角矩形 13"/>
            <p:cNvSpPr/>
            <p:nvPr/>
          </p:nvSpPr>
          <p:spPr>
            <a:xfrm>
              <a:off x="4452" y="8026"/>
              <a:ext cx="660" cy="780"/>
            </a:xfrm>
            <a:prstGeom prst="roundRect">
              <a:avLst/>
            </a:prstGeom>
            <a:noFill/>
            <a:ln w="3175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上箭头标注 14"/>
            <p:cNvSpPr/>
            <p:nvPr/>
          </p:nvSpPr>
          <p:spPr>
            <a:xfrm>
              <a:off x="3207" y="8806"/>
              <a:ext cx="2551" cy="1349"/>
            </a:xfrm>
            <a:prstGeom prst="upArrowCallout">
              <a:avLst/>
            </a:prstGeom>
            <a:noFill/>
            <a:ln w="28575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</a:rPr>
                <a:t>机械效率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171825" y="3924300"/>
            <a:ext cx="1315085" cy="1384935"/>
            <a:chOff x="3746" y="6625"/>
            <a:chExt cx="2071" cy="2181"/>
          </a:xfrm>
        </p:grpSpPr>
        <p:sp>
          <p:nvSpPr>
            <p:cNvPr id="18" name="圆角矩形 17"/>
            <p:cNvSpPr/>
            <p:nvPr/>
          </p:nvSpPr>
          <p:spPr>
            <a:xfrm>
              <a:off x="4452" y="8026"/>
              <a:ext cx="1065" cy="780"/>
            </a:xfrm>
            <a:prstGeom prst="roundRect">
              <a:avLst/>
            </a:prstGeom>
            <a:noFill/>
            <a:ln w="3175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下箭头标注 18"/>
            <p:cNvSpPr/>
            <p:nvPr/>
          </p:nvSpPr>
          <p:spPr>
            <a:xfrm>
              <a:off x="3746" y="6625"/>
              <a:ext cx="2071" cy="1349"/>
            </a:xfrm>
            <a:prstGeom prst="downArrowCallout">
              <a:avLst/>
            </a:prstGeom>
            <a:noFill/>
            <a:ln w="285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</a:rPr>
                <a:t>有用功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541905" y="3145155"/>
            <a:ext cx="5340350" cy="673735"/>
          </a:xfrm>
          <a:prstGeom prst="rect">
            <a:avLst/>
          </a:prstGeom>
          <a:noFill/>
          <a:ln w="28575" cmpd="dbl">
            <a:solidFill>
              <a:srgbClr val="FF0000"/>
            </a:solidFill>
            <a:prstDash val="solid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800">
                <a:sym typeface="+mn-ea"/>
              </a:rPr>
              <a:t>机械效率通常用百分率表示。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620135" y="5354320"/>
            <a:ext cx="2239010" cy="1075690"/>
            <a:chOff x="4452" y="8026"/>
            <a:chExt cx="3526" cy="1694"/>
          </a:xfrm>
        </p:grpSpPr>
        <p:sp>
          <p:nvSpPr>
            <p:cNvPr id="22" name="圆角矩形 21"/>
            <p:cNvSpPr/>
            <p:nvPr/>
          </p:nvSpPr>
          <p:spPr>
            <a:xfrm>
              <a:off x="4452" y="8026"/>
              <a:ext cx="1065" cy="780"/>
            </a:xfrm>
            <a:prstGeom prst="roundRect">
              <a:avLst/>
            </a:prstGeom>
            <a:noFill/>
            <a:ln w="317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5023" y="8835"/>
              <a:ext cx="2955" cy="885"/>
            </a:xfrm>
            <a:custGeom>
              <a:avLst/>
              <a:gdLst>
                <a:gd name="connsiteX0" fmla="*/ 0 w 2955"/>
                <a:gd name="connsiteY0" fmla="*/ 0 h 885"/>
                <a:gd name="connsiteX1" fmla="*/ 810 w 2955"/>
                <a:gd name="connsiteY1" fmla="*/ 90 h 885"/>
                <a:gd name="connsiteX2" fmla="*/ 581 w 2955"/>
                <a:gd name="connsiteY2" fmla="*/ 351 h 885"/>
                <a:gd name="connsiteX3" fmla="*/ 870 w 2955"/>
                <a:gd name="connsiteY3" fmla="*/ 375 h 885"/>
                <a:gd name="connsiteX4" fmla="*/ 1279 w 2955"/>
                <a:gd name="connsiteY4" fmla="*/ 42 h 885"/>
                <a:gd name="connsiteX5" fmla="*/ 2955 w 2955"/>
                <a:gd name="connsiteY5" fmla="*/ 42 h 885"/>
                <a:gd name="connsiteX6" fmla="*/ 2955 w 2955"/>
                <a:gd name="connsiteY6" fmla="*/ 866 h 885"/>
                <a:gd name="connsiteX7" fmla="*/ 1279 w 2955"/>
                <a:gd name="connsiteY7" fmla="*/ 866 h 885"/>
                <a:gd name="connsiteX8" fmla="*/ 990 w 2955"/>
                <a:gd name="connsiteY8" fmla="*/ 585 h 885"/>
                <a:gd name="connsiteX9" fmla="*/ 581 w 2955"/>
                <a:gd name="connsiteY9" fmla="*/ 557 h 885"/>
                <a:gd name="connsiteX10" fmla="*/ 585 w 2955"/>
                <a:gd name="connsiteY10" fmla="*/ 885 h 885"/>
                <a:gd name="connsiteX11" fmla="*/ 0 w 2955"/>
                <a:gd name="connsiteY11" fmla="*/ 0 h 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5" h="885">
                  <a:moveTo>
                    <a:pt x="0" y="0"/>
                  </a:moveTo>
                  <a:lnTo>
                    <a:pt x="810" y="90"/>
                  </a:lnTo>
                  <a:lnTo>
                    <a:pt x="581" y="351"/>
                  </a:lnTo>
                  <a:lnTo>
                    <a:pt x="870" y="375"/>
                  </a:lnTo>
                  <a:lnTo>
                    <a:pt x="1279" y="42"/>
                  </a:lnTo>
                  <a:lnTo>
                    <a:pt x="2955" y="42"/>
                  </a:lnTo>
                  <a:lnTo>
                    <a:pt x="2955" y="866"/>
                  </a:lnTo>
                  <a:lnTo>
                    <a:pt x="1279" y="866"/>
                  </a:lnTo>
                  <a:lnTo>
                    <a:pt x="990" y="585"/>
                  </a:lnTo>
                  <a:lnTo>
                    <a:pt x="581" y="557"/>
                  </a:lnTo>
                  <a:lnTo>
                    <a:pt x="585" y="88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</a:rPr>
                <a:t>         </a:t>
              </a:r>
              <a:r>
                <a:rPr lang="zh-CN" altLang="en-US" sz="2800">
                  <a:solidFill>
                    <a:schemeClr val="tx1"/>
                  </a:solidFill>
                </a:rPr>
                <a:t>总功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35972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机械效率的大小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188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机械效率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9635" y="2400935"/>
            <a:ext cx="10626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使用任何机械时，都不可避免地要做额外功，有用功总是小于总功。</a:t>
            </a:r>
          </a:p>
        </p:txBody>
      </p:sp>
      <p:pic>
        <p:nvPicPr>
          <p:cNvPr id="24" name="https://img8.file.cache.docer.com/storage/1643101279315368300/ba726931ce4e54288073fe1159e5416a.png" descr="斜面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35" y="2383155"/>
            <a:ext cx="4683760" cy="4683760"/>
          </a:xfrm>
          <a:prstGeom prst="rect">
            <a:avLst/>
          </a:prstGeom>
        </p:spPr>
      </p:pic>
      <p:pic>
        <p:nvPicPr>
          <p:cNvPr id="25" name="https://img8.file.cache.docer.com/storage/1643101707005288200/6ca98564067bf2facea79a4479c4aad1.png" descr="使用动滑轮是否省力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5" y="2692400"/>
            <a:ext cx="3647440" cy="364744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741170" y="62636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克服摩擦力做功为额外功</a:t>
            </a:r>
          </a:p>
        </p:txBody>
      </p:sp>
      <p:grpSp>
        <p:nvGrpSpPr>
          <p:cNvPr id="13" name="组合 12" descr="7b0a202020202274657874626f78223a2022220a7d0a"/>
          <p:cNvGrpSpPr/>
          <p:nvPr/>
        </p:nvGrpSpPr>
        <p:grpSpPr>
          <a:xfrm>
            <a:off x="3754120" y="3430905"/>
            <a:ext cx="4714875" cy="1844675"/>
            <a:chOff x="5834" y="3823"/>
            <a:chExt cx="7425" cy="2905"/>
          </a:xfrm>
        </p:grpSpPr>
        <p:grpSp>
          <p:nvGrpSpPr>
            <p:cNvPr id="11" name="组合 10"/>
            <p:cNvGrpSpPr/>
            <p:nvPr/>
          </p:nvGrpSpPr>
          <p:grpSpPr>
            <a:xfrm>
              <a:off x="5834" y="3823"/>
              <a:ext cx="7425" cy="2905"/>
              <a:chOff x="5834" y="3823"/>
              <a:chExt cx="7425" cy="290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6165" y="3823"/>
                <a:ext cx="7021" cy="2905"/>
              </a:xfrm>
              <a:prstGeom prst="rect">
                <a:avLst/>
              </a:prstGeom>
              <a:solidFill>
                <a:srgbClr val="FDD23F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wrap="square" rtlCol="0" anchor="t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zh-CN" altLang="en-US" sz="110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6291" y="3949"/>
                <a:ext cx="6751" cy="2626"/>
              </a:xfrm>
              <a:prstGeom prst="rect">
                <a:avLst/>
              </a:prstGeom>
              <a:solidFill>
                <a:srgbClr val="FFFFFF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6360" y="4040"/>
                <a:ext cx="284" cy="2454"/>
                <a:chOff x="6488" y="4132"/>
                <a:chExt cx="272" cy="2303"/>
              </a:xfrm>
            </p:grpSpPr>
            <p:sp>
              <p:nvSpPr>
                <p:cNvPr id="42" name="直角三角形 41"/>
                <p:cNvSpPr/>
                <p:nvPr/>
              </p:nvSpPr>
              <p:spPr>
                <a:xfrm>
                  <a:off x="6488" y="6163"/>
                  <a:ext cx="273" cy="273"/>
                </a:xfrm>
                <a:prstGeom prst="rtTriangle">
                  <a:avLst/>
                </a:prstGeom>
                <a:solidFill>
                  <a:srgbClr val="EC67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直角三角形 42"/>
                <p:cNvSpPr/>
                <p:nvPr/>
              </p:nvSpPr>
              <p:spPr>
                <a:xfrm flipV="1">
                  <a:off x="6488" y="4132"/>
                  <a:ext cx="273" cy="273"/>
                </a:xfrm>
                <a:prstGeom prst="rtTriangle">
                  <a:avLst/>
                </a:prstGeom>
                <a:solidFill>
                  <a:srgbClr val="EC67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7" name="直角三角形 46"/>
              <p:cNvSpPr/>
              <p:nvPr/>
            </p:nvSpPr>
            <p:spPr>
              <a:xfrm flipH="1" flipV="1">
                <a:off x="12684" y="4040"/>
                <a:ext cx="285" cy="291"/>
              </a:xfrm>
              <a:prstGeom prst="rtTriangle">
                <a:avLst/>
              </a:prstGeom>
              <a:solidFill>
                <a:srgbClr val="EC67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12468" y="5753"/>
                <a:ext cx="791" cy="930"/>
                <a:chOff x="12414" y="5490"/>
                <a:chExt cx="1169" cy="1372"/>
              </a:xfrm>
            </p:grpSpPr>
            <p:sp>
              <p:nvSpPr>
                <p:cNvPr id="39" name="矩形 38"/>
                <p:cNvSpPr/>
                <p:nvPr/>
              </p:nvSpPr>
              <p:spPr>
                <a:xfrm rot="1560000">
                  <a:off x="12505" y="6007"/>
                  <a:ext cx="1078" cy="855"/>
                </a:xfrm>
                <a:prstGeom prst="rect">
                  <a:avLst/>
                </a:prstGeom>
                <a:solidFill>
                  <a:srgbClr val="FDD23F">
                    <a:alpha val="72000"/>
                  </a:srgb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:r>
                    <a:rPr lang="en-US" altLang="zh-CN"/>
                    <a:t>[</a:t>
                  </a:r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 rot="1560000">
                  <a:off x="12473" y="5888"/>
                  <a:ext cx="1056" cy="855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:r>
                    <a:rPr lang="en-US" altLang="zh-CN"/>
                    <a:t>[</a:t>
                  </a:r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 rot="1560000">
                  <a:off x="12414" y="5490"/>
                  <a:ext cx="1056" cy="131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9" name="图片 18" descr="303b333635383635373bc8cbceefcdb7cff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1560000">
                  <a:off x="12906" y="5702"/>
                  <a:ext cx="300" cy="300"/>
                </a:xfrm>
                <a:prstGeom prst="rect">
                  <a:avLst/>
                </a:prstGeom>
                <a:pattFill>
                  <a:fgClr>
                    <a:srgbClr val="FFFFFF"/>
                  </a:fgClr>
                  <a:bgClr>
                    <a:srgbClr val="FFFFFF"/>
                  </a:bgClr>
                </a:pattFill>
              </p:spPr>
            </p:pic>
            <p:sp>
              <p:nvSpPr>
                <p:cNvPr id="20" name="矩形 19"/>
                <p:cNvSpPr/>
                <p:nvPr/>
              </p:nvSpPr>
              <p:spPr>
                <a:xfrm rot="1560000">
                  <a:off x="12600" y="6090"/>
                  <a:ext cx="704" cy="98"/>
                </a:xfrm>
                <a:prstGeom prst="rect">
                  <a:avLst/>
                </a:prstGeom>
                <a:solidFill>
                  <a:srgbClr val="DCDC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 rot="1560000">
                  <a:off x="12512" y="6269"/>
                  <a:ext cx="704" cy="98"/>
                </a:xfrm>
                <a:prstGeom prst="rect">
                  <a:avLst/>
                </a:prstGeom>
                <a:solidFill>
                  <a:srgbClr val="DCDC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矩形 21"/>
                <p:cNvSpPr/>
                <p:nvPr/>
              </p:nvSpPr>
              <p:spPr>
                <a:xfrm rot="1560000">
                  <a:off x="12425" y="6448"/>
                  <a:ext cx="704" cy="98"/>
                </a:xfrm>
                <a:prstGeom prst="rect">
                  <a:avLst/>
                </a:prstGeom>
                <a:solidFill>
                  <a:srgbClr val="DCDC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>
                <a:off x="5834" y="4868"/>
                <a:ext cx="740" cy="778"/>
                <a:chOff x="5617" y="4613"/>
                <a:chExt cx="1054" cy="1107"/>
              </a:xfrm>
            </p:grpSpPr>
            <p:sp>
              <p:nvSpPr>
                <p:cNvPr id="40" name="矩形 39"/>
                <p:cNvSpPr/>
                <p:nvPr/>
              </p:nvSpPr>
              <p:spPr>
                <a:xfrm rot="20460000">
                  <a:off x="5617" y="4894"/>
                  <a:ext cx="833" cy="826"/>
                </a:xfrm>
                <a:prstGeom prst="rect">
                  <a:avLst/>
                </a:prstGeom>
                <a:solidFill>
                  <a:srgbClr val="FEDF74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:r>
                    <a:rPr lang="en-US" altLang="zh-CN"/>
                    <a:t>[</a:t>
                  </a:r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 rot="20460000">
                  <a:off x="5832" y="4833"/>
                  <a:ext cx="839" cy="826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:r>
                    <a:rPr lang="en-US" altLang="zh-CN"/>
                    <a:t>[</a:t>
                  </a:r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 rot="20460000">
                  <a:off x="5668" y="4613"/>
                  <a:ext cx="839" cy="1041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35" name="图片 34" descr="303b333635383635373bc8cbceefcdb7cff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 rot="20460000">
                  <a:off x="5868" y="4785"/>
                  <a:ext cx="238" cy="239"/>
                </a:xfrm>
                <a:prstGeom prst="rect">
                  <a:avLst/>
                </a:prstGeom>
                <a:pattFill>
                  <a:fgClr>
                    <a:srgbClr val="FFFFFF"/>
                  </a:fgClr>
                  <a:bgClr>
                    <a:srgbClr val="FFFFFF"/>
                  </a:bgClr>
                </a:pattFill>
              </p:spPr>
            </p:pic>
            <p:sp>
              <p:nvSpPr>
                <p:cNvPr id="36" name="矩形 35"/>
                <p:cNvSpPr/>
                <p:nvPr/>
              </p:nvSpPr>
              <p:spPr>
                <a:xfrm rot="20460000">
                  <a:off x="5810" y="5085"/>
                  <a:ext cx="559" cy="78"/>
                </a:xfrm>
                <a:prstGeom prst="rect">
                  <a:avLst/>
                </a:prstGeom>
                <a:solidFill>
                  <a:srgbClr val="DCDC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矩形 36"/>
                <p:cNvSpPr/>
                <p:nvPr/>
              </p:nvSpPr>
              <p:spPr>
                <a:xfrm rot="20460000">
                  <a:off x="5861" y="5235"/>
                  <a:ext cx="559" cy="78"/>
                </a:xfrm>
                <a:prstGeom prst="rect">
                  <a:avLst/>
                </a:prstGeom>
                <a:solidFill>
                  <a:srgbClr val="DCDC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 rot="20460000">
                  <a:off x="5913" y="5385"/>
                  <a:ext cx="559" cy="78"/>
                </a:xfrm>
                <a:prstGeom prst="rect">
                  <a:avLst/>
                </a:prstGeom>
                <a:solidFill>
                  <a:srgbClr val="DCDC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7" name="文本框 7"/>
            <p:cNvSpPr txBox="1"/>
            <p:nvPr/>
          </p:nvSpPr>
          <p:spPr>
            <a:xfrm>
              <a:off x="6716" y="4572"/>
              <a:ext cx="5968" cy="1161"/>
            </a:xfrm>
            <a:prstGeom prst="rect">
              <a:avLst/>
            </a:prstGeom>
            <a:noFill/>
          </p:spPr>
          <p:txBody>
            <a:bodyPr wrap="square" rtlCol="0" anchor="ctr" upright="1">
              <a:sp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 rtl="0" eaLnBrk="1" fontAlgn="t" latinLnBrk="0" hangingPunct="1">
                <a:lnSpc>
                  <a:spcPct val="150000"/>
                </a:lnSpc>
              </a:pPr>
              <a:r>
                <a:rPr lang="zh-CN" altLang="en-US" sz="2800" kern="100">
                  <a:solidFill>
                    <a:srgbClr val="EC674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机械效率总小于</a:t>
              </a:r>
              <a:r>
                <a:rPr lang="en-US" altLang="zh-CN" sz="2800" kern="100">
                  <a:solidFill>
                    <a:srgbClr val="EC674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Times New Roman" panose="02020603050405020304"/>
                </a:rPr>
                <a:t>100%</a:t>
              </a: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7003415" y="6272530"/>
            <a:ext cx="4454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提升滑轮组时做的功为额外功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4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35972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机械效率的大小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3416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常见机械的机械效率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518285" y="2320290"/>
            <a:ext cx="96926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生产生活中，人们利用多种方式提高机械效率，但都不能使其达到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100%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18770" y="3642995"/>
            <a:ext cx="6110977" cy="2496185"/>
            <a:chOff x="697" y="5254"/>
            <a:chExt cx="10287" cy="426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9" y="5254"/>
              <a:ext cx="7575" cy="426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697" y="5866"/>
              <a:ext cx="2921" cy="3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/>
                <a:t>起重机的机械效率一般为</a:t>
              </a:r>
              <a:r>
                <a:rPr lang="en-US" altLang="zh-CN" sz="2800"/>
                <a:t>40%~50%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560185" y="3642995"/>
            <a:ext cx="5350510" cy="2498090"/>
            <a:chOff x="10331" y="5737"/>
            <a:chExt cx="8426" cy="3934"/>
          </a:xfrm>
        </p:grpSpPr>
        <p:pic>
          <p:nvPicPr>
            <p:cNvPr id="14" name="https://photo-static-api.fotomore.com/creative/vcg/400/new/VCG41N1784345642.jpg?uid=386&amp;timestamp=1710509703&amp;sign=cf4b7e9d368cbaff14ea11850c7c76d8" descr="柴油机、发电机皮带传动。关闭汽车正时皮带。皮带传动接近。工业技术概念背景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1" y="5737"/>
              <a:ext cx="5902" cy="3934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5987" y="6319"/>
              <a:ext cx="2771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/>
                <a:t>皮带传动的机械效率一般为</a:t>
              </a:r>
              <a:r>
                <a:rPr lang="en-US" altLang="zh-CN" sz="2800"/>
                <a:t>90%~98%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34010" y="2338705"/>
            <a:ext cx="525780" cy="407670"/>
            <a:chOff x="367900" y="1226414"/>
            <a:chExt cx="278074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367900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35972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机械效率的大小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2778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机械效率的计算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16585" y="2098040"/>
            <a:ext cx="76073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例题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	 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如图所示，工人用滑轮将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45kg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建筑材料沿竖直方向匀速提升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，所用的拉力为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250N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。此滑轮的机械效率是多少？（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取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10N/kg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35" y="1847850"/>
            <a:ext cx="2630170" cy="44716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16585" y="4401185"/>
            <a:ext cx="760793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分析：工人用滑轮提升建筑材料的过程中，有用功是不用滑轮直接把物体提升</a:t>
            </a:r>
            <a:r>
              <a:rPr lang="en-US" altLang="zh-CN" sz="2800">
                <a:solidFill>
                  <a:schemeClr val="accent5"/>
                </a:solidFill>
              </a:rPr>
              <a:t>3m</a:t>
            </a:r>
            <a:r>
              <a:rPr lang="zh-CN" altLang="en-US" sz="2800">
                <a:solidFill>
                  <a:schemeClr val="accent5"/>
                </a:solidFill>
              </a:rPr>
              <a:t>做的功；总功是拉力做的功，两者的比即为机械效率。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35972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机械效率的大小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2778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机械效率的计算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889635" y="2383155"/>
                <a:ext cx="10844530" cy="383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solidFill>
                      <a:srgbClr val="FF0000"/>
                    </a:solidFill>
                  </a:rPr>
                  <a:t>解：</a:t>
                </a:r>
              </a:p>
              <a:p>
                <a:pPr indent="457200"/>
                <a:r>
                  <a:rPr lang="zh-CN" altLang="en-US" sz="2400">
                    <a:solidFill>
                      <a:srgbClr val="FF0000"/>
                    </a:solidFill>
                  </a:rPr>
                  <a:t>由题意，建筑材料的质量</a:t>
                </a:r>
                <a:r>
                  <a:rPr lang="en-US" altLang="zh-CN" sz="2400" i="1">
                    <a:solidFill>
                      <a:srgbClr val="FF0000"/>
                    </a:solidFill>
                  </a:rPr>
                  <a:t>m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=45kg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，建筑材料提升的高度</a:t>
                </a:r>
                <a:r>
                  <a:rPr lang="en-US" altLang="zh-CN" sz="2400" i="1">
                    <a:solidFill>
                      <a:srgbClr val="FF0000"/>
                    </a:solidFill>
                  </a:rPr>
                  <a:t>h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=3m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，拉力</a:t>
                </a:r>
                <a:r>
                  <a:rPr lang="en-US" altLang="zh-CN" sz="2400" i="1">
                    <a:solidFill>
                      <a:srgbClr val="FF0000"/>
                    </a:solidFill>
                  </a:rPr>
                  <a:t>F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=250N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，工人用手拉起的实际绳长</a:t>
                </a:r>
                <a:r>
                  <a:rPr lang="en-US" altLang="zh-CN" sz="2400" i="1">
                    <a:solidFill>
                      <a:srgbClr val="FF0000"/>
                    </a:solidFill>
                  </a:rPr>
                  <a:t>s=2h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=6m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。</a:t>
                </a:r>
              </a:p>
              <a:p>
                <a:r>
                  <a:rPr lang="zh-CN" altLang="en-US" sz="2400">
                    <a:solidFill>
                      <a:srgbClr val="FF0000"/>
                    </a:solidFill>
                  </a:rPr>
                  <a:t>滑轮组做的总功为</a:t>
                </a:r>
              </a:p>
              <a:p>
                <a:pPr algn="ctr"/>
                <a:r>
                  <a:rPr lang="en-US" altLang="zh-CN" sz="2400" i="1">
                    <a:solidFill>
                      <a:srgbClr val="FF0000"/>
                    </a:solidFill>
                  </a:rPr>
                  <a:t>W</a:t>
                </a:r>
                <a:r>
                  <a:rPr lang="zh-CN" altLang="en-US" sz="2400" baseline="-25000">
                    <a:solidFill>
                      <a:srgbClr val="FF0000"/>
                    </a:solidFill>
                  </a:rPr>
                  <a:t>有</a:t>
                </a:r>
                <a:r>
                  <a:rPr lang="en-US" altLang="zh-CN" sz="2400" i="1">
                    <a:solidFill>
                      <a:srgbClr val="FF0000"/>
                    </a:solidFill>
                  </a:rPr>
                  <a:t>= Gh = mgh 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=45kg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10N/kg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3m=1350J</a:t>
                </a:r>
                <a:endParaRPr lang="zh-CN" altLang="en-US" sz="2400">
                  <a:solidFill>
                    <a:srgbClr val="FF0000"/>
                  </a:solidFill>
                </a:endParaRPr>
              </a:p>
              <a:p>
                <a:pPr indent="457200"/>
                <a:r>
                  <a:rPr lang="zh-CN" altLang="en-US" sz="2400">
                    <a:solidFill>
                      <a:srgbClr val="FF0000"/>
                    </a:solidFill>
                  </a:rPr>
                  <a:t>拉力做的总功为</a:t>
                </a:r>
              </a:p>
              <a:p>
                <a:pPr algn="ctr"/>
                <a:r>
                  <a:rPr lang="en-US" altLang="zh-CN" sz="2400" i="1">
                    <a:solidFill>
                      <a:srgbClr val="FF0000"/>
                    </a:solidFill>
                  </a:rPr>
                  <a:t>W</a:t>
                </a:r>
                <a:r>
                  <a:rPr lang="zh-CN" altLang="en-US" sz="2400" baseline="-25000">
                    <a:solidFill>
                      <a:srgbClr val="FF0000"/>
                    </a:solidFill>
                  </a:rPr>
                  <a:t>总</a:t>
                </a:r>
                <a:r>
                  <a:rPr lang="en-US" altLang="zh-CN" sz="2400" i="1">
                    <a:solidFill>
                      <a:srgbClr val="FF0000"/>
                    </a:solidFill>
                  </a:rPr>
                  <a:t>= Fs 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= 250N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×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6m=1500J</a:t>
                </a:r>
                <a:endParaRPr lang="zh-CN" altLang="en-US" sz="2400">
                  <a:solidFill>
                    <a:srgbClr val="FF0000"/>
                  </a:solidFill>
                </a:endParaRPr>
              </a:p>
              <a:p>
                <a:pPr indent="457200"/>
                <a:r>
                  <a:rPr lang="zh-CN" altLang="en-US" sz="2400">
                    <a:solidFill>
                      <a:srgbClr val="FF0000"/>
                    </a:solidFill>
                  </a:rPr>
                  <a:t>此滑轮的机械效率为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𝜂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总</m:t>
                              </m:r>
                            </m:sub>
                          </m:sSub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×100%=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1350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𝐽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1500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𝐽</m:t>
                          </m:r>
                        </m:den>
                      </m:f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×100%=90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ea typeface="MS Mincho" panose="02020609040205080304" charset="-128"/>
                          <a:cs typeface="Cambria Math" panose="02040503050406030204" charset="0"/>
                        </a:rPr>
                        <m:t>%</m:t>
                      </m:r>
                    </m:oMath>
                  </m:oMathPara>
                </a14:m>
                <a:endParaRPr lang="en-US" altLang="zh-CN" sz="2400" i="1">
                  <a:solidFill>
                    <a:srgbClr val="FF0000"/>
                  </a:solidFill>
                  <a:latin typeface="Cambria Math" panose="02040503050406030204" charset="0"/>
                  <a:ea typeface="MS Mincho" panose="02020609040205080304" charset="-128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35" y="2383155"/>
                <a:ext cx="10844530" cy="3834765"/>
              </a:xfrm>
              <a:prstGeom prst="rect">
                <a:avLst/>
              </a:prstGeom>
              <a:blipFill rotWithShape="1">
                <a:blip r:embed="rId2"/>
                <a:stretch>
                  <a:fillRect r="-6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 descr="7b0a202020202274657874626f78223a2022220a7d0a"/>
          <p:cNvGrpSpPr/>
          <p:nvPr/>
        </p:nvGrpSpPr>
        <p:grpSpPr>
          <a:xfrm>
            <a:off x="2550081" y="2491740"/>
            <a:ext cx="7574359" cy="3701415"/>
            <a:chOff x="5430" y="3628"/>
            <a:chExt cx="8366" cy="3542"/>
          </a:xfrm>
        </p:grpSpPr>
        <p:grpSp>
          <p:nvGrpSpPr>
            <p:cNvPr id="70" name="组合 69"/>
            <p:cNvGrpSpPr/>
            <p:nvPr/>
          </p:nvGrpSpPr>
          <p:grpSpPr>
            <a:xfrm>
              <a:off x="5430" y="3628"/>
              <a:ext cx="8366" cy="3542"/>
              <a:chOff x="3595688" y="2354263"/>
              <a:chExt cx="5016500" cy="2124076"/>
            </a:xfrm>
          </p:grpSpPr>
          <p:sp>
            <p:nvSpPr>
              <p:cNvPr id="13" name="Freeform 10"/>
              <p:cNvSpPr/>
              <p:nvPr/>
            </p:nvSpPr>
            <p:spPr bwMode="auto">
              <a:xfrm>
                <a:off x="3595688" y="2497138"/>
                <a:ext cx="4903788" cy="1916113"/>
              </a:xfrm>
              <a:custGeom>
                <a:avLst/>
                <a:gdLst>
                  <a:gd name="T0" fmla="*/ 1228 w 1305"/>
                  <a:gd name="T1" fmla="*/ 508 h 508"/>
                  <a:gd name="T2" fmla="*/ 78 w 1305"/>
                  <a:gd name="T3" fmla="*/ 508 h 508"/>
                  <a:gd name="T4" fmla="*/ 0 w 1305"/>
                  <a:gd name="T5" fmla="*/ 431 h 508"/>
                  <a:gd name="T6" fmla="*/ 0 w 1305"/>
                  <a:gd name="T7" fmla="*/ 77 h 508"/>
                  <a:gd name="T8" fmla="*/ 78 w 1305"/>
                  <a:gd name="T9" fmla="*/ 0 h 508"/>
                  <a:gd name="T10" fmla="*/ 1228 w 1305"/>
                  <a:gd name="T11" fmla="*/ 0 h 508"/>
                  <a:gd name="T12" fmla="*/ 1305 w 1305"/>
                  <a:gd name="T13" fmla="*/ 77 h 508"/>
                  <a:gd name="T14" fmla="*/ 1305 w 1305"/>
                  <a:gd name="T15" fmla="*/ 431 h 508"/>
                  <a:gd name="T16" fmla="*/ 1228 w 1305"/>
                  <a:gd name="T17" fmla="*/ 508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5" h="508">
                    <a:moveTo>
                      <a:pt x="1228" y="508"/>
                    </a:moveTo>
                    <a:cubicBezTo>
                      <a:pt x="78" y="508"/>
                      <a:pt x="78" y="508"/>
                      <a:pt x="78" y="508"/>
                    </a:cubicBezTo>
                    <a:cubicBezTo>
                      <a:pt x="35" y="508"/>
                      <a:pt x="0" y="473"/>
                      <a:pt x="0" y="431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228" y="0"/>
                      <a:pt x="1228" y="0"/>
                      <a:pt x="1228" y="0"/>
                    </a:cubicBezTo>
                    <a:cubicBezTo>
                      <a:pt x="1271" y="0"/>
                      <a:pt x="1305" y="35"/>
                      <a:pt x="1305" y="77"/>
                    </a:cubicBezTo>
                    <a:cubicBezTo>
                      <a:pt x="1305" y="431"/>
                      <a:pt x="1305" y="431"/>
                      <a:pt x="1305" y="431"/>
                    </a:cubicBezTo>
                    <a:cubicBezTo>
                      <a:pt x="1305" y="473"/>
                      <a:pt x="1271" y="508"/>
                      <a:pt x="1228" y="50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3755974" y="2489090"/>
                <a:ext cx="4749812" cy="1602987"/>
              </a:xfrm>
              <a:custGeom>
                <a:avLst/>
                <a:gdLst>
                  <a:gd name="T0" fmla="*/ 1230 w 1309"/>
                  <a:gd name="T1" fmla="*/ 512 h 512"/>
                  <a:gd name="T2" fmla="*/ 80 w 1309"/>
                  <a:gd name="T3" fmla="*/ 512 h 512"/>
                  <a:gd name="T4" fmla="*/ 0 w 1309"/>
                  <a:gd name="T5" fmla="*/ 433 h 512"/>
                  <a:gd name="T6" fmla="*/ 0 w 1309"/>
                  <a:gd name="T7" fmla="*/ 79 h 512"/>
                  <a:gd name="T8" fmla="*/ 80 w 1309"/>
                  <a:gd name="T9" fmla="*/ 0 h 512"/>
                  <a:gd name="T10" fmla="*/ 1230 w 1309"/>
                  <a:gd name="T11" fmla="*/ 0 h 512"/>
                  <a:gd name="T12" fmla="*/ 1309 w 1309"/>
                  <a:gd name="T13" fmla="*/ 79 h 512"/>
                  <a:gd name="T14" fmla="*/ 1309 w 1309"/>
                  <a:gd name="T15" fmla="*/ 433 h 512"/>
                  <a:gd name="T16" fmla="*/ 1230 w 1309"/>
                  <a:gd name="T17" fmla="*/ 512 h 512"/>
                  <a:gd name="T18" fmla="*/ 80 w 1309"/>
                  <a:gd name="T19" fmla="*/ 4 h 512"/>
                  <a:gd name="T20" fmla="*/ 4 w 1309"/>
                  <a:gd name="T21" fmla="*/ 79 h 512"/>
                  <a:gd name="T22" fmla="*/ 4 w 1309"/>
                  <a:gd name="T23" fmla="*/ 433 h 512"/>
                  <a:gd name="T24" fmla="*/ 80 w 1309"/>
                  <a:gd name="T25" fmla="*/ 508 h 512"/>
                  <a:gd name="T26" fmla="*/ 1230 w 1309"/>
                  <a:gd name="T27" fmla="*/ 508 h 512"/>
                  <a:gd name="T28" fmla="*/ 1305 w 1309"/>
                  <a:gd name="T29" fmla="*/ 433 h 512"/>
                  <a:gd name="T30" fmla="*/ 1305 w 1309"/>
                  <a:gd name="T31" fmla="*/ 79 h 512"/>
                  <a:gd name="T32" fmla="*/ 1230 w 1309"/>
                  <a:gd name="T33" fmla="*/ 4 h 512"/>
                  <a:gd name="T34" fmla="*/ 80 w 1309"/>
                  <a:gd name="T35" fmla="*/ 4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09" h="512">
                    <a:moveTo>
                      <a:pt x="1230" y="512"/>
                    </a:moveTo>
                    <a:cubicBezTo>
                      <a:pt x="80" y="512"/>
                      <a:pt x="80" y="512"/>
                      <a:pt x="80" y="512"/>
                    </a:cubicBezTo>
                    <a:cubicBezTo>
                      <a:pt x="36" y="512"/>
                      <a:pt x="0" y="476"/>
                      <a:pt x="0" y="433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36"/>
                      <a:pt x="36" y="0"/>
                      <a:pt x="80" y="0"/>
                    </a:cubicBezTo>
                    <a:cubicBezTo>
                      <a:pt x="1230" y="0"/>
                      <a:pt x="1230" y="0"/>
                      <a:pt x="1230" y="0"/>
                    </a:cubicBezTo>
                    <a:cubicBezTo>
                      <a:pt x="1274" y="0"/>
                      <a:pt x="1309" y="36"/>
                      <a:pt x="1309" y="79"/>
                    </a:cubicBezTo>
                    <a:cubicBezTo>
                      <a:pt x="1309" y="433"/>
                      <a:pt x="1309" y="433"/>
                      <a:pt x="1309" y="433"/>
                    </a:cubicBezTo>
                    <a:cubicBezTo>
                      <a:pt x="1309" y="476"/>
                      <a:pt x="1274" y="512"/>
                      <a:pt x="1230" y="512"/>
                    </a:cubicBezTo>
                    <a:close/>
                    <a:moveTo>
                      <a:pt x="80" y="4"/>
                    </a:moveTo>
                    <a:cubicBezTo>
                      <a:pt x="38" y="4"/>
                      <a:pt x="4" y="38"/>
                      <a:pt x="4" y="79"/>
                    </a:cubicBezTo>
                    <a:cubicBezTo>
                      <a:pt x="4" y="433"/>
                      <a:pt x="4" y="433"/>
                      <a:pt x="4" y="433"/>
                    </a:cubicBezTo>
                    <a:cubicBezTo>
                      <a:pt x="4" y="474"/>
                      <a:pt x="38" y="508"/>
                      <a:pt x="80" y="508"/>
                    </a:cubicBezTo>
                    <a:cubicBezTo>
                      <a:pt x="1230" y="508"/>
                      <a:pt x="1230" y="508"/>
                      <a:pt x="1230" y="508"/>
                    </a:cubicBezTo>
                    <a:cubicBezTo>
                      <a:pt x="1272" y="508"/>
                      <a:pt x="1305" y="474"/>
                      <a:pt x="1305" y="433"/>
                    </a:cubicBezTo>
                    <a:cubicBezTo>
                      <a:pt x="1305" y="79"/>
                      <a:pt x="1305" y="79"/>
                      <a:pt x="1305" y="79"/>
                    </a:cubicBezTo>
                    <a:cubicBezTo>
                      <a:pt x="1305" y="38"/>
                      <a:pt x="1272" y="4"/>
                      <a:pt x="1230" y="4"/>
                    </a:cubicBezTo>
                    <a:lnTo>
                      <a:pt x="80" y="4"/>
                    </a:lnTo>
                    <a:close/>
                  </a:path>
                </a:pathLst>
              </a:custGeom>
              <a:solidFill>
                <a:srgbClr val="2318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8197850" y="3994151"/>
                <a:ext cx="414338" cy="449263"/>
              </a:xfrm>
              <a:custGeom>
                <a:avLst/>
                <a:gdLst>
                  <a:gd name="T0" fmla="*/ 41 w 110"/>
                  <a:gd name="T1" fmla="*/ 1 h 119"/>
                  <a:gd name="T2" fmla="*/ 33 w 110"/>
                  <a:gd name="T3" fmla="*/ 5 h 119"/>
                  <a:gd name="T4" fmla="*/ 2 w 110"/>
                  <a:gd name="T5" fmla="*/ 84 h 119"/>
                  <a:gd name="T6" fmla="*/ 5 w 110"/>
                  <a:gd name="T7" fmla="*/ 93 h 119"/>
                  <a:gd name="T8" fmla="*/ 69 w 110"/>
                  <a:gd name="T9" fmla="*/ 117 h 119"/>
                  <a:gd name="T10" fmla="*/ 77 w 110"/>
                  <a:gd name="T11" fmla="*/ 114 h 119"/>
                  <a:gd name="T12" fmla="*/ 108 w 110"/>
                  <a:gd name="T13" fmla="*/ 34 h 119"/>
                  <a:gd name="T14" fmla="*/ 105 w 110"/>
                  <a:gd name="T15" fmla="*/ 26 h 119"/>
                  <a:gd name="T16" fmla="*/ 41 w 110"/>
                  <a:gd name="T17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119">
                    <a:moveTo>
                      <a:pt x="41" y="1"/>
                    </a:moveTo>
                    <a:cubicBezTo>
                      <a:pt x="38" y="0"/>
                      <a:pt x="34" y="1"/>
                      <a:pt x="33" y="5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0" y="88"/>
                      <a:pt x="2" y="91"/>
                      <a:pt x="5" y="93"/>
                    </a:cubicBezTo>
                    <a:cubicBezTo>
                      <a:pt x="69" y="117"/>
                      <a:pt x="69" y="117"/>
                      <a:pt x="69" y="117"/>
                    </a:cubicBezTo>
                    <a:cubicBezTo>
                      <a:pt x="72" y="119"/>
                      <a:pt x="76" y="117"/>
                      <a:pt x="77" y="11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10" y="31"/>
                      <a:pt x="108" y="27"/>
                      <a:pt x="105" y="26"/>
                    </a:cubicBezTo>
                    <a:cubicBezTo>
                      <a:pt x="41" y="1"/>
                      <a:pt x="41" y="1"/>
                      <a:pt x="4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8258175" y="3791043"/>
                <a:ext cx="319088" cy="373063"/>
              </a:xfrm>
              <a:custGeom>
                <a:avLst/>
                <a:gdLst>
                  <a:gd name="T0" fmla="*/ 71 w 201"/>
                  <a:gd name="T1" fmla="*/ 0 h 235"/>
                  <a:gd name="T2" fmla="*/ 0 w 201"/>
                  <a:gd name="T3" fmla="*/ 185 h 235"/>
                  <a:gd name="T4" fmla="*/ 130 w 201"/>
                  <a:gd name="T5" fmla="*/ 235 h 235"/>
                  <a:gd name="T6" fmla="*/ 201 w 201"/>
                  <a:gd name="T7" fmla="*/ 49 h 235"/>
                  <a:gd name="T8" fmla="*/ 71 w 201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35">
                    <a:moveTo>
                      <a:pt x="71" y="0"/>
                    </a:moveTo>
                    <a:lnTo>
                      <a:pt x="0" y="185"/>
                    </a:lnTo>
                    <a:lnTo>
                      <a:pt x="130" y="235"/>
                    </a:lnTo>
                    <a:lnTo>
                      <a:pt x="201" y="4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14"/>
              <p:cNvSpPr/>
              <p:nvPr/>
            </p:nvSpPr>
            <p:spPr bwMode="auto">
              <a:xfrm>
                <a:off x="8258175" y="4037013"/>
                <a:ext cx="319088" cy="373063"/>
              </a:xfrm>
              <a:custGeom>
                <a:avLst/>
                <a:gdLst>
                  <a:gd name="T0" fmla="*/ 71 w 201"/>
                  <a:gd name="T1" fmla="*/ 0 h 235"/>
                  <a:gd name="T2" fmla="*/ 0 w 201"/>
                  <a:gd name="T3" fmla="*/ 185 h 235"/>
                  <a:gd name="T4" fmla="*/ 130 w 201"/>
                  <a:gd name="T5" fmla="*/ 235 h 235"/>
                  <a:gd name="T6" fmla="*/ 201 w 201"/>
                  <a:gd name="T7" fmla="*/ 49 h 235"/>
                  <a:gd name="T8" fmla="*/ 71 w 201"/>
                  <a:gd name="T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35">
                    <a:moveTo>
                      <a:pt x="71" y="0"/>
                    </a:moveTo>
                    <a:lnTo>
                      <a:pt x="0" y="185"/>
                    </a:lnTo>
                    <a:lnTo>
                      <a:pt x="130" y="235"/>
                    </a:lnTo>
                    <a:lnTo>
                      <a:pt x="201" y="4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Freeform 15"/>
              <p:cNvSpPr>
                <a:spLocks noEditPoints="1"/>
              </p:cNvSpPr>
              <p:nvPr/>
            </p:nvSpPr>
            <p:spPr bwMode="auto">
              <a:xfrm>
                <a:off x="8250238" y="3787355"/>
                <a:ext cx="331788" cy="385763"/>
              </a:xfrm>
              <a:custGeom>
                <a:avLst/>
                <a:gdLst>
                  <a:gd name="T0" fmla="*/ 135 w 209"/>
                  <a:gd name="T1" fmla="*/ 243 h 243"/>
                  <a:gd name="T2" fmla="*/ 0 w 209"/>
                  <a:gd name="T3" fmla="*/ 188 h 243"/>
                  <a:gd name="T4" fmla="*/ 76 w 209"/>
                  <a:gd name="T5" fmla="*/ 0 h 243"/>
                  <a:gd name="T6" fmla="*/ 209 w 209"/>
                  <a:gd name="T7" fmla="*/ 52 h 243"/>
                  <a:gd name="T8" fmla="*/ 135 w 209"/>
                  <a:gd name="T9" fmla="*/ 243 h 243"/>
                  <a:gd name="T10" fmla="*/ 8 w 209"/>
                  <a:gd name="T11" fmla="*/ 186 h 243"/>
                  <a:gd name="T12" fmla="*/ 133 w 209"/>
                  <a:gd name="T13" fmla="*/ 235 h 243"/>
                  <a:gd name="T14" fmla="*/ 204 w 209"/>
                  <a:gd name="T15" fmla="*/ 55 h 243"/>
                  <a:gd name="T16" fmla="*/ 79 w 209"/>
                  <a:gd name="T17" fmla="*/ 5 h 243"/>
                  <a:gd name="T18" fmla="*/ 8 w 209"/>
                  <a:gd name="T19" fmla="*/ 18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243">
                    <a:moveTo>
                      <a:pt x="135" y="243"/>
                    </a:moveTo>
                    <a:lnTo>
                      <a:pt x="0" y="188"/>
                    </a:lnTo>
                    <a:lnTo>
                      <a:pt x="76" y="0"/>
                    </a:lnTo>
                    <a:lnTo>
                      <a:pt x="209" y="52"/>
                    </a:lnTo>
                    <a:lnTo>
                      <a:pt x="135" y="243"/>
                    </a:lnTo>
                    <a:close/>
                    <a:moveTo>
                      <a:pt x="8" y="186"/>
                    </a:moveTo>
                    <a:lnTo>
                      <a:pt x="133" y="235"/>
                    </a:lnTo>
                    <a:lnTo>
                      <a:pt x="204" y="55"/>
                    </a:lnTo>
                    <a:lnTo>
                      <a:pt x="79" y="5"/>
                    </a:lnTo>
                    <a:lnTo>
                      <a:pt x="8" y="186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8250238" y="3787355"/>
                <a:ext cx="331788" cy="385763"/>
              </a:xfrm>
              <a:custGeom>
                <a:avLst/>
                <a:gdLst>
                  <a:gd name="T0" fmla="*/ 135 w 209"/>
                  <a:gd name="T1" fmla="*/ 243 h 243"/>
                  <a:gd name="T2" fmla="*/ 0 w 209"/>
                  <a:gd name="T3" fmla="*/ 188 h 243"/>
                  <a:gd name="T4" fmla="*/ 76 w 209"/>
                  <a:gd name="T5" fmla="*/ 0 h 243"/>
                  <a:gd name="T6" fmla="*/ 209 w 209"/>
                  <a:gd name="T7" fmla="*/ 52 h 243"/>
                  <a:gd name="T8" fmla="*/ 135 w 209"/>
                  <a:gd name="T9" fmla="*/ 243 h 243"/>
                  <a:gd name="T10" fmla="*/ 8 w 209"/>
                  <a:gd name="T11" fmla="*/ 186 h 243"/>
                  <a:gd name="T12" fmla="*/ 133 w 209"/>
                  <a:gd name="T13" fmla="*/ 235 h 243"/>
                  <a:gd name="T14" fmla="*/ 204 w 209"/>
                  <a:gd name="T15" fmla="*/ 55 h 243"/>
                  <a:gd name="T16" fmla="*/ 79 w 209"/>
                  <a:gd name="T17" fmla="*/ 5 h 243"/>
                  <a:gd name="T18" fmla="*/ 8 w 209"/>
                  <a:gd name="T19" fmla="*/ 186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" h="243">
                    <a:moveTo>
                      <a:pt x="135" y="243"/>
                    </a:moveTo>
                    <a:lnTo>
                      <a:pt x="0" y="188"/>
                    </a:lnTo>
                    <a:lnTo>
                      <a:pt x="76" y="0"/>
                    </a:lnTo>
                    <a:lnTo>
                      <a:pt x="209" y="52"/>
                    </a:lnTo>
                    <a:lnTo>
                      <a:pt x="135" y="243"/>
                    </a:lnTo>
                    <a:moveTo>
                      <a:pt x="8" y="186"/>
                    </a:moveTo>
                    <a:lnTo>
                      <a:pt x="133" y="235"/>
                    </a:lnTo>
                    <a:lnTo>
                      <a:pt x="204" y="55"/>
                    </a:lnTo>
                    <a:lnTo>
                      <a:pt x="79" y="5"/>
                    </a:lnTo>
                    <a:lnTo>
                      <a:pt x="8" y="1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Freeform 17"/>
              <p:cNvSpPr/>
              <p:nvPr/>
            </p:nvSpPr>
            <p:spPr bwMode="auto">
              <a:xfrm>
                <a:off x="8232775" y="3781968"/>
                <a:ext cx="138113" cy="306388"/>
              </a:xfrm>
              <a:custGeom>
                <a:avLst/>
                <a:gdLst>
                  <a:gd name="T0" fmla="*/ 71 w 87"/>
                  <a:gd name="T1" fmla="*/ 0 h 193"/>
                  <a:gd name="T2" fmla="*/ 0 w 87"/>
                  <a:gd name="T3" fmla="*/ 186 h 193"/>
                  <a:gd name="T4" fmla="*/ 16 w 87"/>
                  <a:gd name="T5" fmla="*/ 193 h 193"/>
                  <a:gd name="T6" fmla="*/ 87 w 87"/>
                  <a:gd name="T7" fmla="*/ 8 h 193"/>
                  <a:gd name="T8" fmla="*/ 71 w 87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93">
                    <a:moveTo>
                      <a:pt x="71" y="0"/>
                    </a:moveTo>
                    <a:lnTo>
                      <a:pt x="0" y="186"/>
                    </a:lnTo>
                    <a:lnTo>
                      <a:pt x="16" y="193"/>
                    </a:lnTo>
                    <a:lnTo>
                      <a:pt x="87" y="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E857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Freeform 18"/>
              <p:cNvSpPr/>
              <p:nvPr/>
            </p:nvSpPr>
            <p:spPr bwMode="auto">
              <a:xfrm>
                <a:off x="8232775" y="3771764"/>
                <a:ext cx="138113" cy="306388"/>
              </a:xfrm>
              <a:custGeom>
                <a:avLst/>
                <a:gdLst>
                  <a:gd name="T0" fmla="*/ 71 w 87"/>
                  <a:gd name="T1" fmla="*/ 0 h 193"/>
                  <a:gd name="T2" fmla="*/ 0 w 87"/>
                  <a:gd name="T3" fmla="*/ 186 h 193"/>
                  <a:gd name="T4" fmla="*/ 16 w 87"/>
                  <a:gd name="T5" fmla="*/ 193 h 193"/>
                  <a:gd name="T6" fmla="*/ 87 w 87"/>
                  <a:gd name="T7" fmla="*/ 8 h 193"/>
                  <a:gd name="T8" fmla="*/ 71 w 87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93">
                    <a:moveTo>
                      <a:pt x="71" y="0"/>
                    </a:moveTo>
                    <a:lnTo>
                      <a:pt x="0" y="186"/>
                    </a:lnTo>
                    <a:lnTo>
                      <a:pt x="16" y="193"/>
                    </a:lnTo>
                    <a:lnTo>
                      <a:pt x="87" y="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19"/>
              <p:cNvSpPr>
                <a:spLocks noEditPoints="1"/>
              </p:cNvSpPr>
              <p:nvPr/>
            </p:nvSpPr>
            <p:spPr bwMode="auto">
              <a:xfrm>
                <a:off x="8228013" y="3776242"/>
                <a:ext cx="147638" cy="312738"/>
              </a:xfrm>
              <a:custGeom>
                <a:avLst/>
                <a:gdLst>
                  <a:gd name="T0" fmla="*/ 19 w 93"/>
                  <a:gd name="T1" fmla="*/ 197 h 197"/>
                  <a:gd name="T2" fmla="*/ 0 w 93"/>
                  <a:gd name="T3" fmla="*/ 190 h 197"/>
                  <a:gd name="T4" fmla="*/ 74 w 93"/>
                  <a:gd name="T5" fmla="*/ 0 h 197"/>
                  <a:gd name="T6" fmla="*/ 93 w 93"/>
                  <a:gd name="T7" fmla="*/ 7 h 197"/>
                  <a:gd name="T8" fmla="*/ 19 w 93"/>
                  <a:gd name="T9" fmla="*/ 197 h 197"/>
                  <a:gd name="T10" fmla="*/ 5 w 93"/>
                  <a:gd name="T11" fmla="*/ 188 h 197"/>
                  <a:gd name="T12" fmla="*/ 17 w 93"/>
                  <a:gd name="T13" fmla="*/ 193 h 197"/>
                  <a:gd name="T14" fmla="*/ 88 w 93"/>
                  <a:gd name="T15" fmla="*/ 10 h 197"/>
                  <a:gd name="T16" fmla="*/ 76 w 93"/>
                  <a:gd name="T17" fmla="*/ 5 h 197"/>
                  <a:gd name="T18" fmla="*/ 5 w 93"/>
                  <a:gd name="T19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97">
                    <a:moveTo>
                      <a:pt x="19" y="197"/>
                    </a:moveTo>
                    <a:lnTo>
                      <a:pt x="0" y="190"/>
                    </a:lnTo>
                    <a:lnTo>
                      <a:pt x="74" y="0"/>
                    </a:lnTo>
                    <a:lnTo>
                      <a:pt x="93" y="7"/>
                    </a:lnTo>
                    <a:lnTo>
                      <a:pt x="19" y="197"/>
                    </a:lnTo>
                    <a:close/>
                    <a:moveTo>
                      <a:pt x="5" y="188"/>
                    </a:moveTo>
                    <a:lnTo>
                      <a:pt x="17" y="193"/>
                    </a:lnTo>
                    <a:lnTo>
                      <a:pt x="88" y="10"/>
                    </a:lnTo>
                    <a:lnTo>
                      <a:pt x="76" y="5"/>
                    </a:lnTo>
                    <a:lnTo>
                      <a:pt x="5" y="188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20"/>
              <p:cNvSpPr>
                <a:spLocks noEditPoints="1"/>
              </p:cNvSpPr>
              <p:nvPr/>
            </p:nvSpPr>
            <p:spPr bwMode="auto">
              <a:xfrm>
                <a:off x="8228013" y="3776242"/>
                <a:ext cx="147638" cy="312738"/>
              </a:xfrm>
              <a:custGeom>
                <a:avLst/>
                <a:gdLst>
                  <a:gd name="T0" fmla="*/ 19 w 93"/>
                  <a:gd name="T1" fmla="*/ 197 h 197"/>
                  <a:gd name="T2" fmla="*/ 0 w 93"/>
                  <a:gd name="T3" fmla="*/ 190 h 197"/>
                  <a:gd name="T4" fmla="*/ 74 w 93"/>
                  <a:gd name="T5" fmla="*/ 0 h 197"/>
                  <a:gd name="T6" fmla="*/ 93 w 93"/>
                  <a:gd name="T7" fmla="*/ 7 h 197"/>
                  <a:gd name="T8" fmla="*/ 19 w 93"/>
                  <a:gd name="T9" fmla="*/ 197 h 197"/>
                  <a:gd name="T10" fmla="*/ 5 w 93"/>
                  <a:gd name="T11" fmla="*/ 188 h 197"/>
                  <a:gd name="T12" fmla="*/ 17 w 93"/>
                  <a:gd name="T13" fmla="*/ 193 h 197"/>
                  <a:gd name="T14" fmla="*/ 88 w 93"/>
                  <a:gd name="T15" fmla="*/ 10 h 197"/>
                  <a:gd name="T16" fmla="*/ 76 w 93"/>
                  <a:gd name="T17" fmla="*/ 5 h 197"/>
                  <a:gd name="T18" fmla="*/ 5 w 93"/>
                  <a:gd name="T19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197">
                    <a:moveTo>
                      <a:pt x="19" y="197"/>
                    </a:moveTo>
                    <a:lnTo>
                      <a:pt x="0" y="190"/>
                    </a:lnTo>
                    <a:lnTo>
                      <a:pt x="74" y="0"/>
                    </a:lnTo>
                    <a:lnTo>
                      <a:pt x="93" y="7"/>
                    </a:lnTo>
                    <a:lnTo>
                      <a:pt x="19" y="197"/>
                    </a:lnTo>
                    <a:moveTo>
                      <a:pt x="5" y="188"/>
                    </a:moveTo>
                    <a:lnTo>
                      <a:pt x="17" y="193"/>
                    </a:lnTo>
                    <a:lnTo>
                      <a:pt x="88" y="10"/>
                    </a:lnTo>
                    <a:lnTo>
                      <a:pt x="76" y="5"/>
                    </a:lnTo>
                    <a:lnTo>
                      <a:pt x="5" y="18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21"/>
              <p:cNvSpPr/>
              <p:nvPr/>
            </p:nvSpPr>
            <p:spPr bwMode="auto">
              <a:xfrm>
                <a:off x="8359775" y="3859077"/>
                <a:ext cx="150813" cy="112713"/>
              </a:xfrm>
              <a:custGeom>
                <a:avLst/>
                <a:gdLst>
                  <a:gd name="T0" fmla="*/ 81 w 95"/>
                  <a:gd name="T1" fmla="*/ 71 h 71"/>
                  <a:gd name="T2" fmla="*/ 0 w 95"/>
                  <a:gd name="T3" fmla="*/ 38 h 71"/>
                  <a:gd name="T4" fmla="*/ 14 w 95"/>
                  <a:gd name="T5" fmla="*/ 0 h 71"/>
                  <a:gd name="T6" fmla="*/ 95 w 95"/>
                  <a:gd name="T7" fmla="*/ 33 h 71"/>
                  <a:gd name="T8" fmla="*/ 81 w 95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71">
                    <a:moveTo>
                      <a:pt x="81" y="71"/>
                    </a:moveTo>
                    <a:lnTo>
                      <a:pt x="0" y="38"/>
                    </a:lnTo>
                    <a:lnTo>
                      <a:pt x="14" y="0"/>
                    </a:lnTo>
                    <a:lnTo>
                      <a:pt x="95" y="33"/>
                    </a:lnTo>
                    <a:lnTo>
                      <a:pt x="81" y="71"/>
                    </a:lnTo>
                    <a:close/>
                  </a:path>
                </a:pathLst>
              </a:custGeom>
              <a:solidFill>
                <a:srgbClr val="FFF0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22"/>
              <p:cNvSpPr>
                <a:spLocks noEditPoints="1"/>
              </p:cNvSpPr>
              <p:nvPr/>
            </p:nvSpPr>
            <p:spPr bwMode="auto">
              <a:xfrm>
                <a:off x="8356600" y="3855902"/>
                <a:ext cx="157163" cy="120650"/>
              </a:xfrm>
              <a:custGeom>
                <a:avLst/>
                <a:gdLst>
                  <a:gd name="T0" fmla="*/ 83 w 99"/>
                  <a:gd name="T1" fmla="*/ 76 h 76"/>
                  <a:gd name="T2" fmla="*/ 0 w 99"/>
                  <a:gd name="T3" fmla="*/ 42 h 76"/>
                  <a:gd name="T4" fmla="*/ 16 w 99"/>
                  <a:gd name="T5" fmla="*/ 0 h 76"/>
                  <a:gd name="T6" fmla="*/ 99 w 99"/>
                  <a:gd name="T7" fmla="*/ 33 h 76"/>
                  <a:gd name="T8" fmla="*/ 83 w 99"/>
                  <a:gd name="T9" fmla="*/ 76 h 76"/>
                  <a:gd name="T10" fmla="*/ 4 w 99"/>
                  <a:gd name="T11" fmla="*/ 40 h 76"/>
                  <a:gd name="T12" fmla="*/ 80 w 99"/>
                  <a:gd name="T13" fmla="*/ 71 h 76"/>
                  <a:gd name="T14" fmla="*/ 94 w 99"/>
                  <a:gd name="T15" fmla="*/ 35 h 76"/>
                  <a:gd name="T16" fmla="*/ 19 w 99"/>
                  <a:gd name="T17" fmla="*/ 4 h 76"/>
                  <a:gd name="T18" fmla="*/ 4 w 99"/>
                  <a:gd name="T19" fmla="*/ 4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76">
                    <a:moveTo>
                      <a:pt x="83" y="76"/>
                    </a:moveTo>
                    <a:lnTo>
                      <a:pt x="0" y="42"/>
                    </a:lnTo>
                    <a:lnTo>
                      <a:pt x="16" y="0"/>
                    </a:lnTo>
                    <a:lnTo>
                      <a:pt x="99" y="33"/>
                    </a:lnTo>
                    <a:lnTo>
                      <a:pt x="83" y="76"/>
                    </a:lnTo>
                    <a:close/>
                    <a:moveTo>
                      <a:pt x="4" y="40"/>
                    </a:moveTo>
                    <a:lnTo>
                      <a:pt x="80" y="71"/>
                    </a:lnTo>
                    <a:lnTo>
                      <a:pt x="94" y="35"/>
                    </a:lnTo>
                    <a:lnTo>
                      <a:pt x="19" y="4"/>
                    </a:lnTo>
                    <a:lnTo>
                      <a:pt x="4" y="4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23"/>
              <p:cNvSpPr/>
              <p:nvPr/>
            </p:nvSpPr>
            <p:spPr bwMode="auto">
              <a:xfrm>
                <a:off x="8348663" y="3952968"/>
                <a:ext cx="127000" cy="55563"/>
              </a:xfrm>
              <a:custGeom>
                <a:avLst/>
                <a:gdLst>
                  <a:gd name="T0" fmla="*/ 80 w 80"/>
                  <a:gd name="T1" fmla="*/ 35 h 35"/>
                  <a:gd name="T2" fmla="*/ 0 w 80"/>
                  <a:gd name="T3" fmla="*/ 2 h 35"/>
                  <a:gd name="T4" fmla="*/ 0 w 80"/>
                  <a:gd name="T5" fmla="*/ 0 h 35"/>
                  <a:gd name="T6" fmla="*/ 80 w 80"/>
                  <a:gd name="T7" fmla="*/ 31 h 35"/>
                  <a:gd name="T8" fmla="*/ 80 w 80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35">
                    <a:moveTo>
                      <a:pt x="80" y="3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80" y="31"/>
                    </a:lnTo>
                    <a:lnTo>
                      <a:pt x="80" y="3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24"/>
              <p:cNvSpPr/>
              <p:nvPr/>
            </p:nvSpPr>
            <p:spPr bwMode="auto">
              <a:xfrm>
                <a:off x="8370888" y="4059238"/>
                <a:ext cx="38100" cy="33338"/>
              </a:xfrm>
              <a:custGeom>
                <a:avLst/>
                <a:gdLst>
                  <a:gd name="T0" fmla="*/ 5 w 10"/>
                  <a:gd name="T1" fmla="*/ 0 h 9"/>
                  <a:gd name="T2" fmla="*/ 1 w 10"/>
                  <a:gd name="T3" fmla="*/ 3 h 9"/>
                  <a:gd name="T4" fmla="*/ 4 w 10"/>
                  <a:gd name="T5" fmla="*/ 9 h 9"/>
                  <a:gd name="T6" fmla="*/ 5 w 10"/>
                  <a:gd name="T7" fmla="*/ 9 h 9"/>
                  <a:gd name="T8" fmla="*/ 9 w 10"/>
                  <a:gd name="T9" fmla="*/ 6 h 9"/>
                  <a:gd name="T10" fmla="*/ 7 w 10"/>
                  <a:gd name="T11" fmla="*/ 1 h 9"/>
                  <a:gd name="T12" fmla="*/ 5 w 10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1" y="8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7" y="9"/>
                      <a:pt x="9" y="8"/>
                      <a:pt x="9" y="6"/>
                    </a:cubicBezTo>
                    <a:cubicBezTo>
                      <a:pt x="10" y="4"/>
                      <a:pt x="9" y="1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solidFill>
                <a:srgbClr val="FE8D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25"/>
              <p:cNvSpPr/>
              <p:nvPr/>
            </p:nvSpPr>
            <p:spPr bwMode="auto">
              <a:xfrm>
                <a:off x="7829550" y="4270376"/>
                <a:ext cx="395288" cy="207963"/>
              </a:xfrm>
              <a:custGeom>
                <a:avLst/>
                <a:gdLst>
                  <a:gd name="T0" fmla="*/ 101 w 105"/>
                  <a:gd name="T1" fmla="*/ 25 h 55"/>
                  <a:gd name="T2" fmla="*/ 102 w 105"/>
                  <a:gd name="T3" fmla="*/ 22 h 55"/>
                  <a:gd name="T4" fmla="*/ 102 w 105"/>
                  <a:gd name="T5" fmla="*/ 17 h 55"/>
                  <a:gd name="T6" fmla="*/ 100 w 105"/>
                  <a:gd name="T7" fmla="*/ 9 h 55"/>
                  <a:gd name="T8" fmla="*/ 95 w 105"/>
                  <a:gd name="T9" fmla="*/ 4 h 55"/>
                  <a:gd name="T10" fmla="*/ 89 w 105"/>
                  <a:gd name="T11" fmla="*/ 1 h 55"/>
                  <a:gd name="T12" fmla="*/ 81 w 105"/>
                  <a:gd name="T13" fmla="*/ 1 h 55"/>
                  <a:gd name="T14" fmla="*/ 76 w 105"/>
                  <a:gd name="T15" fmla="*/ 2 h 55"/>
                  <a:gd name="T16" fmla="*/ 71 w 105"/>
                  <a:gd name="T17" fmla="*/ 4 h 55"/>
                  <a:gd name="T18" fmla="*/ 66 w 105"/>
                  <a:gd name="T19" fmla="*/ 8 h 55"/>
                  <a:gd name="T20" fmla="*/ 65 w 105"/>
                  <a:gd name="T21" fmla="*/ 10 h 55"/>
                  <a:gd name="T22" fmla="*/ 62 w 105"/>
                  <a:gd name="T23" fmla="*/ 7 h 55"/>
                  <a:gd name="T24" fmla="*/ 55 w 105"/>
                  <a:gd name="T25" fmla="*/ 4 h 55"/>
                  <a:gd name="T26" fmla="*/ 48 w 105"/>
                  <a:gd name="T27" fmla="*/ 3 h 55"/>
                  <a:gd name="T28" fmla="*/ 42 w 105"/>
                  <a:gd name="T29" fmla="*/ 5 h 55"/>
                  <a:gd name="T30" fmla="*/ 37 w 105"/>
                  <a:gd name="T31" fmla="*/ 7 h 55"/>
                  <a:gd name="T32" fmla="*/ 33 w 105"/>
                  <a:gd name="T33" fmla="*/ 10 h 55"/>
                  <a:gd name="T34" fmla="*/ 31 w 105"/>
                  <a:gd name="T35" fmla="*/ 13 h 55"/>
                  <a:gd name="T36" fmla="*/ 30 w 105"/>
                  <a:gd name="T37" fmla="*/ 15 h 55"/>
                  <a:gd name="T38" fmla="*/ 30 w 105"/>
                  <a:gd name="T39" fmla="*/ 14 h 55"/>
                  <a:gd name="T40" fmla="*/ 21 w 105"/>
                  <a:gd name="T41" fmla="*/ 6 h 55"/>
                  <a:gd name="T42" fmla="*/ 16 w 105"/>
                  <a:gd name="T43" fmla="*/ 7 h 55"/>
                  <a:gd name="T44" fmla="*/ 10 w 105"/>
                  <a:gd name="T45" fmla="*/ 10 h 55"/>
                  <a:gd name="T46" fmla="*/ 10 w 105"/>
                  <a:gd name="T47" fmla="*/ 10 h 55"/>
                  <a:gd name="T48" fmla="*/ 8 w 105"/>
                  <a:gd name="T49" fmla="*/ 11 h 55"/>
                  <a:gd name="T50" fmla="*/ 7 w 105"/>
                  <a:gd name="T51" fmla="*/ 12 h 55"/>
                  <a:gd name="T52" fmla="*/ 0 w 105"/>
                  <a:gd name="T53" fmla="*/ 21 h 55"/>
                  <a:gd name="T54" fmla="*/ 1 w 105"/>
                  <a:gd name="T55" fmla="*/ 26 h 55"/>
                  <a:gd name="T56" fmla="*/ 7 w 105"/>
                  <a:gd name="T57" fmla="*/ 33 h 55"/>
                  <a:gd name="T58" fmla="*/ 3 w 105"/>
                  <a:gd name="T59" fmla="*/ 41 h 55"/>
                  <a:gd name="T60" fmla="*/ 3 w 105"/>
                  <a:gd name="T61" fmla="*/ 46 h 55"/>
                  <a:gd name="T62" fmla="*/ 13 w 105"/>
                  <a:gd name="T63" fmla="*/ 53 h 55"/>
                  <a:gd name="T64" fmla="*/ 31 w 105"/>
                  <a:gd name="T65" fmla="*/ 52 h 55"/>
                  <a:gd name="T66" fmla="*/ 36 w 105"/>
                  <a:gd name="T67" fmla="*/ 50 h 55"/>
                  <a:gd name="T68" fmla="*/ 41 w 105"/>
                  <a:gd name="T69" fmla="*/ 51 h 55"/>
                  <a:gd name="T70" fmla="*/ 63 w 105"/>
                  <a:gd name="T71" fmla="*/ 49 h 55"/>
                  <a:gd name="T72" fmla="*/ 67 w 105"/>
                  <a:gd name="T73" fmla="*/ 48 h 55"/>
                  <a:gd name="T74" fmla="*/ 75 w 105"/>
                  <a:gd name="T75" fmla="*/ 53 h 55"/>
                  <a:gd name="T76" fmla="*/ 85 w 105"/>
                  <a:gd name="T77" fmla="*/ 55 h 55"/>
                  <a:gd name="T78" fmla="*/ 93 w 105"/>
                  <a:gd name="T79" fmla="*/ 53 h 55"/>
                  <a:gd name="T80" fmla="*/ 99 w 105"/>
                  <a:gd name="T81" fmla="*/ 49 h 55"/>
                  <a:gd name="T82" fmla="*/ 104 w 105"/>
                  <a:gd name="T83" fmla="*/ 42 h 55"/>
                  <a:gd name="T84" fmla="*/ 105 w 105"/>
                  <a:gd name="T85" fmla="*/ 34 h 55"/>
                  <a:gd name="T86" fmla="*/ 101 w 105"/>
                  <a:gd name="T87" fmla="*/ 2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5" h="55">
                    <a:moveTo>
                      <a:pt x="101" y="25"/>
                    </a:moveTo>
                    <a:cubicBezTo>
                      <a:pt x="102" y="24"/>
                      <a:pt x="102" y="23"/>
                      <a:pt x="102" y="22"/>
                    </a:cubicBezTo>
                    <a:cubicBezTo>
                      <a:pt x="102" y="20"/>
                      <a:pt x="103" y="19"/>
                      <a:pt x="102" y="17"/>
                    </a:cubicBezTo>
                    <a:cubicBezTo>
                      <a:pt x="102" y="14"/>
                      <a:pt x="101" y="12"/>
                      <a:pt x="100" y="9"/>
                    </a:cubicBezTo>
                    <a:cubicBezTo>
                      <a:pt x="99" y="7"/>
                      <a:pt x="97" y="5"/>
                      <a:pt x="95" y="4"/>
                    </a:cubicBezTo>
                    <a:cubicBezTo>
                      <a:pt x="93" y="3"/>
                      <a:pt x="91" y="2"/>
                      <a:pt x="89" y="1"/>
                    </a:cubicBezTo>
                    <a:cubicBezTo>
                      <a:pt x="86" y="1"/>
                      <a:pt x="84" y="0"/>
                      <a:pt x="81" y="1"/>
                    </a:cubicBezTo>
                    <a:cubicBezTo>
                      <a:pt x="79" y="1"/>
                      <a:pt x="78" y="1"/>
                      <a:pt x="76" y="2"/>
                    </a:cubicBezTo>
                    <a:cubicBezTo>
                      <a:pt x="74" y="2"/>
                      <a:pt x="72" y="3"/>
                      <a:pt x="71" y="4"/>
                    </a:cubicBezTo>
                    <a:cubicBezTo>
                      <a:pt x="69" y="5"/>
                      <a:pt x="68" y="6"/>
                      <a:pt x="66" y="8"/>
                    </a:cubicBezTo>
                    <a:cubicBezTo>
                      <a:pt x="66" y="8"/>
                      <a:pt x="65" y="9"/>
                      <a:pt x="65" y="10"/>
                    </a:cubicBezTo>
                    <a:cubicBezTo>
                      <a:pt x="64" y="8"/>
                      <a:pt x="63" y="7"/>
                      <a:pt x="62" y="7"/>
                    </a:cubicBezTo>
                    <a:cubicBezTo>
                      <a:pt x="60" y="5"/>
                      <a:pt x="58" y="4"/>
                      <a:pt x="55" y="4"/>
                    </a:cubicBezTo>
                    <a:cubicBezTo>
                      <a:pt x="53" y="3"/>
                      <a:pt x="51" y="3"/>
                      <a:pt x="48" y="3"/>
                    </a:cubicBezTo>
                    <a:cubicBezTo>
                      <a:pt x="46" y="3"/>
                      <a:pt x="44" y="4"/>
                      <a:pt x="42" y="5"/>
                    </a:cubicBezTo>
                    <a:cubicBezTo>
                      <a:pt x="40" y="6"/>
                      <a:pt x="38" y="6"/>
                      <a:pt x="37" y="7"/>
                    </a:cubicBezTo>
                    <a:cubicBezTo>
                      <a:pt x="35" y="8"/>
                      <a:pt x="34" y="9"/>
                      <a:pt x="33" y="10"/>
                    </a:cubicBezTo>
                    <a:cubicBezTo>
                      <a:pt x="32" y="11"/>
                      <a:pt x="32" y="12"/>
                      <a:pt x="31" y="13"/>
                    </a:cubicBezTo>
                    <a:cubicBezTo>
                      <a:pt x="31" y="13"/>
                      <a:pt x="30" y="14"/>
                      <a:pt x="30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9" y="9"/>
                      <a:pt x="25" y="6"/>
                      <a:pt x="21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7"/>
                      <a:pt x="11" y="8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2"/>
                      <a:pt x="8" y="12"/>
                      <a:pt x="7" y="12"/>
                    </a:cubicBezTo>
                    <a:cubicBezTo>
                      <a:pt x="3" y="13"/>
                      <a:pt x="0" y="17"/>
                      <a:pt x="0" y="21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30"/>
                      <a:pt x="4" y="33"/>
                      <a:pt x="7" y="33"/>
                    </a:cubicBezTo>
                    <a:cubicBezTo>
                      <a:pt x="4" y="35"/>
                      <a:pt x="3" y="38"/>
                      <a:pt x="3" y="41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50"/>
                      <a:pt x="8" y="54"/>
                      <a:pt x="13" y="53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3" y="52"/>
                      <a:pt x="34" y="51"/>
                      <a:pt x="36" y="50"/>
                    </a:cubicBezTo>
                    <a:cubicBezTo>
                      <a:pt x="37" y="51"/>
                      <a:pt x="39" y="51"/>
                      <a:pt x="41" y="51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5" y="49"/>
                      <a:pt x="66" y="49"/>
                      <a:pt x="67" y="48"/>
                    </a:cubicBezTo>
                    <a:cubicBezTo>
                      <a:pt x="69" y="50"/>
                      <a:pt x="72" y="52"/>
                      <a:pt x="75" y="53"/>
                    </a:cubicBezTo>
                    <a:cubicBezTo>
                      <a:pt x="78" y="55"/>
                      <a:pt x="81" y="55"/>
                      <a:pt x="85" y="55"/>
                    </a:cubicBezTo>
                    <a:cubicBezTo>
                      <a:pt x="88" y="54"/>
                      <a:pt x="91" y="54"/>
                      <a:pt x="93" y="53"/>
                    </a:cubicBezTo>
                    <a:cubicBezTo>
                      <a:pt x="95" y="52"/>
                      <a:pt x="98" y="50"/>
                      <a:pt x="99" y="49"/>
                    </a:cubicBezTo>
                    <a:cubicBezTo>
                      <a:pt x="101" y="47"/>
                      <a:pt x="103" y="44"/>
                      <a:pt x="104" y="42"/>
                    </a:cubicBezTo>
                    <a:cubicBezTo>
                      <a:pt x="104" y="39"/>
                      <a:pt x="105" y="37"/>
                      <a:pt x="105" y="34"/>
                    </a:cubicBezTo>
                    <a:cubicBezTo>
                      <a:pt x="104" y="30"/>
                      <a:pt x="103" y="27"/>
                      <a:pt x="10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26"/>
              <p:cNvSpPr/>
              <p:nvPr/>
            </p:nvSpPr>
            <p:spPr bwMode="auto">
              <a:xfrm>
                <a:off x="7864475" y="4082630"/>
                <a:ext cx="77788" cy="112713"/>
              </a:xfrm>
              <a:custGeom>
                <a:avLst/>
                <a:gdLst>
                  <a:gd name="T0" fmla="*/ 21 w 21"/>
                  <a:gd name="T1" fmla="*/ 24 h 30"/>
                  <a:gd name="T2" fmla="*/ 21 w 21"/>
                  <a:gd name="T3" fmla="*/ 28 h 30"/>
                  <a:gd name="T4" fmla="*/ 3 w 21"/>
                  <a:gd name="T5" fmla="*/ 30 h 30"/>
                  <a:gd name="T6" fmla="*/ 3 w 21"/>
                  <a:gd name="T7" fmla="*/ 26 h 30"/>
                  <a:gd name="T8" fmla="*/ 10 w 21"/>
                  <a:gd name="T9" fmla="*/ 25 h 30"/>
                  <a:gd name="T10" fmla="*/ 8 w 21"/>
                  <a:gd name="T11" fmla="*/ 5 h 30"/>
                  <a:gd name="T12" fmla="*/ 7 w 21"/>
                  <a:gd name="T13" fmla="*/ 7 h 30"/>
                  <a:gd name="T14" fmla="*/ 5 w 21"/>
                  <a:gd name="T15" fmla="*/ 8 h 30"/>
                  <a:gd name="T16" fmla="*/ 2 w 21"/>
                  <a:gd name="T17" fmla="*/ 9 h 30"/>
                  <a:gd name="T18" fmla="*/ 0 w 21"/>
                  <a:gd name="T19" fmla="*/ 10 h 30"/>
                  <a:gd name="T20" fmla="*/ 0 w 21"/>
                  <a:gd name="T21" fmla="*/ 6 h 30"/>
                  <a:gd name="T22" fmla="*/ 2 w 21"/>
                  <a:gd name="T23" fmla="*/ 5 h 30"/>
                  <a:gd name="T24" fmla="*/ 5 w 21"/>
                  <a:gd name="T25" fmla="*/ 3 h 30"/>
                  <a:gd name="T26" fmla="*/ 7 w 21"/>
                  <a:gd name="T27" fmla="*/ 1 h 30"/>
                  <a:gd name="T28" fmla="*/ 8 w 21"/>
                  <a:gd name="T29" fmla="*/ 0 h 30"/>
                  <a:gd name="T30" fmla="*/ 12 w 21"/>
                  <a:gd name="T31" fmla="*/ 0 h 30"/>
                  <a:gd name="T32" fmla="*/ 14 w 21"/>
                  <a:gd name="T33" fmla="*/ 25 h 30"/>
                  <a:gd name="T34" fmla="*/ 21 w 21"/>
                  <a:gd name="T3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" h="30">
                    <a:moveTo>
                      <a:pt x="21" y="24"/>
                    </a:moveTo>
                    <a:cubicBezTo>
                      <a:pt x="21" y="28"/>
                      <a:pt x="21" y="28"/>
                      <a:pt x="21" y="28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6"/>
                      <a:pt x="7" y="7"/>
                    </a:cubicBezTo>
                    <a:cubicBezTo>
                      <a:pt x="6" y="7"/>
                      <a:pt x="6" y="8"/>
                      <a:pt x="5" y="8"/>
                    </a:cubicBezTo>
                    <a:cubicBezTo>
                      <a:pt x="4" y="9"/>
                      <a:pt x="3" y="9"/>
                      <a:pt x="2" y="9"/>
                    </a:cubicBezTo>
                    <a:cubicBezTo>
                      <a:pt x="2" y="10"/>
                      <a:pt x="1" y="10"/>
                      <a:pt x="0" y="1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6" y="3"/>
                      <a:pt x="6" y="2"/>
                      <a:pt x="7" y="1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25"/>
                      <a:pt x="14" y="25"/>
                      <a:pt x="14" y="25"/>
                    </a:cubicBezTo>
                    <a:lnTo>
                      <a:pt x="21" y="24"/>
                    </a:lnTo>
                    <a:close/>
                  </a:path>
                </a:pathLst>
              </a:custGeom>
              <a:solidFill>
                <a:srgbClr val="71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27"/>
              <p:cNvSpPr>
                <a:spLocks noEditPoints="1"/>
              </p:cNvSpPr>
              <p:nvPr/>
            </p:nvSpPr>
            <p:spPr bwMode="auto">
              <a:xfrm>
                <a:off x="7856538" y="4073618"/>
                <a:ext cx="93663" cy="128588"/>
              </a:xfrm>
              <a:custGeom>
                <a:avLst/>
                <a:gdLst>
                  <a:gd name="T0" fmla="*/ 14 w 25"/>
                  <a:gd name="T1" fmla="*/ 2 h 34"/>
                  <a:gd name="T2" fmla="*/ 16 w 25"/>
                  <a:gd name="T3" fmla="*/ 27 h 34"/>
                  <a:gd name="T4" fmla="*/ 23 w 25"/>
                  <a:gd name="T5" fmla="*/ 26 h 34"/>
                  <a:gd name="T6" fmla="*/ 23 w 25"/>
                  <a:gd name="T7" fmla="*/ 30 h 34"/>
                  <a:gd name="T8" fmla="*/ 5 w 25"/>
                  <a:gd name="T9" fmla="*/ 32 h 34"/>
                  <a:gd name="T10" fmla="*/ 5 w 25"/>
                  <a:gd name="T11" fmla="*/ 28 h 34"/>
                  <a:gd name="T12" fmla="*/ 12 w 25"/>
                  <a:gd name="T13" fmla="*/ 27 h 34"/>
                  <a:gd name="T14" fmla="*/ 10 w 25"/>
                  <a:gd name="T15" fmla="*/ 7 h 34"/>
                  <a:gd name="T16" fmla="*/ 9 w 25"/>
                  <a:gd name="T17" fmla="*/ 9 h 34"/>
                  <a:gd name="T18" fmla="*/ 7 w 25"/>
                  <a:gd name="T19" fmla="*/ 10 h 34"/>
                  <a:gd name="T20" fmla="*/ 4 w 25"/>
                  <a:gd name="T21" fmla="*/ 11 h 34"/>
                  <a:gd name="T22" fmla="*/ 2 w 25"/>
                  <a:gd name="T23" fmla="*/ 12 h 34"/>
                  <a:gd name="T24" fmla="*/ 2 w 25"/>
                  <a:gd name="T25" fmla="*/ 8 h 34"/>
                  <a:gd name="T26" fmla="*/ 4 w 25"/>
                  <a:gd name="T27" fmla="*/ 7 h 34"/>
                  <a:gd name="T28" fmla="*/ 7 w 25"/>
                  <a:gd name="T29" fmla="*/ 5 h 34"/>
                  <a:gd name="T30" fmla="*/ 9 w 25"/>
                  <a:gd name="T31" fmla="*/ 3 h 34"/>
                  <a:gd name="T32" fmla="*/ 10 w 25"/>
                  <a:gd name="T33" fmla="*/ 2 h 34"/>
                  <a:gd name="T34" fmla="*/ 14 w 25"/>
                  <a:gd name="T35" fmla="*/ 2 h 34"/>
                  <a:gd name="T36" fmla="*/ 14 w 25"/>
                  <a:gd name="T37" fmla="*/ 0 h 34"/>
                  <a:gd name="T38" fmla="*/ 10 w 25"/>
                  <a:gd name="T39" fmla="*/ 0 h 34"/>
                  <a:gd name="T40" fmla="*/ 8 w 25"/>
                  <a:gd name="T41" fmla="*/ 1 h 34"/>
                  <a:gd name="T42" fmla="*/ 7 w 25"/>
                  <a:gd name="T43" fmla="*/ 2 h 34"/>
                  <a:gd name="T44" fmla="*/ 6 w 25"/>
                  <a:gd name="T45" fmla="*/ 4 h 34"/>
                  <a:gd name="T46" fmla="*/ 3 w 25"/>
                  <a:gd name="T47" fmla="*/ 5 h 34"/>
                  <a:gd name="T48" fmla="*/ 2 w 25"/>
                  <a:gd name="T49" fmla="*/ 6 h 34"/>
                  <a:gd name="T50" fmla="*/ 0 w 25"/>
                  <a:gd name="T51" fmla="*/ 8 h 34"/>
                  <a:gd name="T52" fmla="*/ 0 w 25"/>
                  <a:gd name="T53" fmla="*/ 12 h 34"/>
                  <a:gd name="T54" fmla="*/ 2 w 25"/>
                  <a:gd name="T55" fmla="*/ 14 h 34"/>
                  <a:gd name="T56" fmla="*/ 5 w 25"/>
                  <a:gd name="T57" fmla="*/ 13 h 34"/>
                  <a:gd name="T58" fmla="*/ 8 w 25"/>
                  <a:gd name="T59" fmla="*/ 12 h 34"/>
                  <a:gd name="T60" fmla="*/ 9 w 25"/>
                  <a:gd name="T61" fmla="*/ 11 h 34"/>
                  <a:gd name="T62" fmla="*/ 10 w 25"/>
                  <a:gd name="T63" fmla="*/ 25 h 34"/>
                  <a:gd name="T64" fmla="*/ 5 w 25"/>
                  <a:gd name="T65" fmla="*/ 26 h 34"/>
                  <a:gd name="T66" fmla="*/ 3 w 25"/>
                  <a:gd name="T67" fmla="*/ 28 h 34"/>
                  <a:gd name="T68" fmla="*/ 3 w 25"/>
                  <a:gd name="T69" fmla="*/ 32 h 34"/>
                  <a:gd name="T70" fmla="*/ 5 w 25"/>
                  <a:gd name="T71" fmla="*/ 34 h 34"/>
                  <a:gd name="T72" fmla="*/ 23 w 25"/>
                  <a:gd name="T73" fmla="*/ 32 h 34"/>
                  <a:gd name="T74" fmla="*/ 25 w 25"/>
                  <a:gd name="T75" fmla="*/ 30 h 34"/>
                  <a:gd name="T76" fmla="*/ 25 w 25"/>
                  <a:gd name="T77" fmla="*/ 26 h 34"/>
                  <a:gd name="T78" fmla="*/ 23 w 25"/>
                  <a:gd name="T79" fmla="*/ 24 h 34"/>
                  <a:gd name="T80" fmla="*/ 18 w 25"/>
                  <a:gd name="T81" fmla="*/ 25 h 34"/>
                  <a:gd name="T82" fmla="*/ 16 w 25"/>
                  <a:gd name="T83" fmla="*/ 2 h 34"/>
                  <a:gd name="T84" fmla="*/ 14 w 25"/>
                  <a:gd name="T8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34">
                    <a:moveTo>
                      <a:pt x="14" y="2"/>
                    </a:moveTo>
                    <a:cubicBezTo>
                      <a:pt x="16" y="27"/>
                      <a:pt x="16" y="27"/>
                      <a:pt x="16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8"/>
                      <a:pt x="9" y="9"/>
                    </a:cubicBezTo>
                    <a:cubicBezTo>
                      <a:pt x="8" y="9"/>
                      <a:pt x="8" y="10"/>
                      <a:pt x="7" y="10"/>
                    </a:cubicBezTo>
                    <a:cubicBezTo>
                      <a:pt x="6" y="11"/>
                      <a:pt x="5" y="11"/>
                      <a:pt x="4" y="11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8" y="5"/>
                      <a:pt x="8" y="4"/>
                      <a:pt x="9" y="3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4" y="2"/>
                      <a:pt x="14" y="2"/>
                      <a:pt x="14" y="2"/>
                    </a:cubicBezTo>
                    <a:moveTo>
                      <a:pt x="14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1"/>
                      <a:pt x="8" y="2"/>
                      <a:pt x="7" y="2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4"/>
                      <a:pt x="4" y="5"/>
                      <a:pt x="3" y="5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5" y="13"/>
                    </a:cubicBezTo>
                    <a:cubicBezTo>
                      <a:pt x="6" y="13"/>
                      <a:pt x="7" y="12"/>
                      <a:pt x="8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4" y="26"/>
                      <a:pt x="3" y="27"/>
                      <a:pt x="3" y="28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4" y="34"/>
                      <a:pt x="5" y="34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2"/>
                      <a:pt x="25" y="31"/>
                      <a:pt x="25" y="30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5"/>
                      <a:pt x="24" y="24"/>
                      <a:pt x="23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28"/>
              <p:cNvSpPr/>
              <p:nvPr/>
            </p:nvSpPr>
            <p:spPr bwMode="auto">
              <a:xfrm>
                <a:off x="7972425" y="4069930"/>
                <a:ext cx="90488" cy="114300"/>
              </a:xfrm>
              <a:custGeom>
                <a:avLst/>
                <a:gdLst>
                  <a:gd name="T0" fmla="*/ 2 w 24"/>
                  <a:gd name="T1" fmla="*/ 30 h 30"/>
                  <a:gd name="T2" fmla="*/ 2 w 24"/>
                  <a:gd name="T3" fmla="*/ 27 h 30"/>
                  <a:gd name="T4" fmla="*/ 3 w 24"/>
                  <a:gd name="T5" fmla="*/ 23 h 30"/>
                  <a:gd name="T6" fmla="*/ 5 w 24"/>
                  <a:gd name="T7" fmla="*/ 20 h 30"/>
                  <a:gd name="T8" fmla="*/ 9 w 24"/>
                  <a:gd name="T9" fmla="*/ 16 h 30"/>
                  <a:gd name="T10" fmla="*/ 12 w 24"/>
                  <a:gd name="T11" fmla="*/ 15 h 30"/>
                  <a:gd name="T12" fmla="*/ 15 w 24"/>
                  <a:gd name="T13" fmla="*/ 13 h 30"/>
                  <a:gd name="T14" fmla="*/ 17 w 24"/>
                  <a:gd name="T15" fmla="*/ 11 h 30"/>
                  <a:gd name="T16" fmla="*/ 17 w 24"/>
                  <a:gd name="T17" fmla="*/ 8 h 30"/>
                  <a:gd name="T18" fmla="*/ 17 w 24"/>
                  <a:gd name="T19" fmla="*/ 6 h 30"/>
                  <a:gd name="T20" fmla="*/ 15 w 24"/>
                  <a:gd name="T21" fmla="*/ 5 h 30"/>
                  <a:gd name="T22" fmla="*/ 13 w 24"/>
                  <a:gd name="T23" fmla="*/ 4 h 30"/>
                  <a:gd name="T24" fmla="*/ 11 w 24"/>
                  <a:gd name="T25" fmla="*/ 4 h 30"/>
                  <a:gd name="T26" fmla="*/ 8 w 24"/>
                  <a:gd name="T27" fmla="*/ 5 h 30"/>
                  <a:gd name="T28" fmla="*/ 6 w 24"/>
                  <a:gd name="T29" fmla="*/ 6 h 30"/>
                  <a:gd name="T30" fmla="*/ 4 w 24"/>
                  <a:gd name="T31" fmla="*/ 7 h 30"/>
                  <a:gd name="T32" fmla="*/ 3 w 24"/>
                  <a:gd name="T33" fmla="*/ 9 h 30"/>
                  <a:gd name="T34" fmla="*/ 0 w 24"/>
                  <a:gd name="T35" fmla="*/ 6 h 30"/>
                  <a:gd name="T36" fmla="*/ 1 w 24"/>
                  <a:gd name="T37" fmla="*/ 4 h 30"/>
                  <a:gd name="T38" fmla="*/ 4 w 24"/>
                  <a:gd name="T39" fmla="*/ 2 h 30"/>
                  <a:gd name="T40" fmla="*/ 7 w 24"/>
                  <a:gd name="T41" fmla="*/ 1 h 30"/>
                  <a:gd name="T42" fmla="*/ 11 w 24"/>
                  <a:gd name="T43" fmla="*/ 0 h 30"/>
                  <a:gd name="T44" fmla="*/ 15 w 24"/>
                  <a:gd name="T45" fmla="*/ 0 h 30"/>
                  <a:gd name="T46" fmla="*/ 19 w 24"/>
                  <a:gd name="T47" fmla="*/ 2 h 30"/>
                  <a:gd name="T48" fmla="*/ 21 w 24"/>
                  <a:gd name="T49" fmla="*/ 4 h 30"/>
                  <a:gd name="T50" fmla="*/ 22 w 24"/>
                  <a:gd name="T51" fmla="*/ 7 h 30"/>
                  <a:gd name="T52" fmla="*/ 21 w 24"/>
                  <a:gd name="T53" fmla="*/ 11 h 30"/>
                  <a:gd name="T54" fmla="*/ 20 w 24"/>
                  <a:gd name="T55" fmla="*/ 13 h 30"/>
                  <a:gd name="T56" fmla="*/ 17 w 24"/>
                  <a:gd name="T57" fmla="*/ 16 h 30"/>
                  <a:gd name="T58" fmla="*/ 15 w 24"/>
                  <a:gd name="T59" fmla="*/ 17 h 30"/>
                  <a:gd name="T60" fmla="*/ 12 w 24"/>
                  <a:gd name="T61" fmla="*/ 19 h 30"/>
                  <a:gd name="T62" fmla="*/ 10 w 24"/>
                  <a:gd name="T63" fmla="*/ 21 h 30"/>
                  <a:gd name="T64" fmla="*/ 8 w 24"/>
                  <a:gd name="T65" fmla="*/ 23 h 30"/>
                  <a:gd name="T66" fmla="*/ 7 w 24"/>
                  <a:gd name="T67" fmla="*/ 26 h 30"/>
                  <a:gd name="T68" fmla="*/ 24 w 24"/>
                  <a:gd name="T69" fmla="*/ 24 h 30"/>
                  <a:gd name="T70" fmla="*/ 24 w 24"/>
                  <a:gd name="T71" fmla="*/ 28 h 30"/>
                  <a:gd name="T72" fmla="*/ 2 w 24"/>
                  <a:gd name="T7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" h="30">
                    <a:moveTo>
                      <a:pt x="2" y="30"/>
                    </a:moveTo>
                    <a:cubicBezTo>
                      <a:pt x="2" y="29"/>
                      <a:pt x="2" y="28"/>
                      <a:pt x="2" y="27"/>
                    </a:cubicBezTo>
                    <a:cubicBezTo>
                      <a:pt x="2" y="25"/>
                      <a:pt x="2" y="24"/>
                      <a:pt x="3" y="23"/>
                    </a:cubicBezTo>
                    <a:cubicBezTo>
                      <a:pt x="3" y="22"/>
                      <a:pt x="4" y="21"/>
                      <a:pt x="5" y="20"/>
                    </a:cubicBezTo>
                    <a:cubicBezTo>
                      <a:pt x="6" y="19"/>
                      <a:pt x="7" y="18"/>
                      <a:pt x="9" y="16"/>
                    </a:cubicBezTo>
                    <a:cubicBezTo>
                      <a:pt x="10" y="16"/>
                      <a:pt x="11" y="15"/>
                      <a:pt x="12" y="15"/>
                    </a:cubicBezTo>
                    <a:cubicBezTo>
                      <a:pt x="13" y="14"/>
                      <a:pt x="14" y="13"/>
                      <a:pt x="15" y="13"/>
                    </a:cubicBezTo>
                    <a:cubicBezTo>
                      <a:pt x="15" y="12"/>
                      <a:pt x="16" y="11"/>
                      <a:pt x="17" y="11"/>
                    </a:cubicBezTo>
                    <a:cubicBezTo>
                      <a:pt x="17" y="10"/>
                      <a:pt x="17" y="9"/>
                      <a:pt x="17" y="8"/>
                    </a:cubicBezTo>
                    <a:cubicBezTo>
                      <a:pt x="17" y="8"/>
                      <a:pt x="17" y="7"/>
                      <a:pt x="17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5" y="5"/>
                      <a:pt x="14" y="4"/>
                      <a:pt x="13" y="4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10" y="4"/>
                      <a:pt x="9" y="4"/>
                      <a:pt x="8" y="5"/>
                    </a:cubicBezTo>
                    <a:cubicBezTo>
                      <a:pt x="7" y="5"/>
                      <a:pt x="6" y="5"/>
                      <a:pt x="6" y="6"/>
                    </a:cubicBezTo>
                    <a:cubicBezTo>
                      <a:pt x="5" y="6"/>
                      <a:pt x="5" y="7"/>
                      <a:pt x="4" y="7"/>
                    </a:cubicBezTo>
                    <a:cubicBezTo>
                      <a:pt x="4" y="8"/>
                      <a:pt x="4" y="8"/>
                      <a:pt x="3" y="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8" y="0"/>
                      <a:pt x="10" y="0"/>
                      <a:pt x="11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7" y="0"/>
                      <a:pt x="18" y="1"/>
                      <a:pt x="19" y="2"/>
                    </a:cubicBezTo>
                    <a:cubicBezTo>
                      <a:pt x="20" y="2"/>
                      <a:pt x="20" y="3"/>
                      <a:pt x="21" y="4"/>
                    </a:cubicBezTo>
                    <a:cubicBezTo>
                      <a:pt x="22" y="5"/>
                      <a:pt x="22" y="6"/>
                      <a:pt x="22" y="7"/>
                    </a:cubicBezTo>
                    <a:cubicBezTo>
                      <a:pt x="22" y="8"/>
                      <a:pt x="22" y="10"/>
                      <a:pt x="21" y="11"/>
                    </a:cubicBezTo>
                    <a:cubicBezTo>
                      <a:pt x="21" y="12"/>
                      <a:pt x="20" y="13"/>
                      <a:pt x="20" y="13"/>
                    </a:cubicBezTo>
                    <a:cubicBezTo>
                      <a:pt x="19" y="14"/>
                      <a:pt x="18" y="15"/>
                      <a:pt x="17" y="16"/>
                    </a:cubicBezTo>
                    <a:cubicBezTo>
                      <a:pt x="16" y="16"/>
                      <a:pt x="15" y="17"/>
                      <a:pt x="15" y="17"/>
                    </a:cubicBezTo>
                    <a:cubicBezTo>
                      <a:pt x="14" y="18"/>
                      <a:pt x="13" y="18"/>
                      <a:pt x="12" y="19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9" y="21"/>
                      <a:pt x="8" y="22"/>
                      <a:pt x="8" y="23"/>
                    </a:cubicBezTo>
                    <a:cubicBezTo>
                      <a:pt x="7" y="24"/>
                      <a:pt x="7" y="25"/>
                      <a:pt x="7" y="2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8"/>
                      <a:pt x="24" y="28"/>
                      <a:pt x="24" y="28"/>
                    </a:cubicBez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CBE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29"/>
              <p:cNvSpPr>
                <a:spLocks noEditPoints="1"/>
              </p:cNvSpPr>
              <p:nvPr/>
            </p:nvSpPr>
            <p:spPr bwMode="auto">
              <a:xfrm>
                <a:off x="7966075" y="4062506"/>
                <a:ext cx="104775" cy="127000"/>
              </a:xfrm>
              <a:custGeom>
                <a:avLst/>
                <a:gdLst>
                  <a:gd name="T0" fmla="*/ 17 w 28"/>
                  <a:gd name="T1" fmla="*/ 2 h 34"/>
                  <a:gd name="T2" fmla="*/ 23 w 28"/>
                  <a:gd name="T3" fmla="*/ 6 h 34"/>
                  <a:gd name="T4" fmla="*/ 23 w 28"/>
                  <a:gd name="T5" fmla="*/ 13 h 34"/>
                  <a:gd name="T6" fmla="*/ 19 w 28"/>
                  <a:gd name="T7" fmla="*/ 18 h 34"/>
                  <a:gd name="T8" fmla="*/ 14 w 28"/>
                  <a:gd name="T9" fmla="*/ 21 h 34"/>
                  <a:gd name="T10" fmla="*/ 10 w 28"/>
                  <a:gd name="T11" fmla="*/ 25 h 34"/>
                  <a:gd name="T12" fmla="*/ 26 w 28"/>
                  <a:gd name="T13" fmla="*/ 26 h 34"/>
                  <a:gd name="T14" fmla="*/ 4 w 28"/>
                  <a:gd name="T15" fmla="*/ 32 h 34"/>
                  <a:gd name="T16" fmla="*/ 5 w 28"/>
                  <a:gd name="T17" fmla="*/ 25 h 34"/>
                  <a:gd name="T18" fmla="*/ 11 w 28"/>
                  <a:gd name="T19" fmla="*/ 18 h 34"/>
                  <a:gd name="T20" fmla="*/ 17 w 28"/>
                  <a:gd name="T21" fmla="*/ 15 h 34"/>
                  <a:gd name="T22" fmla="*/ 19 w 28"/>
                  <a:gd name="T23" fmla="*/ 10 h 34"/>
                  <a:gd name="T24" fmla="*/ 17 w 28"/>
                  <a:gd name="T25" fmla="*/ 7 h 34"/>
                  <a:gd name="T26" fmla="*/ 13 w 28"/>
                  <a:gd name="T27" fmla="*/ 6 h 34"/>
                  <a:gd name="T28" fmla="*/ 8 w 28"/>
                  <a:gd name="T29" fmla="*/ 8 h 34"/>
                  <a:gd name="T30" fmla="*/ 5 w 28"/>
                  <a:gd name="T31" fmla="*/ 11 h 34"/>
                  <a:gd name="T32" fmla="*/ 3 w 28"/>
                  <a:gd name="T33" fmla="*/ 6 h 34"/>
                  <a:gd name="T34" fmla="*/ 9 w 28"/>
                  <a:gd name="T35" fmla="*/ 3 h 34"/>
                  <a:gd name="T36" fmla="*/ 13 w 28"/>
                  <a:gd name="T37" fmla="*/ 0 h 34"/>
                  <a:gd name="T38" fmla="*/ 5 w 28"/>
                  <a:gd name="T39" fmla="*/ 3 h 34"/>
                  <a:gd name="T40" fmla="*/ 1 w 28"/>
                  <a:gd name="T41" fmla="*/ 7 h 34"/>
                  <a:gd name="T42" fmla="*/ 4 w 28"/>
                  <a:gd name="T43" fmla="*/ 12 h 34"/>
                  <a:gd name="T44" fmla="*/ 5 w 28"/>
                  <a:gd name="T45" fmla="*/ 12 h 34"/>
                  <a:gd name="T46" fmla="*/ 8 w 28"/>
                  <a:gd name="T47" fmla="*/ 10 h 34"/>
                  <a:gd name="T48" fmla="*/ 11 w 28"/>
                  <a:gd name="T49" fmla="*/ 8 h 34"/>
                  <a:gd name="T50" fmla="*/ 15 w 28"/>
                  <a:gd name="T51" fmla="*/ 8 h 34"/>
                  <a:gd name="T52" fmla="*/ 17 w 28"/>
                  <a:gd name="T53" fmla="*/ 9 h 34"/>
                  <a:gd name="T54" fmla="*/ 17 w 28"/>
                  <a:gd name="T55" fmla="*/ 12 h 34"/>
                  <a:gd name="T56" fmla="*/ 13 w 28"/>
                  <a:gd name="T57" fmla="*/ 15 h 34"/>
                  <a:gd name="T58" fmla="*/ 10 w 28"/>
                  <a:gd name="T59" fmla="*/ 17 h 34"/>
                  <a:gd name="T60" fmla="*/ 3 w 28"/>
                  <a:gd name="T61" fmla="*/ 24 h 34"/>
                  <a:gd name="T62" fmla="*/ 2 w 28"/>
                  <a:gd name="T63" fmla="*/ 33 h 34"/>
                  <a:gd name="T64" fmla="*/ 4 w 28"/>
                  <a:gd name="T65" fmla="*/ 34 h 34"/>
                  <a:gd name="T66" fmla="*/ 28 w 28"/>
                  <a:gd name="T67" fmla="*/ 30 h 34"/>
                  <a:gd name="T68" fmla="*/ 26 w 28"/>
                  <a:gd name="T69" fmla="*/ 25 h 34"/>
                  <a:gd name="T70" fmla="*/ 13 w 28"/>
                  <a:gd name="T71" fmla="*/ 24 h 34"/>
                  <a:gd name="T72" fmla="*/ 18 w 28"/>
                  <a:gd name="T73" fmla="*/ 21 h 34"/>
                  <a:gd name="T74" fmla="*/ 23 w 28"/>
                  <a:gd name="T75" fmla="*/ 17 h 34"/>
                  <a:gd name="T76" fmla="*/ 26 w 28"/>
                  <a:gd name="T77" fmla="*/ 9 h 34"/>
                  <a:gd name="T78" fmla="*/ 22 w 28"/>
                  <a:gd name="T79" fmla="*/ 2 h 34"/>
                  <a:gd name="T80" fmla="*/ 13 w 28"/>
                  <a:gd name="T8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34">
                    <a:moveTo>
                      <a:pt x="13" y="2"/>
                    </a:moveTo>
                    <a:cubicBezTo>
                      <a:pt x="15" y="2"/>
                      <a:pt x="16" y="2"/>
                      <a:pt x="17" y="2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4"/>
                      <a:pt x="22" y="5"/>
                      <a:pt x="23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4" y="10"/>
                      <a:pt x="24" y="12"/>
                      <a:pt x="23" y="13"/>
                    </a:cubicBezTo>
                    <a:cubicBezTo>
                      <a:pt x="23" y="14"/>
                      <a:pt x="22" y="15"/>
                      <a:pt x="22" y="15"/>
                    </a:cubicBezTo>
                    <a:cubicBezTo>
                      <a:pt x="21" y="16"/>
                      <a:pt x="20" y="17"/>
                      <a:pt x="19" y="18"/>
                    </a:cubicBezTo>
                    <a:cubicBezTo>
                      <a:pt x="18" y="18"/>
                      <a:pt x="17" y="19"/>
                      <a:pt x="17" y="19"/>
                    </a:cubicBezTo>
                    <a:cubicBezTo>
                      <a:pt x="16" y="20"/>
                      <a:pt x="15" y="20"/>
                      <a:pt x="14" y="21"/>
                    </a:cubicBezTo>
                    <a:cubicBezTo>
                      <a:pt x="13" y="21"/>
                      <a:pt x="12" y="22"/>
                      <a:pt x="12" y="23"/>
                    </a:cubicBezTo>
                    <a:cubicBezTo>
                      <a:pt x="11" y="23"/>
                      <a:pt x="10" y="24"/>
                      <a:pt x="10" y="25"/>
                    </a:cubicBezTo>
                    <a:cubicBezTo>
                      <a:pt x="9" y="26"/>
                      <a:pt x="9" y="27"/>
                      <a:pt x="9" y="28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1"/>
                      <a:pt x="4" y="30"/>
                      <a:pt x="4" y="29"/>
                    </a:cubicBezTo>
                    <a:cubicBezTo>
                      <a:pt x="4" y="27"/>
                      <a:pt x="4" y="26"/>
                      <a:pt x="5" y="25"/>
                    </a:cubicBezTo>
                    <a:cubicBezTo>
                      <a:pt x="5" y="24"/>
                      <a:pt x="6" y="23"/>
                      <a:pt x="7" y="22"/>
                    </a:cubicBezTo>
                    <a:cubicBezTo>
                      <a:pt x="8" y="21"/>
                      <a:pt x="9" y="20"/>
                      <a:pt x="11" y="18"/>
                    </a:cubicBezTo>
                    <a:cubicBezTo>
                      <a:pt x="12" y="18"/>
                      <a:pt x="13" y="17"/>
                      <a:pt x="14" y="17"/>
                    </a:cubicBezTo>
                    <a:cubicBezTo>
                      <a:pt x="15" y="16"/>
                      <a:pt x="16" y="15"/>
                      <a:pt x="17" y="15"/>
                    </a:cubicBezTo>
                    <a:cubicBezTo>
                      <a:pt x="17" y="14"/>
                      <a:pt x="18" y="13"/>
                      <a:pt x="19" y="13"/>
                    </a:cubicBezTo>
                    <a:cubicBezTo>
                      <a:pt x="19" y="12"/>
                      <a:pt x="19" y="11"/>
                      <a:pt x="19" y="10"/>
                    </a:cubicBezTo>
                    <a:cubicBezTo>
                      <a:pt x="19" y="10"/>
                      <a:pt x="19" y="9"/>
                      <a:pt x="19" y="8"/>
                    </a:cubicBezTo>
                    <a:cubicBezTo>
                      <a:pt x="18" y="8"/>
                      <a:pt x="18" y="7"/>
                      <a:pt x="17" y="7"/>
                    </a:cubicBezTo>
                    <a:cubicBezTo>
                      <a:pt x="17" y="7"/>
                      <a:pt x="16" y="6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1" y="6"/>
                      <a:pt x="10" y="7"/>
                    </a:cubicBezTo>
                    <a:cubicBezTo>
                      <a:pt x="9" y="7"/>
                      <a:pt x="8" y="7"/>
                      <a:pt x="8" y="8"/>
                    </a:cubicBezTo>
                    <a:cubicBezTo>
                      <a:pt x="7" y="8"/>
                      <a:pt x="7" y="9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10" y="2"/>
                      <a:pt x="12" y="2"/>
                      <a:pt x="13" y="2"/>
                    </a:cubicBezTo>
                    <a:moveTo>
                      <a:pt x="13" y="0"/>
                    </a:moveTo>
                    <a:cubicBezTo>
                      <a:pt x="11" y="0"/>
                      <a:pt x="10" y="1"/>
                      <a:pt x="8" y="1"/>
                    </a:cubicBezTo>
                    <a:cubicBezTo>
                      <a:pt x="7" y="2"/>
                      <a:pt x="6" y="2"/>
                      <a:pt x="5" y="3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9" y="9"/>
                    </a:cubicBezTo>
                    <a:cubicBezTo>
                      <a:pt x="9" y="9"/>
                      <a:pt x="10" y="9"/>
                      <a:pt x="11" y="8"/>
                    </a:cubicBezTo>
                    <a:cubicBezTo>
                      <a:pt x="11" y="8"/>
                      <a:pt x="12" y="8"/>
                      <a:pt x="13" y="8"/>
                    </a:cubicBezTo>
                    <a:cubicBezTo>
                      <a:pt x="14" y="8"/>
                      <a:pt x="14" y="8"/>
                      <a:pt x="15" y="8"/>
                    </a:cubicBezTo>
                    <a:cubicBezTo>
                      <a:pt x="15" y="8"/>
                      <a:pt x="16" y="8"/>
                      <a:pt x="16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7" y="11"/>
                      <a:pt x="17" y="12"/>
                    </a:cubicBezTo>
                    <a:cubicBezTo>
                      <a:pt x="17" y="12"/>
                      <a:pt x="16" y="13"/>
                      <a:pt x="15" y="13"/>
                    </a:cubicBezTo>
                    <a:cubicBezTo>
                      <a:pt x="15" y="14"/>
                      <a:pt x="14" y="14"/>
                      <a:pt x="13" y="15"/>
                    </a:cubicBezTo>
                    <a:cubicBezTo>
                      <a:pt x="12" y="16"/>
                      <a:pt x="11" y="16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7" y="19"/>
                      <a:pt x="6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2" y="26"/>
                      <a:pt x="2" y="27"/>
                      <a:pt x="2" y="28"/>
                    </a:cubicBezTo>
                    <a:cubicBezTo>
                      <a:pt x="2" y="30"/>
                      <a:pt x="2" y="31"/>
                      <a:pt x="2" y="33"/>
                    </a:cubicBezTo>
                    <a:cubicBezTo>
                      <a:pt x="2" y="33"/>
                      <a:pt x="2" y="33"/>
                      <a:pt x="3" y="34"/>
                    </a:cubicBezTo>
                    <a:cubicBezTo>
                      <a:pt x="3" y="34"/>
                      <a:pt x="3" y="34"/>
                      <a:pt x="4" y="34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1"/>
                      <a:pt x="28" y="30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5"/>
                      <a:pt x="27" y="25"/>
                      <a:pt x="26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5"/>
                      <a:pt x="12" y="25"/>
                      <a:pt x="13" y="24"/>
                    </a:cubicBezTo>
                    <a:cubicBezTo>
                      <a:pt x="14" y="23"/>
                      <a:pt x="14" y="23"/>
                      <a:pt x="15" y="22"/>
                    </a:cubicBezTo>
                    <a:cubicBezTo>
                      <a:pt x="16" y="22"/>
                      <a:pt x="17" y="21"/>
                      <a:pt x="18" y="21"/>
                    </a:cubicBezTo>
                    <a:cubicBezTo>
                      <a:pt x="18" y="20"/>
                      <a:pt x="19" y="20"/>
                      <a:pt x="20" y="19"/>
                    </a:cubicBezTo>
                    <a:cubicBezTo>
                      <a:pt x="21" y="18"/>
                      <a:pt x="22" y="18"/>
                      <a:pt x="23" y="17"/>
                    </a:cubicBezTo>
                    <a:cubicBezTo>
                      <a:pt x="24" y="16"/>
                      <a:pt x="25" y="15"/>
                      <a:pt x="25" y="13"/>
                    </a:cubicBezTo>
                    <a:cubicBezTo>
                      <a:pt x="26" y="12"/>
                      <a:pt x="26" y="11"/>
                      <a:pt x="26" y="9"/>
                    </a:cubicBezTo>
                    <a:cubicBezTo>
                      <a:pt x="26" y="8"/>
                      <a:pt x="25" y="6"/>
                      <a:pt x="25" y="5"/>
                    </a:cubicBezTo>
                    <a:cubicBezTo>
                      <a:pt x="24" y="4"/>
                      <a:pt x="23" y="3"/>
                      <a:pt x="22" y="2"/>
                    </a:cubicBezTo>
                    <a:cubicBezTo>
                      <a:pt x="21" y="1"/>
                      <a:pt x="19" y="1"/>
                      <a:pt x="18" y="0"/>
                    </a:cubicBez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Freeform 30"/>
              <p:cNvSpPr/>
              <p:nvPr/>
            </p:nvSpPr>
            <p:spPr bwMode="auto">
              <a:xfrm>
                <a:off x="8096250" y="4058817"/>
                <a:ext cx="95250" cy="139700"/>
              </a:xfrm>
              <a:custGeom>
                <a:avLst/>
                <a:gdLst>
                  <a:gd name="T0" fmla="*/ 17 w 25"/>
                  <a:gd name="T1" fmla="*/ 17 h 37"/>
                  <a:gd name="T2" fmla="*/ 22 w 25"/>
                  <a:gd name="T3" fmla="*/ 20 h 37"/>
                  <a:gd name="T4" fmla="*/ 25 w 25"/>
                  <a:gd name="T5" fmla="*/ 26 h 37"/>
                  <a:gd name="T6" fmla="*/ 24 w 25"/>
                  <a:gd name="T7" fmla="*/ 30 h 37"/>
                  <a:gd name="T8" fmla="*/ 22 w 25"/>
                  <a:gd name="T9" fmla="*/ 33 h 37"/>
                  <a:gd name="T10" fmla="*/ 19 w 25"/>
                  <a:gd name="T11" fmla="*/ 36 h 37"/>
                  <a:gd name="T12" fmla="*/ 14 w 25"/>
                  <a:gd name="T13" fmla="*/ 37 h 37"/>
                  <a:gd name="T14" fmla="*/ 7 w 25"/>
                  <a:gd name="T15" fmla="*/ 36 h 37"/>
                  <a:gd name="T16" fmla="*/ 2 w 25"/>
                  <a:gd name="T17" fmla="*/ 33 h 37"/>
                  <a:gd name="T18" fmla="*/ 5 w 25"/>
                  <a:gd name="T19" fmla="*/ 29 h 37"/>
                  <a:gd name="T20" fmla="*/ 8 w 25"/>
                  <a:gd name="T21" fmla="*/ 32 h 37"/>
                  <a:gd name="T22" fmla="*/ 13 w 25"/>
                  <a:gd name="T23" fmla="*/ 33 h 37"/>
                  <a:gd name="T24" fmla="*/ 19 w 25"/>
                  <a:gd name="T25" fmla="*/ 31 h 37"/>
                  <a:gd name="T26" fmla="*/ 20 w 25"/>
                  <a:gd name="T27" fmla="*/ 26 h 37"/>
                  <a:gd name="T28" fmla="*/ 18 w 25"/>
                  <a:gd name="T29" fmla="*/ 21 h 37"/>
                  <a:gd name="T30" fmla="*/ 11 w 25"/>
                  <a:gd name="T31" fmla="*/ 20 h 37"/>
                  <a:gd name="T32" fmla="*/ 10 w 25"/>
                  <a:gd name="T33" fmla="*/ 20 h 37"/>
                  <a:gd name="T34" fmla="*/ 10 w 25"/>
                  <a:gd name="T35" fmla="*/ 16 h 37"/>
                  <a:gd name="T36" fmla="*/ 11 w 25"/>
                  <a:gd name="T37" fmla="*/ 16 h 37"/>
                  <a:gd name="T38" fmla="*/ 16 w 25"/>
                  <a:gd name="T39" fmla="*/ 14 h 37"/>
                  <a:gd name="T40" fmla="*/ 18 w 25"/>
                  <a:gd name="T41" fmla="*/ 9 h 37"/>
                  <a:gd name="T42" fmla="*/ 16 w 25"/>
                  <a:gd name="T43" fmla="*/ 5 h 37"/>
                  <a:gd name="T44" fmla="*/ 11 w 25"/>
                  <a:gd name="T45" fmla="*/ 4 h 37"/>
                  <a:gd name="T46" fmla="*/ 6 w 25"/>
                  <a:gd name="T47" fmla="*/ 6 h 37"/>
                  <a:gd name="T48" fmla="*/ 3 w 25"/>
                  <a:gd name="T49" fmla="*/ 10 h 37"/>
                  <a:gd name="T50" fmla="*/ 0 w 25"/>
                  <a:gd name="T51" fmla="*/ 7 h 37"/>
                  <a:gd name="T52" fmla="*/ 2 w 25"/>
                  <a:gd name="T53" fmla="*/ 4 h 37"/>
                  <a:gd name="T54" fmla="*/ 4 w 25"/>
                  <a:gd name="T55" fmla="*/ 2 h 37"/>
                  <a:gd name="T56" fmla="*/ 7 w 25"/>
                  <a:gd name="T57" fmla="*/ 1 h 37"/>
                  <a:gd name="T58" fmla="*/ 11 w 25"/>
                  <a:gd name="T59" fmla="*/ 0 h 37"/>
                  <a:gd name="T60" fmla="*/ 16 w 25"/>
                  <a:gd name="T61" fmla="*/ 1 h 37"/>
                  <a:gd name="T62" fmla="*/ 19 w 25"/>
                  <a:gd name="T63" fmla="*/ 2 h 37"/>
                  <a:gd name="T64" fmla="*/ 22 w 25"/>
                  <a:gd name="T65" fmla="*/ 5 h 37"/>
                  <a:gd name="T66" fmla="*/ 23 w 25"/>
                  <a:gd name="T67" fmla="*/ 8 h 37"/>
                  <a:gd name="T68" fmla="*/ 23 w 25"/>
                  <a:gd name="T69" fmla="*/ 11 h 37"/>
                  <a:gd name="T70" fmla="*/ 22 w 25"/>
                  <a:gd name="T71" fmla="*/ 14 h 37"/>
                  <a:gd name="T72" fmla="*/ 20 w 25"/>
                  <a:gd name="T73" fmla="*/ 16 h 37"/>
                  <a:gd name="T74" fmla="*/ 17 w 25"/>
                  <a:gd name="T75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" h="37">
                    <a:moveTo>
                      <a:pt x="17" y="17"/>
                    </a:moveTo>
                    <a:cubicBezTo>
                      <a:pt x="19" y="17"/>
                      <a:pt x="21" y="18"/>
                      <a:pt x="22" y="20"/>
                    </a:cubicBezTo>
                    <a:cubicBezTo>
                      <a:pt x="24" y="21"/>
                      <a:pt x="25" y="23"/>
                      <a:pt x="25" y="26"/>
                    </a:cubicBezTo>
                    <a:cubicBezTo>
                      <a:pt x="25" y="27"/>
                      <a:pt x="25" y="29"/>
                      <a:pt x="24" y="30"/>
                    </a:cubicBezTo>
                    <a:cubicBezTo>
                      <a:pt x="24" y="31"/>
                      <a:pt x="23" y="32"/>
                      <a:pt x="22" y="33"/>
                    </a:cubicBezTo>
                    <a:cubicBezTo>
                      <a:pt x="21" y="34"/>
                      <a:pt x="20" y="35"/>
                      <a:pt x="19" y="36"/>
                    </a:cubicBezTo>
                    <a:cubicBezTo>
                      <a:pt x="17" y="37"/>
                      <a:pt x="15" y="37"/>
                      <a:pt x="14" y="37"/>
                    </a:cubicBezTo>
                    <a:cubicBezTo>
                      <a:pt x="11" y="37"/>
                      <a:pt x="9" y="37"/>
                      <a:pt x="7" y="36"/>
                    </a:cubicBezTo>
                    <a:cubicBezTo>
                      <a:pt x="5" y="35"/>
                      <a:pt x="3" y="34"/>
                      <a:pt x="2" y="33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1"/>
                      <a:pt x="7" y="32"/>
                      <a:pt x="8" y="32"/>
                    </a:cubicBezTo>
                    <a:cubicBezTo>
                      <a:pt x="9" y="33"/>
                      <a:pt x="11" y="33"/>
                      <a:pt x="13" y="33"/>
                    </a:cubicBezTo>
                    <a:cubicBezTo>
                      <a:pt x="16" y="33"/>
                      <a:pt x="17" y="32"/>
                      <a:pt x="19" y="31"/>
                    </a:cubicBezTo>
                    <a:cubicBezTo>
                      <a:pt x="20" y="30"/>
                      <a:pt x="20" y="28"/>
                      <a:pt x="20" y="26"/>
                    </a:cubicBezTo>
                    <a:cubicBezTo>
                      <a:pt x="20" y="24"/>
                      <a:pt x="19" y="22"/>
                      <a:pt x="18" y="21"/>
                    </a:cubicBezTo>
                    <a:cubicBezTo>
                      <a:pt x="16" y="20"/>
                      <a:pt x="14" y="19"/>
                      <a:pt x="11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6"/>
                      <a:pt x="15" y="15"/>
                      <a:pt x="16" y="14"/>
                    </a:cubicBezTo>
                    <a:cubicBezTo>
                      <a:pt x="18" y="12"/>
                      <a:pt x="18" y="11"/>
                      <a:pt x="18" y="9"/>
                    </a:cubicBezTo>
                    <a:cubicBezTo>
                      <a:pt x="18" y="7"/>
                      <a:pt x="17" y="6"/>
                      <a:pt x="16" y="5"/>
                    </a:cubicBezTo>
                    <a:cubicBezTo>
                      <a:pt x="14" y="4"/>
                      <a:pt x="13" y="4"/>
                      <a:pt x="11" y="4"/>
                    </a:cubicBezTo>
                    <a:cubicBezTo>
                      <a:pt x="9" y="4"/>
                      <a:pt x="8" y="5"/>
                      <a:pt x="6" y="6"/>
                    </a:cubicBezTo>
                    <a:cubicBezTo>
                      <a:pt x="5" y="7"/>
                      <a:pt x="4" y="8"/>
                      <a:pt x="3" y="1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6"/>
                      <a:pt x="1" y="5"/>
                      <a:pt x="2" y="4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9" y="1"/>
                      <a:pt x="10" y="0"/>
                      <a:pt x="11" y="0"/>
                    </a:cubicBezTo>
                    <a:cubicBezTo>
                      <a:pt x="13" y="0"/>
                      <a:pt x="14" y="0"/>
                      <a:pt x="16" y="1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20" y="3"/>
                      <a:pt x="21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9"/>
                      <a:pt x="23" y="10"/>
                      <a:pt x="23" y="11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21" y="15"/>
                      <a:pt x="20" y="15"/>
                      <a:pt x="20" y="16"/>
                    </a:cubicBezTo>
                    <a:cubicBezTo>
                      <a:pt x="19" y="17"/>
                      <a:pt x="18" y="17"/>
                      <a:pt x="17" y="17"/>
                    </a:cubicBezTo>
                    <a:close/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31"/>
              <p:cNvSpPr>
                <a:spLocks noEditPoints="1"/>
              </p:cNvSpPr>
              <p:nvPr/>
            </p:nvSpPr>
            <p:spPr bwMode="auto">
              <a:xfrm>
                <a:off x="8089900" y="4051393"/>
                <a:ext cx="107950" cy="153988"/>
              </a:xfrm>
              <a:custGeom>
                <a:avLst/>
                <a:gdLst>
                  <a:gd name="T0" fmla="*/ 18 w 29"/>
                  <a:gd name="T1" fmla="*/ 3 h 41"/>
                  <a:gd name="T2" fmla="*/ 24 w 29"/>
                  <a:gd name="T3" fmla="*/ 7 h 41"/>
                  <a:gd name="T4" fmla="*/ 25 w 29"/>
                  <a:gd name="T5" fmla="*/ 13 h 41"/>
                  <a:gd name="T6" fmla="*/ 22 w 29"/>
                  <a:gd name="T7" fmla="*/ 18 h 41"/>
                  <a:gd name="T8" fmla="*/ 24 w 29"/>
                  <a:gd name="T9" fmla="*/ 22 h 41"/>
                  <a:gd name="T10" fmla="*/ 26 w 29"/>
                  <a:gd name="T11" fmla="*/ 32 h 41"/>
                  <a:gd name="T12" fmla="*/ 21 w 29"/>
                  <a:gd name="T13" fmla="*/ 38 h 41"/>
                  <a:gd name="T14" fmla="*/ 9 w 29"/>
                  <a:gd name="T15" fmla="*/ 38 h 41"/>
                  <a:gd name="T16" fmla="*/ 7 w 29"/>
                  <a:gd name="T17" fmla="*/ 31 h 41"/>
                  <a:gd name="T18" fmla="*/ 15 w 29"/>
                  <a:gd name="T19" fmla="*/ 35 h 41"/>
                  <a:gd name="T20" fmla="*/ 22 w 29"/>
                  <a:gd name="T21" fmla="*/ 28 h 41"/>
                  <a:gd name="T22" fmla="*/ 13 w 29"/>
                  <a:gd name="T23" fmla="*/ 22 h 41"/>
                  <a:gd name="T24" fmla="*/ 12 w 29"/>
                  <a:gd name="T25" fmla="*/ 18 h 41"/>
                  <a:gd name="T26" fmla="*/ 18 w 29"/>
                  <a:gd name="T27" fmla="*/ 16 h 41"/>
                  <a:gd name="T28" fmla="*/ 18 w 29"/>
                  <a:gd name="T29" fmla="*/ 7 h 41"/>
                  <a:gd name="T30" fmla="*/ 8 w 29"/>
                  <a:gd name="T31" fmla="*/ 8 h 41"/>
                  <a:gd name="T32" fmla="*/ 2 w 29"/>
                  <a:gd name="T33" fmla="*/ 9 h 41"/>
                  <a:gd name="T34" fmla="*/ 6 w 29"/>
                  <a:gd name="T35" fmla="*/ 4 h 41"/>
                  <a:gd name="T36" fmla="*/ 13 w 29"/>
                  <a:gd name="T37" fmla="*/ 2 h 41"/>
                  <a:gd name="T38" fmla="*/ 9 w 29"/>
                  <a:gd name="T39" fmla="*/ 1 h 41"/>
                  <a:gd name="T40" fmla="*/ 2 w 29"/>
                  <a:gd name="T41" fmla="*/ 5 h 41"/>
                  <a:gd name="T42" fmla="*/ 1 w 29"/>
                  <a:gd name="T43" fmla="*/ 10 h 41"/>
                  <a:gd name="T44" fmla="*/ 5 w 29"/>
                  <a:gd name="T45" fmla="*/ 13 h 41"/>
                  <a:gd name="T46" fmla="*/ 7 w 29"/>
                  <a:gd name="T47" fmla="*/ 12 h 41"/>
                  <a:gd name="T48" fmla="*/ 13 w 29"/>
                  <a:gd name="T49" fmla="*/ 8 h 41"/>
                  <a:gd name="T50" fmla="*/ 18 w 29"/>
                  <a:gd name="T51" fmla="*/ 11 h 41"/>
                  <a:gd name="T52" fmla="*/ 13 w 29"/>
                  <a:gd name="T53" fmla="*/ 16 h 41"/>
                  <a:gd name="T54" fmla="*/ 10 w 29"/>
                  <a:gd name="T55" fmla="*/ 18 h 41"/>
                  <a:gd name="T56" fmla="*/ 12 w 29"/>
                  <a:gd name="T57" fmla="*/ 24 h 41"/>
                  <a:gd name="T58" fmla="*/ 19 w 29"/>
                  <a:gd name="T59" fmla="*/ 25 h 41"/>
                  <a:gd name="T60" fmla="*/ 19 w 29"/>
                  <a:gd name="T61" fmla="*/ 32 h 41"/>
                  <a:gd name="T62" fmla="*/ 11 w 29"/>
                  <a:gd name="T63" fmla="*/ 33 h 41"/>
                  <a:gd name="T64" fmla="*/ 7 w 29"/>
                  <a:gd name="T65" fmla="*/ 29 h 41"/>
                  <a:gd name="T66" fmla="*/ 5 w 29"/>
                  <a:gd name="T67" fmla="*/ 30 h 41"/>
                  <a:gd name="T68" fmla="*/ 2 w 29"/>
                  <a:gd name="T69" fmla="*/ 36 h 41"/>
                  <a:gd name="T70" fmla="*/ 16 w 29"/>
                  <a:gd name="T71" fmla="*/ 41 h 41"/>
                  <a:gd name="T72" fmla="*/ 26 w 29"/>
                  <a:gd name="T73" fmla="*/ 37 h 41"/>
                  <a:gd name="T74" fmla="*/ 29 w 29"/>
                  <a:gd name="T75" fmla="*/ 27 h 41"/>
                  <a:gd name="T76" fmla="*/ 24 w 29"/>
                  <a:gd name="T77" fmla="*/ 19 h 41"/>
                  <a:gd name="T78" fmla="*/ 26 w 29"/>
                  <a:gd name="T79" fmla="*/ 14 h 41"/>
                  <a:gd name="T80" fmla="*/ 25 w 29"/>
                  <a:gd name="T81" fmla="*/ 6 h 41"/>
                  <a:gd name="T82" fmla="*/ 18 w 29"/>
                  <a:gd name="T83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" h="41">
                    <a:moveTo>
                      <a:pt x="13" y="2"/>
                    </a:moveTo>
                    <a:cubicBezTo>
                      <a:pt x="15" y="2"/>
                      <a:pt x="16" y="2"/>
                      <a:pt x="18" y="3"/>
                    </a:cubicBezTo>
                    <a:cubicBezTo>
                      <a:pt x="19" y="3"/>
                      <a:pt x="20" y="3"/>
                      <a:pt x="21" y="4"/>
                    </a:cubicBezTo>
                    <a:cubicBezTo>
                      <a:pt x="22" y="5"/>
                      <a:pt x="23" y="6"/>
                      <a:pt x="24" y="7"/>
                    </a:cubicBezTo>
                    <a:cubicBezTo>
                      <a:pt x="24" y="8"/>
                      <a:pt x="25" y="9"/>
                      <a:pt x="25" y="10"/>
                    </a:cubicBezTo>
                    <a:cubicBezTo>
                      <a:pt x="25" y="11"/>
                      <a:pt x="25" y="12"/>
                      <a:pt x="25" y="13"/>
                    </a:cubicBezTo>
                    <a:cubicBezTo>
                      <a:pt x="24" y="14"/>
                      <a:pt x="24" y="15"/>
                      <a:pt x="24" y="16"/>
                    </a:cubicBezTo>
                    <a:cubicBezTo>
                      <a:pt x="23" y="17"/>
                      <a:pt x="22" y="17"/>
                      <a:pt x="22" y="18"/>
                    </a:cubicBezTo>
                    <a:cubicBezTo>
                      <a:pt x="21" y="19"/>
                      <a:pt x="20" y="19"/>
                      <a:pt x="19" y="19"/>
                    </a:cubicBezTo>
                    <a:cubicBezTo>
                      <a:pt x="21" y="19"/>
                      <a:pt x="23" y="20"/>
                      <a:pt x="24" y="22"/>
                    </a:cubicBezTo>
                    <a:cubicBezTo>
                      <a:pt x="26" y="23"/>
                      <a:pt x="27" y="25"/>
                      <a:pt x="27" y="28"/>
                    </a:cubicBezTo>
                    <a:cubicBezTo>
                      <a:pt x="27" y="29"/>
                      <a:pt x="27" y="31"/>
                      <a:pt x="26" y="32"/>
                    </a:cubicBezTo>
                    <a:cubicBezTo>
                      <a:pt x="26" y="33"/>
                      <a:pt x="25" y="34"/>
                      <a:pt x="24" y="35"/>
                    </a:cubicBezTo>
                    <a:cubicBezTo>
                      <a:pt x="23" y="36"/>
                      <a:pt x="22" y="37"/>
                      <a:pt x="21" y="38"/>
                    </a:cubicBezTo>
                    <a:cubicBezTo>
                      <a:pt x="19" y="39"/>
                      <a:pt x="17" y="39"/>
                      <a:pt x="16" y="39"/>
                    </a:cubicBezTo>
                    <a:cubicBezTo>
                      <a:pt x="13" y="39"/>
                      <a:pt x="11" y="39"/>
                      <a:pt x="9" y="38"/>
                    </a:cubicBezTo>
                    <a:cubicBezTo>
                      <a:pt x="7" y="37"/>
                      <a:pt x="5" y="36"/>
                      <a:pt x="4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3"/>
                      <a:pt x="9" y="34"/>
                      <a:pt x="10" y="34"/>
                    </a:cubicBezTo>
                    <a:cubicBezTo>
                      <a:pt x="11" y="35"/>
                      <a:pt x="13" y="35"/>
                      <a:pt x="15" y="35"/>
                    </a:cubicBezTo>
                    <a:cubicBezTo>
                      <a:pt x="18" y="35"/>
                      <a:pt x="19" y="34"/>
                      <a:pt x="21" y="33"/>
                    </a:cubicBezTo>
                    <a:cubicBezTo>
                      <a:pt x="22" y="32"/>
                      <a:pt x="22" y="30"/>
                      <a:pt x="22" y="28"/>
                    </a:cubicBezTo>
                    <a:cubicBezTo>
                      <a:pt x="22" y="26"/>
                      <a:pt x="21" y="24"/>
                      <a:pt x="20" y="23"/>
                    </a:cubicBezTo>
                    <a:cubicBezTo>
                      <a:pt x="18" y="22"/>
                      <a:pt x="16" y="21"/>
                      <a:pt x="13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8"/>
                      <a:pt x="17" y="17"/>
                      <a:pt x="18" y="16"/>
                    </a:cubicBezTo>
                    <a:cubicBezTo>
                      <a:pt x="20" y="14"/>
                      <a:pt x="20" y="13"/>
                      <a:pt x="20" y="11"/>
                    </a:cubicBezTo>
                    <a:cubicBezTo>
                      <a:pt x="20" y="9"/>
                      <a:pt x="19" y="8"/>
                      <a:pt x="18" y="7"/>
                    </a:cubicBezTo>
                    <a:cubicBezTo>
                      <a:pt x="16" y="6"/>
                      <a:pt x="15" y="6"/>
                      <a:pt x="13" y="6"/>
                    </a:cubicBezTo>
                    <a:cubicBezTo>
                      <a:pt x="11" y="6"/>
                      <a:pt x="10" y="7"/>
                      <a:pt x="8" y="8"/>
                    </a:cubicBezTo>
                    <a:cubicBezTo>
                      <a:pt x="7" y="9"/>
                      <a:pt x="6" y="10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11" y="3"/>
                      <a:pt x="12" y="2"/>
                      <a:pt x="13" y="2"/>
                    </a:cubicBezTo>
                    <a:moveTo>
                      <a:pt x="13" y="0"/>
                    </a:moveTo>
                    <a:cubicBezTo>
                      <a:pt x="12" y="1"/>
                      <a:pt x="10" y="1"/>
                      <a:pt x="9" y="1"/>
                    </a:cubicBezTo>
                    <a:cubicBezTo>
                      <a:pt x="8" y="2"/>
                      <a:pt x="6" y="2"/>
                      <a:pt x="5" y="3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2" y="6"/>
                      <a:pt x="1" y="7"/>
                      <a:pt x="1" y="8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7" y="13"/>
                      <a:pt x="7" y="12"/>
                    </a:cubicBezTo>
                    <a:cubicBezTo>
                      <a:pt x="7" y="11"/>
                      <a:pt x="8" y="10"/>
                      <a:pt x="9" y="9"/>
                    </a:cubicBezTo>
                    <a:cubicBezTo>
                      <a:pt x="10" y="9"/>
                      <a:pt x="12" y="8"/>
                      <a:pt x="13" y="8"/>
                    </a:cubicBezTo>
                    <a:cubicBezTo>
                      <a:pt x="15" y="8"/>
                      <a:pt x="16" y="8"/>
                      <a:pt x="17" y="9"/>
                    </a:cubicBezTo>
                    <a:cubicBezTo>
                      <a:pt x="17" y="9"/>
                      <a:pt x="18" y="10"/>
                      <a:pt x="18" y="11"/>
                    </a:cubicBezTo>
                    <a:cubicBezTo>
                      <a:pt x="18" y="13"/>
                      <a:pt x="18" y="14"/>
                      <a:pt x="17" y="14"/>
                    </a:cubicBezTo>
                    <a:cubicBezTo>
                      <a:pt x="16" y="15"/>
                      <a:pt x="15" y="16"/>
                      <a:pt x="13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6"/>
                      <a:pt x="10" y="17"/>
                      <a:pt x="10" y="18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3"/>
                      <a:pt x="11" y="24"/>
                      <a:pt x="12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3"/>
                      <a:pt x="17" y="24"/>
                      <a:pt x="19" y="25"/>
                    </a:cubicBezTo>
                    <a:cubicBezTo>
                      <a:pt x="20" y="25"/>
                      <a:pt x="20" y="27"/>
                      <a:pt x="20" y="28"/>
                    </a:cubicBezTo>
                    <a:cubicBezTo>
                      <a:pt x="21" y="30"/>
                      <a:pt x="20" y="31"/>
                      <a:pt x="19" y="32"/>
                    </a:cubicBezTo>
                    <a:cubicBezTo>
                      <a:pt x="18" y="33"/>
                      <a:pt x="17" y="33"/>
                      <a:pt x="15" y="33"/>
                    </a:cubicBezTo>
                    <a:cubicBezTo>
                      <a:pt x="13" y="33"/>
                      <a:pt x="12" y="33"/>
                      <a:pt x="11" y="33"/>
                    </a:cubicBezTo>
                    <a:cubicBezTo>
                      <a:pt x="10" y="32"/>
                      <a:pt x="9" y="31"/>
                      <a:pt x="8" y="30"/>
                    </a:cubicBezTo>
                    <a:cubicBezTo>
                      <a:pt x="8" y="30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5" y="30"/>
                      <a:pt x="5" y="30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5"/>
                      <a:pt x="2" y="36"/>
                    </a:cubicBezTo>
                    <a:cubicBezTo>
                      <a:pt x="4" y="38"/>
                      <a:pt x="6" y="39"/>
                      <a:pt x="8" y="40"/>
                    </a:cubicBezTo>
                    <a:cubicBezTo>
                      <a:pt x="10" y="41"/>
                      <a:pt x="13" y="41"/>
                      <a:pt x="16" y="41"/>
                    </a:cubicBezTo>
                    <a:cubicBezTo>
                      <a:pt x="18" y="41"/>
                      <a:pt x="20" y="40"/>
                      <a:pt x="21" y="40"/>
                    </a:cubicBezTo>
                    <a:cubicBezTo>
                      <a:pt x="23" y="39"/>
                      <a:pt x="24" y="38"/>
                      <a:pt x="26" y="37"/>
                    </a:cubicBezTo>
                    <a:cubicBezTo>
                      <a:pt x="27" y="36"/>
                      <a:pt x="28" y="34"/>
                      <a:pt x="28" y="33"/>
                    </a:cubicBezTo>
                    <a:cubicBezTo>
                      <a:pt x="29" y="31"/>
                      <a:pt x="29" y="29"/>
                      <a:pt x="29" y="27"/>
                    </a:cubicBezTo>
                    <a:cubicBezTo>
                      <a:pt x="28" y="25"/>
                      <a:pt x="27" y="22"/>
                      <a:pt x="26" y="20"/>
                    </a:cubicBezTo>
                    <a:cubicBezTo>
                      <a:pt x="25" y="20"/>
                      <a:pt x="24" y="19"/>
                      <a:pt x="24" y="19"/>
                    </a:cubicBezTo>
                    <a:cubicBezTo>
                      <a:pt x="24" y="18"/>
                      <a:pt x="25" y="18"/>
                      <a:pt x="25" y="17"/>
                    </a:cubicBezTo>
                    <a:cubicBezTo>
                      <a:pt x="26" y="16"/>
                      <a:pt x="26" y="15"/>
                      <a:pt x="26" y="14"/>
                    </a:cubicBezTo>
                    <a:cubicBezTo>
                      <a:pt x="27" y="13"/>
                      <a:pt x="27" y="11"/>
                      <a:pt x="27" y="10"/>
                    </a:cubicBezTo>
                    <a:cubicBezTo>
                      <a:pt x="26" y="9"/>
                      <a:pt x="26" y="7"/>
                      <a:pt x="25" y="6"/>
                    </a:cubicBezTo>
                    <a:cubicBezTo>
                      <a:pt x="24" y="5"/>
                      <a:pt x="23" y="3"/>
                      <a:pt x="22" y="3"/>
                    </a:cubicBezTo>
                    <a:cubicBezTo>
                      <a:pt x="21" y="2"/>
                      <a:pt x="20" y="1"/>
                      <a:pt x="18" y="1"/>
                    </a:cubicBez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32"/>
              <p:cNvSpPr/>
              <p:nvPr/>
            </p:nvSpPr>
            <p:spPr bwMode="auto">
              <a:xfrm>
                <a:off x="3689350" y="2354263"/>
                <a:ext cx="376238" cy="290513"/>
              </a:xfrm>
              <a:custGeom>
                <a:avLst/>
                <a:gdLst>
                  <a:gd name="T0" fmla="*/ 36 w 100"/>
                  <a:gd name="T1" fmla="*/ 10 h 77"/>
                  <a:gd name="T2" fmla="*/ 10 w 100"/>
                  <a:gd name="T3" fmla="*/ 73 h 77"/>
                  <a:gd name="T4" fmla="*/ 10 w 100"/>
                  <a:gd name="T5" fmla="*/ 73 h 77"/>
                  <a:gd name="T6" fmla="*/ 17 w 100"/>
                  <a:gd name="T7" fmla="*/ 76 h 77"/>
                  <a:gd name="T8" fmla="*/ 96 w 100"/>
                  <a:gd name="T9" fmla="*/ 43 h 77"/>
                  <a:gd name="T10" fmla="*/ 99 w 100"/>
                  <a:gd name="T11" fmla="*/ 36 h 77"/>
                  <a:gd name="T12" fmla="*/ 98 w 100"/>
                  <a:gd name="T13" fmla="*/ 35 h 77"/>
                  <a:gd name="T14" fmla="*/ 36 w 100"/>
                  <a:gd name="T15" fmla="*/ 1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77">
                    <a:moveTo>
                      <a:pt x="36" y="10"/>
                    </a:moveTo>
                    <a:cubicBezTo>
                      <a:pt x="11" y="20"/>
                      <a:pt x="0" y="49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1" y="76"/>
                      <a:pt x="14" y="77"/>
                      <a:pt x="17" y="76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9" y="42"/>
                      <a:pt x="100" y="39"/>
                      <a:pt x="99" y="36"/>
                    </a:cubicBezTo>
                    <a:cubicBezTo>
                      <a:pt x="98" y="35"/>
                      <a:pt x="98" y="35"/>
                      <a:pt x="98" y="35"/>
                    </a:cubicBezTo>
                    <a:cubicBezTo>
                      <a:pt x="88" y="11"/>
                      <a:pt x="60" y="0"/>
                      <a:pt x="36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33"/>
              <p:cNvSpPr>
                <a:spLocks noEditPoints="1"/>
              </p:cNvSpPr>
              <p:nvPr/>
            </p:nvSpPr>
            <p:spPr bwMode="auto">
              <a:xfrm>
                <a:off x="3711575" y="2376488"/>
                <a:ext cx="327025" cy="244475"/>
              </a:xfrm>
              <a:custGeom>
                <a:avLst/>
                <a:gdLst>
                  <a:gd name="T0" fmla="*/ 32 w 87"/>
                  <a:gd name="T1" fmla="*/ 9 h 65"/>
                  <a:gd name="T2" fmla="*/ 9 w 87"/>
                  <a:gd name="T3" fmla="*/ 65 h 65"/>
                  <a:gd name="T4" fmla="*/ 87 w 87"/>
                  <a:gd name="T5" fmla="*/ 32 h 65"/>
                  <a:gd name="T6" fmla="*/ 32 w 87"/>
                  <a:gd name="T7" fmla="*/ 9 h 65"/>
                  <a:gd name="T8" fmla="*/ 17 w 87"/>
                  <a:gd name="T9" fmla="*/ 49 h 65"/>
                  <a:gd name="T10" fmla="*/ 36 w 87"/>
                  <a:gd name="T11" fmla="*/ 19 h 65"/>
                  <a:gd name="T12" fmla="*/ 71 w 87"/>
                  <a:gd name="T13" fmla="*/ 27 h 65"/>
                  <a:gd name="T14" fmla="*/ 17 w 87"/>
                  <a:gd name="T15" fmla="*/ 4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65">
                    <a:moveTo>
                      <a:pt x="32" y="9"/>
                    </a:moveTo>
                    <a:cubicBezTo>
                      <a:pt x="10" y="18"/>
                      <a:pt x="0" y="43"/>
                      <a:pt x="9" y="65"/>
                    </a:cubicBezTo>
                    <a:cubicBezTo>
                      <a:pt x="87" y="32"/>
                      <a:pt x="87" y="32"/>
                      <a:pt x="87" y="32"/>
                    </a:cubicBezTo>
                    <a:cubicBezTo>
                      <a:pt x="78" y="10"/>
                      <a:pt x="53" y="0"/>
                      <a:pt x="32" y="9"/>
                    </a:cubicBezTo>
                    <a:moveTo>
                      <a:pt x="17" y="49"/>
                    </a:moveTo>
                    <a:cubicBezTo>
                      <a:pt x="17" y="37"/>
                      <a:pt x="24" y="25"/>
                      <a:pt x="36" y="19"/>
                    </a:cubicBezTo>
                    <a:cubicBezTo>
                      <a:pt x="48" y="14"/>
                      <a:pt x="62" y="17"/>
                      <a:pt x="71" y="27"/>
                    </a:cubicBezTo>
                    <a:cubicBezTo>
                      <a:pt x="17" y="49"/>
                      <a:pt x="17" y="49"/>
                      <a:pt x="17" y="49"/>
                    </a:cubicBezTo>
                  </a:path>
                </a:pathLst>
              </a:custGeom>
              <a:solidFill>
                <a:srgbClr val="71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3711575" y="2371726"/>
                <a:ext cx="330200" cy="254000"/>
              </a:xfrm>
              <a:custGeom>
                <a:avLst/>
                <a:gdLst>
                  <a:gd name="T0" fmla="*/ 88 w 88"/>
                  <a:gd name="T1" fmla="*/ 33 h 67"/>
                  <a:gd name="T2" fmla="*/ 9 w 88"/>
                  <a:gd name="T3" fmla="*/ 67 h 67"/>
                  <a:gd name="T4" fmla="*/ 9 w 88"/>
                  <a:gd name="T5" fmla="*/ 66 h 67"/>
                  <a:gd name="T6" fmla="*/ 32 w 88"/>
                  <a:gd name="T7" fmla="*/ 10 h 67"/>
                  <a:gd name="T8" fmla="*/ 88 w 88"/>
                  <a:gd name="T9" fmla="*/ 32 h 67"/>
                  <a:gd name="T10" fmla="*/ 88 w 88"/>
                  <a:gd name="T11" fmla="*/ 33 h 67"/>
                  <a:gd name="T12" fmla="*/ 10 w 88"/>
                  <a:gd name="T13" fmla="*/ 65 h 67"/>
                  <a:gd name="T14" fmla="*/ 86 w 88"/>
                  <a:gd name="T15" fmla="*/ 32 h 67"/>
                  <a:gd name="T16" fmla="*/ 32 w 88"/>
                  <a:gd name="T17" fmla="*/ 11 h 67"/>
                  <a:gd name="T18" fmla="*/ 10 w 88"/>
                  <a:gd name="T19" fmla="*/ 65 h 67"/>
                  <a:gd name="T20" fmla="*/ 72 w 88"/>
                  <a:gd name="T21" fmla="*/ 28 h 67"/>
                  <a:gd name="T22" fmla="*/ 16 w 88"/>
                  <a:gd name="T23" fmla="*/ 51 h 67"/>
                  <a:gd name="T24" fmla="*/ 16 w 88"/>
                  <a:gd name="T25" fmla="*/ 50 h 67"/>
                  <a:gd name="T26" fmla="*/ 36 w 88"/>
                  <a:gd name="T27" fmla="*/ 20 h 67"/>
                  <a:gd name="T28" fmla="*/ 71 w 88"/>
                  <a:gd name="T29" fmla="*/ 27 h 67"/>
                  <a:gd name="T30" fmla="*/ 72 w 88"/>
                  <a:gd name="T31" fmla="*/ 28 h 67"/>
                  <a:gd name="T32" fmla="*/ 18 w 88"/>
                  <a:gd name="T33" fmla="*/ 49 h 67"/>
                  <a:gd name="T34" fmla="*/ 70 w 88"/>
                  <a:gd name="T35" fmla="*/ 27 h 67"/>
                  <a:gd name="T36" fmla="*/ 36 w 88"/>
                  <a:gd name="T37" fmla="*/ 21 h 67"/>
                  <a:gd name="T38" fmla="*/ 18 w 88"/>
                  <a:gd name="T39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" h="67">
                    <a:moveTo>
                      <a:pt x="88" y="33"/>
                    </a:moveTo>
                    <a:cubicBezTo>
                      <a:pt x="9" y="67"/>
                      <a:pt x="9" y="67"/>
                      <a:pt x="9" y="67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0" y="44"/>
                      <a:pt x="10" y="19"/>
                      <a:pt x="32" y="10"/>
                    </a:cubicBezTo>
                    <a:cubicBezTo>
                      <a:pt x="53" y="0"/>
                      <a:pt x="79" y="11"/>
                      <a:pt x="88" y="32"/>
                    </a:cubicBezTo>
                    <a:lnTo>
                      <a:pt x="88" y="33"/>
                    </a:lnTo>
                    <a:close/>
                    <a:moveTo>
                      <a:pt x="10" y="65"/>
                    </a:moveTo>
                    <a:cubicBezTo>
                      <a:pt x="86" y="32"/>
                      <a:pt x="86" y="32"/>
                      <a:pt x="86" y="32"/>
                    </a:cubicBezTo>
                    <a:cubicBezTo>
                      <a:pt x="77" y="12"/>
                      <a:pt x="53" y="2"/>
                      <a:pt x="32" y="11"/>
                    </a:cubicBezTo>
                    <a:cubicBezTo>
                      <a:pt x="11" y="20"/>
                      <a:pt x="1" y="44"/>
                      <a:pt x="10" y="65"/>
                    </a:cubicBezTo>
                    <a:close/>
                    <a:moveTo>
                      <a:pt x="72" y="28"/>
                    </a:move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37"/>
                      <a:pt x="24" y="25"/>
                      <a:pt x="36" y="20"/>
                    </a:cubicBezTo>
                    <a:cubicBezTo>
                      <a:pt x="48" y="15"/>
                      <a:pt x="62" y="18"/>
                      <a:pt x="71" y="27"/>
                    </a:cubicBezTo>
                    <a:lnTo>
                      <a:pt x="72" y="28"/>
                    </a:lnTo>
                    <a:close/>
                    <a:moveTo>
                      <a:pt x="18" y="49"/>
                    </a:moveTo>
                    <a:cubicBezTo>
                      <a:pt x="70" y="27"/>
                      <a:pt x="70" y="27"/>
                      <a:pt x="70" y="27"/>
                    </a:cubicBezTo>
                    <a:cubicBezTo>
                      <a:pt x="61" y="19"/>
                      <a:pt x="48" y="16"/>
                      <a:pt x="36" y="21"/>
                    </a:cubicBezTo>
                    <a:cubicBezTo>
                      <a:pt x="25" y="26"/>
                      <a:pt x="18" y="37"/>
                      <a:pt x="18" y="49"/>
                    </a:cubicBez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35"/>
              <p:cNvSpPr/>
              <p:nvPr/>
            </p:nvSpPr>
            <p:spPr bwMode="auto">
              <a:xfrm>
                <a:off x="3756025" y="2598738"/>
                <a:ext cx="12700" cy="15875"/>
              </a:xfrm>
              <a:custGeom>
                <a:avLst/>
                <a:gdLst>
                  <a:gd name="T0" fmla="*/ 8 w 8"/>
                  <a:gd name="T1" fmla="*/ 7 h 10"/>
                  <a:gd name="T2" fmla="*/ 5 w 8"/>
                  <a:gd name="T3" fmla="*/ 10 h 10"/>
                  <a:gd name="T4" fmla="*/ 0 w 8"/>
                  <a:gd name="T5" fmla="*/ 0 h 10"/>
                  <a:gd name="T6" fmla="*/ 5 w 8"/>
                  <a:gd name="T7" fmla="*/ 0 h 10"/>
                  <a:gd name="T8" fmla="*/ 8 w 8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8" y="7"/>
                    </a:moveTo>
                    <a:lnTo>
                      <a:pt x="5" y="1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36"/>
              <p:cNvSpPr/>
              <p:nvPr/>
            </p:nvSpPr>
            <p:spPr bwMode="auto">
              <a:xfrm>
                <a:off x="3779838" y="2590801"/>
                <a:ext cx="6350" cy="11113"/>
              </a:xfrm>
              <a:custGeom>
                <a:avLst/>
                <a:gdLst>
                  <a:gd name="T0" fmla="*/ 4 w 4"/>
                  <a:gd name="T1" fmla="*/ 7 h 7"/>
                  <a:gd name="T2" fmla="*/ 2 w 4"/>
                  <a:gd name="T3" fmla="*/ 7 h 7"/>
                  <a:gd name="T4" fmla="*/ 0 w 4"/>
                  <a:gd name="T5" fmla="*/ 0 h 7"/>
                  <a:gd name="T6" fmla="*/ 2 w 4"/>
                  <a:gd name="T7" fmla="*/ 0 h 7"/>
                  <a:gd name="T8" fmla="*/ 4 w 4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2" y="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37"/>
              <p:cNvSpPr/>
              <p:nvPr/>
            </p:nvSpPr>
            <p:spPr bwMode="auto">
              <a:xfrm>
                <a:off x="3797300" y="2579688"/>
                <a:ext cx="12700" cy="15875"/>
              </a:xfrm>
              <a:custGeom>
                <a:avLst/>
                <a:gdLst>
                  <a:gd name="T0" fmla="*/ 8 w 8"/>
                  <a:gd name="T1" fmla="*/ 10 h 10"/>
                  <a:gd name="T2" fmla="*/ 3 w 8"/>
                  <a:gd name="T3" fmla="*/ 10 h 10"/>
                  <a:gd name="T4" fmla="*/ 0 w 8"/>
                  <a:gd name="T5" fmla="*/ 3 h 10"/>
                  <a:gd name="T6" fmla="*/ 3 w 8"/>
                  <a:gd name="T7" fmla="*/ 0 h 10"/>
                  <a:gd name="T8" fmla="*/ 8 w 8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8" y="10"/>
                    </a:move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38"/>
              <p:cNvSpPr/>
              <p:nvPr/>
            </p:nvSpPr>
            <p:spPr bwMode="auto">
              <a:xfrm>
                <a:off x="3813175" y="2560638"/>
                <a:ext cx="14288" cy="26988"/>
              </a:xfrm>
              <a:custGeom>
                <a:avLst/>
                <a:gdLst>
                  <a:gd name="T0" fmla="*/ 9 w 9"/>
                  <a:gd name="T1" fmla="*/ 15 h 17"/>
                  <a:gd name="T2" fmla="*/ 7 w 9"/>
                  <a:gd name="T3" fmla="*/ 17 h 17"/>
                  <a:gd name="T4" fmla="*/ 0 w 9"/>
                  <a:gd name="T5" fmla="*/ 3 h 17"/>
                  <a:gd name="T6" fmla="*/ 2 w 9"/>
                  <a:gd name="T7" fmla="*/ 0 h 17"/>
                  <a:gd name="T8" fmla="*/ 9 w 9"/>
                  <a:gd name="T9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9" y="15"/>
                    </a:moveTo>
                    <a:lnTo>
                      <a:pt x="7" y="17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39"/>
              <p:cNvSpPr/>
              <p:nvPr/>
            </p:nvSpPr>
            <p:spPr bwMode="auto">
              <a:xfrm>
                <a:off x="3835400" y="2565401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5 w 7"/>
                  <a:gd name="T3" fmla="*/ 9 h 9"/>
                  <a:gd name="T4" fmla="*/ 0 w 7"/>
                  <a:gd name="T5" fmla="*/ 2 h 9"/>
                  <a:gd name="T6" fmla="*/ 2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5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40"/>
              <p:cNvSpPr/>
              <p:nvPr/>
            </p:nvSpPr>
            <p:spPr bwMode="auto">
              <a:xfrm>
                <a:off x="3854450" y="2557463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5 w 7"/>
                  <a:gd name="T3" fmla="*/ 9 h 9"/>
                  <a:gd name="T4" fmla="*/ 0 w 7"/>
                  <a:gd name="T5" fmla="*/ 0 h 9"/>
                  <a:gd name="T6" fmla="*/ 5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5" y="9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41"/>
              <p:cNvSpPr/>
              <p:nvPr/>
            </p:nvSpPr>
            <p:spPr bwMode="auto">
              <a:xfrm>
                <a:off x="3876675" y="2549526"/>
                <a:ext cx="7938" cy="11113"/>
              </a:xfrm>
              <a:custGeom>
                <a:avLst/>
                <a:gdLst>
                  <a:gd name="T0" fmla="*/ 5 w 5"/>
                  <a:gd name="T1" fmla="*/ 7 h 7"/>
                  <a:gd name="T2" fmla="*/ 3 w 5"/>
                  <a:gd name="T3" fmla="*/ 7 h 7"/>
                  <a:gd name="T4" fmla="*/ 0 w 5"/>
                  <a:gd name="T5" fmla="*/ 0 h 7"/>
                  <a:gd name="T6" fmla="*/ 3 w 5"/>
                  <a:gd name="T7" fmla="*/ 0 h 7"/>
                  <a:gd name="T8" fmla="*/ 5 w 5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3" y="7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42"/>
              <p:cNvSpPr/>
              <p:nvPr/>
            </p:nvSpPr>
            <p:spPr bwMode="auto">
              <a:xfrm>
                <a:off x="3892550" y="2530476"/>
                <a:ext cx="14288" cy="23813"/>
              </a:xfrm>
              <a:custGeom>
                <a:avLst/>
                <a:gdLst>
                  <a:gd name="T0" fmla="*/ 9 w 9"/>
                  <a:gd name="T1" fmla="*/ 15 h 15"/>
                  <a:gd name="T2" fmla="*/ 7 w 9"/>
                  <a:gd name="T3" fmla="*/ 15 h 15"/>
                  <a:gd name="T4" fmla="*/ 0 w 9"/>
                  <a:gd name="T5" fmla="*/ 0 h 15"/>
                  <a:gd name="T6" fmla="*/ 2 w 9"/>
                  <a:gd name="T7" fmla="*/ 0 h 15"/>
                  <a:gd name="T8" fmla="*/ 9 w 9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5"/>
                    </a:moveTo>
                    <a:lnTo>
                      <a:pt x="7" y="15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9" y="15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43"/>
              <p:cNvSpPr/>
              <p:nvPr/>
            </p:nvSpPr>
            <p:spPr bwMode="auto">
              <a:xfrm>
                <a:off x="3914775" y="2530476"/>
                <a:ext cx="11113" cy="15875"/>
              </a:xfrm>
              <a:custGeom>
                <a:avLst/>
                <a:gdLst>
                  <a:gd name="T0" fmla="*/ 7 w 7"/>
                  <a:gd name="T1" fmla="*/ 10 h 10"/>
                  <a:gd name="T2" fmla="*/ 2 w 7"/>
                  <a:gd name="T3" fmla="*/ 10 h 10"/>
                  <a:gd name="T4" fmla="*/ 0 w 7"/>
                  <a:gd name="T5" fmla="*/ 3 h 10"/>
                  <a:gd name="T6" fmla="*/ 2 w 7"/>
                  <a:gd name="T7" fmla="*/ 0 h 10"/>
                  <a:gd name="T8" fmla="*/ 7 w 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0"/>
                    </a:moveTo>
                    <a:lnTo>
                      <a:pt x="2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Freeform 44"/>
              <p:cNvSpPr/>
              <p:nvPr/>
            </p:nvSpPr>
            <p:spPr bwMode="auto">
              <a:xfrm>
                <a:off x="3933825" y="2524126"/>
                <a:ext cx="11113" cy="14288"/>
              </a:xfrm>
              <a:custGeom>
                <a:avLst/>
                <a:gdLst>
                  <a:gd name="T0" fmla="*/ 7 w 7"/>
                  <a:gd name="T1" fmla="*/ 7 h 9"/>
                  <a:gd name="T2" fmla="*/ 4 w 7"/>
                  <a:gd name="T3" fmla="*/ 9 h 9"/>
                  <a:gd name="T4" fmla="*/ 0 w 7"/>
                  <a:gd name="T5" fmla="*/ 0 h 9"/>
                  <a:gd name="T6" fmla="*/ 2 w 7"/>
                  <a:gd name="T7" fmla="*/ 0 h 9"/>
                  <a:gd name="T8" fmla="*/ 7 w 7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9">
                    <a:moveTo>
                      <a:pt x="7" y="7"/>
                    </a:moveTo>
                    <a:lnTo>
                      <a:pt x="4" y="9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Freeform 45"/>
              <p:cNvSpPr/>
              <p:nvPr/>
            </p:nvSpPr>
            <p:spPr bwMode="auto">
              <a:xfrm>
                <a:off x="3956050" y="2516188"/>
                <a:ext cx="7938" cy="14288"/>
              </a:xfrm>
              <a:custGeom>
                <a:avLst/>
                <a:gdLst>
                  <a:gd name="T0" fmla="*/ 5 w 5"/>
                  <a:gd name="T1" fmla="*/ 7 h 9"/>
                  <a:gd name="T2" fmla="*/ 2 w 5"/>
                  <a:gd name="T3" fmla="*/ 9 h 9"/>
                  <a:gd name="T4" fmla="*/ 0 w 5"/>
                  <a:gd name="T5" fmla="*/ 0 h 9"/>
                  <a:gd name="T6" fmla="*/ 2 w 5"/>
                  <a:gd name="T7" fmla="*/ 0 h 9"/>
                  <a:gd name="T8" fmla="*/ 5 w 5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5" y="7"/>
                    </a:moveTo>
                    <a:lnTo>
                      <a:pt x="2" y="9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Freeform 46"/>
              <p:cNvSpPr/>
              <p:nvPr/>
            </p:nvSpPr>
            <p:spPr bwMode="auto">
              <a:xfrm>
                <a:off x="3970338" y="2497138"/>
                <a:ext cx="11113" cy="22225"/>
              </a:xfrm>
              <a:custGeom>
                <a:avLst/>
                <a:gdLst>
                  <a:gd name="T0" fmla="*/ 7 w 7"/>
                  <a:gd name="T1" fmla="*/ 14 h 14"/>
                  <a:gd name="T2" fmla="*/ 5 w 7"/>
                  <a:gd name="T3" fmla="*/ 14 h 14"/>
                  <a:gd name="T4" fmla="*/ 0 w 7"/>
                  <a:gd name="T5" fmla="*/ 0 h 14"/>
                  <a:gd name="T6" fmla="*/ 3 w 7"/>
                  <a:gd name="T7" fmla="*/ 0 h 14"/>
                  <a:gd name="T8" fmla="*/ 7 w 7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4">
                    <a:moveTo>
                      <a:pt x="7" y="14"/>
                    </a:moveTo>
                    <a:lnTo>
                      <a:pt x="5" y="1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Freeform 47"/>
              <p:cNvSpPr/>
              <p:nvPr/>
            </p:nvSpPr>
            <p:spPr bwMode="auto">
              <a:xfrm>
                <a:off x="3994150" y="2497138"/>
                <a:ext cx="6350" cy="14288"/>
              </a:xfrm>
              <a:custGeom>
                <a:avLst/>
                <a:gdLst>
                  <a:gd name="T0" fmla="*/ 4 w 4"/>
                  <a:gd name="T1" fmla="*/ 9 h 9"/>
                  <a:gd name="T2" fmla="*/ 2 w 4"/>
                  <a:gd name="T3" fmla="*/ 9 h 9"/>
                  <a:gd name="T4" fmla="*/ 0 w 4"/>
                  <a:gd name="T5" fmla="*/ 2 h 9"/>
                  <a:gd name="T6" fmla="*/ 2 w 4"/>
                  <a:gd name="T7" fmla="*/ 0 h 9"/>
                  <a:gd name="T8" fmla="*/ 4 w 4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4" y="9"/>
                    </a:moveTo>
                    <a:lnTo>
                      <a:pt x="2" y="9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Freeform 48"/>
              <p:cNvSpPr/>
              <p:nvPr/>
            </p:nvSpPr>
            <p:spPr bwMode="auto">
              <a:xfrm>
                <a:off x="4011613" y="2489201"/>
                <a:ext cx="11113" cy="15875"/>
              </a:xfrm>
              <a:custGeom>
                <a:avLst/>
                <a:gdLst>
                  <a:gd name="T0" fmla="*/ 7 w 7"/>
                  <a:gd name="T1" fmla="*/ 10 h 10"/>
                  <a:gd name="T2" fmla="*/ 3 w 7"/>
                  <a:gd name="T3" fmla="*/ 10 h 10"/>
                  <a:gd name="T4" fmla="*/ 0 w 7"/>
                  <a:gd name="T5" fmla="*/ 3 h 10"/>
                  <a:gd name="T6" fmla="*/ 3 w 7"/>
                  <a:gd name="T7" fmla="*/ 0 h 10"/>
                  <a:gd name="T8" fmla="*/ 7 w 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">
                    <a:moveTo>
                      <a:pt x="7" y="10"/>
                    </a:moveTo>
                    <a:lnTo>
                      <a:pt x="3" y="10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Freeform 49"/>
              <p:cNvSpPr/>
              <p:nvPr/>
            </p:nvSpPr>
            <p:spPr bwMode="auto">
              <a:xfrm>
                <a:off x="3741738" y="2557463"/>
                <a:ext cx="30163" cy="26988"/>
              </a:xfrm>
              <a:custGeom>
                <a:avLst/>
                <a:gdLst>
                  <a:gd name="T0" fmla="*/ 4 w 8"/>
                  <a:gd name="T1" fmla="*/ 0 h 7"/>
                  <a:gd name="T2" fmla="*/ 3 w 8"/>
                  <a:gd name="T3" fmla="*/ 0 h 7"/>
                  <a:gd name="T4" fmla="*/ 1 w 8"/>
                  <a:gd name="T5" fmla="*/ 5 h 7"/>
                  <a:gd name="T6" fmla="*/ 4 w 8"/>
                  <a:gd name="T7" fmla="*/ 7 h 7"/>
                  <a:gd name="T8" fmla="*/ 5 w 8"/>
                  <a:gd name="T9" fmla="*/ 7 h 7"/>
                  <a:gd name="T10" fmla="*/ 7 w 8"/>
                  <a:gd name="T11" fmla="*/ 2 h 7"/>
                  <a:gd name="T12" fmla="*/ 4 w 8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1"/>
                      <a:pt x="0" y="3"/>
                      <a:pt x="1" y="5"/>
                    </a:cubicBezTo>
                    <a:cubicBezTo>
                      <a:pt x="1" y="6"/>
                      <a:pt x="3" y="7"/>
                      <a:pt x="4" y="7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7" y="6"/>
                      <a:pt x="8" y="4"/>
                      <a:pt x="7" y="2"/>
                    </a:cubicBezTo>
                    <a:cubicBezTo>
                      <a:pt x="7" y="1"/>
                      <a:pt x="5" y="0"/>
                      <a:pt x="4" y="0"/>
                    </a:cubicBezTo>
                  </a:path>
                </a:pathLst>
              </a:custGeom>
              <a:solidFill>
                <a:srgbClr val="8D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Freeform 50"/>
              <p:cNvSpPr/>
              <p:nvPr/>
            </p:nvSpPr>
            <p:spPr bwMode="auto">
              <a:xfrm>
                <a:off x="4035425" y="2447926"/>
                <a:ext cx="412750" cy="166688"/>
              </a:xfrm>
              <a:custGeom>
                <a:avLst/>
                <a:gdLst>
                  <a:gd name="T0" fmla="*/ 7 w 110"/>
                  <a:gd name="T1" fmla="*/ 23 h 44"/>
                  <a:gd name="T2" fmla="*/ 1 w 110"/>
                  <a:gd name="T3" fmla="*/ 33 h 44"/>
                  <a:gd name="T4" fmla="*/ 2 w 110"/>
                  <a:gd name="T5" fmla="*/ 37 h 44"/>
                  <a:gd name="T6" fmla="*/ 12 w 110"/>
                  <a:gd name="T7" fmla="*/ 43 h 44"/>
                  <a:gd name="T8" fmla="*/ 91 w 110"/>
                  <a:gd name="T9" fmla="*/ 20 h 44"/>
                  <a:gd name="T10" fmla="*/ 93 w 110"/>
                  <a:gd name="T11" fmla="*/ 20 h 44"/>
                  <a:gd name="T12" fmla="*/ 94 w 110"/>
                  <a:gd name="T13" fmla="*/ 19 h 44"/>
                  <a:gd name="T14" fmla="*/ 108 w 110"/>
                  <a:gd name="T15" fmla="*/ 8 h 44"/>
                  <a:gd name="T16" fmla="*/ 110 w 110"/>
                  <a:gd name="T17" fmla="*/ 4 h 44"/>
                  <a:gd name="T18" fmla="*/ 107 w 110"/>
                  <a:gd name="T19" fmla="*/ 2 h 44"/>
                  <a:gd name="T20" fmla="*/ 89 w 110"/>
                  <a:gd name="T21" fmla="*/ 0 h 44"/>
                  <a:gd name="T22" fmla="*/ 87 w 110"/>
                  <a:gd name="T23" fmla="*/ 0 h 44"/>
                  <a:gd name="T24" fmla="*/ 85 w 110"/>
                  <a:gd name="T25" fmla="*/ 1 h 44"/>
                  <a:gd name="T26" fmla="*/ 7 w 110"/>
                  <a:gd name="T27" fmla="*/ 2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0" h="44">
                    <a:moveTo>
                      <a:pt x="7" y="23"/>
                    </a:moveTo>
                    <a:cubicBezTo>
                      <a:pt x="2" y="24"/>
                      <a:pt x="0" y="29"/>
                      <a:pt x="1" y="33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1"/>
                      <a:pt x="8" y="44"/>
                      <a:pt x="12" y="43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20"/>
                      <a:pt x="92" y="20"/>
                      <a:pt x="93" y="20"/>
                    </a:cubicBezTo>
                    <a:cubicBezTo>
                      <a:pt x="93" y="20"/>
                      <a:pt x="94" y="19"/>
                      <a:pt x="94" y="19"/>
                    </a:cubicBezTo>
                    <a:cubicBezTo>
                      <a:pt x="108" y="8"/>
                      <a:pt x="108" y="8"/>
                      <a:pt x="108" y="8"/>
                    </a:cubicBezTo>
                    <a:cubicBezTo>
                      <a:pt x="109" y="7"/>
                      <a:pt x="110" y="6"/>
                      <a:pt x="110" y="4"/>
                    </a:cubicBezTo>
                    <a:cubicBezTo>
                      <a:pt x="109" y="3"/>
                      <a:pt x="108" y="2"/>
                      <a:pt x="107" y="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8" y="0"/>
                      <a:pt x="87" y="0"/>
                    </a:cubicBezTo>
                    <a:cubicBezTo>
                      <a:pt x="86" y="0"/>
                      <a:pt x="86" y="0"/>
                      <a:pt x="85" y="1"/>
                    </a:cubicBezTo>
                    <a:cubicBezTo>
                      <a:pt x="7" y="23"/>
                      <a:pt x="7" y="23"/>
                      <a:pt x="7" y="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Freeform 51"/>
              <p:cNvSpPr/>
              <p:nvPr/>
            </p:nvSpPr>
            <p:spPr bwMode="auto">
              <a:xfrm>
                <a:off x="4090988" y="2463801"/>
                <a:ext cx="285750" cy="123825"/>
              </a:xfrm>
              <a:custGeom>
                <a:avLst/>
                <a:gdLst>
                  <a:gd name="T0" fmla="*/ 0 w 180"/>
                  <a:gd name="T1" fmla="*/ 49 h 78"/>
                  <a:gd name="T2" fmla="*/ 10 w 180"/>
                  <a:gd name="T3" fmla="*/ 78 h 78"/>
                  <a:gd name="T4" fmla="*/ 180 w 180"/>
                  <a:gd name="T5" fmla="*/ 28 h 78"/>
                  <a:gd name="T6" fmla="*/ 173 w 180"/>
                  <a:gd name="T7" fmla="*/ 0 h 78"/>
                  <a:gd name="T8" fmla="*/ 0 w 180"/>
                  <a:gd name="T9" fmla="*/ 4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78">
                    <a:moveTo>
                      <a:pt x="0" y="49"/>
                    </a:moveTo>
                    <a:lnTo>
                      <a:pt x="10" y="78"/>
                    </a:lnTo>
                    <a:lnTo>
                      <a:pt x="180" y="28"/>
                    </a:lnTo>
                    <a:lnTo>
                      <a:pt x="173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CBE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Freeform 52"/>
              <p:cNvSpPr>
                <a:spLocks noEditPoints="1"/>
              </p:cNvSpPr>
              <p:nvPr/>
            </p:nvSpPr>
            <p:spPr bwMode="auto">
              <a:xfrm>
                <a:off x="4090988" y="2459038"/>
                <a:ext cx="288925" cy="131763"/>
              </a:xfrm>
              <a:custGeom>
                <a:avLst/>
                <a:gdLst>
                  <a:gd name="T0" fmla="*/ 173 w 182"/>
                  <a:gd name="T1" fmla="*/ 0 h 83"/>
                  <a:gd name="T2" fmla="*/ 182 w 182"/>
                  <a:gd name="T3" fmla="*/ 33 h 83"/>
                  <a:gd name="T4" fmla="*/ 7 w 182"/>
                  <a:gd name="T5" fmla="*/ 83 h 83"/>
                  <a:gd name="T6" fmla="*/ 0 w 182"/>
                  <a:gd name="T7" fmla="*/ 50 h 83"/>
                  <a:gd name="T8" fmla="*/ 173 w 182"/>
                  <a:gd name="T9" fmla="*/ 0 h 83"/>
                  <a:gd name="T10" fmla="*/ 178 w 182"/>
                  <a:gd name="T11" fmla="*/ 31 h 83"/>
                  <a:gd name="T12" fmla="*/ 171 w 182"/>
                  <a:gd name="T13" fmla="*/ 5 h 83"/>
                  <a:gd name="T14" fmla="*/ 2 w 182"/>
                  <a:gd name="T15" fmla="*/ 52 h 83"/>
                  <a:gd name="T16" fmla="*/ 10 w 182"/>
                  <a:gd name="T17" fmla="*/ 79 h 83"/>
                  <a:gd name="T18" fmla="*/ 178 w 182"/>
                  <a:gd name="T19" fmla="*/ 3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2" h="83">
                    <a:moveTo>
                      <a:pt x="173" y="0"/>
                    </a:moveTo>
                    <a:lnTo>
                      <a:pt x="182" y="33"/>
                    </a:lnTo>
                    <a:lnTo>
                      <a:pt x="7" y="83"/>
                    </a:lnTo>
                    <a:lnTo>
                      <a:pt x="0" y="50"/>
                    </a:lnTo>
                    <a:lnTo>
                      <a:pt x="173" y="0"/>
                    </a:lnTo>
                    <a:close/>
                    <a:moveTo>
                      <a:pt x="178" y="31"/>
                    </a:moveTo>
                    <a:lnTo>
                      <a:pt x="171" y="5"/>
                    </a:lnTo>
                    <a:lnTo>
                      <a:pt x="2" y="52"/>
                    </a:lnTo>
                    <a:lnTo>
                      <a:pt x="10" y="79"/>
                    </a:lnTo>
                    <a:lnTo>
                      <a:pt x="178" y="31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Freeform 53"/>
              <p:cNvSpPr/>
              <p:nvPr/>
            </p:nvSpPr>
            <p:spPr bwMode="auto">
              <a:xfrm>
                <a:off x="4094163" y="2478088"/>
                <a:ext cx="279400" cy="93663"/>
              </a:xfrm>
              <a:custGeom>
                <a:avLst/>
                <a:gdLst>
                  <a:gd name="T0" fmla="*/ 0 w 176"/>
                  <a:gd name="T1" fmla="*/ 50 h 59"/>
                  <a:gd name="T2" fmla="*/ 3 w 176"/>
                  <a:gd name="T3" fmla="*/ 59 h 59"/>
                  <a:gd name="T4" fmla="*/ 176 w 176"/>
                  <a:gd name="T5" fmla="*/ 10 h 59"/>
                  <a:gd name="T6" fmla="*/ 173 w 176"/>
                  <a:gd name="T7" fmla="*/ 0 h 59"/>
                  <a:gd name="T8" fmla="*/ 0 w 176"/>
                  <a:gd name="T9" fmla="*/ 5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59">
                    <a:moveTo>
                      <a:pt x="0" y="50"/>
                    </a:moveTo>
                    <a:lnTo>
                      <a:pt x="3" y="59"/>
                    </a:lnTo>
                    <a:lnTo>
                      <a:pt x="176" y="10"/>
                    </a:lnTo>
                    <a:lnTo>
                      <a:pt x="173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DE6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Freeform 54"/>
              <p:cNvSpPr>
                <a:spLocks noEditPoints="1"/>
              </p:cNvSpPr>
              <p:nvPr/>
            </p:nvSpPr>
            <p:spPr bwMode="auto">
              <a:xfrm>
                <a:off x="4094163" y="2478088"/>
                <a:ext cx="279400" cy="93663"/>
              </a:xfrm>
              <a:custGeom>
                <a:avLst/>
                <a:gdLst>
                  <a:gd name="T0" fmla="*/ 173 w 176"/>
                  <a:gd name="T1" fmla="*/ 0 h 59"/>
                  <a:gd name="T2" fmla="*/ 176 w 176"/>
                  <a:gd name="T3" fmla="*/ 10 h 59"/>
                  <a:gd name="T4" fmla="*/ 3 w 176"/>
                  <a:gd name="T5" fmla="*/ 59 h 59"/>
                  <a:gd name="T6" fmla="*/ 0 w 176"/>
                  <a:gd name="T7" fmla="*/ 50 h 59"/>
                  <a:gd name="T8" fmla="*/ 173 w 176"/>
                  <a:gd name="T9" fmla="*/ 0 h 59"/>
                  <a:gd name="T10" fmla="*/ 173 w 176"/>
                  <a:gd name="T11" fmla="*/ 10 h 59"/>
                  <a:gd name="T12" fmla="*/ 171 w 176"/>
                  <a:gd name="T13" fmla="*/ 2 h 59"/>
                  <a:gd name="T14" fmla="*/ 3 w 176"/>
                  <a:gd name="T15" fmla="*/ 50 h 59"/>
                  <a:gd name="T16" fmla="*/ 5 w 176"/>
                  <a:gd name="T17" fmla="*/ 57 h 59"/>
                  <a:gd name="T18" fmla="*/ 173 w 176"/>
                  <a:gd name="T1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6" h="59">
                    <a:moveTo>
                      <a:pt x="173" y="0"/>
                    </a:moveTo>
                    <a:lnTo>
                      <a:pt x="176" y="10"/>
                    </a:lnTo>
                    <a:lnTo>
                      <a:pt x="3" y="59"/>
                    </a:lnTo>
                    <a:lnTo>
                      <a:pt x="0" y="50"/>
                    </a:lnTo>
                    <a:lnTo>
                      <a:pt x="173" y="0"/>
                    </a:lnTo>
                    <a:close/>
                    <a:moveTo>
                      <a:pt x="173" y="10"/>
                    </a:moveTo>
                    <a:lnTo>
                      <a:pt x="171" y="2"/>
                    </a:lnTo>
                    <a:lnTo>
                      <a:pt x="3" y="50"/>
                    </a:lnTo>
                    <a:lnTo>
                      <a:pt x="5" y="57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Freeform 55"/>
              <p:cNvSpPr/>
              <p:nvPr/>
            </p:nvSpPr>
            <p:spPr bwMode="auto">
              <a:xfrm>
                <a:off x="4049713" y="2541588"/>
                <a:ext cx="57150" cy="53975"/>
              </a:xfrm>
              <a:custGeom>
                <a:avLst/>
                <a:gdLst>
                  <a:gd name="T0" fmla="*/ 1 w 15"/>
                  <a:gd name="T1" fmla="*/ 9 h 14"/>
                  <a:gd name="T2" fmla="*/ 9 w 15"/>
                  <a:gd name="T3" fmla="*/ 14 h 14"/>
                  <a:gd name="T4" fmla="*/ 15 w 15"/>
                  <a:gd name="T5" fmla="*/ 12 h 14"/>
                  <a:gd name="T6" fmla="*/ 11 w 15"/>
                  <a:gd name="T7" fmla="*/ 0 h 14"/>
                  <a:gd name="T8" fmla="*/ 6 w 15"/>
                  <a:gd name="T9" fmla="*/ 1 h 14"/>
                  <a:gd name="T10" fmla="*/ 1 w 15"/>
                  <a:gd name="T11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1" y="9"/>
                    </a:moveTo>
                    <a:cubicBezTo>
                      <a:pt x="2" y="12"/>
                      <a:pt x="6" y="14"/>
                      <a:pt x="9" y="14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2" y="2"/>
                      <a:pt x="0" y="6"/>
                      <a:pt x="1" y="9"/>
                    </a:cubicBezTo>
                  </a:path>
                </a:pathLst>
              </a:custGeom>
              <a:solidFill>
                <a:srgbClr val="FE7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Freeform 56"/>
              <p:cNvSpPr>
                <a:spLocks noEditPoints="1"/>
              </p:cNvSpPr>
              <p:nvPr/>
            </p:nvSpPr>
            <p:spPr bwMode="auto">
              <a:xfrm>
                <a:off x="4049713" y="2538413"/>
                <a:ext cx="57150" cy="60325"/>
              </a:xfrm>
              <a:custGeom>
                <a:avLst/>
                <a:gdLst>
                  <a:gd name="T0" fmla="*/ 11 w 15"/>
                  <a:gd name="T1" fmla="*/ 0 h 16"/>
                  <a:gd name="T2" fmla="*/ 15 w 15"/>
                  <a:gd name="T3" fmla="*/ 13 h 16"/>
                  <a:gd name="T4" fmla="*/ 7 w 15"/>
                  <a:gd name="T5" fmla="*/ 15 h 16"/>
                  <a:gd name="T6" fmla="*/ 1 w 15"/>
                  <a:gd name="T7" fmla="*/ 12 h 16"/>
                  <a:gd name="T8" fmla="*/ 0 w 15"/>
                  <a:gd name="T9" fmla="*/ 8 h 16"/>
                  <a:gd name="T10" fmla="*/ 4 w 15"/>
                  <a:gd name="T11" fmla="*/ 2 h 16"/>
                  <a:gd name="T12" fmla="*/ 11 w 15"/>
                  <a:gd name="T13" fmla="*/ 0 h 16"/>
                  <a:gd name="T14" fmla="*/ 14 w 15"/>
                  <a:gd name="T15" fmla="*/ 13 h 16"/>
                  <a:gd name="T16" fmla="*/ 11 w 15"/>
                  <a:gd name="T17" fmla="*/ 1 h 16"/>
                  <a:gd name="T18" fmla="*/ 4 w 15"/>
                  <a:gd name="T19" fmla="*/ 3 h 16"/>
                  <a:gd name="T20" fmla="*/ 1 w 15"/>
                  <a:gd name="T21" fmla="*/ 8 h 16"/>
                  <a:gd name="T22" fmla="*/ 2 w 15"/>
                  <a:gd name="T23" fmla="*/ 12 h 16"/>
                  <a:gd name="T24" fmla="*/ 7 w 15"/>
                  <a:gd name="T25" fmla="*/ 15 h 16"/>
                  <a:gd name="T26" fmla="*/ 14 w 15"/>
                  <a:gd name="T27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6">
                    <a:moveTo>
                      <a:pt x="11" y="0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5" y="16"/>
                      <a:pt x="2" y="15"/>
                      <a:pt x="1" y="1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3"/>
                      <a:pt x="4" y="2"/>
                    </a:cubicBezTo>
                    <a:cubicBezTo>
                      <a:pt x="11" y="0"/>
                      <a:pt x="11" y="0"/>
                      <a:pt x="11" y="0"/>
                    </a:cubicBezTo>
                    <a:moveTo>
                      <a:pt x="14" y="13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4"/>
                      <a:pt x="1" y="6"/>
                      <a:pt x="1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4"/>
                      <a:pt x="5" y="15"/>
                      <a:pt x="7" y="15"/>
                    </a:cubicBezTo>
                    <a:cubicBezTo>
                      <a:pt x="14" y="13"/>
                      <a:pt x="14" y="13"/>
                      <a:pt x="14" y="13"/>
                    </a:cubicBezTo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Freeform 57"/>
              <p:cNvSpPr/>
              <p:nvPr/>
            </p:nvSpPr>
            <p:spPr bwMode="auto">
              <a:xfrm>
                <a:off x="4076700" y="2541588"/>
                <a:ext cx="30163" cy="49213"/>
              </a:xfrm>
              <a:custGeom>
                <a:avLst/>
                <a:gdLst>
                  <a:gd name="T0" fmla="*/ 0 w 19"/>
                  <a:gd name="T1" fmla="*/ 3 h 31"/>
                  <a:gd name="T2" fmla="*/ 9 w 19"/>
                  <a:gd name="T3" fmla="*/ 31 h 31"/>
                  <a:gd name="T4" fmla="*/ 19 w 19"/>
                  <a:gd name="T5" fmla="*/ 29 h 31"/>
                  <a:gd name="T6" fmla="*/ 9 w 19"/>
                  <a:gd name="T7" fmla="*/ 0 h 31"/>
                  <a:gd name="T8" fmla="*/ 0 w 19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0" y="3"/>
                    </a:moveTo>
                    <a:lnTo>
                      <a:pt x="9" y="31"/>
                    </a:lnTo>
                    <a:lnTo>
                      <a:pt x="19" y="29"/>
                    </a:ln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7B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Freeform 58"/>
              <p:cNvSpPr/>
              <p:nvPr/>
            </p:nvSpPr>
            <p:spPr bwMode="auto">
              <a:xfrm>
                <a:off x="4076700" y="2541588"/>
                <a:ext cx="30163" cy="49213"/>
              </a:xfrm>
              <a:custGeom>
                <a:avLst/>
                <a:gdLst>
                  <a:gd name="T0" fmla="*/ 0 w 19"/>
                  <a:gd name="T1" fmla="*/ 3 h 31"/>
                  <a:gd name="T2" fmla="*/ 9 w 19"/>
                  <a:gd name="T3" fmla="*/ 31 h 31"/>
                  <a:gd name="T4" fmla="*/ 19 w 19"/>
                  <a:gd name="T5" fmla="*/ 29 h 31"/>
                  <a:gd name="T6" fmla="*/ 9 w 19"/>
                  <a:gd name="T7" fmla="*/ 0 h 31"/>
                  <a:gd name="T8" fmla="*/ 0 w 19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0" y="3"/>
                    </a:moveTo>
                    <a:lnTo>
                      <a:pt x="9" y="31"/>
                    </a:lnTo>
                    <a:lnTo>
                      <a:pt x="19" y="29"/>
                    </a:lnTo>
                    <a:lnTo>
                      <a:pt x="9" y="0"/>
                    </a:lnTo>
                    <a:lnTo>
                      <a:pt x="0" y="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Freeform 59"/>
              <p:cNvSpPr>
                <a:spLocks noEditPoints="1"/>
              </p:cNvSpPr>
              <p:nvPr/>
            </p:nvSpPr>
            <p:spPr bwMode="auto">
              <a:xfrm>
                <a:off x="4076700" y="2538413"/>
                <a:ext cx="30163" cy="57150"/>
              </a:xfrm>
              <a:custGeom>
                <a:avLst/>
                <a:gdLst>
                  <a:gd name="T0" fmla="*/ 9 w 19"/>
                  <a:gd name="T1" fmla="*/ 0 h 36"/>
                  <a:gd name="T2" fmla="*/ 19 w 19"/>
                  <a:gd name="T3" fmla="*/ 31 h 36"/>
                  <a:gd name="T4" fmla="*/ 9 w 19"/>
                  <a:gd name="T5" fmla="*/ 36 h 36"/>
                  <a:gd name="T6" fmla="*/ 0 w 19"/>
                  <a:gd name="T7" fmla="*/ 2 h 36"/>
                  <a:gd name="T8" fmla="*/ 9 w 19"/>
                  <a:gd name="T9" fmla="*/ 0 h 36"/>
                  <a:gd name="T10" fmla="*/ 16 w 19"/>
                  <a:gd name="T11" fmla="*/ 31 h 36"/>
                  <a:gd name="T12" fmla="*/ 9 w 19"/>
                  <a:gd name="T13" fmla="*/ 2 h 36"/>
                  <a:gd name="T14" fmla="*/ 2 w 19"/>
                  <a:gd name="T15" fmla="*/ 5 h 36"/>
                  <a:gd name="T16" fmla="*/ 9 w 19"/>
                  <a:gd name="T17" fmla="*/ 33 h 36"/>
                  <a:gd name="T18" fmla="*/ 16 w 19"/>
                  <a:gd name="T1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6">
                    <a:moveTo>
                      <a:pt x="9" y="0"/>
                    </a:moveTo>
                    <a:lnTo>
                      <a:pt x="19" y="31"/>
                    </a:lnTo>
                    <a:lnTo>
                      <a:pt x="9" y="36"/>
                    </a:lnTo>
                    <a:lnTo>
                      <a:pt x="0" y="2"/>
                    </a:lnTo>
                    <a:lnTo>
                      <a:pt x="9" y="0"/>
                    </a:lnTo>
                    <a:close/>
                    <a:moveTo>
                      <a:pt x="16" y="31"/>
                    </a:moveTo>
                    <a:lnTo>
                      <a:pt x="9" y="2"/>
                    </a:lnTo>
                    <a:lnTo>
                      <a:pt x="2" y="5"/>
                    </a:lnTo>
                    <a:lnTo>
                      <a:pt x="9" y="33"/>
                    </a:lnTo>
                    <a:lnTo>
                      <a:pt x="16" y="31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Freeform 60"/>
              <p:cNvSpPr>
                <a:spLocks noEditPoints="1"/>
              </p:cNvSpPr>
              <p:nvPr/>
            </p:nvSpPr>
            <p:spPr bwMode="auto">
              <a:xfrm>
                <a:off x="4076700" y="2538413"/>
                <a:ext cx="30163" cy="57150"/>
              </a:xfrm>
              <a:custGeom>
                <a:avLst/>
                <a:gdLst>
                  <a:gd name="T0" fmla="*/ 9 w 19"/>
                  <a:gd name="T1" fmla="*/ 0 h 36"/>
                  <a:gd name="T2" fmla="*/ 19 w 19"/>
                  <a:gd name="T3" fmla="*/ 31 h 36"/>
                  <a:gd name="T4" fmla="*/ 9 w 19"/>
                  <a:gd name="T5" fmla="*/ 36 h 36"/>
                  <a:gd name="T6" fmla="*/ 0 w 19"/>
                  <a:gd name="T7" fmla="*/ 2 h 36"/>
                  <a:gd name="T8" fmla="*/ 9 w 19"/>
                  <a:gd name="T9" fmla="*/ 0 h 36"/>
                  <a:gd name="T10" fmla="*/ 16 w 19"/>
                  <a:gd name="T11" fmla="*/ 31 h 36"/>
                  <a:gd name="T12" fmla="*/ 9 w 19"/>
                  <a:gd name="T13" fmla="*/ 2 h 36"/>
                  <a:gd name="T14" fmla="*/ 2 w 19"/>
                  <a:gd name="T15" fmla="*/ 5 h 36"/>
                  <a:gd name="T16" fmla="*/ 9 w 19"/>
                  <a:gd name="T17" fmla="*/ 33 h 36"/>
                  <a:gd name="T18" fmla="*/ 16 w 19"/>
                  <a:gd name="T19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36">
                    <a:moveTo>
                      <a:pt x="9" y="0"/>
                    </a:moveTo>
                    <a:lnTo>
                      <a:pt x="19" y="31"/>
                    </a:lnTo>
                    <a:lnTo>
                      <a:pt x="9" y="36"/>
                    </a:lnTo>
                    <a:lnTo>
                      <a:pt x="0" y="2"/>
                    </a:lnTo>
                    <a:lnTo>
                      <a:pt x="9" y="0"/>
                    </a:lnTo>
                    <a:moveTo>
                      <a:pt x="16" y="31"/>
                    </a:moveTo>
                    <a:lnTo>
                      <a:pt x="9" y="2"/>
                    </a:lnTo>
                    <a:lnTo>
                      <a:pt x="2" y="5"/>
                    </a:lnTo>
                    <a:lnTo>
                      <a:pt x="9" y="33"/>
                    </a:lnTo>
                    <a:lnTo>
                      <a:pt x="16" y="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Freeform 61"/>
              <p:cNvSpPr/>
              <p:nvPr/>
            </p:nvSpPr>
            <p:spPr bwMode="auto">
              <a:xfrm>
                <a:off x="4365625" y="2463801"/>
                <a:ext cx="52388" cy="44450"/>
              </a:xfrm>
              <a:custGeom>
                <a:avLst/>
                <a:gdLst>
                  <a:gd name="T0" fmla="*/ 7 w 33"/>
                  <a:gd name="T1" fmla="*/ 28 h 28"/>
                  <a:gd name="T2" fmla="*/ 33 w 33"/>
                  <a:gd name="T3" fmla="*/ 9 h 28"/>
                  <a:gd name="T4" fmla="*/ 31 w 33"/>
                  <a:gd name="T5" fmla="*/ 2 h 28"/>
                  <a:gd name="T6" fmla="*/ 0 w 33"/>
                  <a:gd name="T7" fmla="*/ 0 h 28"/>
                  <a:gd name="T8" fmla="*/ 7 w 33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8">
                    <a:moveTo>
                      <a:pt x="7" y="28"/>
                    </a:moveTo>
                    <a:lnTo>
                      <a:pt x="33" y="9"/>
                    </a:lnTo>
                    <a:lnTo>
                      <a:pt x="31" y="2"/>
                    </a:lnTo>
                    <a:lnTo>
                      <a:pt x="0" y="0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F7E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Freeform 62"/>
              <p:cNvSpPr/>
              <p:nvPr/>
            </p:nvSpPr>
            <p:spPr bwMode="auto">
              <a:xfrm>
                <a:off x="4414838" y="2466976"/>
                <a:ext cx="14288" cy="11113"/>
              </a:xfrm>
              <a:custGeom>
                <a:avLst/>
                <a:gdLst>
                  <a:gd name="T0" fmla="*/ 9 w 9"/>
                  <a:gd name="T1" fmla="*/ 2 h 7"/>
                  <a:gd name="T2" fmla="*/ 0 w 9"/>
                  <a:gd name="T3" fmla="*/ 0 h 7"/>
                  <a:gd name="T4" fmla="*/ 2 w 9"/>
                  <a:gd name="T5" fmla="*/ 7 h 7"/>
                  <a:gd name="T6" fmla="*/ 9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F7E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Freeform 63"/>
              <p:cNvSpPr>
                <a:spLocks noEditPoints="1"/>
              </p:cNvSpPr>
              <p:nvPr/>
            </p:nvSpPr>
            <p:spPr bwMode="auto">
              <a:xfrm>
                <a:off x="4362450" y="2463801"/>
                <a:ext cx="55563" cy="47625"/>
              </a:xfrm>
              <a:custGeom>
                <a:avLst/>
                <a:gdLst>
                  <a:gd name="T0" fmla="*/ 33 w 35"/>
                  <a:gd name="T1" fmla="*/ 2 h 30"/>
                  <a:gd name="T2" fmla="*/ 35 w 35"/>
                  <a:gd name="T3" fmla="*/ 11 h 30"/>
                  <a:gd name="T4" fmla="*/ 9 w 35"/>
                  <a:gd name="T5" fmla="*/ 30 h 30"/>
                  <a:gd name="T6" fmla="*/ 0 w 35"/>
                  <a:gd name="T7" fmla="*/ 0 h 30"/>
                  <a:gd name="T8" fmla="*/ 33 w 35"/>
                  <a:gd name="T9" fmla="*/ 2 h 30"/>
                  <a:gd name="T10" fmla="*/ 33 w 35"/>
                  <a:gd name="T11" fmla="*/ 9 h 30"/>
                  <a:gd name="T12" fmla="*/ 30 w 35"/>
                  <a:gd name="T13" fmla="*/ 4 h 30"/>
                  <a:gd name="T14" fmla="*/ 2 w 35"/>
                  <a:gd name="T15" fmla="*/ 2 h 30"/>
                  <a:gd name="T16" fmla="*/ 9 w 35"/>
                  <a:gd name="T17" fmla="*/ 28 h 30"/>
                  <a:gd name="T18" fmla="*/ 33 w 35"/>
                  <a:gd name="T19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0">
                    <a:moveTo>
                      <a:pt x="33" y="2"/>
                    </a:moveTo>
                    <a:lnTo>
                      <a:pt x="35" y="11"/>
                    </a:lnTo>
                    <a:lnTo>
                      <a:pt x="9" y="30"/>
                    </a:lnTo>
                    <a:lnTo>
                      <a:pt x="0" y="0"/>
                    </a:lnTo>
                    <a:lnTo>
                      <a:pt x="33" y="2"/>
                    </a:lnTo>
                    <a:close/>
                    <a:moveTo>
                      <a:pt x="33" y="9"/>
                    </a:moveTo>
                    <a:lnTo>
                      <a:pt x="30" y="4"/>
                    </a:lnTo>
                    <a:lnTo>
                      <a:pt x="2" y="2"/>
                    </a:lnTo>
                    <a:lnTo>
                      <a:pt x="9" y="28"/>
                    </a:lnTo>
                    <a:lnTo>
                      <a:pt x="33" y="9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Freeform 64"/>
              <p:cNvSpPr/>
              <p:nvPr/>
            </p:nvSpPr>
            <p:spPr bwMode="auto">
              <a:xfrm>
                <a:off x="4414838" y="2466976"/>
                <a:ext cx="14288" cy="11113"/>
              </a:xfrm>
              <a:custGeom>
                <a:avLst/>
                <a:gdLst>
                  <a:gd name="T0" fmla="*/ 9 w 9"/>
                  <a:gd name="T1" fmla="*/ 2 h 7"/>
                  <a:gd name="T2" fmla="*/ 0 w 9"/>
                  <a:gd name="T3" fmla="*/ 0 h 7"/>
                  <a:gd name="T4" fmla="*/ 2 w 9"/>
                  <a:gd name="T5" fmla="*/ 7 h 7"/>
                  <a:gd name="T6" fmla="*/ 9 w 9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Freeform 65"/>
              <p:cNvSpPr>
                <a:spLocks noEditPoints="1"/>
              </p:cNvSpPr>
              <p:nvPr/>
            </p:nvSpPr>
            <p:spPr bwMode="auto">
              <a:xfrm>
                <a:off x="4410075" y="2466976"/>
                <a:ext cx="22225" cy="14288"/>
              </a:xfrm>
              <a:custGeom>
                <a:avLst/>
                <a:gdLst>
                  <a:gd name="T0" fmla="*/ 14 w 14"/>
                  <a:gd name="T1" fmla="*/ 0 h 9"/>
                  <a:gd name="T2" fmla="*/ 3 w 14"/>
                  <a:gd name="T3" fmla="*/ 9 h 9"/>
                  <a:gd name="T4" fmla="*/ 0 w 14"/>
                  <a:gd name="T5" fmla="*/ 0 h 9"/>
                  <a:gd name="T6" fmla="*/ 14 w 14"/>
                  <a:gd name="T7" fmla="*/ 0 h 9"/>
                  <a:gd name="T8" fmla="*/ 5 w 14"/>
                  <a:gd name="T9" fmla="*/ 7 h 9"/>
                  <a:gd name="T10" fmla="*/ 10 w 14"/>
                  <a:gd name="T11" fmla="*/ 2 h 9"/>
                  <a:gd name="T12" fmla="*/ 3 w 14"/>
                  <a:gd name="T13" fmla="*/ 2 h 9"/>
                  <a:gd name="T14" fmla="*/ 5 w 14"/>
                  <a:gd name="T1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14" y="0"/>
                    </a:moveTo>
                    <a:lnTo>
                      <a:pt x="3" y="9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  <a:moveTo>
                      <a:pt x="5" y="7"/>
                    </a:moveTo>
                    <a:lnTo>
                      <a:pt x="10" y="2"/>
                    </a:lnTo>
                    <a:lnTo>
                      <a:pt x="3" y="2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2E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Freeform 66"/>
              <p:cNvSpPr/>
              <p:nvPr/>
            </p:nvSpPr>
            <p:spPr bwMode="auto">
              <a:xfrm>
                <a:off x="4060825" y="2571751"/>
                <a:ext cx="19050" cy="19050"/>
              </a:xfrm>
              <a:custGeom>
                <a:avLst/>
                <a:gdLst>
                  <a:gd name="T0" fmla="*/ 3 w 5"/>
                  <a:gd name="T1" fmla="*/ 0 h 5"/>
                  <a:gd name="T2" fmla="*/ 2 w 5"/>
                  <a:gd name="T3" fmla="*/ 0 h 5"/>
                  <a:gd name="T4" fmla="*/ 1 w 5"/>
                  <a:gd name="T5" fmla="*/ 3 h 5"/>
                  <a:gd name="T6" fmla="*/ 3 w 5"/>
                  <a:gd name="T7" fmla="*/ 5 h 5"/>
                  <a:gd name="T8" fmla="*/ 4 w 5"/>
                  <a:gd name="T9" fmla="*/ 5 h 5"/>
                  <a:gd name="T10" fmla="*/ 5 w 5"/>
                  <a:gd name="T11" fmla="*/ 2 h 5"/>
                  <a:gd name="T12" fmla="*/ 3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</a:path>
                </a:pathLst>
              </a:custGeom>
              <a:solidFill>
                <a:srgbClr val="FE8D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5963" y="3935"/>
              <a:ext cx="7521" cy="243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策略提升</a:t>
              </a:r>
            </a:p>
            <a:p>
              <a:pPr algn="just" fontAlgn="auto">
                <a:lnSpc>
                  <a:spcPts val="3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解决与机械效率相关的问题，首先要根据机械使用情况，</a:t>
              </a:r>
              <a:r>
                <a:rPr lang="zh-CN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分析有用功和总功</a:t>
              </a:r>
              <a:r>
                <a:rPr 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，明确做功的力和</a:t>
              </a:r>
              <a:r>
                <a:rPr lang="zh-CN" sz="28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在此力作用下物体运动的距离</a:t>
              </a:r>
              <a:r>
                <a:rPr 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，在应用相关公式算出机械效率。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&amp;pky360_sjzg_VCG41N886595388_sjzg_VCG41N886595388&amp;"/>
          <p:cNvPicPr>
            <a:picLocks noChangeAspect="1"/>
          </p:cNvPicPr>
          <p:nvPr/>
        </p:nvPicPr>
        <p:blipFill>
          <a:blip r:embed="rId2">
            <a:alphaModFix amt="50000"/>
          </a:blip>
          <a:srcRect t="15894" b="5541"/>
          <a:stretch>
            <a:fillRect/>
          </a:stretch>
        </p:blipFill>
        <p:spPr>
          <a:xfrm>
            <a:off x="635" y="610870"/>
            <a:ext cx="12188825" cy="624713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35972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机械效率的大小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2778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机械效率的计算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9635" y="2383155"/>
            <a:ext cx="101352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讨论：如果用上述滑轮匀速提起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30kg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的物体，那么机械效率还是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90%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吗？同一机械的机械效率是否会发生变化？为什么？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9635" y="3336290"/>
            <a:ext cx="996061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答：机械效率变小了，因为物体的质量减小了，导致有用功减小，因此整个装置的机械效率减小。</a:t>
            </a:r>
          </a:p>
          <a:p>
            <a:pPr indent="457200"/>
            <a:r>
              <a:rPr lang="en-US" altLang="zh-CN" sz="2800"/>
              <a:t>   </a:t>
            </a:r>
            <a:r>
              <a:rPr lang="zh-CN" altLang="en-US" sz="2800"/>
              <a:t>同一机械的机械效率会发生变化，在不同的做功过程中，机械效率可能会增大，也可能会减小。</a:t>
            </a:r>
          </a:p>
          <a:p>
            <a:pPr indent="457200"/>
            <a:r>
              <a:rPr lang="en-US" altLang="zh-CN" sz="2800"/>
              <a:t>   </a:t>
            </a:r>
            <a:r>
              <a:rPr lang="zh-CN" altLang="en-US" sz="2800" b="1"/>
              <a:t>总功不变的情况下，机械提起的物体的质量越大，有用功越多，机械效率越大；机械提起的物体的质量越小，有用功越小，机械效率越小</a:t>
            </a:r>
            <a:r>
              <a:rPr lang="zh-CN" altLang="en-US" sz="2800"/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35972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机械效率的大小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3596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提升机械效率的方法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9635" y="2653030"/>
            <a:ext cx="8933180" cy="285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60000"/>
              </a:lnSpc>
              <a:spcBef>
                <a:spcPts val="25"/>
              </a:spcBef>
              <a:buNone/>
            </a:pPr>
            <a:r>
              <a:rPr lang="en-US" altLang="zh-CN" sz="2800" b="1" dirty="0">
                <a:latin typeface="微软雅黑" panose="020B0503020204020204" charset="-122"/>
                <a:sym typeface="+mn-ea"/>
              </a:rPr>
              <a:t>1.</a:t>
            </a:r>
            <a:r>
              <a:rPr lang="zh-CN" altLang="en-US" sz="2800" b="1" dirty="0">
                <a:latin typeface="微软雅黑" panose="020B0503020204020204" charset="-122"/>
                <a:sym typeface="+mn-ea"/>
              </a:rPr>
              <a:t>摩擦、绳重（轮与轴及轮与绳之间）：</a:t>
            </a:r>
            <a:r>
              <a:rPr lang="zh-CN" altLang="en-US" sz="2800" dirty="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减小摩擦可以减少额外功，提高机械效率</a:t>
            </a:r>
            <a:endParaRPr lang="zh-CN" altLang="en-US" sz="2800" dirty="0">
              <a:solidFill>
                <a:schemeClr val="tx1"/>
              </a:solidFill>
              <a:latin typeface="方正教材规范楷体_GBK" panose="02000000000000000000" charset="-122"/>
              <a:ea typeface="方正教材规范楷体_GBK" panose="02000000000000000000" charset="-122"/>
            </a:endParaRPr>
          </a:p>
          <a:p>
            <a:pPr algn="l">
              <a:lnSpc>
                <a:spcPct val="160000"/>
              </a:lnSpc>
              <a:spcBef>
                <a:spcPts val="25"/>
              </a:spcBef>
              <a:buNone/>
            </a:pPr>
            <a:r>
              <a:rPr lang="en-US" altLang="zh-CN" sz="2800" b="1" dirty="0">
                <a:latin typeface="微软雅黑" panose="020B0503020204020204" charset="-122"/>
                <a:sym typeface="+mn-ea"/>
              </a:rPr>
              <a:t>2.</a:t>
            </a:r>
            <a:r>
              <a:rPr lang="zh-CN" altLang="en-US" sz="2800" b="1" dirty="0">
                <a:latin typeface="微软雅黑" panose="020B0503020204020204" charset="-122"/>
                <a:sym typeface="+mn-ea"/>
              </a:rPr>
              <a:t>物重：</a:t>
            </a:r>
            <a:r>
              <a:rPr lang="zh-CN" altLang="en-US" sz="2800" dirty="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物重增加，机械效率提高</a:t>
            </a:r>
            <a:endParaRPr lang="zh-CN" altLang="en-US" sz="2800" dirty="0">
              <a:solidFill>
                <a:schemeClr val="tx1"/>
              </a:solidFill>
              <a:latin typeface="方正教材规范楷体_GBK" panose="02000000000000000000" charset="-122"/>
              <a:ea typeface="方正教材规范楷体_GBK" panose="02000000000000000000" charset="-122"/>
            </a:endParaRPr>
          </a:p>
          <a:p>
            <a:pPr algn="l">
              <a:lnSpc>
                <a:spcPct val="160000"/>
              </a:lnSpc>
              <a:spcBef>
                <a:spcPts val="25"/>
              </a:spcBef>
              <a:buNone/>
            </a:pPr>
            <a:r>
              <a:rPr lang="en-US" altLang="zh-CN" sz="2800" b="1" dirty="0">
                <a:latin typeface="微软雅黑" panose="020B0503020204020204" charset="-122"/>
                <a:sym typeface="+mn-ea"/>
              </a:rPr>
              <a:t>3.</a:t>
            </a:r>
            <a:r>
              <a:rPr lang="zh-CN" altLang="en-US" sz="2800" b="1" dirty="0">
                <a:latin typeface="微软雅黑" panose="020B0503020204020204" charset="-122"/>
                <a:sym typeface="+mn-ea"/>
              </a:rPr>
              <a:t>动滑轮重：</a:t>
            </a:r>
            <a:r>
              <a:rPr lang="zh-CN" altLang="en-US" sz="2800" dirty="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动滑轮重减小，机械效率提高</a:t>
            </a:r>
            <a:endParaRPr lang="zh-CN" altLang="en-US" sz="2800" dirty="0">
              <a:solidFill>
                <a:schemeClr val="tx1"/>
              </a:solidFill>
              <a:latin typeface="方正教材规范楷体_GBK" panose="02000000000000000000" charset="-122"/>
              <a:ea typeface="方正教材规范楷体_GBK" panose="02000000000000000000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1" name="图片 10" descr="&amp;pky340_sjzg_VCG41N618202820_sjzg_VCG41N618202820&amp;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793" t="7181" r="4793"/>
          <a:stretch>
            <a:fillRect/>
          </a:stretch>
        </p:blipFill>
        <p:spPr>
          <a:xfrm>
            <a:off x="8035290" y="3667760"/>
            <a:ext cx="3952875" cy="273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2170" y="732155"/>
            <a:ext cx="1055814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建筑工地上，工人用如图所示的装置将重为</a:t>
            </a:r>
            <a:r>
              <a:rPr lang="en-US" altLang="zh-CN" sz="2800"/>
              <a:t>300N</a:t>
            </a:r>
            <a:r>
              <a:rPr lang="zh-CN" altLang="en-US" sz="2800"/>
              <a:t>的建材从地面匀速运送到离地面</a:t>
            </a:r>
            <a:r>
              <a:rPr lang="en-US" altLang="zh-CN" sz="2800"/>
              <a:t>8m</a:t>
            </a:r>
            <a:r>
              <a:rPr lang="zh-CN" altLang="en-US" sz="2800"/>
              <a:t>的高处，所用时间为</a:t>
            </a:r>
            <a:r>
              <a:rPr lang="en-US" altLang="zh-CN" sz="2800"/>
              <a:t>40s</a:t>
            </a:r>
            <a:r>
              <a:rPr lang="zh-CN" altLang="en-US" sz="2800"/>
              <a:t>。已知动滑轮重为</a:t>
            </a:r>
            <a:r>
              <a:rPr lang="en-US" altLang="zh-CN" sz="2800"/>
              <a:t>40N</a:t>
            </a:r>
            <a:r>
              <a:rPr lang="zh-CN" altLang="en-US" sz="2800"/>
              <a:t>，不计滑轮组的绳重和摩擦，下列说法正确的是（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．工人做的总功为</a:t>
            </a:r>
            <a:r>
              <a:rPr lang="en-US" altLang="zh-CN" sz="2800"/>
              <a:t>2400J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．工人拉力的功率为</a:t>
            </a:r>
            <a:r>
              <a:rPr lang="en-US" altLang="zh-CN" sz="2800"/>
              <a:t>60W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．此过程中该装置的机械效率约为</a:t>
            </a:r>
            <a:r>
              <a:rPr lang="en-US" altLang="zh-CN" sz="2800"/>
              <a:t>88%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．可以通过增加动滑轮个数的方法提高该装置的机械效率</a:t>
            </a:r>
          </a:p>
        </p:txBody>
      </p:sp>
      <p:pic>
        <p:nvPicPr>
          <p:cNvPr id="100007" name="图片 100007" descr="@@@d17794d1-0302-4d98-84e9-9e7139d925b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585" y="3004185"/>
            <a:ext cx="2188210" cy="27203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49410" y="2176780"/>
            <a:ext cx="963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2170" y="1692275"/>
            <a:ext cx="64579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如图所示，工人利用动滑轮匀速提升重物，已知物重</a:t>
            </a:r>
            <a:r>
              <a:rPr lang="en-US" altLang="zh-CN" sz="2800"/>
              <a:t>400N</a:t>
            </a:r>
            <a:r>
              <a:rPr lang="zh-CN" altLang="en-US" sz="2800"/>
              <a:t>，施加在绳端竖直向上的拉力</a:t>
            </a:r>
            <a:r>
              <a:rPr lang="en-US" altLang="zh-CN" sz="2800"/>
              <a:t>F</a:t>
            </a:r>
            <a:r>
              <a:rPr lang="zh-CN" altLang="en-US" sz="2800"/>
              <a:t>为</a:t>
            </a:r>
            <a:r>
              <a:rPr lang="en-US" altLang="zh-CN" sz="2800"/>
              <a:t>250N</a:t>
            </a:r>
            <a:r>
              <a:rPr lang="zh-CN" altLang="en-US" sz="2800"/>
              <a:t>，在</a:t>
            </a:r>
            <a:r>
              <a:rPr lang="en-US" altLang="zh-CN" sz="2800"/>
              <a:t>100s</a:t>
            </a:r>
            <a:r>
              <a:rPr lang="zh-CN" altLang="en-US" sz="2800"/>
              <a:t>内将物体提升</a:t>
            </a:r>
            <a:r>
              <a:rPr lang="en-US" altLang="zh-CN" sz="2800"/>
              <a:t>10m</a:t>
            </a:r>
            <a:r>
              <a:rPr lang="zh-CN" altLang="en-US" sz="2800"/>
              <a:t>，不计绳重与摩擦，此过程中动滑轮的机械效率为</a:t>
            </a:r>
            <a:r>
              <a:rPr lang="en-US" altLang="zh-CN" sz="2800" u="sng"/>
              <a:t>           </a:t>
            </a:r>
            <a:r>
              <a:rPr lang="zh-CN" altLang="en-US" sz="2800"/>
              <a:t>，绳端拉力做功的功率为</a:t>
            </a:r>
            <a:r>
              <a:rPr lang="en-US" altLang="zh-CN" sz="2800" u="sng"/>
              <a:t>           </a:t>
            </a:r>
            <a:r>
              <a:rPr lang="en-US" altLang="zh-CN" sz="2800"/>
              <a:t>W</a:t>
            </a:r>
            <a:r>
              <a:rPr lang="zh-CN" altLang="en-US" sz="2800"/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128135" y="4416425"/>
            <a:ext cx="963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80%</a:t>
            </a:r>
          </a:p>
        </p:txBody>
      </p:sp>
      <p:pic>
        <p:nvPicPr>
          <p:cNvPr id="100019" name="图片 100019" descr="@@@9f5ab30d-0473-4935-b71d-7440e02bb9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5" y="1918335"/>
            <a:ext cx="1492250" cy="38747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82925" y="5028565"/>
            <a:ext cx="963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50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2170" y="1842770"/>
            <a:ext cx="58312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用如图所示滑轮组将重</a:t>
            </a:r>
            <a:r>
              <a:rPr lang="en-US" altLang="zh-CN" sz="2800"/>
              <a:t>300N</a:t>
            </a:r>
            <a:r>
              <a:rPr lang="zh-CN" altLang="en-US" sz="2800"/>
              <a:t>的物体匀速提升</a:t>
            </a:r>
            <a:r>
              <a:rPr lang="en-US" altLang="zh-CN" sz="2800"/>
              <a:t>1m</a:t>
            </a:r>
            <a:r>
              <a:rPr lang="zh-CN" altLang="en-US" sz="2800"/>
              <a:t>，拉力</a:t>
            </a:r>
            <a:r>
              <a:rPr lang="en-US" altLang="zh-CN" sz="2800"/>
              <a:t>F</a:t>
            </a:r>
            <a:r>
              <a:rPr lang="zh-CN" altLang="en-US" sz="2800"/>
              <a:t>大小为</a:t>
            </a:r>
            <a:r>
              <a:rPr lang="en-US" altLang="zh-CN" sz="2800"/>
              <a:t>120N</a:t>
            </a:r>
            <a:r>
              <a:rPr lang="zh-CN" altLang="en-US" sz="2800"/>
              <a:t>，有用功为</a:t>
            </a:r>
            <a:r>
              <a:rPr lang="en-US" altLang="zh-CN" sz="2800" u="sng"/>
              <a:t>           </a:t>
            </a:r>
            <a:r>
              <a:rPr lang="en-US" altLang="zh-CN" sz="2800"/>
              <a:t>J</a:t>
            </a:r>
            <a:r>
              <a:rPr lang="zh-CN" altLang="en-US" sz="2800"/>
              <a:t>，滑轮组的机械效率为</a:t>
            </a:r>
            <a:r>
              <a:rPr lang="en-US" altLang="zh-CN" sz="2800" u="sng"/>
              <a:t>               </a:t>
            </a:r>
            <a:r>
              <a:rPr lang="zh-CN" altLang="en-US" sz="2800"/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63700" y="3823335"/>
            <a:ext cx="1336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83.3%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97125" y="3239770"/>
            <a:ext cx="963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00069" name="图片 100069" descr="@@@297cc3e8-e611-4907-b278-37bcc08907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130" y="1496060"/>
            <a:ext cx="1887220" cy="506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46400" y="1923415"/>
            <a:ext cx="2964815" cy="1056259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139305" y="1401445"/>
            <a:ext cx="365887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做中学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	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省功了吗？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26465" y="2447925"/>
            <a:ext cx="716280" cy="256095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机械效率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882140" y="2442845"/>
            <a:ext cx="906145" cy="256603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6125210" y="1654175"/>
            <a:ext cx="876935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46400" y="4713605"/>
            <a:ext cx="218376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机械效率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5480685" y="4215130"/>
            <a:ext cx="806450" cy="156273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139305" y="2177415"/>
            <a:ext cx="95821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含义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46520" y="3936365"/>
            <a:ext cx="10179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sym typeface="宋体" panose="02010600030101010101" pitchFamily="2" charset="-122"/>
              </a:rPr>
              <a:t>含义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54140" y="4712970"/>
            <a:ext cx="100965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公式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39305" y="2953385"/>
            <a:ext cx="483171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有用功、额外功和总功的关系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454140" y="5489575"/>
            <a:ext cx="270827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机械效率的计算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10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ttps://docer-ks3.wpscdn.cn/picture/20892545/a3aa2b392d7833cd83f75667fe0d94fb_612.jpg" descr="Cargo Delivery Truck"/>
          <p:cNvPicPr>
            <a:picLocks noChangeAspect="1"/>
          </p:cNvPicPr>
          <p:nvPr/>
        </p:nvPicPr>
        <p:blipFill>
          <a:blip r:embed="rId3"/>
          <a:srcRect t="17037" b="9821"/>
          <a:stretch>
            <a:fillRect/>
          </a:stretch>
        </p:blipFill>
        <p:spPr>
          <a:xfrm>
            <a:off x="635" y="615315"/>
            <a:ext cx="12192000" cy="6242685"/>
          </a:xfrm>
          <a:prstGeom prst="rect">
            <a:avLst/>
          </a:prstGeom>
        </p:spPr>
      </p:pic>
      <p:pic>
        <p:nvPicPr>
          <p:cNvPr id="4" name="图片 3" descr="目标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3880" y="1390015"/>
            <a:ext cx="636270" cy="6362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76825" y="1207770"/>
            <a:ext cx="5395595" cy="310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1. </a:t>
            </a:r>
            <a:r>
              <a:rPr lang="zh-CN" altLang="en-US" sz="2800"/>
              <a:t>知道机械效率，能认识有用功和总功；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2. </a:t>
            </a:r>
            <a:r>
              <a:rPr lang="zh-CN" altLang="en-US" sz="2800"/>
              <a:t>知道机械效率总是小于</a:t>
            </a:r>
            <a:r>
              <a:rPr lang="en-US" altLang="zh-CN" sz="2800"/>
              <a:t>100%</a:t>
            </a:r>
            <a:r>
              <a:rPr lang="zh-CN" altLang="en-US" sz="2800"/>
              <a:t>；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3. </a:t>
            </a:r>
            <a:r>
              <a:rPr lang="zh-CN" altLang="en-US" sz="2800"/>
              <a:t>能认识提高机械效率的意义和途径。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6200" y="1126490"/>
            <a:ext cx="5771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生活中我们常会强调提高效率，如：</a:t>
            </a:r>
          </a:p>
        </p:txBody>
      </p:sp>
      <p:pic>
        <p:nvPicPr>
          <p:cNvPr id="3" name="https://docer-ks3.wpscdn.cn/picture/54599072/e7c22e0eaad5a6e2f55a39675eb9367f_612.jpg" descr="Woman studying late at n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648460"/>
            <a:ext cx="3545205" cy="2366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46200" y="1924685"/>
            <a:ext cx="6597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学习效率</a:t>
            </a:r>
          </a:p>
        </p:txBody>
      </p:sp>
      <p:pic>
        <p:nvPicPr>
          <p:cNvPr id="5" name="https://photo-static-api.fotomore.com/creative/vcg/400/new/VCG211130074998.jpg" descr="人 人物 人类"/>
          <p:cNvPicPr>
            <a:picLocks noChangeAspect="1"/>
          </p:cNvPicPr>
          <p:nvPr/>
        </p:nvPicPr>
        <p:blipFill>
          <a:blip r:embed="rId4"/>
          <a:srcRect l="94" r="94"/>
          <a:stretch>
            <a:fillRect/>
          </a:stretch>
        </p:blipFill>
        <p:spPr>
          <a:xfrm>
            <a:off x="2076450" y="4015105"/>
            <a:ext cx="3545205" cy="23666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46200" y="4382770"/>
            <a:ext cx="6597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工作效率</a:t>
            </a:r>
          </a:p>
        </p:txBody>
      </p:sp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6551295" y="1924685"/>
            <a:ext cx="2667000" cy="4229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540875" y="1917065"/>
            <a:ext cx="2499995" cy="3616960"/>
            <a:chOff x="15025" y="3019"/>
            <a:chExt cx="3937" cy="5696"/>
          </a:xfrm>
        </p:grpSpPr>
        <p:sp>
          <p:nvSpPr>
            <p:cNvPr id="8" name="文本框 7"/>
            <p:cNvSpPr txBox="1"/>
            <p:nvPr/>
          </p:nvSpPr>
          <p:spPr>
            <a:xfrm>
              <a:off x="15025" y="3019"/>
              <a:ext cx="3937" cy="3744"/>
            </a:xfrm>
            <a:prstGeom prst="wedgeEllipseCallout">
              <a:avLst>
                <a:gd name="adj1" fmla="val 34505"/>
                <a:gd name="adj2" fmla="val 63782"/>
              </a:avLst>
            </a:prstGeom>
            <a:noFill/>
            <a:ln w="28575" cmpd="dbl">
              <a:solidFill>
                <a:schemeClr val="accent2"/>
              </a:solidFill>
              <a:prstDash val="lgDash"/>
            </a:ln>
          </p:spPr>
          <p:txBody>
            <a:bodyPr wrap="square" rtlCol="0">
              <a:noAutofit/>
            </a:bodyPr>
            <a:lstStyle/>
            <a:p>
              <a:r>
                <a:rPr lang="zh-CN" altLang="en-US" sz="2800"/>
                <a:t>机械做功与效率有怎样的关系呢？</a:t>
              </a:r>
            </a:p>
          </p:txBody>
        </p:sp>
        <p:pic>
          <p:nvPicPr>
            <p:cNvPr id="10" name="图片 9" descr="思考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568" y="7321"/>
              <a:ext cx="1394" cy="139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pic>
        <p:nvPicPr>
          <p:cNvPr id="2" name="https://img8.file.cache.docer.com/storage/1643102537644527600/dcca8bc7a6b76684f198a95e4fccf569.gif" descr="动滑轮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490" y="1806575"/>
            <a:ext cx="8281035" cy="46583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74420" y="2345690"/>
            <a:ext cx="682307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/>
              <a:t>在使用动滑轮提升物体时，尽管省力，但需要移动更长的距离。使用滑轮提升物体做的功与不使用滑轮直接提升物体做的功相同吗？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369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做中学</a:t>
            </a:r>
            <a:r>
              <a:rPr lang="en-US" altLang="zh-CN" sz="2800"/>
              <a:t>	</a:t>
            </a:r>
            <a:r>
              <a:rPr lang="zh-CN" altLang="en-US" sz="2800"/>
              <a:t>省功了吗？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9635" y="2517775"/>
            <a:ext cx="586613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如图所示，直接用弹簧测力计将钩码匀速提升一定高度。再借助一个动滑轮用弹簧测力计将同样的钩码匀速提升相同。比较两次拉力做的功，你发现了什么？你能找出其中的原因吗？</a:t>
            </a:r>
          </a:p>
        </p:txBody>
      </p:sp>
      <p:pic>
        <p:nvPicPr>
          <p:cNvPr id="11" name="https://img8.file.cache.docer.com/storage/1643101707005288200/6ca98564067bf2facea79a4479c4aad1.png" descr="使用动滑轮是否省力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0" y="678815"/>
            <a:ext cx="6053455" cy="6053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20250521_10470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1400" y="2383155"/>
            <a:ext cx="7849870" cy="421259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369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做中学</a:t>
            </a:r>
            <a:r>
              <a:rPr lang="en-US" altLang="zh-CN" sz="2800"/>
              <a:t>	</a:t>
            </a:r>
            <a:r>
              <a:rPr lang="zh-CN" altLang="en-US" sz="2800"/>
              <a:t>省功了吗？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369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做中学</a:t>
            </a:r>
            <a:r>
              <a:rPr lang="en-US" altLang="zh-CN" sz="2800"/>
              <a:t>	</a:t>
            </a:r>
            <a:r>
              <a:rPr lang="zh-CN" altLang="en-US" sz="2800"/>
              <a:t>省功了吗？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9635" y="2383155"/>
            <a:ext cx="2571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实验数据记录</a:t>
            </a: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588645" y="3030855"/>
          <a:ext cx="11256645" cy="306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5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0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60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147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515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实验次数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是否使用动滑轮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弹簧测力计示数</a:t>
                      </a:r>
                      <a:r>
                        <a:rPr lang="en-US" altLang="zh-CN" sz="2800" i="1"/>
                        <a:t>F</a:t>
                      </a:r>
                      <a:r>
                        <a:rPr lang="en-US" altLang="zh-CN" sz="2800"/>
                        <a:t>/N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钩码移动的距离</a:t>
                      </a:r>
                      <a:r>
                        <a:rPr lang="en-US" altLang="zh-CN" sz="2800" i="1"/>
                        <a:t>s</a:t>
                      </a:r>
                      <a:r>
                        <a:rPr lang="en-US" altLang="zh-CN" sz="2800" i="1" baseline="-25000"/>
                        <a:t>1</a:t>
                      </a:r>
                      <a:r>
                        <a:rPr lang="en-US" altLang="zh-CN" sz="2800"/>
                        <a:t>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弹簧测力计移动的距离</a:t>
                      </a:r>
                      <a:r>
                        <a:rPr lang="en-US" altLang="zh-CN" sz="2800" i="1"/>
                        <a:t>s</a:t>
                      </a:r>
                      <a:r>
                        <a:rPr lang="en-US" altLang="zh-CN" sz="2800" i="1" baseline="-25000"/>
                        <a:t>2</a:t>
                      </a:r>
                      <a:r>
                        <a:rPr lang="en-US" altLang="zh-CN" sz="2800"/>
                        <a:t>/m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弹簧测力计所做的功</a:t>
                      </a:r>
                      <a:r>
                        <a:rPr lang="en-US" altLang="zh-CN" sz="2800" i="1"/>
                        <a:t>W</a:t>
                      </a:r>
                      <a:r>
                        <a:rPr lang="en-US" altLang="zh-CN" sz="2800"/>
                        <a:t>/J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5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1.25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圆角矩形 11"/>
          <p:cNvSpPr/>
          <p:nvPr/>
        </p:nvSpPr>
        <p:spPr>
          <a:xfrm>
            <a:off x="10059035" y="4407535"/>
            <a:ext cx="1482725" cy="1541145"/>
          </a:xfrm>
          <a:prstGeom prst="roundRect">
            <a:avLst/>
          </a:prstGeom>
          <a:noFill/>
          <a:ln w="34925" cmpd="sng">
            <a:solidFill>
              <a:srgbClr val="FF0000"/>
            </a:solidFill>
            <a:prstDash val="lg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9635" y="1026160"/>
            <a:ext cx="47694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有用功、额外功和总功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913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9635" y="1735455"/>
            <a:ext cx="369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做中学</a:t>
            </a:r>
            <a:r>
              <a:rPr lang="en-US" altLang="zh-CN" sz="2800"/>
              <a:t>	</a:t>
            </a:r>
            <a:r>
              <a:rPr lang="zh-CN" altLang="en-US" sz="2800"/>
              <a:t>省功了吗？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9635" y="2383155"/>
            <a:ext cx="1737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实验结论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9635" y="3100070"/>
            <a:ext cx="73012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由实验可知，</a:t>
            </a: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 b="1"/>
              <a:t>借助动滑轮所用的拉力做的功要多一些</a:t>
            </a:r>
            <a:r>
              <a:rPr lang="zh-CN" altLang="en-US" sz="2800"/>
              <a:t>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0270" y="4678680"/>
            <a:ext cx="73005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使用机械做功时，尽管它能给我们带来便利，但是，由于机械本身的自重以及摩擦等因素的影响，需要额外多做一些功。</a:t>
            </a:r>
          </a:p>
        </p:txBody>
      </p:sp>
      <p:pic>
        <p:nvPicPr>
          <p:cNvPr id="13" name="https://img8.file.cache.docer.com/storage/1643101707005288200/6ca98564067bf2facea79a4479c4aad1.png" descr="使用动滑轮是否省力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855" y="678815"/>
            <a:ext cx="6053455" cy="6053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60910,19966163,21569066],&quot;65&quot;:[20205081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60910],&quot;65&quot;:[20205081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19966163,21569066],&quot;65&quot;:[20205081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86*200"/>
  <p:tag name="TABLE_ENDDRAG_RECT" val="46*238*886*2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2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1512</Words>
  <Application>Microsoft Office PowerPoint</Application>
  <PresentationFormat>宽屏</PresentationFormat>
  <Paragraphs>159</Paragraphs>
  <Slides>26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Calibri</vt:lpstr>
      <vt:lpstr>楷体</vt:lpstr>
      <vt:lpstr>Cambria Math</vt:lpstr>
      <vt:lpstr>微软雅黑</vt:lpstr>
      <vt:lpstr>Calibri Light</vt:lpstr>
      <vt:lpstr>宋体</vt:lpstr>
      <vt:lpstr>方正教材规范楷体_GBK</vt:lpstr>
      <vt:lpstr>Times New Roman</vt:lpstr>
      <vt:lpstr>Arial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2025-05-29T01:35:30Z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BDCA6CC7CC9A40ECAF8CDAC1377E0517_11</vt:lpwstr>
  </property>
</Properties>
</file>