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ags/tag5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notesSlides/notesSlide9.xml" ContentType="application/vnd.openxmlformats-officedocument.presentationml.notesSlide+xml"/>
  <Override PartName="/ppt/tags/tag14.xml" ContentType="application/vnd.openxmlformats-officedocument.presentationml.tags+xml"/>
  <Override PartName="/ppt/notesSlides/notesSlide10.xml" ContentType="application/vnd.openxmlformats-officedocument.presentationml.notesSlide+xml"/>
  <Override PartName="/ppt/tags/tag15.xml" ContentType="application/vnd.openxmlformats-officedocument.presentationml.tags+xml"/>
  <Override PartName="/ppt/notesSlides/notesSlide11.xml" ContentType="application/vnd.openxmlformats-officedocument.presentationml.notesSlide+xml"/>
  <Override PartName="/ppt/tags/tag16.xml" ContentType="application/vnd.openxmlformats-officedocument.presentationml.tags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20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7889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lstStyle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slide" Target="slide1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1.png"/><Relationship Id="rId5" Type="http://schemas.openxmlformats.org/officeDocument/2006/relationships/slide" Target="slide3.xml"/><Relationship Id="rId4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Relationship Id="rId5" Type="http://schemas.openxmlformats.org/officeDocument/2006/relationships/slide" Target="slide2.xml"/><Relationship Id="rId4" Type="http://schemas.openxmlformats.org/officeDocument/2006/relationships/image" Target="../media/image3.tif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Relationship Id="rId5" Type="http://schemas.openxmlformats.org/officeDocument/2006/relationships/slide" Target="slide2.xml"/><Relationship Id="rId4" Type="http://schemas.openxmlformats.org/officeDocument/2006/relationships/image" Target="../media/image3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.xml"/><Relationship Id="rId4" Type="http://schemas.openxmlformats.org/officeDocument/2006/relationships/image" Target="../media/image7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wmf"/><Relationship Id="rId3" Type="http://schemas.openxmlformats.org/officeDocument/2006/relationships/slide" Target="slide11.xml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slide" Target="slide7.xml"/><Relationship Id="rId5" Type="http://schemas.openxmlformats.org/officeDocument/2006/relationships/slide" Target="slide9.xml"/><Relationship Id="rId4" Type="http://schemas.openxmlformats.org/officeDocument/2006/relationships/slide" Target="slide12.xml"/><Relationship Id="rId9" Type="http://schemas.openxmlformats.org/officeDocument/2006/relationships/slide" Target="slide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slide" Target="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4" Type="http://schemas.openxmlformats.org/officeDocument/2006/relationships/slide" Target="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" Target="slide2.xml"/><Relationship Id="rId5" Type="http://schemas.openxmlformats.org/officeDocument/2006/relationships/image" Target="../media/image3.tiff"/><Relationship Id="rId4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slide" Target="slide2.xml"/><Relationship Id="rId4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lstStyle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目</a:t>
            </a: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录</a:t>
            </a:r>
          </a:p>
        </p:txBody>
      </p:sp>
      <p:grpSp>
        <p:nvGrpSpPr>
          <p:cNvPr id="17412" name="组合 3"/>
          <p:cNvGrpSpPr/>
          <p:nvPr/>
        </p:nvGrpSpPr>
        <p:grpSpPr>
          <a:xfrm>
            <a:off x="2802890" y="385127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5" action="ppaction://hlinksldjump"/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2802890" y="5025390"/>
            <a:ext cx="7691564" cy="751205"/>
            <a:chOff x="3529" y="5686"/>
            <a:chExt cx="12112" cy="1183"/>
          </a:xfrm>
        </p:grpSpPr>
        <p:sp>
          <p:nvSpPr>
            <p:cNvPr id="17418" name="文本框 108">
              <a:hlinkClick r:id="rId7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902" y="5686"/>
              <a:ext cx="973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lstStyle/>
            <a:p>
              <a:pPr algn="l">
                <a:lnSpc>
                  <a:spcPct val="120000"/>
                </a:lnSpc>
                <a:buSzPct val="100000"/>
              </a:pPr>
              <a:r>
                <a:rPr 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河南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年真题、备用卷精讲练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2325370" y="1257796"/>
            <a:ext cx="7176135" cy="124649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altLang="zh-CN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18</a:t>
            </a:r>
            <a:r>
              <a:rPr kumimoji="0" lang="zh-CN" altLang="en-US" sz="6000" b="1" i="0" u="none" strike="noStrike" kern="1200" cap="none" spc="0" normalizeH="0" baseline="0" noProof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  信息的传递  能源与可持续发展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4260" y="1480820"/>
            <a:ext cx="994346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核电站原理：</a:t>
            </a: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核反应堆裂变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高温高压蒸气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汽轮机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发电机</a:t>
            </a: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zh-CN" sz="2400">
                <a:ea typeface="宋体" panose="02010600030101010101" pitchFamily="2" charset="-122"/>
              </a:rPr>
              <a:t>　　　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zh-CN" sz="2400">
                <a:ea typeface="宋体" panose="02010600030101010101" pitchFamily="2" charset="-122"/>
              </a:rPr>
              <a:t>　　　 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r>
              <a:rPr lang="zh-CN" sz="2400">
                <a:ea typeface="宋体" panose="02010600030101010101" pitchFamily="2" charset="-122"/>
              </a:rPr>
              <a:t>　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|</a:t>
            </a:r>
            <a:endParaRPr lang="zh-CN" sz="2400"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sz="2400">
                <a:ea typeface="宋体" panose="02010600030101010101" pitchFamily="2" charset="-122"/>
              </a:rPr>
              <a:t>核能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―→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―→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→</a:t>
            </a:r>
            <a:r>
              <a:rPr lang="zh-CN" sz="2400">
                <a:ea typeface="宋体" panose="02010600030101010101" pitchFamily="2" charset="-122"/>
              </a:rPr>
              <a:t>电能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  <a:sym typeface="+mn-ea"/>
              </a:rPr>
              <a:t>(3)</a:t>
            </a:r>
            <a:r>
              <a:rPr lang="zh-CN" sz="2400">
                <a:sym typeface="+mn-ea"/>
              </a:rPr>
              <a:t>核反应堆中发生的链式反应是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的，原子弹中的</a:t>
            </a:r>
            <a:r>
              <a:rPr lang="zh-CN" sz="2400">
                <a:latin typeface="Times New Roman" panose="02020603050405020304" pitchFamily="18" charset="0"/>
                <a:sym typeface="+mn-ea"/>
              </a:rPr>
              <a:t>核反应是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________</a:t>
            </a:r>
            <a:r>
              <a:rPr lang="zh-CN" sz="2400">
                <a:sym typeface="+mn-ea"/>
              </a:rPr>
              <a:t>的．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sym typeface="+mn-ea"/>
              </a:rPr>
              <a:t>均选填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可控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zh-CN" sz="2400">
                <a:sym typeface="+mn-ea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“</a:t>
            </a:r>
            <a:r>
              <a:rPr lang="zh-CN" sz="2400">
                <a:sym typeface="+mn-ea"/>
              </a:rPr>
              <a:t>不可控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  <a:sym typeface="+mn-ea"/>
              </a:rPr>
              <a:t>”</a:t>
            </a:r>
            <a:r>
              <a:rPr lang="en-US" sz="2400">
                <a:latin typeface="Times New Roman" panose="02020603050405020304" pitchFamily="18" charset="0"/>
                <a:sym typeface="+mn-ea"/>
              </a:rPr>
              <a:t>)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2530715" y="319170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内能</a:t>
            </a:r>
          </a:p>
        </p:txBody>
      </p:sp>
      <p:sp>
        <p:nvSpPr>
          <p:cNvPr id="5" name="矩形 4"/>
          <p:cNvSpPr/>
          <p:nvPr/>
        </p:nvSpPr>
        <p:spPr>
          <a:xfrm>
            <a:off x="4396345" y="319170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机械能</a:t>
            </a:r>
          </a:p>
        </p:txBody>
      </p:sp>
      <p:sp>
        <p:nvSpPr>
          <p:cNvPr id="6" name="矩形 5"/>
          <p:cNvSpPr/>
          <p:nvPr/>
        </p:nvSpPr>
        <p:spPr>
          <a:xfrm>
            <a:off x="5759690" y="376574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可控</a:t>
            </a:r>
          </a:p>
        </p:txBody>
      </p:sp>
      <p:sp>
        <p:nvSpPr>
          <p:cNvPr id="7" name="矩形 6"/>
          <p:cNvSpPr/>
          <p:nvPr/>
        </p:nvSpPr>
        <p:spPr>
          <a:xfrm>
            <a:off x="1310880" y="432454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不可控</a:t>
            </a: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8555990" y="508127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783590" y="1056640"/>
            <a:ext cx="3417570" cy="521970"/>
            <a:chOff x="894" y="3246"/>
            <a:chExt cx="5382" cy="822"/>
          </a:xfrm>
        </p:grpSpPr>
        <p:sp>
          <p:nvSpPr>
            <p:cNvPr id="9" name="文本框 4"/>
            <p:cNvSpPr txBox="1"/>
            <p:nvPr/>
          </p:nvSpPr>
          <p:spPr>
            <a:xfrm>
              <a:off x="3894" y="3246"/>
              <a:ext cx="238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太阳能</a:t>
              </a:r>
            </a:p>
          </p:txBody>
        </p:sp>
        <p:grpSp>
          <p:nvGrpSpPr>
            <p:cNvPr id="10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1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</a:p>
            </p:txBody>
          </p:sp>
        </p:grpSp>
      </p:grpSp>
      <p:sp>
        <p:nvSpPr>
          <p:cNvPr id="13" name="文本框 12"/>
          <p:cNvSpPr txBox="1"/>
          <p:nvPr/>
        </p:nvSpPr>
        <p:spPr>
          <a:xfrm>
            <a:off x="640080" y="1678940"/>
            <a:ext cx="109943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来源：</a:t>
            </a:r>
            <a:r>
              <a:rPr lang="zh-CN" sz="2400">
                <a:ea typeface="宋体" panose="02010600030101010101" pitchFamily="2" charset="-122"/>
              </a:rPr>
              <a:t>在太阳内部，氢原子核在超高温下发生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，释放出巨大的核能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利用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</a:t>
            </a:r>
            <a:r>
              <a:rPr lang="zh-CN" sz="2400">
                <a:ea typeface="宋体" panose="02010600030101010101" pitchFamily="2" charset="-122"/>
              </a:rPr>
              <a:t>．如太阳灶、太阳能热水器等．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光热转换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．如太阳能电池．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光电转换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太阳能转化为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．如植物通过太阳光进行光合作用．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光化转换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太阳能的优缺点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优点：清洁、无污染、取之不尽，获取方便等．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缺点：易受天气影响、利用率低，成本高等．</a:t>
            </a:r>
            <a:endParaRPr lang="zh-CN" altLang="en-US" sz="2400"/>
          </a:p>
        </p:txBody>
      </p:sp>
      <p:sp>
        <p:nvSpPr>
          <p:cNvPr id="14" name="矩形 13"/>
          <p:cNvSpPr/>
          <p:nvPr/>
        </p:nvSpPr>
        <p:spPr>
          <a:xfrm>
            <a:off x="7272895" y="1790256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核聚变</a:t>
            </a:r>
          </a:p>
        </p:txBody>
      </p:sp>
      <p:sp>
        <p:nvSpPr>
          <p:cNvPr id="15" name="矩形 14"/>
          <p:cNvSpPr/>
          <p:nvPr/>
        </p:nvSpPr>
        <p:spPr>
          <a:xfrm>
            <a:off x="3182860" y="286658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内能</a:t>
            </a:r>
          </a:p>
        </p:txBody>
      </p:sp>
      <p:sp>
        <p:nvSpPr>
          <p:cNvPr id="16" name="矩形 15"/>
          <p:cNvSpPr/>
          <p:nvPr/>
        </p:nvSpPr>
        <p:spPr>
          <a:xfrm>
            <a:off x="3111105" y="344062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电能</a:t>
            </a:r>
          </a:p>
        </p:txBody>
      </p:sp>
      <p:sp>
        <p:nvSpPr>
          <p:cNvPr id="17" name="矩形 16"/>
          <p:cNvSpPr/>
          <p:nvPr/>
        </p:nvSpPr>
        <p:spPr>
          <a:xfrm>
            <a:off x="2895840" y="3973386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生物质能</a:t>
            </a: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8827135" y="527685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27100" y="1487170"/>
            <a:ext cx="7811135" cy="521970"/>
            <a:chOff x="894" y="3246"/>
            <a:chExt cx="12301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930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能源与可持续发展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(2019.1，2018.10D)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6</a:t>
                </a: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783590" y="2176780"/>
            <a:ext cx="1057084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sz="2400">
                <a:ea typeface="宋体" panose="02010600030101010101" pitchFamily="2" charset="-122"/>
              </a:rPr>
              <a:t>能量的转化、转移都是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没有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方向性的．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(2018.10D)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latin typeface="Times New Roman" panose="02020603050405020304" pitchFamily="18" charset="0"/>
                <a:ea typeface="黑体" panose="02010609060101010101" pitchFamily="49" charset="-122"/>
              </a:rPr>
              <a:t>未来理想能源必须具备的条件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(2019.1)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必须足够便宜，可以保证大多数人用得起．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相关的技术必须成熟，可以保证大规模使用．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宋体" panose="02010600030101010101" pitchFamily="2" charset="-122"/>
              </a:rPr>
              <a:t>必须足够安全、清洁，可以保证不会严重影响环境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4546205" y="2292541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有</a:t>
            </a: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023985" y="50526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440" name="组合 4"/>
          <p:cNvGrpSpPr/>
          <p:nvPr/>
        </p:nvGrpSpPr>
        <p:grpSpPr>
          <a:xfrm>
            <a:off x="763714" y="1199525"/>
            <a:ext cx="10515147" cy="645159"/>
            <a:chOff x="1208" y="1182"/>
            <a:chExt cx="16640" cy="1018"/>
          </a:xfrm>
        </p:grpSpPr>
        <p:pic>
          <p:nvPicPr>
            <p:cNvPr id="18441" name="图片 1" descr="F:\河南面对面外协做课件文件\2020季面对面课件版式\2020面对面备用标（全）\一级标（16字）.tif一级标（16字）"/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1208" y="1322"/>
              <a:ext cx="16640" cy="71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4719" y="1182"/>
              <a:ext cx="9759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河南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6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年真题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、备用卷精讲练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74065" y="1948180"/>
            <a:ext cx="6919595" cy="737235"/>
            <a:chOff x="87" y="2929"/>
            <a:chExt cx="10897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2929"/>
              <a:ext cx="10824" cy="1161"/>
              <a:chOff x="273" y="2929"/>
              <a:chExt cx="10824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2929"/>
                <a:ext cx="7203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电磁波的理解与应用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(必考)</a:t>
                </a: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1</a:t>
                  </a:r>
                </a:p>
              </p:txBody>
            </p:sp>
          </p:grpSp>
        </p:grpSp>
      </p:grpSp>
      <p:sp>
        <p:nvSpPr>
          <p:cNvPr id="8" name="文本框 7"/>
          <p:cNvSpPr txBox="1"/>
          <p:nvPr/>
        </p:nvSpPr>
        <p:spPr>
          <a:xfrm>
            <a:off x="774065" y="2943860"/>
            <a:ext cx="105048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2019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r>
              <a:rPr lang="zh-CN" sz="2400">
                <a:ea typeface="宋体" panose="02010600030101010101" pitchFamily="2" charset="-122"/>
              </a:rPr>
              <a:t>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17</a:t>
            </a:r>
            <a:r>
              <a:rPr lang="zh-CN" sz="2400">
                <a:ea typeface="宋体" panose="02010600030101010101" pitchFamily="2" charset="-122"/>
              </a:rPr>
              <a:t>日，我国用火箭将第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45</a:t>
            </a:r>
            <a:r>
              <a:rPr lang="zh-CN" sz="2400">
                <a:ea typeface="宋体" panose="02010600030101010101" pitchFamily="2" charset="-122"/>
              </a:rPr>
              <a:t>颗北斗导航卫星成功发射．火箭在穿越大气层时剧烈升温，通过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的方式增大了它的内能；卫星升入太空后利用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________(</a:t>
            </a:r>
            <a:r>
              <a:rPr lang="zh-CN" sz="2400">
                <a:ea typeface="宋体" panose="02010600030101010101" pitchFamily="2" charset="-122"/>
              </a:rPr>
              <a:t>选填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超声波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ea typeface="宋体" panose="02010600030101010101" pitchFamily="2" charset="-122"/>
              </a:rPr>
              <a:t>或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ea typeface="宋体" panose="02010600030101010101" pitchFamily="2" charset="-122"/>
              </a:rPr>
              <a:t>电磁波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传递信息．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备用卷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我们生活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在电磁波的海洋中，</a:t>
            </a:r>
            <a:r>
              <a:rPr lang="zh-CN" sz="2400">
                <a:ea typeface="宋体" panose="02010600030101010101" pitchFamily="2" charset="-122"/>
              </a:rPr>
              <a:t>请写出一种你所熟悉的电磁波名称：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，并说出它在日常生活中的一项应用：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6770610" y="358413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做功</a:t>
            </a:r>
          </a:p>
        </p:txBody>
      </p:sp>
      <p:sp>
        <p:nvSpPr>
          <p:cNvPr id="10" name="矩形 9"/>
          <p:cNvSpPr/>
          <p:nvPr/>
        </p:nvSpPr>
        <p:spPr>
          <a:xfrm>
            <a:off x="3685145" y="415817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电磁波</a:t>
            </a:r>
          </a:p>
        </p:txBody>
      </p:sp>
      <p:sp>
        <p:nvSpPr>
          <p:cNvPr id="11" name="矩形 10"/>
          <p:cNvSpPr/>
          <p:nvPr/>
        </p:nvSpPr>
        <p:spPr>
          <a:xfrm>
            <a:off x="2608820" y="5234496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微波</a:t>
            </a:r>
          </a:p>
        </p:txBody>
      </p:sp>
      <p:sp>
        <p:nvSpPr>
          <p:cNvPr id="12" name="矩形 11"/>
          <p:cNvSpPr/>
          <p:nvPr/>
        </p:nvSpPr>
        <p:spPr>
          <a:xfrm>
            <a:off x="8851505" y="5234496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微波炉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40410" y="690245"/>
            <a:ext cx="1071181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(2015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8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2015</a:t>
            </a:r>
            <a:r>
              <a:rPr lang="zh-CN" sz="2400">
                <a:ea typeface="宋体" panose="02010600030101010101" pitchFamily="2" charset="-122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  <a:r>
              <a:rPr lang="zh-CN" sz="2400">
                <a:ea typeface="宋体" panose="02010600030101010101" pitchFamily="2" charset="-122"/>
              </a:rPr>
              <a:t>月，我国成功将首颗新一代北斗导航卫星发射升空，标志着我国北斗卫星导航系统由区域运行向全球拓展．它与地面通信时利用的是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电磁波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紫外线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红外线    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超声波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(2014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电磁波是一个大家族，如图所示是它们的家族谱，对电磁波的认识，下列说法错误的是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可见光也是一种电磁波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红外线比紫外线的频率低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真空中不同电磁波的传播速度不同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电磁波的频率越高，波长越短</a:t>
            </a:r>
            <a:endParaRPr lang="zh-CN" altLang="en-US" sz="2400"/>
          </a:p>
        </p:txBody>
      </p:sp>
      <p:pic>
        <p:nvPicPr>
          <p:cNvPr id="2" name="图片 -214748165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9880" y="4050030"/>
            <a:ext cx="6021705" cy="1081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8004810" y="5598795"/>
            <a:ext cx="107886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sz="1800">
                <a:cs typeface="楷体_GB2312" charset="0"/>
              </a:rPr>
              <a:t>第</a:t>
            </a:r>
            <a:r>
              <a:rPr lang="en-US" sz="1800">
                <a:latin typeface="Times New Roman" panose="02020603050405020304" pitchFamily="18" charset="0"/>
                <a:cs typeface="楷体_GB2312" charset="0"/>
              </a:rPr>
              <a:t>4</a:t>
            </a:r>
            <a:r>
              <a:rPr lang="zh-CN" sz="1800">
                <a:cs typeface="楷体_GB2312" charset="0"/>
              </a:rPr>
              <a:t>题图</a:t>
            </a:r>
            <a:endParaRPr lang="zh-CN" altLang="en-US" sz="1800"/>
          </a:p>
        </p:txBody>
      </p:sp>
      <p:sp>
        <p:nvSpPr>
          <p:cNvPr id="7" name="矩形 6"/>
          <p:cNvSpPr/>
          <p:nvPr/>
        </p:nvSpPr>
        <p:spPr>
          <a:xfrm>
            <a:off x="1317230" y="1933766"/>
            <a:ext cx="40322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</p:txBody>
      </p:sp>
      <p:sp>
        <p:nvSpPr>
          <p:cNvPr id="10" name="矩形 9"/>
          <p:cNvSpPr/>
          <p:nvPr/>
        </p:nvSpPr>
        <p:spPr>
          <a:xfrm>
            <a:off x="4976495" y="3583940"/>
            <a:ext cx="79375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278890" y="1765300"/>
            <a:ext cx="93948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(2017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13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)(</a:t>
            </a:r>
            <a:r>
              <a:rPr lang="zh-CN" sz="2400">
                <a:cs typeface="楷体_GB2312" charset="0"/>
              </a:rPr>
              <a:t>双选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随着科技发展，各种现代技术不断得到运用．以下说法正确的是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航天器在月球表面利用声呐测绘地貌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Wi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Fi</a:t>
            </a:r>
            <a:r>
              <a:rPr lang="zh-CN" sz="2400">
                <a:ea typeface="宋体" panose="02010600030101010101" pitchFamily="2" charset="-122"/>
              </a:rPr>
              <a:t>无线上网是利用电磁波传输信号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若用超导材料制作远距离输电导线，可大大节约电能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未来可能制造出不消耗能量却能不断对外做功的机器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546205" y="2507806"/>
            <a:ext cx="589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BC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005205" y="984250"/>
            <a:ext cx="9304655" cy="737235"/>
            <a:chOff x="87" y="3042"/>
            <a:chExt cx="14653" cy="1161"/>
          </a:xfrm>
        </p:grpSpPr>
        <p:pic>
          <p:nvPicPr>
            <p:cNvPr id="20" name="图片 19" descr="考点3字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7" y="3275"/>
              <a:ext cx="3418" cy="761"/>
            </a:xfrm>
            <a:prstGeom prst="rect">
              <a:avLst/>
            </a:prstGeom>
          </p:spPr>
        </p:pic>
        <p:grpSp>
          <p:nvGrpSpPr>
            <p:cNvPr id="21" name="组合 20"/>
            <p:cNvGrpSpPr/>
            <p:nvPr/>
          </p:nvGrpSpPr>
          <p:grpSpPr>
            <a:xfrm>
              <a:off x="160" y="3042"/>
              <a:ext cx="14580" cy="1161"/>
              <a:chOff x="273" y="3042"/>
              <a:chExt cx="14580" cy="1161"/>
            </a:xfrm>
          </p:grpSpPr>
          <p:sp>
            <p:nvSpPr>
              <p:cNvPr id="22" name="文本框 4"/>
              <p:cNvSpPr txBox="1"/>
              <p:nvPr/>
            </p:nvSpPr>
            <p:spPr>
              <a:xfrm>
                <a:off x="3894" y="3042"/>
                <a:ext cx="10959" cy="116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sz="2800" dirty="0">
                    <a:latin typeface="黑体" panose="02010609060101010101" pitchFamily="49" charset="-122"/>
                    <a:ea typeface="黑体" panose="02010609060101010101" pitchFamily="49" charset="-122"/>
                    <a:cs typeface="Times New Roman" panose="02020603050405020304" pitchFamily="18" charset="0"/>
                  </a:rPr>
                  <a:t>能源与可持续发展</a:t>
                </a:r>
                <a:r>
                  <a:rPr sz="24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(6年3考)</a:t>
                </a:r>
              </a:p>
            </p:txBody>
          </p:sp>
          <p:grpSp>
            <p:nvGrpSpPr>
              <p:cNvPr id="23" name="组合 13"/>
              <p:cNvGrpSpPr/>
              <p:nvPr/>
            </p:nvGrpSpPr>
            <p:grpSpPr>
              <a:xfrm>
                <a:off x="273" y="3246"/>
                <a:ext cx="3110" cy="822"/>
                <a:chOff x="6025" y="8865"/>
                <a:chExt cx="3310" cy="877"/>
              </a:xfrm>
            </p:grpSpPr>
            <p:sp>
              <p:nvSpPr>
                <p:cNvPr id="24" name="文本框 10"/>
                <p:cNvSpPr txBox="1"/>
                <p:nvPr/>
              </p:nvSpPr>
              <p:spPr>
                <a:xfrm>
                  <a:off x="6025" y="8865"/>
                  <a:ext cx="2506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 anchor="t">
                  <a:spAutoFit/>
                </a:bodyPr>
                <a:lstStyle/>
                <a:p>
                  <a:r>
                    <a:rPr lang="zh-CN" altLang="en-US" sz="2800" b="1" dirty="0">
                      <a:latin typeface="Times New Roman" panose="02020603050405020304" pitchFamily="18" charset="0"/>
                      <a:ea typeface="黑体" panose="02010609060101010101" pitchFamily="49" charset="-122"/>
                    </a:rPr>
                    <a:t>命题点</a:t>
                  </a:r>
                </a:p>
              </p:txBody>
            </p:sp>
            <p:sp>
              <p:nvSpPr>
                <p:cNvPr id="25" name="文本框 11"/>
                <p:cNvSpPr txBox="1"/>
                <p:nvPr/>
              </p:nvSpPr>
              <p:spPr>
                <a:xfrm rot="-10800000" flipV="1">
                  <a:off x="8667" y="8865"/>
                  <a:ext cx="668" cy="877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>
                  <a:spAutoFit/>
                </a:bodyPr>
                <a:lstStyle/>
                <a:p>
                  <a:r>
                    <a:rPr lang="en-US" altLang="zh-CN" sz="2800" b="1">
                      <a:latin typeface="Times New Roman" panose="02020603050405020304" pitchFamily="18" charset="0"/>
                      <a:ea typeface="黑体" panose="02010609060101010101" pitchFamily="49" charset="-122"/>
                      <a:cs typeface="Times New Roman" panose="02020603050405020304" pitchFamily="18" charset="0"/>
                    </a:rPr>
                    <a:t>2</a:t>
                  </a:r>
                </a:p>
              </p:txBody>
            </p:sp>
          </p:grpSp>
        </p:grpSp>
      </p:grpSp>
      <p:sp>
        <p:nvSpPr>
          <p:cNvPr id="3" name="文本框 2"/>
          <p:cNvSpPr txBox="1"/>
          <p:nvPr/>
        </p:nvSpPr>
        <p:spPr>
          <a:xfrm>
            <a:off x="845820" y="1721485"/>
            <a:ext cx="107429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(2019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为了保护地球，人们一直在从自然界中寻求清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洁的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绿色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能源，请举出一种你熟悉的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绿色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能源：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，并写出其在生产、生活中的一项应用：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7. 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(2018</a:t>
            </a:r>
            <a:r>
              <a:rPr lang="zh-CN" sz="2400">
                <a:cs typeface="楷体_GB2312" charset="0"/>
              </a:rPr>
              <a:t>河南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10</a:t>
            </a:r>
            <a:r>
              <a:rPr lang="zh-CN" sz="2400">
                <a:cs typeface="楷体_GB2312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2</a:t>
            </a:r>
            <a:r>
              <a:rPr lang="zh-CN" sz="2400">
                <a:cs typeface="楷体_GB2312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cs typeface="楷体_GB2312" charset="0"/>
              </a:rPr>
              <a:t>)  </a:t>
            </a:r>
            <a:r>
              <a:rPr lang="zh-CN" sz="2400">
                <a:ea typeface="宋体" panose="02010600030101010101" pitchFamily="2" charset="-122"/>
              </a:rPr>
              <a:t>下列关于信息与能源的说法中，正确的是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A. </a:t>
            </a:r>
            <a:r>
              <a:rPr lang="zh-CN" sz="2400">
                <a:ea typeface="宋体" panose="02010600030101010101" pitchFamily="2" charset="-122"/>
              </a:rPr>
              <a:t>不同频率的电磁波在真空中传播速度不同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B. </a:t>
            </a:r>
            <a:r>
              <a:rPr lang="zh-CN" sz="2400">
                <a:ea typeface="宋体" panose="02010600030101010101" pitchFamily="2" charset="-122"/>
              </a:rPr>
              <a:t>光纤通信是利用光的反射传递信息的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C. </a:t>
            </a:r>
            <a:r>
              <a:rPr lang="zh-CN" sz="2400">
                <a:ea typeface="宋体" panose="02010600030101010101" pitchFamily="2" charset="-122"/>
              </a:rPr>
              <a:t>当前运行的核电站是利用核聚变发电的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D. </a:t>
            </a:r>
            <a:r>
              <a:rPr lang="zh-CN" sz="2400">
                <a:ea typeface="宋体" panose="02010600030101010101" pitchFamily="2" charset="-122"/>
              </a:rPr>
              <a:t>任何形式的能量都可以自发的相互转化</a:t>
            </a:r>
            <a:endParaRPr lang="zh-CN" altLang="en-US" sz="2400"/>
          </a:p>
        </p:txBody>
      </p:sp>
      <p:sp>
        <p:nvSpPr>
          <p:cNvPr id="5" name="矩形 4"/>
          <p:cNvSpPr/>
          <p:nvPr/>
        </p:nvSpPr>
        <p:spPr>
          <a:xfrm>
            <a:off x="6842365" y="2364296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太阳能</a:t>
            </a:r>
          </a:p>
        </p:txBody>
      </p:sp>
      <p:sp>
        <p:nvSpPr>
          <p:cNvPr id="9" name="矩形 8"/>
          <p:cNvSpPr/>
          <p:nvPr/>
        </p:nvSpPr>
        <p:spPr>
          <a:xfrm>
            <a:off x="3254615" y="2866581"/>
            <a:ext cx="17068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太阳能电池</a:t>
            </a:r>
          </a:p>
        </p:txBody>
      </p:sp>
      <p:sp>
        <p:nvSpPr>
          <p:cNvPr id="10" name="矩形 9"/>
          <p:cNvSpPr/>
          <p:nvPr/>
        </p:nvSpPr>
        <p:spPr>
          <a:xfrm>
            <a:off x="9425545" y="3512376"/>
            <a:ext cx="386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MainIdea"/>
          <p:cNvSpPr/>
          <p:nvPr/>
        </p:nvSpPr>
        <p:spPr>
          <a:xfrm>
            <a:off x="5483225" y="1376680"/>
            <a:ext cx="1159510" cy="3569335"/>
          </a:xfrm>
          <a:custGeom>
            <a:avLst/>
            <a:gdLst>
              <a:gd name="rtl" fmla="*/ 331664 w 1669568"/>
              <a:gd name="rtt" fmla="*/ 132240 h 843600"/>
              <a:gd name="rtr" fmla="*/ 1334864 w 1669568"/>
              <a:gd name="rtb" fmla="*/ 725040 h 843600"/>
            </a:gdLst>
            <a:ahLst/>
            <a:cxnLst/>
            <a:rect l="rtl" t="rtt" r="rtr" b="rtb"/>
            <a:pathLst>
              <a:path w="1669568" h="843600">
                <a:moveTo>
                  <a:pt x="421800" y="0"/>
                </a:moveTo>
                <a:lnTo>
                  <a:pt x="1247768" y="0"/>
                </a:lnTo>
                <a:cubicBezTo>
                  <a:pt x="1480728" y="0"/>
                  <a:pt x="1669568" y="188840"/>
                  <a:pt x="1669568" y="421800"/>
                </a:cubicBezTo>
                <a:cubicBezTo>
                  <a:pt x="1669568" y="654760"/>
                  <a:pt x="1480728" y="843600"/>
                  <a:pt x="1247768" y="843600"/>
                </a:cubicBezTo>
                <a:lnTo>
                  <a:pt x="421800" y="843600"/>
                </a:lnTo>
                <a:cubicBezTo>
                  <a:pt x="188840" y="843600"/>
                  <a:pt x="0" y="654760"/>
                  <a:pt x="0" y="421800"/>
                </a:cubicBezTo>
                <a:cubicBezTo>
                  <a:pt x="0" y="188840"/>
                  <a:pt x="188840" y="0"/>
                  <a:pt x="4218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square" lIns="0" tIns="0" rIns="0" bIns="22500" rtlCol="0" anchor="ctr"/>
          <a:lstStyle/>
          <a:p>
            <a:pPr algn="l"/>
            <a:r>
              <a:rPr lang="zh-CN" sz="2400" b="1">
                <a:solidFill>
                  <a:srgbClr val="454545"/>
                </a:solidFill>
                <a:latin typeface="方正粗黑宋简体" panose="02000000000000000000" charset="-122"/>
              </a:rPr>
              <a:t>信息的传递、</a:t>
            </a: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能源</a:t>
            </a: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与可</a:t>
            </a: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持续</a:t>
            </a:r>
          </a:p>
          <a:p>
            <a:pPr algn="l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发展</a:t>
            </a:r>
          </a:p>
        </p:txBody>
      </p:sp>
      <p:grpSp>
        <p:nvGrpSpPr>
          <p:cNvPr id="96" name="组合 95"/>
          <p:cNvGrpSpPr/>
          <p:nvPr/>
        </p:nvGrpSpPr>
        <p:grpSpPr>
          <a:xfrm>
            <a:off x="6642735" y="3772535"/>
            <a:ext cx="1978025" cy="754380"/>
            <a:chOff x="10137" y="6261"/>
            <a:chExt cx="3115" cy="1188"/>
          </a:xfrm>
        </p:grpSpPr>
        <p:sp>
          <p:nvSpPr>
            <p:cNvPr id="97" name="MMConnector"/>
            <p:cNvSpPr/>
            <p:nvPr/>
          </p:nvSpPr>
          <p:spPr>
            <a:xfrm>
              <a:off x="10137" y="6533"/>
              <a:ext cx="1613" cy="351"/>
            </a:xfrm>
            <a:custGeom>
              <a:avLst/>
              <a:gdLst/>
              <a:ahLst/>
              <a:cxnLst/>
              <a:rect l="0" t="0" r="0" b="0"/>
              <a:pathLst>
                <a:path w="804274" h="87659">
                  <a:moveTo>
                    <a:pt x="16044" y="-33693"/>
                  </a:moveTo>
                  <a:cubicBezTo>
                    <a:pt x="-2808" y="-37066"/>
                    <a:pt x="-17293" y="-26566"/>
                    <a:pt x="-19453" y="-12096"/>
                  </a:cubicBezTo>
                  <a:cubicBezTo>
                    <a:pt x="-21612" y="2373"/>
                    <a:pt x="-10822" y="16617"/>
                    <a:pt x="8191" y="18924"/>
                  </a:cubicBezTo>
                  <a:cubicBezTo>
                    <a:pt x="25782" y="21059"/>
                    <a:pt x="43373" y="23194"/>
                    <a:pt x="60969" y="25349"/>
                  </a:cubicBezTo>
                  <a:cubicBezTo>
                    <a:pt x="78565" y="27503"/>
                    <a:pt x="96166" y="29678"/>
                    <a:pt x="113773" y="31853"/>
                  </a:cubicBezTo>
                  <a:cubicBezTo>
                    <a:pt x="131380" y="34027"/>
                    <a:pt x="148992" y="36201"/>
                    <a:pt x="166610" y="38363"/>
                  </a:cubicBezTo>
                  <a:cubicBezTo>
                    <a:pt x="184229" y="40525"/>
                    <a:pt x="201855" y="42675"/>
                    <a:pt x="219489" y="44800"/>
                  </a:cubicBezTo>
                  <a:cubicBezTo>
                    <a:pt x="237122" y="46924"/>
                    <a:pt x="254764" y="49023"/>
                    <a:pt x="272414" y="51081"/>
                  </a:cubicBezTo>
                  <a:cubicBezTo>
                    <a:pt x="290064" y="53140"/>
                    <a:pt x="307724" y="55158"/>
                    <a:pt x="325393" y="57120"/>
                  </a:cubicBezTo>
                  <a:cubicBezTo>
                    <a:pt x="343062" y="59082"/>
                    <a:pt x="360741" y="60989"/>
                    <a:pt x="378430" y="62824"/>
                  </a:cubicBezTo>
                  <a:cubicBezTo>
                    <a:pt x="396119" y="64659"/>
                    <a:pt x="413818" y="66422"/>
                    <a:pt x="431529" y="68097"/>
                  </a:cubicBezTo>
                  <a:cubicBezTo>
                    <a:pt x="449239" y="69772"/>
                    <a:pt x="466961" y="71359"/>
                    <a:pt x="484690" y="72841"/>
                  </a:cubicBezTo>
                  <a:cubicBezTo>
                    <a:pt x="502418" y="74322"/>
                    <a:pt x="520152" y="75699"/>
                    <a:pt x="537910" y="76953"/>
                  </a:cubicBezTo>
                  <a:cubicBezTo>
                    <a:pt x="555669" y="78206"/>
                    <a:pt x="573452" y="79336"/>
                    <a:pt x="591185" y="80328"/>
                  </a:cubicBezTo>
                  <a:cubicBezTo>
                    <a:pt x="608918" y="81320"/>
                    <a:pt x="626601" y="82174"/>
                    <a:pt x="644502" y="82863"/>
                  </a:cubicBezTo>
                  <a:cubicBezTo>
                    <a:pt x="662403" y="83552"/>
                    <a:pt x="680522" y="84076"/>
                    <a:pt x="697846" y="84451"/>
                  </a:cubicBezTo>
                  <a:cubicBezTo>
                    <a:pt x="715169" y="84826"/>
                    <a:pt x="731697" y="85051"/>
                    <a:pt x="751194" y="84989"/>
                  </a:cubicBezTo>
                  <a:cubicBezTo>
                    <a:pt x="770692" y="84927"/>
                    <a:pt x="793159" y="84578"/>
                    <a:pt x="804520" y="84377"/>
                  </a:cubicBezTo>
                  <a:cubicBezTo>
                    <a:pt x="815881" y="84177"/>
                    <a:pt x="816137" y="84126"/>
                    <a:pt x="816392" y="84075"/>
                  </a:cubicBezTo>
                  <a:cubicBezTo>
                    <a:pt x="819075" y="83538"/>
                    <a:pt x="820952" y="82365"/>
                    <a:pt x="820952" y="80275"/>
                  </a:cubicBezTo>
                  <a:cubicBezTo>
                    <a:pt x="820952" y="78185"/>
                    <a:pt x="819101" y="76093"/>
                    <a:pt x="816392" y="76475"/>
                  </a:cubicBezTo>
                  <a:cubicBezTo>
                    <a:pt x="816133" y="76511"/>
                    <a:pt x="815874" y="76548"/>
                    <a:pt x="804563" y="76110"/>
                  </a:cubicBezTo>
                  <a:cubicBezTo>
                    <a:pt x="793253" y="75673"/>
                    <a:pt x="770890" y="74761"/>
                    <a:pt x="751506" y="73730"/>
                  </a:cubicBezTo>
                  <a:cubicBezTo>
                    <a:pt x="732122" y="72700"/>
                    <a:pt x="715717" y="71551"/>
                    <a:pt x="698534" y="70209"/>
                  </a:cubicBezTo>
                  <a:cubicBezTo>
                    <a:pt x="681351" y="68867"/>
                    <a:pt x="663389" y="67333"/>
                    <a:pt x="645657" y="65648"/>
                  </a:cubicBezTo>
                  <a:cubicBezTo>
                    <a:pt x="627925" y="63962"/>
                    <a:pt x="610423" y="62126"/>
                    <a:pt x="592879" y="60150"/>
                  </a:cubicBezTo>
                  <a:cubicBezTo>
                    <a:pt x="575336" y="58174"/>
                    <a:pt x="557752" y="56058"/>
                    <a:pt x="540198" y="53821"/>
                  </a:cubicBezTo>
                  <a:cubicBezTo>
                    <a:pt x="522645" y="51583"/>
                    <a:pt x="505121" y="49225"/>
                    <a:pt x="487608" y="46763"/>
                  </a:cubicBezTo>
                  <a:cubicBezTo>
                    <a:pt x="470094" y="44301"/>
                    <a:pt x="452589" y="41734"/>
                    <a:pt x="435097" y="39080"/>
                  </a:cubicBezTo>
                  <a:cubicBezTo>
                    <a:pt x="417605" y="36426"/>
                    <a:pt x="400125" y="33684"/>
                    <a:pt x="382654" y="30870"/>
                  </a:cubicBezTo>
                  <a:cubicBezTo>
                    <a:pt x="365183" y="28057"/>
                    <a:pt x="347720" y="25172"/>
                    <a:pt x="330263" y="22231"/>
                  </a:cubicBezTo>
                  <a:cubicBezTo>
                    <a:pt x="312806" y="19291"/>
                    <a:pt x="295354" y="16294"/>
                    <a:pt x="277906" y="13256"/>
                  </a:cubicBezTo>
                  <a:cubicBezTo>
                    <a:pt x="260458" y="10218"/>
                    <a:pt x="243013" y="7139"/>
                    <a:pt x="225567" y="4033"/>
                  </a:cubicBezTo>
                  <a:cubicBezTo>
                    <a:pt x="208122" y="927"/>
                    <a:pt x="190677" y="-2207"/>
                    <a:pt x="173228" y="-5353"/>
                  </a:cubicBezTo>
                  <a:cubicBezTo>
                    <a:pt x="155780" y="-8499"/>
                    <a:pt x="138329" y="-11658"/>
                    <a:pt x="120872" y="-14819"/>
                  </a:cubicBezTo>
                  <a:cubicBezTo>
                    <a:pt x="103416" y="-17981"/>
                    <a:pt x="85955" y="-21144"/>
                    <a:pt x="68483" y="-24290"/>
                  </a:cubicBezTo>
                  <a:cubicBezTo>
                    <a:pt x="51011" y="-27436"/>
                    <a:pt x="33527" y="-30565"/>
                    <a:pt x="16044" y="-33693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98" name="MainTopic"/>
            <p:cNvSpPr/>
            <p:nvPr/>
          </p:nvSpPr>
          <p:spPr>
            <a:xfrm>
              <a:off x="11774" y="6261"/>
              <a:ext cx="1478" cy="118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3" action="ppaction://hlinksldjump"/>
                </a:rPr>
                <a:t>太阳能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696075" y="4589145"/>
            <a:ext cx="3715385" cy="1236980"/>
            <a:chOff x="10318" y="7566"/>
            <a:chExt cx="5851" cy="1948"/>
          </a:xfrm>
        </p:grpSpPr>
        <p:sp>
          <p:nvSpPr>
            <p:cNvPr id="100" name="MMConnector"/>
            <p:cNvSpPr/>
            <p:nvPr/>
          </p:nvSpPr>
          <p:spPr>
            <a:xfrm>
              <a:off x="10318" y="7566"/>
              <a:ext cx="1701" cy="1587"/>
            </a:xfrm>
            <a:custGeom>
              <a:avLst/>
              <a:gdLst/>
              <a:ahLst/>
              <a:cxnLst/>
              <a:rect l="0" t="0" r="0" b="0"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3" name="MainTopic"/>
            <p:cNvSpPr/>
            <p:nvPr/>
          </p:nvSpPr>
          <p:spPr>
            <a:xfrm>
              <a:off x="11929" y="8326"/>
              <a:ext cx="4240" cy="1188"/>
            </a:xfrm>
            <a:custGeom>
              <a:avLst/>
              <a:gdLst>
                <a:gd name="rtl" fmla="*/ 135280 w 1459200"/>
                <a:gd name="rtt" fmla="*/ 71440 h 296400"/>
                <a:gd name="rtr" fmla="*/ 1320880 w 1459200"/>
                <a:gd name="rtb" fmla="*/ 238640 h 296400"/>
              </a:gdLst>
              <a:ahLst/>
              <a:cxnLst/>
              <a:rect l="rtl" t="rtt" r="rtr" b="rtb"/>
              <a:pathLst>
                <a:path w="1459200" h="296400">
                  <a:moveTo>
                    <a:pt x="30400" y="0"/>
                  </a:moveTo>
                  <a:lnTo>
                    <a:pt x="1428800" y="0"/>
                  </a:lnTo>
                  <a:cubicBezTo>
                    <a:pt x="1445581" y="0"/>
                    <a:pt x="1459200" y="13619"/>
                    <a:pt x="1459200" y="30400"/>
                  </a:cubicBezTo>
                  <a:lnTo>
                    <a:pt x="1459200" y="266000"/>
                  </a:lnTo>
                  <a:cubicBezTo>
                    <a:pt x="1459200" y="282781"/>
                    <a:pt x="1445581" y="296400"/>
                    <a:pt x="1428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4" action="ppaction://hlinksldjump"/>
                </a:rPr>
                <a:t>能源与可持续发展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696075" y="2040890"/>
            <a:ext cx="1823085" cy="1787525"/>
            <a:chOff x="10318" y="3553"/>
            <a:chExt cx="2871" cy="2815"/>
          </a:xfrm>
        </p:grpSpPr>
        <p:sp>
          <p:nvSpPr>
            <p:cNvPr id="107" name="MMConnector"/>
            <p:cNvSpPr/>
            <p:nvPr/>
          </p:nvSpPr>
          <p:spPr>
            <a:xfrm>
              <a:off x="10318" y="5179"/>
              <a:ext cx="1757" cy="1189"/>
            </a:xfrm>
            <a:custGeom>
              <a:avLst/>
              <a:gdLst/>
              <a:ahLst/>
              <a:cxnLst/>
              <a:rect l="0" t="0" r="0" b="0"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2000" y="3553"/>
              <a:ext cx="1189" cy="118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5" action="ppaction://hlinksldjump"/>
                </a:rPr>
                <a:t>核能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8719185" y="3959225"/>
            <a:ext cx="1988185" cy="940435"/>
            <a:chOff x="13504" y="6574"/>
            <a:chExt cx="3131" cy="1481"/>
          </a:xfrm>
        </p:grpSpPr>
        <p:sp>
          <p:nvSpPr>
            <p:cNvPr id="111" name="MMConnector"/>
            <p:cNvSpPr/>
            <p:nvPr/>
          </p:nvSpPr>
          <p:spPr>
            <a:xfrm>
              <a:off x="13504" y="7255"/>
              <a:ext cx="503" cy="800"/>
            </a:xfrm>
            <a:custGeom>
              <a:avLst/>
              <a:gdLst/>
              <a:ahLst/>
              <a:cxnLst/>
              <a:rect l="0" t="0" r="0" b="0"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12" name="SubTopic"/>
            <p:cNvSpPr/>
            <p:nvPr/>
          </p:nvSpPr>
          <p:spPr>
            <a:xfrm>
              <a:off x="13693" y="6574"/>
              <a:ext cx="2943" cy="1081"/>
            </a:xfrm>
            <a:custGeom>
              <a:avLst/>
              <a:gdLst>
                <a:gd name="rtl" fmla="*/ 54150 w 1596000"/>
                <a:gd name="rtt" fmla="*/ 26030 h 180500"/>
                <a:gd name="rtr" fmla="*/ 1543750 w 1596000"/>
                <a:gd name="rtb" fmla="*/ 162830 h 180500"/>
              </a:gdLst>
              <a:ahLst/>
              <a:cxnLst/>
              <a:rect l="rtl" t="rtt" r="rtr" b="rtb"/>
              <a:pathLst>
                <a:path w="1596000" h="180500" stroke="0">
                  <a:moveTo>
                    <a:pt x="0" y="0"/>
                  </a:moveTo>
                  <a:lnTo>
                    <a:pt x="1596000" y="0"/>
                  </a:lnTo>
                  <a:lnTo>
                    <a:pt x="1596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596000" h="180500" fill="none">
                  <a:moveTo>
                    <a:pt x="0" y="180500"/>
                  </a:moveTo>
                  <a:lnTo>
                    <a:pt x="1596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直接利用太阳</a:t>
              </a: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能的三种方式</a:t>
              </a: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2425065" y="3524250"/>
            <a:ext cx="1272540" cy="2009140"/>
            <a:chOff x="3450" y="3742"/>
            <a:chExt cx="2004" cy="3164"/>
          </a:xfrm>
        </p:grpSpPr>
        <p:sp>
          <p:nvSpPr>
            <p:cNvPr id="118" name="MMConnector"/>
            <p:cNvSpPr/>
            <p:nvPr/>
          </p:nvSpPr>
          <p:spPr>
            <a:xfrm>
              <a:off x="4951" y="5516"/>
              <a:ext cx="503" cy="1390"/>
            </a:xfrm>
            <a:custGeom>
              <a:avLst/>
              <a:gdLst/>
              <a:ahLst/>
              <a:cxnLst/>
              <a:rect l="0" t="0" r="0" b="0"/>
              <a:pathLst>
                <a:path w="250800" h="346750" fill="none">
                  <a:moveTo>
                    <a:pt x="125400" y="173375"/>
                  </a:moveTo>
                  <a:cubicBezTo>
                    <a:pt x="-13793" y="173375"/>
                    <a:pt x="40543" y="-173375"/>
                    <a:pt x="-125400" y="-173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19" name="SubTopic"/>
            <p:cNvSpPr/>
            <p:nvPr/>
          </p:nvSpPr>
          <p:spPr>
            <a:xfrm>
              <a:off x="3450" y="3742"/>
              <a:ext cx="1250" cy="107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>
                <a:lnSpc>
                  <a:spcPct val="100000"/>
                </a:lnSpc>
              </a:pPr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获取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>
                <a:lnSpc>
                  <a:spcPct val="100000"/>
                </a:lnSpc>
              </a:pPr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方式</a:t>
              </a:r>
            </a:p>
          </p:txBody>
        </p:sp>
      </p:grpSp>
      <p:grpSp>
        <p:nvGrpSpPr>
          <p:cNvPr id="120" name="组合 119"/>
          <p:cNvGrpSpPr/>
          <p:nvPr/>
        </p:nvGrpSpPr>
        <p:grpSpPr>
          <a:xfrm>
            <a:off x="2357120" y="4650740"/>
            <a:ext cx="1340485" cy="786130"/>
            <a:chOff x="3343" y="5516"/>
            <a:chExt cx="2111" cy="1238"/>
          </a:xfrm>
        </p:grpSpPr>
        <p:sp>
          <p:nvSpPr>
            <p:cNvPr id="121" name="MMConnector"/>
            <p:cNvSpPr/>
            <p:nvPr/>
          </p:nvSpPr>
          <p:spPr>
            <a:xfrm>
              <a:off x="4951" y="6392"/>
              <a:ext cx="503" cy="362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22" name="SubTopic"/>
            <p:cNvSpPr/>
            <p:nvPr/>
          </p:nvSpPr>
          <p:spPr>
            <a:xfrm>
              <a:off x="3343" y="5516"/>
              <a:ext cx="1357" cy="1058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能否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再生</a:t>
              </a:r>
            </a:p>
          </p:txBody>
        </p:sp>
      </p:grpSp>
      <p:grpSp>
        <p:nvGrpSpPr>
          <p:cNvPr id="123" name="组合 122"/>
          <p:cNvGrpSpPr/>
          <p:nvPr/>
        </p:nvGrpSpPr>
        <p:grpSpPr>
          <a:xfrm>
            <a:off x="2425700" y="5696585"/>
            <a:ext cx="1271905" cy="1409700"/>
            <a:chOff x="3451" y="7163"/>
            <a:chExt cx="2003" cy="2220"/>
          </a:xfrm>
        </p:grpSpPr>
        <p:sp>
          <p:nvSpPr>
            <p:cNvPr id="124" name="MMConnector"/>
            <p:cNvSpPr/>
            <p:nvPr/>
          </p:nvSpPr>
          <p:spPr>
            <a:xfrm>
              <a:off x="4951" y="7269"/>
              <a:ext cx="503" cy="2114"/>
            </a:xfrm>
            <a:custGeom>
              <a:avLst/>
              <a:gdLst/>
              <a:ahLst/>
              <a:cxnLst/>
              <a:rect l="0" t="0" r="0" b="0"/>
              <a:pathLst>
                <a:path w="250800" h="527250" fill="none">
                  <a:moveTo>
                    <a:pt x="125400" y="-263625"/>
                  </a:moveTo>
                  <a:cubicBezTo>
                    <a:pt x="-30216" y="-263625"/>
                    <a:pt x="78864" y="263625"/>
                    <a:pt x="-125400" y="263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25" name="SubTopic"/>
            <p:cNvSpPr/>
            <p:nvPr/>
          </p:nvSpPr>
          <p:spPr>
            <a:xfrm>
              <a:off x="3451" y="7163"/>
              <a:ext cx="1249" cy="1163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使用</a:t>
              </a:r>
            </a:p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情况</a:t>
              </a:r>
            </a:p>
          </p:txBody>
        </p:sp>
      </p:grpSp>
      <p:grpSp>
        <p:nvGrpSpPr>
          <p:cNvPr id="126" name="组合 125"/>
          <p:cNvGrpSpPr/>
          <p:nvPr/>
        </p:nvGrpSpPr>
        <p:grpSpPr>
          <a:xfrm>
            <a:off x="1024890" y="3471545"/>
            <a:ext cx="1558925" cy="876935"/>
            <a:chOff x="1245" y="3659"/>
            <a:chExt cx="2455" cy="1381"/>
          </a:xfrm>
        </p:grpSpPr>
        <p:sp>
          <p:nvSpPr>
            <p:cNvPr id="127" name="MMConnector"/>
            <p:cNvSpPr/>
            <p:nvPr/>
          </p:nvSpPr>
          <p:spPr>
            <a:xfrm>
              <a:off x="3198" y="4602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28" name="SubTopic"/>
            <p:cNvSpPr/>
            <p:nvPr/>
          </p:nvSpPr>
          <p:spPr>
            <a:xfrm>
              <a:off x="1245" y="3659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一次能源</a:t>
              </a: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1024890" y="4027805"/>
            <a:ext cx="1558925" cy="598805"/>
            <a:chOff x="1245" y="4535"/>
            <a:chExt cx="2455" cy="943"/>
          </a:xfrm>
        </p:grpSpPr>
        <p:sp>
          <p:nvSpPr>
            <p:cNvPr id="131" name="MMConnector"/>
            <p:cNvSpPr/>
            <p:nvPr/>
          </p:nvSpPr>
          <p:spPr>
            <a:xfrm>
              <a:off x="3198" y="5040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34" name="SubTopic"/>
            <p:cNvSpPr/>
            <p:nvPr/>
          </p:nvSpPr>
          <p:spPr>
            <a:xfrm>
              <a:off x="1245" y="4535"/>
              <a:ext cx="1761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二次能源</a:t>
              </a:r>
            </a:p>
          </p:txBody>
        </p:sp>
      </p:grpSp>
      <p:grpSp>
        <p:nvGrpSpPr>
          <p:cNvPr id="135" name="组合 134"/>
          <p:cNvGrpSpPr/>
          <p:nvPr/>
        </p:nvGrpSpPr>
        <p:grpSpPr>
          <a:xfrm>
            <a:off x="1412875" y="4599305"/>
            <a:ext cx="1116965" cy="876300"/>
            <a:chOff x="1471" y="5412"/>
            <a:chExt cx="1759" cy="1380"/>
          </a:xfrm>
        </p:grpSpPr>
        <p:sp>
          <p:nvSpPr>
            <p:cNvPr id="136" name="MMConnector"/>
            <p:cNvSpPr/>
            <p:nvPr/>
          </p:nvSpPr>
          <p:spPr>
            <a:xfrm>
              <a:off x="2728" y="6354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43" name="SubTopic"/>
            <p:cNvSpPr/>
            <p:nvPr/>
          </p:nvSpPr>
          <p:spPr>
            <a:xfrm>
              <a:off x="1471" y="5412"/>
              <a:ext cx="1006" cy="724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可再生</a:t>
              </a: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61720" y="5155565"/>
            <a:ext cx="1468755" cy="598170"/>
            <a:chOff x="918" y="6288"/>
            <a:chExt cx="2313" cy="942"/>
          </a:xfrm>
        </p:grpSpPr>
        <p:sp>
          <p:nvSpPr>
            <p:cNvPr id="149" name="MMConnector"/>
            <p:cNvSpPr/>
            <p:nvPr/>
          </p:nvSpPr>
          <p:spPr>
            <a:xfrm>
              <a:off x="2728" y="6792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918" y="6288"/>
              <a:ext cx="1559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不可再生</a:t>
              </a:r>
            </a:p>
          </p:txBody>
        </p:sp>
      </p:grpSp>
      <p:grpSp>
        <p:nvGrpSpPr>
          <p:cNvPr id="160" name="组合 159"/>
          <p:cNvGrpSpPr/>
          <p:nvPr/>
        </p:nvGrpSpPr>
        <p:grpSpPr>
          <a:xfrm>
            <a:off x="1061085" y="5711825"/>
            <a:ext cx="1541145" cy="876935"/>
            <a:chOff x="917" y="7164"/>
            <a:chExt cx="2427" cy="1381"/>
          </a:xfrm>
        </p:grpSpPr>
        <p:sp>
          <p:nvSpPr>
            <p:cNvPr id="165" name="MMConnector"/>
            <p:cNvSpPr/>
            <p:nvPr/>
          </p:nvSpPr>
          <p:spPr>
            <a:xfrm>
              <a:off x="2841" y="8107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0" name="SubTopic"/>
            <p:cNvSpPr/>
            <p:nvPr/>
          </p:nvSpPr>
          <p:spPr>
            <a:xfrm>
              <a:off x="917" y="7164"/>
              <a:ext cx="1728" cy="724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清洁能源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694690" y="6268085"/>
            <a:ext cx="1835785" cy="598805"/>
            <a:chOff x="340" y="8040"/>
            <a:chExt cx="2891" cy="943"/>
          </a:xfrm>
        </p:grpSpPr>
        <p:sp>
          <p:nvSpPr>
            <p:cNvPr id="172" name="MMConnector"/>
            <p:cNvSpPr/>
            <p:nvPr/>
          </p:nvSpPr>
          <p:spPr>
            <a:xfrm>
              <a:off x="2728" y="8545"/>
              <a:ext cx="503" cy="43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3" name="SubTopic"/>
            <p:cNvSpPr/>
            <p:nvPr/>
          </p:nvSpPr>
          <p:spPr>
            <a:xfrm>
              <a:off x="340" y="8040"/>
              <a:ext cx="2156" cy="724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非清洁能源</a:t>
              </a:r>
            </a:p>
          </p:txBody>
        </p:sp>
      </p:grpSp>
      <p:grpSp>
        <p:nvGrpSpPr>
          <p:cNvPr id="174" name="组合 173"/>
          <p:cNvGrpSpPr/>
          <p:nvPr/>
        </p:nvGrpSpPr>
        <p:grpSpPr>
          <a:xfrm>
            <a:off x="8678545" y="2744470"/>
            <a:ext cx="2839085" cy="852805"/>
            <a:chOff x="13440" y="4661"/>
            <a:chExt cx="4471" cy="1343"/>
          </a:xfrm>
        </p:grpSpPr>
        <p:sp>
          <p:nvSpPr>
            <p:cNvPr id="175" name="MMConnector"/>
            <p:cNvSpPr/>
            <p:nvPr/>
          </p:nvSpPr>
          <p:spPr>
            <a:xfrm>
              <a:off x="13440" y="4766"/>
              <a:ext cx="503" cy="1238"/>
            </a:xfrm>
            <a:custGeom>
              <a:avLst/>
              <a:gdLst/>
              <a:ahLst/>
              <a:cxnLst/>
              <a:rect l="0" t="0" r="0" b="0"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3693" y="4661"/>
              <a:ext cx="4218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核电站中的能量转化</a:t>
              </a:r>
            </a:p>
          </p:txBody>
        </p:sp>
      </p:grpSp>
      <p:grpSp>
        <p:nvGrpSpPr>
          <p:cNvPr id="177" name="组合 176"/>
          <p:cNvGrpSpPr/>
          <p:nvPr/>
        </p:nvGrpSpPr>
        <p:grpSpPr>
          <a:xfrm>
            <a:off x="8361680" y="3215005"/>
            <a:ext cx="929005" cy="1078230"/>
            <a:chOff x="12941" y="5402"/>
            <a:chExt cx="1463" cy="1698"/>
          </a:xfrm>
        </p:grpSpPr>
        <p:sp>
          <p:nvSpPr>
            <p:cNvPr id="178" name="SubTopic"/>
            <p:cNvSpPr/>
            <p:nvPr/>
          </p:nvSpPr>
          <p:spPr>
            <a:xfrm>
              <a:off x="13642" y="5402"/>
              <a:ext cx="762" cy="841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优点</a:t>
              </a:r>
            </a:p>
          </p:txBody>
        </p:sp>
        <p:sp>
          <p:nvSpPr>
            <p:cNvPr id="179" name="MMConnector"/>
            <p:cNvSpPr/>
            <p:nvPr/>
          </p:nvSpPr>
          <p:spPr>
            <a:xfrm flipH="1">
              <a:off x="12941" y="6552"/>
              <a:ext cx="529" cy="548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181" name="组合 180"/>
          <p:cNvGrpSpPr/>
          <p:nvPr/>
        </p:nvGrpSpPr>
        <p:grpSpPr>
          <a:xfrm>
            <a:off x="8642350" y="1685925"/>
            <a:ext cx="1345565" cy="834810"/>
            <a:chOff x="13383" y="2994"/>
            <a:chExt cx="2119" cy="1315"/>
          </a:xfrm>
        </p:grpSpPr>
        <p:sp>
          <p:nvSpPr>
            <p:cNvPr id="182" name="SubTopic"/>
            <p:cNvSpPr/>
            <p:nvPr/>
          </p:nvSpPr>
          <p:spPr>
            <a:xfrm>
              <a:off x="13579" y="2994"/>
              <a:ext cx="1923" cy="724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获得途径</a:t>
              </a:r>
              <a:endParaRPr lang="zh-CN"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83" name="MMConnector"/>
            <p:cNvSpPr/>
            <p:nvPr/>
          </p:nvSpPr>
          <p:spPr>
            <a:xfrm>
              <a:off x="13383" y="3912"/>
              <a:ext cx="397" cy="397"/>
            </a:xfrm>
            <a:custGeom>
              <a:avLst/>
              <a:gdLst/>
              <a:ahLst/>
              <a:cxnLst/>
              <a:rect l="0" t="0" r="0" b="0"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</p:grpSp>
      <p:grpSp>
        <p:nvGrpSpPr>
          <p:cNvPr id="184" name="组合 183"/>
          <p:cNvGrpSpPr/>
          <p:nvPr/>
        </p:nvGrpSpPr>
        <p:grpSpPr>
          <a:xfrm>
            <a:off x="10163810" y="1477225"/>
            <a:ext cx="1236345" cy="815975"/>
            <a:chOff x="13293" y="7926"/>
            <a:chExt cx="1947" cy="1285"/>
          </a:xfrm>
        </p:grpSpPr>
        <p:sp>
          <p:nvSpPr>
            <p:cNvPr id="185" name="MMConnector"/>
            <p:cNvSpPr/>
            <p:nvPr/>
          </p:nvSpPr>
          <p:spPr>
            <a:xfrm>
              <a:off x="13293" y="8769"/>
              <a:ext cx="604" cy="442"/>
            </a:xfrm>
            <a:custGeom>
              <a:avLst/>
              <a:gdLst/>
              <a:ahLst/>
              <a:cxnLst/>
              <a:rect l="0" t="0" r="0" b="0"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6" name="SubTopic"/>
            <p:cNvSpPr/>
            <p:nvPr/>
          </p:nvSpPr>
          <p:spPr>
            <a:xfrm>
              <a:off x="13536" y="7926"/>
              <a:ext cx="1704" cy="622"/>
            </a:xfrm>
            <a:custGeom>
              <a:avLst/>
              <a:gdLst>
                <a:gd name="rtl" fmla="*/ 54150 w 866400"/>
                <a:gd name="rtt" fmla="*/ 26030 h 180500"/>
                <a:gd name="rtr" fmla="*/ 814150 w 866400"/>
                <a:gd name="rtb" fmla="*/ 162830 h 180500"/>
              </a:gdLst>
              <a:ahLst/>
              <a:cxnLst/>
              <a:rect l="rtl" t="rtt" r="rtr" b="rtb"/>
              <a:pathLst>
                <a:path w="866400" h="180500" stroke="0">
                  <a:moveTo>
                    <a:pt x="0" y="0"/>
                  </a:moveTo>
                  <a:lnTo>
                    <a:pt x="866400" y="0"/>
                  </a:lnTo>
                  <a:lnTo>
                    <a:pt x="8664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866400" h="180500" fill="none">
                  <a:moveTo>
                    <a:pt x="0" y="180500"/>
                  </a:moveTo>
                  <a:lnTo>
                    <a:pt x="8664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核裂变</a:t>
              </a:r>
            </a:p>
          </p:txBody>
        </p:sp>
      </p:grpSp>
      <p:grpSp>
        <p:nvGrpSpPr>
          <p:cNvPr id="187" name="组合 186"/>
          <p:cNvGrpSpPr/>
          <p:nvPr/>
        </p:nvGrpSpPr>
        <p:grpSpPr>
          <a:xfrm>
            <a:off x="10163810" y="1962735"/>
            <a:ext cx="1236980" cy="493395"/>
            <a:chOff x="13293" y="8679"/>
            <a:chExt cx="1948" cy="777"/>
          </a:xfrm>
        </p:grpSpPr>
        <p:sp>
          <p:nvSpPr>
            <p:cNvPr id="189" name="MMConnector"/>
            <p:cNvSpPr/>
            <p:nvPr/>
          </p:nvSpPr>
          <p:spPr>
            <a:xfrm>
              <a:off x="13293" y="9145"/>
              <a:ext cx="604" cy="311"/>
            </a:xfrm>
            <a:custGeom>
              <a:avLst/>
              <a:gdLst/>
              <a:ahLst/>
              <a:cxnLst/>
              <a:rect l="0" t="0" r="0" b="0"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0" name="SubTopic"/>
            <p:cNvSpPr/>
            <p:nvPr/>
          </p:nvSpPr>
          <p:spPr>
            <a:xfrm>
              <a:off x="13557" y="8679"/>
              <a:ext cx="1684" cy="622"/>
            </a:xfrm>
            <a:custGeom>
              <a:avLst/>
              <a:gdLst>
                <a:gd name="rtl" fmla="*/ 54150 w 1109600"/>
                <a:gd name="rtt" fmla="*/ 26030 h 180500"/>
                <a:gd name="rtr" fmla="*/ 1057350 w 1109600"/>
                <a:gd name="rtb" fmla="*/ 162830 h 180500"/>
              </a:gdLst>
              <a:ahLst/>
              <a:cxnLst/>
              <a:rect l="rtl" t="rtt" r="rtr" b="rtb"/>
              <a:pathLst>
                <a:path w="1109600" h="180500" stroke="0">
                  <a:moveTo>
                    <a:pt x="0" y="0"/>
                  </a:moveTo>
                  <a:lnTo>
                    <a:pt x="1109600" y="0"/>
                  </a:lnTo>
                  <a:lnTo>
                    <a:pt x="1109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109600" h="180500" fill="none">
                  <a:moveTo>
                    <a:pt x="0" y="180500"/>
                  </a:moveTo>
                  <a:lnTo>
                    <a:pt x="1109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lang="zh-CN" sz="2400">
                  <a:solidFill>
                    <a:srgbClr val="303030"/>
                  </a:solidFill>
                  <a:latin typeface="宋体" panose="02010600030101010101" pitchFamily="2" charset="-122"/>
                </a:rPr>
                <a:t>核聚变</a:t>
              </a:r>
            </a:p>
          </p:txBody>
        </p:sp>
      </p:grpSp>
      <p:grpSp>
        <p:nvGrpSpPr>
          <p:cNvPr id="192" name="组合 191"/>
          <p:cNvGrpSpPr/>
          <p:nvPr/>
        </p:nvGrpSpPr>
        <p:grpSpPr>
          <a:xfrm>
            <a:off x="3537585" y="4584700"/>
            <a:ext cx="1996440" cy="1016000"/>
            <a:chOff x="5570" y="7220"/>
            <a:chExt cx="3144" cy="1600"/>
          </a:xfrm>
        </p:grpSpPr>
        <p:sp>
          <p:nvSpPr>
            <p:cNvPr id="109" name="MainTopic"/>
            <p:cNvSpPr/>
            <p:nvPr/>
          </p:nvSpPr>
          <p:spPr>
            <a:xfrm>
              <a:off x="5570" y="7220"/>
              <a:ext cx="2057" cy="1601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能源的</a:t>
              </a: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6" action="ppaction://hlinksldjump"/>
                </a:rPr>
                <a:t>分类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  <p:sp>
          <p:nvSpPr>
            <p:cNvPr id="195" name="MMConnector"/>
            <p:cNvSpPr/>
            <p:nvPr/>
          </p:nvSpPr>
          <p:spPr>
            <a:xfrm flipH="1">
              <a:off x="7580" y="7356"/>
              <a:ext cx="1134" cy="1020"/>
            </a:xfrm>
            <a:custGeom>
              <a:avLst/>
              <a:gdLst/>
              <a:ahLst/>
              <a:cxnLst/>
              <a:rect l="0" t="0" r="0" b="0"/>
              <a:pathLst>
                <a:path w="893329" h="408344">
                  <a:moveTo>
                    <a:pt x="-61692" y="-92417"/>
                  </a:moveTo>
                  <a:cubicBezTo>
                    <a:pt x="-77088" y="-103809"/>
                    <a:pt x="-94710" y="-100902"/>
                    <a:pt x="-103095" y="-88913"/>
                  </a:cubicBezTo>
                  <a:cubicBezTo>
                    <a:pt x="-111479" y="-76925"/>
                    <a:pt x="-108080" y="-59501"/>
                    <a:pt x="-92182" y="-48821"/>
                  </a:cubicBezTo>
                  <a:cubicBezTo>
                    <a:pt x="-77549" y="-38992"/>
                    <a:pt x="-62915" y="-29163"/>
                    <a:pt x="-48318" y="-19223"/>
                  </a:cubicBezTo>
                  <a:cubicBezTo>
                    <a:pt x="-33722" y="-9284"/>
                    <a:pt x="-19161" y="766"/>
                    <a:pt x="-4596" y="10844"/>
                  </a:cubicBezTo>
                  <a:cubicBezTo>
                    <a:pt x="9969" y="20923"/>
                    <a:pt x="24539" y="31030"/>
                    <a:pt x="39135" y="41137"/>
                  </a:cubicBezTo>
                  <a:cubicBezTo>
                    <a:pt x="53732" y="51244"/>
                    <a:pt x="68355" y="61349"/>
                    <a:pt x="83033" y="71409"/>
                  </a:cubicBezTo>
                  <a:cubicBezTo>
                    <a:pt x="97711" y="81468"/>
                    <a:pt x="112443" y="91481"/>
                    <a:pt x="127256" y="101405"/>
                  </a:cubicBezTo>
                  <a:cubicBezTo>
                    <a:pt x="142068" y="111329"/>
                    <a:pt x="156961" y="121164"/>
                    <a:pt x="171959" y="130864"/>
                  </a:cubicBezTo>
                  <a:cubicBezTo>
                    <a:pt x="186957" y="140563"/>
                    <a:pt x="202061" y="150128"/>
                    <a:pt x="217292" y="159509"/>
                  </a:cubicBezTo>
                  <a:cubicBezTo>
                    <a:pt x="232523" y="168891"/>
                    <a:pt x="247882" y="178089"/>
                    <a:pt x="263387" y="187055"/>
                  </a:cubicBezTo>
                  <a:cubicBezTo>
                    <a:pt x="278893" y="196021"/>
                    <a:pt x="294544" y="204755"/>
                    <a:pt x="310357" y="213204"/>
                  </a:cubicBezTo>
                  <a:cubicBezTo>
                    <a:pt x="326169" y="221653"/>
                    <a:pt x="342142" y="229819"/>
                    <a:pt x="358282" y="237649"/>
                  </a:cubicBezTo>
                  <a:cubicBezTo>
                    <a:pt x="374422" y="245480"/>
                    <a:pt x="390730" y="252975"/>
                    <a:pt x="407206" y="260086"/>
                  </a:cubicBezTo>
                  <a:cubicBezTo>
                    <a:pt x="423681" y="267197"/>
                    <a:pt x="440324" y="273924"/>
                    <a:pt x="457125" y="280222"/>
                  </a:cubicBezTo>
                  <a:cubicBezTo>
                    <a:pt x="473925" y="286519"/>
                    <a:pt x="490884" y="292388"/>
                    <a:pt x="507987" y="297790"/>
                  </a:cubicBezTo>
                  <a:cubicBezTo>
                    <a:pt x="525090" y="303192"/>
                    <a:pt x="542338" y="308127"/>
                    <a:pt x="559692" y="312568"/>
                  </a:cubicBezTo>
                  <a:cubicBezTo>
                    <a:pt x="577046" y="317009"/>
                    <a:pt x="594505" y="320955"/>
                    <a:pt x="612099" y="324392"/>
                  </a:cubicBezTo>
                  <a:cubicBezTo>
                    <a:pt x="629693" y="327829"/>
                    <a:pt x="647420" y="330757"/>
                    <a:pt x="665036" y="333167"/>
                  </a:cubicBezTo>
                  <a:cubicBezTo>
                    <a:pt x="682651" y="335576"/>
                    <a:pt x="700155" y="337467"/>
                    <a:pt x="718318" y="338868"/>
                  </a:cubicBezTo>
                  <a:cubicBezTo>
                    <a:pt x="736481" y="340269"/>
                    <a:pt x="755304" y="341180"/>
                    <a:pt x="771760" y="341541"/>
                  </a:cubicBezTo>
                  <a:cubicBezTo>
                    <a:pt x="788216" y="341902"/>
                    <a:pt x="802304" y="341714"/>
                    <a:pt x="816392" y="341525"/>
                  </a:cubicBezTo>
                  <a:cubicBezTo>
                    <a:pt x="819128" y="341488"/>
                    <a:pt x="820952" y="339815"/>
                    <a:pt x="820952" y="337725"/>
                  </a:cubicBezTo>
                  <a:cubicBezTo>
                    <a:pt x="820952" y="335635"/>
                    <a:pt x="819127" y="334013"/>
                    <a:pt x="816392" y="333925"/>
                  </a:cubicBezTo>
                  <a:cubicBezTo>
                    <a:pt x="802422" y="333476"/>
                    <a:pt x="788452" y="333027"/>
                    <a:pt x="772191" y="331929"/>
                  </a:cubicBezTo>
                  <a:cubicBezTo>
                    <a:pt x="755931" y="330831"/>
                    <a:pt x="737379" y="329084"/>
                    <a:pt x="719528" y="326886"/>
                  </a:cubicBezTo>
                  <a:cubicBezTo>
                    <a:pt x="701676" y="324689"/>
                    <a:pt x="684525" y="322041"/>
                    <a:pt x="667310" y="318883"/>
                  </a:cubicBezTo>
                  <a:cubicBezTo>
                    <a:pt x="650095" y="315725"/>
                    <a:pt x="632816" y="312056"/>
                    <a:pt x="615713" y="307899"/>
                  </a:cubicBezTo>
                  <a:cubicBezTo>
                    <a:pt x="598610" y="303742"/>
                    <a:pt x="581683" y="299096"/>
                    <a:pt x="564897" y="293977"/>
                  </a:cubicBezTo>
                  <a:cubicBezTo>
                    <a:pt x="548111" y="288857"/>
                    <a:pt x="531467" y="283264"/>
                    <a:pt x="514996" y="277224"/>
                  </a:cubicBezTo>
                  <a:cubicBezTo>
                    <a:pt x="498525" y="271185"/>
                    <a:pt x="482227" y="264701"/>
                    <a:pt x="466107" y="257806"/>
                  </a:cubicBezTo>
                  <a:cubicBezTo>
                    <a:pt x="449986" y="250912"/>
                    <a:pt x="434044" y="243608"/>
                    <a:pt x="418280" y="235935"/>
                  </a:cubicBezTo>
                  <a:cubicBezTo>
                    <a:pt x="402517" y="228263"/>
                    <a:pt x="386932" y="220222"/>
                    <a:pt x="371519" y="211858"/>
                  </a:cubicBezTo>
                  <a:cubicBezTo>
                    <a:pt x="356106" y="203494"/>
                    <a:pt x="340865" y="194806"/>
                    <a:pt x="325780" y="185840"/>
                  </a:cubicBezTo>
                  <a:cubicBezTo>
                    <a:pt x="310696" y="176875"/>
                    <a:pt x="295768" y="167632"/>
                    <a:pt x="280978" y="158156"/>
                  </a:cubicBezTo>
                  <a:cubicBezTo>
                    <a:pt x="266188" y="148681"/>
                    <a:pt x="251536" y="138974"/>
                    <a:pt x="236996" y="129079"/>
                  </a:cubicBezTo>
                  <a:cubicBezTo>
                    <a:pt x="222457" y="119183"/>
                    <a:pt x="208030" y="109100"/>
                    <a:pt x="193690" y="98872"/>
                  </a:cubicBezTo>
                  <a:cubicBezTo>
                    <a:pt x="179349" y="88643"/>
                    <a:pt x="165094" y="78269"/>
                    <a:pt x="150896" y="67791"/>
                  </a:cubicBezTo>
                  <a:cubicBezTo>
                    <a:pt x="136698" y="57312"/>
                    <a:pt x="122556" y="46729"/>
                    <a:pt x="108441" y="36080"/>
                  </a:cubicBezTo>
                  <a:cubicBezTo>
                    <a:pt x="94325" y="25431"/>
                    <a:pt x="80236" y="14716"/>
                    <a:pt x="66140" y="3976"/>
                  </a:cubicBezTo>
                  <a:cubicBezTo>
                    <a:pt x="52044" y="-6765"/>
                    <a:pt x="37941" y="-17531"/>
                    <a:pt x="23808" y="-28293"/>
                  </a:cubicBezTo>
                  <a:cubicBezTo>
                    <a:pt x="9675" y="-39055"/>
                    <a:pt x="-4487" y="-49813"/>
                    <a:pt x="-18742" y="-60500"/>
                  </a:cubicBezTo>
                  <a:cubicBezTo>
                    <a:pt x="-32997" y="-71186"/>
                    <a:pt x="-47344" y="-81802"/>
                    <a:pt x="-61692" y="-9241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</p:grpSp>
      <p:grpSp>
        <p:nvGrpSpPr>
          <p:cNvPr id="196" name="组合 195"/>
          <p:cNvGrpSpPr/>
          <p:nvPr/>
        </p:nvGrpSpPr>
        <p:grpSpPr>
          <a:xfrm>
            <a:off x="2301875" y="487045"/>
            <a:ext cx="1061085" cy="1948180"/>
            <a:chOff x="4011" y="3140"/>
            <a:chExt cx="1671" cy="3068"/>
          </a:xfrm>
        </p:grpSpPr>
        <p:sp>
          <p:nvSpPr>
            <p:cNvPr id="197" name="MMConnector"/>
            <p:cNvSpPr/>
            <p:nvPr/>
          </p:nvSpPr>
          <p:spPr>
            <a:xfrm>
              <a:off x="5128" y="4594"/>
              <a:ext cx="554" cy="1614"/>
            </a:xfrm>
            <a:custGeom>
              <a:avLst/>
              <a:gdLst/>
              <a:ahLst/>
              <a:cxnLst/>
              <a:rect l="0" t="0" r="0" b="0"/>
              <a:pathLst>
                <a:path w="250800" h="450300" fill="none">
                  <a:moveTo>
                    <a:pt x="125400" y="225150"/>
                  </a:moveTo>
                  <a:cubicBezTo>
                    <a:pt x="-23682" y="225150"/>
                    <a:pt x="63619" y="-225150"/>
                    <a:pt x="-125400" y="-2251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98" name="SubTopic"/>
            <p:cNvSpPr/>
            <p:nvPr/>
          </p:nvSpPr>
          <p:spPr>
            <a:xfrm>
              <a:off x="4011" y="3140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产生</a:t>
              </a:r>
            </a:p>
          </p:txBody>
        </p:sp>
      </p:grpSp>
      <p:grpSp>
        <p:nvGrpSpPr>
          <p:cNvPr id="199" name="组合 198"/>
          <p:cNvGrpSpPr/>
          <p:nvPr/>
        </p:nvGrpSpPr>
        <p:grpSpPr>
          <a:xfrm>
            <a:off x="2301875" y="1233170"/>
            <a:ext cx="1061085" cy="828040"/>
            <a:chOff x="4011" y="4315"/>
            <a:chExt cx="1671" cy="1304"/>
          </a:xfrm>
        </p:grpSpPr>
        <p:sp>
          <p:nvSpPr>
            <p:cNvPr id="200" name="MMConnector"/>
            <p:cNvSpPr/>
            <p:nvPr/>
          </p:nvSpPr>
          <p:spPr>
            <a:xfrm>
              <a:off x="5128" y="5181"/>
              <a:ext cx="554" cy="439"/>
            </a:xfrm>
            <a:custGeom>
              <a:avLst/>
              <a:gdLst/>
              <a:ahLst/>
              <a:cxnLst/>
              <a:rect l="0" t="0" r="0" b="0"/>
              <a:pathLst>
                <a:path w="250800" h="122550" fill="none">
                  <a:moveTo>
                    <a:pt x="125400" y="61275"/>
                  </a:moveTo>
                  <a:cubicBezTo>
                    <a:pt x="10731" y="61275"/>
                    <a:pt x="-16679" y="-61275"/>
                    <a:pt x="-125400" y="-612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03" name="SubTopic"/>
            <p:cNvSpPr/>
            <p:nvPr/>
          </p:nvSpPr>
          <p:spPr>
            <a:xfrm>
              <a:off x="4011" y="43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</a:t>
              </a: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1831340" y="1892300"/>
            <a:ext cx="1531620" cy="691515"/>
            <a:chOff x="3270" y="5353"/>
            <a:chExt cx="2412" cy="1089"/>
          </a:xfrm>
        </p:grpSpPr>
        <p:graphicFrame>
          <p:nvGraphicFramePr>
            <p:cNvPr id="205" name="对象 204">
              <a:hlinkClick r:id="" action="ppaction://ole?verb=0"/>
            </p:cNvPr>
            <p:cNvGraphicFramePr>
              <a:graphicFrameLocks noChangeAspect="1"/>
            </p:cNvGraphicFramePr>
            <p:nvPr/>
          </p:nvGraphicFramePr>
          <p:xfrm>
            <a:off x="3322" y="5353"/>
            <a:ext cx="1815" cy="85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6" r:id="rId7" imgW="431800" imgH="203200" progId="Equation.KSEE3">
                    <p:embed/>
                  </p:oleObj>
                </mc:Choice>
                <mc:Fallback>
                  <p:oleObj r:id="rId7" imgW="431800" imgH="203200" progId="Equation.KSEE3">
                    <p:embed/>
                    <p:pic>
                      <p:nvPicPr>
                        <p:cNvPr id="0" name="图片 1026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3322" y="5353"/>
                          <a:ext cx="1815" cy="85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207" name="MMConnector"/>
            <p:cNvSpPr/>
            <p:nvPr/>
          </p:nvSpPr>
          <p:spPr>
            <a:xfrm>
              <a:off x="5128" y="5748"/>
              <a:ext cx="554" cy="695"/>
            </a:xfrm>
            <a:custGeom>
              <a:avLst/>
              <a:gdLst/>
              <a:ahLst/>
              <a:cxnLst/>
              <a:rect l="0" t="0" r="0" b="0"/>
              <a:pathLst>
                <a:path w="250800" h="193800" fill="none">
                  <a:moveTo>
                    <a:pt x="125400" y="-96900"/>
                  </a:moveTo>
                  <a:cubicBezTo>
                    <a:pt x="2597" y="-96900"/>
                    <a:pt x="2300" y="96900"/>
                    <a:pt x="-125400" y="969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08" name="SubTopic"/>
            <p:cNvSpPr/>
            <p:nvPr/>
          </p:nvSpPr>
          <p:spPr>
            <a:xfrm>
              <a:off x="3270" y="5489"/>
              <a:ext cx="1581" cy="606"/>
            </a:xfrm>
            <a:custGeom>
              <a:avLst/>
              <a:gdLst>
                <a:gd name="rtl" fmla="*/ 30970 w 247000"/>
                <a:gd name="rtt" fmla="*/ 16150 h 169100"/>
                <a:gd name="rtr" fmla="*/ 152570 w 247000"/>
                <a:gd name="rtb" fmla="*/ 141550 h 169100"/>
              </a:gdLst>
              <a:ahLst/>
              <a:cxnLst/>
              <a:rect l="rtl" t="rtt" r="rtr" b="rtb"/>
              <a:pathLst>
                <a:path w="247000" h="169100" stroke="0">
                  <a:moveTo>
                    <a:pt x="0" y="0"/>
                  </a:moveTo>
                  <a:lnTo>
                    <a:pt x="247000" y="0"/>
                  </a:lnTo>
                  <a:lnTo>
                    <a:pt x="247000" y="169100"/>
                  </a:lnTo>
                  <a:lnTo>
                    <a:pt x="0" y="169100"/>
                  </a:lnTo>
                  <a:lnTo>
                    <a:pt x="0" y="0"/>
                  </a:lnTo>
                  <a:close/>
                </a:path>
                <a:path w="247000" h="169100" fill="none">
                  <a:moveTo>
                    <a:pt x="0" y="169100"/>
                  </a:moveTo>
                  <a:lnTo>
                    <a:pt x="247000" y="1691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/>
            <a:lstStyle/>
            <a:p>
              <a:endParaRPr lang="en-US" altLang="zh-CN"/>
            </a:p>
          </p:txBody>
        </p:sp>
      </p:grpSp>
      <p:grpSp>
        <p:nvGrpSpPr>
          <p:cNvPr id="209" name="组合 208"/>
          <p:cNvGrpSpPr/>
          <p:nvPr/>
        </p:nvGrpSpPr>
        <p:grpSpPr>
          <a:xfrm>
            <a:off x="2260600" y="2516505"/>
            <a:ext cx="1069975" cy="1186180"/>
            <a:chOff x="4011" y="6336"/>
            <a:chExt cx="1685" cy="1868"/>
          </a:xfrm>
        </p:grpSpPr>
        <p:sp>
          <p:nvSpPr>
            <p:cNvPr id="210" name="MMConnector"/>
            <p:cNvSpPr/>
            <p:nvPr/>
          </p:nvSpPr>
          <p:spPr>
            <a:xfrm>
              <a:off x="5142" y="6336"/>
              <a:ext cx="554" cy="1869"/>
            </a:xfrm>
            <a:custGeom>
              <a:avLst/>
              <a:gdLst/>
              <a:ahLst/>
              <a:cxnLst/>
              <a:rect l="0" t="0" r="0" b="0"/>
              <a:pathLst>
                <a:path w="250800" h="521550" fill="none">
                  <a:moveTo>
                    <a:pt x="125400" y="-260775"/>
                  </a:moveTo>
                  <a:cubicBezTo>
                    <a:pt x="-29758" y="-260775"/>
                    <a:pt x="77796" y="260775"/>
                    <a:pt x="-125400" y="2607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1" name="SubTopic"/>
            <p:cNvSpPr/>
            <p:nvPr/>
          </p:nvSpPr>
          <p:spPr>
            <a:xfrm>
              <a:off x="4011" y="6623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应用</a:t>
              </a:r>
            </a:p>
          </p:txBody>
        </p:sp>
      </p:grpSp>
      <p:grpSp>
        <p:nvGrpSpPr>
          <p:cNvPr id="212" name="组合 211"/>
          <p:cNvGrpSpPr/>
          <p:nvPr/>
        </p:nvGrpSpPr>
        <p:grpSpPr>
          <a:xfrm>
            <a:off x="551180" y="984250"/>
            <a:ext cx="1926590" cy="784225"/>
            <a:chOff x="1254" y="3923"/>
            <a:chExt cx="3034" cy="1235"/>
          </a:xfrm>
        </p:grpSpPr>
        <p:sp>
          <p:nvSpPr>
            <p:cNvPr id="213" name="MMConnector"/>
            <p:cNvSpPr/>
            <p:nvPr/>
          </p:nvSpPr>
          <p:spPr>
            <a:xfrm>
              <a:off x="3734" y="4766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4" name="SubTopic"/>
            <p:cNvSpPr/>
            <p:nvPr/>
          </p:nvSpPr>
          <p:spPr>
            <a:xfrm>
              <a:off x="1254" y="3923"/>
              <a:ext cx="2203" cy="647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不需要介质</a:t>
              </a:r>
            </a:p>
          </p:txBody>
        </p:sp>
      </p:grpSp>
      <p:grpSp>
        <p:nvGrpSpPr>
          <p:cNvPr id="215" name="组合 214"/>
          <p:cNvGrpSpPr/>
          <p:nvPr/>
        </p:nvGrpSpPr>
        <p:grpSpPr>
          <a:xfrm>
            <a:off x="647065" y="1481455"/>
            <a:ext cx="1830705" cy="535305"/>
            <a:chOff x="1405" y="4706"/>
            <a:chExt cx="2883" cy="843"/>
          </a:xfrm>
        </p:grpSpPr>
        <p:sp>
          <p:nvSpPr>
            <p:cNvPr id="216" name="MMConnector"/>
            <p:cNvSpPr/>
            <p:nvPr/>
          </p:nvSpPr>
          <p:spPr>
            <a:xfrm>
              <a:off x="3734" y="5157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17" name="SubTopic"/>
            <p:cNvSpPr/>
            <p:nvPr/>
          </p:nvSpPr>
          <p:spPr>
            <a:xfrm>
              <a:off x="1405" y="4706"/>
              <a:ext cx="2052" cy="647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传播速度</a:t>
              </a:r>
            </a:p>
          </p:txBody>
        </p:sp>
      </p:grpSp>
      <p:grpSp>
        <p:nvGrpSpPr>
          <p:cNvPr id="218" name="组合 217"/>
          <p:cNvGrpSpPr/>
          <p:nvPr/>
        </p:nvGrpSpPr>
        <p:grpSpPr>
          <a:xfrm>
            <a:off x="1416050" y="2450465"/>
            <a:ext cx="1061720" cy="784225"/>
            <a:chOff x="2616" y="6232"/>
            <a:chExt cx="1672" cy="1235"/>
          </a:xfrm>
        </p:grpSpPr>
        <p:sp>
          <p:nvSpPr>
            <p:cNvPr id="219" name="MMConnector"/>
            <p:cNvSpPr/>
            <p:nvPr/>
          </p:nvSpPr>
          <p:spPr>
            <a:xfrm>
              <a:off x="3734" y="7075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54625"/>
                  </a:moveTo>
                  <a:cubicBezTo>
                    <a:pt x="12272" y="54625"/>
                    <a:pt x="-20275" y="-54625"/>
                    <a:pt x="-125400" y="-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20" name="SubTopic"/>
            <p:cNvSpPr/>
            <p:nvPr/>
          </p:nvSpPr>
          <p:spPr>
            <a:xfrm>
              <a:off x="2616" y="6232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信息</a:t>
              </a:r>
            </a:p>
          </p:txBody>
        </p:sp>
      </p:grpSp>
      <p:grpSp>
        <p:nvGrpSpPr>
          <p:cNvPr id="221" name="组合 220"/>
          <p:cNvGrpSpPr/>
          <p:nvPr/>
        </p:nvGrpSpPr>
        <p:grpSpPr>
          <a:xfrm>
            <a:off x="1416050" y="2947670"/>
            <a:ext cx="1061720" cy="535305"/>
            <a:chOff x="2616" y="7015"/>
            <a:chExt cx="1672" cy="843"/>
          </a:xfrm>
        </p:grpSpPr>
        <p:sp>
          <p:nvSpPr>
            <p:cNvPr id="222" name="MMConnector"/>
            <p:cNvSpPr/>
            <p:nvPr/>
          </p:nvSpPr>
          <p:spPr>
            <a:xfrm>
              <a:off x="3734" y="7466"/>
              <a:ext cx="554" cy="392"/>
            </a:xfrm>
            <a:custGeom>
              <a:avLst/>
              <a:gdLst/>
              <a:ahLst/>
              <a:cxnLst/>
              <a:rect l="0" t="0" r="0" b="0"/>
              <a:pathLst>
                <a:path w="250800" h="109250" fill="none">
                  <a:moveTo>
                    <a:pt x="125400" y="-54625"/>
                  </a:moveTo>
                  <a:cubicBezTo>
                    <a:pt x="12272" y="-54625"/>
                    <a:pt x="-20275" y="54625"/>
                    <a:pt x="-125400" y="546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23" name="SubTopic"/>
            <p:cNvSpPr/>
            <p:nvPr/>
          </p:nvSpPr>
          <p:spPr>
            <a:xfrm>
              <a:off x="2616" y="7015"/>
              <a:ext cx="840" cy="647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能量</a:t>
              </a:r>
            </a:p>
          </p:txBody>
        </p:sp>
      </p:grpSp>
      <p:grpSp>
        <p:nvGrpSpPr>
          <p:cNvPr id="191" name="组合 190"/>
          <p:cNvGrpSpPr/>
          <p:nvPr/>
        </p:nvGrpSpPr>
        <p:grpSpPr>
          <a:xfrm>
            <a:off x="3187700" y="1509395"/>
            <a:ext cx="2178050" cy="2518410"/>
            <a:chOff x="5019" y="2377"/>
            <a:chExt cx="3430" cy="3966"/>
          </a:xfrm>
        </p:grpSpPr>
        <p:sp>
          <p:nvSpPr>
            <p:cNvPr id="224" name="MMConnector"/>
            <p:cNvSpPr/>
            <p:nvPr/>
          </p:nvSpPr>
          <p:spPr>
            <a:xfrm flipH="1">
              <a:off x="6563" y="4701"/>
              <a:ext cx="1886" cy="1642"/>
            </a:xfrm>
            <a:custGeom>
              <a:avLst/>
              <a:gdLst/>
              <a:ahLst/>
              <a:cxnLst/>
              <a:rect l="0" t="0" r="0" b="0"/>
              <a:pathLst>
                <a:path w="858883" h="296477">
                  <a:moveTo>
                    <a:pt x="-54834" y="15464"/>
                  </a:moveTo>
                  <a:cubicBezTo>
                    <a:pt x="-71991" y="23975"/>
                    <a:pt x="-77555" y="40879"/>
                    <a:pt x="-70766" y="53839"/>
                  </a:cubicBezTo>
                  <a:cubicBezTo>
                    <a:pt x="-63977" y="66798"/>
                    <a:pt x="-46861" y="71940"/>
                    <a:pt x="-30147" y="62589"/>
                  </a:cubicBezTo>
                  <a:cubicBezTo>
                    <a:pt x="-14602" y="53893"/>
                    <a:pt x="943" y="45196"/>
                    <a:pt x="16430" y="36452"/>
                  </a:cubicBezTo>
                  <a:cubicBezTo>
                    <a:pt x="31918" y="27708"/>
                    <a:pt x="47347" y="18917"/>
                    <a:pt x="62762" y="10139"/>
                  </a:cubicBezTo>
                  <a:cubicBezTo>
                    <a:pt x="78177" y="1361"/>
                    <a:pt x="93578" y="-7404"/>
                    <a:pt x="108984" y="-16125"/>
                  </a:cubicBezTo>
                  <a:cubicBezTo>
                    <a:pt x="124389" y="-24845"/>
                    <a:pt x="139799" y="-33522"/>
                    <a:pt x="155237" y="-42113"/>
                  </a:cubicBezTo>
                  <a:cubicBezTo>
                    <a:pt x="170675" y="-50705"/>
                    <a:pt x="186143" y="-59212"/>
                    <a:pt x="201661" y="-67596"/>
                  </a:cubicBezTo>
                  <a:cubicBezTo>
                    <a:pt x="217179" y="-75980"/>
                    <a:pt x="232748" y="-84241"/>
                    <a:pt x="248389" y="-92339"/>
                  </a:cubicBezTo>
                  <a:cubicBezTo>
                    <a:pt x="264030" y="-100436"/>
                    <a:pt x="279743" y="-108371"/>
                    <a:pt x="295546" y="-116102"/>
                  </a:cubicBezTo>
                  <a:cubicBezTo>
                    <a:pt x="311349" y="-123834"/>
                    <a:pt x="327241" y="-131362"/>
                    <a:pt x="343238" y="-138647"/>
                  </a:cubicBezTo>
                  <a:cubicBezTo>
                    <a:pt x="359236" y="-145932"/>
                    <a:pt x="375337" y="-152974"/>
                    <a:pt x="391553" y="-159735"/>
                  </a:cubicBezTo>
                  <a:cubicBezTo>
                    <a:pt x="407769" y="-166495"/>
                    <a:pt x="424100" y="-172974"/>
                    <a:pt x="440551" y="-179134"/>
                  </a:cubicBezTo>
                  <a:cubicBezTo>
                    <a:pt x="457002" y="-185295"/>
                    <a:pt x="473573" y="-191137"/>
                    <a:pt x="490260" y="-196629"/>
                  </a:cubicBezTo>
                  <a:cubicBezTo>
                    <a:pt x="506947" y="-202120"/>
                    <a:pt x="523749" y="-207260"/>
                    <a:pt x="540677" y="-212022"/>
                  </a:cubicBezTo>
                  <a:cubicBezTo>
                    <a:pt x="557606" y="-216784"/>
                    <a:pt x="574661" y="-221168"/>
                    <a:pt x="591765" y="-225151"/>
                  </a:cubicBezTo>
                  <a:cubicBezTo>
                    <a:pt x="608869" y="-229134"/>
                    <a:pt x="626023" y="-232717"/>
                    <a:pt x="643457" y="-235889"/>
                  </a:cubicBezTo>
                  <a:cubicBezTo>
                    <a:pt x="660890" y="-239062"/>
                    <a:pt x="678605" y="-241825"/>
                    <a:pt x="695659" y="-244155"/>
                  </a:cubicBezTo>
                  <a:cubicBezTo>
                    <a:pt x="712713" y="-246485"/>
                    <a:pt x="729107" y="-248381"/>
                    <a:pt x="748261" y="-249912"/>
                  </a:cubicBezTo>
                  <a:cubicBezTo>
                    <a:pt x="767416" y="-251443"/>
                    <a:pt x="789330" y="-252608"/>
                    <a:pt x="801145" y="-253170"/>
                  </a:cubicBezTo>
                  <a:cubicBezTo>
                    <a:pt x="812960" y="-253732"/>
                    <a:pt x="814676" y="-253691"/>
                    <a:pt x="816392" y="-253650"/>
                  </a:cubicBezTo>
                  <a:cubicBezTo>
                    <a:pt x="819127" y="-253585"/>
                    <a:pt x="820952" y="-255360"/>
                    <a:pt x="820952" y="-257450"/>
                  </a:cubicBezTo>
                  <a:cubicBezTo>
                    <a:pt x="820952" y="-259540"/>
                    <a:pt x="819121" y="-261049"/>
                    <a:pt x="816392" y="-261250"/>
                  </a:cubicBezTo>
                  <a:cubicBezTo>
                    <a:pt x="814674" y="-261377"/>
                    <a:pt x="812955" y="-261503"/>
                    <a:pt x="801034" y="-261528"/>
                  </a:cubicBezTo>
                  <a:cubicBezTo>
                    <a:pt x="789114" y="-261552"/>
                    <a:pt x="766990" y="-261474"/>
                    <a:pt x="747600" y="-260889"/>
                  </a:cubicBezTo>
                  <a:cubicBezTo>
                    <a:pt x="728209" y="-260303"/>
                    <a:pt x="711552" y="-259210"/>
                    <a:pt x="694188" y="-257710"/>
                  </a:cubicBezTo>
                  <a:cubicBezTo>
                    <a:pt x="676825" y="-256209"/>
                    <a:pt x="658755" y="-254302"/>
                    <a:pt x="640927" y="-251963"/>
                  </a:cubicBezTo>
                  <a:cubicBezTo>
                    <a:pt x="623100" y="-249625"/>
                    <a:pt x="605515" y="-246854"/>
                    <a:pt x="587945" y="-243671"/>
                  </a:cubicBezTo>
                  <a:cubicBezTo>
                    <a:pt x="570374" y="-240488"/>
                    <a:pt x="552818" y="-236892"/>
                    <a:pt x="535360" y="-232903"/>
                  </a:cubicBezTo>
                  <a:cubicBezTo>
                    <a:pt x="517903" y="-228914"/>
                    <a:pt x="500543" y="-224532"/>
                    <a:pt x="483278" y="-219784"/>
                  </a:cubicBezTo>
                  <a:cubicBezTo>
                    <a:pt x="466012" y="-215036"/>
                    <a:pt x="448841" y="-209924"/>
                    <a:pt x="431776" y="-204481"/>
                  </a:cubicBezTo>
                  <a:cubicBezTo>
                    <a:pt x="414710" y="-199039"/>
                    <a:pt x="397752" y="-193266"/>
                    <a:pt x="380901" y="-187202"/>
                  </a:cubicBezTo>
                  <a:cubicBezTo>
                    <a:pt x="364050" y="-181139"/>
                    <a:pt x="347308" y="-174784"/>
                    <a:pt x="330670" y="-168182"/>
                  </a:cubicBezTo>
                  <a:cubicBezTo>
                    <a:pt x="314032" y="-161580"/>
                    <a:pt x="297500" y="-154730"/>
                    <a:pt x="281065" y="-147676"/>
                  </a:cubicBezTo>
                  <a:cubicBezTo>
                    <a:pt x="264630" y="-140622"/>
                    <a:pt x="248292" y="-133364"/>
                    <a:pt x="232040" y="-125947"/>
                  </a:cubicBezTo>
                  <a:cubicBezTo>
                    <a:pt x="215788" y="-118530"/>
                    <a:pt x="199621" y="-110953"/>
                    <a:pt x="183525" y="-103262"/>
                  </a:cubicBezTo>
                  <a:cubicBezTo>
                    <a:pt x="167429" y="-95570"/>
                    <a:pt x="151403" y="-87764"/>
                    <a:pt x="135432" y="-79885"/>
                  </a:cubicBezTo>
                  <a:cubicBezTo>
                    <a:pt x="119460" y="-72006"/>
                    <a:pt x="103541" y="-64055"/>
                    <a:pt x="87658" y="-56076"/>
                  </a:cubicBezTo>
                  <a:cubicBezTo>
                    <a:pt x="71774" y="-48096"/>
                    <a:pt x="55926" y="-40089"/>
                    <a:pt x="40095" y="-32086"/>
                  </a:cubicBezTo>
                  <a:cubicBezTo>
                    <a:pt x="24265" y="-24083"/>
                    <a:pt x="8452" y="-16085"/>
                    <a:pt x="-7366" y="-8161"/>
                  </a:cubicBezTo>
                  <a:cubicBezTo>
                    <a:pt x="-23185" y="-236"/>
                    <a:pt x="-39010" y="7614"/>
                    <a:pt x="-54834" y="15464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227" name="MainTopic"/>
            <p:cNvSpPr/>
            <p:nvPr/>
          </p:nvSpPr>
          <p:spPr>
            <a:xfrm>
              <a:off x="5019" y="2377"/>
              <a:ext cx="1630" cy="1062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lstStyle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9" action="ppaction://hlinksldjump"/>
                </a:rPr>
                <a:t>电磁波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7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7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" grpId="0" bldLvl="0" animBg="1"/>
      <p:bldP spid="9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40080" y="2922270"/>
            <a:ext cx="5332095" cy="523080"/>
            <a:chOff x="894" y="3246"/>
            <a:chExt cx="8397" cy="824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39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电磁波的海洋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(必考)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</a:p>
            </p:txBody>
          </p:sp>
        </p:grpSp>
      </p:grpSp>
      <p:grpSp>
        <p:nvGrpSpPr>
          <p:cNvPr id="18440" name="组合 4"/>
          <p:cNvGrpSpPr/>
          <p:nvPr/>
        </p:nvGrpSpPr>
        <p:grpSpPr>
          <a:xfrm>
            <a:off x="692594" y="1233805"/>
            <a:ext cx="10515147" cy="645159"/>
            <a:chOff x="1208" y="1190"/>
            <a:chExt cx="16640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5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92785" y="1971675"/>
            <a:ext cx="2889885" cy="648335"/>
            <a:chOff x="1456" y="3050"/>
            <a:chExt cx="4551" cy="1021"/>
          </a:xfrm>
        </p:grpSpPr>
        <p:sp>
          <p:nvSpPr>
            <p:cNvPr id="37" name="文本框 36"/>
            <p:cNvSpPr txBox="1"/>
            <p:nvPr/>
          </p:nvSpPr>
          <p:spPr>
            <a:xfrm>
              <a:off x="3000" y="3132"/>
              <a:ext cx="300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/>
              <a:r>
                <a:rPr lang="zh-CN" sz="2800">
                  <a:ea typeface="黑体" panose="02010609060101010101" pitchFamily="49" charset="-122"/>
                </a:rPr>
                <a:t>考点梳理</a:t>
              </a:r>
            </a:p>
          </p:txBody>
        </p:sp>
        <p:pic>
          <p:nvPicPr>
            <p:cNvPr id="38" name="图片 37" descr="二级标（14磅）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sp>
        <p:nvSpPr>
          <p:cNvPr id="100" name="文本框 99"/>
          <p:cNvSpPr txBox="1"/>
          <p:nvPr/>
        </p:nvSpPr>
        <p:spPr>
          <a:xfrm>
            <a:off x="640080" y="3802380"/>
            <a:ext cx="1056767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电磁波的产生：</a:t>
            </a:r>
            <a:r>
              <a:rPr lang="zh-CN" sz="2400">
                <a:ea typeface="宋体" panose="02010600030101010101" pitchFamily="2" charset="-122"/>
              </a:rPr>
              <a:t>迅速变化的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会在空间激起电磁波．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分类：</a:t>
            </a:r>
            <a:r>
              <a:rPr lang="zh-CN" sz="2400">
                <a:ea typeface="宋体" panose="02010600030101010101" pitchFamily="2" charset="-122"/>
              </a:rPr>
              <a:t>电磁波按频率由小到大依次为无线电波、红外线、可见光、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紫外线、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X</a:t>
            </a:r>
            <a:r>
              <a:rPr lang="zh-CN" sz="2400">
                <a:ea typeface="宋体" panose="02010600030101010101" pitchFamily="2" charset="-122"/>
              </a:rPr>
              <a:t>射线、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γ</a:t>
            </a:r>
            <a:r>
              <a:rPr lang="zh-CN" sz="2400">
                <a:ea typeface="宋体" panose="02010600030101010101" pitchFamily="2" charset="-122"/>
              </a:rPr>
              <a:t>射线等．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(2014.10B)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4904980" y="391687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电流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43" name="流程图: 终止 42">
            <a:hlinkClick r:id="rId7" action="ppaction://hlinksldjump"/>
          </p:cNvPr>
          <p:cNvSpPr/>
          <p:nvPr/>
        </p:nvSpPr>
        <p:spPr>
          <a:xfrm>
            <a:off x="9063355" y="530860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707390" y="742315"/>
            <a:ext cx="1097978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电磁波的传播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电磁波的传播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介质，可以在真空中传播．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黑体" panose="02010609060101010101" pitchFamily="49" charset="-122"/>
              </a:rPr>
              <a:t>传播速度：</a:t>
            </a:r>
            <a:r>
              <a:rPr lang="zh-CN" sz="2400">
                <a:ea typeface="宋体" panose="02010600030101010101" pitchFamily="2" charset="-122"/>
              </a:rPr>
              <a:t>在真空中电磁波的波速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r>
              <a:rPr lang="en-US" sz="2400">
                <a:latin typeface="宋体" panose="02010600030101010101" pitchFamily="2" charset="-122"/>
                <a:cs typeface="Times New Roman" panose="02020603050405020304" pitchFamily="18" charset="0"/>
              </a:rPr>
              <a:t>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_________m/s</a:t>
            </a:r>
            <a:r>
              <a:rPr lang="zh-CN" sz="2400">
                <a:ea typeface="宋体" panose="02010600030101010101" pitchFamily="2" charset="-122"/>
              </a:rPr>
              <a:t>，约等于光速．电磁波的传播速度仅由介质决定，与波长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、频率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 )</a:t>
            </a:r>
            <a:r>
              <a:rPr lang="zh-CN" sz="2400">
                <a:ea typeface="宋体" panose="02010600030101010101" pitchFamily="2" charset="-122"/>
              </a:rPr>
              <a:t>无关．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(2018.10A</a:t>
            </a:r>
            <a:r>
              <a:rPr lang="zh-CN" sz="2400">
                <a:cs typeface="仿宋_GB2312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2014.10C)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(3)</a:t>
            </a:r>
            <a:r>
              <a:rPr lang="zh-CN" sz="2400">
                <a:ea typeface="黑体" panose="02010609060101010101" pitchFamily="49" charset="-122"/>
              </a:rPr>
              <a:t>波速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i="1">
                <a:latin typeface="Book Antiqua" panose="02040602050305030304" charset="0"/>
                <a:ea typeface="黑体" panose="02010609060101010101" pitchFamily="49" charset="-122"/>
                <a:cs typeface="Times New Roman" panose="02020603050405020304" pitchFamily="18" charset="0"/>
              </a:rPr>
              <a:t>v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、波长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λ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、频率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黑体" panose="02010609060101010101" pitchFamily="49" charset="-122"/>
              </a:rPr>
              <a:t>f</a:t>
            </a: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)</a:t>
            </a:r>
            <a:r>
              <a:rPr lang="zh-CN" sz="2400">
                <a:ea typeface="黑体" panose="02010609060101010101" pitchFamily="49" charset="-122"/>
              </a:rPr>
              <a:t>之间的关系</a:t>
            </a:r>
            <a:r>
              <a:rPr lang="zh-CN" sz="2400">
                <a:ea typeface="宋体" panose="02010600030101010101" pitchFamily="2" charset="-122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________.  </a:t>
            </a:r>
            <a:r>
              <a:rPr lang="zh-CN" sz="2400">
                <a:ea typeface="宋体" panose="02010600030101010101" pitchFamily="2" charset="-122"/>
              </a:rPr>
              <a:t>同一介质中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速度一定时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，电磁波的频率越高，波长越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(2014.10D)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4.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电磁波的应用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传递信息：广播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收音机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、电视、遥控器、移动通信、北斗卫星导航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(</a:t>
            </a:r>
            <a:r>
              <a:rPr lang="zh-CN" sz="2400">
                <a:ea typeface="宋体" panose="02010600030101010101" pitchFamily="2" charset="-122"/>
              </a:rPr>
              <a:t>定位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sz="2400">
                <a:ea typeface="宋体" panose="02010600030101010101" pitchFamily="2" charset="-122"/>
              </a:rPr>
              <a:t>、手机、微波雷达、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Wi</a:t>
            </a:r>
            <a:r>
              <a:rPr lang="zh-CN" sz="2400">
                <a:ea typeface="宋体" panose="02010600030101010101" pitchFamily="2" charset="-122"/>
              </a:rPr>
              <a:t>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Fi</a:t>
            </a:r>
            <a:r>
              <a:rPr lang="zh-CN" sz="2400">
                <a:ea typeface="宋体" panose="02010600030101010101" pitchFamily="2" charset="-122"/>
              </a:rPr>
              <a:t>、微信语音、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4G</a:t>
            </a:r>
            <a:r>
              <a:rPr lang="zh-CN" sz="2400">
                <a:ea typeface="宋体" panose="02010600030101010101" pitchFamily="2" charset="-122"/>
              </a:rPr>
              <a:t>网络等．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(6</a:t>
            </a:r>
            <a:r>
              <a:rPr lang="zh-CN" sz="2400">
                <a:cs typeface="仿宋_GB2312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5</a:t>
            </a:r>
            <a:r>
              <a:rPr lang="zh-CN" sz="2400">
                <a:cs typeface="仿宋_GB2312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zh-CN" sz="2400">
                <a:ea typeface="宋体" panose="02010600030101010101" pitchFamily="2" charset="-122"/>
              </a:rPr>
              <a:t>传递能量：利用微波炉加热食物、激光切割材料等．</a:t>
            </a:r>
            <a:endParaRPr lang="zh-CN" altLang="en-US" sz="2400"/>
          </a:p>
        </p:txBody>
      </p:sp>
      <p:sp>
        <p:nvSpPr>
          <p:cNvPr id="7" name="矩形 6"/>
          <p:cNvSpPr/>
          <p:nvPr/>
        </p:nvSpPr>
        <p:spPr>
          <a:xfrm>
            <a:off x="3039350" y="143148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不需要</a:t>
            </a:r>
          </a:p>
        </p:txBody>
      </p:sp>
      <p:sp>
        <p:nvSpPr>
          <p:cNvPr id="11" name="矩形 10"/>
          <p:cNvSpPr/>
          <p:nvPr/>
        </p:nvSpPr>
        <p:spPr>
          <a:xfrm>
            <a:off x="6196570" y="1933766"/>
            <a:ext cx="14986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3.0×10</a:t>
            </a:r>
            <a:r>
              <a:rPr lang="zh-CN" altLang="zh-CN" sz="2400" baseline="30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</a:p>
        </p:txBody>
      </p:sp>
      <p:sp>
        <p:nvSpPr>
          <p:cNvPr id="12" name="矩形 11"/>
          <p:cNvSpPr/>
          <p:nvPr/>
        </p:nvSpPr>
        <p:spPr>
          <a:xfrm>
            <a:off x="6555345" y="3010091"/>
            <a:ext cx="8394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</a:t>
            </a:r>
            <a:r>
              <a:rPr lang="zh-CN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＝</a:t>
            </a:r>
            <a:r>
              <a:rPr lang="zh-CN" altLang="zh-CN" sz="2400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λf</a:t>
            </a:r>
          </a:p>
        </p:txBody>
      </p:sp>
      <p:sp>
        <p:nvSpPr>
          <p:cNvPr id="13" name="矩形 12"/>
          <p:cNvSpPr/>
          <p:nvPr/>
        </p:nvSpPr>
        <p:spPr>
          <a:xfrm>
            <a:off x="4689715" y="3584131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短</a:t>
            </a: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095740" y="556069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640080" y="1558925"/>
            <a:ext cx="5473700" cy="521970"/>
            <a:chOff x="894" y="3246"/>
            <a:chExt cx="8620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562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越来越宽的信息之路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568325" y="2219325"/>
            <a:ext cx="111353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微波通讯：</a:t>
            </a:r>
            <a:r>
              <a:rPr lang="zh-CN" sz="2400">
                <a:ea typeface="宋体" panose="02010600030101010101" pitchFamily="2" charset="-122"/>
              </a:rPr>
              <a:t>微波大致沿直线传播，必须每隔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50 km</a:t>
            </a:r>
            <a:r>
              <a:rPr lang="zh-CN" sz="2400">
                <a:ea typeface="宋体" panose="02010600030101010101" pitchFamily="2" charset="-122"/>
              </a:rPr>
              <a:t>建设一个微波中继站，把上一站传来的信号处理后，再发射到下一站去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卫星通信</a:t>
            </a:r>
            <a:r>
              <a:rPr lang="zh-CN" sz="2400">
                <a:ea typeface="宋体" panose="02010600030101010101" pitchFamily="2" charset="-122"/>
              </a:rPr>
              <a:t>：卫星通信是通过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</a:t>
            </a:r>
            <a:r>
              <a:rPr lang="zh-CN" sz="2400">
                <a:ea typeface="宋体" panose="02010600030101010101" pitchFamily="2" charset="-122"/>
              </a:rPr>
              <a:t>实现的．卫星通信系统是由空间部分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r>
              <a:rPr lang="zh-CN" sz="2400">
                <a:ea typeface="宋体" panose="02010600030101010101" pitchFamily="2" charset="-122"/>
              </a:rPr>
              <a:t>通信卫星和地面部分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— </a:t>
            </a:r>
            <a:r>
              <a:rPr lang="zh-CN" sz="2400">
                <a:ea typeface="宋体" panose="02010600030101010101" pitchFamily="2" charset="-122"/>
              </a:rPr>
              <a:t>通信地面站两大部分构成的．通信卫星常称为同步卫星，一般只需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颗互成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120°</a:t>
            </a:r>
            <a:r>
              <a:rPr lang="zh-CN" sz="2400">
                <a:ea typeface="宋体" panose="02010600030101010101" pitchFamily="2" charset="-122"/>
              </a:rPr>
              <a:t>角的同步卫星，其发出的电磁波就几乎可以覆盖整个地球．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4761470" y="3440621"/>
            <a:ext cx="189230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微波(电磁波)</a:t>
            </a:r>
          </a:p>
        </p:txBody>
      </p:sp>
      <p:sp>
        <p:nvSpPr>
          <p:cNvPr id="11" name="矩形 10"/>
          <p:cNvSpPr/>
          <p:nvPr/>
        </p:nvSpPr>
        <p:spPr>
          <a:xfrm>
            <a:off x="3182860" y="4516946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三</a:t>
            </a: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474200" y="53041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44855" y="2063750"/>
            <a:ext cx="105556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光纤通信：</a:t>
            </a:r>
            <a:r>
              <a:rPr lang="zh-CN" sz="2400">
                <a:ea typeface="宋体" panose="02010600030101010101" pitchFamily="2" charset="-122"/>
              </a:rPr>
              <a:t>激光在光导纤维里传播，激光从光导纤维的一端射入，在内壁经过多次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</a:t>
            </a:r>
            <a:r>
              <a:rPr lang="en-US" sz="2400">
                <a:latin typeface="Times New Roman" panose="02020603050405020304" pitchFamily="18" charset="0"/>
                <a:cs typeface="Times New Roman" panose="02020603050405020304" pitchFamily="18" charset="0"/>
              </a:rPr>
              <a:t>____</a:t>
            </a:r>
            <a:r>
              <a:rPr lang="zh-CN" sz="2400">
                <a:ea typeface="宋体" panose="02010600030101010101" pitchFamily="2" charset="-122"/>
              </a:rPr>
              <a:t>，从另一端射出，这样就把它携带的信息传到了远方．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(2018.10B)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4. </a:t>
            </a:r>
            <a:r>
              <a:rPr lang="zh-CN" sz="2400">
                <a:ea typeface="黑体" panose="02010609060101010101" pitchFamily="49" charset="-122"/>
              </a:rPr>
              <a:t>网络通信：</a:t>
            </a:r>
            <a:r>
              <a:rPr lang="zh-CN" sz="2400">
                <a:ea typeface="宋体" panose="02010600030101010101" pitchFamily="2" charset="-122"/>
              </a:rPr>
              <a:t>目前人们经常使用的网络通信形式是电子邮件，把文字、照片、语音、视频信息变成数字文件，用电子邮件传送．</a:t>
            </a:r>
            <a:endParaRPr lang="zh-CN" altLang="en-US" sz="2400"/>
          </a:p>
        </p:txBody>
      </p:sp>
      <p:sp>
        <p:nvSpPr>
          <p:cNvPr id="4" name="矩形 3"/>
          <p:cNvSpPr/>
          <p:nvPr/>
        </p:nvSpPr>
        <p:spPr>
          <a:xfrm>
            <a:off x="1891270" y="272307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反射</a:t>
            </a: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186545" y="49250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83590" y="769620"/>
            <a:ext cx="4123690" cy="521970"/>
            <a:chOff x="894" y="3246"/>
            <a:chExt cx="6494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3494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能源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(6年3考)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</a:p>
            </p:txBody>
          </p:sp>
        </p:grpSp>
      </p:grpSp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689610" y="1400175"/>
          <a:ext cx="10868660" cy="52009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170"/>
                <a:gridCol w="1552575"/>
                <a:gridCol w="4361180"/>
                <a:gridCol w="3340735"/>
              </a:tblGrid>
              <a:tr h="66548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分类标准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38100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可否再生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可再生</a:t>
                      </a:r>
                    </a:p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可以从自然界__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______地得到的能源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太阳能、风能、水能等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686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不可再生能源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不能在短时间内从自然界得到补充的能源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化石能源、核能等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87376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能源的来源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一次能源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可以从自然界________获取的能源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化石燃料、太阳能、风能、水能、核能等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280795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二次能源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无法从自然界直接获取，需要消耗________能源，才能得到的能源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电能、煤气等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1" name="矩形 10"/>
          <p:cNvSpPr/>
          <p:nvPr/>
        </p:nvSpPr>
        <p:spPr>
          <a:xfrm>
            <a:off x="5837795" y="2077276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源源不断</a:t>
            </a:r>
          </a:p>
        </p:txBody>
      </p:sp>
      <p:sp>
        <p:nvSpPr>
          <p:cNvPr id="12" name="矩形 11"/>
          <p:cNvSpPr/>
          <p:nvPr/>
        </p:nvSpPr>
        <p:spPr>
          <a:xfrm>
            <a:off x="5965430" y="4188651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直接</a:t>
            </a:r>
          </a:p>
        </p:txBody>
      </p:sp>
      <p:sp>
        <p:nvSpPr>
          <p:cNvPr id="13" name="矩形 12"/>
          <p:cNvSpPr/>
          <p:nvPr/>
        </p:nvSpPr>
        <p:spPr>
          <a:xfrm>
            <a:off x="4761470" y="5665026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一次</a:t>
            </a:r>
          </a:p>
        </p:txBody>
      </p:sp>
      <p:sp>
        <p:nvSpPr>
          <p:cNvPr id="43" name="流程图: 终止 42">
            <a:hlinkClick r:id="rId6" action="ppaction://hlinksldjump"/>
          </p:cNvPr>
          <p:cNvSpPr/>
          <p:nvPr/>
        </p:nvSpPr>
        <p:spPr>
          <a:xfrm>
            <a:off x="9023985" y="59137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表格 9"/>
          <p:cNvGraphicFramePr/>
          <p:nvPr>
            <p:custDataLst>
              <p:tags r:id="rId2"/>
            </p:custDataLst>
          </p:nvPr>
        </p:nvGraphicFramePr>
        <p:xfrm>
          <a:off x="689610" y="897890"/>
          <a:ext cx="10868660" cy="54264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4170"/>
                <a:gridCol w="1552575"/>
                <a:gridCol w="4361180"/>
                <a:gridCol w="3340735"/>
              </a:tblGrid>
              <a:tr h="62357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分类标准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类型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定义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rgbClr val="002060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实例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104140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开发程度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常规</a:t>
                      </a:r>
                    </a:p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指目前已经大规模生产和广泛利用的能源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水能、煤炭、石油、天然气等化石能源等</a:t>
                      </a:r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51638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新能源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由于技术、经济等因素迄今尚未大规模使用的能源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sym typeface="+mn-ea"/>
                        </a:rPr>
                        <a:t>太阳能、核能、地热能、氢能、生物质能、潮汐能等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041400">
                <a:tc rowSpan="2"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对环境的</a:t>
                      </a:r>
                    </a:p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 b="0">
                          <a:solidFill>
                            <a:schemeClr val="tx1"/>
                          </a:solidFill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影响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清洁</a:t>
                      </a:r>
                    </a:p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对环境__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____________的能源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太阳能、水能、风能等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  <a:tr h="120015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非清洁</a:t>
                      </a:r>
                    </a:p>
                    <a:p>
                      <a:pPr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</a:rPr>
                        <a:t>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2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对环境___</a:t>
                      </a:r>
                      <a:r>
                        <a:rPr lang="en-US" altLang="zh-CN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</a:t>
                      </a: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___的能源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</a:rPr>
                        <a:t>煤、石油、天然气等化石能源等</a:t>
                      </a:r>
                    </a:p>
                  </a:txBody>
                  <a:tcPr anchor="ctr">
                    <a:lnL w="12700">
                      <a:solidFill>
                        <a:schemeClr val="tx1"/>
                      </a:solidFill>
                      <a:prstDash val="solid"/>
                    </a:lnL>
                    <a:lnR w="12700">
                      <a:solidFill>
                        <a:schemeClr val="tx1"/>
                      </a:solidFill>
                      <a:prstDash val="solid"/>
                    </a:lnR>
                    <a:lnT w="12700">
                      <a:solidFill>
                        <a:schemeClr val="tx1"/>
                      </a:solidFill>
                      <a:prstDash val="solid"/>
                    </a:lnT>
                    <a:lnB w="12700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7" name="矩形 6"/>
          <p:cNvSpPr/>
          <p:nvPr/>
        </p:nvSpPr>
        <p:spPr>
          <a:xfrm>
            <a:off x="4976495" y="4157980"/>
            <a:ext cx="323088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无污染或污染很小</a:t>
            </a:r>
          </a:p>
        </p:txBody>
      </p:sp>
      <p:sp>
        <p:nvSpPr>
          <p:cNvPr id="9" name="矩形 8"/>
          <p:cNvSpPr/>
          <p:nvPr/>
        </p:nvSpPr>
        <p:spPr>
          <a:xfrm>
            <a:off x="4904980" y="5521516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污染很大</a:t>
            </a:r>
          </a:p>
        </p:txBody>
      </p:sp>
      <p:sp>
        <p:nvSpPr>
          <p:cNvPr id="43" name="流程图: 终止 42">
            <a:hlinkClick r:id="rId5" action="ppaction://hlinksldjump"/>
          </p:cNvPr>
          <p:cNvSpPr/>
          <p:nvPr/>
        </p:nvSpPr>
        <p:spPr>
          <a:xfrm>
            <a:off x="9688195" y="5871845"/>
            <a:ext cx="1782445" cy="43815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  <p:custDataLst>
      <p:tags r:id="rId1"/>
    </p:custData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83590" y="1343660"/>
            <a:ext cx="4547235" cy="521970"/>
            <a:chOff x="894" y="3246"/>
            <a:chExt cx="7161" cy="82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46"/>
              <a:ext cx="4161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r>
                <a:rPr sz="2800" dirty="0"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核能</a:t>
              </a:r>
              <a:r>
                <a:rPr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(2018.10C)</a:t>
              </a: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lstStyle/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</a:p>
            </p:txBody>
          </p:sp>
        </p:grpSp>
      </p:grpSp>
      <p:sp>
        <p:nvSpPr>
          <p:cNvPr id="8" name="文本框 7"/>
          <p:cNvSpPr txBox="1"/>
          <p:nvPr/>
        </p:nvSpPr>
        <p:spPr>
          <a:xfrm>
            <a:off x="711835" y="2009140"/>
            <a:ext cx="107581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1. </a:t>
            </a:r>
            <a:r>
              <a:rPr lang="zh-CN" sz="2400">
                <a:ea typeface="黑体" panose="02010609060101010101" pitchFamily="49" charset="-122"/>
              </a:rPr>
              <a:t>核能：</a:t>
            </a:r>
            <a:r>
              <a:rPr lang="zh-CN" sz="2400">
                <a:ea typeface="宋体" panose="02010600030101010101" pitchFamily="2" charset="-122"/>
              </a:rPr>
              <a:t>一旦质量较大的原子核发生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或者质量较小的原子核发生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，就有可能释放出惊人的能量，这就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</a:rPr>
              <a:t>是核能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. 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2. </a:t>
            </a:r>
            <a:r>
              <a:rPr lang="zh-CN" sz="2400">
                <a:ea typeface="黑体" panose="02010609060101010101" pitchFamily="49" charset="-122"/>
              </a:rPr>
              <a:t>获得途径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，应用如核电站、原子弹．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(2)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，应用如氢弹、太阳能．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3. </a:t>
            </a:r>
            <a:r>
              <a:rPr lang="zh-CN" sz="2400">
                <a:ea typeface="黑体" panose="02010609060101010101" pitchFamily="49" charset="-122"/>
              </a:rPr>
              <a:t>核电站</a:t>
            </a:r>
            <a:endParaRPr lang="en-US" sz="2400">
              <a:latin typeface="Times New Roman" panose="02020603050405020304" pitchFamily="18" charset="0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黑体" panose="02010609060101010101" pitchFamily="49" charset="-122"/>
              </a:rPr>
              <a:t>(1)</a:t>
            </a:r>
            <a:r>
              <a:rPr lang="zh-CN" sz="2400">
                <a:ea typeface="宋体" panose="02010600030101010101" pitchFamily="2" charset="-122"/>
              </a:rPr>
              <a:t>核电站是利用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</a:t>
            </a:r>
            <a:r>
              <a:rPr lang="zh-CN" sz="2400">
                <a:ea typeface="宋体" panose="02010600030101010101" pitchFamily="2" charset="-122"/>
              </a:rPr>
              <a:t>能发电的，核心设备是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______________</a:t>
            </a:r>
            <a:r>
              <a:rPr lang="zh-CN" sz="2400">
                <a:ea typeface="宋体" panose="02010600030101010101" pitchFamily="2" charset="-122"/>
              </a:rPr>
              <a:t>．</a:t>
            </a:r>
            <a:r>
              <a:rPr lang="en-US" sz="2400">
                <a:latin typeface="Times New Roman" panose="02020603050405020304" pitchFamily="18" charset="0"/>
                <a:cs typeface="仿宋_GB2312" charset="0"/>
              </a:rPr>
              <a:t>(2018.10C)</a:t>
            </a:r>
            <a:endParaRPr lang="zh-CN" altLang="en-US" sz="2400"/>
          </a:p>
        </p:txBody>
      </p:sp>
      <p:sp>
        <p:nvSpPr>
          <p:cNvPr id="9" name="矩形 8"/>
          <p:cNvSpPr/>
          <p:nvPr/>
        </p:nvSpPr>
        <p:spPr>
          <a:xfrm>
            <a:off x="5909550" y="2077276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分裂</a:t>
            </a:r>
          </a:p>
        </p:txBody>
      </p:sp>
      <p:sp>
        <p:nvSpPr>
          <p:cNvPr id="10" name="矩形 9"/>
          <p:cNvSpPr/>
          <p:nvPr/>
        </p:nvSpPr>
        <p:spPr>
          <a:xfrm>
            <a:off x="958455" y="2651316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聚合</a:t>
            </a:r>
          </a:p>
        </p:txBody>
      </p:sp>
      <p:sp>
        <p:nvSpPr>
          <p:cNvPr id="11" name="矩形 10"/>
          <p:cNvSpPr/>
          <p:nvPr/>
        </p:nvSpPr>
        <p:spPr>
          <a:xfrm>
            <a:off x="1317230" y="3768916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核裂变</a:t>
            </a:r>
          </a:p>
        </p:txBody>
      </p:sp>
      <p:sp>
        <p:nvSpPr>
          <p:cNvPr id="12" name="矩形 11"/>
          <p:cNvSpPr/>
          <p:nvPr/>
        </p:nvSpPr>
        <p:spPr>
          <a:xfrm>
            <a:off x="1245475" y="4301681"/>
            <a:ext cx="10972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核聚变</a:t>
            </a:r>
          </a:p>
        </p:txBody>
      </p:sp>
      <p:sp>
        <p:nvSpPr>
          <p:cNvPr id="13" name="矩形 12"/>
          <p:cNvSpPr/>
          <p:nvPr/>
        </p:nvSpPr>
        <p:spPr>
          <a:xfrm>
            <a:off x="3326370" y="5449761"/>
            <a:ext cx="487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zh-CN" sz="2400" dirty="0">
                <a:solidFill>
                  <a:srgbClr val="FF0000"/>
                </a:solidFill>
              </a:rPr>
              <a:t>核</a:t>
            </a:r>
          </a:p>
        </p:txBody>
      </p:sp>
      <p:sp>
        <p:nvSpPr>
          <p:cNvPr id="14" name="矩形 13"/>
          <p:cNvSpPr/>
          <p:nvPr/>
        </p:nvSpPr>
        <p:spPr>
          <a:xfrm>
            <a:off x="7631430" y="5377815"/>
            <a:ext cx="188214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FF0000"/>
                </a:solidFill>
              </a:rPr>
              <a:t>核反应堆</a:t>
            </a:r>
          </a:p>
        </p:txBody>
      </p:sp>
      <p:sp>
        <p:nvSpPr>
          <p:cNvPr id="43" name="流程图: 终止 42">
            <a:hlinkClick r:id="rId3" action="ppaction://hlinksldjump"/>
          </p:cNvPr>
          <p:cNvSpPr/>
          <p:nvPr/>
        </p:nvSpPr>
        <p:spPr>
          <a:xfrm>
            <a:off x="9147810" y="451993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316f067-e0e3-4d0d-b51a-fdb937343999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316f067-e0e3-4d0d-b51a-fdb937343999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1372</Words>
  <Application>Microsoft Office PowerPoint</Application>
  <PresentationFormat>自定义</PresentationFormat>
  <Paragraphs>218</Paragraphs>
  <Slides>16</Slides>
  <Notes>12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Office 主题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User</cp:lastModifiedBy>
  <cp:revision>1</cp:revision>
  <dcterms:created xsi:type="dcterms:W3CDTF">2019-11-26T04:16:00Z</dcterms:created>
  <dcterms:modified xsi:type="dcterms:W3CDTF">2020-02-18T03:44:40Z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2052-11.1.0.9209</vt:lpwstr>
  </property>
</Properties>
</file>