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524" r:id="rId2"/>
    <p:sldId id="581" r:id="rId3"/>
    <p:sldId id="525" r:id="rId4"/>
    <p:sldId id="256" r:id="rId5"/>
    <p:sldId id="743" r:id="rId6"/>
    <p:sldId id="675" r:id="rId7"/>
    <p:sldId id="682" r:id="rId8"/>
    <p:sldId id="672" r:id="rId9"/>
    <p:sldId id="673" r:id="rId10"/>
    <p:sldId id="686" r:id="rId11"/>
    <p:sldId id="744" r:id="rId12"/>
    <p:sldId id="745" r:id="rId13"/>
    <p:sldId id="746" r:id="rId14"/>
    <p:sldId id="747" r:id="rId15"/>
    <p:sldId id="748" r:id="rId16"/>
    <p:sldId id="749" r:id="rId17"/>
    <p:sldId id="685" r:id="rId18"/>
    <p:sldId id="710" r:id="rId19"/>
    <p:sldId id="774" r:id="rId20"/>
    <p:sldId id="732" r:id="rId21"/>
    <p:sldId id="690" r:id="rId22"/>
    <p:sldId id="706" r:id="rId23"/>
    <p:sldId id="767" r:id="rId24"/>
    <p:sldId id="703" r:id="rId25"/>
    <p:sldId id="731" r:id="rId26"/>
    <p:sldId id="768" r:id="rId27"/>
    <p:sldId id="716" r:id="rId28"/>
    <p:sldId id="724" r:id="rId29"/>
    <p:sldId id="769" r:id="rId30"/>
    <p:sldId id="770" r:id="rId31"/>
    <p:sldId id="771" r:id="rId32"/>
    <p:sldId id="772" r:id="rId33"/>
    <p:sldId id="773" r:id="rId34"/>
    <p:sldId id="775" r:id="rId35"/>
    <p:sldId id="642" r:id="rId36"/>
    <p:sldId id="776" r:id="rId37"/>
    <p:sldId id="777" r:id="rId38"/>
  </p:sldIdLst>
  <p:sldSz cx="9144000" cy="5143500" type="screen16x9"/>
  <p:notesSz cx="6858000" cy="9144000"/>
  <p:embeddedFontLst>
    <p:embeddedFont>
      <p:font typeface="黑体" pitchFamily="49" charset="-122"/>
      <p:regular r:id="rId41"/>
    </p:embeddedFont>
    <p:embeddedFont>
      <p:font typeface="隶书" pitchFamily="49" charset="-122"/>
      <p:regular r:id="rId42"/>
    </p:embeddedFont>
    <p:embeddedFont>
      <p:font typeface="仿宋" pitchFamily="49" charset="-122"/>
      <p:regular r:id="rId43"/>
    </p:embeddedFont>
    <p:embeddedFont>
      <p:font typeface="Calibri" pitchFamily="34" charset="0"/>
      <p:regular r:id="rId44"/>
      <p:bold r:id="rId45"/>
      <p:italic r:id="rId46"/>
      <p:boldItalic r:id="rId47"/>
    </p:embeddedFont>
    <p:embeddedFont>
      <p:font typeface="微软雅黑" pitchFamily="34" charset="-122"/>
      <p:regular r:id="rId48"/>
      <p:bold r:id="rId49"/>
    </p:embeddedFont>
    <p:embeddedFont>
      <p:font typeface="Gulim" charset="-127"/>
      <p:regular r:id="rId50"/>
    </p:embeddedFont>
  </p:embeddedFontLst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9F00"/>
    <a:srgbClr val="E6A774"/>
    <a:srgbClr val="D56D00"/>
    <a:srgbClr val="00A48D"/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77" autoAdjust="0"/>
    <p:restoredTop sz="95062" autoAdjust="0"/>
  </p:normalViewPr>
  <p:slideViewPr>
    <p:cSldViewPr showGuides="1">
      <p:cViewPr varScale="1">
        <p:scale>
          <a:sx n="140" d="100"/>
          <a:sy n="140" d="100"/>
        </p:scale>
        <p:origin x="-810" y="-90"/>
      </p:cViewPr>
      <p:guideLst>
        <p:guide orient="horz" pos="1503"/>
        <p:guide pos="284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font" Target="fonts/font5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Tx/>
              <a:buNone/>
              <a:defRPr sz="1200"/>
            </a:lvl1pPr>
          </a:lstStyle>
          <a:p>
            <a:pPr>
              <a:defRPr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Tx/>
              <a:buNone/>
              <a:defRPr sz="1200"/>
            </a:lvl1pPr>
          </a:lstStyle>
          <a:p>
            <a:pPr>
              <a:defRPr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Tx/>
              <a:buNone/>
              <a:defRPr sz="1200"/>
            </a:lvl1pPr>
          </a:lstStyle>
          <a:p>
            <a:pPr>
              <a:defRPr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>
              <a:defRPr/>
            </a:pPr>
            <a:fld id="{18006E18-4BEF-4595-B3B6-2ABF2F04905E}" type="slidenum">
              <a:rPr lang="zh-CN" altLang="en-US">
                <a:ea typeface="微软雅黑" panose="020B0503020204020204" pitchFamily="34" charset="-122"/>
              </a:rPr>
              <a:t>‹#›</a:t>
            </a:fld>
            <a:endParaRPr lang="zh-CN" altLang="en-US" dirty="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552715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Tx/>
              <a:buNone/>
              <a:defRPr sz="1200"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Tx/>
              <a:buNone/>
              <a:defRPr sz="1200"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lvl="0"/>
            <a:r>
              <a:rPr lang="zh-CN" altLang="en-US" noProof="0" dirty="0"/>
              <a:t>单击此处编辑母版文本样式</a:t>
            </a:r>
          </a:p>
          <a:p>
            <a:pPr lvl="1"/>
            <a:r>
              <a:rPr lang="zh-CN" altLang="en-US" noProof="0" dirty="0"/>
              <a:t>第二级</a:t>
            </a:r>
          </a:p>
          <a:p>
            <a:pPr lvl="2"/>
            <a:r>
              <a:rPr lang="zh-CN" altLang="en-US" noProof="0" dirty="0"/>
              <a:t>第三级</a:t>
            </a:r>
          </a:p>
          <a:p>
            <a:pPr lvl="3"/>
            <a:r>
              <a:rPr lang="zh-CN" altLang="en-US" noProof="0" dirty="0"/>
              <a:t>第四级</a:t>
            </a:r>
          </a:p>
          <a:p>
            <a:pPr lvl="4"/>
            <a:r>
              <a:rPr lang="zh-CN" altLang="en-US" noProof="0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Tx/>
              <a:buNone/>
              <a:defRPr sz="1200"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395A52D7-8F67-41F0-A534-CB8A9A4DB925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200408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5A52D7-8F67-41F0-A534-CB8A9A4DB925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5A52D7-8F67-41F0-A534-CB8A9A4DB925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回顾反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20"/>
          <p:cNvSpPr txBox="1"/>
          <p:nvPr userDrawn="1"/>
        </p:nvSpPr>
        <p:spPr>
          <a:xfrm>
            <a:off x="751493" y="167005"/>
            <a:ext cx="201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回顾反思</a:t>
            </a:r>
          </a:p>
        </p:txBody>
      </p:sp>
      <p:sp>
        <p:nvSpPr>
          <p:cNvPr id="13" name="菱形 12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388620" y="648970"/>
            <a:ext cx="198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知识点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0"/>
          <p:cNvSpPr txBox="1"/>
          <p:nvPr userDrawn="1"/>
        </p:nvSpPr>
        <p:spPr>
          <a:xfrm>
            <a:off x="751492" y="167005"/>
            <a:ext cx="5116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知识点四力的作用是相互的</a:t>
            </a:r>
          </a:p>
          <a:p>
            <a:endParaRPr lang="en-US" altLang="zh-CN" sz="2800" b="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菱形 12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388620" y="648970"/>
            <a:ext cx="4788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当堂训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>
            <a:spLocks noChangeArrowheads="1"/>
          </p:cNvSpPr>
          <p:nvPr userDrawn="1"/>
        </p:nvSpPr>
        <p:spPr bwMode="auto">
          <a:xfrm>
            <a:off x="1113573" y="267691"/>
            <a:ext cx="16241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当堂训练</a:t>
            </a:r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647700" y="786767"/>
            <a:ext cx="8496300" cy="635"/>
          </a:xfrm>
          <a:prstGeom prst="line">
            <a:avLst/>
          </a:prstGeom>
          <a:ln w="3810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 descr="笔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1509" y="195581"/>
            <a:ext cx="490855" cy="6946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课后作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rcRect t="17557" b="14742"/>
          <a:stretch>
            <a:fillRect/>
          </a:stretch>
        </p:blipFill>
        <p:spPr>
          <a:xfrm>
            <a:off x="475060" y="238731"/>
            <a:ext cx="8102204" cy="47505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>
            <a:lum contrast="-12001"/>
          </a:blip>
          <a:srcRect t="40147" b="36667"/>
          <a:stretch>
            <a:fillRect/>
          </a:stretch>
        </p:blipFill>
        <p:spPr>
          <a:xfrm>
            <a:off x="2339581" y="1001115"/>
            <a:ext cx="4373165" cy="7489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9"/>
          <p:cNvSpPr txBox="1"/>
          <p:nvPr userDrawn="1"/>
        </p:nvSpPr>
        <p:spPr>
          <a:xfrm>
            <a:off x="3338029" y="1059583"/>
            <a:ext cx="2376264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zh-CN" altLang="en-US" sz="2800" b="0" dirty="0" smtClean="0">
                <a:latin typeface="黑体" pitchFamily="49" charset="-122"/>
                <a:ea typeface="黑体" pitchFamily="49" charset="-122"/>
              </a:rPr>
              <a:t>课后作业</a:t>
            </a:r>
            <a:endParaRPr lang="zh-CN" altLang="en-US" sz="2800" b="0" dirty="0"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00864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入新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20"/>
          <p:cNvSpPr txBox="1"/>
          <p:nvPr userDrawn="1"/>
        </p:nvSpPr>
        <p:spPr>
          <a:xfrm>
            <a:off x="751493" y="167005"/>
            <a:ext cx="201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导入新课</a:t>
            </a:r>
          </a:p>
        </p:txBody>
      </p:sp>
      <p:sp>
        <p:nvSpPr>
          <p:cNvPr id="16" name="菱形 15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388620" y="648970"/>
            <a:ext cx="198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直接连接符 12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思维导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20"/>
          <p:cNvSpPr txBox="1"/>
          <p:nvPr userDrawn="1"/>
        </p:nvSpPr>
        <p:spPr>
          <a:xfrm>
            <a:off x="751493" y="167005"/>
            <a:ext cx="201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思维导图</a:t>
            </a:r>
          </a:p>
        </p:txBody>
      </p:sp>
      <p:sp>
        <p:nvSpPr>
          <p:cNvPr id="16" name="菱形 15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388620" y="648970"/>
            <a:ext cx="198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课堂总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20"/>
          <p:cNvSpPr txBox="1"/>
          <p:nvPr userDrawn="1"/>
        </p:nvSpPr>
        <p:spPr>
          <a:xfrm>
            <a:off x="751493" y="167005"/>
            <a:ext cx="201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课堂总结</a:t>
            </a:r>
          </a:p>
        </p:txBody>
      </p:sp>
      <p:sp>
        <p:nvSpPr>
          <p:cNvPr id="16" name="菱形 15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388620" y="648970"/>
            <a:ext cx="198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学习目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20"/>
          <p:cNvSpPr txBox="1"/>
          <p:nvPr userDrawn="1"/>
        </p:nvSpPr>
        <p:spPr>
          <a:xfrm>
            <a:off x="751493" y="167005"/>
            <a:ext cx="201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学习目标</a:t>
            </a:r>
          </a:p>
        </p:txBody>
      </p:sp>
      <p:sp>
        <p:nvSpPr>
          <p:cNvPr id="17" name="菱形 16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8" name="直接连接符 17"/>
          <p:cNvCxnSpPr/>
          <p:nvPr userDrawn="1"/>
        </p:nvCxnSpPr>
        <p:spPr>
          <a:xfrm>
            <a:off x="388620" y="648970"/>
            <a:ext cx="198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知识点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0"/>
          <p:cNvSpPr txBox="1"/>
          <p:nvPr userDrawn="1"/>
        </p:nvSpPr>
        <p:spPr>
          <a:xfrm>
            <a:off x="751492" y="167005"/>
            <a:ext cx="3604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知识点一 </a:t>
            </a:r>
            <a:r>
              <a:rPr lang="zh-CN" altLang="en-US" sz="28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量筒的使用</a:t>
            </a:r>
            <a:endParaRPr lang="zh-CN" altLang="en-US" sz="2800" b="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菱形 12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388620" y="648970"/>
            <a:ext cx="3816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知识点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0"/>
          <p:cNvSpPr txBox="1"/>
          <p:nvPr userDrawn="1"/>
        </p:nvSpPr>
        <p:spPr>
          <a:xfrm>
            <a:off x="751492" y="167005"/>
            <a:ext cx="4684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知识点二 </a:t>
            </a:r>
            <a:r>
              <a:rPr lang="zh-CN" altLang="en-US" sz="28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测量盐水的密度</a:t>
            </a:r>
            <a:endParaRPr lang="zh-CN" altLang="en-US" sz="2800" b="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菱形 12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388620" y="648970"/>
            <a:ext cx="4572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知识点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菱形 12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388620" y="648970"/>
            <a:ext cx="4932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20"/>
          <p:cNvSpPr txBox="1"/>
          <p:nvPr userDrawn="1"/>
        </p:nvSpPr>
        <p:spPr>
          <a:xfrm>
            <a:off x="751492" y="167005"/>
            <a:ext cx="4684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知识点二 </a:t>
            </a:r>
            <a:r>
              <a:rPr lang="zh-CN" altLang="en-US" sz="28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测量小石块的密度</a:t>
            </a:r>
            <a:endParaRPr lang="zh-CN" altLang="en-US" sz="2800" b="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395" y="195580"/>
            <a:ext cx="1283909" cy="5200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微软雅黑" panose="020B0503020204020204" pitchFamily="34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slideLayout" Target="../slideLayouts/slideLayout3.xml"/><Relationship Id="rId5" Type="http://schemas.openxmlformats.org/officeDocument/2006/relationships/tags" Target="../tags/tag7.xml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9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5.wmf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4.wmf"/><Relationship Id="rId4" Type="http://schemas.openxmlformats.org/officeDocument/2006/relationships/oleObject" Target="../embeddings/oleObject3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7.w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0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7.bin"/><Relationship Id="rId10" Type="http://schemas.openxmlformats.org/officeDocument/2006/relationships/oleObject" Target="../embeddings/oleObject10.bin"/><Relationship Id="rId4" Type="http://schemas.openxmlformats.org/officeDocument/2006/relationships/image" Target="../media/image29.wmf"/><Relationship Id="rId9" Type="http://schemas.openxmlformats.org/officeDocument/2006/relationships/oleObject" Target="../embeddings/oleObject9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4.xml"/><Relationship Id="rId1" Type="http://schemas.openxmlformats.org/officeDocument/2006/relationships/tags" Target="../tags/tag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tags" Target="../tags/tag17.xml"/><Relationship Id="rId7" Type="http://schemas.openxmlformats.org/officeDocument/2006/relationships/slideLayout" Target="../slideLayouts/slideLayout3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/>
          <p:nvPr/>
        </p:nvSpPr>
        <p:spPr>
          <a:xfrm>
            <a:off x="1619672" y="1419622"/>
            <a:ext cx="669674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latin typeface="隶书" panose="02010509060101010101" pitchFamily="49" charset="-122"/>
                <a:ea typeface="隶书" panose="02010509060101010101" pitchFamily="49" charset="-122"/>
              </a:rPr>
              <a:t>第六章 质量与密度</a:t>
            </a:r>
          </a:p>
        </p:txBody>
      </p:sp>
      <p:sp>
        <p:nvSpPr>
          <p:cNvPr id="6" name="矩形 5"/>
          <p:cNvSpPr/>
          <p:nvPr/>
        </p:nvSpPr>
        <p:spPr>
          <a:xfrm>
            <a:off x="2051720" y="2628900"/>
            <a:ext cx="656082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sz="3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第3节  测量</a:t>
            </a:r>
            <a:r>
              <a:rPr lang="zh-CN" sz="3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液体和固体</a:t>
            </a:r>
            <a:r>
              <a:rPr sz="3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的密度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971550" y="1131570"/>
            <a:ext cx="5210810" cy="3276600"/>
            <a:chOff x="-1192" y="1782"/>
            <a:chExt cx="8206" cy="5160"/>
          </a:xfrm>
        </p:grpSpPr>
        <p:pic>
          <p:nvPicPr>
            <p:cNvPr id="3" name="图片 2" descr="35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6" y="2690"/>
              <a:ext cx="5938" cy="4252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-1192" y="1782"/>
              <a:ext cx="4935" cy="82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en-US" altLang="zh-CN" sz="2800" b="1" dirty="0">
                  <a:solidFill>
                    <a:schemeClr val="tx1"/>
                  </a:solidFill>
                </a:rPr>
                <a:t>1.</a:t>
              </a:r>
              <a:r>
                <a:rPr lang="zh-CN" altLang="en-US" sz="2800" b="1" dirty="0">
                  <a:solidFill>
                    <a:schemeClr val="tx1"/>
                  </a:solidFill>
                </a:rPr>
                <a:t>把液体注入量筒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本框 31"/>
          <p:cNvSpPr txBox="1"/>
          <p:nvPr/>
        </p:nvSpPr>
        <p:spPr>
          <a:xfrm>
            <a:off x="827404" y="1059815"/>
            <a:ext cx="806507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2.把量筒放在水平桌面上，同时刻度</a:t>
            </a:r>
            <a:r>
              <a:rPr lang="zh-CN" altLang="en-US" sz="2800" b="1" dirty="0">
                <a:solidFill>
                  <a:schemeClr val="tx1"/>
                </a:solidFill>
              </a:rPr>
              <a:t>面</a:t>
            </a:r>
            <a:r>
              <a:rPr lang="en-US" sz="2800" b="1" dirty="0" err="1">
                <a:solidFill>
                  <a:schemeClr val="tx1"/>
                </a:solidFill>
              </a:rPr>
              <a:t>面对自己</a:t>
            </a:r>
            <a:r>
              <a:rPr lang="en-US" sz="2800" b="1" dirty="0">
                <a:solidFill>
                  <a:schemeClr val="tx1"/>
                </a:solidFill>
              </a:rPr>
              <a:t>。</a:t>
            </a:r>
          </a:p>
        </p:txBody>
      </p:sp>
      <p:pic>
        <p:nvPicPr>
          <p:cNvPr id="5" name="图片 4" descr="359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775" y="1635760"/>
            <a:ext cx="2937510" cy="29375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361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918909"/>
            <a:ext cx="4287520" cy="39427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00002" y="1059582"/>
            <a:ext cx="8848897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 dirty="0" smtClean="0">
                <a:latin typeface="+mj-ea"/>
                <a:ea typeface="+mj-ea"/>
                <a:sym typeface="+mn-ea"/>
              </a:rPr>
              <a:t>3.</a:t>
            </a:r>
            <a:r>
              <a:rPr lang="zh-CN" altLang="en-US" sz="2400" b="1" dirty="0" smtClean="0">
                <a:latin typeface="+mj-ea"/>
                <a:ea typeface="+mj-ea"/>
                <a:sym typeface="+mn-ea"/>
              </a:rPr>
              <a:t>量筒</a:t>
            </a:r>
            <a:r>
              <a:rPr lang="zh-CN" altLang="en-US" sz="2400" b="1" dirty="0">
                <a:latin typeface="+mj-ea"/>
                <a:ea typeface="+mj-ea"/>
                <a:sym typeface="+mn-ea"/>
              </a:rPr>
              <a:t>里的液面是凹形的，读数时，视线要跟凹液面底部相平；</a:t>
            </a:r>
            <a:endParaRPr lang="zh-CN" altLang="en-US" sz="2400" dirty="0">
              <a:latin typeface="+mj-ea"/>
              <a:ea typeface="+mj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9552" y="4011910"/>
            <a:ext cx="7595349" cy="63696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70000"/>
              </a:lnSpc>
            </a:pPr>
            <a:r>
              <a:rPr lang="zh-CN" altLang="en-US" sz="2500" b="1" dirty="0">
                <a:latin typeface="+mj-ea"/>
                <a:ea typeface="+mj-ea"/>
                <a:sym typeface="+mn-ea"/>
              </a:rPr>
              <a:t>如果是凸形的，读数时，视线要跟凸液面顶部相平。</a:t>
            </a:r>
            <a:endParaRPr lang="zh-CN" altLang="en-US" sz="2500" dirty="0"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467544" y="1357459"/>
            <a:ext cx="49796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</a:rPr>
              <a:t>俯视读数比实际大，测量结果偏大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3491865" y="4141787"/>
            <a:ext cx="48983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2D93A8"/>
                </a:solidFill>
              </a:rPr>
              <a:t>仰视读数比实际小，测量结果偏小</a:t>
            </a:r>
          </a:p>
        </p:txBody>
      </p:sp>
      <p:pic>
        <p:nvPicPr>
          <p:cNvPr id="10" name="图片 9" descr="362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1130" y="971550"/>
            <a:ext cx="3282315" cy="328231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077200" y="1658620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/>
              <a:t>俯视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8162925" y="3569335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/>
              <a:t>仰视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量筒的使用方法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339751" y="1059582"/>
            <a:ext cx="4819273" cy="36046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6"/>
          <p:cNvSpPr txBox="1"/>
          <p:nvPr/>
        </p:nvSpPr>
        <p:spPr>
          <a:xfrm>
            <a:off x="683568" y="1059582"/>
            <a:ext cx="8187055" cy="33239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R="0" algn="just" defTabSz="914400" eaLnBrk="1" hangingPunct="1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kern="1200" cap="none" spc="0" normalizeH="0" baseline="0" noProof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4.</a:t>
            </a:r>
            <a:r>
              <a:rPr kumimoji="0" lang="zh-CN" altLang="en-US" sz="2800" b="1" kern="1200" cap="none" spc="0" normalizeH="0" baseline="0" noProof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使用量筒时要注意：</a:t>
            </a:r>
          </a:p>
          <a:p>
            <a:pPr marR="0" algn="just" defTabSz="914400" eaLnBrk="1" hangingPunct="1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kern="120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（</a:t>
            </a:r>
            <a:r>
              <a:rPr kumimoji="0" lang="en-US" altLang="zh-CN" sz="2800" kern="120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1</a:t>
            </a:r>
            <a:r>
              <a:rPr kumimoji="0" lang="zh-CN" altLang="en-US" sz="2800" kern="120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）被测液体的体积不能超过量程。</a:t>
            </a:r>
            <a:endParaRPr kumimoji="0" lang="zh-CN" altLang="en-US" sz="2800" kern="120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R="0" algn="just" defTabSz="914400" eaLnBrk="1" hangingPunct="1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kern="120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（</a:t>
            </a:r>
            <a:r>
              <a:rPr kumimoji="0" lang="en-US" altLang="zh-CN" sz="2800" kern="120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2</a:t>
            </a:r>
            <a:r>
              <a:rPr kumimoji="0" lang="zh-CN" altLang="en-US" sz="2800" kern="120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）在测量范围内，</a:t>
            </a:r>
            <a:r>
              <a:rPr kumimoji="0" lang="zh-CN" altLang="en-US" sz="2800" kern="1200" cap="none" spc="0" normalizeH="0" baseline="0" noProof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应选择分度值较小的量筒</a:t>
            </a:r>
            <a:r>
              <a:rPr kumimoji="0" lang="zh-CN" altLang="en-US" sz="2800" kern="1200" cap="none" spc="0" normalizeH="0" baseline="0" noProof="1" smtClean="0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，</a:t>
            </a:r>
            <a:endParaRPr kumimoji="0" lang="en-US" altLang="zh-CN" sz="2800" kern="1200" cap="none" spc="0" normalizeH="0" baseline="0" noProof="1" smtClean="0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R="0" algn="just" defTabSz="914400" eaLnBrk="1" hangingPunct="1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2800" noProof="1">
                <a:latin typeface="宋体" panose="02010600030101010101" pitchFamily="2" charset="-122"/>
                <a:cs typeface="+mn-ea"/>
              </a:rPr>
              <a:t> </a:t>
            </a:r>
            <a:r>
              <a:rPr lang="en-US" altLang="zh-CN" sz="2800" noProof="1" smtClean="0">
                <a:latin typeface="宋体" panose="02010600030101010101" pitchFamily="2" charset="-122"/>
                <a:cs typeface="+mn-ea"/>
              </a:rPr>
              <a:t>    </a:t>
            </a:r>
            <a:r>
              <a:rPr kumimoji="0" lang="zh-CN" altLang="en-US" sz="2800" kern="1200" cap="none" spc="0" normalizeH="0" baseline="0" noProof="1" smtClean="0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目的</a:t>
            </a:r>
            <a:r>
              <a:rPr kumimoji="0" lang="zh-CN" altLang="en-US" sz="2800" kern="120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是提高精确度，减小测量误差</a:t>
            </a:r>
            <a:r>
              <a:rPr kumimoji="0" lang="zh-CN" altLang="en-US" sz="2800" kern="1200" cap="none" spc="0" normalizeH="0" baseline="0" noProof="1" smtClean="0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。</a:t>
            </a:r>
            <a:endParaRPr lang="en-US" altLang="zh-CN" sz="2800" noProof="1">
              <a:latin typeface="宋体" panose="02010600030101010101" pitchFamily="2" charset="-122"/>
            </a:endParaRPr>
          </a:p>
          <a:p>
            <a:pPr marR="0" algn="just" defTabSz="914400" eaLnBrk="1" hangingPunct="1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kern="1200" cap="none" spc="0" normalizeH="0" baseline="0" noProof="1" smtClean="0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（</a:t>
            </a:r>
            <a:r>
              <a:rPr kumimoji="0" lang="en-US" altLang="zh-CN" sz="2800" kern="120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3</a:t>
            </a:r>
            <a:r>
              <a:rPr kumimoji="0" lang="zh-CN" altLang="en-US" sz="2800" kern="120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）</a:t>
            </a:r>
            <a:r>
              <a:rPr kumimoji="0" lang="zh-CN" altLang="en-US" sz="2800" kern="1200" cap="none" spc="0" normalizeH="0" baseline="0" noProof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不能</a:t>
            </a:r>
            <a:r>
              <a:rPr kumimoji="0" lang="zh-CN" altLang="en-US" sz="2800" kern="120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用量筒测量对玻璃有腐蚀性的液体。</a:t>
            </a:r>
            <a:endParaRPr kumimoji="0" lang="zh-CN" altLang="en-US" sz="2800" kern="1200" cap="none" spc="0" normalizeH="0" baseline="0" noProof="1">
              <a:solidFill>
                <a:srgbClr val="111111"/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5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5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5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5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54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54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54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54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4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文本框 102"/>
          <p:cNvSpPr txBox="1"/>
          <p:nvPr/>
        </p:nvSpPr>
        <p:spPr>
          <a:xfrm>
            <a:off x="972185" y="1203598"/>
            <a:ext cx="508000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marL="0" indent="0"/>
            <a:r>
              <a:rPr lang="zh-CN" sz="3200" b="0" dirty="0">
                <a:ea typeface="宋体" panose="02010600030101010101" pitchFamily="2" charset="-122"/>
              </a:rPr>
              <a:t>练习使用量筒</a:t>
            </a:r>
            <a:endParaRPr lang="zh-CN" altLang="en-US" sz="3200" b="0" dirty="0"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4428490" y="915035"/>
            <a:ext cx="2658110" cy="39363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757" name="对象 74756"/>
          <p:cNvGraphicFramePr/>
          <p:nvPr/>
        </p:nvGraphicFramePr>
        <p:xfrm>
          <a:off x="2933700" y="813435"/>
          <a:ext cx="1076325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r:id="rId3" imgW="444500" imgH="393700" progId="Equation.DSMT4">
                  <p:embed/>
                </p:oleObj>
              </mc:Choice>
              <mc:Fallback>
                <p:oleObj r:id="rId3" imgW="444500" imgH="393700" progId="Equation.DSMT4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33700" y="813435"/>
                        <a:ext cx="1076325" cy="9525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699" name="矩形 74758"/>
          <p:cNvSpPr/>
          <p:nvPr/>
        </p:nvSpPr>
        <p:spPr>
          <a:xfrm>
            <a:off x="730250" y="1119823"/>
            <a:ext cx="249428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2800" dirty="0">
                <a:solidFill>
                  <a:srgbClr val="111111"/>
                </a:solidFill>
                <a:latin typeface="Times New Roman" panose="02020603050405020304" pitchFamily="18" charset="0"/>
              </a:rPr>
              <a:t>1</a:t>
            </a:r>
            <a:r>
              <a:rPr lang="zh-CN" altLang="en-US" sz="2800" dirty="0">
                <a:solidFill>
                  <a:srgbClr val="111111"/>
                </a:solidFill>
                <a:latin typeface="Times New Roman" panose="02020603050405020304" pitchFamily="18" charset="0"/>
              </a:rPr>
              <a:t>．实验原理：</a:t>
            </a:r>
          </a:p>
        </p:txBody>
      </p:sp>
      <p:sp>
        <p:nvSpPr>
          <p:cNvPr id="1036" name="Rectangle 12"/>
          <p:cNvSpPr/>
          <p:nvPr/>
        </p:nvSpPr>
        <p:spPr>
          <a:xfrm>
            <a:off x="730250" y="2068195"/>
            <a:ext cx="2577465" cy="64262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>
              <a:lnSpc>
                <a:spcPct val="140000"/>
              </a:lnSpc>
            </a:pPr>
            <a:r>
              <a:rPr lang="en-US" altLang="zh-CN" sz="2800" dirty="0">
                <a:solidFill>
                  <a:srgbClr val="111111"/>
                </a:solidFill>
                <a:latin typeface="Times New Roman" panose="02020603050405020304" pitchFamily="18" charset="0"/>
              </a:rPr>
              <a:t>2</a:t>
            </a:r>
            <a:r>
              <a:rPr lang="zh-CN" altLang="en-US" sz="2800" dirty="0">
                <a:solidFill>
                  <a:srgbClr val="111111"/>
                </a:solidFill>
                <a:latin typeface="Times New Roman" panose="02020603050405020304" pitchFamily="18" charset="0"/>
              </a:rPr>
              <a:t>．测量仪器：</a:t>
            </a:r>
          </a:p>
        </p:txBody>
      </p:sp>
      <p:sp>
        <p:nvSpPr>
          <p:cNvPr id="3" name="Rectangle 12"/>
          <p:cNvSpPr/>
          <p:nvPr/>
        </p:nvSpPr>
        <p:spPr>
          <a:xfrm>
            <a:off x="3203575" y="2068195"/>
            <a:ext cx="5116195" cy="64262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>
              <a:lnSpc>
                <a:spcPct val="140000"/>
              </a:lnSpc>
            </a:pPr>
            <a:r>
              <a:rPr lang="zh-CN" altLang="en-US" sz="2800" dirty="0">
                <a:solidFill>
                  <a:srgbClr val="111111"/>
                </a:solidFill>
                <a:latin typeface="Times New Roman" panose="02020603050405020304" pitchFamily="18" charset="0"/>
              </a:rPr>
              <a:t>天平、量筒、烧杯、盐水等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892175" y="3013075"/>
            <a:ext cx="7250430" cy="1784350"/>
            <a:chOff x="850" y="4745"/>
            <a:chExt cx="11418" cy="2810"/>
          </a:xfrm>
        </p:grpSpPr>
        <p:pic>
          <p:nvPicPr>
            <p:cNvPr id="100" name="图片 99"/>
            <p:cNvPicPr/>
            <p:nvPr/>
          </p:nvPicPr>
          <p:blipFill>
            <a:blip r:embed="rId5"/>
            <a:srcRect t="16173" b="13333"/>
            <a:stretch>
              <a:fillRect/>
            </a:stretch>
          </p:blipFill>
          <p:spPr>
            <a:xfrm>
              <a:off x="850" y="4799"/>
              <a:ext cx="4242" cy="2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20" y="4745"/>
              <a:ext cx="861" cy="274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86" y="4745"/>
              <a:ext cx="3583" cy="281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944573" y="1059582"/>
            <a:ext cx="2257349" cy="5760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eaLnBrk="1" hangingPunct="1">
              <a:lnSpc>
                <a:spcPct val="125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3.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实验步骤：</a:t>
            </a:r>
          </a:p>
        </p:txBody>
      </p:sp>
      <p:sp>
        <p:nvSpPr>
          <p:cNvPr id="53251" name="文本框 53250"/>
          <p:cNvSpPr txBox="1"/>
          <p:nvPr/>
        </p:nvSpPr>
        <p:spPr>
          <a:xfrm>
            <a:off x="827584" y="1707654"/>
            <a:ext cx="7895138" cy="273049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5000"/>
              </a:lnSpc>
            </a:pPr>
            <a:r>
              <a:rPr lang="zh-CN" altLang="en-US" sz="2800" dirty="0">
                <a:solidFill>
                  <a:srgbClr val="111111"/>
                </a:solidFill>
                <a:latin typeface="Times New Roman" panose="02020603050405020304" pitchFamily="18" charset="0"/>
              </a:rPr>
              <a:t>（</a:t>
            </a:r>
            <a:r>
              <a:rPr lang="en-US" altLang="zh-CN" sz="2800" dirty="0">
                <a:solidFill>
                  <a:srgbClr val="111111"/>
                </a:solidFill>
                <a:latin typeface="Times New Roman" panose="02020603050405020304" pitchFamily="18" charset="0"/>
              </a:rPr>
              <a:t>1</a:t>
            </a:r>
            <a:r>
              <a:rPr lang="zh-CN" altLang="en-US" sz="2800" dirty="0">
                <a:solidFill>
                  <a:srgbClr val="111111"/>
                </a:solidFill>
                <a:latin typeface="Times New Roman" panose="02020603050405020304" pitchFamily="18" charset="0"/>
              </a:rPr>
              <a:t>）调节天平。</a:t>
            </a:r>
          </a:p>
          <a:p>
            <a:pPr eaLnBrk="1" hangingPunct="1">
              <a:lnSpc>
                <a:spcPct val="125000"/>
              </a:lnSpc>
            </a:pPr>
            <a:r>
              <a:rPr lang="zh-CN" altLang="en-US" sz="2800" dirty="0">
                <a:solidFill>
                  <a:srgbClr val="111111"/>
                </a:solidFill>
                <a:latin typeface="Times New Roman" panose="02020603050405020304" pitchFamily="18" charset="0"/>
              </a:rPr>
              <a:t>（</a:t>
            </a:r>
            <a:r>
              <a:rPr lang="en-US" altLang="zh-CN" sz="2800" dirty="0">
                <a:solidFill>
                  <a:srgbClr val="111111"/>
                </a:solidFill>
                <a:latin typeface="Times New Roman" panose="02020603050405020304" pitchFamily="18" charset="0"/>
              </a:rPr>
              <a:t>2</a:t>
            </a:r>
            <a:r>
              <a:rPr lang="zh-CN" altLang="en-US" sz="2800" dirty="0">
                <a:solidFill>
                  <a:srgbClr val="111111"/>
                </a:solidFill>
                <a:latin typeface="Times New Roman" panose="02020603050405020304" pitchFamily="18" charset="0"/>
              </a:rPr>
              <a:t>）在烧杯中倒入适量的待测液体，用天平测量烧杯和液体的总质量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m</a:t>
            </a:r>
            <a:r>
              <a:rPr lang="zh-CN" altLang="en-US" sz="2800" b="1" baseline="-25000" dirty="0">
                <a:solidFill>
                  <a:srgbClr val="FF0000"/>
                </a:solidFill>
                <a:latin typeface="Times New Roman" panose="02020603050405020304" pitchFamily="18" charset="0"/>
              </a:rPr>
              <a:t>总</a:t>
            </a:r>
            <a:r>
              <a:rPr lang="zh-CN" altLang="en-US" sz="2800" dirty="0">
                <a:solidFill>
                  <a:srgbClr val="111111"/>
                </a:solidFill>
                <a:latin typeface="Times New Roman" panose="02020603050405020304" pitchFamily="18" charset="0"/>
              </a:rPr>
              <a:t>。</a:t>
            </a:r>
            <a:endParaRPr lang="en-US" altLang="zh-CN" sz="2800" baseline="-25000" dirty="0">
              <a:solidFill>
                <a:srgbClr val="111111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25000"/>
              </a:lnSpc>
            </a:pPr>
            <a:r>
              <a:rPr lang="zh-CN" altLang="en-US" sz="2800" dirty="0">
                <a:solidFill>
                  <a:srgbClr val="111111"/>
                </a:solidFill>
                <a:latin typeface="Times New Roman" panose="02020603050405020304" pitchFamily="18" charset="0"/>
              </a:rPr>
              <a:t>（</a:t>
            </a:r>
            <a:r>
              <a:rPr lang="en-US" altLang="zh-CN" sz="2800" dirty="0">
                <a:solidFill>
                  <a:srgbClr val="111111"/>
                </a:solidFill>
                <a:latin typeface="Times New Roman" panose="02020603050405020304" pitchFamily="18" charset="0"/>
              </a:rPr>
              <a:t>3</a:t>
            </a:r>
            <a:r>
              <a:rPr lang="zh-CN" altLang="en-US" sz="2800" dirty="0">
                <a:solidFill>
                  <a:srgbClr val="111111"/>
                </a:solidFill>
                <a:latin typeface="Times New Roman" panose="02020603050405020304" pitchFamily="18" charset="0"/>
              </a:rPr>
              <a:t>）将烧杯中的液体倒入量筒中一部分，用天平测量烧杯和剩余液体的总质量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m</a:t>
            </a:r>
            <a:r>
              <a:rPr lang="zh-CN" altLang="en-US" sz="2800" b="1" baseline="-25000" dirty="0">
                <a:solidFill>
                  <a:srgbClr val="FF0000"/>
                </a:solidFill>
                <a:latin typeface="Times New Roman" panose="02020603050405020304" pitchFamily="18" charset="0"/>
              </a:rPr>
              <a:t>余</a:t>
            </a:r>
            <a:r>
              <a:rPr lang="zh-CN" altLang="en-US" sz="2800" baseline="-25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zh-CN" altLang="en-US" sz="2800" baseline="-25000" dirty="0" smtClean="0">
                <a:solidFill>
                  <a:srgbClr val="111111"/>
                </a:solidFill>
                <a:latin typeface="Times New Roman" panose="02020603050405020304" pitchFamily="18" charset="0"/>
              </a:rPr>
              <a:t>。</a:t>
            </a:r>
            <a:endParaRPr lang="zh-CN" altLang="en-US" sz="2800" dirty="0">
              <a:solidFill>
                <a:srgbClr val="11111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文本框 53250"/>
          <p:cNvSpPr txBox="1"/>
          <p:nvPr/>
        </p:nvSpPr>
        <p:spPr>
          <a:xfrm>
            <a:off x="755576" y="1851670"/>
            <a:ext cx="8199427" cy="1384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2800" dirty="0" smtClean="0">
                <a:solidFill>
                  <a:srgbClr val="111111"/>
                </a:solidFill>
                <a:latin typeface="Times New Roman" panose="02020603050405020304" pitchFamily="18" charset="0"/>
              </a:rPr>
              <a:t>（</a:t>
            </a:r>
            <a:r>
              <a:rPr lang="en-US" altLang="zh-CN" sz="2800" dirty="0">
                <a:solidFill>
                  <a:srgbClr val="111111"/>
                </a:solidFill>
                <a:latin typeface="Times New Roman" panose="02020603050405020304" pitchFamily="18" charset="0"/>
              </a:rPr>
              <a:t>4</a:t>
            </a:r>
            <a:r>
              <a:rPr lang="zh-CN" altLang="en-US" sz="2800" dirty="0">
                <a:solidFill>
                  <a:srgbClr val="111111"/>
                </a:solidFill>
                <a:latin typeface="Times New Roman" panose="02020603050405020304" pitchFamily="18" charset="0"/>
              </a:rPr>
              <a:t>）记录倒入量筒中的一部分液体的体积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V</a:t>
            </a:r>
            <a:r>
              <a:rPr lang="zh-CN" altLang="en-US" sz="2800" dirty="0">
                <a:solidFill>
                  <a:srgbClr val="111111"/>
                </a:solidFill>
                <a:latin typeface="Times New Roman" panose="02020603050405020304" pitchFamily="18" charset="0"/>
              </a:rPr>
              <a:t>。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sz="2800" dirty="0">
                <a:solidFill>
                  <a:srgbClr val="111111"/>
                </a:solidFill>
                <a:latin typeface="Times New Roman" panose="02020603050405020304" pitchFamily="18" charset="0"/>
              </a:rPr>
              <a:t>（</a:t>
            </a:r>
            <a:r>
              <a:rPr lang="en-US" altLang="zh-CN" sz="2800" dirty="0">
                <a:solidFill>
                  <a:srgbClr val="111111"/>
                </a:solidFill>
                <a:latin typeface="Times New Roman" panose="02020603050405020304" pitchFamily="18" charset="0"/>
              </a:rPr>
              <a:t>5</a:t>
            </a:r>
            <a:r>
              <a:rPr lang="zh-CN" altLang="en-US" sz="2800" dirty="0">
                <a:solidFill>
                  <a:srgbClr val="111111"/>
                </a:solidFill>
                <a:latin typeface="Times New Roman" panose="02020603050405020304" pitchFamily="18" charset="0"/>
              </a:rPr>
              <a:t>）根据密度公式计算盐水的密度                 </a:t>
            </a:r>
            <a:r>
              <a:rPr lang="zh-CN" altLang="en-US" sz="2800" dirty="0" smtClean="0">
                <a:solidFill>
                  <a:srgbClr val="111111"/>
                </a:solidFill>
                <a:latin typeface="Times New Roman" panose="02020603050405020304" pitchFamily="18" charset="0"/>
              </a:rPr>
              <a:t>          </a:t>
            </a:r>
            <a:r>
              <a:rPr lang="zh-CN" altLang="en-US" sz="2800" dirty="0" smtClean="0">
                <a:solidFill>
                  <a:srgbClr val="111111"/>
                </a:solidFill>
                <a:latin typeface="Times New Roman" panose="02020603050405020304" pitchFamily="18" charset="0"/>
                <a:sym typeface="+mn-ea"/>
              </a:rPr>
              <a:t>。</a:t>
            </a:r>
            <a:endParaRPr lang="zh-CN" altLang="en-US" sz="2800" dirty="0">
              <a:solidFill>
                <a:srgbClr val="11111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7445" name="组合 17444"/>
          <p:cNvGrpSpPr/>
          <p:nvPr/>
        </p:nvGrpSpPr>
        <p:grpSpPr>
          <a:xfrm>
            <a:off x="6300192" y="2380108"/>
            <a:ext cx="2570162" cy="923925"/>
            <a:chOff x="0" y="0"/>
            <a:chExt cx="1619" cy="582"/>
          </a:xfrm>
        </p:grpSpPr>
        <p:sp>
          <p:nvSpPr>
            <p:cNvPr id="15397" name="文本框 17445"/>
            <p:cNvSpPr txBox="1"/>
            <p:nvPr/>
          </p:nvSpPr>
          <p:spPr>
            <a:xfrm>
              <a:off x="0" y="132"/>
              <a:ext cx="576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 i="1" dirty="0">
                  <a:solidFill>
                    <a:srgbClr val="FF3300"/>
                  </a:solidFill>
                  <a:latin typeface="Times New Roman" pitchFamily="18" charset="0"/>
                  <a:ea typeface="楷体_GB2312" pitchFamily="49" charset="-122"/>
                  <a:cs typeface="Times New Roman" pitchFamily="18" charset="0"/>
                </a:rPr>
                <a:t>ρ</a:t>
              </a:r>
            </a:p>
          </p:txBody>
        </p:sp>
        <p:sp>
          <p:nvSpPr>
            <p:cNvPr id="15398" name="文本框 17446"/>
            <p:cNvSpPr txBox="1"/>
            <p:nvPr/>
          </p:nvSpPr>
          <p:spPr>
            <a:xfrm>
              <a:off x="821" y="294"/>
              <a:ext cx="432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 i="1" dirty="0">
                  <a:solidFill>
                    <a:srgbClr val="FF3300"/>
                  </a:solidFill>
                  <a:latin typeface="Times New Roman" pitchFamily="18" charset="0"/>
                  <a:ea typeface="楷体_GB2312" pitchFamily="49" charset="-122"/>
                  <a:cs typeface="Times New Roman" pitchFamily="18" charset="0"/>
                </a:rPr>
                <a:t>V</a:t>
              </a:r>
            </a:p>
          </p:txBody>
        </p:sp>
        <p:sp>
          <p:nvSpPr>
            <p:cNvPr id="15399" name="文本框 17447"/>
            <p:cNvSpPr txBox="1"/>
            <p:nvPr/>
          </p:nvSpPr>
          <p:spPr>
            <a:xfrm>
              <a:off x="199" y="139"/>
              <a:ext cx="384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>
                  <a:solidFill>
                    <a:srgbClr val="FF0000"/>
                  </a:solidFill>
                  <a:latin typeface="Times New Roman" pitchFamily="18" charset="0"/>
                  <a:ea typeface="楷体_GB2312" pitchFamily="49" charset="-122"/>
                  <a:cs typeface="Times New Roman" pitchFamily="18" charset="0"/>
                </a:rPr>
                <a:t>=</a:t>
              </a:r>
            </a:p>
          </p:txBody>
        </p:sp>
        <p:sp>
          <p:nvSpPr>
            <p:cNvPr id="15400" name="直接连接符 17448"/>
            <p:cNvSpPr/>
            <p:nvPr/>
          </p:nvSpPr>
          <p:spPr>
            <a:xfrm>
              <a:off x="499" y="322"/>
              <a:ext cx="1008" cy="0"/>
            </a:xfrm>
            <a:prstGeom prst="line">
              <a:avLst/>
            </a:prstGeom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5401" name="文本框 17449"/>
            <p:cNvSpPr txBox="1"/>
            <p:nvPr/>
          </p:nvSpPr>
          <p:spPr>
            <a:xfrm>
              <a:off x="515" y="0"/>
              <a:ext cx="1104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 i="1">
                  <a:solidFill>
                    <a:srgbClr val="FF3300"/>
                  </a:solidFill>
                  <a:latin typeface="Times New Roman" panose="02020603050405020304" pitchFamily="18" charset="0"/>
                  <a:ea typeface="楷体_GB2312" pitchFamily="49" charset="-122"/>
                  <a:cs typeface="Times New Roman" pitchFamily="18" charset="0"/>
                </a:rPr>
                <a:t>m</a:t>
              </a:r>
              <a:r>
                <a:rPr lang="zh-CN" altLang="en-US" sz="2400" b="1" i="1" baseline="-25000">
                  <a:solidFill>
                    <a:srgbClr val="FF3300"/>
                  </a:solidFill>
                  <a:latin typeface="Times New Roman" panose="02020603050405020304" pitchFamily="18" charset="0"/>
                  <a:ea typeface="楷体_GB2312" pitchFamily="49" charset="-122"/>
                  <a:cs typeface="Times New Roman" pitchFamily="18" charset="0"/>
                </a:rPr>
                <a:t>总</a:t>
              </a:r>
              <a:r>
                <a:rPr lang="en-US" altLang="zh-CN" sz="2400" b="1" baseline="-25000">
                  <a:solidFill>
                    <a:srgbClr val="FF3300"/>
                  </a:solidFill>
                  <a:latin typeface="Times New Roman" pitchFamily="18" charset="0"/>
                  <a:ea typeface="楷体_GB2312" pitchFamily="49" charset="-122"/>
                  <a:cs typeface="Times New Roman" pitchFamily="18" charset="0"/>
                </a:rPr>
                <a:t> </a:t>
              </a:r>
              <a:r>
                <a:rPr lang="en-US" altLang="zh-CN" sz="2400" b="1">
                  <a:solidFill>
                    <a:srgbClr val="FF3300"/>
                  </a:solidFill>
                  <a:latin typeface="Times New Roman" pitchFamily="18" charset="0"/>
                  <a:ea typeface="楷体_GB2312" pitchFamily="49" charset="-122"/>
                  <a:cs typeface="Times New Roman" pitchFamily="18" charset="0"/>
                </a:rPr>
                <a:t>– </a:t>
              </a:r>
              <a:r>
                <a:rPr lang="en-US" altLang="zh-CN" sz="2400" b="1" i="1">
                  <a:solidFill>
                    <a:srgbClr val="FF3300"/>
                  </a:solidFill>
                  <a:latin typeface="Times New Roman" panose="02020603050405020304" pitchFamily="18" charset="0"/>
                  <a:ea typeface="楷体_GB2312" pitchFamily="49" charset="-122"/>
                  <a:cs typeface="Times New Roman" pitchFamily="18" charset="0"/>
                </a:rPr>
                <a:t>m</a:t>
              </a:r>
              <a:r>
                <a:rPr lang="zh-CN" altLang="en-US" sz="2400" b="1" baseline="-25000">
                  <a:solidFill>
                    <a:srgbClr val="FF3300"/>
                  </a:solidFill>
                  <a:latin typeface="Times New Roman" pitchFamily="18" charset="0"/>
                  <a:ea typeface="楷体_GB2312" pitchFamily="49" charset="-122"/>
                  <a:cs typeface="Times New Roman" pitchFamily="18" charset="0"/>
                </a:rPr>
                <a:t>余</a:t>
              </a:r>
            </a:p>
          </p:txBody>
        </p:sp>
      </p:grpSp>
      <p:sp>
        <p:nvSpPr>
          <p:cNvPr id="10" name="文本框 7"/>
          <p:cNvSpPr txBox="1"/>
          <p:nvPr/>
        </p:nvSpPr>
        <p:spPr>
          <a:xfrm>
            <a:off x="944573" y="1059582"/>
            <a:ext cx="2257349" cy="5760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eaLnBrk="1" hangingPunct="1">
              <a:lnSpc>
                <a:spcPct val="125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3.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实验步骤：</a:t>
            </a:r>
          </a:p>
        </p:txBody>
      </p:sp>
    </p:spTree>
    <p:extLst>
      <p:ext uri="{BB962C8B-B14F-4D97-AF65-F5344CB8AC3E}">
        <p14:creationId xmlns:p14="http://schemas.microsoft.com/office/powerpoint/2010/main" val="123441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组合 92"/>
          <p:cNvGrpSpPr/>
          <p:nvPr>
            <p:custDataLst>
              <p:tags r:id="rId1"/>
            </p:custDataLst>
          </p:nvPr>
        </p:nvGrpSpPr>
        <p:grpSpPr>
          <a:xfrm>
            <a:off x="1291569" y="1269373"/>
            <a:ext cx="7539582" cy="792088"/>
            <a:chOff x="-905181" y="980152"/>
            <a:chExt cx="7539582" cy="792088"/>
          </a:xfrm>
        </p:grpSpPr>
        <p:sp>
          <p:nvSpPr>
            <p:cNvPr id="52" name="Title 1"/>
            <p:cNvSpPr txBox="1"/>
            <p:nvPr>
              <p:custDataLst>
                <p:tags r:id="rId9"/>
              </p:custDataLst>
            </p:nvPr>
          </p:nvSpPr>
          <p:spPr>
            <a:xfrm>
              <a:off x="-854431" y="980152"/>
              <a:ext cx="7488832" cy="75120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7500"/>
            </a:bodyPr>
            <a:lstStyle>
              <a:lvl1pPr algn="l" defTabSz="68389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74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68389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sz="28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第3节 测量</a:t>
              </a:r>
              <a:r>
                <a:rPr lang="zh-CN" sz="28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液体和固体</a:t>
              </a:r>
              <a:r>
                <a:rPr sz="28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的密度</a:t>
              </a:r>
              <a:r>
                <a:rPr lang="en-US" altLang="zh-CN" sz="28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 </a:t>
              </a: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学习内容导览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56" name="Straight Connector 9"/>
            <p:cNvCxnSpPr/>
            <p:nvPr>
              <p:custDataLst>
                <p:tags r:id="rId10"/>
              </p:custDataLst>
            </p:nvPr>
          </p:nvCxnSpPr>
          <p:spPr>
            <a:xfrm>
              <a:off x="-905181" y="1772240"/>
              <a:ext cx="6912000" cy="0"/>
            </a:xfrm>
            <a:prstGeom prst="line">
              <a:avLst/>
            </a:prstGeom>
            <a:noFill/>
            <a:ln w="72390" cap="flat" cmpd="sng" algn="ctr">
              <a:solidFill>
                <a:schemeClr val="accent5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</p:cxnSp>
      </p:grpSp>
      <p:cxnSp>
        <p:nvCxnSpPr>
          <p:cNvPr id="57" name="Straight Connector 117"/>
          <p:cNvCxnSpPr/>
          <p:nvPr>
            <p:custDataLst>
              <p:tags r:id="rId2"/>
            </p:custDataLst>
          </p:nvPr>
        </p:nvCxnSpPr>
        <p:spPr>
          <a:xfrm>
            <a:off x="2372737" y="3409036"/>
            <a:ext cx="4572000" cy="0"/>
          </a:xfrm>
          <a:prstGeom prst="line">
            <a:avLst/>
          </a:prstGeom>
          <a:noFill/>
          <a:ln w="72390" cap="flat" cmpd="sng" algn="ctr">
            <a:solidFill>
              <a:srgbClr val="0070C0"/>
            </a:solidFill>
            <a:prstDash val="solid"/>
            <a:miter lim="800000"/>
          </a:ln>
          <a:effectLst/>
        </p:spPr>
      </p:cxnSp>
      <p:sp>
        <p:nvSpPr>
          <p:cNvPr id="60" name="Oval 120"/>
          <p:cNvSpPr/>
          <p:nvPr>
            <p:custDataLst>
              <p:tags r:id="rId3"/>
            </p:custDataLst>
          </p:nvPr>
        </p:nvSpPr>
        <p:spPr>
          <a:xfrm>
            <a:off x="1979712" y="2672315"/>
            <a:ext cx="1510233" cy="1472544"/>
          </a:xfrm>
          <a:prstGeom prst="ellipse">
            <a:avLst/>
          </a:prstGeom>
          <a:solidFill>
            <a:srgbClr val="2EA2CF"/>
          </a:solidFill>
          <a:ln w="72390" cap="flat" cmpd="sng" algn="ctr">
            <a:solidFill>
              <a:srgbClr val="B4E6F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10" b="0" i="0" u="none" strike="noStrike" kern="0" cap="none" spc="0" normalizeH="0" baseline="0" noProof="0">
              <a:ln>
                <a:noFill/>
              </a:ln>
              <a:solidFill>
                <a:srgbClr val="29ABE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Oval 121"/>
          <p:cNvSpPr/>
          <p:nvPr>
            <p:custDataLst>
              <p:tags r:id="rId4"/>
            </p:custDataLst>
          </p:nvPr>
        </p:nvSpPr>
        <p:spPr>
          <a:xfrm>
            <a:off x="5795881" y="2701168"/>
            <a:ext cx="1510233" cy="1472544"/>
          </a:xfrm>
          <a:prstGeom prst="ellipse">
            <a:avLst/>
          </a:prstGeom>
          <a:solidFill>
            <a:srgbClr val="2EA2CF"/>
          </a:solidFill>
          <a:ln w="72390" cap="flat" cmpd="sng" algn="ctr">
            <a:solidFill>
              <a:srgbClr val="B4E6F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10" b="0" i="0" u="none" strike="noStrike" kern="0" cap="none" spc="0" normalizeH="0" baseline="0" noProof="0">
              <a:ln>
                <a:noFill/>
              </a:ln>
              <a:solidFill>
                <a:srgbClr val="29ABE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Text Placeholder 45"/>
          <p:cNvSpPr txBox="1"/>
          <p:nvPr>
            <p:custDataLst>
              <p:tags r:id="rId5"/>
            </p:custDataLst>
          </p:nvPr>
        </p:nvSpPr>
        <p:spPr>
          <a:xfrm>
            <a:off x="1981342" y="2912067"/>
            <a:ext cx="1508840" cy="7130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ru-RU" sz="2245" b="1" i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683895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ru-RU" sz="2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量筒的使用</a:t>
            </a:r>
            <a:endParaRPr kumimoji="0" lang="zh-CN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Text Placeholder 45"/>
          <p:cNvSpPr txBox="1"/>
          <p:nvPr>
            <p:custDataLst>
              <p:tags r:id="rId6"/>
            </p:custDataLst>
          </p:nvPr>
        </p:nvSpPr>
        <p:spPr>
          <a:xfrm>
            <a:off x="5657056" y="2672130"/>
            <a:ext cx="1788795" cy="10293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ru-RU" sz="2245" b="1" i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3895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测量</a:t>
            </a:r>
          </a:p>
          <a:p>
            <a:pPr marL="0" marR="0" lvl="0" indent="0" algn="ctr" defTabSz="683895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小石块的密度</a:t>
            </a:r>
          </a:p>
        </p:txBody>
      </p:sp>
      <p:sp>
        <p:nvSpPr>
          <p:cNvPr id="2" name="Oval 120"/>
          <p:cNvSpPr/>
          <p:nvPr>
            <p:custDataLst>
              <p:tags r:id="rId7"/>
            </p:custDataLst>
          </p:nvPr>
        </p:nvSpPr>
        <p:spPr>
          <a:xfrm>
            <a:off x="3830102" y="2615800"/>
            <a:ext cx="1510233" cy="1472544"/>
          </a:xfrm>
          <a:prstGeom prst="ellipse">
            <a:avLst/>
          </a:prstGeom>
          <a:solidFill>
            <a:srgbClr val="2EA2CF"/>
          </a:solidFill>
          <a:ln w="72390" cap="flat" cmpd="sng" algn="ctr">
            <a:solidFill>
              <a:srgbClr val="B4E6F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10" b="0" i="0" u="none" strike="noStrike" kern="0" cap="none" spc="0" normalizeH="0" baseline="0" noProof="0">
              <a:ln>
                <a:noFill/>
              </a:ln>
              <a:solidFill>
                <a:srgbClr val="29ABE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 Placeholder 45"/>
          <p:cNvSpPr txBox="1"/>
          <p:nvPr>
            <p:custDataLst>
              <p:tags r:id="rId8"/>
            </p:custDataLst>
          </p:nvPr>
        </p:nvSpPr>
        <p:spPr>
          <a:xfrm>
            <a:off x="3855227" y="2976837"/>
            <a:ext cx="1508840" cy="7130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ru-RU" sz="2245" b="1" i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683895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ru-RU" sz="2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测量</a:t>
            </a:r>
          </a:p>
          <a:p>
            <a:pPr marL="0" marR="0" lvl="0" indent="0" defTabSz="683895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ru-RU" sz="2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盐水的密度</a:t>
            </a:r>
            <a:endParaRPr kumimoji="0" lang="zh-CN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文本框 55299"/>
          <p:cNvSpPr txBox="1"/>
          <p:nvPr/>
        </p:nvSpPr>
        <p:spPr>
          <a:xfrm>
            <a:off x="899592" y="1184379"/>
            <a:ext cx="4631690" cy="6299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5000"/>
              </a:lnSpc>
            </a:pPr>
            <a:r>
              <a:rPr lang="en-US" altLang="zh-CN" sz="2800" dirty="0">
                <a:latin typeface="宋体" panose="02010600030101010101" pitchFamily="2" charset="-122"/>
              </a:rPr>
              <a:t>4.</a:t>
            </a:r>
            <a:r>
              <a:rPr lang="zh-CN" altLang="en-US" sz="2800" dirty="0">
                <a:latin typeface="宋体" panose="02010600030101010101" pitchFamily="2" charset="-122"/>
              </a:rPr>
              <a:t>实验记录表格：</a:t>
            </a:r>
          </a:p>
        </p:txBody>
      </p:sp>
      <p:graphicFrame>
        <p:nvGraphicFramePr>
          <p:cNvPr id="2" name="表格 1"/>
          <p:cNvGraphicFramePr/>
          <p:nvPr>
            <p:extLst>
              <p:ext uri="{D42A27DB-BD31-4B8C-83A1-F6EECF244321}">
                <p14:modId xmlns:p14="http://schemas.microsoft.com/office/powerpoint/2010/main" val="1091617940"/>
              </p:ext>
            </p:extLst>
          </p:nvPr>
        </p:nvGraphicFramePr>
        <p:xfrm>
          <a:off x="899592" y="1995686"/>
          <a:ext cx="7811770" cy="1950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74165"/>
                <a:gridCol w="1628140"/>
                <a:gridCol w="1572260"/>
                <a:gridCol w="1610995"/>
                <a:gridCol w="1426210"/>
              </a:tblGrid>
              <a:tr h="95123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zh-CN" altLang="en-US" sz="2000" dirty="0">
                          <a:latin typeface="Times New Roman" pitchFamily="18" charset="0"/>
                          <a:cs typeface="Times New Roman" pitchFamily="18" charset="0"/>
                        </a:rPr>
                        <a:t>烧杯和盐水的总质量</a:t>
                      </a:r>
                      <a:r>
                        <a:rPr lang="en-US" altLang="zh-CN" sz="2000" i="1" dirty="0"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r>
                        <a:rPr lang="en-US" altLang="zh-CN" sz="2000" baseline="-250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altLang="zh-CN" sz="2000" dirty="0">
                          <a:latin typeface="Times New Roman" pitchFamily="18" charset="0"/>
                          <a:cs typeface="Times New Roman" pitchFamily="18" charset="0"/>
                        </a:rPr>
                        <a:t>/g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zh-CN" altLang="en-US" sz="2000" dirty="0">
                          <a:latin typeface="Times New Roman" pitchFamily="18" charset="0"/>
                          <a:cs typeface="Times New Roman" pitchFamily="18" charset="0"/>
                          <a:sym typeface="+mn-ea"/>
                        </a:rPr>
                        <a:t>烧杯和剩余盐水的质量</a:t>
                      </a:r>
                      <a:r>
                        <a:rPr lang="en-US" altLang="zh-CN" sz="2000" i="1" dirty="0">
                          <a:latin typeface="Times New Roman" pitchFamily="18" charset="0"/>
                          <a:cs typeface="Times New Roman" pitchFamily="18" charset="0"/>
                          <a:sym typeface="+mn-ea"/>
                        </a:rPr>
                        <a:t>m</a:t>
                      </a:r>
                      <a:r>
                        <a:rPr lang="en-US" altLang="zh-CN" sz="2000" baseline="-25000" dirty="0">
                          <a:latin typeface="Times New Roman" pitchFamily="18" charset="0"/>
                          <a:cs typeface="Times New Roman" pitchFamily="18" charset="0"/>
                          <a:sym typeface="+mn-ea"/>
                        </a:rPr>
                        <a:t>2</a:t>
                      </a:r>
                      <a:r>
                        <a:rPr lang="en-US" altLang="zh-CN" sz="2000" dirty="0">
                          <a:latin typeface="Times New Roman" pitchFamily="18" charset="0"/>
                          <a:cs typeface="Times New Roman" pitchFamily="18" charset="0"/>
                          <a:sym typeface="+mn-ea"/>
                        </a:rPr>
                        <a:t>/g</a:t>
                      </a:r>
                      <a:endParaRPr lang="zh-CN" alt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zh-CN" altLang="en-US" sz="2000" dirty="0">
                          <a:latin typeface="Times New Roman" pitchFamily="18" charset="0"/>
                          <a:cs typeface="Times New Roman" pitchFamily="18" charset="0"/>
                        </a:rPr>
                        <a:t>量筒中盐水的质量</a:t>
                      </a:r>
                      <a:r>
                        <a:rPr lang="en-US" altLang="zh-CN" sz="2000" i="1" dirty="0"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r>
                        <a:rPr lang="zh-CN" altLang="en-US" sz="2000" dirty="0">
                          <a:latin typeface="Times New Roman" pitchFamily="18" charset="0"/>
                          <a:cs typeface="Times New Roman" pitchFamily="18" charset="0"/>
                        </a:rPr>
                        <a:t>（</a:t>
                      </a:r>
                      <a:r>
                        <a:rPr lang="en-US" altLang="zh-CN" sz="2000" i="1" dirty="0"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r>
                        <a:rPr lang="en-US" altLang="zh-CN" sz="2000" dirty="0">
                          <a:latin typeface="Times New Roman" pitchFamily="18" charset="0"/>
                          <a:cs typeface="Times New Roman" pitchFamily="18" charset="0"/>
                        </a:rPr>
                        <a:t>=</a:t>
                      </a:r>
                    </a:p>
                    <a:p>
                      <a:pPr algn="just">
                        <a:buNone/>
                      </a:pPr>
                      <a:r>
                        <a:rPr lang="en-US" altLang="zh-CN" sz="2000" i="1" dirty="0"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r>
                        <a:rPr lang="en-US" altLang="zh-CN" sz="2000" baseline="-250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altLang="zh-CN" sz="20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altLang="zh-CN" sz="2000" i="1" dirty="0"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r>
                        <a:rPr lang="en-US" altLang="zh-CN" sz="2000" baseline="-25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altLang="zh-CN" sz="2000" dirty="0">
                          <a:latin typeface="Times New Roman" pitchFamily="18" charset="0"/>
                          <a:cs typeface="Times New Roman" pitchFamily="18" charset="0"/>
                        </a:rPr>
                        <a:t>)/g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zh-CN" altLang="en-US" sz="2000" dirty="0">
                          <a:latin typeface="Times New Roman" pitchFamily="18" charset="0"/>
                          <a:cs typeface="Times New Roman" pitchFamily="18" charset="0"/>
                        </a:rPr>
                        <a:t>量筒中盐水的体积</a:t>
                      </a:r>
                      <a:r>
                        <a:rPr lang="en-US" altLang="zh-CN" sz="2000" i="1" dirty="0"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lang="en-US" altLang="zh-CN" sz="2000" dirty="0">
                          <a:latin typeface="Times New Roman" pitchFamily="18" charset="0"/>
                          <a:cs typeface="Times New Roman" pitchFamily="18" charset="0"/>
                        </a:rPr>
                        <a:t>/cm</a:t>
                      </a:r>
                      <a:r>
                        <a:rPr lang="en-US" altLang="zh-CN" sz="2000" baseline="30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zh-CN" altLang="en-US" sz="2000" dirty="0">
                          <a:latin typeface="Times New Roman" pitchFamily="18" charset="0"/>
                          <a:cs typeface="Times New Roman" pitchFamily="18" charset="0"/>
                        </a:rPr>
                        <a:t>盐水的</a:t>
                      </a:r>
                      <a:r>
                        <a:rPr lang="zh-CN" alt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密度</a:t>
                      </a:r>
                      <a:endParaRPr lang="en-US" altLang="zh-CN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en-US" altLang="zh-CN" sz="2000" i="1" dirty="0" smtClean="0">
                          <a:latin typeface="Times New Roman" pitchFamily="18" charset="0"/>
                          <a:cs typeface="Times New Roman" pitchFamily="18" charset="0"/>
                        </a:rPr>
                        <a:t>ρ</a:t>
                      </a:r>
                      <a:r>
                        <a:rPr lang="en-US" altLang="zh-CN" sz="2000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zh-CN" altLang="en-US" sz="2000" dirty="0">
                          <a:latin typeface="Times New Roman" pitchFamily="18" charset="0"/>
                          <a:cs typeface="Times New Roman" pitchFamily="18" charset="0"/>
                        </a:rPr>
                        <a:t>（</a:t>
                      </a:r>
                      <a:r>
                        <a:rPr lang="en-US" altLang="zh-CN" sz="2000" dirty="0">
                          <a:latin typeface="Times New Roman" pitchFamily="18" charset="0"/>
                          <a:cs typeface="Times New Roman" pitchFamily="18" charset="0"/>
                        </a:rPr>
                        <a:t>g·cm</a:t>
                      </a:r>
                      <a:r>
                        <a:rPr lang="en-US" altLang="zh-CN" sz="2000" baseline="30000" dirty="0">
                          <a:latin typeface="Times New Roman" pitchFamily="18" charset="0"/>
                          <a:cs typeface="Times New Roman" pitchFamily="18" charset="0"/>
                        </a:rPr>
                        <a:t>-3</a:t>
                      </a:r>
                      <a:r>
                        <a:rPr lang="zh-CN" altLang="en-US" sz="2000" dirty="0">
                          <a:latin typeface="Times New Roman" pitchFamily="18" charset="0"/>
                          <a:cs typeface="Times New Roman" pitchFamily="18" charset="0"/>
                        </a:rPr>
                        <a:t>）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dirty="0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测液体密度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0198" y="898101"/>
            <a:ext cx="6118225" cy="3919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矩形 74758"/>
          <p:cNvSpPr/>
          <p:nvPr/>
        </p:nvSpPr>
        <p:spPr>
          <a:xfrm>
            <a:off x="691515" y="1357313"/>
            <a:ext cx="249428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2800" dirty="0">
                <a:solidFill>
                  <a:srgbClr val="111111"/>
                </a:solidFill>
                <a:latin typeface="Times New Roman" panose="02020603050405020304" pitchFamily="18" charset="0"/>
              </a:rPr>
              <a:t>1</a:t>
            </a:r>
            <a:r>
              <a:rPr lang="zh-CN" altLang="en-US" sz="2800" dirty="0">
                <a:solidFill>
                  <a:srgbClr val="111111"/>
                </a:solidFill>
                <a:latin typeface="Times New Roman" panose="02020603050405020304" pitchFamily="18" charset="0"/>
              </a:rPr>
              <a:t>．实验原理：</a:t>
            </a:r>
          </a:p>
        </p:txBody>
      </p:sp>
      <p:graphicFrame>
        <p:nvGraphicFramePr>
          <p:cNvPr id="74757" name="对象 74756"/>
          <p:cNvGraphicFramePr/>
          <p:nvPr/>
        </p:nvGraphicFramePr>
        <p:xfrm>
          <a:off x="2933700" y="1141095"/>
          <a:ext cx="1076325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r:id="rId3" imgW="444500" imgH="393700" progId="Equation.DSMT4">
                  <p:embed/>
                </p:oleObj>
              </mc:Choice>
              <mc:Fallback>
                <p:oleObj r:id="rId3" imgW="444500" imgH="393700" progId="Equation.DSMT4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33700" y="1141095"/>
                        <a:ext cx="1076325" cy="9525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1259632" y="2211705"/>
            <a:ext cx="6797040" cy="128400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2800" b="1" dirty="0">
                <a:solidFill>
                  <a:srgbClr val="0070C0"/>
                </a:solidFill>
                <a:latin typeface="宋体" panose="02010600030101010101" pitchFamily="2" charset="-122"/>
                <a:sym typeface="+mn-ea"/>
              </a:rPr>
              <a:t>实验讨论：</a:t>
            </a:r>
            <a:endParaRPr lang="zh-CN" altLang="en-US" sz="2800" b="1" dirty="0">
              <a:solidFill>
                <a:srgbClr val="0070C0"/>
              </a:solidFill>
              <a:latin typeface="宋体" panose="02010600030101010101" pitchFamily="2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2800" b="1" dirty="0">
                <a:solidFill>
                  <a:srgbClr val="0070C0"/>
                </a:solidFill>
                <a:latin typeface="宋体" panose="02010600030101010101" pitchFamily="2" charset="-122"/>
                <a:sym typeface="+mn-ea"/>
              </a:rPr>
              <a:t>    怎样测形状不规则的小石块的体积？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4" name="文本框 70663"/>
          <p:cNvSpPr txBox="1"/>
          <p:nvPr/>
        </p:nvSpPr>
        <p:spPr>
          <a:xfrm>
            <a:off x="755333" y="915670"/>
            <a:ext cx="6704012" cy="6254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5000"/>
              </a:lnSpc>
            </a:pPr>
            <a:r>
              <a:rPr lang="zh-CN" altLang="en-US" sz="2800" dirty="0">
                <a:solidFill>
                  <a:srgbClr val="111111"/>
                </a:solidFill>
                <a:latin typeface="宋体" panose="02010600030101010101" pitchFamily="2" charset="-122"/>
              </a:rPr>
              <a:t> 使用量筒，利用排水法测体积。</a:t>
            </a:r>
          </a:p>
        </p:txBody>
      </p:sp>
      <p:grpSp>
        <p:nvGrpSpPr>
          <p:cNvPr id="70782" name="组合 70781"/>
          <p:cNvGrpSpPr/>
          <p:nvPr/>
        </p:nvGrpSpPr>
        <p:grpSpPr>
          <a:xfrm>
            <a:off x="1350645" y="1844358"/>
            <a:ext cx="1397000" cy="2971800"/>
            <a:chOff x="1281" y="2212"/>
            <a:chExt cx="880" cy="1872"/>
          </a:xfrm>
        </p:grpSpPr>
        <p:sp>
          <p:nvSpPr>
            <p:cNvPr id="33852" name="Rectangle 52"/>
            <p:cNvSpPr/>
            <p:nvPr/>
          </p:nvSpPr>
          <p:spPr>
            <a:xfrm>
              <a:off x="1516" y="3316"/>
              <a:ext cx="298" cy="720"/>
            </a:xfrm>
            <a:prstGeom prst="rect">
              <a:avLst/>
            </a:prstGeom>
            <a:solidFill>
              <a:srgbClr val="D3FFFF"/>
            </a:solidFill>
            <a:ln w="9525">
              <a:noFill/>
            </a:ln>
          </p:spPr>
          <p:txBody>
            <a:bodyPr wrap="none" anchor="ctr" anchorCtr="0"/>
            <a:lstStyle/>
            <a:p>
              <a:pPr eaLnBrk="1" hangingPunct="1"/>
              <a:endParaRPr lang="zh-CN" altLang="en-US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33853" name="组合 70778"/>
            <p:cNvGrpSpPr/>
            <p:nvPr/>
          </p:nvGrpSpPr>
          <p:grpSpPr>
            <a:xfrm>
              <a:off x="1281" y="2212"/>
              <a:ext cx="583" cy="1872"/>
              <a:chOff x="1281" y="2212"/>
              <a:chExt cx="583" cy="1872"/>
            </a:xfrm>
          </p:grpSpPr>
          <p:grpSp>
            <p:nvGrpSpPr>
              <p:cNvPr id="33855" name="Group 54"/>
              <p:cNvGrpSpPr/>
              <p:nvPr/>
            </p:nvGrpSpPr>
            <p:grpSpPr>
              <a:xfrm>
                <a:off x="1281" y="2461"/>
                <a:ext cx="262" cy="1370"/>
                <a:chOff x="8264" y="11589"/>
                <a:chExt cx="297" cy="1539"/>
              </a:xfrm>
            </p:grpSpPr>
            <p:sp>
              <p:nvSpPr>
                <p:cNvPr id="33895" name="Text Box 55"/>
                <p:cNvSpPr txBox="1"/>
                <p:nvPr/>
              </p:nvSpPr>
              <p:spPr>
                <a:xfrm>
                  <a:off x="8264" y="11589"/>
                  <a:ext cx="294" cy="21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lIns="0" tIns="0" rIns="0" bIns="0"/>
                <a:lstStyle/>
                <a:p>
                  <a:pPr algn="just"/>
                  <a:r>
                    <a:rPr lang="en-US" altLang="zh-CN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</a:rPr>
                    <a:t>100</a:t>
                  </a:r>
                </a:p>
              </p:txBody>
            </p:sp>
            <p:sp>
              <p:nvSpPr>
                <p:cNvPr id="33896" name="Text Box 56"/>
                <p:cNvSpPr txBox="1"/>
                <p:nvPr/>
              </p:nvSpPr>
              <p:spPr>
                <a:xfrm>
                  <a:off x="8312" y="12911"/>
                  <a:ext cx="249" cy="21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lIns="0" tIns="0" rIns="0" bIns="0"/>
                <a:lstStyle/>
                <a:p>
                  <a:pPr algn="just"/>
                  <a:r>
                    <a:rPr lang="en-US" altLang="zh-CN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</a:rPr>
                    <a:t>20</a:t>
                  </a:r>
                </a:p>
              </p:txBody>
            </p:sp>
            <p:sp>
              <p:nvSpPr>
                <p:cNvPr id="33897" name="Text Box 57"/>
                <p:cNvSpPr txBox="1"/>
                <p:nvPr/>
              </p:nvSpPr>
              <p:spPr>
                <a:xfrm>
                  <a:off x="8315" y="12577"/>
                  <a:ext cx="231" cy="25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lIns="0" tIns="0" rIns="0" bIns="0"/>
                <a:lstStyle/>
                <a:p>
                  <a:pPr algn="just"/>
                  <a:r>
                    <a:rPr lang="en-US" altLang="zh-CN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</a:rPr>
                    <a:t>40</a:t>
                  </a:r>
                </a:p>
              </p:txBody>
            </p:sp>
            <p:sp>
              <p:nvSpPr>
                <p:cNvPr id="33898" name="Text Box 58"/>
                <p:cNvSpPr txBox="1"/>
                <p:nvPr/>
              </p:nvSpPr>
              <p:spPr>
                <a:xfrm>
                  <a:off x="8318" y="12264"/>
                  <a:ext cx="210" cy="27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lIns="0" tIns="0" rIns="0" bIns="0"/>
                <a:lstStyle/>
                <a:p>
                  <a:pPr algn="just"/>
                  <a:r>
                    <a:rPr lang="en-US" altLang="zh-CN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</a:rPr>
                    <a:t>60</a:t>
                  </a:r>
                </a:p>
              </p:txBody>
            </p:sp>
            <p:sp>
              <p:nvSpPr>
                <p:cNvPr id="33899" name="Text Box 59"/>
                <p:cNvSpPr txBox="1"/>
                <p:nvPr/>
              </p:nvSpPr>
              <p:spPr>
                <a:xfrm>
                  <a:off x="8332" y="11928"/>
                  <a:ext cx="205" cy="26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lIns="0" tIns="0" rIns="0" bIns="0"/>
                <a:lstStyle/>
                <a:p>
                  <a:pPr algn="just"/>
                  <a:r>
                    <a:rPr lang="en-US" altLang="zh-CN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</a:rPr>
                    <a:t>80</a:t>
                  </a:r>
                </a:p>
              </p:txBody>
            </p:sp>
          </p:grpSp>
          <p:sp>
            <p:nvSpPr>
              <p:cNvPr id="33856" name="Line 60"/>
              <p:cNvSpPr/>
              <p:nvPr/>
            </p:nvSpPr>
            <p:spPr>
              <a:xfrm>
                <a:off x="1532" y="2224"/>
                <a:ext cx="0" cy="1799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3857" name="Line 61"/>
              <p:cNvSpPr/>
              <p:nvPr/>
            </p:nvSpPr>
            <p:spPr>
              <a:xfrm flipH="1">
                <a:off x="1819" y="2285"/>
                <a:ext cx="0" cy="1738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3858" name="Line 62"/>
              <p:cNvSpPr/>
              <p:nvPr/>
            </p:nvSpPr>
            <p:spPr>
              <a:xfrm flipV="1">
                <a:off x="1819" y="2212"/>
                <a:ext cx="45" cy="73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3859" name="Line 63"/>
              <p:cNvSpPr/>
              <p:nvPr/>
            </p:nvSpPr>
            <p:spPr>
              <a:xfrm>
                <a:off x="1532" y="2212"/>
                <a:ext cx="332" cy="0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3860" name="Line 64"/>
              <p:cNvSpPr/>
              <p:nvPr/>
            </p:nvSpPr>
            <p:spPr>
              <a:xfrm flipV="1">
                <a:off x="1532" y="4023"/>
                <a:ext cx="298" cy="0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3861" name="Line 65"/>
              <p:cNvSpPr/>
              <p:nvPr/>
            </p:nvSpPr>
            <p:spPr>
              <a:xfrm>
                <a:off x="1487" y="4084"/>
                <a:ext cx="377" cy="0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3862" name="Line 66"/>
              <p:cNvSpPr/>
              <p:nvPr/>
            </p:nvSpPr>
            <p:spPr>
              <a:xfrm flipH="1">
                <a:off x="1487" y="4011"/>
                <a:ext cx="45" cy="73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3863" name="Line 67"/>
              <p:cNvSpPr/>
              <p:nvPr/>
            </p:nvSpPr>
            <p:spPr>
              <a:xfrm>
                <a:off x="1807" y="4011"/>
                <a:ext cx="57" cy="73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grpSp>
            <p:nvGrpSpPr>
              <p:cNvPr id="33864" name="Group 68"/>
              <p:cNvGrpSpPr/>
              <p:nvPr/>
            </p:nvGrpSpPr>
            <p:grpSpPr>
              <a:xfrm>
                <a:off x="1537" y="3725"/>
                <a:ext cx="184" cy="241"/>
                <a:chOff x="2825" y="7725"/>
                <a:chExt cx="336" cy="340"/>
              </a:xfrm>
            </p:grpSpPr>
            <p:sp>
              <p:nvSpPr>
                <p:cNvPr id="33890" name="Line 69"/>
                <p:cNvSpPr/>
                <p:nvPr/>
              </p:nvSpPr>
              <p:spPr>
                <a:xfrm>
                  <a:off x="2825" y="7725"/>
                  <a:ext cx="336" cy="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3891" name="Line 70"/>
                <p:cNvSpPr/>
                <p:nvPr/>
              </p:nvSpPr>
              <p:spPr>
                <a:xfrm>
                  <a:off x="2825" y="8065"/>
                  <a:ext cx="231" cy="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3892" name="Line 71"/>
                <p:cNvSpPr/>
                <p:nvPr/>
              </p:nvSpPr>
              <p:spPr>
                <a:xfrm>
                  <a:off x="2825" y="7980"/>
                  <a:ext cx="231" cy="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3893" name="Line 72"/>
                <p:cNvSpPr/>
                <p:nvPr/>
              </p:nvSpPr>
              <p:spPr>
                <a:xfrm>
                  <a:off x="2825" y="7895"/>
                  <a:ext cx="231" cy="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3894" name="Line 73"/>
                <p:cNvSpPr/>
                <p:nvPr/>
              </p:nvSpPr>
              <p:spPr>
                <a:xfrm>
                  <a:off x="2825" y="7810"/>
                  <a:ext cx="231" cy="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33865" name="Group 74"/>
              <p:cNvGrpSpPr/>
              <p:nvPr/>
            </p:nvGrpSpPr>
            <p:grpSpPr>
              <a:xfrm>
                <a:off x="1532" y="3432"/>
                <a:ext cx="195" cy="229"/>
                <a:chOff x="2825" y="7725"/>
                <a:chExt cx="336" cy="340"/>
              </a:xfrm>
            </p:grpSpPr>
            <p:sp>
              <p:nvSpPr>
                <p:cNvPr id="33885" name="Line 75"/>
                <p:cNvSpPr/>
                <p:nvPr/>
              </p:nvSpPr>
              <p:spPr>
                <a:xfrm>
                  <a:off x="2825" y="7725"/>
                  <a:ext cx="336" cy="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3886" name="Line 76"/>
                <p:cNvSpPr/>
                <p:nvPr/>
              </p:nvSpPr>
              <p:spPr>
                <a:xfrm>
                  <a:off x="2825" y="8065"/>
                  <a:ext cx="231" cy="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3887" name="Line 77"/>
                <p:cNvSpPr/>
                <p:nvPr/>
              </p:nvSpPr>
              <p:spPr>
                <a:xfrm>
                  <a:off x="2825" y="7980"/>
                  <a:ext cx="231" cy="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3888" name="Line 78"/>
                <p:cNvSpPr/>
                <p:nvPr/>
              </p:nvSpPr>
              <p:spPr>
                <a:xfrm>
                  <a:off x="2825" y="7895"/>
                  <a:ext cx="231" cy="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3889" name="Line 79"/>
                <p:cNvSpPr/>
                <p:nvPr/>
              </p:nvSpPr>
              <p:spPr>
                <a:xfrm>
                  <a:off x="2825" y="7810"/>
                  <a:ext cx="231" cy="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33866" name="Line 80"/>
              <p:cNvSpPr/>
              <p:nvPr/>
            </p:nvSpPr>
            <p:spPr>
              <a:xfrm>
                <a:off x="1526" y="3148"/>
                <a:ext cx="184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3867" name="Line 81"/>
              <p:cNvSpPr/>
              <p:nvPr/>
            </p:nvSpPr>
            <p:spPr>
              <a:xfrm>
                <a:off x="1530" y="3363"/>
                <a:ext cx="155" cy="5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3868" name="Line 82"/>
              <p:cNvSpPr/>
              <p:nvPr/>
            </p:nvSpPr>
            <p:spPr>
              <a:xfrm>
                <a:off x="1537" y="3318"/>
                <a:ext cx="127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3869" name="Line 83"/>
              <p:cNvSpPr/>
              <p:nvPr/>
            </p:nvSpPr>
            <p:spPr>
              <a:xfrm>
                <a:off x="1537" y="3257"/>
                <a:ext cx="127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3870" name="Line 84"/>
              <p:cNvSpPr/>
              <p:nvPr/>
            </p:nvSpPr>
            <p:spPr>
              <a:xfrm>
                <a:off x="1547" y="3202"/>
                <a:ext cx="126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grpSp>
            <p:nvGrpSpPr>
              <p:cNvPr id="33871" name="Group 85"/>
              <p:cNvGrpSpPr/>
              <p:nvPr/>
            </p:nvGrpSpPr>
            <p:grpSpPr>
              <a:xfrm>
                <a:off x="1532" y="2852"/>
                <a:ext cx="183" cy="242"/>
                <a:chOff x="2825" y="7725"/>
                <a:chExt cx="336" cy="340"/>
              </a:xfrm>
            </p:grpSpPr>
            <p:sp>
              <p:nvSpPr>
                <p:cNvPr id="33880" name="Line 86"/>
                <p:cNvSpPr/>
                <p:nvPr/>
              </p:nvSpPr>
              <p:spPr>
                <a:xfrm>
                  <a:off x="2825" y="7725"/>
                  <a:ext cx="336" cy="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3881" name="Line 87"/>
                <p:cNvSpPr/>
                <p:nvPr/>
              </p:nvSpPr>
              <p:spPr>
                <a:xfrm>
                  <a:off x="2825" y="8065"/>
                  <a:ext cx="231" cy="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3882" name="Line 88"/>
                <p:cNvSpPr/>
                <p:nvPr/>
              </p:nvSpPr>
              <p:spPr>
                <a:xfrm>
                  <a:off x="2825" y="7980"/>
                  <a:ext cx="231" cy="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3883" name="Line 89"/>
                <p:cNvSpPr/>
                <p:nvPr/>
              </p:nvSpPr>
              <p:spPr>
                <a:xfrm>
                  <a:off x="2825" y="7895"/>
                  <a:ext cx="231" cy="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3884" name="Line 90"/>
                <p:cNvSpPr/>
                <p:nvPr/>
              </p:nvSpPr>
              <p:spPr>
                <a:xfrm>
                  <a:off x="2825" y="7810"/>
                  <a:ext cx="231" cy="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33872" name="Group 91"/>
              <p:cNvGrpSpPr/>
              <p:nvPr/>
            </p:nvGrpSpPr>
            <p:grpSpPr>
              <a:xfrm>
                <a:off x="1532" y="2550"/>
                <a:ext cx="183" cy="241"/>
                <a:chOff x="2825" y="7725"/>
                <a:chExt cx="336" cy="340"/>
              </a:xfrm>
            </p:grpSpPr>
            <p:sp>
              <p:nvSpPr>
                <p:cNvPr id="33875" name="Line 92"/>
                <p:cNvSpPr/>
                <p:nvPr/>
              </p:nvSpPr>
              <p:spPr>
                <a:xfrm>
                  <a:off x="2825" y="7725"/>
                  <a:ext cx="336" cy="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3876" name="Line 93"/>
                <p:cNvSpPr/>
                <p:nvPr/>
              </p:nvSpPr>
              <p:spPr>
                <a:xfrm>
                  <a:off x="2825" y="8065"/>
                  <a:ext cx="231" cy="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3877" name="Line 94"/>
                <p:cNvSpPr/>
                <p:nvPr/>
              </p:nvSpPr>
              <p:spPr>
                <a:xfrm>
                  <a:off x="2825" y="7980"/>
                  <a:ext cx="231" cy="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3878" name="Line 95"/>
                <p:cNvSpPr/>
                <p:nvPr/>
              </p:nvSpPr>
              <p:spPr>
                <a:xfrm>
                  <a:off x="2825" y="7895"/>
                  <a:ext cx="231" cy="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3879" name="Line 96"/>
                <p:cNvSpPr/>
                <p:nvPr/>
              </p:nvSpPr>
              <p:spPr>
                <a:xfrm>
                  <a:off x="2825" y="7810"/>
                  <a:ext cx="231" cy="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33873" name="Text Box 97"/>
              <p:cNvSpPr txBox="1"/>
              <p:nvPr/>
            </p:nvSpPr>
            <p:spPr>
              <a:xfrm>
                <a:off x="1556" y="2260"/>
                <a:ext cx="251" cy="19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0" tIns="0" rIns="0" bIns="0"/>
              <a:lstStyle/>
              <a:p>
                <a:pPr algn="just"/>
                <a:r>
                  <a:rPr lang="en-US" altLang="zh-CN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mL</a:t>
                </a:r>
              </a:p>
            </p:txBody>
          </p:sp>
          <p:sp>
            <p:nvSpPr>
              <p:cNvPr id="33874" name="Line 98"/>
              <p:cNvSpPr/>
              <p:nvPr/>
            </p:nvSpPr>
            <p:spPr>
              <a:xfrm>
                <a:off x="1526" y="3311"/>
                <a:ext cx="299" cy="0"/>
              </a:xfrm>
              <a:prstGeom prst="line">
                <a:avLst/>
              </a:prstGeom>
              <a:ln w="28575" cap="flat" cmpd="sng">
                <a:solidFill>
                  <a:srgbClr val="3366FF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sp>
          <p:nvSpPr>
            <p:cNvPr id="33854" name="Text Box 99"/>
            <p:cNvSpPr txBox="1"/>
            <p:nvPr/>
          </p:nvSpPr>
          <p:spPr>
            <a:xfrm>
              <a:off x="1864" y="3172"/>
              <a:ext cx="297" cy="269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zh-CN" sz="28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V</a:t>
              </a:r>
              <a:r>
                <a:rPr lang="en-US" altLang="zh-CN" sz="2800" b="1" baseline="-25000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70781" name="组合 70780"/>
          <p:cNvGrpSpPr/>
          <p:nvPr/>
        </p:nvGrpSpPr>
        <p:grpSpPr>
          <a:xfrm>
            <a:off x="3247708" y="1771333"/>
            <a:ext cx="1411287" cy="3048000"/>
            <a:chOff x="2933" y="2167"/>
            <a:chExt cx="889" cy="1920"/>
          </a:xfrm>
        </p:grpSpPr>
        <p:sp>
          <p:nvSpPr>
            <p:cNvPr id="33802" name="Rectangle 113"/>
            <p:cNvSpPr/>
            <p:nvPr/>
          </p:nvSpPr>
          <p:spPr>
            <a:xfrm>
              <a:off x="3164" y="2983"/>
              <a:ext cx="304" cy="1056"/>
            </a:xfrm>
            <a:prstGeom prst="rect">
              <a:avLst/>
            </a:prstGeom>
            <a:solidFill>
              <a:srgbClr val="D3FFFF"/>
            </a:solidFill>
            <a:ln w="9525">
              <a:noFill/>
            </a:ln>
          </p:spPr>
          <p:txBody>
            <a:bodyPr wrap="none" anchor="ctr" anchorCtr="0"/>
            <a:lstStyle/>
            <a:p>
              <a:pPr eaLnBrk="1" hangingPunct="1"/>
              <a:endParaRPr lang="zh-CN" altLang="en-US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33803" name="Group 114"/>
            <p:cNvGrpSpPr/>
            <p:nvPr/>
          </p:nvGrpSpPr>
          <p:grpSpPr>
            <a:xfrm>
              <a:off x="2933" y="2458"/>
              <a:ext cx="275" cy="1379"/>
              <a:chOff x="8264" y="11582"/>
              <a:chExt cx="306" cy="1549"/>
            </a:xfrm>
          </p:grpSpPr>
          <p:sp>
            <p:nvSpPr>
              <p:cNvPr id="33847" name="Text Box 115"/>
              <p:cNvSpPr txBox="1"/>
              <p:nvPr/>
            </p:nvSpPr>
            <p:spPr>
              <a:xfrm>
                <a:off x="8264" y="11582"/>
                <a:ext cx="294" cy="21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0" tIns="0" rIns="0" bIns="0"/>
              <a:lstStyle/>
              <a:p>
                <a:pPr algn="just"/>
                <a:r>
                  <a:rPr lang="en-US" altLang="zh-CN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100</a:t>
                </a:r>
              </a:p>
            </p:txBody>
          </p:sp>
          <p:sp>
            <p:nvSpPr>
              <p:cNvPr id="33848" name="Text Box 116"/>
              <p:cNvSpPr txBox="1"/>
              <p:nvPr/>
            </p:nvSpPr>
            <p:spPr>
              <a:xfrm>
                <a:off x="8321" y="12914"/>
                <a:ext cx="249" cy="21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0" tIns="0" rIns="0" bIns="0"/>
              <a:lstStyle/>
              <a:p>
                <a:pPr algn="just"/>
                <a:r>
                  <a:rPr lang="en-US" altLang="zh-CN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20</a:t>
                </a:r>
              </a:p>
            </p:txBody>
          </p:sp>
          <p:sp>
            <p:nvSpPr>
              <p:cNvPr id="33849" name="Text Box 117"/>
              <p:cNvSpPr txBox="1"/>
              <p:nvPr/>
            </p:nvSpPr>
            <p:spPr>
              <a:xfrm>
                <a:off x="8324" y="12585"/>
                <a:ext cx="231" cy="25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0" tIns="0" rIns="0" bIns="0"/>
              <a:lstStyle/>
              <a:p>
                <a:pPr algn="just"/>
                <a:r>
                  <a:rPr lang="en-US" altLang="zh-CN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40</a:t>
                </a:r>
              </a:p>
            </p:txBody>
          </p:sp>
          <p:sp>
            <p:nvSpPr>
              <p:cNvPr id="33850" name="Text Box 118"/>
              <p:cNvSpPr txBox="1"/>
              <p:nvPr/>
            </p:nvSpPr>
            <p:spPr>
              <a:xfrm>
                <a:off x="8327" y="12262"/>
                <a:ext cx="210" cy="27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0" tIns="0" rIns="0" bIns="0"/>
              <a:lstStyle/>
              <a:p>
                <a:pPr algn="just"/>
                <a:r>
                  <a:rPr lang="en-US" altLang="zh-CN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60</a:t>
                </a:r>
              </a:p>
            </p:txBody>
          </p:sp>
          <p:sp>
            <p:nvSpPr>
              <p:cNvPr id="33851" name="Text Box 119"/>
              <p:cNvSpPr txBox="1"/>
              <p:nvPr/>
            </p:nvSpPr>
            <p:spPr>
              <a:xfrm>
                <a:off x="8332" y="11928"/>
                <a:ext cx="205" cy="26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0" tIns="0" rIns="0" bIns="0"/>
              <a:lstStyle/>
              <a:p>
                <a:pPr algn="just"/>
                <a:r>
                  <a:rPr lang="en-US" altLang="zh-CN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80</a:t>
                </a:r>
              </a:p>
            </p:txBody>
          </p:sp>
        </p:grpSp>
        <p:sp>
          <p:nvSpPr>
            <p:cNvPr id="33804" name="Line 120"/>
            <p:cNvSpPr/>
            <p:nvPr/>
          </p:nvSpPr>
          <p:spPr>
            <a:xfrm>
              <a:off x="3180" y="2227"/>
              <a:ext cx="0" cy="1799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3805" name="Line 121"/>
            <p:cNvSpPr/>
            <p:nvPr/>
          </p:nvSpPr>
          <p:spPr>
            <a:xfrm flipH="1">
              <a:off x="3472" y="2288"/>
              <a:ext cx="0" cy="1738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3806" name="Line 122"/>
            <p:cNvSpPr/>
            <p:nvPr/>
          </p:nvSpPr>
          <p:spPr>
            <a:xfrm flipV="1">
              <a:off x="3472" y="2215"/>
              <a:ext cx="46" cy="73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3807" name="Line 123"/>
            <p:cNvSpPr/>
            <p:nvPr/>
          </p:nvSpPr>
          <p:spPr>
            <a:xfrm>
              <a:off x="3180" y="2215"/>
              <a:ext cx="338" cy="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3808" name="Line 124"/>
            <p:cNvSpPr/>
            <p:nvPr/>
          </p:nvSpPr>
          <p:spPr>
            <a:xfrm flipV="1">
              <a:off x="3180" y="4026"/>
              <a:ext cx="303" cy="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3809" name="Line 125"/>
            <p:cNvSpPr/>
            <p:nvPr/>
          </p:nvSpPr>
          <p:spPr>
            <a:xfrm>
              <a:off x="3133" y="4087"/>
              <a:ext cx="385" cy="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3810" name="Line 126"/>
            <p:cNvSpPr/>
            <p:nvPr/>
          </p:nvSpPr>
          <p:spPr>
            <a:xfrm flipH="1">
              <a:off x="3133" y="4014"/>
              <a:ext cx="47" cy="73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3811" name="Line 127"/>
            <p:cNvSpPr/>
            <p:nvPr/>
          </p:nvSpPr>
          <p:spPr>
            <a:xfrm>
              <a:off x="3460" y="4014"/>
              <a:ext cx="58" cy="73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grpSp>
          <p:nvGrpSpPr>
            <p:cNvPr id="33812" name="Group 128"/>
            <p:cNvGrpSpPr/>
            <p:nvPr/>
          </p:nvGrpSpPr>
          <p:grpSpPr>
            <a:xfrm>
              <a:off x="3185" y="3728"/>
              <a:ext cx="188" cy="241"/>
              <a:chOff x="2825" y="7725"/>
              <a:chExt cx="336" cy="340"/>
            </a:xfrm>
          </p:grpSpPr>
          <p:sp>
            <p:nvSpPr>
              <p:cNvPr id="33842" name="Line 129"/>
              <p:cNvSpPr/>
              <p:nvPr/>
            </p:nvSpPr>
            <p:spPr>
              <a:xfrm>
                <a:off x="2825" y="7725"/>
                <a:ext cx="336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3843" name="Line 130"/>
              <p:cNvSpPr/>
              <p:nvPr/>
            </p:nvSpPr>
            <p:spPr>
              <a:xfrm>
                <a:off x="2825" y="8065"/>
                <a:ext cx="231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3844" name="Line 131"/>
              <p:cNvSpPr/>
              <p:nvPr/>
            </p:nvSpPr>
            <p:spPr>
              <a:xfrm>
                <a:off x="2825" y="7980"/>
                <a:ext cx="231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3845" name="Line 132"/>
              <p:cNvSpPr/>
              <p:nvPr/>
            </p:nvSpPr>
            <p:spPr>
              <a:xfrm>
                <a:off x="2825" y="7895"/>
                <a:ext cx="231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3846" name="Line 133"/>
              <p:cNvSpPr/>
              <p:nvPr/>
            </p:nvSpPr>
            <p:spPr>
              <a:xfrm>
                <a:off x="2825" y="7810"/>
                <a:ext cx="231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grpSp>
          <p:nvGrpSpPr>
            <p:cNvPr id="33813" name="Group 134"/>
            <p:cNvGrpSpPr/>
            <p:nvPr/>
          </p:nvGrpSpPr>
          <p:grpSpPr>
            <a:xfrm>
              <a:off x="3180" y="3435"/>
              <a:ext cx="198" cy="229"/>
              <a:chOff x="2825" y="7725"/>
              <a:chExt cx="336" cy="340"/>
            </a:xfrm>
          </p:grpSpPr>
          <p:sp>
            <p:nvSpPr>
              <p:cNvPr id="33837" name="Line 135"/>
              <p:cNvSpPr/>
              <p:nvPr/>
            </p:nvSpPr>
            <p:spPr>
              <a:xfrm>
                <a:off x="2825" y="7725"/>
                <a:ext cx="336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3838" name="Line 136"/>
              <p:cNvSpPr/>
              <p:nvPr/>
            </p:nvSpPr>
            <p:spPr>
              <a:xfrm>
                <a:off x="2825" y="8065"/>
                <a:ext cx="231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3839" name="Line 137"/>
              <p:cNvSpPr/>
              <p:nvPr/>
            </p:nvSpPr>
            <p:spPr>
              <a:xfrm>
                <a:off x="2825" y="7980"/>
                <a:ext cx="231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3840" name="Line 138"/>
              <p:cNvSpPr/>
              <p:nvPr/>
            </p:nvSpPr>
            <p:spPr>
              <a:xfrm>
                <a:off x="2825" y="7895"/>
                <a:ext cx="231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3841" name="Line 139"/>
              <p:cNvSpPr/>
              <p:nvPr/>
            </p:nvSpPr>
            <p:spPr>
              <a:xfrm>
                <a:off x="2825" y="7810"/>
                <a:ext cx="231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sp>
          <p:nvSpPr>
            <p:cNvPr id="33814" name="Line 140"/>
            <p:cNvSpPr/>
            <p:nvPr/>
          </p:nvSpPr>
          <p:spPr>
            <a:xfrm>
              <a:off x="3173" y="3151"/>
              <a:ext cx="188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3815" name="Line 141"/>
            <p:cNvSpPr/>
            <p:nvPr/>
          </p:nvSpPr>
          <p:spPr>
            <a:xfrm>
              <a:off x="3178" y="3366"/>
              <a:ext cx="158" cy="5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3816" name="Line 142"/>
            <p:cNvSpPr/>
            <p:nvPr/>
          </p:nvSpPr>
          <p:spPr>
            <a:xfrm>
              <a:off x="3185" y="3321"/>
              <a:ext cx="13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3817" name="Line 143"/>
            <p:cNvSpPr/>
            <p:nvPr/>
          </p:nvSpPr>
          <p:spPr>
            <a:xfrm>
              <a:off x="3185" y="3260"/>
              <a:ext cx="13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3818" name="Line 144"/>
            <p:cNvSpPr/>
            <p:nvPr/>
          </p:nvSpPr>
          <p:spPr>
            <a:xfrm>
              <a:off x="3195" y="3205"/>
              <a:ext cx="128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grpSp>
          <p:nvGrpSpPr>
            <p:cNvPr id="33819" name="Group 145"/>
            <p:cNvGrpSpPr/>
            <p:nvPr/>
          </p:nvGrpSpPr>
          <p:grpSpPr>
            <a:xfrm>
              <a:off x="3180" y="2855"/>
              <a:ext cx="186" cy="242"/>
              <a:chOff x="2825" y="7725"/>
              <a:chExt cx="336" cy="340"/>
            </a:xfrm>
          </p:grpSpPr>
          <p:sp>
            <p:nvSpPr>
              <p:cNvPr id="33832" name="Line 146"/>
              <p:cNvSpPr/>
              <p:nvPr/>
            </p:nvSpPr>
            <p:spPr>
              <a:xfrm>
                <a:off x="2825" y="7725"/>
                <a:ext cx="336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3833" name="Line 147"/>
              <p:cNvSpPr/>
              <p:nvPr/>
            </p:nvSpPr>
            <p:spPr>
              <a:xfrm>
                <a:off x="2825" y="8065"/>
                <a:ext cx="231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3834" name="Line 148"/>
              <p:cNvSpPr/>
              <p:nvPr/>
            </p:nvSpPr>
            <p:spPr>
              <a:xfrm>
                <a:off x="2825" y="7980"/>
                <a:ext cx="231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3835" name="Line 149"/>
              <p:cNvSpPr/>
              <p:nvPr/>
            </p:nvSpPr>
            <p:spPr>
              <a:xfrm>
                <a:off x="2825" y="7895"/>
                <a:ext cx="231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3836" name="Line 150"/>
              <p:cNvSpPr/>
              <p:nvPr/>
            </p:nvSpPr>
            <p:spPr>
              <a:xfrm>
                <a:off x="2825" y="7810"/>
                <a:ext cx="231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grpSp>
          <p:nvGrpSpPr>
            <p:cNvPr id="33820" name="Group 151"/>
            <p:cNvGrpSpPr/>
            <p:nvPr/>
          </p:nvGrpSpPr>
          <p:grpSpPr>
            <a:xfrm>
              <a:off x="3180" y="2553"/>
              <a:ext cx="186" cy="241"/>
              <a:chOff x="2825" y="7725"/>
              <a:chExt cx="336" cy="340"/>
            </a:xfrm>
          </p:grpSpPr>
          <p:sp>
            <p:nvSpPr>
              <p:cNvPr id="33827" name="Line 152"/>
              <p:cNvSpPr/>
              <p:nvPr/>
            </p:nvSpPr>
            <p:spPr>
              <a:xfrm>
                <a:off x="2825" y="7725"/>
                <a:ext cx="336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3828" name="Line 153"/>
              <p:cNvSpPr/>
              <p:nvPr/>
            </p:nvSpPr>
            <p:spPr>
              <a:xfrm>
                <a:off x="2825" y="8065"/>
                <a:ext cx="231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3829" name="Line 154"/>
              <p:cNvSpPr/>
              <p:nvPr/>
            </p:nvSpPr>
            <p:spPr>
              <a:xfrm>
                <a:off x="2825" y="7980"/>
                <a:ext cx="231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3830" name="Line 155"/>
              <p:cNvSpPr/>
              <p:nvPr/>
            </p:nvSpPr>
            <p:spPr>
              <a:xfrm>
                <a:off x="2825" y="7895"/>
                <a:ext cx="231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3831" name="Line 156"/>
              <p:cNvSpPr/>
              <p:nvPr/>
            </p:nvSpPr>
            <p:spPr>
              <a:xfrm>
                <a:off x="2825" y="7810"/>
                <a:ext cx="231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sp>
          <p:nvSpPr>
            <p:cNvPr id="33821" name="Text Box 157"/>
            <p:cNvSpPr txBox="1"/>
            <p:nvPr/>
          </p:nvSpPr>
          <p:spPr>
            <a:xfrm>
              <a:off x="3204" y="2263"/>
              <a:ext cx="265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/>
            <a:lstStyle/>
            <a:p>
              <a:pPr algn="just"/>
              <a:r>
                <a:rPr lang="en-US" altLang="zh-CN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mL</a:t>
              </a:r>
            </a:p>
          </p:txBody>
        </p:sp>
        <p:sp>
          <p:nvSpPr>
            <p:cNvPr id="33822" name="Line 158"/>
            <p:cNvSpPr/>
            <p:nvPr/>
          </p:nvSpPr>
          <p:spPr>
            <a:xfrm>
              <a:off x="3164" y="2983"/>
              <a:ext cx="305" cy="0"/>
            </a:xfrm>
            <a:prstGeom prst="line">
              <a:avLst/>
            </a:prstGeom>
            <a:ln w="28575" cap="flat" cmpd="sng">
              <a:solidFill>
                <a:srgbClr val="3366FF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3823" name="Freeform 159" descr="花岗岩"/>
            <p:cNvSpPr/>
            <p:nvPr/>
          </p:nvSpPr>
          <p:spPr>
            <a:xfrm rot="-5073058">
              <a:off x="3165" y="3738"/>
              <a:ext cx="288" cy="253"/>
            </a:xfrm>
            <a:custGeom>
              <a:avLst/>
              <a:gdLst/>
              <a:ahLst/>
              <a:cxnLst>
                <a:cxn ang="0">
                  <a:pos x="204" y="16"/>
                </a:cxn>
                <a:cxn ang="0">
                  <a:pos x="107" y="24"/>
                </a:cxn>
                <a:cxn ang="0">
                  <a:pos x="49" y="31"/>
                </a:cxn>
                <a:cxn ang="0">
                  <a:pos x="0" y="101"/>
                </a:cxn>
                <a:cxn ang="0">
                  <a:pos x="224" y="200"/>
                </a:cxn>
                <a:cxn ang="0">
                  <a:pos x="263" y="177"/>
                </a:cxn>
                <a:cxn ang="0">
                  <a:pos x="282" y="131"/>
                </a:cxn>
                <a:cxn ang="0">
                  <a:pos x="273" y="62"/>
                </a:cxn>
                <a:cxn ang="0">
                  <a:pos x="214" y="47"/>
                </a:cxn>
                <a:cxn ang="0">
                  <a:pos x="204" y="24"/>
                </a:cxn>
                <a:cxn ang="0">
                  <a:pos x="204" y="16"/>
                </a:cxn>
              </a:cxnLst>
              <a:rect l="0" t="0" r="0" b="0"/>
              <a:pathLst>
                <a:path w="355" h="395">
                  <a:moveTo>
                    <a:pt x="252" y="25"/>
                  </a:moveTo>
                  <a:cubicBezTo>
                    <a:pt x="212" y="29"/>
                    <a:pt x="172" y="32"/>
                    <a:pt x="132" y="37"/>
                  </a:cubicBezTo>
                  <a:cubicBezTo>
                    <a:pt x="108" y="40"/>
                    <a:pt x="80" y="35"/>
                    <a:pt x="60" y="49"/>
                  </a:cubicBezTo>
                  <a:cubicBezTo>
                    <a:pt x="24" y="74"/>
                    <a:pt x="13" y="119"/>
                    <a:pt x="0" y="157"/>
                  </a:cubicBezTo>
                  <a:cubicBezTo>
                    <a:pt x="18" y="395"/>
                    <a:pt x="1" y="327"/>
                    <a:pt x="276" y="313"/>
                  </a:cubicBezTo>
                  <a:cubicBezTo>
                    <a:pt x="292" y="301"/>
                    <a:pt x="313" y="294"/>
                    <a:pt x="324" y="277"/>
                  </a:cubicBezTo>
                  <a:cubicBezTo>
                    <a:pt x="338" y="256"/>
                    <a:pt x="348" y="205"/>
                    <a:pt x="348" y="205"/>
                  </a:cubicBezTo>
                  <a:cubicBezTo>
                    <a:pt x="344" y="169"/>
                    <a:pt x="355" y="128"/>
                    <a:pt x="336" y="97"/>
                  </a:cubicBezTo>
                  <a:cubicBezTo>
                    <a:pt x="322" y="76"/>
                    <a:pt x="264" y="73"/>
                    <a:pt x="264" y="73"/>
                  </a:cubicBezTo>
                  <a:cubicBezTo>
                    <a:pt x="260" y="61"/>
                    <a:pt x="260" y="47"/>
                    <a:pt x="252" y="37"/>
                  </a:cubicBezTo>
                  <a:cubicBezTo>
                    <a:pt x="235" y="16"/>
                    <a:pt x="176" y="0"/>
                    <a:pt x="252" y="25"/>
                  </a:cubicBezTo>
                  <a:close/>
                </a:path>
              </a:pathLst>
            </a:custGeom>
            <a:blipFill rotWithShape="0">
              <a:blip r:embed="rId3"/>
            </a:blipFill>
            <a:ln w="9525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24" name="Freeform 160"/>
            <p:cNvSpPr/>
            <p:nvPr/>
          </p:nvSpPr>
          <p:spPr>
            <a:xfrm>
              <a:off x="3227" y="3823"/>
              <a:ext cx="190" cy="72"/>
            </a:xfrm>
            <a:custGeom>
              <a:avLst/>
              <a:gdLst/>
              <a:ahLst/>
              <a:cxnLst>
                <a:cxn ang="0">
                  <a:pos x="0" y="69"/>
                </a:cxn>
                <a:cxn ang="0">
                  <a:pos x="177" y="55"/>
                </a:cxn>
                <a:cxn ang="0">
                  <a:pos x="141" y="27"/>
                </a:cxn>
                <a:cxn ang="0">
                  <a:pos x="35" y="0"/>
                </a:cxn>
                <a:cxn ang="0">
                  <a:pos x="80" y="14"/>
                </a:cxn>
              </a:cxnLst>
              <a:rect l="0" t="0" r="0" b="0"/>
              <a:pathLst>
                <a:path w="258" h="63">
                  <a:moveTo>
                    <a:pt x="0" y="60"/>
                  </a:moveTo>
                  <a:cubicBezTo>
                    <a:pt x="80" y="56"/>
                    <a:pt x="161" y="63"/>
                    <a:pt x="240" y="48"/>
                  </a:cubicBezTo>
                  <a:cubicBezTo>
                    <a:pt x="258" y="45"/>
                    <a:pt x="209" y="30"/>
                    <a:pt x="192" y="24"/>
                  </a:cubicBezTo>
                  <a:cubicBezTo>
                    <a:pt x="172" y="17"/>
                    <a:pt x="59" y="0"/>
                    <a:pt x="48" y="0"/>
                  </a:cubicBezTo>
                  <a:cubicBezTo>
                    <a:pt x="28" y="0"/>
                    <a:pt x="108" y="12"/>
                    <a:pt x="108" y="12"/>
                  </a:cubicBezTo>
                </a:path>
              </a:pathLst>
            </a:custGeom>
            <a:noFill/>
            <a:ln w="9525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25" name="Freeform 161"/>
            <p:cNvSpPr/>
            <p:nvPr/>
          </p:nvSpPr>
          <p:spPr>
            <a:xfrm>
              <a:off x="3223" y="2167"/>
              <a:ext cx="346" cy="1680"/>
            </a:xfrm>
            <a:custGeom>
              <a:avLst/>
              <a:gdLst/>
              <a:ahLst/>
              <a:cxnLst>
                <a:cxn ang="0">
                  <a:pos x="118" y="1680"/>
                </a:cxn>
                <a:cxn ang="0">
                  <a:pos x="133" y="718"/>
                </a:cxn>
                <a:cxn ang="0">
                  <a:pos x="190" y="195"/>
                </a:cxn>
                <a:cxn ang="0">
                  <a:pos x="261" y="37"/>
                </a:cxn>
                <a:cxn ang="0">
                  <a:pos x="346" y="0"/>
                </a:cxn>
              </a:cxnLst>
              <a:rect l="0" t="0" r="0" b="0"/>
              <a:pathLst>
                <a:path w="292" h="1656">
                  <a:moveTo>
                    <a:pt x="100" y="1656"/>
                  </a:moveTo>
                  <a:cubicBezTo>
                    <a:pt x="0" y="1355"/>
                    <a:pt x="73" y="1020"/>
                    <a:pt x="112" y="708"/>
                  </a:cubicBezTo>
                  <a:cubicBezTo>
                    <a:pt x="119" y="515"/>
                    <a:pt x="124" y="372"/>
                    <a:pt x="160" y="192"/>
                  </a:cubicBezTo>
                  <a:cubicBezTo>
                    <a:pt x="171" y="136"/>
                    <a:pt x="202" y="91"/>
                    <a:pt x="220" y="36"/>
                  </a:cubicBezTo>
                  <a:cubicBezTo>
                    <a:pt x="228" y="11"/>
                    <a:pt x="292" y="0"/>
                    <a:pt x="292" y="0"/>
                  </a:cubicBezTo>
                </a:path>
              </a:pathLst>
            </a:custGeom>
            <a:noFill/>
            <a:ln w="9525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26" name="Text Box 162"/>
            <p:cNvSpPr txBox="1"/>
            <p:nvPr/>
          </p:nvSpPr>
          <p:spPr>
            <a:xfrm>
              <a:off x="3518" y="2887"/>
              <a:ext cx="304" cy="269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zh-CN" sz="2800" b="1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V</a:t>
              </a:r>
              <a:r>
                <a:rPr lang="en-US" altLang="zh-CN" sz="2800" b="1" baseline="-25000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</p:grpSp>
      <p:graphicFrame>
        <p:nvGraphicFramePr>
          <p:cNvPr id="70783" name="对象 70782"/>
          <p:cNvGraphicFramePr/>
          <p:nvPr/>
        </p:nvGraphicFramePr>
        <p:xfrm>
          <a:off x="4954270" y="2172970"/>
          <a:ext cx="1924050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" r:id="rId4" imgW="762000" imgH="228600" progId="Equation.DSMT4">
                  <p:embed/>
                </p:oleObj>
              </mc:Choice>
              <mc:Fallback>
                <p:oleObj r:id="rId4" imgW="762000" imgH="228600" progId="Equation.DSMT4">
                  <p:embed/>
                  <p:pic>
                    <p:nvPicPr>
                      <p:cNvPr id="0" name="图片 307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54270" y="2172970"/>
                        <a:ext cx="1924050" cy="5778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784" name="对象 70783"/>
          <p:cNvGraphicFramePr/>
          <p:nvPr/>
        </p:nvGraphicFramePr>
        <p:xfrm>
          <a:off x="4981258" y="2855595"/>
          <a:ext cx="1924050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" r:id="rId6" imgW="762000" imgH="228600" progId="Equation.DSMT4">
                  <p:embed/>
                </p:oleObj>
              </mc:Choice>
              <mc:Fallback>
                <p:oleObj r:id="rId6" imgW="762000" imgH="228600" progId="Equation.DSMT4">
                  <p:embed/>
                  <p:pic>
                    <p:nvPicPr>
                      <p:cNvPr id="0" name="图片 307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981258" y="2855595"/>
                        <a:ext cx="1924050" cy="5746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0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0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0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0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0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0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0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0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27584" y="915566"/>
            <a:ext cx="79208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latin typeface="Times New Roman" pitchFamily="18" charset="0"/>
                <a:cs typeface="Times New Roman" pitchFamily="18" charset="0"/>
              </a:rPr>
              <a:t>实验步骤：</a:t>
            </a:r>
            <a:endParaRPr lang="en-US" altLang="zh-CN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zh-CN" altLang="en-US" sz="2800" dirty="0" smtClean="0">
                <a:latin typeface="Times New Roman" pitchFamily="18" charset="0"/>
                <a:cs typeface="Times New Roman" pitchFamily="18" charset="0"/>
              </a:rPr>
              <a:t>调节天平，并测量出石块质量</a:t>
            </a:r>
            <a:r>
              <a:rPr lang="en-US" altLang="zh-CN" sz="2800" i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zh-CN" altLang="en-US" sz="2800" dirty="0" smtClean="0">
                <a:latin typeface="Times New Roman" pitchFamily="18" charset="0"/>
                <a:cs typeface="Times New Roman" pitchFamily="18" charset="0"/>
              </a:rPr>
              <a:t>。</a:t>
            </a:r>
            <a:endParaRPr lang="en-US" altLang="zh-CN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zh-CN" altLang="en-US" sz="2800" dirty="0" smtClean="0">
                <a:latin typeface="Times New Roman" pitchFamily="18" charset="0"/>
                <a:cs typeface="Times New Roman" pitchFamily="18" charset="0"/>
              </a:rPr>
              <a:t>在量筒中倒入适量的水，读出示数</a:t>
            </a:r>
            <a:r>
              <a:rPr lang="en-US" altLang="zh-CN" sz="2800" i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sz="28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zh-CN" altLang="en-US" sz="2800" dirty="0" smtClean="0">
                <a:latin typeface="Times New Roman" pitchFamily="18" charset="0"/>
                <a:cs typeface="Times New Roman" pitchFamily="18" charset="0"/>
              </a:rPr>
              <a:t>；</a:t>
            </a:r>
            <a:endParaRPr lang="en-US" altLang="zh-CN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zh-CN" altLang="en-US" sz="2800" dirty="0" smtClean="0">
                <a:latin typeface="Times New Roman" pitchFamily="18" charset="0"/>
                <a:cs typeface="Times New Roman" pitchFamily="18" charset="0"/>
              </a:rPr>
              <a:t>将石块放入水中，读出示数</a:t>
            </a:r>
            <a:r>
              <a:rPr lang="en-US" altLang="zh-CN" sz="2800" i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sz="28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zh-CN" altLang="en-US" sz="2800" dirty="0" smtClean="0">
                <a:latin typeface="Times New Roman" pitchFamily="18" charset="0"/>
                <a:cs typeface="Times New Roman" pitchFamily="18" charset="0"/>
              </a:rPr>
              <a:t>；</a:t>
            </a:r>
            <a:endParaRPr lang="en-US" altLang="zh-CN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zh-CN" altLang="en-US" sz="2800" dirty="0" smtClean="0">
                <a:latin typeface="Times New Roman" pitchFamily="18" charset="0"/>
                <a:cs typeface="Times New Roman" pitchFamily="18" charset="0"/>
              </a:rPr>
              <a:t>石块的体积为</a:t>
            </a:r>
            <a:r>
              <a:rPr lang="en-US" altLang="zh-CN" sz="2800" i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altLang="zh-CN" sz="2800" i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sz="28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800" i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sz="28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zh-CN" altLang="en-US" sz="2800" dirty="0" smtClean="0">
                <a:latin typeface="Times New Roman" pitchFamily="18" charset="0"/>
                <a:cs typeface="Times New Roman" pitchFamily="18" charset="0"/>
              </a:rPr>
              <a:t>；</a:t>
            </a:r>
            <a:endParaRPr lang="en-US" altLang="zh-CN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5.</a:t>
            </a:r>
            <a:r>
              <a:rPr lang="zh-CN" altLang="en-US" sz="2800" dirty="0" smtClean="0">
                <a:latin typeface="Times New Roman" pitchFamily="18" charset="0"/>
                <a:cs typeface="Times New Roman" pitchFamily="18" charset="0"/>
              </a:rPr>
              <a:t>石块的密度：</a:t>
            </a:r>
            <a:endParaRPr lang="zh-CN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对象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1376549"/>
              </p:ext>
            </p:extLst>
          </p:nvPr>
        </p:nvGraphicFramePr>
        <p:xfrm>
          <a:off x="3125594" y="4185006"/>
          <a:ext cx="1662430" cy="725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r:id="rId3" imgW="990600" imgH="431800" progId="Equation.KSEE3">
                  <p:embed/>
                </p:oleObj>
              </mc:Choice>
              <mc:Fallback>
                <p:oleObj r:id="rId3" imgW="990600" imgH="4318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25594" y="4185006"/>
                        <a:ext cx="1662430" cy="7258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文本框 50181"/>
          <p:cNvSpPr txBox="1"/>
          <p:nvPr/>
        </p:nvSpPr>
        <p:spPr>
          <a:xfrm>
            <a:off x="568325" y="1268413"/>
            <a:ext cx="77057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 sz="2800" dirty="0">
                <a:solidFill>
                  <a:srgbClr val="111111"/>
                </a:solidFill>
                <a:latin typeface="宋体" panose="02010600030101010101" pitchFamily="2" charset="-122"/>
              </a:rPr>
              <a:t> 实验记录表格：</a:t>
            </a:r>
          </a:p>
        </p:txBody>
      </p:sp>
      <p:graphicFrame>
        <p:nvGraphicFramePr>
          <p:cNvPr id="3" name="表格 2"/>
          <p:cNvGraphicFramePr/>
          <p:nvPr>
            <p:extLst>
              <p:ext uri="{D42A27DB-BD31-4B8C-83A1-F6EECF244321}">
                <p14:modId xmlns:p14="http://schemas.microsoft.com/office/powerpoint/2010/main" val="698034564"/>
              </p:ext>
            </p:extLst>
          </p:nvPr>
        </p:nvGraphicFramePr>
        <p:xfrm>
          <a:off x="899592" y="1995686"/>
          <a:ext cx="781177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96340"/>
                <a:gridCol w="1722755"/>
                <a:gridCol w="1572260"/>
                <a:gridCol w="1760855"/>
                <a:gridCol w="1559560"/>
              </a:tblGrid>
              <a:tr h="9512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400" dirty="0">
                          <a:latin typeface="Times New Roman" pitchFamily="18" charset="0"/>
                          <a:cs typeface="Times New Roman" pitchFamily="18" charset="0"/>
                        </a:rPr>
                        <a:t>小石块的质量</a:t>
                      </a:r>
                      <a:r>
                        <a:rPr lang="en-US" altLang="zh-CN" sz="2400" i="1" dirty="0"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r>
                        <a:rPr lang="en-US" altLang="zh-CN" sz="2400" baseline="-250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altLang="zh-CN" sz="2400" dirty="0">
                          <a:latin typeface="Times New Roman" pitchFamily="18" charset="0"/>
                          <a:cs typeface="Times New Roman" pitchFamily="18" charset="0"/>
                        </a:rPr>
                        <a:t>/g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400" dirty="0">
                          <a:latin typeface="Times New Roman" pitchFamily="18" charset="0"/>
                          <a:cs typeface="Times New Roman" pitchFamily="18" charset="0"/>
                          <a:sym typeface="+mn-ea"/>
                        </a:rPr>
                        <a:t>小石块放入前水的体积</a:t>
                      </a:r>
                      <a:r>
                        <a:rPr lang="en-US" altLang="zh-CN" sz="2400" i="1" dirty="0">
                          <a:latin typeface="Times New Roman" pitchFamily="18" charset="0"/>
                          <a:cs typeface="Times New Roman" pitchFamily="18" charset="0"/>
                          <a:sym typeface="+mn-ea"/>
                        </a:rPr>
                        <a:t>V</a:t>
                      </a:r>
                      <a:r>
                        <a:rPr lang="en-US" altLang="zh-CN" sz="2400" baseline="-25000" dirty="0">
                          <a:latin typeface="Times New Roman" pitchFamily="18" charset="0"/>
                          <a:cs typeface="Times New Roman" pitchFamily="18" charset="0"/>
                          <a:sym typeface="+mn-ea"/>
                        </a:rPr>
                        <a:t>1</a:t>
                      </a:r>
                      <a:r>
                        <a:rPr lang="en-US" altLang="zh-CN" sz="2400" dirty="0">
                          <a:latin typeface="Times New Roman" pitchFamily="18" charset="0"/>
                          <a:cs typeface="Times New Roman" pitchFamily="18" charset="0"/>
                          <a:sym typeface="+mn-ea"/>
                        </a:rPr>
                        <a:t>/g</a:t>
                      </a:r>
                      <a:endParaRPr lang="zh-CN" alt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400" dirty="0">
                          <a:latin typeface="Times New Roman" pitchFamily="18" charset="0"/>
                          <a:cs typeface="Times New Roman" pitchFamily="18" charset="0"/>
                        </a:rPr>
                        <a:t>小石块和水的总体积</a:t>
                      </a:r>
                      <a:r>
                        <a:rPr lang="en-US" altLang="zh-CN" sz="2400" i="1" dirty="0"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lang="en-US" altLang="zh-CN" sz="2400" baseline="-25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altLang="zh-CN" sz="2400" dirty="0">
                          <a:latin typeface="Times New Roman" pitchFamily="18" charset="0"/>
                          <a:cs typeface="Times New Roman" pitchFamily="18" charset="0"/>
                        </a:rPr>
                        <a:t>/cm</a:t>
                      </a:r>
                      <a:r>
                        <a:rPr lang="en-US" altLang="zh-CN" sz="2400" baseline="30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zh-CN" altLang="en-US" sz="2400" baseline="30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400" dirty="0">
                          <a:latin typeface="Times New Roman" pitchFamily="18" charset="0"/>
                          <a:cs typeface="Times New Roman" pitchFamily="18" charset="0"/>
                        </a:rPr>
                        <a:t>小石块的体积</a:t>
                      </a:r>
                      <a:r>
                        <a:rPr lang="en-US" altLang="zh-CN" sz="2400" i="1" dirty="0"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lang="zh-CN" altLang="en-US" sz="2400" dirty="0">
                          <a:latin typeface="Times New Roman" pitchFamily="18" charset="0"/>
                          <a:cs typeface="Times New Roman" pitchFamily="18" charset="0"/>
                          <a:sym typeface="+mn-ea"/>
                        </a:rPr>
                        <a:t>（</a:t>
                      </a:r>
                      <a:r>
                        <a:rPr lang="en-US" altLang="zh-CN" sz="2400" i="1" dirty="0">
                          <a:latin typeface="Times New Roman" pitchFamily="18" charset="0"/>
                          <a:cs typeface="Times New Roman" pitchFamily="18" charset="0"/>
                          <a:sym typeface="+mn-ea"/>
                        </a:rPr>
                        <a:t>V</a:t>
                      </a:r>
                      <a:r>
                        <a:rPr lang="en-US" altLang="zh-CN" sz="2400" dirty="0">
                          <a:latin typeface="Times New Roman" pitchFamily="18" charset="0"/>
                          <a:cs typeface="Times New Roman" pitchFamily="18" charset="0"/>
                          <a:sym typeface="+mn-ea"/>
                        </a:rPr>
                        <a:t>=</a:t>
                      </a:r>
                      <a:r>
                        <a:rPr lang="en-US" altLang="zh-CN" sz="2400" i="1" dirty="0">
                          <a:latin typeface="Times New Roman" pitchFamily="18" charset="0"/>
                          <a:cs typeface="Times New Roman" pitchFamily="18" charset="0"/>
                          <a:sym typeface="+mn-ea"/>
                        </a:rPr>
                        <a:t>V</a:t>
                      </a:r>
                      <a:r>
                        <a:rPr lang="en-US" altLang="zh-CN" sz="2400" baseline="-25000" dirty="0">
                          <a:latin typeface="Times New Roman" pitchFamily="18" charset="0"/>
                          <a:cs typeface="Times New Roman" pitchFamily="18" charset="0"/>
                          <a:sym typeface="+mn-ea"/>
                        </a:rPr>
                        <a:t>2</a:t>
                      </a:r>
                      <a:r>
                        <a:rPr lang="en-US" altLang="zh-CN" sz="2400" dirty="0">
                          <a:latin typeface="Times New Roman" pitchFamily="18" charset="0"/>
                          <a:cs typeface="Times New Roman" pitchFamily="18" charset="0"/>
                          <a:sym typeface="+mn-ea"/>
                        </a:rPr>
                        <a:t>-</a:t>
                      </a:r>
                      <a:r>
                        <a:rPr lang="en-US" altLang="zh-CN" sz="2400" i="1" dirty="0">
                          <a:latin typeface="Times New Roman" pitchFamily="18" charset="0"/>
                          <a:cs typeface="Times New Roman" pitchFamily="18" charset="0"/>
                          <a:sym typeface="+mn-ea"/>
                        </a:rPr>
                        <a:t>V</a:t>
                      </a:r>
                      <a:r>
                        <a:rPr lang="en-US" altLang="zh-CN" sz="2400" baseline="-25000" dirty="0">
                          <a:latin typeface="Times New Roman" pitchFamily="18" charset="0"/>
                          <a:cs typeface="Times New Roman" pitchFamily="18" charset="0"/>
                          <a:sym typeface="+mn-ea"/>
                        </a:rPr>
                        <a:t>1</a:t>
                      </a:r>
                      <a:r>
                        <a:rPr lang="en-US" altLang="zh-CN" sz="2400" dirty="0">
                          <a:latin typeface="Times New Roman" pitchFamily="18" charset="0"/>
                          <a:cs typeface="Times New Roman" pitchFamily="18" charset="0"/>
                          <a:sym typeface="+mn-ea"/>
                        </a:rPr>
                        <a:t>)</a:t>
                      </a:r>
                      <a:r>
                        <a:rPr lang="en-US" altLang="zh-CN" sz="2400" dirty="0">
                          <a:latin typeface="Times New Roman" pitchFamily="18" charset="0"/>
                          <a:cs typeface="Times New Roman" pitchFamily="18" charset="0"/>
                        </a:rPr>
                        <a:t>/cm</a:t>
                      </a:r>
                      <a:r>
                        <a:rPr lang="en-US" altLang="zh-CN" sz="2400" baseline="30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400" dirty="0">
                          <a:latin typeface="Times New Roman" pitchFamily="18" charset="0"/>
                          <a:cs typeface="Times New Roman" pitchFamily="18" charset="0"/>
                        </a:rPr>
                        <a:t>小石块的密度</a:t>
                      </a:r>
                      <a:r>
                        <a:rPr lang="en-US" altLang="zh-CN" sz="2400" i="1" dirty="0">
                          <a:latin typeface="Times New Roman" pitchFamily="18" charset="0"/>
                          <a:cs typeface="Times New Roman" pitchFamily="18" charset="0"/>
                        </a:rPr>
                        <a:t>ρ</a:t>
                      </a:r>
                      <a:r>
                        <a:rPr lang="en-US" altLang="zh-CN" sz="2400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zh-CN" altLang="en-US" sz="2400" dirty="0">
                          <a:latin typeface="Times New Roman" pitchFamily="18" charset="0"/>
                          <a:cs typeface="Times New Roman" pitchFamily="18" charset="0"/>
                        </a:rPr>
                        <a:t>（</a:t>
                      </a:r>
                      <a:r>
                        <a:rPr lang="en-US" altLang="zh-CN" sz="2400" dirty="0">
                          <a:latin typeface="Times New Roman" pitchFamily="18" charset="0"/>
                          <a:cs typeface="Times New Roman" pitchFamily="18" charset="0"/>
                        </a:rPr>
                        <a:t>g·cm</a:t>
                      </a:r>
                      <a:r>
                        <a:rPr lang="en-US" altLang="zh-CN" sz="2400" baseline="30000" dirty="0">
                          <a:latin typeface="Times New Roman" pitchFamily="18" charset="0"/>
                          <a:cs typeface="Times New Roman" pitchFamily="18" charset="0"/>
                        </a:rPr>
                        <a:t>-3</a:t>
                      </a:r>
                      <a:r>
                        <a:rPr lang="zh-CN" altLang="en-US" sz="2400" dirty="0">
                          <a:latin typeface="Times New Roman" pitchFamily="18" charset="0"/>
                          <a:cs typeface="Times New Roman" pitchFamily="18" charset="0"/>
                        </a:rPr>
                        <a:t>）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dirty="0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测固体体密度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3728" y="1131590"/>
            <a:ext cx="5090800" cy="33843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文本框 76802"/>
          <p:cNvSpPr txBox="1"/>
          <p:nvPr/>
        </p:nvSpPr>
        <p:spPr>
          <a:xfrm>
            <a:off x="971600" y="1275606"/>
            <a:ext cx="7864475" cy="13849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sz="2800" dirty="0">
                <a:solidFill>
                  <a:srgbClr val="111111"/>
                </a:solidFill>
                <a:latin typeface="Times New Roman" panose="02020603050405020304" pitchFamily="18" charset="0"/>
              </a:rPr>
              <a:t>拓展：测量</a:t>
            </a:r>
            <a:r>
              <a:rPr lang="zh-CN" altLang="en-US" sz="2800" dirty="0">
                <a:solidFill>
                  <a:srgbClr val="111111"/>
                </a:solidFill>
                <a:latin typeface="Times New Roman" panose="02020603050405020304" pitchFamily="18" charset="0"/>
              </a:rPr>
              <a:t>木块的密度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sz="2800" dirty="0">
                <a:solidFill>
                  <a:srgbClr val="0066CC"/>
                </a:solidFill>
                <a:latin typeface="Times New Roman" panose="02020603050405020304" pitchFamily="18" charset="0"/>
              </a:rPr>
              <a:t>讨论：</a:t>
            </a:r>
            <a:r>
              <a:rPr lang="zh-CN" altLang="en-US" sz="2800" dirty="0">
                <a:solidFill>
                  <a:srgbClr val="111111"/>
                </a:solidFill>
                <a:latin typeface="Times New Roman" panose="02020603050405020304" pitchFamily="18" charset="0"/>
              </a:rPr>
              <a:t>怎样测漂浮在水面上的小木块的体积呢？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5" name="文本框 76804"/>
          <p:cNvSpPr txBox="1"/>
          <p:nvPr/>
        </p:nvSpPr>
        <p:spPr>
          <a:xfrm>
            <a:off x="395605" y="1419543"/>
            <a:ext cx="4832350" cy="1706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5000"/>
              </a:lnSpc>
            </a:pPr>
            <a:r>
              <a:rPr lang="zh-CN" altLang="en-US" sz="2800" dirty="0">
                <a:solidFill>
                  <a:srgbClr val="111111"/>
                </a:solidFill>
                <a:latin typeface="Times New Roman" panose="02020603050405020304" pitchFamily="18" charset="0"/>
              </a:rPr>
              <a:t>用细线把木块与一铁块连在一起沉入水底（助沉法），使用量筒，运用排水法测体积。</a:t>
            </a:r>
          </a:p>
        </p:txBody>
      </p:sp>
      <p:grpSp>
        <p:nvGrpSpPr>
          <p:cNvPr id="76806" name="组合 76805"/>
          <p:cNvGrpSpPr/>
          <p:nvPr/>
        </p:nvGrpSpPr>
        <p:grpSpPr>
          <a:xfrm>
            <a:off x="7164070" y="1015048"/>
            <a:ext cx="1400175" cy="3459162"/>
            <a:chOff x="4626" y="1746"/>
            <a:chExt cx="882" cy="2179"/>
          </a:xfrm>
        </p:grpSpPr>
        <p:graphicFrame>
          <p:nvGraphicFramePr>
            <p:cNvPr id="36880" name="对象 76806"/>
            <p:cNvGraphicFramePr/>
            <p:nvPr/>
          </p:nvGraphicFramePr>
          <p:xfrm>
            <a:off x="4626" y="1898"/>
            <a:ext cx="683" cy="20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05" r:id="rId3" imgW="789940" imgH="1758315" progId="Flash.Movie">
                    <p:embed/>
                  </p:oleObj>
                </mc:Choice>
                <mc:Fallback>
                  <p:oleObj r:id="rId3" imgW="789940" imgH="1758315" progId="Flash.Movie">
                    <p:embed/>
                    <p:pic>
                      <p:nvPicPr>
                        <p:cNvPr id="0" name="图片 3085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626" y="1898"/>
                          <a:ext cx="683" cy="2027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6881" name="组合 76807"/>
            <p:cNvGrpSpPr/>
            <p:nvPr/>
          </p:nvGrpSpPr>
          <p:grpSpPr>
            <a:xfrm>
              <a:off x="4816" y="1746"/>
              <a:ext cx="692" cy="1743"/>
              <a:chOff x="4816" y="1746"/>
              <a:chExt cx="692" cy="1743"/>
            </a:xfrm>
          </p:grpSpPr>
          <p:sp>
            <p:nvSpPr>
              <p:cNvPr id="36882" name="直接连接符 76808"/>
              <p:cNvSpPr/>
              <p:nvPr/>
            </p:nvSpPr>
            <p:spPr>
              <a:xfrm>
                <a:off x="4816" y="2709"/>
                <a:ext cx="290" cy="0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6883" name="Text Box 99"/>
              <p:cNvSpPr txBox="1"/>
              <p:nvPr/>
            </p:nvSpPr>
            <p:spPr>
              <a:xfrm>
                <a:off x="5211" y="2587"/>
                <a:ext cx="297" cy="26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0" tIns="0" rIns="0" bIns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altLang="zh-CN" sz="2800" b="1" i="1" dirty="0">
                    <a:solidFill>
                      <a:srgbClr val="000099"/>
                    </a:solidFill>
                    <a:latin typeface="Times New Roman" panose="02020603050405020304" pitchFamily="18" charset="0"/>
                  </a:rPr>
                  <a:t>V</a:t>
                </a:r>
                <a:r>
                  <a:rPr lang="en-US" altLang="zh-CN" sz="2800" b="1" baseline="-25000" dirty="0">
                    <a:solidFill>
                      <a:srgbClr val="000099"/>
                    </a:solidFill>
                    <a:latin typeface="Times New Roman" panose="02020603050405020304" pitchFamily="18" charset="0"/>
                  </a:rPr>
                  <a:t>2</a:t>
                </a:r>
                <a:endParaRPr lang="en-US" altLang="zh-CN" sz="2800" b="1" dirty="0">
                  <a:solidFill>
                    <a:srgbClr val="0000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884" name="文本框 76810"/>
              <p:cNvSpPr txBox="1"/>
              <p:nvPr/>
            </p:nvSpPr>
            <p:spPr>
              <a:xfrm>
                <a:off x="4873" y="2002"/>
                <a:ext cx="233" cy="1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lIns="0" tIns="0" rIns="0" bIns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altLang="zh-CN" sz="1600" b="1" dirty="0">
                    <a:solidFill>
                      <a:srgbClr val="111111"/>
                    </a:solidFill>
                    <a:latin typeface="Times New Roman" panose="02020603050405020304" pitchFamily="18" charset="0"/>
                  </a:rPr>
                  <a:t>mL</a:t>
                </a:r>
              </a:p>
            </p:txBody>
          </p:sp>
          <p:grpSp>
            <p:nvGrpSpPr>
              <p:cNvPr id="36885" name="组合 76811"/>
              <p:cNvGrpSpPr/>
              <p:nvPr/>
            </p:nvGrpSpPr>
            <p:grpSpPr>
              <a:xfrm>
                <a:off x="4853" y="1746"/>
                <a:ext cx="217" cy="1743"/>
                <a:chOff x="4853" y="1746"/>
                <a:chExt cx="217" cy="1743"/>
              </a:xfrm>
            </p:grpSpPr>
            <p:graphicFrame>
              <p:nvGraphicFramePr>
                <p:cNvPr id="36886" name="对象 76812"/>
                <p:cNvGraphicFramePr/>
                <p:nvPr/>
              </p:nvGraphicFramePr>
              <p:xfrm>
                <a:off x="4854" y="2809"/>
                <a:ext cx="208" cy="25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6206" r:id="rId5" imgW="509905" imgH="509905" progId="Flash.Movie">
                        <p:embed/>
                      </p:oleObj>
                    </mc:Choice>
                    <mc:Fallback>
                      <p:oleObj r:id="rId5" imgW="509905" imgH="509905" progId="Flash.Movie">
                        <p:embed/>
                        <p:pic>
                          <p:nvPicPr>
                            <p:cNvPr id="0" name="图片 3081"/>
                            <p:cNvPicPr/>
                            <p:nvPr/>
                          </p:nvPicPr>
                          <p:blipFill>
                            <a:blip r:embed="rId6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854" y="2809"/>
                              <a:ext cx="208" cy="254"/>
                            </a:xfrm>
                            <a:prstGeom prst="rect">
                              <a:avLst/>
                            </a:prstGeom>
                            <a:noFill/>
                            <a:ln w="38100">
                              <a:noFill/>
                              <a:miter/>
                            </a:ln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887" name="对象 76813"/>
                <p:cNvGraphicFramePr/>
                <p:nvPr/>
              </p:nvGraphicFramePr>
              <p:xfrm>
                <a:off x="4853" y="3316"/>
                <a:ext cx="217" cy="17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6207" r:id="rId7" imgW="741045" imgH="440690" progId="Flash.Movie">
                        <p:embed/>
                      </p:oleObj>
                    </mc:Choice>
                    <mc:Fallback>
                      <p:oleObj r:id="rId7" imgW="741045" imgH="440690" progId="Flash.Movie">
                        <p:embed/>
                        <p:pic>
                          <p:nvPicPr>
                            <p:cNvPr id="0" name="图片 3082"/>
                            <p:cNvPicPr/>
                            <p:nvPr/>
                          </p:nvPicPr>
                          <p:blipFill>
                            <a:blip r:embed="rId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853" y="3316"/>
                              <a:ext cx="217" cy="173"/>
                            </a:xfrm>
                            <a:prstGeom prst="rect">
                              <a:avLst/>
                            </a:prstGeom>
                            <a:noFill/>
                            <a:ln w="38100">
                              <a:noFill/>
                              <a:miter/>
                            </a:ln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36888" name="直接连接符 76814"/>
                <p:cNvSpPr/>
                <p:nvPr/>
              </p:nvSpPr>
              <p:spPr>
                <a:xfrm>
                  <a:off x="4967" y="1746"/>
                  <a:ext cx="0" cy="1723"/>
                </a:xfrm>
                <a:prstGeom prst="line">
                  <a:avLst/>
                </a:prstGeom>
                <a:ln w="2857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</p:grpSp>
      </p:grpSp>
      <p:grpSp>
        <p:nvGrpSpPr>
          <p:cNvPr id="76816" name="组合 76815"/>
          <p:cNvGrpSpPr/>
          <p:nvPr/>
        </p:nvGrpSpPr>
        <p:grpSpPr>
          <a:xfrm>
            <a:off x="5651818" y="951865"/>
            <a:ext cx="1311275" cy="3863975"/>
            <a:chOff x="3731" y="1512"/>
            <a:chExt cx="826" cy="2434"/>
          </a:xfrm>
        </p:grpSpPr>
        <p:graphicFrame>
          <p:nvGraphicFramePr>
            <p:cNvPr id="36872" name="对象 76816"/>
            <p:cNvGraphicFramePr/>
            <p:nvPr/>
          </p:nvGraphicFramePr>
          <p:xfrm>
            <a:off x="3731" y="1897"/>
            <a:ext cx="718" cy="20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08" r:id="rId9" imgW="789940" imgH="1758315" progId="Flash.Movie">
                    <p:embed/>
                  </p:oleObj>
                </mc:Choice>
                <mc:Fallback>
                  <p:oleObj r:id="rId9" imgW="789940" imgH="1758315" progId="Flash.Movie">
                    <p:embed/>
                    <p:pic>
                      <p:nvPicPr>
                        <p:cNvPr id="0" name="图片 3083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731" y="1897"/>
                          <a:ext cx="718" cy="2049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873" name="直接连接符 76817"/>
            <p:cNvSpPr/>
            <p:nvPr/>
          </p:nvSpPr>
          <p:spPr>
            <a:xfrm>
              <a:off x="3946" y="2974"/>
              <a:ext cx="304" cy="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6874" name="Text Box 99"/>
            <p:cNvSpPr txBox="1"/>
            <p:nvPr/>
          </p:nvSpPr>
          <p:spPr>
            <a:xfrm>
              <a:off x="4260" y="2897"/>
              <a:ext cx="297" cy="269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zh-CN" sz="2800" b="1" i="1" dirty="0">
                  <a:solidFill>
                    <a:srgbClr val="000099"/>
                  </a:solidFill>
                  <a:latin typeface="Times New Roman" panose="02020603050405020304" pitchFamily="18" charset="0"/>
                </a:rPr>
                <a:t>V</a:t>
              </a:r>
              <a:r>
                <a:rPr lang="en-US" altLang="zh-CN" sz="2800" b="1" baseline="-25000" dirty="0">
                  <a:solidFill>
                    <a:srgbClr val="000099"/>
                  </a:solidFill>
                  <a:latin typeface="Times New Roman" panose="02020603050405020304" pitchFamily="18" charset="0"/>
                </a:rPr>
                <a:t>1</a:t>
              </a:r>
              <a:endParaRPr lang="en-US" altLang="zh-CN" sz="2800" b="1" dirty="0">
                <a:solidFill>
                  <a:srgbClr val="0000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6875" name="文本框 76819"/>
            <p:cNvSpPr txBox="1"/>
            <p:nvPr/>
          </p:nvSpPr>
          <p:spPr>
            <a:xfrm>
              <a:off x="3995" y="2029"/>
              <a:ext cx="220" cy="154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lIns="0" tIns="0" rIns="0" bIns="0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zh-CN" sz="1600" b="1" dirty="0">
                  <a:solidFill>
                    <a:srgbClr val="111111"/>
                  </a:solidFill>
                  <a:latin typeface="Times New Roman" panose="02020603050405020304" pitchFamily="18" charset="0"/>
                </a:rPr>
                <a:t>mL</a:t>
              </a:r>
            </a:p>
          </p:txBody>
        </p:sp>
        <p:grpSp>
          <p:nvGrpSpPr>
            <p:cNvPr id="36876" name="组合 76820"/>
            <p:cNvGrpSpPr/>
            <p:nvPr/>
          </p:nvGrpSpPr>
          <p:grpSpPr>
            <a:xfrm>
              <a:off x="3971" y="1512"/>
              <a:ext cx="229" cy="1769"/>
              <a:chOff x="3971" y="1512"/>
              <a:chExt cx="229" cy="1769"/>
            </a:xfrm>
          </p:grpSpPr>
          <p:graphicFrame>
            <p:nvGraphicFramePr>
              <p:cNvPr id="36877" name="对象 76821"/>
              <p:cNvGraphicFramePr/>
              <p:nvPr/>
            </p:nvGraphicFramePr>
            <p:xfrm>
              <a:off x="3972" y="2593"/>
              <a:ext cx="228" cy="25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209" r:id="rId10" imgW="509905" imgH="509905" progId="Flash.Movie">
                      <p:embed/>
                    </p:oleObj>
                  </mc:Choice>
                  <mc:Fallback>
                    <p:oleObj r:id="rId10" imgW="509905" imgH="509905" progId="Flash.Movie">
                      <p:embed/>
                      <p:pic>
                        <p:nvPicPr>
                          <p:cNvPr id="0" name="图片 3084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3972" y="2593"/>
                            <a:ext cx="228" cy="257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878" name="对象 76822"/>
              <p:cNvGraphicFramePr/>
              <p:nvPr/>
            </p:nvGraphicFramePr>
            <p:xfrm>
              <a:off x="3971" y="3106"/>
              <a:ext cx="229" cy="1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210" r:id="rId11" imgW="741045" imgH="440690" progId="Flash.Movie">
                      <p:embed/>
                    </p:oleObj>
                  </mc:Choice>
                  <mc:Fallback>
                    <p:oleObj r:id="rId11" imgW="741045" imgH="440690" progId="Flash.Movie">
                      <p:embed/>
                      <p:pic>
                        <p:nvPicPr>
                          <p:cNvPr id="0" name="图片 3080"/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3971" y="3106"/>
                            <a:ext cx="229" cy="175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6879" name="直接连接符 76823"/>
              <p:cNvSpPr/>
              <p:nvPr/>
            </p:nvSpPr>
            <p:spPr>
              <a:xfrm>
                <a:off x="4091" y="1512"/>
                <a:ext cx="0" cy="1751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83568" y="915566"/>
            <a:ext cx="8216900" cy="40291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3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例</a:t>
            </a:r>
            <a:r>
              <a:rPr lang="en-US" altLang="zh-CN" sz="23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 </a:t>
            </a:r>
            <a:r>
              <a:rPr lang="zh-CN" altLang="en-US" sz="23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小明用天平和量筒测量矿石的密度。</a:t>
            </a:r>
          </a:p>
          <a:p>
            <a:pPr>
              <a:lnSpc>
                <a:spcPct val="125000"/>
              </a:lnSpc>
            </a:pPr>
            <a:r>
              <a:rPr lang="zh-CN" altLang="en-US" sz="23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（1）实验步骤</a:t>
            </a:r>
            <a:r>
              <a:rPr lang="zh-CN" altLang="en-US" sz="23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如下</a:t>
            </a:r>
            <a:r>
              <a:rPr lang="zh-CN" altLang="en-US" sz="23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：</a:t>
            </a:r>
          </a:p>
          <a:p>
            <a:pPr>
              <a:lnSpc>
                <a:spcPct val="125000"/>
              </a:lnSpc>
            </a:pPr>
            <a:r>
              <a:rPr lang="zh-CN" altLang="en-US" sz="23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①</a:t>
            </a:r>
            <a:r>
              <a:rPr lang="zh-CN" altLang="en-US" sz="23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用调节好的天平测出矿石的质量</a:t>
            </a:r>
            <a:r>
              <a:rPr lang="zh-CN" altLang="en-US" sz="2300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</a:t>
            </a:r>
            <a:r>
              <a:rPr lang="zh-CN" altLang="en-US" sz="2300" baseline="-25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lang="zh-CN" altLang="en-US" sz="23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；</a:t>
            </a:r>
            <a:endParaRPr lang="zh-CN" altLang="en-US" sz="23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zh-CN" altLang="en-US" sz="23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②</a:t>
            </a:r>
            <a:r>
              <a:rPr lang="zh-CN" altLang="en-US" sz="23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向量筒中倒入适量的水，测出这些水的体积</a:t>
            </a:r>
            <a:r>
              <a:rPr lang="zh-CN" altLang="en-US" sz="2300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  <a:r>
              <a:rPr lang="zh-CN" altLang="en-US" sz="2300" baseline="-25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lang="zh-CN" altLang="en-US" sz="23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；</a:t>
            </a:r>
          </a:p>
          <a:p>
            <a:pPr>
              <a:lnSpc>
                <a:spcPct val="125000"/>
              </a:lnSpc>
            </a:pPr>
            <a:r>
              <a:rPr lang="zh-CN" altLang="en-US" sz="23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③</a:t>
            </a:r>
            <a:r>
              <a:rPr lang="zh-CN" altLang="en-US" sz="23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根据密度的公式，求出矿石的密度</a:t>
            </a:r>
            <a:r>
              <a:rPr lang="zh-CN" altLang="en-US" sz="2300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ρ</a:t>
            </a:r>
            <a:r>
              <a:rPr lang="zh-CN" altLang="en-US" sz="23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；</a:t>
            </a:r>
            <a:endParaRPr lang="zh-CN" altLang="en-US" sz="23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zh-CN" altLang="en-US" sz="23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④</a:t>
            </a:r>
            <a:r>
              <a:rPr lang="zh-CN" altLang="en-US" sz="23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将矿石浸没在量筒内的水中，测出矿石和水的总体积</a:t>
            </a:r>
            <a:r>
              <a:rPr lang="zh-CN" altLang="en-US" sz="2300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  <a:r>
              <a:rPr lang="zh-CN" altLang="en-US" sz="2300" baseline="-25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lang="zh-CN" altLang="en-US" sz="23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。</a:t>
            </a:r>
          </a:p>
          <a:p>
            <a:pPr>
              <a:lnSpc>
                <a:spcPct val="125000"/>
              </a:lnSpc>
            </a:pPr>
            <a:r>
              <a:rPr lang="zh-CN" altLang="en-US" sz="23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他应该采用的正确的实验步骤顺序为（</a:t>
            </a:r>
            <a:r>
              <a:rPr lang="en-US" altLang="zh-CN" sz="23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lang="zh-CN" altLang="en-US" sz="23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）</a:t>
            </a:r>
          </a:p>
          <a:p>
            <a:pPr>
              <a:lnSpc>
                <a:spcPct val="125000"/>
              </a:lnSpc>
            </a:pPr>
            <a:r>
              <a:rPr lang="zh-CN" altLang="en-US" sz="23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A.①②③④               B.①②④③</a:t>
            </a:r>
          </a:p>
          <a:p>
            <a:pPr>
              <a:lnSpc>
                <a:spcPct val="125000"/>
              </a:lnSpc>
            </a:pPr>
            <a:r>
              <a:rPr lang="zh-CN" altLang="en-US" sz="23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C.②③①④               D.②③④①</a:t>
            </a: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5802638" y="3565546"/>
            <a:ext cx="386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852753" y="1275606"/>
            <a:ext cx="8065075" cy="230832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</a:pPr>
            <a:r>
              <a:rPr lang="en-US" altLang="zh-CN" sz="3200" b="0" dirty="0">
                <a:solidFill>
                  <a:srgbClr val="333333"/>
                </a:solidFill>
                <a:latin typeface="+mj-ea"/>
                <a:ea typeface="+mj-ea"/>
                <a:cs typeface="仿宋" panose="02010609060101010101" charset="-122"/>
              </a:rPr>
              <a:t>1.</a:t>
            </a:r>
            <a:r>
              <a:rPr lang="zh-CN" sz="3200" b="0" dirty="0">
                <a:solidFill>
                  <a:srgbClr val="333333"/>
                </a:solidFill>
                <a:latin typeface="+mj-ea"/>
                <a:ea typeface="+mj-ea"/>
                <a:cs typeface="仿宋" panose="02010609060101010101" charset="-122"/>
              </a:rPr>
              <a:t>会用量筒测量液体的体积</a:t>
            </a:r>
            <a:r>
              <a:rPr lang="zh-CN" sz="3200" b="0" dirty="0" smtClean="0">
                <a:solidFill>
                  <a:srgbClr val="333333"/>
                </a:solidFill>
                <a:latin typeface="+mj-ea"/>
                <a:ea typeface="+mj-ea"/>
                <a:cs typeface="仿宋" panose="02010609060101010101" charset="-122"/>
              </a:rPr>
              <a:t>。</a:t>
            </a:r>
            <a:endParaRPr lang="zh-CN" sz="3200" b="0" dirty="0">
              <a:solidFill>
                <a:srgbClr val="333333"/>
              </a:solidFill>
              <a:latin typeface="+mj-ea"/>
              <a:ea typeface="+mj-ea"/>
              <a:cs typeface="仿宋" panose="02010609060101010101" charset="-122"/>
            </a:endParaRPr>
          </a:p>
          <a:p>
            <a:pPr marL="0" indent="0">
              <a:lnSpc>
                <a:spcPct val="150000"/>
              </a:lnSpc>
            </a:pPr>
            <a:r>
              <a:rPr lang="en-US" altLang="zh-CN" sz="3200" b="0" dirty="0">
                <a:solidFill>
                  <a:srgbClr val="333333"/>
                </a:solidFill>
                <a:latin typeface="+mj-ea"/>
                <a:ea typeface="+mj-ea"/>
                <a:cs typeface="仿宋" panose="02010609060101010101" charset="-122"/>
              </a:rPr>
              <a:t>2.</a:t>
            </a:r>
            <a:r>
              <a:rPr lang="zh-CN" sz="3200" dirty="0">
                <a:solidFill>
                  <a:srgbClr val="333333"/>
                </a:solidFill>
                <a:latin typeface="+mj-ea"/>
                <a:ea typeface="+mj-ea"/>
                <a:cs typeface="仿宋" panose="02010609060101010101" charset="-122"/>
                <a:sym typeface="+mn-ea"/>
              </a:rPr>
              <a:t>会用</a:t>
            </a:r>
            <a:r>
              <a:rPr lang="zh-CN" sz="3200" b="0" dirty="0">
                <a:solidFill>
                  <a:srgbClr val="333333"/>
                </a:solidFill>
                <a:latin typeface="+mj-ea"/>
                <a:ea typeface="+mj-ea"/>
                <a:cs typeface="仿宋" panose="02010609060101010101" charset="-122"/>
              </a:rPr>
              <a:t>天平和量筒测量固体和液体的密度</a:t>
            </a:r>
            <a:r>
              <a:rPr lang="zh-CN" sz="3200" b="0" dirty="0" smtClean="0">
                <a:solidFill>
                  <a:srgbClr val="333333"/>
                </a:solidFill>
                <a:latin typeface="+mj-ea"/>
                <a:ea typeface="+mj-ea"/>
                <a:cs typeface="仿宋" panose="02010609060101010101" charset="-122"/>
              </a:rPr>
              <a:t>。</a:t>
            </a:r>
            <a:r>
              <a:rPr lang="en-US" altLang="zh-CN" sz="3200" b="0" dirty="0" smtClean="0">
                <a:solidFill>
                  <a:srgbClr val="333333"/>
                </a:solidFill>
                <a:latin typeface="+mj-ea"/>
                <a:ea typeface="+mj-ea"/>
                <a:cs typeface="仿宋" panose="02010609060101010101" charset="-122"/>
              </a:rPr>
              <a:t> </a:t>
            </a:r>
            <a:r>
              <a:rPr lang="zh-CN" sz="3200" b="0" dirty="0" smtClean="0">
                <a:solidFill>
                  <a:srgbClr val="FF0000"/>
                </a:solidFill>
                <a:latin typeface="+mj-ea"/>
                <a:ea typeface="+mj-ea"/>
                <a:cs typeface="仿宋" panose="02010609060101010101" charset="-122"/>
              </a:rPr>
              <a:t>（</a:t>
            </a:r>
            <a:r>
              <a:rPr lang="zh-CN" sz="3200" b="0" dirty="0">
                <a:solidFill>
                  <a:srgbClr val="FF0000"/>
                </a:solidFill>
                <a:latin typeface="+mj-ea"/>
                <a:ea typeface="+mj-ea"/>
                <a:cs typeface="仿宋" panose="02010609060101010101" charset="-122"/>
              </a:rPr>
              <a:t>重点、难点）</a:t>
            </a:r>
            <a:endParaRPr lang="zh-CN" altLang="en-US" sz="3200" dirty="0">
              <a:solidFill>
                <a:srgbClr val="FF0000"/>
              </a:solidFill>
              <a:latin typeface="+mj-ea"/>
              <a:ea typeface="+mj-ea"/>
              <a:cs typeface="仿宋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7335" y="1131570"/>
            <a:ext cx="8704580" cy="113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）由图可知，矿石的质量为</a:t>
            </a:r>
            <a:r>
              <a:rPr lang="zh-CN" alt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g,矿石的体积为</a:t>
            </a:r>
            <a:r>
              <a:rPr lang="zh-CN" alt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zh-CN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,矿石的密度为</a:t>
            </a:r>
            <a:r>
              <a:rPr lang="zh-CN" alt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g/cm</a:t>
            </a:r>
            <a:r>
              <a:rPr lang="zh-CN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zh-CN" alt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kg/m</a:t>
            </a:r>
            <a:r>
              <a:rPr lang="zh-CN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b="5409"/>
          <a:stretch>
            <a:fillRect/>
          </a:stretch>
        </p:blipFill>
        <p:spPr bwMode="auto">
          <a:xfrm>
            <a:off x="1618615" y="2284095"/>
            <a:ext cx="6002655" cy="228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4554041" y="1233930"/>
            <a:ext cx="8547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27.2</a:t>
            </a: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7559854" y="1233929"/>
            <a:ext cx="52197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2336799" y="1773693"/>
            <a:ext cx="7842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2.72</a:t>
            </a: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4380864" y="1792743"/>
            <a:ext cx="15805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2.72×10</a:t>
            </a:r>
            <a:r>
              <a:rPr lang="en-US" altLang="zh-CN" sz="2400" b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39552" y="847089"/>
            <a:ext cx="8351520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hangingPunct="1">
              <a:lnSpc>
                <a:spcPct val="150000"/>
              </a:lnSpc>
              <a:buClr>
                <a:schemeClr val="tx2"/>
              </a:buClr>
              <a:buSzPct val="70000"/>
              <a:buFont typeface="Wingdings" panose="05000000000000000000" pitchFamily="2" charset="2"/>
            </a:pPr>
            <a:r>
              <a:rPr lang="zh-CN" altLang="en-US" sz="2400" dirty="0">
                <a:latin typeface="Times New Roman" panose="02020603050405020304" pitchFamily="18" charset="0"/>
                <a:sym typeface="+mn-ea"/>
              </a:rPr>
              <a:t>例</a:t>
            </a:r>
            <a:r>
              <a:rPr lang="en-US" altLang="zh-CN" sz="2400" dirty="0">
                <a:latin typeface="Times New Roman" panose="02020603050405020304" pitchFamily="18" charset="0"/>
                <a:sym typeface="+mn-ea"/>
              </a:rPr>
              <a:t>2  </a:t>
            </a:r>
            <a:r>
              <a:rPr lang="zh-CN" altLang="en-US" sz="2400" dirty="0">
                <a:latin typeface="Times New Roman" panose="02020603050405020304" pitchFamily="18" charset="0"/>
                <a:sym typeface="+mn-ea"/>
              </a:rPr>
              <a:t>为了利用天平和量筒测出不能沉入水中的蜡块的密度，某同学进行了以下实验：先用天平称出一蜡块的质量为</a:t>
            </a:r>
            <a:r>
              <a:rPr lang="en-US" altLang="zh-CN" sz="2400" dirty="0">
                <a:latin typeface="Times New Roman" panose="02020603050405020304" pitchFamily="18" charset="0"/>
                <a:sym typeface="+mn-ea"/>
              </a:rPr>
              <a:t>18 g</a:t>
            </a:r>
            <a:r>
              <a:rPr lang="zh-CN" altLang="en-US" sz="2400" dirty="0">
                <a:latin typeface="Times New Roman" panose="02020603050405020304" pitchFamily="18" charset="0"/>
                <a:sym typeface="+mn-ea"/>
              </a:rPr>
              <a:t>，在量筒中盛</a:t>
            </a:r>
            <a:r>
              <a:rPr lang="en-US" altLang="zh-CN" sz="2400" dirty="0">
                <a:latin typeface="Times New Roman" panose="02020603050405020304" pitchFamily="18" charset="0"/>
                <a:sym typeface="+mn-ea"/>
              </a:rPr>
              <a:t>60 cm</a:t>
            </a:r>
            <a:r>
              <a:rPr lang="en-US" altLang="zh-CN" sz="2400" baseline="30000" dirty="0">
                <a:latin typeface="Times New Roman" panose="02020603050405020304" pitchFamily="18" charset="0"/>
                <a:sym typeface="+mn-ea"/>
              </a:rPr>
              <a:t>3</a:t>
            </a:r>
            <a:r>
              <a:rPr lang="zh-CN" altLang="en-US" sz="2400" dirty="0">
                <a:latin typeface="Times New Roman" panose="02020603050405020304" pitchFamily="18" charset="0"/>
                <a:sym typeface="+mn-ea"/>
              </a:rPr>
              <a:t>，再把蜡块和体积为</a:t>
            </a:r>
            <a:r>
              <a:rPr lang="en-US" altLang="zh-CN" sz="2400" dirty="0">
                <a:latin typeface="Times New Roman" panose="02020603050405020304" pitchFamily="18" charset="0"/>
                <a:sym typeface="+mn-ea"/>
              </a:rPr>
              <a:t>10 cm</a:t>
            </a:r>
            <a:r>
              <a:rPr lang="en-US" altLang="zh-CN" sz="2400" baseline="30000" dirty="0">
                <a:latin typeface="Times New Roman" panose="02020603050405020304" pitchFamily="18" charset="0"/>
                <a:sym typeface="+mn-ea"/>
              </a:rPr>
              <a:t>3</a:t>
            </a:r>
            <a:r>
              <a:rPr lang="zh-CN" altLang="en-US" sz="2400" dirty="0">
                <a:latin typeface="Times New Roman" panose="02020603050405020304" pitchFamily="18" charset="0"/>
                <a:sym typeface="+mn-ea"/>
              </a:rPr>
              <a:t>的铜块捆在一起放入量筒中，当其全部浸没在水中后，量筒中水面所指刻度是</a:t>
            </a:r>
            <a:r>
              <a:rPr lang="en-US" altLang="zh-CN" sz="2400" dirty="0">
                <a:latin typeface="Times New Roman" panose="02020603050405020304" pitchFamily="18" charset="0"/>
                <a:sym typeface="+mn-ea"/>
              </a:rPr>
              <a:t>90 cm</a:t>
            </a:r>
            <a:r>
              <a:rPr lang="en-US" altLang="zh-CN" sz="2400" baseline="30000" dirty="0">
                <a:latin typeface="Times New Roman" panose="02020603050405020304" pitchFamily="18" charset="0"/>
                <a:sym typeface="+mn-ea"/>
              </a:rPr>
              <a:t>3</a:t>
            </a:r>
            <a:r>
              <a:rPr lang="zh-CN" altLang="en-US" sz="2400" dirty="0">
                <a:latin typeface="Times New Roman" panose="02020603050405020304" pitchFamily="18" charset="0"/>
                <a:sym typeface="+mn-ea"/>
              </a:rPr>
              <a:t>。则此蜡块的密度是（     ）</a:t>
            </a:r>
            <a:br>
              <a:rPr lang="zh-CN" altLang="en-US" sz="2400" dirty="0">
                <a:latin typeface="Times New Roman" panose="02020603050405020304" pitchFamily="18" charset="0"/>
                <a:sym typeface="+mn-ea"/>
              </a:rPr>
            </a:br>
            <a:r>
              <a:rPr lang="en-US" altLang="zh-CN" sz="2400" dirty="0">
                <a:latin typeface="Times New Roman" panose="02020603050405020304" pitchFamily="18" charset="0"/>
                <a:sym typeface="+mn-ea"/>
              </a:rPr>
              <a:t>A.1.8×10</a:t>
            </a:r>
            <a:r>
              <a:rPr lang="en-US" altLang="zh-CN" sz="2400" baseline="30000" dirty="0">
                <a:latin typeface="Times New Roman" panose="02020603050405020304" pitchFamily="18" charset="0"/>
                <a:sym typeface="+mn-ea"/>
              </a:rPr>
              <a:t>3</a:t>
            </a:r>
            <a:r>
              <a:rPr lang="en-US" altLang="zh-CN" sz="2400" dirty="0">
                <a:latin typeface="Times New Roman" panose="02020603050405020304" pitchFamily="18" charset="0"/>
                <a:sym typeface="+mn-ea"/>
              </a:rPr>
              <a:t>kg/m</a:t>
            </a:r>
            <a:r>
              <a:rPr lang="en-US" altLang="zh-CN" sz="2400" baseline="30000" dirty="0">
                <a:latin typeface="Times New Roman" panose="02020603050405020304" pitchFamily="18" charset="0"/>
                <a:sym typeface="+mn-ea"/>
              </a:rPr>
              <a:t>3</a:t>
            </a:r>
            <a:r>
              <a:rPr lang="en-US" altLang="zh-CN" sz="2400" dirty="0">
                <a:latin typeface="Times New Roman" panose="02020603050405020304" pitchFamily="18" charset="0"/>
                <a:sym typeface="+mn-ea"/>
              </a:rPr>
              <a:t>         B.0.9×10</a:t>
            </a:r>
            <a:r>
              <a:rPr lang="en-US" altLang="zh-CN" sz="2400" baseline="30000" dirty="0">
                <a:latin typeface="Times New Roman" panose="02020603050405020304" pitchFamily="18" charset="0"/>
                <a:sym typeface="+mn-ea"/>
              </a:rPr>
              <a:t>3</a:t>
            </a:r>
            <a:r>
              <a:rPr lang="en-US" altLang="zh-CN" sz="2400" dirty="0">
                <a:latin typeface="Times New Roman" panose="02020603050405020304" pitchFamily="18" charset="0"/>
                <a:sym typeface="+mn-ea"/>
              </a:rPr>
              <a:t>kg/m</a:t>
            </a:r>
            <a:r>
              <a:rPr lang="en-US" altLang="zh-CN" sz="2400" baseline="30000" dirty="0">
                <a:latin typeface="Times New Roman" panose="02020603050405020304" pitchFamily="18" charset="0"/>
                <a:sym typeface="+mn-ea"/>
              </a:rPr>
              <a:t>3</a:t>
            </a:r>
            <a:r>
              <a:rPr lang="en-US" altLang="zh-CN" sz="2400" dirty="0">
                <a:latin typeface="Times New Roman" panose="02020603050405020304" pitchFamily="18" charset="0"/>
                <a:sym typeface="+mn-ea"/>
              </a:rPr>
              <a:t> </a:t>
            </a:r>
            <a:endParaRPr lang="en-US" altLang="zh-CN" sz="24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buClr>
                <a:schemeClr val="tx2"/>
              </a:buClr>
              <a:buSzPct val="70000"/>
              <a:buFont typeface="Wingdings" panose="05000000000000000000" pitchFamily="2" charset="2"/>
            </a:pPr>
            <a:r>
              <a:rPr lang="en-US" altLang="zh-CN" sz="2400" dirty="0">
                <a:latin typeface="Times New Roman" panose="02020603050405020304" pitchFamily="18" charset="0"/>
                <a:sym typeface="+mn-ea"/>
              </a:rPr>
              <a:t>C.0.6×10</a:t>
            </a:r>
            <a:r>
              <a:rPr lang="en-US" altLang="zh-CN" sz="2400" baseline="30000" dirty="0">
                <a:latin typeface="Times New Roman" panose="02020603050405020304" pitchFamily="18" charset="0"/>
                <a:sym typeface="+mn-ea"/>
              </a:rPr>
              <a:t>3</a:t>
            </a:r>
            <a:r>
              <a:rPr lang="en-US" altLang="zh-CN" sz="2400" dirty="0">
                <a:latin typeface="Times New Roman" panose="02020603050405020304" pitchFamily="18" charset="0"/>
                <a:sym typeface="+mn-ea"/>
              </a:rPr>
              <a:t>kg/m</a:t>
            </a:r>
            <a:r>
              <a:rPr lang="en-US" altLang="zh-CN" sz="2400" baseline="30000" dirty="0">
                <a:latin typeface="Times New Roman" panose="02020603050405020304" pitchFamily="18" charset="0"/>
                <a:sym typeface="+mn-ea"/>
              </a:rPr>
              <a:t>3</a:t>
            </a:r>
            <a:r>
              <a:rPr lang="en-US" altLang="zh-CN" sz="2400" dirty="0">
                <a:latin typeface="Times New Roman" panose="02020603050405020304" pitchFamily="18" charset="0"/>
                <a:sym typeface="+mn-ea"/>
              </a:rPr>
              <a:t>         D.0.2×10</a:t>
            </a:r>
            <a:r>
              <a:rPr lang="en-US" altLang="zh-CN" sz="2400" baseline="30000" dirty="0">
                <a:latin typeface="Times New Roman" panose="02020603050405020304" pitchFamily="18" charset="0"/>
                <a:sym typeface="+mn-ea"/>
              </a:rPr>
              <a:t>3</a:t>
            </a:r>
            <a:r>
              <a:rPr lang="en-US" altLang="zh-CN" sz="2400" dirty="0">
                <a:latin typeface="Times New Roman" panose="02020603050405020304" pitchFamily="18" charset="0"/>
                <a:sym typeface="+mn-ea"/>
              </a:rPr>
              <a:t>kg/m</a:t>
            </a:r>
            <a:r>
              <a:rPr lang="en-US" altLang="zh-CN" sz="2400" baseline="30000" dirty="0">
                <a:latin typeface="Times New Roman" panose="02020603050405020304" pitchFamily="18" charset="0"/>
                <a:sym typeface="+mn-ea"/>
              </a:rPr>
              <a:t>3 </a:t>
            </a:r>
          </a:p>
        </p:txBody>
      </p:sp>
      <p:sp>
        <p:nvSpPr>
          <p:cNvPr id="28676" name="矩形 28675"/>
          <p:cNvSpPr/>
          <p:nvPr/>
        </p:nvSpPr>
        <p:spPr>
          <a:xfrm>
            <a:off x="4714204" y="3205125"/>
            <a:ext cx="719138" cy="360362"/>
          </a:xfrm>
          <a:prstGeom prst="rect">
            <a:avLst/>
          </a:prstGeom>
          <a:noFill/>
          <a:ln w="28575">
            <a:noFill/>
          </a:ln>
        </p:spPr>
        <p:txBody>
          <a:bodyPr wrap="none" anchor="ctr" anchorCtr="0"/>
          <a:lstStyle/>
          <a:p>
            <a:pPr algn="ctr" eaLnBrk="1" hangingPunct="1">
              <a:spcBef>
                <a:spcPct val="50000"/>
              </a:spcBef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B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53415" y="1012825"/>
            <a:ext cx="8166100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150000"/>
              </a:lnSpc>
            </a:pPr>
            <a:r>
              <a:rPr lang="zh-CN" altLang="en-US" sz="2400" dirty="0">
                <a:latin typeface="+mn-ea"/>
                <a:ea typeface="+mn-ea"/>
                <a:cs typeface="+mn-ea"/>
                <a:sym typeface="+mn-ea"/>
              </a:rPr>
              <a:t>例</a:t>
            </a:r>
            <a:r>
              <a:rPr lang="en-US" altLang="zh-CN" sz="2400" dirty="0">
                <a:latin typeface="+mn-ea"/>
                <a:ea typeface="+mn-ea"/>
                <a:cs typeface="+mn-ea"/>
                <a:sym typeface="+mn-ea"/>
              </a:rPr>
              <a:t>3  </a:t>
            </a:r>
            <a:r>
              <a:rPr lang="zh-CN" altLang="en-US" sz="2400" dirty="0">
                <a:latin typeface="+mn-ea"/>
                <a:ea typeface="+mn-ea"/>
                <a:cs typeface="+mn-ea"/>
                <a:sym typeface="+mn-ea"/>
              </a:rPr>
              <a:t>测量某品牌牛奶的密度。</a:t>
            </a:r>
            <a:endParaRPr lang="zh-CN" altLang="en-US" sz="2400" dirty="0">
              <a:latin typeface="+mn-ea"/>
              <a:ea typeface="+mn-ea"/>
              <a:cs typeface="+mn-ea"/>
            </a:endParaRPr>
          </a:p>
          <a:p>
            <a:pPr indent="0">
              <a:lnSpc>
                <a:spcPct val="150000"/>
              </a:lnSpc>
            </a:pPr>
            <a:r>
              <a:rPr lang="zh-CN" sz="2400" dirty="0">
                <a:latin typeface="+mn-ea"/>
                <a:ea typeface="+mn-ea"/>
                <a:cs typeface="+mn-ea"/>
                <a:sym typeface="+mn-ea"/>
              </a:rPr>
              <a:t>（</a:t>
            </a:r>
            <a:r>
              <a:rPr lang="en-US" altLang="zh-CN" sz="2400" dirty="0">
                <a:latin typeface="+mn-ea"/>
                <a:ea typeface="+mn-ea"/>
                <a:cs typeface="+mn-ea"/>
                <a:sym typeface="+mn-ea"/>
              </a:rPr>
              <a:t>1</a:t>
            </a:r>
            <a:r>
              <a:rPr lang="zh-CN" sz="2400" dirty="0">
                <a:latin typeface="+mn-ea"/>
                <a:ea typeface="+mn-ea"/>
                <a:cs typeface="+mn-ea"/>
                <a:sym typeface="+mn-ea"/>
              </a:rPr>
              <a:t>）将托盘天平放在水平桌面上，游码移至标尺左端零</a:t>
            </a:r>
            <a:r>
              <a:rPr lang="zh-CN" altLang="en-US" sz="2400" dirty="0">
                <a:latin typeface="+mn-ea"/>
                <a:ea typeface="+mn-ea"/>
                <a:cs typeface="+mn-ea"/>
                <a:sym typeface="+mn-ea"/>
              </a:rPr>
              <a:t>刻度线处，此时发现天平指针指向分度盘左边刻度，小黄同学应将横梁上的平衡螺母向</a:t>
            </a:r>
            <a:r>
              <a:rPr lang="zh-CN" altLang="en-US" sz="2400" u="sng" dirty="0">
                <a:latin typeface="+mn-ea"/>
                <a:ea typeface="+mn-ea"/>
                <a:cs typeface="+mn-ea"/>
                <a:sym typeface="+mn-ea"/>
              </a:rPr>
              <a:t>      </a:t>
            </a:r>
            <a:r>
              <a:rPr lang="zh-CN" altLang="en-US" sz="2400" dirty="0">
                <a:latin typeface="+mn-ea"/>
                <a:ea typeface="+mn-ea"/>
                <a:cs typeface="+mn-ea"/>
                <a:sym typeface="+mn-ea"/>
              </a:rPr>
              <a:t>（选填</a:t>
            </a:r>
            <a:r>
              <a:rPr lang="en-US" altLang="zh-CN" sz="2400" dirty="0">
                <a:latin typeface="+mn-ea"/>
                <a:ea typeface="+mn-ea"/>
                <a:cs typeface="+mn-ea"/>
                <a:sym typeface="+mn-ea"/>
              </a:rPr>
              <a:t>“</a:t>
            </a:r>
            <a:r>
              <a:rPr lang="zh-CN" altLang="en-US" sz="2400" dirty="0">
                <a:latin typeface="+mn-ea"/>
                <a:ea typeface="+mn-ea"/>
                <a:cs typeface="+mn-ea"/>
                <a:sym typeface="+mn-ea"/>
              </a:rPr>
              <a:t>左</a:t>
            </a:r>
            <a:r>
              <a:rPr lang="en-US" altLang="zh-CN" sz="2400" dirty="0">
                <a:latin typeface="+mn-ea"/>
                <a:ea typeface="+mn-ea"/>
                <a:cs typeface="+mn-ea"/>
                <a:sym typeface="+mn-ea"/>
              </a:rPr>
              <a:t>”</a:t>
            </a:r>
            <a:r>
              <a:rPr lang="zh-CN" altLang="en-US" sz="2400" dirty="0">
                <a:latin typeface="+mn-ea"/>
                <a:ea typeface="+mn-ea"/>
                <a:cs typeface="+mn-ea"/>
                <a:sym typeface="+mn-ea"/>
              </a:rPr>
              <a:t>或</a:t>
            </a:r>
            <a:r>
              <a:rPr lang="en-US" altLang="zh-CN" sz="2400" dirty="0">
                <a:latin typeface="+mn-ea"/>
                <a:ea typeface="+mn-ea"/>
                <a:cs typeface="+mn-ea"/>
                <a:sym typeface="+mn-ea"/>
              </a:rPr>
              <a:t>“</a:t>
            </a:r>
            <a:r>
              <a:rPr lang="zh-CN" altLang="en-US" sz="2400" dirty="0">
                <a:latin typeface="+mn-ea"/>
                <a:ea typeface="+mn-ea"/>
                <a:cs typeface="+mn-ea"/>
                <a:sym typeface="+mn-ea"/>
              </a:rPr>
              <a:t>右</a:t>
            </a:r>
            <a:r>
              <a:rPr lang="en-US" altLang="zh-CN" sz="2400" dirty="0">
                <a:latin typeface="+mn-ea"/>
                <a:ea typeface="+mn-ea"/>
                <a:cs typeface="+mn-ea"/>
                <a:sym typeface="+mn-ea"/>
              </a:rPr>
              <a:t>”</a:t>
            </a:r>
            <a:r>
              <a:rPr lang="zh-CN" altLang="en-US" sz="2400" dirty="0">
                <a:latin typeface="+mn-ea"/>
                <a:ea typeface="+mn-ea"/>
                <a:cs typeface="+mn-ea"/>
                <a:sym typeface="+mn-ea"/>
              </a:rPr>
              <a:t>）调节，才可以使天平横梁平衡。</a:t>
            </a:r>
            <a:endParaRPr lang="zh-CN" altLang="en-US" sz="2400" dirty="0">
              <a:latin typeface="+mn-ea"/>
              <a:ea typeface="+mn-ea"/>
              <a:cs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39925" y="2763534"/>
            <a:ext cx="6838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</a:rPr>
              <a:t>右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23528" y="1002825"/>
            <a:ext cx="864096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150000"/>
              </a:lnSpc>
            </a:pPr>
            <a:r>
              <a:rPr lang="zh-CN" altLang="en-US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）他进行下一步操作的步骤如下：</a:t>
            </a:r>
          </a:p>
          <a:p>
            <a:pPr indent="0">
              <a:lnSpc>
                <a:spcPct val="150000"/>
              </a:lnSpc>
            </a:pPr>
            <a:r>
              <a:rPr lang="zh-CN" altLang="en-US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①测出空烧杯的质量 </a:t>
            </a:r>
            <a:r>
              <a:rPr lang="en-US" altLang="zh-CN" sz="2400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</a:t>
            </a:r>
            <a:r>
              <a:rPr lang="en-US" altLang="zh-CN" sz="2400" baseline="-25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；</a:t>
            </a:r>
          </a:p>
          <a:p>
            <a:pPr indent="0">
              <a:lnSpc>
                <a:spcPct val="150000"/>
              </a:lnSpc>
            </a:pPr>
            <a:r>
              <a:rPr lang="zh-CN" altLang="en-US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②将该品牌牛奶一部分倒入烧杯，测出牛奶和烧杯的总质量 </a:t>
            </a:r>
            <a:r>
              <a:rPr lang="en-US" altLang="zh-CN" sz="2400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</a:t>
            </a:r>
            <a:r>
              <a:rPr lang="en-US" altLang="zh-CN" sz="2400" baseline="-25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；</a:t>
            </a:r>
          </a:p>
          <a:p>
            <a:pPr indent="0">
              <a:lnSpc>
                <a:spcPct val="150000"/>
              </a:lnSpc>
            </a:pPr>
            <a:r>
              <a:rPr lang="zh-CN" altLang="en-US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③将烧杯中的牛奶再倒入量筒中，测出牛奶体积为 </a:t>
            </a:r>
            <a:r>
              <a:rPr lang="en-US" altLang="zh-CN" sz="2400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</a:t>
            </a:r>
            <a:r>
              <a:rPr lang="zh-CN" altLang="en-US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；</a:t>
            </a:r>
          </a:p>
          <a:p>
            <a:pPr indent="0">
              <a:lnSpc>
                <a:spcPct val="150000"/>
              </a:lnSpc>
            </a:pPr>
            <a:r>
              <a:rPr lang="zh-CN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④测得牛奶的质量 </a:t>
            </a:r>
            <a:r>
              <a:rPr lang="en-US" altLang="zh-CN" sz="2400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m=</a:t>
            </a:r>
            <a:r>
              <a:rPr lang="en-US" altLang="zh-CN" sz="2400" u="sng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             </a:t>
            </a:r>
            <a:r>
              <a:rPr lang="en-US" altLang="zh-CN" sz="2400" u="sng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，据此求得该品牌牛奶</a:t>
            </a:r>
            <a:r>
              <a:rPr lang="zh-CN" altLang="en-US" sz="24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的</a:t>
            </a:r>
            <a:endParaRPr lang="en-US" altLang="zh-CN" sz="24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indent="0"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  </a:t>
            </a:r>
            <a:r>
              <a:rPr lang="zh-CN" altLang="en-US" sz="24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密度</a:t>
            </a:r>
            <a:r>
              <a:rPr lang="en-US" altLang="zh-CN" sz="2400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ρ</a:t>
            </a:r>
            <a:r>
              <a:rPr lang="en-US" altLang="zh-CN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=</a:t>
            </a:r>
            <a:r>
              <a:rPr lang="en-US" altLang="zh-CN" sz="2400" u="sng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             </a:t>
            </a:r>
            <a:r>
              <a:rPr lang="zh-CN" altLang="en-US" sz="24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。</a:t>
            </a:r>
            <a:endParaRPr lang="en-US" altLang="zh-CN" sz="24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469979" y="3257709"/>
            <a:ext cx="10204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</a:t>
            </a:r>
            <a:r>
              <a:rPr lang="en-US" altLang="zh-CN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48" name="组合 47"/>
          <p:cNvGrpSpPr/>
          <p:nvPr/>
        </p:nvGrpSpPr>
        <p:grpSpPr>
          <a:xfrm>
            <a:off x="1797031" y="3522535"/>
            <a:ext cx="1022350" cy="779145"/>
            <a:chOff x="4152" y="7229"/>
            <a:chExt cx="1610" cy="1227"/>
          </a:xfrm>
        </p:grpSpPr>
        <p:sp>
          <p:nvSpPr>
            <p:cNvPr id="25" name="文本框 24"/>
            <p:cNvSpPr txBox="1"/>
            <p:nvPr/>
          </p:nvSpPr>
          <p:spPr>
            <a:xfrm>
              <a:off x="4152" y="7229"/>
              <a:ext cx="1610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altLang="zh-CN" sz="2000" b="1" i="1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zh-CN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-m</a:t>
              </a:r>
              <a:r>
                <a:rPr lang="en-US" altLang="zh-CN" sz="2000" b="1" i="1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4504" y="7876"/>
              <a:ext cx="786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V</a:t>
              </a:r>
              <a:endParaRPr lang="en-US" altLang="zh-CN" b="1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  <p:cxnSp>
          <p:nvCxnSpPr>
            <p:cNvPr id="27" name="直接连接符 26"/>
            <p:cNvCxnSpPr/>
            <p:nvPr/>
          </p:nvCxnSpPr>
          <p:spPr>
            <a:xfrm flipV="1">
              <a:off x="4245" y="7863"/>
              <a:ext cx="1044" cy="1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27584" y="1275606"/>
            <a:ext cx="7704856" cy="168424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just">
              <a:lnSpc>
                <a:spcPct val="150000"/>
              </a:lnSpc>
            </a:pPr>
            <a:r>
              <a:rPr lang="zh-CN" altLang="en-US" sz="24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）经过分析，小黄很快发现上述实验步骤操作有问题，所测得该品牌牛奶密度数据比包装盒上公布的密度</a:t>
            </a:r>
            <a:r>
              <a:rPr lang="zh-CN" altLang="en-US" sz="24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数据</a:t>
            </a:r>
            <a:endParaRPr lang="en-US" altLang="zh-CN" sz="24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indent="0" algn="just">
              <a:lnSpc>
                <a:spcPct val="150000"/>
              </a:lnSpc>
            </a:pPr>
            <a:r>
              <a:rPr lang="zh-CN" altLang="en-US" sz="2400" u="sng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              </a:t>
            </a:r>
            <a:r>
              <a:rPr lang="zh-CN" altLang="en-US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（选填</a:t>
            </a:r>
            <a:r>
              <a:rPr lang="en-US" altLang="zh-CN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“</a:t>
            </a:r>
            <a:r>
              <a:rPr lang="zh-CN" altLang="en-US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偏大</a:t>
            </a:r>
            <a:r>
              <a:rPr lang="en-US" altLang="zh-CN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”</a:t>
            </a:r>
            <a:r>
              <a:rPr lang="zh-CN" altLang="en-US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或</a:t>
            </a:r>
            <a:r>
              <a:rPr lang="en-US" altLang="zh-CN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“</a:t>
            </a:r>
            <a:r>
              <a:rPr lang="zh-CN" altLang="en-US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偏小</a:t>
            </a:r>
            <a:r>
              <a:rPr lang="en-US" altLang="zh-CN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”</a:t>
            </a:r>
            <a:r>
              <a:rPr lang="zh-CN" altLang="en-US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）。</a:t>
            </a:r>
            <a:endParaRPr lang="en-US" altLang="zh-CN" sz="24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33712" y="2448206"/>
            <a:ext cx="1005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</a:rPr>
              <a:t>偏大</a:t>
            </a:r>
          </a:p>
        </p:txBody>
      </p:sp>
    </p:spTree>
    <p:extLst>
      <p:ext uri="{BB962C8B-B14F-4D97-AF65-F5344CB8AC3E}">
        <p14:creationId xmlns:p14="http://schemas.microsoft.com/office/powerpoint/2010/main" val="144425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文本框 33"/>
          <p:cNvSpPr txBox="1"/>
          <p:nvPr/>
        </p:nvSpPr>
        <p:spPr>
          <a:xfrm>
            <a:off x="739299" y="1495425"/>
            <a:ext cx="628650" cy="2652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</a:rPr>
              <a:t>测量物质的密度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1618450" y="1771650"/>
            <a:ext cx="255905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zh-CN" altLang="zh-CN" sz="2400" b="1" dirty="0">
                <a:solidFill>
                  <a:srgbClr val="0070C0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量筒的使用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3763487" y="1155700"/>
            <a:ext cx="2011362" cy="5667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just" eaLnBrk="1" hangingPunct="1">
              <a:lnSpc>
                <a:spcPct val="130000"/>
              </a:lnSpc>
            </a:pPr>
            <a:r>
              <a:rPr lang="zh-CN" altLang="en-US" sz="2400" dirty="0">
                <a:latin typeface="Times New Roman" panose="02020603050405020304" pitchFamily="18" charset="0"/>
              </a:rPr>
              <a:t>量筒上的标度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3763487" y="1722438"/>
            <a:ext cx="1401762" cy="56673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just" eaLnBrk="1" hangingPunct="1">
              <a:lnSpc>
                <a:spcPct val="130000"/>
              </a:lnSpc>
            </a:pPr>
            <a:r>
              <a:rPr lang="zh-CN" altLang="en-US" sz="2400" dirty="0">
                <a:latin typeface="Times New Roman" panose="02020603050405020304" pitchFamily="18" charset="0"/>
                <a:sym typeface="宋体" panose="02010600030101010101" pitchFamily="2" charset="-122"/>
              </a:rPr>
              <a:t>读数方法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3763487" y="2289175"/>
            <a:ext cx="1401762" cy="5667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just" eaLnBrk="1" hangingPunct="1">
              <a:lnSpc>
                <a:spcPct val="130000"/>
              </a:lnSpc>
            </a:pPr>
            <a:r>
              <a:rPr lang="zh-CN" altLang="en-US" sz="2400" dirty="0">
                <a:latin typeface="Times New Roman" panose="02020603050405020304" pitchFamily="18" charset="0"/>
                <a:sym typeface="宋体" panose="02010600030101010101" pitchFamily="2" charset="-122"/>
              </a:rPr>
              <a:t>使用原则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1618450" y="3527425"/>
            <a:ext cx="255905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zh-CN" altLang="zh-CN" sz="2400" b="1" dirty="0">
                <a:solidFill>
                  <a:srgbClr val="0070C0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测量物质的密度</a:t>
            </a:r>
          </a:p>
        </p:txBody>
      </p:sp>
      <p:sp>
        <p:nvSpPr>
          <p:cNvPr id="40" name="文本框 39"/>
          <p:cNvSpPr txBox="1"/>
          <p:nvPr/>
        </p:nvSpPr>
        <p:spPr>
          <a:xfrm>
            <a:off x="4261034" y="2983647"/>
            <a:ext cx="461645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zh-CN" altLang="zh-CN" sz="2400" dirty="0">
                <a:latin typeface="宋体" panose="02010600030101010101" pitchFamily="2" charset="-122"/>
                <a:sym typeface="宋体" panose="02010600030101010101" pitchFamily="2" charset="-122"/>
              </a:rPr>
              <a:t>测量液体的密度：原理、步骤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4261034" y="3610710"/>
            <a:ext cx="42545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zh-CN" altLang="zh-CN" sz="2400" dirty="0">
                <a:latin typeface="宋体" panose="02010600030101010101" pitchFamily="2" charset="-122"/>
                <a:sym typeface="宋体" panose="02010600030101010101" pitchFamily="2" charset="-122"/>
              </a:rPr>
              <a:t>测量固体的密度：原理、步骤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4261034" y="4198085"/>
            <a:ext cx="2316163" cy="457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2400" dirty="0">
                <a:latin typeface="Times New Roman" panose="02020603050405020304" pitchFamily="18" charset="0"/>
              </a:rPr>
              <a:t>密度测量的拓展</a:t>
            </a:r>
          </a:p>
        </p:txBody>
      </p:sp>
      <p:sp>
        <p:nvSpPr>
          <p:cNvPr id="43" name="左大括号 42"/>
          <p:cNvSpPr/>
          <p:nvPr/>
        </p:nvSpPr>
        <p:spPr>
          <a:xfrm>
            <a:off x="4057953" y="3202722"/>
            <a:ext cx="203081" cy="1223963"/>
          </a:xfrm>
          <a:prstGeom prst="leftBrace">
            <a:avLst>
              <a:gd name="adj1" fmla="val 24253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4" name="左大括号 43"/>
          <p:cNvSpPr/>
          <p:nvPr/>
        </p:nvSpPr>
        <p:spPr>
          <a:xfrm>
            <a:off x="3422174" y="1393825"/>
            <a:ext cx="192167" cy="1223963"/>
          </a:xfrm>
          <a:prstGeom prst="leftBrace">
            <a:avLst>
              <a:gd name="adj1" fmla="val 30326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5" name="左大括号 44"/>
          <p:cNvSpPr/>
          <p:nvPr/>
        </p:nvSpPr>
        <p:spPr>
          <a:xfrm>
            <a:off x="1367949" y="2000250"/>
            <a:ext cx="230168" cy="1755775"/>
          </a:xfrm>
          <a:prstGeom prst="leftBrace">
            <a:avLst>
              <a:gd name="adj1" fmla="val 30224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 bldLvl="0" animBg="1"/>
      <p:bldP spid="44" grpId="0" bldLvl="0" animBg="1"/>
      <p:bldP spid="45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6"/>
          <p:cNvSpPr txBox="1">
            <a:spLocks noChangeArrowheads="1"/>
          </p:cNvSpPr>
          <p:nvPr/>
        </p:nvSpPr>
        <p:spPr bwMode="auto">
          <a:xfrm>
            <a:off x="2987824" y="1865687"/>
            <a:ext cx="42883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3200" dirty="0">
                <a:latin typeface="+mj-ea"/>
                <a:ea typeface="+mj-ea"/>
              </a:rPr>
              <a:t>根据课堂安排适量练习</a:t>
            </a:r>
          </a:p>
        </p:txBody>
      </p:sp>
    </p:spTree>
    <p:extLst>
      <p:ext uri="{BB962C8B-B14F-4D97-AF65-F5344CB8AC3E}">
        <p14:creationId xmlns:p14="http://schemas.microsoft.com/office/powerpoint/2010/main" val="1120008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650737" y="1975214"/>
            <a:ext cx="5873592" cy="93610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教材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课后</a:t>
            </a: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练习题</a:t>
            </a:r>
            <a:endParaRPr lang="en-US" altLang="zh-CN" sz="28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048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790477" y="1275080"/>
            <a:ext cx="770445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marL="0" indent="266700">
              <a:buClrTx/>
              <a:buSzTx/>
            </a:pPr>
            <a:r>
              <a:rPr lang="zh-CN" sz="2800" b="0" dirty="0">
                <a:ea typeface="宋体" panose="02010600030101010101" pitchFamily="2" charset="-122"/>
              </a:rPr>
              <a:t>1.测量质量的工具是什么？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718087" y="1995805"/>
            <a:ext cx="66027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indent="266700">
              <a:buClrTx/>
              <a:buSzTx/>
            </a:pPr>
            <a:r>
              <a:rPr lang="zh-CN" sz="2800">
                <a:sym typeface="+mn-ea"/>
              </a:rPr>
              <a:t> 2.在实验室测量质量的工具是什么？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90477" y="2787650"/>
            <a:ext cx="624332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indent="266700">
              <a:buClrTx/>
              <a:buSzTx/>
            </a:pPr>
            <a:r>
              <a:rPr lang="zh-CN" sz="2800" dirty="0">
                <a:sym typeface="+mn-ea"/>
              </a:rPr>
              <a:t>3.密度的定义是什么？公式是什么？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64683" y="3579178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lvl="0" indent="266700" algn="l">
              <a:buClrTx/>
              <a:buSzTx/>
            </a:pPr>
            <a:r>
              <a:rPr lang="zh-CN" sz="2800" dirty="0">
                <a:sym typeface="+mn-ea"/>
              </a:rPr>
              <a:t>4.水的密度是多少？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2" grpId="0"/>
      <p:bldP spid="2" grpId="1"/>
      <p:bldP spid="3" grpId="0"/>
      <p:bldP spid="3" grpId="1"/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39552" y="1779662"/>
            <a:ext cx="4536559" cy="73539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marL="0" indent="266700">
              <a:lnSpc>
                <a:spcPct val="150000"/>
              </a:lnSpc>
            </a:pPr>
            <a:r>
              <a:rPr lang="zh-CN" sz="3200" b="1" dirty="0">
                <a:solidFill>
                  <a:srgbClr val="FF0000"/>
                </a:solidFill>
                <a:ea typeface="宋体" panose="02010600030101010101" pitchFamily="2" charset="-122"/>
              </a:rPr>
              <a:t>这杯盐水的</a:t>
            </a:r>
            <a:r>
              <a:rPr lang="zh-CN" sz="3200" b="1" dirty="0" smtClean="0">
                <a:solidFill>
                  <a:srgbClr val="FF0000"/>
                </a:solidFill>
                <a:ea typeface="宋体" panose="02010600030101010101" pitchFamily="2" charset="-122"/>
              </a:rPr>
              <a:t>密度是多少</a:t>
            </a:r>
            <a:r>
              <a:rPr lang="zh-CN" sz="3200" b="1" dirty="0">
                <a:solidFill>
                  <a:srgbClr val="FF0000"/>
                </a:solidFill>
                <a:ea typeface="宋体" panose="02010600030101010101" pitchFamily="2" charset="-122"/>
              </a:rPr>
              <a:t>？</a:t>
            </a:r>
            <a:endParaRPr lang="zh-CN" altLang="en-US" sz="3200" b="1" dirty="0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  <p:pic>
        <p:nvPicPr>
          <p:cNvPr id="6" name="图片 5"/>
          <p:cNvPicPr/>
          <p:nvPr/>
        </p:nvPicPr>
        <p:blipFill>
          <a:blip r:embed="rId3"/>
          <a:srcRect l="11889" t="32840" r="13741" b="9173"/>
          <a:stretch>
            <a:fillRect/>
          </a:stretch>
        </p:blipFill>
        <p:spPr>
          <a:xfrm>
            <a:off x="5292080" y="1199221"/>
            <a:ext cx="3158490" cy="36042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95" y="1851660"/>
            <a:ext cx="2816225" cy="1346835"/>
          </a:xfrm>
          <a:prstGeom prst="rect">
            <a:avLst/>
          </a:prstGeom>
        </p:spPr>
      </p:pic>
      <p:pic>
        <p:nvPicPr>
          <p:cNvPr id="4" name="图片 3" descr="3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280" y="1203960"/>
            <a:ext cx="1731645" cy="24409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403350" y="3940175"/>
            <a:ext cx="106349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V=abc=sh          V=πr²h=sh   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 Box 5"/>
          <p:cNvSpPr txBox="1"/>
          <p:nvPr/>
        </p:nvSpPr>
        <p:spPr>
          <a:xfrm>
            <a:off x="899592" y="1059582"/>
            <a:ext cx="817245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 sz="2800" dirty="0">
                <a:latin typeface="宋体" panose="02010600030101010101" pitchFamily="2" charset="-122"/>
              </a:rPr>
              <a:t>实验室测量液体的体积一般使用量筒</a:t>
            </a:r>
          </a:p>
        </p:txBody>
      </p:sp>
      <p:pic>
        <p:nvPicPr>
          <p:cNvPr id="101" name="图片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971600" y="1872073"/>
            <a:ext cx="2952328" cy="2836251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" name="组合 4"/>
          <p:cNvGrpSpPr/>
          <p:nvPr/>
        </p:nvGrpSpPr>
        <p:grpSpPr>
          <a:xfrm>
            <a:off x="4356100" y="1825625"/>
            <a:ext cx="4536440" cy="2882900"/>
            <a:chOff x="6860" y="2875"/>
            <a:chExt cx="7144" cy="4540"/>
          </a:xfrm>
        </p:grpSpPr>
        <p:pic>
          <p:nvPicPr>
            <p:cNvPr id="102" name="图片 101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6860" y="2875"/>
              <a:ext cx="5443" cy="446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3" name="文本框 102"/>
            <p:cNvSpPr txBox="1"/>
            <p:nvPr/>
          </p:nvSpPr>
          <p:spPr>
            <a:xfrm>
              <a:off x="12303" y="6591"/>
              <a:ext cx="1701" cy="82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pPr marL="0" indent="0"/>
              <a:r>
                <a:rPr lang="zh-CN" sz="2800" b="0" dirty="0">
                  <a:solidFill>
                    <a:schemeClr val="tx1"/>
                  </a:solidFill>
                  <a:ea typeface="宋体" panose="02010600030101010101" pitchFamily="2" charset="-122"/>
                </a:rPr>
                <a:t>量杯</a:t>
              </a:r>
              <a:endParaRPr lang="zh-CN" altLang="en-US" sz="2800" b="0" dirty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文本框 102"/>
          <p:cNvSpPr txBox="1"/>
          <p:nvPr/>
        </p:nvSpPr>
        <p:spPr>
          <a:xfrm>
            <a:off x="683260" y="1131570"/>
            <a:ext cx="5080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marL="0" indent="266700"/>
            <a:r>
              <a:rPr lang="zh-CN" sz="3200" b="0" dirty="0">
                <a:solidFill>
                  <a:schemeClr val="tx1"/>
                </a:solidFill>
                <a:ea typeface="宋体" panose="02010600030101010101" pitchFamily="2" charset="-122"/>
              </a:rPr>
              <a:t>观察量筒：</a:t>
            </a:r>
            <a:endParaRPr lang="zh-CN" altLang="en-US" sz="3200" b="0" dirty="0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pic>
        <p:nvPicPr>
          <p:cNvPr id="24" name="图片 23" descr="3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170" y="1275715"/>
            <a:ext cx="1236345" cy="34671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99592" y="1851670"/>
            <a:ext cx="6276975" cy="28931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>
              <a:lnSpc>
                <a:spcPct val="130000"/>
              </a:lnSpc>
            </a:pPr>
            <a:r>
              <a:rPr lang="zh-C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单位：   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毫升 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mL              1 m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Gulim" panose="020B0600000101010101" pitchFamily="34" charset="-127"/>
                <a:sym typeface="+mn-ea"/>
              </a:rPr>
              <a:t>L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 = 1 cm</a:t>
            </a:r>
            <a:r>
              <a:rPr lang="en-US" altLang="zh-CN" sz="2800" b="1" baseline="30000" dirty="0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3</a:t>
            </a:r>
          </a:p>
          <a:p>
            <a:pPr algn="just" eaLnBrk="1" hangingPunct="1">
              <a:lnSpc>
                <a:spcPct val="130000"/>
              </a:lnSpc>
            </a:pPr>
            <a:endParaRPr lang="en-US" altLang="zh-CN" sz="2800" b="1" dirty="0">
              <a:latin typeface="Times New Roman" panose="02020603050405020304" pitchFamily="18" charset="0"/>
              <a:sym typeface="+mn-ea"/>
            </a:endParaRPr>
          </a:p>
          <a:p>
            <a:pPr algn="just" eaLnBrk="1" hangingPunct="1">
              <a:lnSpc>
                <a:spcPct val="130000"/>
              </a:lnSpc>
            </a:pPr>
            <a:r>
              <a:rPr lang="zh-CN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最大</a:t>
            </a:r>
            <a:r>
              <a:rPr lang="zh-C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测量值：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100 mL</a:t>
            </a:r>
          </a:p>
          <a:p>
            <a:pPr algn="just" eaLnBrk="1" hangingPunct="1">
              <a:lnSpc>
                <a:spcPct val="130000"/>
              </a:lnSpc>
            </a:pPr>
            <a:endParaRPr lang="en-US" altLang="zh-CN" sz="28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130000"/>
              </a:lnSpc>
            </a:pPr>
            <a:r>
              <a:rPr lang="zh-C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zh-CN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分</a:t>
            </a:r>
            <a:r>
              <a:rPr lang="zh-C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度值：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1 mL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1240202eb3404b0fde20f174c7f2e8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30" y="2211705"/>
            <a:ext cx="797560" cy="2315210"/>
          </a:xfrm>
          <a:prstGeom prst="rect">
            <a:avLst/>
          </a:prstGeom>
        </p:spPr>
      </p:pic>
      <p:pic>
        <p:nvPicPr>
          <p:cNvPr id="25" name="图片 24" descr="3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90" y="1779905"/>
            <a:ext cx="938530" cy="29438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99592" y="1194937"/>
            <a:ext cx="828865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hangingPunct="1"/>
            <a:r>
              <a:rPr lang="en-US" altLang="zh-CN" sz="1400" dirty="0">
                <a:solidFill>
                  <a:srgbClr val="111111"/>
                </a:solidFill>
                <a:latin typeface="Times New Roman" panose="02020603050405020304" pitchFamily="18" charset="0"/>
                <a:sym typeface="+mn-ea"/>
              </a:rPr>
              <a:t>  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这些量筒的单位、量程、分度值是多少？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2"/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4"/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5"/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"/>
  <p:tag name="KSO_WM_UNIT_PLACING_PICTURE_USER_VIEWPORT" val="{&quot;height&quot;:3250.6708661417324,&quot;width&quot;:8197.343307086614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6"/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8"/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9"/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2"/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3"/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8"/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1155</Words>
  <PresentationFormat>全屏显示(16:9)</PresentationFormat>
  <Paragraphs>144</Paragraphs>
  <Slides>37</Slides>
  <Notes>2</Notes>
  <HiddenSlides>0</HiddenSlides>
  <MMClips>3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37</vt:i4>
      </vt:variant>
    </vt:vector>
  </HeadingPairs>
  <TitlesOfParts>
    <vt:vector size="52" baseType="lpstr">
      <vt:lpstr>Arial</vt:lpstr>
      <vt:lpstr>宋体</vt:lpstr>
      <vt:lpstr>黑体</vt:lpstr>
      <vt:lpstr>Wingdings</vt:lpstr>
      <vt:lpstr>楷体_GB2312</vt:lpstr>
      <vt:lpstr>Times New Roman</vt:lpstr>
      <vt:lpstr>隶书</vt:lpstr>
      <vt:lpstr>仿宋</vt:lpstr>
      <vt:lpstr>Calibri</vt:lpstr>
      <vt:lpstr>微软雅黑</vt:lpstr>
      <vt:lpstr>Gulim</vt:lpstr>
      <vt:lpstr>自定义设计方案</vt:lpstr>
      <vt:lpstr>MathType 6.0 Equation</vt:lpstr>
      <vt:lpstr>WPS 公式 3.0</vt:lpstr>
      <vt:lpstr>Flash.Movie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2018-11-06T06:39:00Z</dcterms:created>
  <dcterms:modified xsi:type="dcterms:W3CDTF">2024-07-18T06:41:57Z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2052-10.8.2.6543</vt:lpwstr>
  </property>
  <property fmtid="{D5CDD505-2E9C-101B-9397-08002B2CF9AE}" pid="3" name="ICV">
    <vt:lpwstr>F47D7266CC91485F935C15AE7F32EB39</vt:lpwstr>
  </property>
</Properties>
</file>