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24" r:id="rId2"/>
    <p:sldId id="581" r:id="rId3"/>
    <p:sldId id="525" r:id="rId4"/>
    <p:sldId id="256" r:id="rId5"/>
    <p:sldId id="759" r:id="rId6"/>
    <p:sldId id="672" r:id="rId7"/>
    <p:sldId id="742" r:id="rId8"/>
    <p:sldId id="743" r:id="rId9"/>
    <p:sldId id="744" r:id="rId10"/>
    <p:sldId id="746" r:id="rId11"/>
    <p:sldId id="745" r:id="rId12"/>
    <p:sldId id="747" r:id="rId13"/>
    <p:sldId id="748" r:id="rId14"/>
    <p:sldId id="749" r:id="rId15"/>
    <p:sldId id="752" r:id="rId16"/>
    <p:sldId id="750" r:id="rId17"/>
    <p:sldId id="751" r:id="rId18"/>
    <p:sldId id="753" r:id="rId19"/>
    <p:sldId id="754" r:id="rId20"/>
    <p:sldId id="755" r:id="rId21"/>
    <p:sldId id="756" r:id="rId22"/>
    <p:sldId id="757" r:id="rId23"/>
    <p:sldId id="758" r:id="rId24"/>
    <p:sldId id="642" r:id="rId25"/>
    <p:sldId id="547" r:id="rId26"/>
    <p:sldId id="722" r:id="rId27"/>
  </p:sldIdLst>
  <p:sldSz cx="9144000" cy="5143500" type="screen16x9"/>
  <p:notesSz cx="6858000" cy="9144000"/>
  <p:embeddedFontLst>
    <p:embeddedFont>
      <p:font typeface="隶书" pitchFamily="49" charset="-122"/>
      <p:regular r:id="rId30"/>
    </p:embeddedFont>
    <p:embeddedFont>
      <p:font typeface="仿宋" pitchFamily="49" charset="-122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黑体" pitchFamily="49" charset="-122"/>
      <p:regular r:id="rId36"/>
    </p:embeddedFont>
    <p:embeddedFont>
      <p:font typeface="微软雅黑" pitchFamily="34" charset="-122"/>
      <p:regular r:id="rId37"/>
      <p:bold r:id="rId38"/>
    </p:embeddedFont>
    <p:embeddedFont>
      <p:font typeface="华文新魏" pitchFamily="2" charset="-122"/>
      <p:regular r:id="rId39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F00"/>
    <a:srgbClr val="E6A774"/>
    <a:srgbClr val="D56D00"/>
    <a:srgbClr val="00A48D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810" y="-90"/>
      </p:cViewPr>
      <p:guideLst>
        <p:guide orient="horz" pos="1516"/>
        <p:guide pos="2849"/>
        <p:guide pos="27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1196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95A52D7-8F67-41F0-A534-CB8A9A4DB92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2862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13573" y="267691"/>
            <a:ext cx="1624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47700" y="786767"/>
            <a:ext cx="8496300" cy="635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509" y="195581"/>
            <a:ext cx="490855" cy="6946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475060" y="238731"/>
            <a:ext cx="8102204" cy="475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2339581" y="1001115"/>
            <a:ext cx="4373165" cy="748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3338029" y="1059583"/>
            <a:ext cx="2376264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8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28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426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17" name="菱形 16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425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噪声的来源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410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51326"/>
            <a:ext cx="670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  噪声强弱的等级和噪声的危害 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691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425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点三  控制噪声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74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67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717" r:id="rId9"/>
    <p:sldLayoutId id="2147483659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3" Type="http://schemas.openxmlformats.org/officeDocument/2006/relationships/tags" Target="../tags/tag23.xml"/><Relationship Id="rId21" Type="http://schemas.openxmlformats.org/officeDocument/2006/relationships/slideLayout" Target="../slideLayouts/slideLayout9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tags" Target="../tags/tag40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tags" Target="../tags/tag39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hyperlink" Target="../../../../../Documents%20and%20Settings/Administrator/Local%20Settings/Temporary%20Internet%20Files/Content.IE5/Local%20Settings/Temp/Rar$DI00.253/&#28040;&#22768;&#22120;2.MP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43.xml"/><Relationship Id="rId7" Type="http://schemas.openxmlformats.org/officeDocument/2006/relationships/image" Target="../media/image17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xdjt.com/product6.htm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openxmlformats.org/officeDocument/2006/relationships/audio" Target="../media/audio1.wav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223628" y="1419622"/>
            <a:ext cx="66967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第二章 声现象</a:t>
            </a:r>
          </a:p>
        </p:txBody>
      </p:sp>
      <p:sp>
        <p:nvSpPr>
          <p:cNvPr id="6" name="矩形 5"/>
          <p:cNvSpPr/>
          <p:nvPr/>
        </p:nvSpPr>
        <p:spPr>
          <a:xfrm>
            <a:off x="2015582" y="2571750"/>
            <a:ext cx="5904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第4节 </a:t>
            </a:r>
            <a:r>
              <a:rPr lang="en-US"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3600" b="1" dirty="0" err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噪声的危害和控制</a:t>
            </a:r>
            <a:endParaRPr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1_2230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085" y="1859915"/>
            <a:ext cx="2957195" cy="290195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244" name="Text Box 8"/>
          <p:cNvSpPr txBox="1"/>
          <p:nvPr/>
        </p:nvSpPr>
        <p:spPr>
          <a:xfrm>
            <a:off x="1713865" y="1162685"/>
            <a:ext cx="5533390" cy="52197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请思考：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在我们周围有哪些噪声？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extLst>
              <p:ext uri="{D42A27DB-BD31-4B8C-83A1-F6EECF244321}">
                <p14:modId xmlns:p14="http://schemas.microsoft.com/office/powerpoint/2010/main" val="2163420260"/>
              </p:ext>
            </p:extLst>
          </p:nvPr>
        </p:nvGraphicFramePr>
        <p:xfrm>
          <a:off x="645978" y="1203598"/>
          <a:ext cx="8208913" cy="34480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8192"/>
                <a:gridCol w="3192735"/>
                <a:gridCol w="3287986"/>
              </a:tblGrid>
              <a:tr h="43896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0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solidFill>
                            <a:srgbClr val="7030A0"/>
                          </a:solidFill>
                        </a:rPr>
                        <a:t>乐音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solidFill>
                            <a:srgbClr val="7030A0"/>
                          </a:solidFill>
                        </a:rPr>
                        <a:t>噪声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0300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</a:rPr>
                        <a:t>物理</a:t>
                      </a:r>
                    </a:p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</a:rPr>
                        <a:t>角度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000" dirty="0"/>
                        <a:t>发声体做规则振动发出的声音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000" dirty="0">
                          <a:sym typeface="+mn-ea"/>
                        </a:rPr>
                        <a:t>发声体做无规则振动发出的声音</a:t>
                      </a:r>
                      <a:endParaRPr lang="zh-CN" altLang="en-US" sz="20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3458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70C0"/>
                          </a:solidFill>
                        </a:rPr>
                        <a:t>环境保护角度</a:t>
                      </a:r>
                      <a:endParaRPr lang="zh-CN" altLang="en-US" sz="2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000" dirty="0" smtClean="0"/>
                        <a:t>妨碍</a:t>
                      </a:r>
                      <a:r>
                        <a:rPr lang="zh-CN" altLang="en-US" sz="2000" dirty="0"/>
                        <a:t>人们正常工作和生活的声音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54945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endParaRPr lang="zh-CN" altLang="en-US" sz="2000" b="1" dirty="0">
                        <a:solidFill>
                          <a:srgbClr val="0070C0"/>
                        </a:solidFill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</a:rPr>
                        <a:t>波形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buNone/>
                      </a:pPr>
                      <a:endParaRPr lang="zh-CN" altLang="en-US" sz="2000" dirty="0"/>
                    </a:p>
                    <a:p>
                      <a:pPr>
                        <a:lnSpc>
                          <a:spcPct val="125000"/>
                        </a:lnSpc>
                        <a:buNone/>
                      </a:pPr>
                      <a:endParaRPr lang="zh-CN" altLang="en-US" sz="2000" dirty="0"/>
                    </a:p>
                    <a:p>
                      <a:pPr>
                        <a:lnSpc>
                          <a:spcPct val="125000"/>
                        </a:lnSpc>
                        <a:buNone/>
                      </a:pPr>
                      <a:endParaRPr lang="zh-CN" altLang="en-US" sz="2000" dirty="0"/>
                    </a:p>
                    <a:p>
                      <a:pPr>
                        <a:lnSpc>
                          <a:spcPct val="125000"/>
                        </a:lnSpc>
                        <a:buNone/>
                      </a:pPr>
                      <a:endParaRPr lang="zh-CN" altLang="en-US" sz="20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buNone/>
                      </a:pPr>
                      <a:endParaRPr lang="zh-CN" altLang="en-US" sz="20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2314" t="77476" r="41913" b="6193"/>
          <a:stretch>
            <a:fillRect/>
          </a:stretch>
        </p:blipFill>
        <p:spPr>
          <a:xfrm>
            <a:off x="2483768" y="3359990"/>
            <a:ext cx="2880320" cy="782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60813" t="77443" r="3415" b="3860"/>
          <a:stretch>
            <a:fillRect/>
          </a:stretch>
        </p:blipFill>
        <p:spPr>
          <a:xfrm>
            <a:off x="5796136" y="3359990"/>
            <a:ext cx="2782653" cy="865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矩形 249859"/>
          <p:cNvSpPr/>
          <p:nvPr/>
        </p:nvSpPr>
        <p:spPr>
          <a:xfrm>
            <a:off x="899592" y="1131590"/>
            <a:ext cx="6063833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2800" dirty="0">
                <a:latin typeface="+mn-lt"/>
                <a:ea typeface="+mn-ea"/>
              </a:rPr>
              <a:t>1.</a:t>
            </a:r>
            <a:r>
              <a:rPr lang="zh-CN" altLang="en-US" sz="2800" dirty="0">
                <a:latin typeface="+mn-lt"/>
                <a:ea typeface="+mn-ea"/>
              </a:rPr>
              <a:t>声音强弱等级的单位：</a:t>
            </a:r>
            <a:r>
              <a:rPr lang="zh-CN" altLang="en-US" sz="2800" dirty="0">
                <a:solidFill>
                  <a:srgbClr val="FF0000"/>
                </a:solidFill>
                <a:latin typeface="+mn-lt"/>
                <a:ea typeface="+mn-ea"/>
              </a:rPr>
              <a:t>分贝</a:t>
            </a:r>
            <a:r>
              <a:rPr lang="en-US" altLang="zh-CN" sz="2800" dirty="0">
                <a:solidFill>
                  <a:srgbClr val="FF0000"/>
                </a:solidFill>
                <a:latin typeface="+mn-lt"/>
                <a:ea typeface="+mn-ea"/>
              </a:rPr>
              <a:t>(dB)</a:t>
            </a:r>
            <a:r>
              <a:rPr lang="zh-CN" altLang="en-US" sz="2800" b="1" dirty="0">
                <a:solidFill>
                  <a:schemeClr val="tx1"/>
                </a:solidFill>
                <a:latin typeface="+mn-lt"/>
                <a:ea typeface="+mn-ea"/>
              </a:rPr>
              <a:t>。</a:t>
            </a:r>
          </a:p>
        </p:txBody>
      </p:sp>
      <p:pic>
        <p:nvPicPr>
          <p:cNvPr id="3" name="Picture 7" descr="twl8s0104280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195" y="1946910"/>
            <a:ext cx="2813050" cy="2529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extLst>
              <p:ext uri="{D42A27DB-BD31-4B8C-83A1-F6EECF244321}">
                <p14:modId xmlns:p14="http://schemas.microsoft.com/office/powerpoint/2010/main" val="1088871354"/>
              </p:ext>
            </p:extLst>
          </p:nvPr>
        </p:nvGraphicFramePr>
        <p:xfrm>
          <a:off x="1331640" y="1203598"/>
          <a:ext cx="7054919" cy="3356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354"/>
                <a:gridCol w="4894565"/>
              </a:tblGrid>
              <a:tr h="454332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声音的等级</a:t>
                      </a:r>
                      <a:endParaRPr lang="en-US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人的听觉效果</a:t>
                      </a:r>
                      <a:endParaRPr lang="en-US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3964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0 dB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 dirty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人刚能听到的最</a:t>
                      </a:r>
                      <a:r>
                        <a:rPr lang="en-US" sz="2400" b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微</a:t>
                      </a:r>
                      <a:r>
                        <a:rPr lang="en-US" sz="2400" b="0" dirty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弱声音</a:t>
                      </a:r>
                      <a:endParaRPr lang="en-US" altLang="en-US" sz="2400" b="0" dirty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35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30～40 dB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 dirty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较为理想的安静环境</a:t>
                      </a:r>
                      <a:endParaRPr lang="en-US" altLang="en-US" sz="2400" b="0" dirty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964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70 dB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 dirty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会干扰谈话，影响工作</a:t>
                      </a:r>
                      <a:endParaRPr lang="en-US" altLang="en-US" sz="2400" b="0" dirty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3752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90 dB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 dirty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听力会受到严重影响，并产生疾病</a:t>
                      </a:r>
                      <a:endParaRPr lang="en-US" altLang="en-US" sz="2400" b="0" dirty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964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150 dB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 dirty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鼓膜会破裂出血，失去听力</a:t>
                      </a:r>
                      <a:endParaRPr lang="en-US" altLang="en-US" sz="2400" b="0" dirty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6"/>
          <p:cNvSpPr/>
          <p:nvPr>
            <p:custDataLst>
              <p:tags r:id="rId1"/>
            </p:custDataLst>
          </p:nvPr>
        </p:nvSpPr>
        <p:spPr>
          <a:xfrm>
            <a:off x="755576" y="1180465"/>
            <a:ext cx="8015932" cy="299312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855980" marR="0" lvl="0" indent="-855980" algn="l" defTabSz="914400" rtl="0" eaLnBrk="1" fontAlgn="base" latinLnBrk="0" hangingPunct="1">
              <a:lnSpc>
                <a:spcPct val="15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sz="2800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</a:endParaRPr>
          </a:p>
          <a:p>
            <a:pPr marL="855980" marR="0" lvl="0" indent="-855980" algn="l" defTabSz="914400" rtl="0" eaLnBrk="1" fontAlgn="base" latinLnBrk="0" hangingPunct="1">
              <a:lnSpc>
                <a:spcPct val="15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TW" sz="2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1</a:t>
            </a:r>
            <a:r>
              <a:rPr kumimoji="0" lang="zh-CN" altLang="zh-TW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）</a:t>
            </a:r>
            <a:r>
              <a:rPr kumimoji="0" lang="zh-CN" altLang="zh-TW" sz="2400" b="1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心理</a:t>
            </a:r>
            <a:r>
              <a:rPr kumimoji="0" lang="zh-CN" altLang="zh-TW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效应：使人烦躁、精力不集中，妨碍睡眠和休息。</a:t>
            </a: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  <a:p>
            <a:pPr marL="830580" marR="0" lvl="0" indent="-830580" algn="l" defTabSz="914400" rtl="0" eaLnBrk="1" fontAlgn="base" latinLnBrk="0" hangingPunct="1">
              <a:lnSpc>
                <a:spcPct val="15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2</a:t>
            </a: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）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生理</a:t>
            </a: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效应：耳聋、头疼、消化不良、视觉模糊等。严重时会使人神志不清、休克乃至死亡。</a:t>
            </a: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3</a:t>
            </a: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）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物理</a:t>
            </a: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效应：高强度噪声能损坏建筑物。</a:t>
            </a:r>
          </a:p>
        </p:txBody>
      </p:sp>
      <p:sp>
        <p:nvSpPr>
          <p:cNvPr id="4" name="文本框 214017"/>
          <p:cNvSpPr txBox="1"/>
          <p:nvPr>
            <p:custDataLst>
              <p:tags r:id="rId2"/>
            </p:custDataLst>
          </p:nvPr>
        </p:nvSpPr>
        <p:spPr>
          <a:xfrm>
            <a:off x="971600" y="1275606"/>
            <a:ext cx="1287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2.</a:t>
            </a:r>
            <a:r>
              <a:rPr kumimoji="0" lang="zh-CN" altLang="en-US" sz="2800" b="1" kern="1200" cap="none" spc="0" normalizeH="0" baseline="0" noProof="1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危害</a:t>
            </a:r>
            <a:endParaRPr kumimoji="0" lang="zh-CN" altLang="en-US" sz="2800" b="1" kern="1200" cap="none" spc="0" normalizeH="0" baseline="0" noProof="1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等级和危害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179204"/>
            <a:ext cx="5688632" cy="3199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94" name="文本框 151593"/>
          <p:cNvSpPr txBox="1"/>
          <p:nvPr>
            <p:custDataLst>
              <p:tags r:id="rId1"/>
            </p:custDataLst>
          </p:nvPr>
        </p:nvSpPr>
        <p:spPr>
          <a:xfrm>
            <a:off x="940435" y="1219835"/>
            <a:ext cx="7516495" cy="194950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latinLnBrk="0" hangingPunct="0">
              <a:lnSpc>
                <a:spcPct val="150000"/>
              </a:lnSpc>
              <a:spcBef>
                <a:spcPts val="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例</a:t>
            </a:r>
            <a:r>
              <a:rPr lang="en-US" altLang="zh-CN" sz="2800" dirty="0">
                <a:latin typeface="宋体" panose="02010600030101010101" pitchFamily="2" charset="-122"/>
              </a:rPr>
              <a:t>1 </a:t>
            </a:r>
            <a:r>
              <a:rPr lang="zh-CN" altLang="en-US" sz="2800" dirty="0">
                <a:latin typeface="宋体" panose="02010600030101010101" pitchFamily="2" charset="-122"/>
              </a:rPr>
              <a:t>为了保护听力声音不能超过</a:t>
            </a:r>
            <a:r>
              <a:rPr lang="en-US" altLang="zh-CN" sz="2800" u="sng" dirty="0">
                <a:latin typeface="宋体" panose="02010600030101010101" pitchFamily="2" charset="-122"/>
              </a:rPr>
              <a:t>__ __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dB</a:t>
            </a:r>
            <a:r>
              <a:rPr lang="zh-CN" altLang="en-US" sz="2800" dirty="0">
                <a:latin typeface="宋体" panose="02010600030101010101" pitchFamily="2" charset="-122"/>
              </a:rPr>
              <a:t>；</a:t>
            </a:r>
          </a:p>
          <a:p>
            <a:pPr eaLnBrk="0" latinLnBrk="0" hangingPunct="0">
              <a:lnSpc>
                <a:spcPct val="150000"/>
              </a:lnSpc>
              <a:spcBef>
                <a:spcPts val="0"/>
              </a:spcBef>
            </a:pPr>
            <a:r>
              <a:rPr lang="zh-CN" altLang="en-US" sz="2800" dirty="0">
                <a:latin typeface="Times New Roman" panose="02020603050405020304" charset="0"/>
                <a:sym typeface="+mn-ea"/>
              </a:rPr>
              <a:t>为了保证工作和学习，声音不能超过</a:t>
            </a:r>
            <a:r>
              <a:rPr lang="en-US" altLang="zh-CN" sz="2800" u="sng" dirty="0">
                <a:latin typeface="宋体" panose="02010600030101010101" pitchFamily="2" charset="-122"/>
                <a:sym typeface="+mn-ea"/>
              </a:rPr>
              <a:t>____</a:t>
            </a:r>
            <a:r>
              <a:rPr lang="zh-CN" altLang="en-US" sz="2800" dirty="0">
                <a:latin typeface="Times New Roman" panose="02020603050405020304" charset="0"/>
                <a:sym typeface="+mn-ea"/>
              </a:rPr>
              <a:t>dB；</a:t>
            </a:r>
          </a:p>
          <a:p>
            <a:pPr eaLnBrk="0" latinLnBrk="0" hangingPunct="0">
              <a:lnSpc>
                <a:spcPct val="150000"/>
              </a:lnSpc>
              <a:spcBef>
                <a:spcPts val="0"/>
              </a:spcBef>
            </a:pPr>
            <a:r>
              <a:rPr lang="zh-CN" altLang="en-US" sz="2800" dirty="0">
                <a:latin typeface="Times New Roman" panose="02020603050405020304" charset="0"/>
                <a:sym typeface="+mn-ea"/>
              </a:rPr>
              <a:t>为了保证休息和睡眠，声音不能超过</a:t>
            </a:r>
            <a:r>
              <a:rPr lang="en-US" altLang="zh-CN" sz="2800" u="sng" dirty="0">
                <a:latin typeface="宋体" panose="02010600030101010101" pitchFamily="2" charset="-122"/>
                <a:sym typeface="+mn-ea"/>
              </a:rPr>
              <a:t>____</a:t>
            </a:r>
            <a:r>
              <a:rPr lang="zh-CN" altLang="en-US" sz="2800" dirty="0">
                <a:latin typeface="Times New Roman" panose="02020603050405020304" charset="0"/>
                <a:sym typeface="+mn-ea"/>
              </a:rPr>
              <a:t>dB</a:t>
            </a:r>
            <a:r>
              <a:rPr lang="zh-CN" altLang="en-US" sz="2800" dirty="0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161833" name="文本框 161832"/>
          <p:cNvSpPr txBox="1"/>
          <p:nvPr>
            <p:custDataLst>
              <p:tags r:id="rId2"/>
            </p:custDataLst>
          </p:nvPr>
        </p:nvSpPr>
        <p:spPr>
          <a:xfrm>
            <a:off x="6138545" y="1339233"/>
            <a:ext cx="6705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90</a:t>
            </a:r>
          </a:p>
        </p:txBody>
      </p:sp>
      <p:sp>
        <p:nvSpPr>
          <p:cNvPr id="161834" name="文本框 161833"/>
          <p:cNvSpPr txBox="1"/>
          <p:nvPr>
            <p:custDataLst>
              <p:tags r:id="rId3"/>
            </p:custDataLst>
          </p:nvPr>
        </p:nvSpPr>
        <p:spPr>
          <a:xfrm>
            <a:off x="6809105" y="1971058"/>
            <a:ext cx="6064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70</a:t>
            </a:r>
          </a:p>
        </p:txBody>
      </p:sp>
      <p:sp>
        <p:nvSpPr>
          <p:cNvPr id="161835" name="文本框 161834"/>
          <p:cNvSpPr txBox="1"/>
          <p:nvPr>
            <p:custDataLst>
              <p:tags r:id="rId4"/>
            </p:custDataLst>
          </p:nvPr>
        </p:nvSpPr>
        <p:spPr>
          <a:xfrm>
            <a:off x="6828155" y="2593358"/>
            <a:ext cx="5873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33" grpId="0"/>
      <p:bldP spid="161834" grpId="0"/>
      <p:bldP spid="1618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下箭头 25602"/>
          <p:cNvSpPr/>
          <p:nvPr>
            <p:custDataLst>
              <p:tags r:id="rId1"/>
            </p:custDataLst>
          </p:nvPr>
        </p:nvSpPr>
        <p:spPr>
          <a:xfrm>
            <a:off x="1568253" y="2143239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400" b="1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5604" name="文本框 25603">
            <a:hlinkClick r:id="rId22" action="ppaction://hlinkfile"/>
          </p:cNvPr>
          <p:cNvSpPr txBox="1"/>
          <p:nvPr>
            <p:custDataLst>
              <p:tags r:id="rId2"/>
            </p:custDataLst>
          </p:nvPr>
        </p:nvSpPr>
        <p:spPr>
          <a:xfrm>
            <a:off x="749936" y="2883855"/>
            <a:ext cx="1987868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B050"/>
                </a:solidFill>
                <a:latin typeface="+mn-ea"/>
                <a:ea typeface="+mn-ea"/>
              </a:rPr>
              <a:t>防止噪声产生</a:t>
            </a:r>
          </a:p>
        </p:txBody>
      </p:sp>
      <p:sp>
        <p:nvSpPr>
          <p:cNvPr id="25605" name="下箭头 25604"/>
          <p:cNvSpPr/>
          <p:nvPr>
            <p:custDataLst>
              <p:tags r:id="rId3"/>
            </p:custDataLst>
          </p:nvPr>
        </p:nvSpPr>
        <p:spPr>
          <a:xfrm>
            <a:off x="4431826" y="2218534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400" b="1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5606" name="文本框 25605">
            <a:hlinkClick r:id=""/>
          </p:cNvPr>
          <p:cNvSpPr txBox="1"/>
          <p:nvPr>
            <p:custDataLst>
              <p:tags r:id="rId4"/>
            </p:custDataLst>
          </p:nvPr>
        </p:nvSpPr>
        <p:spPr>
          <a:xfrm>
            <a:off x="3231835" y="2883855"/>
            <a:ext cx="2614730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algn="ctr" defTabSz="685165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B050"/>
                </a:solidFill>
                <a:latin typeface="+mn-ea"/>
                <a:ea typeface="+mn-ea"/>
              </a:rPr>
              <a:t>阻断噪声传播</a:t>
            </a:r>
          </a:p>
        </p:txBody>
      </p:sp>
      <p:sp>
        <p:nvSpPr>
          <p:cNvPr id="25607" name="下箭头 25606"/>
          <p:cNvSpPr/>
          <p:nvPr>
            <p:custDataLst>
              <p:tags r:id="rId5"/>
            </p:custDataLst>
          </p:nvPr>
        </p:nvSpPr>
        <p:spPr>
          <a:xfrm>
            <a:off x="7458713" y="2142969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400" b="1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5608" name="文本框 25607">
            <a:hlinkClick r:id=""/>
          </p:cNvPr>
          <p:cNvSpPr txBox="1"/>
          <p:nvPr>
            <p:custDataLst>
              <p:tags r:id="rId6"/>
            </p:custDataLst>
          </p:nvPr>
        </p:nvSpPr>
        <p:spPr>
          <a:xfrm>
            <a:off x="6260625" y="2883855"/>
            <a:ext cx="2591991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B050"/>
                </a:solidFill>
                <a:latin typeface="+mn-ea"/>
                <a:ea typeface="+mn-ea"/>
              </a:rPr>
              <a:t>防止噪声进入耳朵</a:t>
            </a:r>
          </a:p>
        </p:txBody>
      </p:sp>
      <p:sp>
        <p:nvSpPr>
          <p:cNvPr id="25609" name="文本框 25608"/>
          <p:cNvSpPr txBox="1"/>
          <p:nvPr>
            <p:custDataLst>
              <p:tags r:id="rId7"/>
            </p:custDataLst>
          </p:nvPr>
        </p:nvSpPr>
        <p:spPr>
          <a:xfrm>
            <a:off x="899716" y="1059804"/>
            <a:ext cx="5075634" cy="43751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165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00"/>
                </a:solidFill>
                <a:latin typeface="+mn-ea"/>
                <a:ea typeface="+mn-ea"/>
              </a:rPr>
              <a:t>声音从产生到引起听觉有三个阶</a:t>
            </a:r>
            <a:r>
              <a:rPr lang="zh-CN" altLang="en-US" sz="2400" b="1" smtClean="0">
                <a:solidFill>
                  <a:srgbClr val="000000"/>
                </a:solidFill>
                <a:latin typeface="+mn-ea"/>
                <a:ea typeface="+mn-ea"/>
              </a:rPr>
              <a:t>段：</a:t>
            </a:r>
            <a:endParaRPr lang="zh-CN" altLang="en-US" sz="2400" b="1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5610" name="文本框 25609"/>
          <p:cNvSpPr txBox="1"/>
          <p:nvPr>
            <p:custDataLst>
              <p:tags r:id="rId8"/>
            </p:custDataLst>
          </p:nvPr>
        </p:nvSpPr>
        <p:spPr>
          <a:xfrm>
            <a:off x="757557" y="1667751"/>
            <a:ext cx="1837135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165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FF"/>
                </a:solidFill>
                <a:latin typeface="+mn-ea"/>
                <a:ea typeface="+mn-ea"/>
              </a:rPr>
              <a:t>声源的振动</a:t>
            </a:r>
          </a:p>
        </p:txBody>
      </p:sp>
      <p:sp>
        <p:nvSpPr>
          <p:cNvPr id="25611" name="文本框 25610"/>
          <p:cNvSpPr txBox="1"/>
          <p:nvPr>
            <p:custDataLst>
              <p:tags r:id="rId9"/>
            </p:custDataLst>
          </p:nvPr>
        </p:nvSpPr>
        <p:spPr>
          <a:xfrm>
            <a:off x="3189766" y="1667987"/>
            <a:ext cx="2699861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165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FF"/>
                </a:solidFill>
                <a:latin typeface="+mn-ea"/>
                <a:ea typeface="+mn-ea"/>
              </a:rPr>
              <a:t>空气等介质的传播</a:t>
            </a:r>
          </a:p>
        </p:txBody>
      </p:sp>
      <p:sp>
        <p:nvSpPr>
          <p:cNvPr id="25612" name="文本框 25611"/>
          <p:cNvSpPr txBox="1"/>
          <p:nvPr>
            <p:custDataLst>
              <p:tags r:id="rId10"/>
            </p:custDataLst>
          </p:nvPr>
        </p:nvSpPr>
        <p:spPr>
          <a:xfrm>
            <a:off x="6505417" y="1670153"/>
            <a:ext cx="2122289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algn="ctr" defTabSz="685165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FF"/>
                </a:solidFill>
                <a:latin typeface="+mn-ea"/>
                <a:ea typeface="+mn-ea"/>
              </a:rPr>
              <a:t>鼓膜的振动</a:t>
            </a:r>
          </a:p>
        </p:txBody>
      </p:sp>
      <p:sp>
        <p:nvSpPr>
          <p:cNvPr id="25617" name="文本框 25616"/>
          <p:cNvSpPr txBox="1"/>
          <p:nvPr>
            <p:custDataLst>
              <p:tags r:id="rId11"/>
            </p:custDataLst>
          </p:nvPr>
        </p:nvSpPr>
        <p:spPr>
          <a:xfrm>
            <a:off x="749936" y="4083051"/>
            <a:ext cx="2349341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DA6D00"/>
                </a:solidFill>
                <a:latin typeface="+mn-ea"/>
                <a:ea typeface="+mn-ea"/>
              </a:rPr>
              <a:t>在声源处减弱</a:t>
            </a:r>
          </a:p>
        </p:txBody>
      </p:sp>
      <p:sp>
        <p:nvSpPr>
          <p:cNvPr id="25618" name="文本框 25617"/>
          <p:cNvSpPr txBox="1"/>
          <p:nvPr>
            <p:custDataLst>
              <p:tags r:id="rId12"/>
            </p:custDataLst>
          </p:nvPr>
        </p:nvSpPr>
        <p:spPr>
          <a:xfrm>
            <a:off x="3275013" y="4083051"/>
            <a:ext cx="2783205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DA6D00"/>
                </a:solidFill>
                <a:latin typeface="+mn-ea"/>
                <a:ea typeface="+mn-ea"/>
              </a:rPr>
              <a:t>在传播过程中减弱</a:t>
            </a:r>
          </a:p>
        </p:txBody>
      </p:sp>
      <p:sp>
        <p:nvSpPr>
          <p:cNvPr id="25619" name="文本框 25618"/>
          <p:cNvSpPr txBox="1"/>
          <p:nvPr>
            <p:custDataLst>
              <p:tags r:id="rId13"/>
            </p:custDataLst>
          </p:nvPr>
        </p:nvSpPr>
        <p:spPr>
          <a:xfrm>
            <a:off x="6505417" y="4083051"/>
            <a:ext cx="2102644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DA6D00"/>
                </a:solidFill>
                <a:latin typeface="+mn-ea"/>
                <a:ea typeface="+mn-ea"/>
              </a:rPr>
              <a:t>在人耳处减弱</a:t>
            </a:r>
          </a:p>
        </p:txBody>
      </p:sp>
      <p:sp>
        <p:nvSpPr>
          <p:cNvPr id="25620" name="下箭头 25619"/>
          <p:cNvSpPr/>
          <p:nvPr>
            <p:custDataLst>
              <p:tags r:id="rId14"/>
            </p:custDataLst>
          </p:nvPr>
        </p:nvSpPr>
        <p:spPr>
          <a:xfrm>
            <a:off x="1620521" y="3437732"/>
            <a:ext cx="246698" cy="645319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400" b="1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5621" name="下箭头 25620"/>
          <p:cNvSpPr/>
          <p:nvPr>
            <p:custDataLst>
              <p:tags r:id="rId15"/>
            </p:custDataLst>
          </p:nvPr>
        </p:nvSpPr>
        <p:spPr>
          <a:xfrm>
            <a:off x="4400867" y="3334864"/>
            <a:ext cx="246698" cy="645319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400" b="1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5622" name="下箭头 25621"/>
          <p:cNvSpPr/>
          <p:nvPr>
            <p:custDataLst>
              <p:tags r:id="rId16"/>
            </p:custDataLst>
          </p:nvPr>
        </p:nvSpPr>
        <p:spPr>
          <a:xfrm>
            <a:off x="7433948" y="3334864"/>
            <a:ext cx="246221" cy="645319"/>
          </a:xfrm>
          <a:prstGeom prst="down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400" b="1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5623" name="直接连接符 25622"/>
          <p:cNvSpPr/>
          <p:nvPr>
            <p:custDataLst>
              <p:tags r:id="rId17"/>
            </p:custDataLst>
          </p:nvPr>
        </p:nvSpPr>
        <p:spPr>
          <a:xfrm>
            <a:off x="2525396" y="1888968"/>
            <a:ext cx="757238" cy="476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b="1">
              <a:latin typeface="+mn-ea"/>
              <a:ea typeface="+mn-ea"/>
            </a:endParaRPr>
          </a:p>
        </p:txBody>
      </p:sp>
      <p:sp>
        <p:nvSpPr>
          <p:cNvPr id="25624" name="直接连接符 25623"/>
          <p:cNvSpPr/>
          <p:nvPr>
            <p:custDataLst>
              <p:tags r:id="rId18"/>
            </p:custDataLst>
          </p:nvPr>
        </p:nvSpPr>
        <p:spPr>
          <a:xfrm>
            <a:off x="5764372" y="1895973"/>
            <a:ext cx="992505" cy="476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b="1">
              <a:latin typeface="+mn-ea"/>
              <a:ea typeface="+mn-ea"/>
            </a:endParaRPr>
          </a:p>
        </p:txBody>
      </p:sp>
      <p:sp>
        <p:nvSpPr>
          <p:cNvPr id="25625" name="直接连接符 25624"/>
          <p:cNvSpPr/>
          <p:nvPr>
            <p:custDataLst>
              <p:tags r:id="rId19"/>
            </p:custDataLst>
          </p:nvPr>
        </p:nvSpPr>
        <p:spPr>
          <a:xfrm>
            <a:off x="2682084" y="3149602"/>
            <a:ext cx="592931" cy="953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b="1">
              <a:latin typeface="+mn-ea"/>
              <a:ea typeface="+mn-ea"/>
            </a:endParaRPr>
          </a:p>
        </p:txBody>
      </p:sp>
      <p:sp>
        <p:nvSpPr>
          <p:cNvPr id="25626" name="直接连接符 25625"/>
          <p:cNvSpPr/>
          <p:nvPr>
            <p:custDataLst>
              <p:tags r:id="rId20"/>
            </p:custDataLst>
          </p:nvPr>
        </p:nvSpPr>
        <p:spPr>
          <a:xfrm>
            <a:off x="5555774" y="3150555"/>
            <a:ext cx="704850" cy="476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b="1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6" grpId="0"/>
      <p:bldP spid="25608" grpId="0"/>
      <p:bldP spid="25609" grpId="0"/>
      <p:bldP spid="25610" grpId="0"/>
      <p:bldP spid="25611" grpId="0"/>
      <p:bldP spid="25612" grpId="0"/>
      <p:bldP spid="25617" grpId="0"/>
      <p:bldP spid="25618" grpId="0"/>
      <p:bldP spid="256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23553"/>
          <p:cNvSpPr txBox="1"/>
          <p:nvPr>
            <p:custDataLst>
              <p:tags r:id="rId1"/>
            </p:custDataLst>
          </p:nvPr>
        </p:nvSpPr>
        <p:spPr>
          <a:xfrm>
            <a:off x="716499" y="1141715"/>
            <a:ext cx="599703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l" eaLnBrk="1" latinLnBrk="0" hangingPunct="1">
              <a:spcBef>
                <a:spcPts val="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+mn-lt"/>
                <a:ea typeface="+mn-ea"/>
              </a:rPr>
              <a:t>1.</a:t>
            </a:r>
            <a:r>
              <a:rPr lang="zh-CN" altLang="en-US" sz="2800" b="1" dirty="0">
                <a:solidFill>
                  <a:srgbClr val="0070C0"/>
                </a:solidFill>
                <a:latin typeface="+mn-lt"/>
                <a:ea typeface="+mn-ea"/>
              </a:rPr>
              <a:t>防止噪声产生</a:t>
            </a:r>
            <a:r>
              <a:rPr lang="en-US" altLang="zh-CN" sz="2800" b="1" dirty="0">
                <a:solidFill>
                  <a:srgbClr val="0070C0"/>
                </a:solidFill>
                <a:latin typeface="+mn-lt"/>
                <a:ea typeface="+mn-ea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在声源处控制 </a:t>
            </a:r>
          </a:p>
        </p:txBody>
      </p:sp>
      <p:sp>
        <p:nvSpPr>
          <p:cNvPr id="23557" name="矩形 23556"/>
          <p:cNvSpPr/>
          <p:nvPr>
            <p:custDataLst>
              <p:tags r:id="rId2"/>
            </p:custDataLst>
          </p:nvPr>
        </p:nvSpPr>
        <p:spPr>
          <a:xfrm>
            <a:off x="937705" y="3531628"/>
            <a:ext cx="1980029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dirty="0">
                <a:latin typeface="+mn-lt"/>
                <a:ea typeface="+mn-ea"/>
              </a:rPr>
              <a:t>禁止</a:t>
            </a:r>
            <a:r>
              <a:rPr lang="zh-CN" altLang="en-US" sz="2800" dirty="0" smtClean="0">
                <a:latin typeface="+mn-lt"/>
                <a:ea typeface="+mn-ea"/>
              </a:rPr>
              <a:t>鸣喇叭</a:t>
            </a:r>
            <a:endParaRPr lang="zh-CN" altLang="en-US" sz="2800" dirty="0">
              <a:latin typeface="+mn-lt"/>
              <a:ea typeface="+mn-ea"/>
            </a:endParaRPr>
          </a:p>
        </p:txBody>
      </p:sp>
      <p:sp>
        <p:nvSpPr>
          <p:cNvPr id="23559" name="矩形 23558"/>
          <p:cNvSpPr/>
          <p:nvPr>
            <p:custDataLst>
              <p:tags r:id="rId3"/>
            </p:custDataLst>
          </p:nvPr>
        </p:nvSpPr>
        <p:spPr>
          <a:xfrm>
            <a:off x="6578461" y="3536863"/>
            <a:ext cx="2438488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zh-CN" altLang="en-US" sz="2800">
                <a:latin typeface="+mn-lt"/>
                <a:ea typeface="+mn-ea"/>
              </a:rPr>
              <a:t>摩托车消声器 </a:t>
            </a:r>
          </a:p>
        </p:txBody>
      </p:sp>
      <p:pic>
        <p:nvPicPr>
          <p:cNvPr id="23560" name="图片 23559" descr="消声器是怎么工作的？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15018" y="1919507"/>
            <a:ext cx="2313305" cy="15367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561" name="文本框 23560"/>
          <p:cNvSpPr txBox="1"/>
          <p:nvPr>
            <p:custDataLst>
              <p:tags r:id="rId5"/>
            </p:custDataLst>
          </p:nvPr>
        </p:nvSpPr>
        <p:spPr>
          <a:xfrm>
            <a:off x="3877647" y="3536863"/>
            <a:ext cx="1988045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dirty="0">
                <a:latin typeface="+mn-lt"/>
                <a:ea typeface="+mn-ea"/>
              </a:rPr>
              <a:t>枪管消声器</a:t>
            </a:r>
          </a:p>
        </p:txBody>
      </p:sp>
      <p:pic>
        <p:nvPicPr>
          <p:cNvPr id="29" name="Picture 17"/>
          <p:cNvPicPr>
            <a:picLocks noChangeAspect="1"/>
          </p:cNvPicPr>
          <p:nvPr/>
        </p:nvPicPr>
        <p:blipFill>
          <a:blip r:embed="rId8">
            <a:lum bright="-6000" contrast="21999"/>
          </a:blip>
          <a:stretch>
            <a:fillRect/>
          </a:stretch>
        </p:blipFill>
        <p:spPr>
          <a:xfrm>
            <a:off x="6731813" y="1919507"/>
            <a:ext cx="1620520" cy="1569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3" descr="10311430_9412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798" y="2001104"/>
            <a:ext cx="2061845" cy="137350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26625"/>
          <p:cNvSpPr txBox="1"/>
          <p:nvPr>
            <p:custDataLst>
              <p:tags r:id="rId1"/>
            </p:custDataLst>
          </p:nvPr>
        </p:nvSpPr>
        <p:spPr>
          <a:xfrm>
            <a:off x="755576" y="1131590"/>
            <a:ext cx="6774775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  <a:ea typeface="+mn-ea"/>
              </a:rPr>
              <a:t>2.阻断噪声传播</a:t>
            </a:r>
            <a:r>
              <a:rPr lang="en-US" altLang="zh-CN" sz="2800" b="1" dirty="0">
                <a:solidFill>
                  <a:srgbClr val="0070C0"/>
                </a:solidFill>
                <a:latin typeface="+mn-lt"/>
                <a:ea typeface="+mn-ea"/>
              </a:rPr>
              <a:t>——</a:t>
            </a:r>
            <a:r>
              <a:rPr lang="en-US" altLang="en-US" sz="28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在传播过程中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控制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150620" y="2155804"/>
            <a:ext cx="1743075" cy="2127885"/>
            <a:chOff x="556" y="3943"/>
            <a:chExt cx="2745" cy="3351"/>
          </a:xfrm>
        </p:grpSpPr>
        <p:pic>
          <p:nvPicPr>
            <p:cNvPr id="27650" name="图片 27649" descr="geyin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556" y="3943"/>
              <a:ext cx="2745" cy="206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996" y="6470"/>
              <a:ext cx="200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隔音墙</a:t>
              </a: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6238240" y="2078230"/>
            <a:ext cx="1791970" cy="2282402"/>
            <a:chOff x="650" y="248"/>
            <a:chExt cx="3719" cy="3782"/>
          </a:xfrm>
        </p:grpSpPr>
        <p:pic>
          <p:nvPicPr>
            <p:cNvPr id="17410" name="Picture 4" descr="双层隔音窗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" y="248"/>
              <a:ext cx="3719" cy="27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11" name="Text Box 5"/>
            <p:cNvSpPr txBox="1"/>
            <p:nvPr/>
          </p:nvSpPr>
          <p:spPr>
            <a:xfrm>
              <a:off x="669" y="3163"/>
              <a:ext cx="3700" cy="8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800" dirty="0">
                  <a:latin typeface="Arial" panose="020B0604020202020204" pitchFamily="34" charset="0"/>
                </a:rPr>
                <a:t>关闭门窗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580727" y="2023782"/>
            <a:ext cx="2075922" cy="2306237"/>
            <a:chOff x="3018" y="3635"/>
            <a:chExt cx="5621" cy="5395"/>
          </a:xfrm>
        </p:grpSpPr>
        <p:pic>
          <p:nvPicPr>
            <p:cNvPr id="22537" name="Picture 9" descr="林荫道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4" y="3635"/>
              <a:ext cx="5478" cy="36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3018" y="7806"/>
              <a:ext cx="5621" cy="1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在路边种树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1619672" y="960349"/>
            <a:ext cx="6544673" cy="793296"/>
            <a:chOff x="-993938" y="834154"/>
            <a:chExt cx="6544673" cy="793296"/>
          </a:xfrm>
        </p:grpSpPr>
        <p:sp>
          <p:nvSpPr>
            <p:cNvPr id="52" name="Title 1"/>
            <p:cNvSpPr txBox="1"/>
            <p:nvPr>
              <p:custDataLst>
                <p:tags r:id="rId9"/>
              </p:custDataLst>
            </p:nvPr>
          </p:nvSpPr>
          <p:spPr>
            <a:xfrm>
              <a:off x="-956745" y="834154"/>
              <a:ext cx="6507480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第4节 </a:t>
              </a:r>
              <a:r>
                <a:rPr 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噪声的危害和控制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学习内容导览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10"/>
              </p:custDataLst>
            </p:nvPr>
          </p:nvCxnSpPr>
          <p:spPr>
            <a:xfrm>
              <a:off x="-993938" y="1627450"/>
              <a:ext cx="6480175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>
            <a:off x="2086745" y="3398601"/>
            <a:ext cx="5771515" cy="0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/>
          <p:nvPr>
            <p:custDataLst>
              <p:tags r:id="rId3"/>
            </p:custDataLst>
          </p:nvPr>
        </p:nvSpPr>
        <p:spPr>
          <a:xfrm>
            <a:off x="1569777" y="2588669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Oval 120"/>
          <p:cNvSpPr/>
          <p:nvPr>
            <p:custDataLst>
              <p:tags r:id="rId4"/>
            </p:custDataLst>
          </p:nvPr>
        </p:nvSpPr>
        <p:spPr>
          <a:xfrm>
            <a:off x="4161965" y="2588855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5"/>
            </p:custDataLst>
          </p:nvPr>
        </p:nvSpPr>
        <p:spPr>
          <a:xfrm>
            <a:off x="1711012" y="2993237"/>
            <a:ext cx="1227762" cy="8107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噪声的来源</a:t>
            </a:r>
          </a:p>
        </p:txBody>
      </p:sp>
      <p:sp>
        <p:nvSpPr>
          <p:cNvPr id="67" name="Text Placeholder 45"/>
          <p:cNvSpPr txBox="1"/>
          <p:nvPr>
            <p:custDataLst>
              <p:tags r:id="rId6"/>
            </p:custDataLst>
          </p:nvPr>
        </p:nvSpPr>
        <p:spPr>
          <a:xfrm>
            <a:off x="4156309" y="2773455"/>
            <a:ext cx="1508760" cy="11036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噪声强弱的</a:t>
            </a:r>
          </a:p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等级和噪声</a:t>
            </a:r>
          </a:p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的危害</a:t>
            </a:r>
            <a:endParaRPr kumimoji="0" lang="zh-CN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Oval 120"/>
          <p:cNvSpPr/>
          <p:nvPr>
            <p:custDataLst>
              <p:tags r:id="rId7"/>
            </p:custDataLst>
          </p:nvPr>
        </p:nvSpPr>
        <p:spPr>
          <a:xfrm>
            <a:off x="6682280" y="2588855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Placeholder 45"/>
          <p:cNvSpPr txBox="1"/>
          <p:nvPr>
            <p:custDataLst>
              <p:tags r:id="rId8"/>
            </p:custDataLst>
          </p:nvPr>
        </p:nvSpPr>
        <p:spPr>
          <a:xfrm>
            <a:off x="6683910" y="2838767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控制噪声</a:t>
            </a:r>
            <a:endParaRPr kumimoji="0" lang="zh-CN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691858" y="1989455"/>
            <a:ext cx="5399951" cy="2094859"/>
            <a:chOff x="8709" y="3323"/>
            <a:chExt cx="8158" cy="3124"/>
          </a:xfrm>
        </p:grpSpPr>
        <p:sp>
          <p:nvSpPr>
            <p:cNvPr id="5" name="Text Box 8"/>
            <p:cNvSpPr txBox="1"/>
            <p:nvPr/>
          </p:nvSpPr>
          <p:spPr>
            <a:xfrm>
              <a:off x="13930" y="5667"/>
              <a:ext cx="2937" cy="7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2800" dirty="0">
                  <a:latin typeface="Arial" panose="020B0604020202020204" pitchFamily="34" charset="0"/>
                </a:rPr>
                <a:t>隔音耳罩</a:t>
              </a:r>
            </a:p>
          </p:txBody>
        </p:sp>
        <p:pic>
          <p:nvPicPr>
            <p:cNvPr id="4" name="Picture 7" descr="暴风截屏201204241615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9" y="3323"/>
              <a:ext cx="4977" cy="312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626" name="文本框 26625"/>
          <p:cNvSpPr txBox="1"/>
          <p:nvPr>
            <p:custDataLst>
              <p:tags r:id="rId1"/>
            </p:custDataLst>
          </p:nvPr>
        </p:nvSpPr>
        <p:spPr>
          <a:xfrm>
            <a:off x="827583" y="1131590"/>
            <a:ext cx="7206823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  <a:ea typeface="+mn-ea"/>
              </a:rPr>
              <a:t>3.</a:t>
            </a:r>
            <a:r>
              <a:rPr lang="zh-CN" altLang="en-US" sz="2800" b="1" dirty="0">
                <a:solidFill>
                  <a:srgbClr val="0070C0"/>
                </a:solidFill>
                <a:latin typeface="+mn-lt"/>
                <a:ea typeface="+mn-ea"/>
              </a:rPr>
              <a:t>防止噪声进入耳朵</a:t>
            </a:r>
            <a:r>
              <a:rPr lang="en-US" altLang="zh-CN" sz="2800" b="1" dirty="0">
                <a:solidFill>
                  <a:srgbClr val="0070C0"/>
                </a:solidFill>
                <a:latin typeface="+mn-lt"/>
                <a:ea typeface="+mn-ea"/>
              </a:rPr>
              <a:t>——</a:t>
            </a:r>
            <a:r>
              <a:rPr lang="en-US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在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人耳处控制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9418" y="1001574"/>
            <a:ext cx="7929245" cy="3634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  <a:ea typeface="+mn-ea"/>
                <a:sym typeface="+mn-ea"/>
              </a:rPr>
              <a:t>例</a:t>
            </a:r>
            <a:r>
              <a:rPr lang="en-US" altLang="zh-CN" sz="2400" b="1" dirty="0">
                <a:latin typeface="+mn-ea"/>
                <a:ea typeface="+mn-ea"/>
                <a:sym typeface="+mn-ea"/>
              </a:rPr>
              <a:t>2 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城市高架道路某些路段有高 </a:t>
            </a:r>
            <a:r>
              <a:rPr lang="en-US" altLang="zh-CN" sz="2400" b="1" dirty="0">
                <a:latin typeface="+mn-ea"/>
                <a:ea typeface="+mn-ea"/>
                <a:sym typeface="+mn-ea"/>
              </a:rPr>
              <a:t>3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～</a:t>
            </a:r>
            <a:r>
              <a:rPr lang="en-US" altLang="zh-CN" sz="2400" b="1" dirty="0">
                <a:latin typeface="+mn-ea"/>
                <a:ea typeface="+mn-ea"/>
                <a:sym typeface="+mn-ea"/>
              </a:rPr>
              <a:t>4 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米的透明板墙</a:t>
            </a:r>
            <a:r>
              <a:rPr lang="zh-CN" altLang="en-US" sz="2400" b="1" dirty="0" smtClean="0">
                <a:latin typeface="+mn-ea"/>
                <a:ea typeface="+mn-ea"/>
                <a:sym typeface="+mn-ea"/>
              </a:rPr>
              <a:t>，</a:t>
            </a:r>
            <a:endParaRPr lang="en-US" altLang="zh-CN" sz="2400" b="1" dirty="0" smtClean="0">
              <a:latin typeface="+mn-ea"/>
              <a:ea typeface="+mn-ea"/>
              <a:sym typeface="+mn-ea"/>
            </a:endParaRP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zh-CN" altLang="en-US" sz="2400" b="1" dirty="0" smtClean="0">
                <a:latin typeface="+mn-ea"/>
                <a:ea typeface="+mn-ea"/>
                <a:sym typeface="+mn-ea"/>
              </a:rPr>
              <a:t>目的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是</a:t>
            </a:r>
            <a:r>
              <a:rPr lang="en-US" altLang="zh-CN" sz="2400" b="1" dirty="0">
                <a:latin typeface="+mn-ea"/>
                <a:ea typeface="+mn-ea"/>
                <a:sym typeface="+mn-ea"/>
              </a:rPr>
              <a:t>(    )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US" altLang="zh-CN" sz="2400" b="1" dirty="0">
                <a:latin typeface="+mn-ea"/>
                <a:ea typeface="+mn-ea"/>
                <a:sym typeface="+mn-ea"/>
              </a:rPr>
              <a:t>A. 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保护车辆安全行驶</a:t>
            </a:r>
            <a:endParaRPr lang="zh-CN" altLang="en-US" sz="2400" b="1" dirty="0">
              <a:latin typeface="+mn-ea"/>
              <a:ea typeface="+mn-ea"/>
            </a:endParaRP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US" altLang="zh-CN" sz="2400" b="1" dirty="0">
                <a:latin typeface="+mn-ea"/>
                <a:ea typeface="+mn-ea"/>
                <a:sym typeface="+mn-ea"/>
              </a:rPr>
              <a:t>B. 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阻止车辆排放的废气</a:t>
            </a:r>
            <a:endParaRPr lang="zh-CN" altLang="en-US" sz="2400" b="1" dirty="0">
              <a:latin typeface="+mn-ea"/>
              <a:ea typeface="+mn-ea"/>
            </a:endParaRP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US" altLang="zh-CN" sz="2400" b="1" dirty="0">
                <a:latin typeface="+mn-ea"/>
                <a:ea typeface="+mn-ea"/>
                <a:sym typeface="+mn-ea"/>
              </a:rPr>
              <a:t>C. 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体现高架道路设计的美观</a:t>
            </a:r>
            <a:endParaRPr lang="zh-CN" altLang="en-US" sz="2400" b="1" dirty="0">
              <a:latin typeface="+mn-ea"/>
              <a:ea typeface="+mn-ea"/>
            </a:endParaRP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US" altLang="zh-CN" sz="2400" b="1" dirty="0">
                <a:latin typeface="+mn-ea"/>
                <a:ea typeface="+mn-ea"/>
                <a:sym typeface="+mn-ea"/>
              </a:rPr>
              <a:t>D. </a:t>
            </a:r>
            <a:r>
              <a:rPr lang="zh-CN" altLang="en-US" sz="2400" b="1" dirty="0">
                <a:latin typeface="+mn-ea"/>
                <a:ea typeface="+mn-ea"/>
                <a:sym typeface="+mn-ea"/>
              </a:rPr>
              <a:t>阻挡车辆产生的噪声，减小噪声污染</a:t>
            </a:r>
          </a:p>
        </p:txBody>
      </p:sp>
      <p:sp>
        <p:nvSpPr>
          <p:cNvPr id="257028" name="矩形 257027"/>
          <p:cNvSpPr/>
          <p:nvPr/>
        </p:nvSpPr>
        <p:spPr>
          <a:xfrm>
            <a:off x="2267744" y="1746012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D</a:t>
            </a:r>
          </a:p>
        </p:txBody>
      </p:sp>
      <p:grpSp>
        <p:nvGrpSpPr>
          <p:cNvPr id="17410" name="组合 257033"/>
          <p:cNvGrpSpPr/>
          <p:nvPr/>
        </p:nvGrpSpPr>
        <p:grpSpPr>
          <a:xfrm>
            <a:off x="5621655" y="2156639"/>
            <a:ext cx="2719070" cy="1722120"/>
            <a:chOff x="2578" y="1194"/>
            <a:chExt cx="2829" cy="1280"/>
          </a:xfrm>
        </p:grpSpPr>
        <p:grpSp>
          <p:nvGrpSpPr>
            <p:cNvPr id="17411" name="组合 257029"/>
            <p:cNvGrpSpPr/>
            <p:nvPr/>
          </p:nvGrpSpPr>
          <p:grpSpPr>
            <a:xfrm>
              <a:off x="2578" y="1194"/>
              <a:ext cx="2829" cy="1280"/>
              <a:chOff x="3241" y="1979"/>
              <a:chExt cx="1811" cy="1830"/>
            </a:xfrm>
          </p:grpSpPr>
          <p:sp>
            <p:nvSpPr>
              <p:cNvPr id="17412" name="矩形 257030"/>
              <p:cNvSpPr/>
              <p:nvPr/>
            </p:nvSpPr>
            <p:spPr>
              <a:xfrm>
                <a:off x="3251" y="1990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8000"/>
                  </a:srgbClr>
                </a:solidFill>
                <a:prstDash val="solid"/>
                <a:miter/>
                <a:headEnd type="none" w="med" len="med"/>
                <a:tailEnd type="none" w="lg" len="lg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17413" name="矩形 257031"/>
              <p:cNvSpPr/>
              <p:nvPr/>
            </p:nvSpPr>
            <p:spPr>
              <a:xfrm>
                <a:off x="3241" y="1979"/>
                <a:ext cx="1793" cy="1811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58000"/>
                    </a:srgbClr>
                  </a:gs>
                  <a:gs pos="50000">
                    <a:srgbClr val="FFFFFF">
                      <a:alpha val="82001"/>
                    </a:srgbClr>
                  </a:gs>
                  <a:gs pos="100000">
                    <a:srgbClr val="FFFFFF">
                      <a:alpha val="58000"/>
                    </a:srgbClr>
                  </a:gs>
                </a:gsLst>
                <a:lin ang="5400000" scaled="1"/>
                <a:tileRect/>
              </a:gradFill>
              <a:ln w="19050">
                <a:noFill/>
              </a:ln>
            </p:spPr>
            <p:txBody>
              <a:bodyPr wrap="none" anchor="ctr" anchorCtr="0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zh-CN" sz="18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7414" name="图片 257025" descr="Image-19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rcRect l="4497"/>
            <a:stretch>
              <a:fillRect/>
            </a:stretch>
          </p:blipFill>
          <p:spPr>
            <a:xfrm>
              <a:off x="2618" y="1239"/>
              <a:ext cx="2722" cy="118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63468" y="1348785"/>
            <a:ext cx="7085330" cy="20128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60000"/>
              </a:lnSpc>
              <a:spcBef>
                <a:spcPct val="20000"/>
              </a:spcBef>
            </a:pPr>
            <a:r>
              <a:rPr lang="zh-CN" altLang="en-US" sz="2400" b="1" dirty="0">
                <a:latin typeface="+mn-lt"/>
                <a:ea typeface="+mj-ea"/>
                <a:cs typeface="微软雅黑" panose="020B0503020204020204" pitchFamily="34" charset="-122"/>
                <a:sym typeface="+mn-ea"/>
              </a:rPr>
              <a:t>例</a:t>
            </a:r>
            <a:r>
              <a:rPr lang="en-US" altLang="zh-CN" sz="2400" b="1" dirty="0">
                <a:latin typeface="+mn-lt"/>
                <a:ea typeface="+mj-ea"/>
                <a:cs typeface="微软雅黑" panose="020B0503020204020204" pitchFamily="34" charset="-122"/>
                <a:sym typeface="+mn-ea"/>
              </a:rPr>
              <a:t>3 </a:t>
            </a:r>
            <a:r>
              <a:rPr lang="zh-CN" altLang="en-US" sz="2400" b="1" dirty="0">
                <a:latin typeface="+mn-lt"/>
                <a:ea typeface="+mj-ea"/>
                <a:cs typeface="微软雅黑" panose="020B0503020204020204" pitchFamily="34" charset="-122"/>
                <a:sym typeface="+mn-ea"/>
              </a:rPr>
              <a:t>为了保证正常的工作和学习，应控制环境声音</a:t>
            </a:r>
          </a:p>
          <a:p>
            <a:pPr marL="342900" indent="-342900">
              <a:lnSpc>
                <a:spcPct val="160000"/>
              </a:lnSpc>
              <a:spcBef>
                <a:spcPct val="20000"/>
              </a:spcBef>
            </a:pPr>
            <a:r>
              <a:rPr lang="zh-CN" altLang="en-US" sz="2400" b="1" dirty="0">
                <a:latin typeface="+mn-lt"/>
                <a:ea typeface="+mj-ea"/>
                <a:cs typeface="微软雅黑" panose="020B0503020204020204" pitchFamily="34" charset="-122"/>
                <a:sym typeface="+mn-ea"/>
              </a:rPr>
              <a:t>不超过（       ）</a:t>
            </a:r>
            <a:endParaRPr lang="zh-CN" altLang="en-US" sz="2400" b="1" dirty="0">
              <a:latin typeface="+mn-lt"/>
              <a:ea typeface="+mj-ea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60000"/>
              </a:lnSpc>
              <a:spcBef>
                <a:spcPct val="20000"/>
              </a:spcBef>
            </a:pPr>
            <a:r>
              <a:rPr lang="en-US" altLang="zh-CN" sz="2400" b="1" dirty="0">
                <a:latin typeface="+mn-lt"/>
                <a:ea typeface="+mj-ea"/>
                <a:cs typeface="微软雅黑" panose="020B0503020204020204" pitchFamily="34" charset="-122"/>
                <a:sym typeface="+mn-ea"/>
              </a:rPr>
              <a:t>A.  50dB       B.  70dB      C.  90dB      D.  110dB</a:t>
            </a:r>
          </a:p>
        </p:txBody>
      </p:sp>
      <p:sp>
        <p:nvSpPr>
          <p:cNvPr id="87051" name="Text Box 11"/>
          <p:cNvSpPr txBox="1"/>
          <p:nvPr>
            <p:custDataLst>
              <p:tags r:id="rId1"/>
            </p:custDataLst>
          </p:nvPr>
        </p:nvSpPr>
        <p:spPr>
          <a:xfrm>
            <a:off x="2483768" y="2104375"/>
            <a:ext cx="48133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3300"/>
                </a:solidFill>
                <a:latin typeface="Times New Roman" panose="02020603050405020304" charset="0"/>
                <a:ea typeface="华文新魏" panose="02010800040101010101" pitchFamily="2" charset="-122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40504" y="1185431"/>
            <a:ext cx="838327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例</a:t>
            </a:r>
            <a:r>
              <a:rPr lang="en-US" altLang="zh-CN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4 </a:t>
            </a:r>
            <a:r>
              <a:rPr lang="zh-CN" altLang="en-US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下列有关噪声的说法中错误的是(    </a:t>
            </a:r>
            <a:r>
              <a:rPr lang="zh-CN" altLang="en-US" sz="2400" b="1" dirty="0" smtClean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)</a:t>
            </a:r>
            <a:endParaRPr lang="zh-CN" altLang="en-US" sz="2400" b="1" dirty="0">
              <a:latin typeface="+mj-ea"/>
              <a:ea typeface="+mj-ea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 A．</a:t>
            </a:r>
            <a:r>
              <a:rPr lang="zh-CN" altLang="en-US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安静的图书馆里嘈杂的说话声属于噪声</a:t>
            </a:r>
            <a:endParaRPr lang="zh-CN" altLang="en-US" sz="2400" b="1" dirty="0">
              <a:latin typeface="+mj-ea"/>
              <a:ea typeface="+mj-ea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 B．</a:t>
            </a:r>
            <a:r>
              <a:rPr lang="zh-CN" altLang="en-US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机床车间的机器工作产生的声音属于噪声</a:t>
            </a:r>
            <a:endParaRPr lang="zh-CN" altLang="en-US" sz="2400" b="1" dirty="0">
              <a:latin typeface="+mj-ea"/>
              <a:ea typeface="+mj-ea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 C．</a:t>
            </a:r>
            <a:r>
              <a:rPr lang="zh-CN" altLang="en-US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优美的音乐人人爱听，它不可能是噪声 </a:t>
            </a:r>
            <a:endParaRPr lang="zh-CN" altLang="en-US" sz="2400" b="1" dirty="0">
              <a:latin typeface="+mj-ea"/>
              <a:ea typeface="+mj-ea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 D．</a:t>
            </a:r>
            <a:r>
              <a:rPr lang="zh-CN" altLang="en-US" sz="2400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凡是妨碍人们正常休息、学习和工作的声音都属于噪声</a:t>
            </a:r>
            <a:r>
              <a:rPr lang="zh-CN" altLang="en-US" b="1" dirty="0"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 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18435" name="文本框 18434"/>
          <p:cNvSpPr txBox="1"/>
          <p:nvPr>
            <p:custDataLst>
              <p:tags r:id="rId1"/>
            </p:custDataLst>
          </p:nvPr>
        </p:nvSpPr>
        <p:spPr>
          <a:xfrm>
            <a:off x="6031208" y="1275606"/>
            <a:ext cx="4718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10350" y="1453197"/>
            <a:ext cx="726440" cy="3063240"/>
            <a:chOff x="442" y="2268"/>
            <a:chExt cx="1144" cy="4824"/>
          </a:xfrm>
        </p:grpSpPr>
        <p:sp>
          <p:nvSpPr>
            <p:cNvPr id="34" name="文本框 33"/>
            <p:cNvSpPr txBox="1"/>
            <p:nvPr/>
          </p:nvSpPr>
          <p:spPr>
            <a:xfrm>
              <a:off x="442" y="2294"/>
              <a:ext cx="740" cy="4798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+mj-ea"/>
                  <a:ea typeface="+mj-ea"/>
                </a:rPr>
                <a:t>噪声的危害和控制</a:t>
              </a:r>
            </a:p>
          </p:txBody>
        </p:sp>
        <p:sp>
          <p:nvSpPr>
            <p:cNvPr id="50" name="左大括号 49"/>
            <p:cNvSpPr/>
            <p:nvPr/>
          </p:nvSpPr>
          <p:spPr>
            <a:xfrm>
              <a:off x="1158" y="2268"/>
              <a:ext cx="428" cy="4617"/>
            </a:xfrm>
            <a:prstGeom prst="leftBrace">
              <a:avLst>
                <a:gd name="adj1" fmla="val 35952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b="1" strike="noStrike" noProof="1"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60285" y="1036637"/>
            <a:ext cx="7698105" cy="3846195"/>
            <a:chOff x="1962" y="1725"/>
            <a:chExt cx="12123" cy="6057"/>
          </a:xfrm>
        </p:grpSpPr>
        <p:grpSp>
          <p:nvGrpSpPr>
            <p:cNvPr id="8" name="组合 7"/>
            <p:cNvGrpSpPr/>
            <p:nvPr/>
          </p:nvGrpSpPr>
          <p:grpSpPr>
            <a:xfrm>
              <a:off x="2000" y="1725"/>
              <a:ext cx="12085" cy="1307"/>
              <a:chOff x="2000" y="1725"/>
              <a:chExt cx="12085" cy="1307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2000" y="2089"/>
                <a:ext cx="3044" cy="679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>
                <a:defPPr>
                  <a:defRPr lang="zh-CN"/>
                </a:defPPr>
                <a:lvl1pPr>
                  <a:defRPr sz="1800" b="1"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2200" dirty="0"/>
                  <a:t>噪声的来源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4586" y="1725"/>
                <a:ext cx="8490" cy="727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2400" b="1" dirty="0">
                    <a:latin typeface="+mj-ea"/>
                    <a:ea typeface="+mj-ea"/>
                  </a:rPr>
                  <a:t>物理学的角度：发声体做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无规则振动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4630" y="2452"/>
                <a:ext cx="9455" cy="580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>
                <a:spAutoFit/>
              </a:bodyPr>
              <a:lstStyle>
                <a:defPPr>
                  <a:defRPr lang="zh-CN"/>
                </a:defPPr>
                <a:lvl1pPr>
                  <a:defRPr sz="1800" b="1"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dirty="0"/>
                  <a:t>环境保护的角度：妨碍人们正常休息、学习和工作的声音</a:t>
                </a:r>
              </a:p>
            </p:txBody>
          </p:sp>
          <p:sp>
            <p:nvSpPr>
              <p:cNvPr id="47" name="左大括号 46"/>
              <p:cNvSpPr/>
              <p:nvPr/>
            </p:nvSpPr>
            <p:spPr>
              <a:xfrm>
                <a:off x="4441" y="1891"/>
                <a:ext cx="244" cy="1074"/>
              </a:xfrm>
              <a:prstGeom prst="leftBrace">
                <a:avLst>
                  <a:gd name="adj1" fmla="val 29456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800" b="1" strike="noStrike" noProof="1">
                  <a:latin typeface="+mj-ea"/>
                  <a:ea typeface="+mj-ea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984" y="3109"/>
              <a:ext cx="6612" cy="1630"/>
              <a:chOff x="1984" y="2770"/>
              <a:chExt cx="6612" cy="1630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1984" y="3281"/>
                <a:ext cx="2960" cy="679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>
                <a:defPPr>
                  <a:defRPr lang="zh-CN"/>
                </a:defPPr>
                <a:lvl1pPr>
                  <a:defRPr sz="1800" b="1"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2200" dirty="0"/>
                  <a:t>噪</a:t>
                </a:r>
                <a:r>
                  <a:rPr lang="zh-CN" altLang="en-US" sz="2200" dirty="0">
                    <a:sym typeface="+mn-ea"/>
                  </a:rPr>
                  <a:t>声</a:t>
                </a:r>
                <a:r>
                  <a:rPr lang="zh-CN" altLang="en-US" sz="2200" dirty="0"/>
                  <a:t>的等级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591" y="2770"/>
                <a:ext cx="4005" cy="727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>
                <a:defPPr>
                  <a:defRPr lang="zh-CN"/>
                </a:defPPr>
                <a:lvl1pPr>
                  <a:defRPr sz="1800" b="1"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2400" dirty="0"/>
                  <a:t>单位：分贝（</a:t>
                </a:r>
                <a:r>
                  <a:rPr lang="en-US" altLang="zh-CN" sz="2400" dirty="0"/>
                  <a:t>dB</a:t>
                </a:r>
                <a:r>
                  <a:rPr lang="zh-CN" altLang="en-US" sz="2400" dirty="0"/>
                  <a:t>）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4591" y="3673"/>
                <a:ext cx="3741" cy="727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>
                <a:defPPr>
                  <a:defRPr lang="zh-CN"/>
                </a:defPPr>
                <a:lvl1pPr>
                  <a:defRPr sz="1800" b="1"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2400"/>
                  <a:t>各种分贝的声音</a:t>
                </a:r>
              </a:p>
            </p:txBody>
          </p:sp>
          <p:sp>
            <p:nvSpPr>
              <p:cNvPr id="48" name="左大括号 47"/>
              <p:cNvSpPr/>
              <p:nvPr/>
            </p:nvSpPr>
            <p:spPr>
              <a:xfrm>
                <a:off x="4498" y="3063"/>
                <a:ext cx="175" cy="1016"/>
              </a:xfrm>
              <a:prstGeom prst="leftBrace">
                <a:avLst>
                  <a:gd name="adj1" fmla="val 39037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z="1800" b="1" strike="noStrike" noProof="1">
                  <a:latin typeface="+mj-ea"/>
                  <a:ea typeface="+mj-ea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2000" y="5523"/>
              <a:ext cx="7993" cy="2259"/>
              <a:chOff x="2226" y="5523"/>
              <a:chExt cx="7993" cy="2259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2226" y="6421"/>
                <a:ext cx="2959" cy="679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>
                <a:defPPr>
                  <a:defRPr lang="zh-CN"/>
                </a:defPPr>
                <a:lvl1pPr>
                  <a:defRPr sz="1800" b="1"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2200" dirty="0"/>
                  <a:t>噪</a:t>
                </a:r>
                <a:r>
                  <a:rPr lang="zh-CN" altLang="en-US" sz="2200" dirty="0">
                    <a:sym typeface="+mn-ea"/>
                  </a:rPr>
                  <a:t>声</a:t>
                </a:r>
                <a:r>
                  <a:rPr lang="zh-CN" altLang="en-US" sz="2200" dirty="0"/>
                  <a:t>的控制</a:t>
                </a:r>
              </a:p>
            </p:txBody>
          </p:sp>
          <p:grpSp>
            <p:nvGrpSpPr>
              <p:cNvPr id="3" name="组合 2"/>
              <p:cNvGrpSpPr/>
              <p:nvPr/>
            </p:nvGrpSpPr>
            <p:grpSpPr>
              <a:xfrm>
                <a:off x="4704" y="5523"/>
                <a:ext cx="5515" cy="2259"/>
                <a:chOff x="6645" y="5558"/>
                <a:chExt cx="5515" cy="2259"/>
              </a:xfrm>
            </p:grpSpPr>
            <p:sp>
              <p:nvSpPr>
                <p:cNvPr id="43" name="文本框 42"/>
                <p:cNvSpPr txBox="1"/>
                <p:nvPr/>
              </p:nvSpPr>
              <p:spPr>
                <a:xfrm>
                  <a:off x="7050" y="5558"/>
                  <a:ext cx="4180" cy="727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anchor="t">
                  <a:spAutoFit/>
                </a:bodyPr>
                <a:lstStyle/>
                <a:p>
                  <a:r>
                    <a:rPr lang="zh-CN" altLang="en-US" sz="2400" b="1" dirty="0">
                      <a:latin typeface="+mj-ea"/>
                      <a:ea typeface="+mj-ea"/>
                    </a:rPr>
                    <a:t>在</a:t>
                  </a:r>
                  <a:r>
                    <a:rPr lang="zh-CN" altLang="en-US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声源处</a:t>
                  </a:r>
                  <a:r>
                    <a:rPr lang="zh-CN" altLang="en-US" sz="2400" b="1" dirty="0">
                      <a:latin typeface="+mj-ea"/>
                      <a:ea typeface="+mj-ea"/>
                    </a:rPr>
                    <a:t>减弱噪声</a:t>
                  </a:r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7043" y="6285"/>
                  <a:ext cx="5117" cy="727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anchor="t">
                  <a:spAutoFit/>
                </a:bodyPr>
                <a:lstStyle/>
                <a:p>
                  <a:r>
                    <a:rPr lang="zh-CN" altLang="en-US" sz="2400" b="1" dirty="0">
                      <a:latin typeface="+mj-ea"/>
                      <a:ea typeface="+mj-ea"/>
                      <a:sym typeface="+mn-ea"/>
                    </a:rPr>
                    <a:t>在</a:t>
                  </a:r>
                  <a:r>
                    <a:rPr lang="zh-CN" altLang="en-US" sz="2400" b="1" dirty="0">
                      <a:solidFill>
                        <a:srgbClr val="FF0000"/>
                      </a:solidFill>
                      <a:latin typeface="+mj-ea"/>
                      <a:ea typeface="+mj-ea"/>
                      <a:sym typeface="+mn-ea"/>
                    </a:rPr>
                    <a:t>传播过程中</a:t>
                  </a:r>
                  <a:r>
                    <a:rPr lang="zh-CN" altLang="en-US" sz="2400" b="1" dirty="0">
                      <a:latin typeface="+mj-ea"/>
                      <a:ea typeface="+mj-ea"/>
                      <a:sym typeface="+mn-ea"/>
                    </a:rPr>
                    <a:t>减弱噪声</a:t>
                  </a:r>
                </a:p>
              </p:txBody>
            </p:sp>
            <p:sp>
              <p:nvSpPr>
                <p:cNvPr id="45" name="文本框 44"/>
                <p:cNvSpPr txBox="1"/>
                <p:nvPr/>
              </p:nvSpPr>
              <p:spPr>
                <a:xfrm>
                  <a:off x="7050" y="7090"/>
                  <a:ext cx="4468" cy="727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anchor="t">
                  <a:spAutoFit/>
                </a:bodyPr>
                <a:lstStyle/>
                <a:p>
                  <a:r>
                    <a:rPr lang="zh-CN" altLang="en-US" sz="2400" b="1">
                      <a:latin typeface="+mj-ea"/>
                      <a:ea typeface="+mj-ea"/>
                      <a:sym typeface="+mn-ea"/>
                    </a:rPr>
                    <a:t>在</a:t>
                  </a:r>
                  <a:r>
                    <a:rPr lang="zh-CN" altLang="en-US" sz="2400" b="1">
                      <a:solidFill>
                        <a:srgbClr val="FF0000"/>
                      </a:solidFill>
                      <a:latin typeface="+mj-ea"/>
                      <a:ea typeface="+mj-ea"/>
                      <a:sym typeface="+mn-ea"/>
                    </a:rPr>
                    <a:t>人耳处</a:t>
                  </a:r>
                  <a:r>
                    <a:rPr lang="zh-CN" altLang="en-US" sz="2400" b="1">
                      <a:latin typeface="+mj-ea"/>
                      <a:ea typeface="+mj-ea"/>
                      <a:sym typeface="+mn-ea"/>
                    </a:rPr>
                    <a:t>减弱噪声</a:t>
                  </a:r>
                </a:p>
              </p:txBody>
            </p:sp>
            <p:sp>
              <p:nvSpPr>
                <p:cNvPr id="49" name="左大括号 48"/>
                <p:cNvSpPr/>
                <p:nvPr/>
              </p:nvSpPr>
              <p:spPr>
                <a:xfrm>
                  <a:off x="6645" y="5915"/>
                  <a:ext cx="343" cy="1662"/>
                </a:xfrm>
                <a:prstGeom prst="leftBrace">
                  <a:avLst>
                    <a:gd name="adj1" fmla="val 32213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z="1800" b="1" strike="noStrike" noProof="1">
                    <a:latin typeface="+mj-ea"/>
                    <a:ea typeface="+mj-ea"/>
                  </a:endParaRPr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1962" y="4781"/>
              <a:ext cx="8855" cy="759"/>
              <a:chOff x="1962" y="4668"/>
              <a:chExt cx="8855" cy="759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1962" y="4748"/>
                <a:ext cx="2962" cy="679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>
                <a:defPPr>
                  <a:defRPr lang="zh-CN"/>
                </a:defPPr>
                <a:lvl1pPr>
                  <a:defRPr sz="1800" b="1"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2200" dirty="0"/>
                  <a:t>噪</a:t>
                </a:r>
                <a:r>
                  <a:rPr lang="zh-CN" altLang="en-US" sz="2200" dirty="0">
                    <a:sym typeface="+mn-ea"/>
                  </a:rPr>
                  <a:t>声</a:t>
                </a:r>
                <a:r>
                  <a:rPr lang="zh-CN" altLang="en-US" sz="2200" dirty="0"/>
                  <a:t>的危害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4694" y="4668"/>
                <a:ext cx="6123" cy="727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>
                <a:defPPr>
                  <a:defRPr lang="zh-CN"/>
                </a:defPPr>
                <a:lvl1pPr>
                  <a:defRPr sz="1800" b="1"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2400" dirty="0"/>
                  <a:t>人对不同强度的声音的感觉</a:t>
                </a:r>
              </a:p>
            </p:txBody>
          </p:sp>
          <p:cxnSp>
            <p:nvCxnSpPr>
              <p:cNvPr id="5" name="直接箭头连接符 4"/>
              <p:cNvCxnSpPr/>
              <p:nvPr/>
            </p:nvCxnSpPr>
            <p:spPr>
              <a:xfrm>
                <a:off x="4377" y="5109"/>
                <a:ext cx="470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2987824" y="1865687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dirty="0">
                <a:latin typeface="+mj-ea"/>
                <a:ea typeface="+mj-ea"/>
              </a:rPr>
              <a:t>根据课堂安排适量练习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/>
          <p:nvPr/>
        </p:nvSpPr>
        <p:spPr>
          <a:xfrm>
            <a:off x="1691680" y="1995686"/>
            <a:ext cx="5760640" cy="72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教材课后练习题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75977" y="1491630"/>
            <a:ext cx="6343650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266700" eaLnBrk="1" latinLnBrk="0" hangingPunct="1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n-ea"/>
                <a:ea typeface="+mn-ea"/>
                <a:cs typeface="仿宋" panose="02010609060101010101" charset="-122"/>
              </a:rPr>
              <a:t>1.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  <a:cs typeface="仿宋" panose="02010609060101010101" charset="-122"/>
                <a:sym typeface="+mn-ea"/>
              </a:rPr>
              <a:t>知道噪声的定义、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仿宋" panose="02010609060101010101" charset="-122"/>
                <a:sym typeface="+mn-ea"/>
              </a:rPr>
              <a:t>来源。</a:t>
            </a:r>
            <a:endParaRPr lang="zh-CN" altLang="en-US" sz="2800" dirty="0">
              <a:solidFill>
                <a:srgbClr val="000000"/>
              </a:solidFill>
              <a:latin typeface="+mn-ea"/>
              <a:ea typeface="+mn-ea"/>
              <a:cs typeface="仿宋" panose="02010609060101010101" charset="-122"/>
              <a:sym typeface="+mn-ea"/>
            </a:endParaRPr>
          </a:p>
          <a:p>
            <a:pPr marL="0" indent="266700" eaLnBrk="1" latinLnBrk="0" hangingPunct="1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n-ea"/>
                <a:ea typeface="+mn-ea"/>
                <a:cs typeface="仿宋" panose="02010609060101010101" charset="-122"/>
              </a:rPr>
              <a:t>2.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  <a:cs typeface="仿宋" panose="02010609060101010101" charset="-122"/>
              </a:rPr>
              <a:t>知道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  <a:cs typeface="仿宋" panose="02010609060101010101" charset="-122"/>
                <a:sym typeface="+mn-ea"/>
              </a:rPr>
              <a:t>噪声的等级与危害。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ea typeface="+mn-ea"/>
                <a:cs typeface="仿宋" panose="02010609060101010101" charset="-122"/>
                <a:sym typeface="+mn-ea"/>
              </a:rPr>
              <a:t>（难点）</a:t>
            </a:r>
          </a:p>
          <a:p>
            <a:pPr marL="0" indent="266700" eaLnBrk="1" latinLnBrk="0" hangingPunct="1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  <a:cs typeface="仿宋" panose="02010609060101010101" charset="-122"/>
                <a:sym typeface="+mn-ea"/>
              </a:rPr>
              <a:t>3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  <a:cs typeface="仿宋" panose="02010609060101010101" charset="-122"/>
                <a:sym typeface="+mn-ea"/>
              </a:rPr>
              <a:t>.知道控制噪声的方法。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ea typeface="+mn-ea"/>
                <a:cs typeface="仿宋" panose="02010609060101010101" charset="-122"/>
                <a:sym typeface="+mn-ea"/>
              </a:rPr>
              <a:t>（重点）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1131590"/>
            <a:ext cx="4824536" cy="3618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141513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6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59632" y="987574"/>
            <a:ext cx="7077075" cy="1301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457200" eaLnBrk="1" latinLnBrk="0" hangingPunct="1">
              <a:lnSpc>
                <a:spcPct val="150000"/>
              </a:lnSpc>
            </a:pPr>
            <a:r>
              <a:rPr lang="zh-CN" sz="2800" b="1" dirty="0">
                <a:solidFill>
                  <a:srgbClr val="FF0000"/>
                </a:solidFill>
              </a:rPr>
              <a:t>从物理学的角度讲</a:t>
            </a:r>
            <a:r>
              <a:rPr lang="zh-CN" sz="2800" b="1" dirty="0">
                <a:solidFill>
                  <a:schemeClr val="tx1"/>
                </a:solidFill>
              </a:rPr>
              <a:t>，</a:t>
            </a:r>
            <a:r>
              <a:rPr lang="zh-CN" sz="2800" b="1" dirty="0">
                <a:sym typeface="+mn-ea"/>
              </a:rPr>
              <a:t>发声体做规则振动发出的声音叫乐音。</a:t>
            </a:r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051685" y="2571750"/>
            <a:ext cx="5377180" cy="1713865"/>
            <a:chOff x="659" y="4672"/>
            <a:chExt cx="8468" cy="2699"/>
          </a:xfrm>
        </p:grpSpPr>
        <p:pic>
          <p:nvPicPr>
            <p:cNvPr id="8196" name="Picture 6" descr="jb402"/>
            <p:cNvPicPr>
              <a:picLocks noChangeAspect="1"/>
            </p:cNvPicPr>
            <p:nvPr/>
          </p:nvPicPr>
          <p:blipFill>
            <a:blip r:embed="rId2"/>
            <a:srcRect l="4770" t="10452" b="11478"/>
            <a:stretch>
              <a:fillRect/>
            </a:stretch>
          </p:blipFill>
          <p:spPr>
            <a:xfrm>
              <a:off x="659" y="4672"/>
              <a:ext cx="4603" cy="26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7" name="Text Box 7"/>
            <p:cNvSpPr txBox="1"/>
            <p:nvPr/>
          </p:nvSpPr>
          <p:spPr>
            <a:xfrm>
              <a:off x="5649" y="6260"/>
              <a:ext cx="3478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400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乐音的波形图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43608" y="1025630"/>
            <a:ext cx="7670165" cy="1301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457200" eaLnBrk="1" latinLnBrk="0" hangingPunct="1">
              <a:lnSpc>
                <a:spcPct val="150000"/>
              </a:lnSpc>
            </a:pPr>
            <a:r>
              <a:rPr lang="zh-CN" sz="2800" b="1" dirty="0">
                <a:solidFill>
                  <a:srgbClr val="FF0000"/>
                </a:solidFill>
              </a:rPr>
              <a:t>从物理学</a:t>
            </a:r>
            <a:r>
              <a:rPr lang="zh-CN" sz="2800" b="1" dirty="0">
                <a:solidFill>
                  <a:srgbClr val="FF0000"/>
                </a:solidFill>
                <a:sym typeface="+mn-ea"/>
              </a:rPr>
              <a:t>的角度讲</a:t>
            </a:r>
            <a:r>
              <a:rPr lang="zh-CN" sz="2800" b="1" dirty="0">
                <a:sym typeface="+mn-ea"/>
              </a:rPr>
              <a:t>，发声体做无规则振动发出的声音</a:t>
            </a:r>
            <a:r>
              <a:rPr lang="zh-CN" sz="2800" b="1" dirty="0" smtClean="0">
                <a:sym typeface="+mn-ea"/>
              </a:rPr>
              <a:t>叫噪声</a:t>
            </a:r>
            <a:r>
              <a:rPr lang="zh-CN" sz="2800" b="1" dirty="0">
                <a:sym typeface="+mn-ea"/>
              </a:rPr>
              <a:t>。</a:t>
            </a:r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91640" y="2319020"/>
            <a:ext cx="5976620" cy="2232025"/>
            <a:chOff x="-363" y="4050"/>
            <a:chExt cx="9412" cy="3515"/>
          </a:xfrm>
        </p:grpSpPr>
        <p:pic>
          <p:nvPicPr>
            <p:cNvPr id="8198" name="Picture 8"/>
            <p:cNvPicPr>
              <a:picLocks noChangeAspect="1"/>
            </p:cNvPicPr>
            <p:nvPr/>
          </p:nvPicPr>
          <p:blipFill>
            <a:blip r:embed="rId2"/>
            <a:srcRect t="2469"/>
            <a:stretch>
              <a:fillRect/>
            </a:stretch>
          </p:blipFill>
          <p:spPr>
            <a:xfrm>
              <a:off x="-363" y="4050"/>
              <a:ext cx="4839" cy="35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5" name="Text Box 5"/>
            <p:cNvSpPr txBox="1"/>
            <p:nvPr/>
          </p:nvSpPr>
          <p:spPr>
            <a:xfrm>
              <a:off x="5080" y="6603"/>
              <a:ext cx="3969" cy="7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400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噪音的波形图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吸尘器">
            <a:hlinkClick r:id="" action="ppaction://noaction">
              <a:snd r:embed="rId4" name="吸尘器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085" y="1128395"/>
            <a:ext cx="1629410" cy="1690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8" descr="鞭炮">
            <a:hlinkClick r:id="" action="ppaction://noaction">
              <a:snd r:embed="rId6" name="鞭炮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8780" y="1226185"/>
            <a:ext cx="942340" cy="1494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2" descr="钻子">
            <a:hlinkClick r:id="" action="ppaction://noaction">
              <a:snd r:embed="rId8" name="钻子.wav"/>
            </a:hlinkClick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0270" y="1362075"/>
            <a:ext cx="1696085" cy="132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6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624965" y="3084830"/>
            <a:ext cx="2824480" cy="1778000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pic>
        <p:nvPicPr>
          <p:cNvPr id="34823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024755" y="3084830"/>
            <a:ext cx="2787015" cy="1778000"/>
          </a:xfrm>
          <a:prstGeom prst="rect">
            <a:avLst/>
          </a:prstGeom>
          <a:noFill/>
          <a:ln w="9525"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99592" y="1419622"/>
            <a:ext cx="7792720" cy="25766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charset="0"/>
                <a:sym typeface="+mn-ea"/>
              </a:rPr>
              <a:t>从环境保护的角度讲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2800" b="1" dirty="0">
                <a:latin typeface="宋体" panose="02010600030101010101" pitchFamily="2" charset="-122"/>
                <a:cs typeface="Times New Roman" panose="02020603050405020304" charset="0"/>
                <a:sym typeface="+mn-ea"/>
              </a:rPr>
              <a:t>凡是妨碍人们正常休息、学习和工作的声音，以及对人们要听的声音产生干扰的声音，都属于噪声。生活中的乐音当然也可能成为噪声。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660</Words>
  <PresentationFormat>全屏显示(16:9)</PresentationFormat>
  <Paragraphs>106</Paragraphs>
  <Slides>26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Arial</vt:lpstr>
      <vt:lpstr>宋体</vt:lpstr>
      <vt:lpstr>隶书</vt:lpstr>
      <vt:lpstr>仿宋</vt:lpstr>
      <vt:lpstr>Calibri</vt:lpstr>
      <vt:lpstr>黑体</vt:lpstr>
      <vt:lpstr>微软雅黑</vt:lpstr>
      <vt:lpstr>Times New Roman</vt:lpstr>
      <vt:lpstr>华文新魏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2024-08-02T09:19:36Z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C4CB56ED4160420AA46FE0157C255306</vt:lpwstr>
  </property>
</Properties>
</file>