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8" r:id="rId2"/>
    <p:sldId id="260" r:id="rId3"/>
    <p:sldId id="270" r:id="rId4"/>
    <p:sldId id="293" r:id="rId5"/>
    <p:sldId id="290" r:id="rId6"/>
    <p:sldId id="288" r:id="rId7"/>
    <p:sldId id="291" r:id="rId8"/>
    <p:sldId id="294" r:id="rId9"/>
    <p:sldId id="296" r:id="rId10"/>
    <p:sldId id="295" r:id="rId11"/>
    <p:sldId id="292" r:id="rId12"/>
    <p:sldId id="289" r:id="rId13"/>
    <p:sldId id="297" r:id="rId14"/>
    <p:sldId id="298" r:id="rId15"/>
    <p:sldId id="299" r:id="rId16"/>
    <p:sldId id="300" r:id="rId17"/>
    <p:sldId id="259" r:id="rId18"/>
  </p:sldIdLst>
  <p:sldSz cx="9144000" cy="5143500" type="screen16x9"/>
  <p:notesSz cx="6858000" cy="9144000"/>
  <p:custDataLst>
    <p:tags r:id="rId20"/>
  </p:custDataLst>
  <p:defaultTextStyle>
    <a:defPPr>
      <a:defRPr lang="zh-CN"/>
    </a:defPPr>
    <a:lvl1pPr marL="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416" userDrawn="1">
          <p15:clr>
            <a:srgbClr val="A4A3A4"/>
          </p15:clr>
        </p15:guide>
        <p15:guide id="2" pos="7256" userDrawn="1">
          <p15:clr>
            <a:srgbClr val="A4A3A4"/>
          </p15:clr>
        </p15:guide>
        <p15:guide id="3" orient="horz" pos="2160" userDrawn="1">
          <p15:clr>
            <a:srgbClr val="A4A3A4"/>
          </p15:clr>
        </p15:guide>
        <p15:guide id="4" orient="horz" pos="640" userDrawn="1">
          <p15:clr>
            <a:srgbClr val="A4A3A4"/>
          </p15:clr>
        </p15:guide>
        <p15:guide id="5" orient="horz" pos="3929" userDrawn="1">
          <p15:clr>
            <a:srgbClr val="A4A3A4"/>
          </p15:clr>
        </p15:guide>
        <p15:guide id="6" orient="horz" pos="3864" userDrawn="1">
          <p15:clr>
            <a:srgbClr val="A4A3A4"/>
          </p15:clr>
        </p15:guide>
        <p15:guide id="7" orient="horz" pos="1620">
          <p15:clr>
            <a:srgbClr val="A4A3A4"/>
          </p15:clr>
        </p15:guide>
        <p15:guide id="8" orient="horz" pos="480">
          <p15:clr>
            <a:srgbClr val="A4A3A4"/>
          </p15:clr>
        </p15:guide>
        <p15:guide id="9" orient="horz" pos="2947">
          <p15:clr>
            <a:srgbClr val="A4A3A4"/>
          </p15:clr>
        </p15:guide>
        <p15:guide id="10" orient="horz" pos="2898">
          <p15:clr>
            <a:srgbClr val="A4A3A4"/>
          </p15:clr>
        </p15:guide>
        <p15:guide id="11" pos="312">
          <p15:clr>
            <a:srgbClr val="A4A3A4"/>
          </p15:clr>
        </p15:guide>
        <p15:guide id="12" pos="544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中度样式 2 - 强调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10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58" y="206"/>
      </p:cViewPr>
      <p:guideLst>
        <p:guide pos="416"/>
        <p:guide pos="7256"/>
        <p:guide orient="horz" pos="2160"/>
        <p:guide orient="horz" pos="640"/>
        <p:guide orient="horz" pos="3929"/>
        <p:guide orient="horz" pos="3864"/>
        <p:guide orient="horz" pos="1620"/>
        <p:guide orient="horz" pos="480"/>
        <p:guide orient="horz" pos="2947"/>
        <p:guide orient="horz" pos="2898"/>
        <p:guide pos="312"/>
        <p:guide pos="5442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86" d="100"/>
        <a:sy n="18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FandolFang R" panose="00000500000000000000" pitchFamily="50" charset="-122"/>
                <a:ea typeface="FandolFang R" panose="00000500000000000000" pitchFamily="50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FandolFang R" panose="00000500000000000000" pitchFamily="50" charset="-122"/>
                <a:ea typeface="FandolFang R" panose="00000500000000000000" pitchFamily="50" charset="-122"/>
              </a:defRPr>
            </a:lvl1pPr>
          </a:lstStyle>
          <a:p>
            <a:fld id="{387CB9A7-B038-418B-9F7F-C4C1EB2F4119}" type="datetimeFigureOut">
              <a:rPr lang="zh-CN" altLang="en-US" smtClean="0"/>
              <a:pPr/>
              <a:t>2023/10/22</a:t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 dirty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二级</a:t>
            </a:r>
          </a:p>
          <a:p>
            <a:pPr lvl="2"/>
            <a:r>
              <a:rPr lang="zh-CN" altLang="en-US" dirty="0"/>
              <a:t>三级</a:t>
            </a:r>
          </a:p>
          <a:p>
            <a:pPr lvl="3"/>
            <a:r>
              <a:rPr lang="zh-CN" altLang="en-US" dirty="0"/>
              <a:t>四级</a:t>
            </a:r>
          </a:p>
          <a:p>
            <a:pPr lvl="4"/>
            <a:r>
              <a:rPr lang="zh-CN" altLang="en-US" dirty="0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FandolFang R" panose="00000500000000000000" pitchFamily="50" charset="-122"/>
                <a:ea typeface="FandolFang R" panose="00000500000000000000" pitchFamily="50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FandolFang R" panose="00000500000000000000" pitchFamily="50" charset="-122"/>
                <a:ea typeface="FandolFang R" panose="00000500000000000000" pitchFamily="50" charset="-122"/>
              </a:defRPr>
            </a:lvl1pPr>
          </a:lstStyle>
          <a:p>
            <a:fld id="{C2B3AA91-492F-4A88-A3B3-F7A121517326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8955189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FandolFang R" panose="00000500000000000000" pitchFamily="50" charset="-122"/>
        <a:ea typeface="FandolFang R" panose="00000500000000000000" pitchFamily="50" charset="-122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FandolFang R" panose="00000500000000000000" pitchFamily="50" charset="-122"/>
        <a:ea typeface="FandolFang R" panose="00000500000000000000" pitchFamily="50" charset="-122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FandolFang R" panose="00000500000000000000" pitchFamily="50" charset="-122"/>
        <a:ea typeface="FandolFang R" panose="00000500000000000000" pitchFamily="50" charset="-122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FandolFang R" panose="00000500000000000000" pitchFamily="50" charset="-122"/>
        <a:ea typeface="FandolFang R" panose="00000500000000000000" pitchFamily="50" charset="-122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FandolFang R" panose="00000500000000000000" pitchFamily="50" charset="-122"/>
        <a:ea typeface="FandolFang R" panose="00000500000000000000" pitchFamily="50" charset="-122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B3AA91-492F-4A88-A3B3-F7A121517326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480925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B3AA91-492F-4A88-A3B3-F7A121517326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399309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632930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B3AA91-492F-4A88-A3B3-F7A121517326}" type="slidenum">
              <a:rPr lang="zh-CN" altLang="en-US" smtClean="0"/>
              <a:t>17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775219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6851FBC6-CEEA-4130-9C51-10B20ED2FA6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896240" y="1000594"/>
            <a:ext cx="2987966" cy="2768607"/>
          </a:xfrm>
          <a:custGeom>
            <a:avLst/>
            <a:gdLst>
              <a:gd name="connsiteX0" fmla="*/ 2057448 w 3983955"/>
              <a:gd name="connsiteY0" fmla="*/ 5 h 3691476"/>
              <a:gd name="connsiteX1" fmla="*/ 3937159 w 3983955"/>
              <a:gd name="connsiteY1" fmla="*/ 3295301 h 3691476"/>
              <a:gd name="connsiteX2" fmla="*/ 38498 w 3983955"/>
              <a:gd name="connsiteY2" fmla="*/ 3272094 h 3691476"/>
              <a:gd name="connsiteX3" fmla="*/ 2057448 w 3983955"/>
              <a:gd name="connsiteY3" fmla="*/ 5 h 36914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983955" h="3691476">
                <a:moveTo>
                  <a:pt x="2057448" y="5"/>
                </a:moveTo>
                <a:cubicBezTo>
                  <a:pt x="2707225" y="3873"/>
                  <a:pt x="4273651" y="2749952"/>
                  <a:pt x="3937159" y="3295301"/>
                </a:cubicBezTo>
                <a:cubicBezTo>
                  <a:pt x="3600668" y="3840649"/>
                  <a:pt x="351783" y="3813575"/>
                  <a:pt x="38498" y="3272094"/>
                </a:cubicBezTo>
                <a:cubicBezTo>
                  <a:pt x="-274787" y="2730614"/>
                  <a:pt x="1407671" y="-3863"/>
                  <a:pt x="2057448" y="5"/>
                </a:cubicBez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5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3" name="矩形 2"/>
          <p:cNvSpPr/>
          <p:nvPr userDrawn="1"/>
        </p:nvSpPr>
        <p:spPr>
          <a:xfrm>
            <a:off x="350174" y="1916832"/>
            <a:ext cx="735006" cy="24128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100" dirty="0">
                <a:solidFill>
                  <a:schemeClr val="bg1"/>
                </a:solidFill>
              </a:rPr>
              <a:t>PPT</a:t>
            </a:r>
            <a:r>
              <a:rPr lang="zh-CN" altLang="en-US" sz="100" dirty="0">
                <a:solidFill>
                  <a:schemeClr val="bg1"/>
                </a:solidFill>
              </a:rPr>
              <a:t>模板：</a:t>
            </a:r>
            <a:r>
              <a:rPr lang="en-US" altLang="zh-CN" sz="100" dirty="0">
                <a:solidFill>
                  <a:schemeClr val="bg1"/>
                </a:solidFill>
              </a:rPr>
              <a:t>www.1ppt.com/moban/                  PPT</a:t>
            </a:r>
            <a:r>
              <a:rPr lang="zh-CN" altLang="en-US" sz="100" dirty="0">
                <a:solidFill>
                  <a:schemeClr val="bg1"/>
                </a:solidFill>
              </a:rPr>
              <a:t>素材：</a:t>
            </a:r>
            <a:r>
              <a:rPr lang="en-US" altLang="zh-CN" sz="100" dirty="0">
                <a:solidFill>
                  <a:schemeClr val="bg1"/>
                </a:solidFill>
              </a:rPr>
              <a:t>www.1ppt.com/sucai/</a:t>
            </a:r>
          </a:p>
          <a:p>
            <a:r>
              <a:rPr lang="en-US" altLang="zh-CN" sz="100" dirty="0">
                <a:solidFill>
                  <a:schemeClr val="bg1"/>
                </a:solidFill>
              </a:rPr>
              <a:t>PPT</a:t>
            </a:r>
            <a:r>
              <a:rPr lang="zh-CN" altLang="en-US" sz="100" dirty="0">
                <a:solidFill>
                  <a:schemeClr val="bg1"/>
                </a:solidFill>
              </a:rPr>
              <a:t>背景：</a:t>
            </a:r>
            <a:r>
              <a:rPr lang="en-US" altLang="zh-CN" sz="100" dirty="0">
                <a:solidFill>
                  <a:schemeClr val="bg1"/>
                </a:solidFill>
              </a:rPr>
              <a:t>www.1ppt.com/beijing/                   PPT</a:t>
            </a:r>
            <a:r>
              <a:rPr lang="zh-CN" altLang="en-US" sz="100" dirty="0">
                <a:solidFill>
                  <a:schemeClr val="bg1"/>
                </a:solidFill>
              </a:rPr>
              <a:t>图表：</a:t>
            </a:r>
            <a:r>
              <a:rPr lang="en-US" altLang="zh-CN" sz="100" dirty="0">
                <a:solidFill>
                  <a:schemeClr val="bg1"/>
                </a:solidFill>
              </a:rPr>
              <a:t>www.1ppt.com/tubiao/      </a:t>
            </a:r>
          </a:p>
          <a:p>
            <a:r>
              <a:rPr lang="en-US" altLang="zh-CN" sz="100" dirty="0">
                <a:solidFill>
                  <a:schemeClr val="bg1"/>
                </a:solidFill>
              </a:rPr>
              <a:t>PPT</a:t>
            </a:r>
            <a:r>
              <a:rPr lang="zh-CN" altLang="en-US" sz="100" dirty="0">
                <a:solidFill>
                  <a:schemeClr val="bg1"/>
                </a:solidFill>
              </a:rPr>
              <a:t>下载：</a:t>
            </a:r>
            <a:r>
              <a:rPr lang="en-US" altLang="zh-CN" sz="100" dirty="0">
                <a:solidFill>
                  <a:schemeClr val="bg1"/>
                </a:solidFill>
              </a:rPr>
              <a:t>www.1ppt.com/xiazai/                     PPT</a:t>
            </a:r>
            <a:r>
              <a:rPr lang="zh-CN" altLang="en-US" sz="100" dirty="0">
                <a:solidFill>
                  <a:schemeClr val="bg1"/>
                </a:solidFill>
              </a:rPr>
              <a:t>教程： </a:t>
            </a:r>
            <a:r>
              <a:rPr lang="en-US" altLang="zh-CN" sz="100" dirty="0">
                <a:solidFill>
                  <a:schemeClr val="bg1"/>
                </a:solidFill>
              </a:rPr>
              <a:t>www.1ppt.com/powerpoint/      </a:t>
            </a:r>
          </a:p>
          <a:p>
            <a:r>
              <a:rPr lang="zh-CN" altLang="en-US" sz="100" dirty="0">
                <a:solidFill>
                  <a:schemeClr val="bg1"/>
                </a:solidFill>
              </a:rPr>
              <a:t>资料下载：</a:t>
            </a:r>
            <a:r>
              <a:rPr lang="en-US" altLang="zh-CN" sz="100" dirty="0">
                <a:solidFill>
                  <a:schemeClr val="bg1"/>
                </a:solidFill>
              </a:rPr>
              <a:t>www.1ppt.com/ziliao/                   </a:t>
            </a:r>
            <a:r>
              <a:rPr lang="zh-CN" altLang="en-US" sz="100" dirty="0">
                <a:solidFill>
                  <a:schemeClr val="bg1"/>
                </a:solidFill>
              </a:rPr>
              <a:t>个人简历：</a:t>
            </a:r>
            <a:r>
              <a:rPr lang="en-US" altLang="zh-CN" sz="100" dirty="0">
                <a:solidFill>
                  <a:schemeClr val="bg1"/>
                </a:solidFill>
              </a:rPr>
              <a:t>www.1ppt.com/jianli/             </a:t>
            </a:r>
          </a:p>
          <a:p>
            <a:r>
              <a:rPr lang="zh-CN" altLang="en-US" sz="100" dirty="0">
                <a:solidFill>
                  <a:schemeClr val="bg1"/>
                </a:solidFill>
              </a:rPr>
              <a:t>试卷下载：</a:t>
            </a:r>
            <a:r>
              <a:rPr lang="en-US" altLang="zh-CN" sz="100" dirty="0">
                <a:solidFill>
                  <a:schemeClr val="bg1"/>
                </a:solidFill>
              </a:rPr>
              <a:t>www.1ppt.com/shiti/                     </a:t>
            </a:r>
            <a:r>
              <a:rPr lang="zh-CN" altLang="en-US" sz="100" dirty="0">
                <a:solidFill>
                  <a:schemeClr val="bg1"/>
                </a:solidFill>
              </a:rPr>
              <a:t>教案下载：</a:t>
            </a:r>
            <a:r>
              <a:rPr lang="en-US" altLang="zh-CN" sz="100" dirty="0">
                <a:solidFill>
                  <a:schemeClr val="bg1"/>
                </a:solidFill>
              </a:rPr>
              <a:t>www.1ppt.com/jiaoan/               </a:t>
            </a:r>
          </a:p>
          <a:p>
            <a:r>
              <a:rPr lang="zh-CN" altLang="en-US" sz="100" dirty="0">
                <a:solidFill>
                  <a:schemeClr val="bg1"/>
                </a:solidFill>
              </a:rPr>
              <a:t>手抄报：</a:t>
            </a:r>
            <a:r>
              <a:rPr lang="en-US" altLang="zh-CN" sz="100" dirty="0">
                <a:solidFill>
                  <a:schemeClr val="bg1"/>
                </a:solidFill>
              </a:rPr>
              <a:t>www.1ppt.com/shouchaobao/          PPT</a:t>
            </a:r>
            <a:r>
              <a:rPr lang="zh-CN" altLang="en-US" sz="100" dirty="0">
                <a:solidFill>
                  <a:schemeClr val="bg1"/>
                </a:solidFill>
              </a:rPr>
              <a:t>课件：</a:t>
            </a:r>
            <a:r>
              <a:rPr lang="en-US" altLang="zh-CN" sz="100" dirty="0">
                <a:solidFill>
                  <a:schemeClr val="bg1"/>
                </a:solidFill>
              </a:rPr>
              <a:t>www.1ppt.com/kejian/ </a:t>
            </a:r>
          </a:p>
          <a:p>
            <a:r>
              <a:rPr lang="zh-CN" altLang="en-US" sz="100" dirty="0">
                <a:solidFill>
                  <a:schemeClr val="bg1"/>
                </a:solidFill>
              </a:rPr>
              <a:t>语文课件：</a:t>
            </a:r>
            <a:r>
              <a:rPr lang="en-US" altLang="zh-CN" sz="100" dirty="0">
                <a:solidFill>
                  <a:schemeClr val="bg1"/>
                </a:solidFill>
              </a:rPr>
              <a:t>www.1ppt.com/kejian/yuwen/    </a:t>
            </a:r>
            <a:r>
              <a:rPr lang="zh-CN" altLang="en-US" sz="100" dirty="0">
                <a:solidFill>
                  <a:schemeClr val="bg1"/>
                </a:solidFill>
              </a:rPr>
              <a:t>数学课件：</a:t>
            </a:r>
            <a:r>
              <a:rPr lang="en-US" altLang="zh-CN" sz="100" dirty="0">
                <a:solidFill>
                  <a:schemeClr val="bg1"/>
                </a:solidFill>
              </a:rPr>
              <a:t>www.1ppt.com/kejian/shuxue/ </a:t>
            </a:r>
          </a:p>
          <a:p>
            <a:r>
              <a:rPr lang="zh-CN" altLang="en-US" sz="100" dirty="0">
                <a:solidFill>
                  <a:schemeClr val="bg1"/>
                </a:solidFill>
              </a:rPr>
              <a:t>英语课件：</a:t>
            </a:r>
            <a:r>
              <a:rPr lang="en-US" altLang="zh-CN" sz="100" dirty="0">
                <a:solidFill>
                  <a:schemeClr val="bg1"/>
                </a:solidFill>
              </a:rPr>
              <a:t>www.1ppt.com/kejian/yingyu/    </a:t>
            </a:r>
            <a:r>
              <a:rPr lang="zh-CN" altLang="en-US" sz="100" dirty="0">
                <a:solidFill>
                  <a:schemeClr val="bg1"/>
                </a:solidFill>
              </a:rPr>
              <a:t>美术课件：</a:t>
            </a:r>
            <a:r>
              <a:rPr lang="en-US" altLang="zh-CN" sz="100" dirty="0">
                <a:solidFill>
                  <a:schemeClr val="bg1"/>
                </a:solidFill>
              </a:rPr>
              <a:t>www.1ppt.com/kejian/meishu/ </a:t>
            </a:r>
          </a:p>
          <a:p>
            <a:r>
              <a:rPr lang="zh-CN" altLang="en-US" sz="100" dirty="0">
                <a:solidFill>
                  <a:schemeClr val="bg1"/>
                </a:solidFill>
              </a:rPr>
              <a:t>科学课件：</a:t>
            </a:r>
            <a:r>
              <a:rPr lang="en-US" altLang="zh-CN" sz="100" dirty="0">
                <a:solidFill>
                  <a:schemeClr val="bg1"/>
                </a:solidFill>
              </a:rPr>
              <a:t>www.1ppt.com/kejian/kexue/     </a:t>
            </a:r>
            <a:r>
              <a:rPr lang="zh-CN" altLang="en-US" sz="100" dirty="0">
                <a:solidFill>
                  <a:schemeClr val="bg1"/>
                </a:solidFill>
              </a:rPr>
              <a:t>物理课件：</a:t>
            </a:r>
            <a:r>
              <a:rPr lang="en-US" altLang="zh-CN" sz="100" dirty="0">
                <a:solidFill>
                  <a:schemeClr val="bg1"/>
                </a:solidFill>
              </a:rPr>
              <a:t>www.1ppt.com/kejian/wuli/ </a:t>
            </a:r>
          </a:p>
          <a:p>
            <a:r>
              <a:rPr lang="zh-CN" altLang="en-US" sz="100" dirty="0">
                <a:solidFill>
                  <a:schemeClr val="bg1"/>
                </a:solidFill>
              </a:rPr>
              <a:t>化学课件：</a:t>
            </a:r>
            <a:r>
              <a:rPr lang="en-US" altLang="zh-CN" sz="100" dirty="0">
                <a:solidFill>
                  <a:schemeClr val="bg1"/>
                </a:solidFill>
              </a:rPr>
              <a:t>www.1ppt.com/kejian/huaxue/  </a:t>
            </a:r>
            <a:r>
              <a:rPr lang="zh-CN" altLang="en-US" sz="100" dirty="0">
                <a:solidFill>
                  <a:schemeClr val="bg1"/>
                </a:solidFill>
              </a:rPr>
              <a:t>生物课件：</a:t>
            </a:r>
            <a:r>
              <a:rPr lang="en-US" altLang="zh-CN" sz="100" dirty="0">
                <a:solidFill>
                  <a:schemeClr val="bg1"/>
                </a:solidFill>
              </a:rPr>
              <a:t>www.1ppt.com/kejian/shengwu/ </a:t>
            </a:r>
          </a:p>
          <a:p>
            <a:r>
              <a:rPr lang="zh-CN" altLang="en-US" sz="100" dirty="0">
                <a:solidFill>
                  <a:schemeClr val="bg1"/>
                </a:solidFill>
              </a:rPr>
              <a:t>地理课件：</a:t>
            </a:r>
            <a:r>
              <a:rPr lang="en-US" altLang="zh-CN" sz="100" dirty="0">
                <a:solidFill>
                  <a:schemeClr val="bg1"/>
                </a:solidFill>
              </a:rPr>
              <a:t>www.1ppt.com/kejian/dili/          </a:t>
            </a:r>
            <a:r>
              <a:rPr lang="zh-CN" altLang="en-US" sz="100" dirty="0">
                <a:solidFill>
                  <a:schemeClr val="bg1"/>
                </a:solidFill>
              </a:rPr>
              <a:t>历史课件：</a:t>
            </a:r>
            <a:r>
              <a:rPr lang="en-US" altLang="zh-CN" sz="100" dirty="0">
                <a:solidFill>
                  <a:schemeClr val="bg1"/>
                </a:solidFill>
              </a:rPr>
              <a:t>www.1ppt.com/kejian/lishi/ </a:t>
            </a:r>
          </a:p>
        </p:txBody>
      </p:sp>
    </p:spTree>
    <p:extLst>
      <p:ext uri="{BB962C8B-B14F-4D97-AF65-F5344CB8AC3E}">
        <p14:creationId xmlns:p14="http://schemas.microsoft.com/office/powerpoint/2010/main" val="1111665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>
            <a:extLst>
              <a:ext uri="{FF2B5EF4-FFF2-40B4-BE49-F238E27FC236}">
                <a16:creationId xmlns:a16="http://schemas.microsoft.com/office/drawing/2014/main" id="{38686458-F661-467C-845B-3D77DBE272C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3524" y="167608"/>
            <a:ext cx="464903" cy="432467"/>
          </a:xfrm>
          <a:prstGeom prst="rect">
            <a:avLst/>
          </a:prstGeom>
        </p:spPr>
      </p:pic>
      <p:sp>
        <p:nvSpPr>
          <p:cNvPr id="3" name="矩形 2">
            <a:extLst>
              <a:ext uri="{FF2B5EF4-FFF2-40B4-BE49-F238E27FC236}">
                <a16:creationId xmlns:a16="http://schemas.microsoft.com/office/drawing/2014/main" id="{DA5FAEF0-9D86-4AB8-9EA3-8EE1C4FB5D4D}"/>
              </a:ext>
            </a:extLst>
          </p:cNvPr>
          <p:cNvSpPr/>
          <p:nvPr userDrawn="1"/>
        </p:nvSpPr>
        <p:spPr>
          <a:xfrm>
            <a:off x="6183226" y="4655128"/>
            <a:ext cx="2405414" cy="290605"/>
          </a:xfrm>
          <a:prstGeom prst="rect">
            <a:avLst/>
          </a:prstGeom>
          <a:noFill/>
          <a:ln w="12700" cap="flat">
            <a:noFill/>
            <a:prstDash val="solid"/>
            <a:miter lim="800000"/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  <a:softEdge rad="19050"/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spcFirstLastPara="1" wrap="square" lIns="43194" tIns="43194" rIns="43194" bIns="43194" spcCol="28575" anchor="ctr">
            <a:spAutoFit/>
          </a:bodyPr>
          <a:lstStyle/>
          <a:p>
            <a:pPr lvl="0" defTabSz="863828" latinLnBrk="1">
              <a:defRPr/>
            </a:pPr>
            <a:r>
              <a:rPr lang="zh-CN" altLang="en-US" sz="1300" spc="225" dirty="0">
                <a:solidFill>
                  <a:prstClr val="black"/>
                </a:solidFill>
                <a:cs typeface="+mn-ea"/>
                <a:sym typeface="+mn-lt"/>
              </a:rPr>
              <a:t>人教版九年级物理（初中）</a:t>
            </a:r>
          </a:p>
        </p:txBody>
      </p:sp>
      <p:sp>
        <p:nvSpPr>
          <p:cNvPr id="4" name="矩形: 圆角 3">
            <a:extLst>
              <a:ext uri="{FF2B5EF4-FFF2-40B4-BE49-F238E27FC236}">
                <a16:creationId xmlns:a16="http://schemas.microsoft.com/office/drawing/2014/main" id="{D2D4BBAF-300D-4650-9B1F-34029275B123}"/>
              </a:ext>
            </a:extLst>
          </p:cNvPr>
          <p:cNvSpPr/>
          <p:nvPr userDrawn="1"/>
        </p:nvSpPr>
        <p:spPr>
          <a:xfrm>
            <a:off x="8569590" y="4705233"/>
            <a:ext cx="665494" cy="104723"/>
          </a:xfrm>
          <a:prstGeom prst="roundRect">
            <a:avLst>
              <a:gd name="adj" fmla="val 5000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985563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10/22/2023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DF1199D-98B9-4F79-B465-A4524243C254}"/>
              </a:ext>
            </a:extLst>
          </p:cNvPr>
          <p:cNvSpPr/>
          <p:nvPr userDrawn="1"/>
        </p:nvSpPr>
        <p:spPr>
          <a:xfrm>
            <a:off x="8233591" y="372291"/>
            <a:ext cx="489232" cy="3037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C3C1997-D886-4E65-8A34-7770C87812D2}"/>
              </a:ext>
            </a:extLst>
          </p:cNvPr>
          <p:cNvSpPr txBox="1"/>
          <p:nvPr userDrawn="1"/>
        </p:nvSpPr>
        <p:spPr>
          <a:xfrm>
            <a:off x="7533095" y="460668"/>
            <a:ext cx="1890223" cy="126958"/>
          </a:xfrm>
          <a:prstGeom prst="rect">
            <a:avLst/>
          </a:prstGeom>
          <a:noFill/>
        </p:spPr>
        <p:txBody>
          <a:bodyPr wrap="square" lIns="68580" tIns="0" rIns="68580" bIns="0" rtlCol="0">
            <a:spAutoFit/>
          </a:bodyPr>
          <a:lstStyle/>
          <a:p>
            <a:pPr algn="ctr"/>
            <a:r>
              <a:rPr lang="en-US" sz="800" spc="0" dirty="0">
                <a:solidFill>
                  <a:schemeClr val="bg2"/>
                </a:solidFill>
                <a:latin typeface="Montserrat Medium" panose="00000600000000000000" pitchFamily="50" charset="0"/>
                <a:ea typeface="Lato Light" panose="020F0502020204030203" pitchFamily="34" charset="0"/>
                <a:cs typeface="Lato Light" panose="020F0502020204030203" pitchFamily="34" charset="0"/>
              </a:rPr>
              <a:t>|  </a:t>
            </a:r>
            <a:fld id="{C6DA61A6-9DFA-4531-9DEE-6E177963A29C}" type="slidenum">
              <a:rPr lang="en-US" sz="800" spc="0" smtClean="0">
                <a:solidFill>
                  <a:schemeClr val="bg2"/>
                </a:solidFill>
                <a:latin typeface="Montserrat Medium" panose="00000600000000000000" pitchFamily="50" charset="0"/>
                <a:ea typeface="Lato Light" panose="020F0502020204030203" pitchFamily="34" charset="0"/>
                <a:cs typeface="Lato Light" panose="020F0502020204030203" pitchFamily="34" charset="0"/>
              </a:rPr>
              <a:pPr algn="ctr"/>
              <a:t>‹#›</a:t>
            </a:fld>
            <a:r>
              <a:rPr lang="en-US" sz="800" spc="0" dirty="0">
                <a:solidFill>
                  <a:schemeClr val="bg2"/>
                </a:solidFill>
                <a:latin typeface="Montserrat Medium" panose="00000600000000000000" pitchFamily="50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endParaRPr lang="id-ID" sz="800" spc="0" dirty="0">
              <a:solidFill>
                <a:schemeClr val="bg2"/>
              </a:solidFill>
              <a:latin typeface="Montserrat Medium" panose="00000600000000000000" pitchFamily="50" charset="0"/>
              <a:ea typeface="Lato Light" panose="020F0502020204030203" pitchFamily="34" charset="0"/>
              <a:cs typeface="Lato Light" panose="020F0502020204030203" pitchFamily="34" charset="0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5A68053-5B00-4839-B8B9-8E06468A65F1}"/>
              </a:ext>
            </a:extLst>
          </p:cNvPr>
          <p:cNvCxnSpPr>
            <a:cxnSpLocks/>
          </p:cNvCxnSpPr>
          <p:nvPr userDrawn="1"/>
        </p:nvCxnSpPr>
        <p:spPr>
          <a:xfrm>
            <a:off x="8470899" y="0"/>
            <a:ext cx="0" cy="37229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72750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4" r:id="rId1"/>
    <p:sldLayoutId id="2147483675" r:id="rId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416" userDrawn="1">
          <p15:clr>
            <a:srgbClr val="F26B43"/>
          </p15:clr>
        </p15:guide>
        <p15:guide id="2" pos="7256" userDrawn="1">
          <p15:clr>
            <a:srgbClr val="F26B43"/>
          </p15:clr>
        </p15:guide>
        <p15:guide id="3" orient="horz" pos="648" userDrawn="1">
          <p15:clr>
            <a:srgbClr val="F26B43"/>
          </p15:clr>
        </p15:guide>
        <p15:guide id="4" orient="horz" pos="712" userDrawn="1">
          <p15:clr>
            <a:srgbClr val="F26B43"/>
          </p15:clr>
        </p15:guide>
        <p15:guide id="5" orient="horz" pos="3928" userDrawn="1">
          <p15:clr>
            <a:srgbClr val="F26B43"/>
          </p15:clr>
        </p15:guide>
        <p15:guide id="6" orient="horz" pos="386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矩形 12">
            <a:extLst>
              <a:ext uri="{FF2B5EF4-FFF2-40B4-BE49-F238E27FC236}">
                <a16:creationId xmlns:a16="http://schemas.microsoft.com/office/drawing/2014/main" id="{C163D6D2-C9E3-4AF5-8D1B-E62B85D12B3B}"/>
              </a:ext>
            </a:extLst>
          </p:cNvPr>
          <p:cNvSpPr/>
          <p:nvPr/>
        </p:nvSpPr>
        <p:spPr>
          <a:xfrm>
            <a:off x="281613" y="196554"/>
            <a:ext cx="2979824" cy="290605"/>
          </a:xfrm>
          <a:prstGeom prst="rect">
            <a:avLst/>
          </a:prstGeom>
          <a:noFill/>
          <a:ln w="12700" cap="flat">
            <a:noFill/>
            <a:prstDash val="solid"/>
            <a:miter lim="800000"/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  <a:softEdge rad="19050"/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spcFirstLastPara="1" wrap="square" lIns="43194" tIns="43194" rIns="43194" bIns="43194" spcCol="28575" anchor="ctr">
            <a:spAutoFit/>
          </a:bodyPr>
          <a:lstStyle/>
          <a:p>
            <a:pPr defTabSz="863828" latinLnBrk="1">
              <a:defRPr/>
            </a:pPr>
            <a:r>
              <a:rPr lang="zh-CN" altLang="en-US" sz="1300" spc="225" dirty="0">
                <a:solidFill>
                  <a:prstClr val="black"/>
                </a:solidFill>
                <a:cs typeface="+mn-ea"/>
                <a:sym typeface="+mn-lt"/>
              </a:rPr>
              <a:t>人教版九年级物理（初中）</a:t>
            </a:r>
          </a:p>
        </p:txBody>
      </p:sp>
      <p:grpSp>
        <p:nvGrpSpPr>
          <p:cNvPr id="42" name="组合 41">
            <a:extLst>
              <a:ext uri="{FF2B5EF4-FFF2-40B4-BE49-F238E27FC236}">
                <a16:creationId xmlns:a16="http://schemas.microsoft.com/office/drawing/2014/main" id="{B8E26BBC-36A9-4919-B079-97D9BB07E393}"/>
              </a:ext>
            </a:extLst>
          </p:cNvPr>
          <p:cNvGrpSpPr/>
          <p:nvPr/>
        </p:nvGrpSpPr>
        <p:grpSpPr>
          <a:xfrm>
            <a:off x="4119928" y="1418131"/>
            <a:ext cx="3733814" cy="1694375"/>
            <a:chOff x="-5504304" y="765903"/>
            <a:chExt cx="4978418" cy="2259167"/>
          </a:xfrm>
        </p:grpSpPr>
        <p:cxnSp>
          <p:nvCxnSpPr>
            <p:cNvPr id="44" name="直接连接符 43">
              <a:extLst>
                <a:ext uri="{FF2B5EF4-FFF2-40B4-BE49-F238E27FC236}">
                  <a16:creationId xmlns:a16="http://schemas.microsoft.com/office/drawing/2014/main" id="{8DC149E2-FB9F-4318-A55C-6F1910D3DE48}"/>
                </a:ext>
              </a:extLst>
            </p:cNvPr>
            <p:cNvCxnSpPr>
              <a:cxnSpLocks/>
            </p:cNvCxnSpPr>
            <p:nvPr/>
          </p:nvCxnSpPr>
          <p:spPr>
            <a:xfrm>
              <a:off x="-5504304" y="3025070"/>
              <a:ext cx="4901428" cy="0"/>
            </a:xfrm>
            <a:prstGeom prst="lin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文本占位符 19">
              <a:extLst>
                <a:ext uri="{FF2B5EF4-FFF2-40B4-BE49-F238E27FC236}">
                  <a16:creationId xmlns:a16="http://schemas.microsoft.com/office/drawing/2014/main" id="{1FB5F147-43A4-4952-BEAD-92C3275AC512}"/>
                </a:ext>
              </a:extLst>
            </p:cNvPr>
            <p:cNvSpPr txBox="1">
              <a:spLocks/>
            </p:cNvSpPr>
            <p:nvPr/>
          </p:nvSpPr>
          <p:spPr>
            <a:xfrm>
              <a:off x="-5362300" y="1979251"/>
              <a:ext cx="4836414" cy="756610"/>
            </a:xfrm>
            <a:prstGeom prst="rect">
              <a:avLst/>
            </a:prstGeom>
          </p:spPr>
          <p:txBody>
            <a:bodyPr/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dist">
                <a:buNone/>
                <a:defRPr/>
              </a:pPr>
              <a:r>
                <a:rPr lang="zh-CN" altLang="en-US" sz="3600" b="1" dirty="0">
                  <a:solidFill>
                    <a:srgbClr val="FF0000"/>
                  </a:solidFill>
                  <a:cs typeface="+mn-ea"/>
                  <a:sym typeface="+mn-lt"/>
                </a:rPr>
                <a:t>第</a:t>
              </a:r>
              <a:r>
                <a:rPr lang="en-US" altLang="zh-CN" sz="3600" b="1" dirty="0">
                  <a:solidFill>
                    <a:srgbClr val="FF0000"/>
                  </a:solidFill>
                  <a:cs typeface="+mn-ea"/>
                  <a:sym typeface="+mn-lt"/>
                </a:rPr>
                <a:t>2</a:t>
              </a:r>
              <a:r>
                <a:rPr lang="zh-CN" altLang="en-US" sz="3600" b="1" dirty="0">
                  <a:solidFill>
                    <a:srgbClr val="FF0000"/>
                  </a:solidFill>
                  <a:cs typeface="+mn-ea"/>
                  <a:sym typeface="+mn-lt"/>
                </a:rPr>
                <a:t>节 内能</a:t>
              </a:r>
            </a:p>
          </p:txBody>
        </p:sp>
        <p:sp>
          <p:nvSpPr>
            <p:cNvPr id="46" name="文本占位符 20">
              <a:extLst>
                <a:ext uri="{FF2B5EF4-FFF2-40B4-BE49-F238E27FC236}">
                  <a16:creationId xmlns:a16="http://schemas.microsoft.com/office/drawing/2014/main" id="{B58FD3B8-6891-4474-8F01-232BF5D251A9}"/>
                </a:ext>
              </a:extLst>
            </p:cNvPr>
            <p:cNvSpPr txBox="1">
              <a:spLocks/>
            </p:cNvSpPr>
            <p:nvPr/>
          </p:nvSpPr>
          <p:spPr>
            <a:xfrm>
              <a:off x="-4702748" y="765903"/>
              <a:ext cx="3517308" cy="423271"/>
            </a:xfrm>
            <a:prstGeom prst="rect">
              <a:avLst/>
            </a:prstGeom>
          </p:spPr>
          <p:txBody>
            <a:bodyPr/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  <a:defRPr/>
              </a:pPr>
              <a:r>
                <a:rPr lang="zh-CN" altLang="en-US" sz="2400" dirty="0">
                  <a:solidFill>
                    <a:prstClr val="black"/>
                  </a:solidFill>
                  <a:cs typeface="+mn-ea"/>
                  <a:sym typeface="+mn-lt"/>
                </a:rPr>
                <a:t>第十三章   内能 </a:t>
              </a:r>
              <a:endParaRPr lang="en-US" altLang="zh-CN" sz="2000" dirty="0">
                <a:solidFill>
                  <a:prstClr val="black"/>
                </a:solidFill>
                <a:cs typeface="+mn-ea"/>
                <a:sym typeface="+mn-lt"/>
              </a:endParaRPr>
            </a:p>
          </p:txBody>
        </p:sp>
      </p:grpSp>
      <p:sp>
        <p:nvSpPr>
          <p:cNvPr id="47" name="矩形: 圆角 46">
            <a:extLst>
              <a:ext uri="{FF2B5EF4-FFF2-40B4-BE49-F238E27FC236}">
                <a16:creationId xmlns:a16="http://schemas.microsoft.com/office/drawing/2014/main" id="{1B175BC9-E17D-4C89-869F-ADBBB77B8317}"/>
              </a:ext>
            </a:extLst>
          </p:cNvPr>
          <p:cNvSpPr/>
          <p:nvPr/>
        </p:nvSpPr>
        <p:spPr>
          <a:xfrm>
            <a:off x="8569590" y="4705233"/>
            <a:ext cx="665494" cy="104723"/>
          </a:xfrm>
          <a:prstGeom prst="roundRect">
            <a:avLst>
              <a:gd name="adj" fmla="val 5000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AD097341-99CB-2B2D-2024-6C291B49B28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5014" y="466148"/>
            <a:ext cx="4291446" cy="4291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59196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E:\教学课件\15热和能\2内能\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392500" y="1003365"/>
            <a:ext cx="2016391" cy="1725111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3" name="Picture 7" descr="E:\教学课件\15热和能\2内能\6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058603" y="1009208"/>
            <a:ext cx="2113750" cy="1725111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4" name="Text Box 11"/>
          <p:cNvSpPr txBox="1">
            <a:spLocks noChangeArrowheads="1"/>
          </p:cNvSpPr>
          <p:nvPr/>
        </p:nvSpPr>
        <p:spPr bwMode="auto">
          <a:xfrm>
            <a:off x="575734" y="3723295"/>
            <a:ext cx="7809882" cy="3924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defTabSz="914378" eaLnBrk="1" hangingPunct="1"/>
            <a:r>
              <a:rPr lang="zh-CN" altLang="en-US" sz="2100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物体克服</a:t>
            </a:r>
            <a:r>
              <a:rPr lang="zh-CN" altLang="en-US" sz="2100" u="sng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              </a:t>
            </a:r>
            <a:r>
              <a:rPr lang="zh-CN" altLang="en-US" sz="2100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 做功，内能</a:t>
            </a:r>
            <a:r>
              <a:rPr lang="zh-CN" altLang="en-US" sz="2100" u="sng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         </a:t>
            </a:r>
            <a:r>
              <a:rPr lang="zh-CN" altLang="en-US" sz="2100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，温度</a:t>
            </a:r>
            <a:r>
              <a:rPr lang="zh-CN" altLang="en-US" sz="2100" u="sng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           </a:t>
            </a:r>
            <a:r>
              <a:rPr lang="zh-CN" altLang="en-US" sz="2100" b="1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。</a:t>
            </a:r>
            <a:endParaRPr lang="zh-CN" altLang="en-US" sz="2100" b="1" u="sng" kern="0" dirty="0">
              <a:solidFill>
                <a:srgbClr val="000000"/>
              </a:solidFill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5" name="Text Box 12"/>
          <p:cNvSpPr txBox="1">
            <a:spLocks noChangeArrowheads="1"/>
          </p:cNvSpPr>
          <p:nvPr/>
        </p:nvSpPr>
        <p:spPr bwMode="auto">
          <a:xfrm>
            <a:off x="1712554" y="3684765"/>
            <a:ext cx="1104614" cy="3462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algn="ctr" defTabSz="914378" eaLnBrk="1" hangingPunct="1"/>
            <a:r>
              <a:rPr lang="zh-CN" altLang="en-US" sz="1800" kern="0" dirty="0">
                <a:solidFill>
                  <a:srgbClr val="FF0000"/>
                </a:solidFill>
                <a:latin typeface="+mn-lt"/>
                <a:ea typeface="+mn-ea"/>
                <a:cs typeface="+mn-ea"/>
                <a:sym typeface="+mn-lt"/>
              </a:rPr>
              <a:t>摩擦力 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34175" y="3035263"/>
            <a:ext cx="3533040" cy="36933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28575" rtlCol="0" anchor="t">
            <a:spAutoFit/>
          </a:bodyPr>
          <a:lstStyle/>
          <a:p>
            <a:pPr algn="ctr" defTabSz="914378" latinLnBrk="1" hangingPunct="0"/>
            <a:r>
              <a:rPr lang="zh-CN" altLang="en-US" sz="1800" kern="0" dirty="0">
                <a:solidFill>
                  <a:srgbClr val="000000"/>
                </a:solidFill>
                <a:cs typeface="+mn-ea"/>
                <a:sym typeface="+mn-lt"/>
              </a:rPr>
              <a:t>为什么冬天人们常搓手？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1" y="3052273"/>
            <a:ext cx="3310730" cy="461663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28575" rtlCol="0" anchor="t">
            <a:spAutoFit/>
          </a:bodyPr>
          <a:lstStyle>
            <a:lvl1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2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微软雅黑" pitchFamily="34" charset="-122"/>
                <a:ea typeface="微软雅黑" pitchFamily="34" charset="-122"/>
              </a:defRPr>
            </a:lvl1pPr>
          </a:lstStyle>
          <a:p>
            <a:pPr algn="ctr" defTabSz="914378"/>
            <a:r>
              <a:rPr lang="zh-CN" altLang="en-US" kern="0" dirty="0">
                <a:latin typeface="+mn-lt"/>
                <a:ea typeface="+mn-ea"/>
                <a:cs typeface="+mn-ea"/>
                <a:sym typeface="+mn-lt"/>
              </a:rPr>
              <a:t>下滑时有什么感觉？</a:t>
            </a:r>
          </a:p>
        </p:txBody>
      </p:sp>
      <p:sp>
        <p:nvSpPr>
          <p:cNvPr id="9" name="Text Box 12"/>
          <p:cNvSpPr txBox="1">
            <a:spLocks noChangeArrowheads="1"/>
          </p:cNvSpPr>
          <p:nvPr/>
        </p:nvSpPr>
        <p:spPr bwMode="auto">
          <a:xfrm>
            <a:off x="5517725" y="3684764"/>
            <a:ext cx="968906" cy="3462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algn="ctr" defTabSz="914378" eaLnBrk="1" hangingPunct="1"/>
            <a:r>
              <a:rPr lang="zh-CN" altLang="en-US" sz="1800" kern="0" dirty="0">
                <a:solidFill>
                  <a:srgbClr val="FF0000"/>
                </a:solidFill>
                <a:latin typeface="+mn-lt"/>
                <a:ea typeface="+mn-ea"/>
                <a:cs typeface="+mn-ea"/>
                <a:sym typeface="+mn-lt"/>
              </a:rPr>
              <a:t>升高</a:t>
            </a:r>
          </a:p>
        </p:txBody>
      </p:sp>
      <p:sp>
        <p:nvSpPr>
          <p:cNvPr id="10" name="Text Box 12"/>
          <p:cNvSpPr txBox="1">
            <a:spLocks noChangeArrowheads="1"/>
          </p:cNvSpPr>
          <p:nvPr/>
        </p:nvSpPr>
        <p:spPr bwMode="auto">
          <a:xfrm>
            <a:off x="4008048" y="3684764"/>
            <a:ext cx="945254" cy="4385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8580" tIns="34290" rIns="68580" bIns="34290">
            <a:spAutoFit/>
          </a:bodyPr>
          <a:lstStyle>
            <a:lvl1pPr eaLnBrk="1" hangingPunct="1">
              <a:defRPr sz="240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algn="ctr" defTabSz="914378"/>
            <a:r>
              <a:rPr lang="zh-CN" altLang="en-US" kern="0" dirty="0">
                <a:latin typeface="+mn-lt"/>
                <a:ea typeface="+mn-ea"/>
                <a:cs typeface="+mn-ea"/>
                <a:sym typeface="+mn-lt"/>
              </a:rPr>
              <a:t>增加            </a:t>
            </a:r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541CA6A6-DCA9-4E7B-A07C-DAE0EB2F9417}"/>
              </a:ext>
            </a:extLst>
          </p:cNvPr>
          <p:cNvSpPr txBox="1"/>
          <p:nvPr/>
        </p:nvSpPr>
        <p:spPr>
          <a:xfrm>
            <a:off x="809625" y="238125"/>
            <a:ext cx="1797608" cy="3924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zh-CN" altLang="en-US" sz="2100" b="1" dirty="0">
                <a:cs typeface="+mn-ea"/>
                <a:sym typeface="+mn-lt"/>
              </a:rPr>
              <a:t>解释以下现象</a:t>
            </a:r>
          </a:p>
        </p:txBody>
      </p:sp>
    </p:spTree>
    <p:extLst>
      <p:ext uri="{BB962C8B-B14F-4D97-AF65-F5344CB8AC3E}">
        <p14:creationId xmlns:p14="http://schemas.microsoft.com/office/powerpoint/2010/main" val="2766157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utoUpdateAnimBg="0"/>
      <p:bldP spid="5" grpId="0" autoUpdateAnimBg="0"/>
      <p:bldP spid="7" grpId="0"/>
      <p:bldP spid="8" grpId="0"/>
      <p:bldP spid="9" grpId="0" autoUpdateAnimBg="0"/>
      <p:bldP spid="10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E:\教学课件\15热和能\2内能\8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501725" y="1639835"/>
            <a:ext cx="2101401" cy="2528907"/>
          </a:xfrm>
          <a:prstGeom prst="rect">
            <a:avLst/>
          </a:prstGeom>
        </p:spPr>
      </p:pic>
      <p:sp>
        <p:nvSpPr>
          <p:cNvPr id="9" name="Text Box 11"/>
          <p:cNvSpPr txBox="1">
            <a:spLocks noChangeArrowheads="1"/>
          </p:cNvSpPr>
          <p:nvPr/>
        </p:nvSpPr>
        <p:spPr bwMode="auto">
          <a:xfrm>
            <a:off x="540874" y="2278760"/>
            <a:ext cx="5863902" cy="17312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defTabSz="914378" eaLnBrk="1" hangingPunct="1">
              <a:lnSpc>
                <a:spcPct val="200000"/>
              </a:lnSpc>
            </a:pPr>
            <a:r>
              <a:rPr lang="zh-CN" altLang="en-US" sz="1800" kern="0" dirty="0">
                <a:solidFill>
                  <a:srgbClr val="FF0000"/>
                </a:solidFill>
                <a:latin typeface="+mn-lt"/>
                <a:ea typeface="+mn-ea"/>
                <a:cs typeface="+mn-ea"/>
                <a:sym typeface="+mn-lt"/>
              </a:rPr>
              <a:t>原因：</a:t>
            </a:r>
            <a:r>
              <a:rPr lang="zh-CN" altLang="en-US" sz="1800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气体膨胀，把塞子冲开的过程，气体对塞子</a:t>
            </a:r>
            <a:r>
              <a:rPr lang="zh-CN" altLang="en-US" sz="1800" u="sng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         </a:t>
            </a:r>
            <a:r>
              <a:rPr lang="zh-CN" altLang="en-US" sz="1800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，把瓶内气体的</a:t>
            </a:r>
            <a:r>
              <a:rPr lang="zh-CN" altLang="en-US" sz="1800" u="sng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         </a:t>
            </a:r>
            <a:r>
              <a:rPr lang="zh-CN" altLang="en-US" sz="1800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转化成塞子的</a:t>
            </a:r>
            <a:r>
              <a:rPr lang="zh-CN" altLang="en-US" sz="1800" u="sng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         </a:t>
            </a:r>
            <a:r>
              <a:rPr lang="zh-CN" altLang="en-US" sz="1800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能，气体内能减少</a:t>
            </a:r>
            <a:r>
              <a:rPr lang="zh-CN" altLang="en-US" sz="1800" u="sng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        </a:t>
            </a:r>
            <a:endParaRPr lang="en-US" altLang="zh-CN" sz="1800" u="sng" kern="0" dirty="0">
              <a:solidFill>
                <a:srgbClr val="000000"/>
              </a:solidFill>
              <a:latin typeface="+mn-lt"/>
              <a:ea typeface="+mn-ea"/>
              <a:cs typeface="+mn-ea"/>
              <a:sym typeface="+mn-lt"/>
            </a:endParaRPr>
          </a:p>
          <a:p>
            <a:pPr defTabSz="914378" eaLnBrk="1" hangingPunct="1">
              <a:lnSpc>
                <a:spcPct val="200000"/>
              </a:lnSpc>
            </a:pPr>
            <a:r>
              <a:rPr lang="en-US" altLang="zh-CN" sz="1800" u="sng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               </a:t>
            </a:r>
            <a:r>
              <a:rPr lang="zh-CN" altLang="en-US" sz="1800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降低，水蒸气成</a:t>
            </a:r>
            <a:r>
              <a:rPr lang="zh-CN" altLang="en-US" sz="1800" u="sng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           </a:t>
            </a:r>
            <a:r>
              <a:rPr lang="zh-CN" altLang="en-US" sz="1800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雾状小水滴。</a:t>
            </a:r>
            <a:endParaRPr lang="zh-CN" altLang="en-US" sz="2400" b="1" u="sng" kern="0" dirty="0">
              <a:solidFill>
                <a:srgbClr val="000000"/>
              </a:solidFill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40874" y="961615"/>
            <a:ext cx="7628467" cy="50783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28575" rtlCol="0" anchor="t">
            <a:spAutoFit/>
          </a:bodyPr>
          <a:lstStyle/>
          <a:p>
            <a:pPr defTabSz="914378" latinLnBrk="1" hangingPunct="0">
              <a:lnSpc>
                <a:spcPct val="150000"/>
              </a:lnSpc>
            </a:pPr>
            <a:r>
              <a:rPr lang="zh-CN" altLang="en-US" sz="1800" kern="0" dirty="0">
                <a:solidFill>
                  <a:srgbClr val="000000"/>
                </a:solidFill>
                <a:cs typeface="+mn-ea"/>
                <a:sym typeface="+mn-lt"/>
              </a:rPr>
              <a:t>活塞密封住的瓶子底部有少量的水，不断用气筒打气。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0874" y="1689437"/>
            <a:ext cx="6221169" cy="36933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28575" rtlCol="0" anchor="t">
            <a:spAutoFit/>
          </a:bodyPr>
          <a:lstStyle/>
          <a:p>
            <a:pPr defTabSz="914378" latinLnBrk="1" hangingPunct="0"/>
            <a:r>
              <a:rPr lang="zh-CN" altLang="en-US" sz="1800" kern="0" dirty="0">
                <a:solidFill>
                  <a:srgbClr val="FF0000"/>
                </a:solidFill>
                <a:cs typeface="+mn-ea"/>
                <a:sym typeface="+mn-lt"/>
              </a:rPr>
              <a:t>现象：</a:t>
            </a:r>
            <a:r>
              <a:rPr lang="zh-CN" altLang="en-US" sz="1800" kern="0" dirty="0">
                <a:solidFill>
                  <a:srgbClr val="000000"/>
                </a:solidFill>
                <a:cs typeface="+mn-ea"/>
                <a:sym typeface="+mn-lt"/>
              </a:rPr>
              <a:t>当塞子跳起来时，瓶口有雾状的白雾。</a:t>
            </a:r>
          </a:p>
        </p:txBody>
      </p:sp>
      <p:sp>
        <p:nvSpPr>
          <p:cNvPr id="2" name="矩形 1"/>
          <p:cNvSpPr/>
          <p:nvPr/>
        </p:nvSpPr>
        <p:spPr>
          <a:xfrm>
            <a:off x="5637583" y="2464727"/>
            <a:ext cx="1009157" cy="346249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defTabSz="914378"/>
            <a:r>
              <a:rPr lang="zh-CN" altLang="en-US" sz="1800" kern="0" dirty="0">
                <a:solidFill>
                  <a:srgbClr val="FF0000"/>
                </a:solidFill>
                <a:cs typeface="+mn-ea"/>
                <a:sym typeface="+mn-lt"/>
              </a:rPr>
              <a:t>做功</a:t>
            </a:r>
            <a:r>
              <a:rPr lang="zh-CN" altLang="en-US" b="1" kern="0" dirty="0">
                <a:solidFill>
                  <a:srgbClr val="FF0000"/>
                </a:solidFill>
                <a:cs typeface="+mn-ea"/>
                <a:sym typeface="+mn-lt"/>
              </a:rPr>
              <a:t>     </a:t>
            </a:r>
          </a:p>
        </p:txBody>
      </p:sp>
      <p:sp>
        <p:nvSpPr>
          <p:cNvPr id="4" name="矩形 3"/>
          <p:cNvSpPr/>
          <p:nvPr/>
        </p:nvSpPr>
        <p:spPr>
          <a:xfrm>
            <a:off x="809626" y="3452724"/>
            <a:ext cx="800219" cy="346249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defTabSz="914378"/>
            <a:r>
              <a:rPr lang="zh-CN" altLang="en-US" sz="1800" kern="0" dirty="0">
                <a:solidFill>
                  <a:srgbClr val="FF0000"/>
                </a:solidFill>
                <a:cs typeface="+mn-ea"/>
                <a:sym typeface="+mn-lt"/>
              </a:rPr>
              <a:t>温度</a:t>
            </a:r>
          </a:p>
        </p:txBody>
      </p:sp>
      <p:sp>
        <p:nvSpPr>
          <p:cNvPr id="13" name="矩形 12"/>
          <p:cNvSpPr/>
          <p:nvPr/>
        </p:nvSpPr>
        <p:spPr>
          <a:xfrm>
            <a:off x="1937577" y="2956768"/>
            <a:ext cx="800219" cy="346249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defTabSz="914378"/>
            <a:r>
              <a:rPr lang="zh-CN" altLang="en-US" sz="1800" kern="0" dirty="0">
                <a:solidFill>
                  <a:srgbClr val="FF0000"/>
                </a:solidFill>
                <a:cs typeface="+mn-ea"/>
                <a:sym typeface="+mn-lt"/>
              </a:rPr>
              <a:t>内能</a:t>
            </a:r>
          </a:p>
        </p:txBody>
      </p:sp>
      <p:sp>
        <p:nvSpPr>
          <p:cNvPr id="14" name="矩形 13"/>
          <p:cNvSpPr/>
          <p:nvPr/>
        </p:nvSpPr>
        <p:spPr>
          <a:xfrm>
            <a:off x="3895836" y="2964264"/>
            <a:ext cx="812800" cy="346249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defTabSz="914378"/>
            <a:r>
              <a:rPr lang="zh-CN" altLang="en-US" sz="1800" kern="0" dirty="0">
                <a:solidFill>
                  <a:srgbClr val="FF0000"/>
                </a:solidFill>
                <a:cs typeface="+mn-ea"/>
                <a:sym typeface="+mn-lt"/>
              </a:rPr>
              <a:t>机械</a:t>
            </a:r>
          </a:p>
        </p:txBody>
      </p:sp>
      <p:sp>
        <p:nvSpPr>
          <p:cNvPr id="15" name="矩形 14"/>
          <p:cNvSpPr/>
          <p:nvPr/>
        </p:nvSpPr>
        <p:spPr>
          <a:xfrm>
            <a:off x="3251349" y="3511029"/>
            <a:ext cx="800219" cy="346249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defTabSz="914378"/>
            <a:r>
              <a:rPr lang="zh-CN" altLang="en-US" sz="1800" kern="0" dirty="0">
                <a:solidFill>
                  <a:srgbClr val="FF0000"/>
                </a:solidFill>
                <a:cs typeface="+mn-ea"/>
                <a:sym typeface="+mn-lt"/>
              </a:rPr>
              <a:t>液化</a:t>
            </a:r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EA600B12-2771-4DB8-92F1-FED26D929479}"/>
              </a:ext>
            </a:extLst>
          </p:cNvPr>
          <p:cNvSpPr txBox="1"/>
          <p:nvPr/>
        </p:nvSpPr>
        <p:spPr>
          <a:xfrm>
            <a:off x="809625" y="238125"/>
            <a:ext cx="1244572" cy="3924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zh-CN" altLang="en-US" sz="2100" b="1" dirty="0">
                <a:cs typeface="+mn-ea"/>
                <a:sym typeface="+mn-lt"/>
              </a:rPr>
              <a:t>演示实验</a:t>
            </a:r>
          </a:p>
        </p:txBody>
      </p:sp>
    </p:spTree>
    <p:extLst>
      <p:ext uri="{BB962C8B-B14F-4D97-AF65-F5344CB8AC3E}">
        <p14:creationId xmlns:p14="http://schemas.microsoft.com/office/powerpoint/2010/main" val="1682050076"/>
      </p:ext>
    </p:extLst>
  </p:cSld>
  <p:clrMapOvr>
    <a:masterClrMapping/>
  </p:clrMapOvr>
  <p:transition spd="slow" advClick="0" advTm="2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utoUpdateAnimBg="0"/>
      <p:bldP spid="12" grpId="0"/>
      <p:bldP spid="2" grpId="0"/>
      <p:bldP spid="4" grpId="0"/>
      <p:bldP spid="13" grpId="0"/>
      <p:bldP spid="14" grpId="0"/>
      <p:bldP spid="1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2699566" y="2685726"/>
            <a:ext cx="6230937" cy="8975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8580" tIns="34290" rIns="68580" bIns="34290">
            <a:spAutoFit/>
          </a:bodyPr>
          <a:lstStyle/>
          <a:p>
            <a:pPr defTabSz="914378">
              <a:spcBef>
                <a:spcPct val="50000"/>
              </a:spcBef>
              <a:defRPr/>
            </a:pPr>
            <a:r>
              <a:rPr kumimoji="1" lang="zh-CN" altLang="en-US" sz="1500" kern="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ea"/>
                <a:sym typeface="+mn-lt"/>
              </a:rPr>
              <a:t>热传递</a:t>
            </a:r>
            <a:r>
              <a:rPr kumimoji="1" lang="zh-CN" altLang="en-US" sz="15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ea"/>
                <a:sym typeface="+mn-lt"/>
              </a:rPr>
              <a:t>（热量：传递内能的多少）</a:t>
            </a:r>
            <a:endParaRPr kumimoji="1" lang="en-US" altLang="zh-CN" sz="1500" kern="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+mn-ea"/>
              <a:sym typeface="+mn-lt"/>
            </a:endParaRPr>
          </a:p>
          <a:p>
            <a:pPr defTabSz="914378">
              <a:spcBef>
                <a:spcPct val="50000"/>
              </a:spcBef>
              <a:defRPr/>
            </a:pPr>
            <a:endParaRPr kumimoji="1" lang="zh-CN" altLang="en-US" sz="1500" kern="0" dirty="0">
              <a:solidFill>
                <a:srgbClr val="FF0000"/>
              </a:solidFill>
              <a:cs typeface="+mn-ea"/>
              <a:sym typeface="+mn-lt"/>
            </a:endParaRPr>
          </a:p>
          <a:p>
            <a:pPr defTabSz="914378">
              <a:lnSpc>
                <a:spcPct val="50000"/>
              </a:lnSpc>
              <a:spcBef>
                <a:spcPct val="50000"/>
              </a:spcBef>
              <a:defRPr/>
            </a:pPr>
            <a:r>
              <a:rPr kumimoji="1" lang="zh-CN" altLang="en-US" sz="1500" kern="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ea"/>
                <a:sym typeface="+mn-lt"/>
              </a:rPr>
              <a:t>做功</a:t>
            </a: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1057949" y="3050233"/>
            <a:ext cx="1516732" cy="3462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8580" tIns="34290" rIns="68580" bIns="34290">
            <a:spAutoFit/>
          </a:bodyPr>
          <a:lstStyle/>
          <a:p>
            <a:pPr defTabSz="914378">
              <a:lnSpc>
                <a:spcPct val="120000"/>
              </a:lnSpc>
              <a:defRPr/>
            </a:pPr>
            <a:r>
              <a:rPr kumimoji="1" lang="zh-CN" altLang="en-US" sz="1500" b="1" kern="0" dirty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ea"/>
                <a:sym typeface="+mn-lt"/>
              </a:rPr>
              <a:t>改变内能的方法</a:t>
            </a:r>
            <a:endParaRPr kumimoji="1" lang="zh-CN" altLang="en-US" sz="1500" b="1" kern="0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+mn-ea"/>
              <a:sym typeface="+mn-lt"/>
            </a:endParaRPr>
          </a:p>
        </p:txBody>
      </p:sp>
      <p:sp>
        <p:nvSpPr>
          <p:cNvPr id="10" name="AutoShape 6"/>
          <p:cNvSpPr>
            <a:spLocks/>
          </p:cNvSpPr>
          <p:nvPr/>
        </p:nvSpPr>
        <p:spPr bwMode="auto">
          <a:xfrm>
            <a:off x="3547374" y="3273786"/>
            <a:ext cx="244125" cy="1192912"/>
          </a:xfrm>
          <a:prstGeom prst="leftBrace">
            <a:avLst>
              <a:gd name="adj1" fmla="val 33700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8580" tIns="34290" rIns="68580" bIns="34290" anchor="ctr"/>
          <a:lstStyle/>
          <a:p>
            <a:pPr defTabSz="914378">
              <a:defRPr/>
            </a:pPr>
            <a:endParaRPr lang="zh-CN" altLang="en-US" sz="1100" kern="0" dirty="0">
              <a:solidFill>
                <a:sysClr val="windowText" lastClr="000000"/>
              </a:solidFill>
              <a:cs typeface="+mn-ea"/>
              <a:sym typeface="+mn-lt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702069" y="3095626"/>
            <a:ext cx="4551363" cy="7617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8580" tIns="34290" rIns="68580" bIns="34290">
            <a:spAutoFit/>
          </a:bodyPr>
          <a:lstStyle/>
          <a:p>
            <a:pPr defTabSz="914378">
              <a:defRPr/>
            </a:pPr>
            <a:r>
              <a:rPr kumimoji="1" lang="en-US" altLang="zh-CN" sz="1500" b="1" kern="0" dirty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ea"/>
                <a:sym typeface="+mn-lt"/>
              </a:rPr>
              <a:t>1</a:t>
            </a:r>
            <a:r>
              <a:rPr kumimoji="1" lang="en-US" altLang="zh-CN" sz="1500" b="1" kern="0" dirty="0">
                <a:solidFill>
                  <a:srgbClr val="A7A7A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ea"/>
                <a:sym typeface="+mn-lt"/>
              </a:rPr>
              <a:t>.</a:t>
            </a:r>
            <a:r>
              <a:rPr kumimoji="1" lang="zh-CN" altLang="en-US" sz="1500" kern="0" dirty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ea"/>
                <a:sym typeface="+mn-lt"/>
              </a:rPr>
              <a:t>外界对物体做功，内能</a:t>
            </a:r>
            <a:r>
              <a:rPr kumimoji="1" lang="zh-CN" altLang="en-US" sz="1500" u="sng" kern="0" dirty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ea"/>
                <a:sym typeface="+mn-lt"/>
              </a:rPr>
              <a:t>         </a:t>
            </a:r>
            <a:r>
              <a:rPr kumimoji="1" lang="zh-CN" altLang="en-US" sz="1500" kern="0" dirty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ea"/>
                <a:sym typeface="+mn-lt"/>
              </a:rPr>
              <a:t>。</a:t>
            </a:r>
            <a:endParaRPr kumimoji="1" lang="en-US" altLang="zh-CN" sz="1500" kern="0" dirty="0">
              <a:solidFill>
                <a:sysClr val="windowText" lastClr="0000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+mn-ea"/>
              <a:sym typeface="+mn-lt"/>
            </a:endParaRPr>
          </a:p>
          <a:p>
            <a:pPr defTabSz="914378">
              <a:defRPr/>
            </a:pPr>
            <a:endParaRPr kumimoji="1" lang="zh-CN" altLang="en-US" sz="1500" kern="0" dirty="0">
              <a:solidFill>
                <a:sysClr val="windowText" lastClr="0000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+mn-ea"/>
              <a:sym typeface="+mn-lt"/>
            </a:endParaRPr>
          </a:p>
          <a:p>
            <a:pPr defTabSz="914378">
              <a:defRPr/>
            </a:pPr>
            <a:r>
              <a:rPr kumimoji="1" lang="en-US" altLang="zh-CN" sz="1500" kern="0" dirty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ea"/>
                <a:sym typeface="+mn-lt"/>
              </a:rPr>
              <a:t>2.</a:t>
            </a:r>
            <a:r>
              <a:rPr kumimoji="1" lang="zh-CN" altLang="en-US" sz="1500" kern="0" dirty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ea"/>
                <a:sym typeface="+mn-lt"/>
              </a:rPr>
              <a:t> 物体对外界做功，内能</a:t>
            </a:r>
            <a:r>
              <a:rPr kumimoji="1" lang="zh-CN" altLang="en-US" sz="1500" u="sng" kern="0" dirty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ea"/>
                <a:sym typeface="+mn-lt"/>
              </a:rPr>
              <a:t>         </a:t>
            </a:r>
            <a:r>
              <a:rPr kumimoji="1" lang="zh-CN" altLang="en-US" sz="1500" kern="0" dirty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ea"/>
                <a:sym typeface="+mn-lt"/>
              </a:rPr>
              <a:t>。</a:t>
            </a:r>
          </a:p>
        </p:txBody>
      </p:sp>
      <p:sp>
        <p:nvSpPr>
          <p:cNvPr id="12" name="左大括号 11"/>
          <p:cNvSpPr>
            <a:spLocks/>
          </p:cNvSpPr>
          <p:nvPr/>
        </p:nvSpPr>
        <p:spPr bwMode="auto">
          <a:xfrm>
            <a:off x="2515944" y="2612497"/>
            <a:ext cx="233362" cy="1854200"/>
          </a:xfrm>
          <a:prstGeom prst="leftBrace">
            <a:avLst>
              <a:gd name="adj1" fmla="val 20526"/>
              <a:gd name="adj2" fmla="val 50000"/>
            </a:avLst>
          </a:prstGeom>
          <a:noFill/>
          <a:ln w="1905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68580" tIns="34290" rIns="68580" bIns="34290"/>
          <a:lstStyle/>
          <a:p>
            <a:pPr defTabSz="914378"/>
            <a:endParaRPr lang="zh-CN" altLang="en-US" sz="1200" kern="0">
              <a:solidFill>
                <a:sysClr val="windowText" lastClr="000000"/>
              </a:solidFill>
              <a:cs typeface="+mn-ea"/>
              <a:sym typeface="+mn-lt"/>
            </a:endParaRPr>
          </a:p>
        </p:txBody>
      </p:sp>
      <p:sp>
        <p:nvSpPr>
          <p:cNvPr id="13" name="Rectangle 5"/>
          <p:cNvSpPr>
            <a:spLocks noChangeArrowheads="1"/>
          </p:cNvSpPr>
          <p:nvPr/>
        </p:nvSpPr>
        <p:spPr bwMode="auto">
          <a:xfrm>
            <a:off x="970125" y="1503363"/>
            <a:ext cx="1809591" cy="3462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8580" tIns="34290" rIns="68580" bIns="34290">
            <a:spAutoFit/>
          </a:bodyPr>
          <a:lstStyle/>
          <a:p>
            <a:pPr defTabSz="914378">
              <a:lnSpc>
                <a:spcPct val="120000"/>
              </a:lnSpc>
              <a:defRPr/>
            </a:pPr>
            <a:r>
              <a:rPr kumimoji="1" lang="zh-CN" altLang="en-US" sz="1500" b="1" kern="0" dirty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ea"/>
                <a:sym typeface="+mn-lt"/>
              </a:rPr>
              <a:t>内能的概念</a:t>
            </a:r>
            <a:endParaRPr kumimoji="1" lang="zh-CN" altLang="en-US" sz="1500" b="1" kern="0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+mn-ea"/>
              <a:sym typeface="+mn-lt"/>
            </a:endParaRPr>
          </a:p>
        </p:txBody>
      </p:sp>
      <p:sp>
        <p:nvSpPr>
          <p:cNvPr id="14" name="AutoShape 6"/>
          <p:cNvSpPr>
            <a:spLocks/>
          </p:cNvSpPr>
          <p:nvPr/>
        </p:nvSpPr>
        <p:spPr bwMode="auto">
          <a:xfrm>
            <a:off x="2069856" y="1089673"/>
            <a:ext cx="174625" cy="1186256"/>
          </a:xfrm>
          <a:prstGeom prst="leftBrace">
            <a:avLst>
              <a:gd name="adj1" fmla="val 33700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8580" tIns="34290" rIns="68580" bIns="34290" anchor="ctr"/>
          <a:lstStyle/>
          <a:p>
            <a:pPr defTabSz="914378">
              <a:defRPr/>
            </a:pPr>
            <a:endParaRPr lang="zh-CN" altLang="en-US" sz="1100" kern="0" dirty="0">
              <a:solidFill>
                <a:sysClr val="windowText" lastClr="000000"/>
              </a:solidFill>
              <a:cs typeface="+mn-ea"/>
              <a:sym typeface="+mn-lt"/>
            </a:endParaRPr>
          </a:p>
        </p:txBody>
      </p:sp>
      <p:sp>
        <p:nvSpPr>
          <p:cNvPr id="15" name="左大括号 14"/>
          <p:cNvSpPr>
            <a:spLocks/>
          </p:cNvSpPr>
          <p:nvPr/>
        </p:nvSpPr>
        <p:spPr bwMode="auto">
          <a:xfrm>
            <a:off x="842016" y="1617662"/>
            <a:ext cx="233362" cy="2173707"/>
          </a:xfrm>
          <a:prstGeom prst="leftBrace">
            <a:avLst>
              <a:gd name="adj1" fmla="val 20526"/>
              <a:gd name="adj2" fmla="val 50000"/>
            </a:avLst>
          </a:prstGeom>
          <a:ln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lIns="68580" tIns="34290" rIns="68580" bIns="34290"/>
          <a:lstStyle/>
          <a:p>
            <a:pPr defTabSz="914378"/>
            <a:endParaRPr lang="zh-CN" altLang="en-US" sz="1200" kern="0">
              <a:solidFill>
                <a:srgbClr val="000000"/>
              </a:solidFill>
              <a:cs typeface="+mn-ea"/>
              <a:sym typeface="+mn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0591" y="2038744"/>
            <a:ext cx="415496" cy="1500852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eaVert" wrap="square" lIns="45719" tIns="45719" rIns="45719" bIns="45719" numCol="1" spcCol="28575" rtlCol="0" anchor="t">
            <a:spAutoFit/>
          </a:bodyPr>
          <a:lstStyle/>
          <a:p>
            <a:pPr defTabSz="914378" latinLnBrk="1" hangingPunct="0"/>
            <a:r>
              <a:rPr lang="zh-CN" altLang="en-US" sz="2100" b="1" kern="0" dirty="0">
                <a:solidFill>
                  <a:srgbClr val="000000"/>
                </a:solidFill>
                <a:cs typeface="+mn-ea"/>
                <a:sym typeface="+mn-lt"/>
              </a:rPr>
              <a:t>内    能</a:t>
            </a:r>
          </a:p>
        </p:txBody>
      </p:sp>
      <p:sp>
        <p:nvSpPr>
          <p:cNvPr id="16" name="Rectangle 5"/>
          <p:cNvSpPr>
            <a:spLocks noChangeArrowheads="1"/>
          </p:cNvSpPr>
          <p:nvPr/>
        </p:nvSpPr>
        <p:spPr bwMode="auto">
          <a:xfrm>
            <a:off x="2209257" y="933115"/>
            <a:ext cx="6429919" cy="3462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8580" tIns="34290" rIns="68580" bIns="34290">
            <a:spAutoFit/>
          </a:bodyPr>
          <a:lstStyle/>
          <a:p>
            <a:pPr defTabSz="914378">
              <a:lnSpc>
                <a:spcPct val="120000"/>
              </a:lnSpc>
              <a:defRPr/>
            </a:pPr>
            <a:r>
              <a:rPr kumimoji="1" lang="zh-CN" altLang="en-US" sz="15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ea"/>
                <a:sym typeface="+mn-lt"/>
              </a:rPr>
              <a:t>物体内所有</a:t>
            </a:r>
            <a:r>
              <a:rPr kumimoji="1" lang="zh-CN" altLang="en-US" sz="1500" u="sng" kern="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ea"/>
                <a:sym typeface="+mn-lt"/>
              </a:rPr>
              <a:t>                 </a:t>
            </a:r>
            <a:r>
              <a:rPr kumimoji="1" lang="zh-CN" altLang="en-US" sz="15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ea"/>
                <a:sym typeface="+mn-lt"/>
              </a:rPr>
              <a:t>的动能和势能总和叫物体的内能。</a:t>
            </a:r>
          </a:p>
        </p:txBody>
      </p:sp>
      <p:sp>
        <p:nvSpPr>
          <p:cNvPr id="17" name="Rectangle 5"/>
          <p:cNvSpPr>
            <a:spLocks noChangeArrowheads="1"/>
          </p:cNvSpPr>
          <p:nvPr/>
        </p:nvSpPr>
        <p:spPr bwMode="auto">
          <a:xfrm>
            <a:off x="3355024" y="874973"/>
            <a:ext cx="872950" cy="3462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8580" tIns="34290" rIns="68580" bIns="34290">
            <a:spAutoFit/>
          </a:bodyPr>
          <a:lstStyle/>
          <a:p>
            <a:pPr defTabSz="914378">
              <a:lnSpc>
                <a:spcPct val="120000"/>
              </a:lnSpc>
              <a:defRPr/>
            </a:pPr>
            <a:r>
              <a:rPr kumimoji="1" lang="zh-CN" altLang="en-US" sz="1500" kern="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ea"/>
                <a:sym typeface="+mn-lt"/>
              </a:rPr>
              <a:t>分子</a:t>
            </a:r>
          </a:p>
        </p:txBody>
      </p:sp>
      <p:sp>
        <p:nvSpPr>
          <p:cNvPr id="18" name="Rectangle 5"/>
          <p:cNvSpPr>
            <a:spLocks noChangeArrowheads="1"/>
          </p:cNvSpPr>
          <p:nvPr/>
        </p:nvSpPr>
        <p:spPr bwMode="auto">
          <a:xfrm>
            <a:off x="2209256" y="1971122"/>
            <a:ext cx="6263690" cy="3462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8580" tIns="34290" rIns="68580" bIns="34290">
            <a:spAutoFit/>
          </a:bodyPr>
          <a:lstStyle/>
          <a:p>
            <a:pPr defTabSz="914378">
              <a:lnSpc>
                <a:spcPct val="120000"/>
              </a:lnSpc>
            </a:pPr>
            <a:r>
              <a:rPr kumimoji="1" lang="zh-CN" altLang="en-US" sz="15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ea"/>
                <a:sym typeface="+mn-lt"/>
              </a:rPr>
              <a:t>影响内能多少的因素有</a:t>
            </a:r>
            <a:r>
              <a:rPr kumimoji="1" lang="zh-CN" altLang="en-US" sz="1500" u="sng" kern="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ea"/>
                <a:sym typeface="+mn-lt"/>
              </a:rPr>
              <a:t>             </a:t>
            </a:r>
            <a:r>
              <a:rPr kumimoji="1" lang="zh-CN" altLang="en-US" sz="15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ea"/>
                <a:sym typeface="+mn-lt"/>
              </a:rPr>
              <a:t>、</a:t>
            </a:r>
            <a:r>
              <a:rPr kumimoji="1" lang="zh-CN" altLang="en-US" sz="1500" u="sng" kern="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ea"/>
                <a:sym typeface="+mn-lt"/>
              </a:rPr>
              <a:t>         </a:t>
            </a:r>
            <a:r>
              <a:rPr kumimoji="1" lang="zh-CN" altLang="en-US" sz="15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ea"/>
                <a:sym typeface="+mn-lt"/>
              </a:rPr>
              <a:t>  、</a:t>
            </a:r>
            <a:r>
              <a:rPr kumimoji="1" lang="zh-CN" altLang="en-US" sz="1500" u="sng" kern="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ea"/>
                <a:sym typeface="+mn-lt"/>
              </a:rPr>
              <a:t>         </a:t>
            </a:r>
            <a:r>
              <a:rPr kumimoji="1" lang="zh-CN" altLang="en-US" sz="15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ea"/>
                <a:sym typeface="+mn-lt"/>
              </a:rPr>
              <a:t>  。</a:t>
            </a:r>
          </a:p>
        </p:txBody>
      </p:sp>
      <p:sp>
        <p:nvSpPr>
          <p:cNvPr id="19" name="Rectangle 5"/>
          <p:cNvSpPr>
            <a:spLocks noChangeArrowheads="1"/>
          </p:cNvSpPr>
          <p:nvPr/>
        </p:nvSpPr>
        <p:spPr bwMode="auto">
          <a:xfrm>
            <a:off x="4263121" y="1912980"/>
            <a:ext cx="872950" cy="3462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8580" tIns="34290" rIns="68580" bIns="34290">
            <a:spAutoFit/>
          </a:bodyPr>
          <a:lstStyle/>
          <a:p>
            <a:pPr defTabSz="914378">
              <a:lnSpc>
                <a:spcPct val="120000"/>
              </a:lnSpc>
              <a:defRPr/>
            </a:pPr>
            <a:r>
              <a:rPr kumimoji="1" lang="zh-CN" altLang="en-US" sz="1500" kern="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ea"/>
                <a:sym typeface="+mn-lt"/>
              </a:rPr>
              <a:t>质量</a:t>
            </a:r>
          </a:p>
        </p:txBody>
      </p:sp>
      <p:sp>
        <p:nvSpPr>
          <p:cNvPr id="20" name="Rectangle 5"/>
          <p:cNvSpPr>
            <a:spLocks noChangeArrowheads="1"/>
          </p:cNvSpPr>
          <p:nvPr/>
        </p:nvSpPr>
        <p:spPr bwMode="auto">
          <a:xfrm>
            <a:off x="5755953" y="1879447"/>
            <a:ext cx="872950" cy="3462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8580" tIns="34290" rIns="68580" bIns="34290">
            <a:spAutoFit/>
          </a:bodyPr>
          <a:lstStyle/>
          <a:p>
            <a:pPr defTabSz="914378">
              <a:lnSpc>
                <a:spcPct val="120000"/>
              </a:lnSpc>
              <a:defRPr/>
            </a:pPr>
            <a:r>
              <a:rPr kumimoji="1" lang="zh-CN" altLang="en-US" sz="1500" kern="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ea"/>
                <a:sym typeface="+mn-lt"/>
              </a:rPr>
              <a:t>状态</a:t>
            </a:r>
          </a:p>
        </p:txBody>
      </p:sp>
      <p:sp>
        <p:nvSpPr>
          <p:cNvPr id="21" name="Rectangle 5"/>
          <p:cNvSpPr>
            <a:spLocks noChangeArrowheads="1"/>
          </p:cNvSpPr>
          <p:nvPr/>
        </p:nvSpPr>
        <p:spPr bwMode="auto">
          <a:xfrm>
            <a:off x="5007146" y="1896400"/>
            <a:ext cx="872950" cy="3462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8580" tIns="34290" rIns="68580" bIns="34290">
            <a:spAutoFit/>
          </a:bodyPr>
          <a:lstStyle/>
          <a:p>
            <a:pPr defTabSz="914378">
              <a:lnSpc>
                <a:spcPct val="120000"/>
              </a:lnSpc>
              <a:defRPr/>
            </a:pPr>
            <a:r>
              <a:rPr kumimoji="1" lang="zh-CN" altLang="en-US" sz="1500" kern="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ea"/>
                <a:sym typeface="+mn-lt"/>
              </a:rPr>
              <a:t>温度</a:t>
            </a:r>
          </a:p>
        </p:txBody>
      </p:sp>
      <p:sp>
        <p:nvSpPr>
          <p:cNvPr id="24" name="矩形 23"/>
          <p:cNvSpPr/>
          <p:nvPr/>
        </p:nvSpPr>
        <p:spPr>
          <a:xfrm>
            <a:off x="5774161" y="3144004"/>
            <a:ext cx="523220" cy="184666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defTabSz="914378">
              <a:lnSpc>
                <a:spcPct val="50000"/>
              </a:lnSpc>
              <a:spcBef>
                <a:spcPct val="50000"/>
              </a:spcBef>
              <a:defRPr/>
            </a:pPr>
            <a:r>
              <a:rPr kumimoji="1" lang="zh-CN" altLang="en-US" sz="1500" kern="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ea"/>
                <a:sym typeface="+mn-lt"/>
              </a:rPr>
              <a:t>增加</a:t>
            </a:r>
          </a:p>
        </p:txBody>
      </p:sp>
      <p:sp>
        <p:nvSpPr>
          <p:cNvPr id="25" name="矩形 24"/>
          <p:cNvSpPr/>
          <p:nvPr/>
        </p:nvSpPr>
        <p:spPr>
          <a:xfrm>
            <a:off x="5880096" y="3609242"/>
            <a:ext cx="523220" cy="184666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defTabSz="914378">
              <a:lnSpc>
                <a:spcPct val="50000"/>
              </a:lnSpc>
              <a:spcBef>
                <a:spcPct val="50000"/>
              </a:spcBef>
              <a:defRPr/>
            </a:pPr>
            <a:r>
              <a:rPr kumimoji="1" lang="zh-CN" altLang="en-US" sz="1500" kern="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ea"/>
                <a:sym typeface="+mn-lt"/>
              </a:rPr>
              <a:t>减小</a:t>
            </a:r>
          </a:p>
        </p:txBody>
      </p:sp>
      <p:sp>
        <p:nvSpPr>
          <p:cNvPr id="26" name="文本框 25">
            <a:extLst>
              <a:ext uri="{FF2B5EF4-FFF2-40B4-BE49-F238E27FC236}">
                <a16:creationId xmlns:a16="http://schemas.microsoft.com/office/drawing/2014/main" id="{75ED22D8-BF58-427B-BC8C-7EF37650F49A}"/>
              </a:ext>
            </a:extLst>
          </p:cNvPr>
          <p:cNvSpPr txBox="1"/>
          <p:nvPr/>
        </p:nvSpPr>
        <p:spPr>
          <a:xfrm>
            <a:off x="809625" y="238125"/>
            <a:ext cx="1244572" cy="3924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zh-CN" altLang="en-US" sz="2100" b="1" dirty="0">
                <a:cs typeface="+mn-ea"/>
                <a:sym typeface="+mn-lt"/>
              </a:rPr>
              <a:t>课堂小结</a:t>
            </a:r>
          </a:p>
        </p:txBody>
      </p:sp>
    </p:spTree>
    <p:extLst>
      <p:ext uri="{BB962C8B-B14F-4D97-AF65-F5344CB8AC3E}">
        <p14:creationId xmlns:p14="http://schemas.microsoft.com/office/powerpoint/2010/main" val="4045963265"/>
      </p:ext>
    </p:extLst>
  </p:cSld>
  <p:clrMapOvr>
    <a:masterClrMapping/>
  </p:clrMapOvr>
  <p:transition spd="slow" advClick="0" advTm="2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9" grpId="0"/>
      <p:bldP spid="20" grpId="0"/>
      <p:bldP spid="21" grpId="0"/>
      <p:bldP spid="24" grpId="0"/>
      <p:bldP spid="2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646379" y="926578"/>
            <a:ext cx="7761021" cy="3531736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defTabSz="914378">
              <a:lnSpc>
                <a:spcPct val="250000"/>
              </a:lnSpc>
            </a:pPr>
            <a:r>
              <a:rPr lang="en-US" altLang="zh-CN" sz="1800" b="1" kern="0" dirty="0">
                <a:solidFill>
                  <a:sysClr val="windowText" lastClr="000000"/>
                </a:solidFill>
                <a:cs typeface="+mn-ea"/>
                <a:sym typeface="+mn-lt"/>
              </a:rPr>
              <a:t>( </a:t>
            </a:r>
            <a:r>
              <a:rPr lang="zh-CN" altLang="zh-CN" sz="1800" b="1" kern="0" dirty="0">
                <a:solidFill>
                  <a:sysClr val="windowText" lastClr="000000"/>
                </a:solidFill>
                <a:cs typeface="+mn-ea"/>
                <a:sym typeface="+mn-lt"/>
              </a:rPr>
              <a:t>广州</a:t>
            </a:r>
            <a:r>
              <a:rPr lang="en-US" altLang="zh-CN" sz="1800" b="1" kern="0" dirty="0">
                <a:solidFill>
                  <a:sysClr val="windowText" lastClr="000000"/>
                </a:solidFill>
                <a:cs typeface="+mn-ea"/>
                <a:sym typeface="+mn-lt"/>
              </a:rPr>
              <a:t>)</a:t>
            </a:r>
            <a:r>
              <a:rPr lang="zh-CN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．下列说法正确的是（ </a:t>
            </a:r>
            <a:r>
              <a:rPr lang="en-US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      </a:t>
            </a:r>
            <a:r>
              <a:rPr lang="zh-CN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）</a:t>
            </a:r>
          </a:p>
          <a:p>
            <a:pPr defTabSz="914378">
              <a:lnSpc>
                <a:spcPct val="250000"/>
              </a:lnSpc>
            </a:pPr>
            <a:r>
              <a:rPr lang="en-US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A</a:t>
            </a:r>
            <a:r>
              <a:rPr lang="zh-CN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．两物体温度相同，内能一定相同</a:t>
            </a:r>
          </a:p>
          <a:p>
            <a:pPr defTabSz="914378">
              <a:lnSpc>
                <a:spcPct val="250000"/>
              </a:lnSpc>
            </a:pPr>
            <a:r>
              <a:rPr lang="en-US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B</a:t>
            </a:r>
            <a:r>
              <a:rPr lang="zh-CN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．两物体相比，分子动能越大的物体，其内能越大</a:t>
            </a:r>
          </a:p>
          <a:p>
            <a:pPr defTabSz="914378">
              <a:lnSpc>
                <a:spcPct val="250000"/>
              </a:lnSpc>
            </a:pPr>
            <a:r>
              <a:rPr lang="en-US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C</a:t>
            </a:r>
            <a:r>
              <a:rPr lang="zh-CN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．甲物体传递了热量给乙物体，说明甲物体内能大</a:t>
            </a:r>
          </a:p>
          <a:p>
            <a:pPr defTabSz="914378">
              <a:lnSpc>
                <a:spcPct val="250000"/>
              </a:lnSpc>
            </a:pPr>
            <a:r>
              <a:rPr lang="en-US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D</a:t>
            </a:r>
            <a:r>
              <a:rPr lang="zh-CN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．扩散现象中，分子可以从低温物体运动到高温物体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661255" y="1174781"/>
            <a:ext cx="440267" cy="461663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28575" rtlCol="0" anchor="t">
            <a:spAutoFit/>
          </a:bodyPr>
          <a:lstStyle/>
          <a:p>
            <a:pPr defTabSz="914378" latinLnBrk="1" hangingPunct="0"/>
            <a:r>
              <a:rPr lang="en-US" altLang="zh-CN" sz="2400" kern="0" dirty="0">
                <a:solidFill>
                  <a:srgbClr val="FF0000"/>
                </a:solidFill>
                <a:cs typeface="+mn-ea"/>
                <a:sym typeface="+mn-lt"/>
              </a:rPr>
              <a:t>D</a:t>
            </a:r>
            <a:endParaRPr lang="zh-CN" altLang="en-US" sz="2400" kern="0" dirty="0">
              <a:solidFill>
                <a:srgbClr val="FF0000"/>
              </a:solidFill>
              <a:cs typeface="+mn-ea"/>
              <a:sym typeface="+mn-lt"/>
            </a:endParaRP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B3A22168-0E08-4372-8770-11A3507A1279}"/>
              </a:ext>
            </a:extLst>
          </p:cNvPr>
          <p:cNvSpPr txBox="1"/>
          <p:nvPr/>
        </p:nvSpPr>
        <p:spPr>
          <a:xfrm>
            <a:off x="809625" y="238125"/>
            <a:ext cx="1244572" cy="3924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zh-CN" altLang="en-US" sz="2100" b="1" dirty="0">
                <a:cs typeface="+mn-ea"/>
                <a:sym typeface="+mn-lt"/>
              </a:rPr>
              <a:t>典型例题</a:t>
            </a:r>
          </a:p>
        </p:txBody>
      </p:sp>
    </p:spTree>
    <p:extLst>
      <p:ext uri="{BB962C8B-B14F-4D97-AF65-F5344CB8AC3E}">
        <p14:creationId xmlns:p14="http://schemas.microsoft.com/office/powerpoint/2010/main" val="1643309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541869" y="765361"/>
            <a:ext cx="7789332" cy="3531736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defTabSz="914378">
              <a:lnSpc>
                <a:spcPct val="250000"/>
              </a:lnSpc>
            </a:pPr>
            <a:r>
              <a:rPr lang="en-US" altLang="zh-CN" sz="1800" b="1" kern="0" dirty="0">
                <a:solidFill>
                  <a:sysClr val="windowText" lastClr="000000"/>
                </a:solidFill>
                <a:cs typeface="+mn-ea"/>
                <a:sym typeface="+mn-lt"/>
              </a:rPr>
              <a:t>(</a:t>
            </a:r>
            <a:r>
              <a:rPr lang="zh-CN" altLang="zh-CN" sz="1800" b="1" kern="0" dirty="0">
                <a:solidFill>
                  <a:sysClr val="windowText" lastClr="000000"/>
                </a:solidFill>
                <a:cs typeface="+mn-ea"/>
                <a:sym typeface="+mn-lt"/>
              </a:rPr>
              <a:t>山东烟台</a:t>
            </a:r>
            <a:r>
              <a:rPr lang="en-US" altLang="zh-CN" sz="1800" b="1" kern="0" dirty="0">
                <a:solidFill>
                  <a:sysClr val="windowText" lastClr="000000"/>
                </a:solidFill>
                <a:cs typeface="+mn-ea"/>
                <a:sym typeface="+mn-lt"/>
              </a:rPr>
              <a:t>).</a:t>
            </a:r>
            <a:r>
              <a:rPr lang="zh-CN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关于温度、热量和内能，下列说法正确的是</a:t>
            </a:r>
            <a:r>
              <a:rPr lang="en-US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(      )</a:t>
            </a:r>
            <a:endParaRPr lang="zh-CN" altLang="zh-CN" sz="1800" kern="0" dirty="0">
              <a:solidFill>
                <a:sysClr val="windowText" lastClr="000000"/>
              </a:solidFill>
              <a:cs typeface="+mn-ea"/>
              <a:sym typeface="+mn-lt"/>
            </a:endParaRPr>
          </a:p>
          <a:p>
            <a:pPr defTabSz="914378">
              <a:lnSpc>
                <a:spcPct val="250000"/>
              </a:lnSpc>
            </a:pPr>
            <a:r>
              <a:rPr lang="en-US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A.</a:t>
            </a:r>
            <a:r>
              <a:rPr lang="zh-CN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物体的内能增加，温度一定升高</a:t>
            </a:r>
            <a:r>
              <a:rPr lang="en-US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		</a:t>
            </a:r>
          </a:p>
          <a:p>
            <a:pPr defTabSz="914378">
              <a:lnSpc>
                <a:spcPct val="250000"/>
              </a:lnSpc>
            </a:pPr>
            <a:r>
              <a:rPr lang="en-US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B.</a:t>
            </a:r>
            <a:r>
              <a:rPr lang="zh-CN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物体温度升高，一定吸收了热量</a:t>
            </a:r>
          </a:p>
          <a:p>
            <a:pPr defTabSz="914378">
              <a:lnSpc>
                <a:spcPct val="250000"/>
              </a:lnSpc>
            </a:pPr>
            <a:r>
              <a:rPr lang="en-US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C.</a:t>
            </a:r>
            <a:r>
              <a:rPr lang="zh-CN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物体温度降低，内能一定减少</a:t>
            </a:r>
            <a:r>
              <a:rPr lang="en-US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			</a:t>
            </a:r>
            <a:endParaRPr lang="zh-CN" altLang="zh-CN" sz="1800" kern="0" dirty="0">
              <a:solidFill>
                <a:sysClr val="windowText" lastClr="000000"/>
              </a:solidFill>
              <a:cs typeface="+mn-ea"/>
              <a:sym typeface="+mn-lt"/>
            </a:endParaRPr>
          </a:p>
          <a:p>
            <a:pPr defTabSz="914378">
              <a:lnSpc>
                <a:spcPct val="250000"/>
              </a:lnSpc>
            </a:pPr>
            <a:r>
              <a:rPr lang="en-US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D.</a:t>
            </a:r>
            <a:r>
              <a:rPr lang="zh-CN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物体吸收了热量，温度一定升高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215597" y="985174"/>
            <a:ext cx="440267" cy="461663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28575" rtlCol="0" anchor="t">
            <a:spAutoFit/>
          </a:bodyPr>
          <a:lstStyle/>
          <a:p>
            <a:pPr defTabSz="914378" latinLnBrk="1" hangingPunct="0"/>
            <a:r>
              <a:rPr lang="en-US" altLang="zh-CN" sz="2400" kern="0" dirty="0">
                <a:solidFill>
                  <a:srgbClr val="FF0000"/>
                </a:solidFill>
                <a:cs typeface="+mn-ea"/>
                <a:sym typeface="+mn-lt"/>
              </a:rPr>
              <a:t>C</a:t>
            </a:r>
            <a:endParaRPr lang="zh-CN" altLang="en-US" sz="2400" kern="0" dirty="0">
              <a:solidFill>
                <a:srgbClr val="FF0000"/>
              </a:solidFill>
              <a:cs typeface="+mn-ea"/>
              <a:sym typeface="+mn-lt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D6A09728-D5B3-495A-B91B-6669AC99872E}"/>
              </a:ext>
            </a:extLst>
          </p:cNvPr>
          <p:cNvSpPr txBox="1"/>
          <p:nvPr/>
        </p:nvSpPr>
        <p:spPr>
          <a:xfrm>
            <a:off x="809625" y="238125"/>
            <a:ext cx="1244572" cy="3924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zh-CN" altLang="en-US" sz="2100" b="1" dirty="0">
                <a:cs typeface="+mn-ea"/>
                <a:sym typeface="+mn-lt"/>
              </a:rPr>
              <a:t>典型例题</a:t>
            </a:r>
          </a:p>
        </p:txBody>
      </p:sp>
    </p:spTree>
    <p:extLst>
      <p:ext uri="{BB962C8B-B14F-4D97-AF65-F5344CB8AC3E}">
        <p14:creationId xmlns:p14="http://schemas.microsoft.com/office/powerpoint/2010/main" val="3640707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560809" y="915146"/>
            <a:ext cx="8022382" cy="3531736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defTabSz="914378">
              <a:lnSpc>
                <a:spcPct val="250000"/>
              </a:lnSpc>
            </a:pPr>
            <a:r>
              <a:rPr lang="en-US" altLang="zh-CN" sz="1800" b="1" kern="0" dirty="0">
                <a:solidFill>
                  <a:sysClr val="windowText" lastClr="000000"/>
                </a:solidFill>
                <a:cs typeface="+mn-ea"/>
                <a:sym typeface="+mn-lt"/>
              </a:rPr>
              <a:t>(   </a:t>
            </a:r>
            <a:r>
              <a:rPr lang="zh-CN" altLang="zh-CN" sz="1800" b="1" kern="0" dirty="0">
                <a:solidFill>
                  <a:sysClr val="windowText" lastClr="000000"/>
                </a:solidFill>
                <a:cs typeface="+mn-ea"/>
                <a:sym typeface="+mn-lt"/>
              </a:rPr>
              <a:t>广西桂林</a:t>
            </a:r>
            <a:r>
              <a:rPr lang="en-US" altLang="zh-CN" sz="1800" b="1" kern="0" dirty="0">
                <a:solidFill>
                  <a:sysClr val="windowText" lastClr="000000"/>
                </a:solidFill>
                <a:cs typeface="+mn-ea"/>
                <a:sym typeface="+mn-lt"/>
              </a:rPr>
              <a:t>)</a:t>
            </a:r>
            <a:r>
              <a:rPr lang="en-US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.</a:t>
            </a:r>
            <a:r>
              <a:rPr lang="zh-CN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下列事例中通过做功的方式改变物体内能的是（</a:t>
            </a:r>
            <a:r>
              <a:rPr lang="en-US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    </a:t>
            </a:r>
            <a:r>
              <a:rPr lang="zh-CN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）</a:t>
            </a:r>
          </a:p>
          <a:p>
            <a:pPr defTabSz="914378">
              <a:lnSpc>
                <a:spcPct val="250000"/>
              </a:lnSpc>
            </a:pPr>
            <a:r>
              <a:rPr lang="en-US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A.</a:t>
            </a:r>
            <a:r>
              <a:rPr lang="zh-CN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用酒精灯加热水杯中的水</a:t>
            </a:r>
          </a:p>
          <a:p>
            <a:pPr defTabSz="914378">
              <a:lnSpc>
                <a:spcPct val="250000"/>
              </a:lnSpc>
            </a:pPr>
            <a:r>
              <a:rPr lang="en-US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B.</a:t>
            </a:r>
            <a:r>
              <a:rPr lang="zh-CN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放入热汤中的金属勺子变烫</a:t>
            </a:r>
          </a:p>
          <a:p>
            <a:pPr defTabSz="914378">
              <a:lnSpc>
                <a:spcPct val="250000"/>
              </a:lnSpc>
            </a:pPr>
            <a:r>
              <a:rPr lang="en-US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C.</a:t>
            </a:r>
            <a:r>
              <a:rPr lang="zh-CN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刀在磨刀石上摩擦后温度升高</a:t>
            </a:r>
          </a:p>
          <a:p>
            <a:pPr defTabSz="914378">
              <a:lnSpc>
                <a:spcPct val="250000"/>
              </a:lnSpc>
            </a:pPr>
            <a:r>
              <a:rPr lang="en-US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D.</a:t>
            </a:r>
            <a:r>
              <a:rPr lang="zh-CN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冬天人们较喜欢通过晒太阳使身体暖合起来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683794" y="1218436"/>
            <a:ext cx="440267" cy="461663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28575" rtlCol="0" anchor="t">
            <a:spAutoFit/>
          </a:bodyPr>
          <a:lstStyle/>
          <a:p>
            <a:pPr defTabSz="914378" latinLnBrk="1" hangingPunct="0"/>
            <a:r>
              <a:rPr lang="en-US" altLang="zh-CN" sz="2400" kern="0" dirty="0">
                <a:solidFill>
                  <a:srgbClr val="FF0000"/>
                </a:solidFill>
                <a:cs typeface="+mn-ea"/>
                <a:sym typeface="+mn-lt"/>
              </a:rPr>
              <a:t>C</a:t>
            </a:r>
            <a:endParaRPr lang="zh-CN" altLang="en-US" sz="2400" kern="0" dirty="0">
              <a:solidFill>
                <a:srgbClr val="FF0000"/>
              </a:solidFill>
              <a:cs typeface="+mn-ea"/>
              <a:sym typeface="+mn-lt"/>
            </a:endParaRP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E86ED4A9-2487-4A46-BC0C-0DE51EFE2DE0}"/>
              </a:ext>
            </a:extLst>
          </p:cNvPr>
          <p:cNvSpPr txBox="1"/>
          <p:nvPr/>
        </p:nvSpPr>
        <p:spPr>
          <a:xfrm>
            <a:off x="809625" y="238125"/>
            <a:ext cx="1244572" cy="3924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zh-CN" altLang="en-US" sz="2100" b="1" dirty="0">
                <a:cs typeface="+mn-ea"/>
                <a:sym typeface="+mn-lt"/>
              </a:rPr>
              <a:t>典型例题</a:t>
            </a:r>
          </a:p>
        </p:txBody>
      </p:sp>
    </p:spTree>
    <p:extLst>
      <p:ext uri="{BB962C8B-B14F-4D97-AF65-F5344CB8AC3E}">
        <p14:creationId xmlns:p14="http://schemas.microsoft.com/office/powerpoint/2010/main" val="650171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1" descr=" 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58939" y="2796015"/>
            <a:ext cx="6810261" cy="142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504825" y="801490"/>
            <a:ext cx="8561863" cy="18235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378" fontAlgn="ctr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1500" b="1" kern="0" dirty="0">
                <a:solidFill>
                  <a:sysClr val="windowText" lastClr="000000"/>
                </a:solidFill>
                <a:cs typeface="+mn-ea"/>
                <a:sym typeface="+mn-lt"/>
              </a:rPr>
              <a:t>( </a:t>
            </a:r>
            <a:r>
              <a:rPr lang="zh-CN" altLang="en-US" sz="1500" b="1" kern="0" dirty="0">
                <a:solidFill>
                  <a:sysClr val="windowText" lastClr="000000"/>
                </a:solidFill>
                <a:cs typeface="+mn-ea"/>
                <a:sym typeface="+mn-lt"/>
              </a:rPr>
              <a:t>哈尔滨</a:t>
            </a:r>
            <a:r>
              <a:rPr lang="en-US" altLang="zh-CN" sz="1500" b="1" kern="0" dirty="0">
                <a:solidFill>
                  <a:sysClr val="windowText" lastClr="000000"/>
                </a:solidFill>
                <a:cs typeface="+mn-ea"/>
                <a:sym typeface="+mn-lt"/>
              </a:rPr>
              <a:t>)</a:t>
            </a:r>
            <a:r>
              <a:rPr lang="en-US" altLang="zh-CN" sz="1500" kern="0" dirty="0">
                <a:solidFill>
                  <a:sysClr val="windowText" lastClr="000000"/>
                </a:solidFill>
                <a:cs typeface="+mn-ea"/>
                <a:sym typeface="+mn-lt"/>
              </a:rPr>
              <a:t>. </a:t>
            </a:r>
            <a:r>
              <a:rPr lang="zh-CN" altLang="en-US" sz="1500" kern="0" dirty="0">
                <a:solidFill>
                  <a:sysClr val="windowText" lastClr="000000"/>
                </a:solidFill>
                <a:cs typeface="+mn-ea"/>
                <a:sym typeface="+mn-lt"/>
              </a:rPr>
              <a:t>下图事例中，利用热传递改变物体内能的是</a:t>
            </a:r>
            <a:r>
              <a:rPr lang="en-US" altLang="zh-CN" sz="1500" kern="0" dirty="0">
                <a:solidFill>
                  <a:sysClr val="windowText" lastClr="000000"/>
                </a:solidFill>
                <a:cs typeface="+mn-ea"/>
                <a:sym typeface="+mn-lt"/>
              </a:rPr>
              <a:t>(      ) </a:t>
            </a:r>
            <a:endParaRPr lang="zh-CN" altLang="en-US" sz="1500" kern="0" dirty="0">
              <a:solidFill>
                <a:sysClr val="windowText" lastClr="000000"/>
              </a:solidFill>
              <a:cs typeface="+mn-ea"/>
              <a:sym typeface="+mn-lt"/>
            </a:endParaRPr>
          </a:p>
          <a:p>
            <a:pPr defTabSz="914378" fontAlgn="ctr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1500" kern="0" dirty="0">
                <a:solidFill>
                  <a:sysClr val="windowText" lastClr="000000"/>
                </a:solidFill>
                <a:cs typeface="+mn-ea"/>
                <a:sym typeface="+mn-lt"/>
              </a:rPr>
              <a:t>A</a:t>
            </a:r>
            <a:r>
              <a:rPr lang="zh-CN" altLang="en-US" sz="1500" kern="0" dirty="0">
                <a:solidFill>
                  <a:sysClr val="windowText" lastClr="000000"/>
                </a:solidFill>
                <a:cs typeface="+mn-ea"/>
                <a:sym typeface="+mn-lt"/>
              </a:rPr>
              <a:t>．晃动试管，沙子温度升高   </a:t>
            </a:r>
          </a:p>
          <a:p>
            <a:pPr defTabSz="914378" eaLnBrk="0" fontAlgn="ctr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1500" kern="0" dirty="0">
                <a:solidFill>
                  <a:sysClr val="windowText" lastClr="000000"/>
                </a:solidFill>
                <a:cs typeface="+mn-ea"/>
                <a:sym typeface="+mn-lt"/>
              </a:rPr>
              <a:t>B</a:t>
            </a:r>
            <a:r>
              <a:rPr lang="zh-CN" altLang="en-US" sz="1500" kern="0" dirty="0">
                <a:solidFill>
                  <a:sysClr val="windowText" lastClr="000000"/>
                </a:solidFill>
                <a:cs typeface="+mn-ea"/>
                <a:sym typeface="+mn-lt"/>
              </a:rPr>
              <a:t>．烧水使水变热</a:t>
            </a:r>
          </a:p>
          <a:p>
            <a:pPr defTabSz="914378" eaLnBrk="0" fontAlgn="ctr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1500" kern="0" dirty="0">
                <a:solidFill>
                  <a:sysClr val="windowText" lastClr="000000"/>
                </a:solidFill>
                <a:cs typeface="+mn-ea"/>
                <a:sym typeface="+mn-lt"/>
              </a:rPr>
              <a:t>C</a:t>
            </a:r>
            <a:r>
              <a:rPr lang="zh-CN" altLang="en-US" sz="1500" kern="0" dirty="0">
                <a:solidFill>
                  <a:sysClr val="windowText" lastClr="000000"/>
                </a:solidFill>
                <a:cs typeface="+mn-ea"/>
                <a:sym typeface="+mn-lt"/>
              </a:rPr>
              <a:t>．汽油机汽缸内混合物被压缩，温度升高   </a:t>
            </a:r>
          </a:p>
          <a:p>
            <a:pPr defTabSz="914378" eaLnBrk="0" fontAlgn="ctr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1500" kern="0" dirty="0">
                <a:solidFill>
                  <a:sysClr val="windowText" lastClr="000000"/>
                </a:solidFill>
                <a:cs typeface="+mn-ea"/>
                <a:sym typeface="+mn-lt"/>
              </a:rPr>
              <a:t>D</a:t>
            </a:r>
            <a:r>
              <a:rPr lang="zh-CN" altLang="en-US" sz="1500" kern="0" dirty="0">
                <a:solidFill>
                  <a:sysClr val="windowText" lastClr="000000"/>
                </a:solidFill>
                <a:cs typeface="+mn-ea"/>
                <a:sym typeface="+mn-lt"/>
              </a:rPr>
              <a:t>．摩擦使笔杆变热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101105" y="925085"/>
            <a:ext cx="440267" cy="461663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28575" rtlCol="0" anchor="t">
            <a:spAutoFit/>
          </a:bodyPr>
          <a:lstStyle/>
          <a:p>
            <a:pPr defTabSz="914378" latinLnBrk="1" hangingPunct="0"/>
            <a:r>
              <a:rPr lang="en-US" altLang="zh-CN" sz="2400" kern="0" dirty="0">
                <a:solidFill>
                  <a:srgbClr val="FF0000"/>
                </a:solidFill>
                <a:cs typeface="+mn-ea"/>
                <a:sym typeface="+mn-lt"/>
              </a:rPr>
              <a:t>B</a:t>
            </a:r>
            <a:endParaRPr lang="zh-CN" altLang="en-US" sz="2400" kern="0" dirty="0">
              <a:solidFill>
                <a:srgbClr val="FF0000"/>
              </a:solidFill>
              <a:cs typeface="+mn-ea"/>
              <a:sym typeface="+mn-lt"/>
            </a:endParaRP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81EBC35D-B486-4779-93E0-1A9E99315FFC}"/>
              </a:ext>
            </a:extLst>
          </p:cNvPr>
          <p:cNvSpPr txBox="1"/>
          <p:nvPr/>
        </p:nvSpPr>
        <p:spPr>
          <a:xfrm>
            <a:off x="809625" y="238125"/>
            <a:ext cx="1244572" cy="3924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zh-CN" altLang="en-US" sz="2100" b="1" dirty="0">
                <a:cs typeface="+mn-ea"/>
                <a:sym typeface="+mn-lt"/>
              </a:rPr>
              <a:t>典型例题</a:t>
            </a:r>
          </a:p>
        </p:txBody>
      </p:sp>
    </p:spTree>
    <p:extLst>
      <p:ext uri="{BB962C8B-B14F-4D97-AF65-F5344CB8AC3E}">
        <p14:creationId xmlns:p14="http://schemas.microsoft.com/office/powerpoint/2010/main" val="613186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矩形 12">
            <a:extLst>
              <a:ext uri="{FF2B5EF4-FFF2-40B4-BE49-F238E27FC236}">
                <a16:creationId xmlns:a16="http://schemas.microsoft.com/office/drawing/2014/main" id="{C163D6D2-C9E3-4AF5-8D1B-E62B85D12B3B}"/>
              </a:ext>
            </a:extLst>
          </p:cNvPr>
          <p:cNvSpPr/>
          <p:nvPr/>
        </p:nvSpPr>
        <p:spPr>
          <a:xfrm>
            <a:off x="281613" y="196554"/>
            <a:ext cx="2979824" cy="290605"/>
          </a:xfrm>
          <a:prstGeom prst="rect">
            <a:avLst/>
          </a:prstGeom>
          <a:noFill/>
          <a:ln w="12700" cap="flat">
            <a:noFill/>
            <a:prstDash val="solid"/>
            <a:miter lim="800000"/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  <a:softEdge rad="19050"/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spcFirstLastPara="1" wrap="square" lIns="43194" tIns="43194" rIns="43194" bIns="43194" spcCol="28575" anchor="ctr">
            <a:spAutoFit/>
          </a:bodyPr>
          <a:lstStyle/>
          <a:p>
            <a:pPr defTabSz="863828" latinLnBrk="1">
              <a:defRPr/>
            </a:pPr>
            <a:r>
              <a:rPr lang="zh-CN" altLang="en-US" sz="1300" spc="225" dirty="0">
                <a:solidFill>
                  <a:prstClr val="black"/>
                </a:solidFill>
                <a:cs typeface="+mn-ea"/>
                <a:sym typeface="+mn-lt"/>
              </a:rPr>
              <a:t>人教版九年级物理（初中）</a:t>
            </a:r>
          </a:p>
        </p:txBody>
      </p:sp>
      <p:grpSp>
        <p:nvGrpSpPr>
          <p:cNvPr id="42" name="组合 41">
            <a:extLst>
              <a:ext uri="{FF2B5EF4-FFF2-40B4-BE49-F238E27FC236}">
                <a16:creationId xmlns:a16="http://schemas.microsoft.com/office/drawing/2014/main" id="{B8E26BBC-36A9-4919-B079-97D9BB07E393}"/>
              </a:ext>
            </a:extLst>
          </p:cNvPr>
          <p:cNvGrpSpPr/>
          <p:nvPr/>
        </p:nvGrpSpPr>
        <p:grpSpPr>
          <a:xfrm>
            <a:off x="4716590" y="2289249"/>
            <a:ext cx="3853000" cy="675337"/>
            <a:chOff x="-4708756" y="1927396"/>
            <a:chExt cx="5137333" cy="900450"/>
          </a:xfrm>
        </p:grpSpPr>
        <p:cxnSp>
          <p:nvCxnSpPr>
            <p:cNvPr id="44" name="直接连接符 43">
              <a:extLst>
                <a:ext uri="{FF2B5EF4-FFF2-40B4-BE49-F238E27FC236}">
                  <a16:creationId xmlns:a16="http://schemas.microsoft.com/office/drawing/2014/main" id="{8DC149E2-FB9F-4318-A55C-6F1910D3DE48}"/>
                </a:ext>
              </a:extLst>
            </p:cNvPr>
            <p:cNvCxnSpPr>
              <a:cxnSpLocks/>
            </p:cNvCxnSpPr>
            <p:nvPr/>
          </p:nvCxnSpPr>
          <p:spPr>
            <a:xfrm>
              <a:off x="-4634728" y="2827846"/>
              <a:ext cx="4901428" cy="0"/>
            </a:xfrm>
            <a:prstGeom prst="lin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文本占位符 19">
              <a:extLst>
                <a:ext uri="{FF2B5EF4-FFF2-40B4-BE49-F238E27FC236}">
                  <a16:creationId xmlns:a16="http://schemas.microsoft.com/office/drawing/2014/main" id="{1FB5F147-43A4-4952-BEAD-92C3275AC512}"/>
                </a:ext>
              </a:extLst>
            </p:cNvPr>
            <p:cNvSpPr txBox="1">
              <a:spLocks/>
            </p:cNvSpPr>
            <p:nvPr/>
          </p:nvSpPr>
          <p:spPr>
            <a:xfrm>
              <a:off x="-4708756" y="1927396"/>
              <a:ext cx="5137333" cy="756609"/>
            </a:xfrm>
            <a:prstGeom prst="rect">
              <a:avLst/>
            </a:prstGeom>
          </p:spPr>
          <p:txBody>
            <a:bodyPr/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dist">
                <a:buNone/>
                <a:defRPr/>
              </a:pPr>
              <a:r>
                <a:rPr lang="zh-CN" altLang="en-US" sz="3600" b="1" dirty="0">
                  <a:solidFill>
                    <a:srgbClr val="FF0000"/>
                  </a:solidFill>
                  <a:cs typeface="+mn-ea"/>
                  <a:sym typeface="+mn-lt"/>
                </a:rPr>
                <a:t>感谢！</a:t>
              </a:r>
            </a:p>
          </p:txBody>
        </p:sp>
      </p:grpSp>
      <p:sp>
        <p:nvSpPr>
          <p:cNvPr id="47" name="矩形: 圆角 46">
            <a:extLst>
              <a:ext uri="{FF2B5EF4-FFF2-40B4-BE49-F238E27FC236}">
                <a16:creationId xmlns:a16="http://schemas.microsoft.com/office/drawing/2014/main" id="{1B175BC9-E17D-4C89-869F-ADBBB77B8317}"/>
              </a:ext>
            </a:extLst>
          </p:cNvPr>
          <p:cNvSpPr/>
          <p:nvPr/>
        </p:nvSpPr>
        <p:spPr>
          <a:xfrm>
            <a:off x="8569590" y="4705233"/>
            <a:ext cx="665494" cy="104723"/>
          </a:xfrm>
          <a:prstGeom prst="roundRect">
            <a:avLst>
              <a:gd name="adj" fmla="val 5000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802F4935-CCDB-A549-C7B4-ABCB2A9F7FA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5014" y="466148"/>
            <a:ext cx="4291446" cy="4291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06950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129B4EC7-3226-4C3C-90F9-BEB7D56A0B01}"/>
              </a:ext>
            </a:extLst>
          </p:cNvPr>
          <p:cNvSpPr txBox="1"/>
          <p:nvPr/>
        </p:nvSpPr>
        <p:spPr>
          <a:xfrm>
            <a:off x="809625" y="238125"/>
            <a:ext cx="1244572" cy="3924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zh-CN" altLang="en-US" sz="2100" b="1" dirty="0">
                <a:cs typeface="+mn-ea"/>
                <a:sym typeface="+mn-lt"/>
              </a:rPr>
              <a:t>课堂导入</a:t>
            </a:r>
          </a:p>
        </p:txBody>
      </p:sp>
      <p:sp>
        <p:nvSpPr>
          <p:cNvPr id="6" name="文本框 1">
            <a:extLst>
              <a:ext uri="{FF2B5EF4-FFF2-40B4-BE49-F238E27FC236}">
                <a16:creationId xmlns:a16="http://schemas.microsoft.com/office/drawing/2014/main" id="{FBAD297B-BC5D-43AB-961F-C48B3DF24C57}"/>
              </a:ext>
            </a:extLst>
          </p:cNvPr>
          <p:cNvSpPr txBox="1"/>
          <p:nvPr/>
        </p:nvSpPr>
        <p:spPr>
          <a:xfrm>
            <a:off x="699870" y="964310"/>
            <a:ext cx="553997" cy="36933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28575" rtlCol="0" anchor="t">
            <a:spAutoFit/>
          </a:bodyPr>
          <a:lstStyle/>
          <a:p>
            <a:pPr defTabSz="914378" latinLnBrk="1" hangingPunct="0">
              <a:defRPr/>
            </a:pPr>
            <a:r>
              <a:rPr lang="zh-CN" altLang="en-US" sz="1800" kern="0" dirty="0">
                <a:solidFill>
                  <a:srgbClr val="FF0000"/>
                </a:solidFill>
                <a:cs typeface="+mn-ea"/>
                <a:sym typeface="+mn-lt"/>
              </a:rPr>
              <a:t>复习</a:t>
            </a:r>
          </a:p>
        </p:txBody>
      </p:sp>
      <p:sp>
        <p:nvSpPr>
          <p:cNvPr id="7" name="文本框 1">
            <a:extLst>
              <a:ext uri="{FF2B5EF4-FFF2-40B4-BE49-F238E27FC236}">
                <a16:creationId xmlns:a16="http://schemas.microsoft.com/office/drawing/2014/main" id="{1CD302B0-4E50-4AC9-8740-CF0043204789}"/>
              </a:ext>
            </a:extLst>
          </p:cNvPr>
          <p:cNvSpPr txBox="1"/>
          <p:nvPr/>
        </p:nvSpPr>
        <p:spPr>
          <a:xfrm>
            <a:off x="1431911" y="959773"/>
            <a:ext cx="3554818" cy="36933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28575" rtlCol="0" anchor="t">
            <a:spAutoFit/>
          </a:bodyPr>
          <a:lstStyle/>
          <a:p>
            <a:pPr defTabSz="914378" latinLnBrk="1" hangingPunct="0">
              <a:defRPr/>
            </a:pPr>
            <a:r>
              <a:rPr lang="zh-CN" altLang="en-US" sz="1800" kern="0" dirty="0">
                <a:solidFill>
                  <a:srgbClr val="000000"/>
                </a:solidFill>
                <a:cs typeface="+mn-ea"/>
                <a:sym typeface="+mn-lt"/>
              </a:rPr>
              <a:t>路上高速行驶的汽车具有什么能？</a:t>
            </a:r>
          </a:p>
        </p:txBody>
      </p:sp>
      <p:sp>
        <p:nvSpPr>
          <p:cNvPr id="8" name="文本框 1">
            <a:extLst>
              <a:ext uri="{FF2B5EF4-FFF2-40B4-BE49-F238E27FC236}">
                <a16:creationId xmlns:a16="http://schemas.microsoft.com/office/drawing/2014/main" id="{532E7ABE-288B-4D42-BDDE-6ED7BA81670E}"/>
              </a:ext>
            </a:extLst>
          </p:cNvPr>
          <p:cNvSpPr txBox="1"/>
          <p:nvPr/>
        </p:nvSpPr>
        <p:spPr>
          <a:xfrm>
            <a:off x="4986728" y="987587"/>
            <a:ext cx="553997" cy="36933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28575" rtlCol="0" anchor="t">
            <a:spAutoFit/>
          </a:bodyPr>
          <a:lstStyle/>
          <a:p>
            <a:pPr defTabSz="914378" latinLnBrk="1" hangingPunct="0">
              <a:defRPr/>
            </a:pPr>
            <a:r>
              <a:rPr lang="zh-CN" altLang="en-US" sz="1800" kern="0" dirty="0">
                <a:solidFill>
                  <a:srgbClr val="FF0000"/>
                </a:solidFill>
                <a:cs typeface="+mn-ea"/>
                <a:sym typeface="+mn-lt"/>
              </a:rPr>
              <a:t>动能</a:t>
            </a:r>
          </a:p>
        </p:txBody>
      </p:sp>
      <p:sp>
        <p:nvSpPr>
          <p:cNvPr id="9" name="文本框 1">
            <a:extLst>
              <a:ext uri="{FF2B5EF4-FFF2-40B4-BE49-F238E27FC236}">
                <a16:creationId xmlns:a16="http://schemas.microsoft.com/office/drawing/2014/main" id="{FC122952-3F48-401C-894C-19162DFBA334}"/>
              </a:ext>
            </a:extLst>
          </p:cNvPr>
          <p:cNvSpPr txBox="1"/>
          <p:nvPr/>
        </p:nvSpPr>
        <p:spPr>
          <a:xfrm>
            <a:off x="699870" y="2794372"/>
            <a:ext cx="3093153" cy="36933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28575" rtlCol="0" anchor="t">
            <a:spAutoFit/>
          </a:bodyPr>
          <a:lstStyle/>
          <a:p>
            <a:pPr defTabSz="914378" latinLnBrk="1" hangingPunct="0">
              <a:defRPr/>
            </a:pPr>
            <a:r>
              <a:rPr lang="zh-CN" altLang="en-US" sz="1800" kern="0" dirty="0">
                <a:solidFill>
                  <a:srgbClr val="000000"/>
                </a:solidFill>
                <a:cs typeface="+mn-ea"/>
                <a:sym typeface="+mn-lt"/>
              </a:rPr>
              <a:t>汽车行驶的动能来源于什么？</a:t>
            </a: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96181BF4-2305-4A35-90B4-59919C83CA9B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72000" y="1688621"/>
            <a:ext cx="3758904" cy="250593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4152571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5906" y="1290867"/>
            <a:ext cx="8739440" cy="43858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28575" rtlCol="0" anchor="t">
            <a:spAutoFit/>
          </a:bodyPr>
          <a:lstStyle/>
          <a:p>
            <a:pPr defTabSz="914378" latinLnBrk="1" hangingPunct="0">
              <a:lnSpc>
                <a:spcPct val="150000"/>
              </a:lnSpc>
            </a:pPr>
            <a:r>
              <a:rPr lang="zh-CN" altLang="en-US" sz="1500" kern="0" dirty="0">
                <a:solidFill>
                  <a:srgbClr val="FF0000"/>
                </a:solidFill>
                <a:cs typeface="+mn-ea"/>
                <a:sym typeface="+mn-lt"/>
              </a:rPr>
              <a:t>问题</a:t>
            </a:r>
            <a:r>
              <a:rPr lang="en-US" altLang="zh-CN" sz="1500" kern="0" dirty="0">
                <a:solidFill>
                  <a:srgbClr val="FF0000"/>
                </a:solidFill>
                <a:cs typeface="+mn-ea"/>
                <a:sym typeface="+mn-lt"/>
              </a:rPr>
              <a:t>1</a:t>
            </a:r>
            <a:r>
              <a:rPr lang="zh-CN" altLang="en-US" sz="1500" kern="0" dirty="0">
                <a:solidFill>
                  <a:srgbClr val="FF0000"/>
                </a:solidFill>
                <a:cs typeface="+mn-ea"/>
                <a:sym typeface="+mn-lt"/>
              </a:rPr>
              <a:t>：</a:t>
            </a:r>
            <a:r>
              <a:rPr lang="zh-CN" altLang="en-US" sz="1500" kern="0" dirty="0">
                <a:solidFill>
                  <a:srgbClr val="000000"/>
                </a:solidFill>
                <a:cs typeface="+mn-ea"/>
                <a:sym typeface="+mn-lt"/>
              </a:rPr>
              <a:t>行驶的汽车有动能，运动的分子有没有动能呢？</a:t>
            </a:r>
          </a:p>
        </p:txBody>
      </p:sp>
      <p:pic>
        <p:nvPicPr>
          <p:cNvPr id="8" name="Picture 1030" descr="E:\教学课件\15热和能\2内能\12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777689" y="2434483"/>
            <a:ext cx="1615400" cy="168705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7007276" y="3095181"/>
            <a:ext cx="1156226" cy="34624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8580" tIns="34290" rIns="68580" bIns="34290">
            <a:spAutoFit/>
          </a:bodyPr>
          <a:lstStyle/>
          <a:p>
            <a:pPr algn="ctr" defTabSz="914378"/>
            <a:r>
              <a:rPr lang="zh-CN" altLang="en-US" sz="1800" kern="0" dirty="0">
                <a:solidFill>
                  <a:srgbClr val="339933"/>
                </a:solidFill>
                <a:cs typeface="+mn-ea"/>
                <a:sym typeface="+mn-lt"/>
              </a:rPr>
              <a:t>分子动能</a:t>
            </a:r>
          </a:p>
        </p:txBody>
      </p:sp>
      <p:sp>
        <p:nvSpPr>
          <p:cNvPr id="10" name="Freeform 2"/>
          <p:cNvSpPr>
            <a:spLocks/>
          </p:cNvSpPr>
          <p:nvPr/>
        </p:nvSpPr>
        <p:spPr bwMode="auto">
          <a:xfrm rot="-5400000">
            <a:off x="1108048" y="2579102"/>
            <a:ext cx="525619" cy="1669902"/>
          </a:xfrm>
          <a:custGeom>
            <a:avLst/>
            <a:gdLst>
              <a:gd name="T0" fmla="*/ 369888 w 2000"/>
              <a:gd name="T1" fmla="*/ 4387 h 4864"/>
              <a:gd name="T2" fmla="*/ 631398 w 2000"/>
              <a:gd name="T3" fmla="*/ 83344 h 4864"/>
              <a:gd name="T4" fmla="*/ 739775 w 2000"/>
              <a:gd name="T5" fmla="*/ 223712 h 4864"/>
              <a:gd name="T6" fmla="*/ 631398 w 2000"/>
              <a:gd name="T7" fmla="*/ 364081 h 4864"/>
              <a:gd name="T8" fmla="*/ 369888 w 2000"/>
              <a:gd name="T9" fmla="*/ 443038 h 4864"/>
              <a:gd name="T10" fmla="*/ 108377 w 2000"/>
              <a:gd name="T11" fmla="*/ 434265 h 4864"/>
              <a:gd name="T12" fmla="*/ 0 w 2000"/>
              <a:gd name="T13" fmla="*/ 364081 h 4864"/>
              <a:gd name="T14" fmla="*/ 108377 w 2000"/>
              <a:gd name="T15" fmla="*/ 293896 h 4864"/>
              <a:gd name="T16" fmla="*/ 369888 w 2000"/>
              <a:gd name="T17" fmla="*/ 285123 h 4864"/>
              <a:gd name="T18" fmla="*/ 631398 w 2000"/>
              <a:gd name="T19" fmla="*/ 364081 h 4864"/>
              <a:gd name="T20" fmla="*/ 739775 w 2000"/>
              <a:gd name="T21" fmla="*/ 504449 h 4864"/>
              <a:gd name="T22" fmla="*/ 631398 w 2000"/>
              <a:gd name="T23" fmla="*/ 644817 h 4864"/>
              <a:gd name="T24" fmla="*/ 369888 w 2000"/>
              <a:gd name="T25" fmla="*/ 723775 h 4864"/>
              <a:gd name="T26" fmla="*/ 108377 w 2000"/>
              <a:gd name="T27" fmla="*/ 715002 h 4864"/>
              <a:gd name="T28" fmla="*/ 0 w 2000"/>
              <a:gd name="T29" fmla="*/ 644817 h 4864"/>
              <a:gd name="T30" fmla="*/ 108377 w 2000"/>
              <a:gd name="T31" fmla="*/ 574633 h 4864"/>
              <a:gd name="T32" fmla="*/ 369888 w 2000"/>
              <a:gd name="T33" fmla="*/ 565860 h 4864"/>
              <a:gd name="T34" fmla="*/ 631398 w 2000"/>
              <a:gd name="T35" fmla="*/ 644817 h 4864"/>
              <a:gd name="T36" fmla="*/ 739775 w 2000"/>
              <a:gd name="T37" fmla="*/ 785186 h 4864"/>
              <a:gd name="T38" fmla="*/ 631398 w 2000"/>
              <a:gd name="T39" fmla="*/ 925554 h 4864"/>
              <a:gd name="T40" fmla="*/ 369888 w 2000"/>
              <a:gd name="T41" fmla="*/ 1004512 h 4864"/>
              <a:gd name="T42" fmla="*/ 108377 w 2000"/>
              <a:gd name="T43" fmla="*/ 995738 h 4864"/>
              <a:gd name="T44" fmla="*/ 0 w 2000"/>
              <a:gd name="T45" fmla="*/ 925554 h 4864"/>
              <a:gd name="T46" fmla="*/ 108377 w 2000"/>
              <a:gd name="T47" fmla="*/ 855370 h 4864"/>
              <a:gd name="T48" fmla="*/ 369888 w 2000"/>
              <a:gd name="T49" fmla="*/ 846597 h 4864"/>
              <a:gd name="T50" fmla="*/ 631398 w 2000"/>
              <a:gd name="T51" fmla="*/ 925554 h 4864"/>
              <a:gd name="T52" fmla="*/ 739775 w 2000"/>
              <a:gd name="T53" fmla="*/ 1065923 h 4864"/>
              <a:gd name="T54" fmla="*/ 631398 w 2000"/>
              <a:gd name="T55" fmla="*/ 1206291 h 4864"/>
              <a:gd name="T56" fmla="*/ 369888 w 2000"/>
              <a:gd name="T57" fmla="*/ 1285248 h 4864"/>
              <a:gd name="T58" fmla="*/ 108377 w 2000"/>
              <a:gd name="T59" fmla="*/ 1276475 h 4864"/>
              <a:gd name="T60" fmla="*/ 0 w 2000"/>
              <a:gd name="T61" fmla="*/ 1206291 h 4864"/>
              <a:gd name="T62" fmla="*/ 108377 w 2000"/>
              <a:gd name="T63" fmla="*/ 1136107 h 4864"/>
              <a:gd name="T64" fmla="*/ 369888 w 2000"/>
              <a:gd name="T65" fmla="*/ 1127334 h 4864"/>
              <a:gd name="T66" fmla="*/ 631398 w 2000"/>
              <a:gd name="T67" fmla="*/ 1206291 h 4864"/>
              <a:gd name="T68" fmla="*/ 739775 w 2000"/>
              <a:gd name="T69" fmla="*/ 1346660 h 4864"/>
              <a:gd name="T70" fmla="*/ 631398 w 2000"/>
              <a:gd name="T71" fmla="*/ 1487028 h 4864"/>
              <a:gd name="T72" fmla="*/ 369888 w 2000"/>
              <a:gd name="T73" fmla="*/ 1565985 h 4864"/>
              <a:gd name="T74" fmla="*/ 108377 w 2000"/>
              <a:gd name="T75" fmla="*/ 1557212 h 4864"/>
              <a:gd name="T76" fmla="*/ 0 w 2000"/>
              <a:gd name="T77" fmla="*/ 1487028 h 4864"/>
              <a:gd name="T78" fmla="*/ 108377 w 2000"/>
              <a:gd name="T79" fmla="*/ 1416844 h 4864"/>
              <a:gd name="T80" fmla="*/ 369888 w 2000"/>
              <a:gd name="T81" fmla="*/ 1408071 h 4864"/>
              <a:gd name="T82" fmla="*/ 631398 w 2000"/>
              <a:gd name="T83" fmla="*/ 1487028 h 4864"/>
              <a:gd name="T84" fmla="*/ 739775 w 2000"/>
              <a:gd name="T85" fmla="*/ 1627396 h 4864"/>
              <a:gd name="T86" fmla="*/ 631398 w 2000"/>
              <a:gd name="T87" fmla="*/ 1767765 h 4864"/>
              <a:gd name="T88" fmla="*/ 369888 w 2000"/>
              <a:gd name="T89" fmla="*/ 1846722 h 4864"/>
              <a:gd name="T90" fmla="*/ 108377 w 2000"/>
              <a:gd name="T91" fmla="*/ 1837949 h 4864"/>
              <a:gd name="T92" fmla="*/ 0 w 2000"/>
              <a:gd name="T93" fmla="*/ 1767765 h 4864"/>
              <a:gd name="T94" fmla="*/ 108377 w 2000"/>
              <a:gd name="T95" fmla="*/ 1697581 h 4864"/>
              <a:gd name="T96" fmla="*/ 369888 w 2000"/>
              <a:gd name="T97" fmla="*/ 1688808 h 4864"/>
              <a:gd name="T98" fmla="*/ 631398 w 2000"/>
              <a:gd name="T99" fmla="*/ 1767765 h 4864"/>
              <a:gd name="T100" fmla="*/ 739775 w 2000"/>
              <a:gd name="T101" fmla="*/ 1908133 h 4864"/>
              <a:gd name="T102" fmla="*/ 631398 w 2000"/>
              <a:gd name="T103" fmla="*/ 2048502 h 4864"/>
              <a:gd name="T104" fmla="*/ 369888 w 2000"/>
              <a:gd name="T105" fmla="*/ 2127459 h 4864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0" t="0" r="r" b="b"/>
            <a:pathLst>
              <a:path w="2000" h="4864">
                <a:moveTo>
                  <a:pt x="617" y="16"/>
                </a:moveTo>
                <a:cubicBezTo>
                  <a:pt x="744" y="8"/>
                  <a:pt x="872" y="0"/>
                  <a:pt x="1000" y="10"/>
                </a:cubicBezTo>
                <a:cubicBezTo>
                  <a:pt x="1128" y="20"/>
                  <a:pt x="1265" y="46"/>
                  <a:pt x="1383" y="76"/>
                </a:cubicBezTo>
                <a:cubicBezTo>
                  <a:pt x="1501" y="106"/>
                  <a:pt x="1617" y="146"/>
                  <a:pt x="1707" y="190"/>
                </a:cubicBezTo>
                <a:cubicBezTo>
                  <a:pt x="1797" y="234"/>
                  <a:pt x="1875" y="287"/>
                  <a:pt x="1924" y="340"/>
                </a:cubicBezTo>
                <a:cubicBezTo>
                  <a:pt x="1973" y="393"/>
                  <a:pt x="2000" y="453"/>
                  <a:pt x="2000" y="510"/>
                </a:cubicBezTo>
                <a:cubicBezTo>
                  <a:pt x="2000" y="567"/>
                  <a:pt x="1973" y="627"/>
                  <a:pt x="1924" y="680"/>
                </a:cubicBezTo>
                <a:cubicBezTo>
                  <a:pt x="1875" y="733"/>
                  <a:pt x="1797" y="786"/>
                  <a:pt x="1707" y="830"/>
                </a:cubicBezTo>
                <a:cubicBezTo>
                  <a:pt x="1617" y="874"/>
                  <a:pt x="1501" y="914"/>
                  <a:pt x="1383" y="944"/>
                </a:cubicBezTo>
                <a:cubicBezTo>
                  <a:pt x="1265" y="974"/>
                  <a:pt x="1128" y="997"/>
                  <a:pt x="1000" y="1010"/>
                </a:cubicBezTo>
                <a:cubicBezTo>
                  <a:pt x="872" y="1023"/>
                  <a:pt x="735" y="1027"/>
                  <a:pt x="617" y="1024"/>
                </a:cubicBezTo>
                <a:cubicBezTo>
                  <a:pt x="499" y="1021"/>
                  <a:pt x="383" y="1007"/>
                  <a:pt x="293" y="990"/>
                </a:cubicBezTo>
                <a:cubicBezTo>
                  <a:pt x="203" y="973"/>
                  <a:pt x="125" y="947"/>
                  <a:pt x="76" y="920"/>
                </a:cubicBezTo>
                <a:cubicBezTo>
                  <a:pt x="27" y="893"/>
                  <a:pt x="0" y="860"/>
                  <a:pt x="0" y="830"/>
                </a:cubicBezTo>
                <a:cubicBezTo>
                  <a:pt x="0" y="800"/>
                  <a:pt x="27" y="767"/>
                  <a:pt x="76" y="740"/>
                </a:cubicBezTo>
                <a:cubicBezTo>
                  <a:pt x="125" y="713"/>
                  <a:pt x="203" y="687"/>
                  <a:pt x="293" y="670"/>
                </a:cubicBezTo>
                <a:cubicBezTo>
                  <a:pt x="383" y="653"/>
                  <a:pt x="499" y="639"/>
                  <a:pt x="617" y="636"/>
                </a:cubicBezTo>
                <a:cubicBezTo>
                  <a:pt x="735" y="633"/>
                  <a:pt x="872" y="637"/>
                  <a:pt x="1000" y="650"/>
                </a:cubicBezTo>
                <a:cubicBezTo>
                  <a:pt x="1128" y="663"/>
                  <a:pt x="1265" y="686"/>
                  <a:pt x="1383" y="716"/>
                </a:cubicBezTo>
                <a:cubicBezTo>
                  <a:pt x="1501" y="746"/>
                  <a:pt x="1617" y="786"/>
                  <a:pt x="1707" y="830"/>
                </a:cubicBezTo>
                <a:cubicBezTo>
                  <a:pt x="1797" y="874"/>
                  <a:pt x="1875" y="927"/>
                  <a:pt x="1924" y="980"/>
                </a:cubicBezTo>
                <a:cubicBezTo>
                  <a:pt x="1973" y="1033"/>
                  <a:pt x="2000" y="1093"/>
                  <a:pt x="2000" y="1150"/>
                </a:cubicBezTo>
                <a:cubicBezTo>
                  <a:pt x="2000" y="1207"/>
                  <a:pt x="1973" y="1267"/>
                  <a:pt x="1924" y="1320"/>
                </a:cubicBezTo>
                <a:cubicBezTo>
                  <a:pt x="1875" y="1373"/>
                  <a:pt x="1797" y="1426"/>
                  <a:pt x="1707" y="1470"/>
                </a:cubicBezTo>
                <a:cubicBezTo>
                  <a:pt x="1617" y="1514"/>
                  <a:pt x="1501" y="1554"/>
                  <a:pt x="1383" y="1584"/>
                </a:cubicBezTo>
                <a:cubicBezTo>
                  <a:pt x="1265" y="1614"/>
                  <a:pt x="1128" y="1637"/>
                  <a:pt x="1000" y="1650"/>
                </a:cubicBezTo>
                <a:cubicBezTo>
                  <a:pt x="872" y="1663"/>
                  <a:pt x="735" y="1667"/>
                  <a:pt x="617" y="1664"/>
                </a:cubicBezTo>
                <a:cubicBezTo>
                  <a:pt x="499" y="1661"/>
                  <a:pt x="383" y="1647"/>
                  <a:pt x="293" y="1630"/>
                </a:cubicBezTo>
                <a:cubicBezTo>
                  <a:pt x="203" y="1613"/>
                  <a:pt x="125" y="1587"/>
                  <a:pt x="76" y="1560"/>
                </a:cubicBezTo>
                <a:cubicBezTo>
                  <a:pt x="27" y="1533"/>
                  <a:pt x="0" y="1500"/>
                  <a:pt x="0" y="1470"/>
                </a:cubicBezTo>
                <a:cubicBezTo>
                  <a:pt x="0" y="1440"/>
                  <a:pt x="27" y="1407"/>
                  <a:pt x="76" y="1380"/>
                </a:cubicBezTo>
                <a:cubicBezTo>
                  <a:pt x="125" y="1353"/>
                  <a:pt x="203" y="1327"/>
                  <a:pt x="293" y="1310"/>
                </a:cubicBezTo>
                <a:cubicBezTo>
                  <a:pt x="383" y="1293"/>
                  <a:pt x="499" y="1279"/>
                  <a:pt x="617" y="1276"/>
                </a:cubicBezTo>
                <a:cubicBezTo>
                  <a:pt x="735" y="1273"/>
                  <a:pt x="872" y="1277"/>
                  <a:pt x="1000" y="1290"/>
                </a:cubicBezTo>
                <a:cubicBezTo>
                  <a:pt x="1128" y="1303"/>
                  <a:pt x="1265" y="1326"/>
                  <a:pt x="1383" y="1356"/>
                </a:cubicBezTo>
                <a:cubicBezTo>
                  <a:pt x="1501" y="1386"/>
                  <a:pt x="1617" y="1426"/>
                  <a:pt x="1707" y="1470"/>
                </a:cubicBezTo>
                <a:cubicBezTo>
                  <a:pt x="1797" y="1514"/>
                  <a:pt x="1875" y="1567"/>
                  <a:pt x="1924" y="1620"/>
                </a:cubicBezTo>
                <a:cubicBezTo>
                  <a:pt x="1973" y="1673"/>
                  <a:pt x="2000" y="1733"/>
                  <a:pt x="2000" y="1790"/>
                </a:cubicBezTo>
                <a:cubicBezTo>
                  <a:pt x="2000" y="1847"/>
                  <a:pt x="1973" y="1907"/>
                  <a:pt x="1924" y="1960"/>
                </a:cubicBezTo>
                <a:cubicBezTo>
                  <a:pt x="1875" y="2013"/>
                  <a:pt x="1797" y="2066"/>
                  <a:pt x="1707" y="2110"/>
                </a:cubicBezTo>
                <a:cubicBezTo>
                  <a:pt x="1617" y="2154"/>
                  <a:pt x="1501" y="2194"/>
                  <a:pt x="1383" y="2224"/>
                </a:cubicBezTo>
                <a:cubicBezTo>
                  <a:pt x="1265" y="2254"/>
                  <a:pt x="1128" y="2277"/>
                  <a:pt x="1000" y="2290"/>
                </a:cubicBezTo>
                <a:cubicBezTo>
                  <a:pt x="872" y="2303"/>
                  <a:pt x="735" y="2307"/>
                  <a:pt x="617" y="2304"/>
                </a:cubicBezTo>
                <a:cubicBezTo>
                  <a:pt x="499" y="2301"/>
                  <a:pt x="383" y="2287"/>
                  <a:pt x="293" y="2270"/>
                </a:cubicBezTo>
                <a:cubicBezTo>
                  <a:pt x="203" y="2253"/>
                  <a:pt x="125" y="2227"/>
                  <a:pt x="76" y="2200"/>
                </a:cubicBezTo>
                <a:cubicBezTo>
                  <a:pt x="27" y="2173"/>
                  <a:pt x="0" y="2140"/>
                  <a:pt x="0" y="2110"/>
                </a:cubicBezTo>
                <a:cubicBezTo>
                  <a:pt x="0" y="2080"/>
                  <a:pt x="27" y="2047"/>
                  <a:pt x="76" y="2020"/>
                </a:cubicBezTo>
                <a:cubicBezTo>
                  <a:pt x="125" y="1993"/>
                  <a:pt x="203" y="1967"/>
                  <a:pt x="293" y="1950"/>
                </a:cubicBezTo>
                <a:cubicBezTo>
                  <a:pt x="383" y="1933"/>
                  <a:pt x="499" y="1919"/>
                  <a:pt x="617" y="1916"/>
                </a:cubicBezTo>
                <a:cubicBezTo>
                  <a:pt x="735" y="1913"/>
                  <a:pt x="872" y="1917"/>
                  <a:pt x="1000" y="1930"/>
                </a:cubicBezTo>
                <a:cubicBezTo>
                  <a:pt x="1128" y="1943"/>
                  <a:pt x="1265" y="1966"/>
                  <a:pt x="1383" y="1996"/>
                </a:cubicBezTo>
                <a:cubicBezTo>
                  <a:pt x="1501" y="2026"/>
                  <a:pt x="1617" y="2066"/>
                  <a:pt x="1707" y="2110"/>
                </a:cubicBezTo>
                <a:cubicBezTo>
                  <a:pt x="1797" y="2154"/>
                  <a:pt x="1875" y="2207"/>
                  <a:pt x="1924" y="2260"/>
                </a:cubicBezTo>
                <a:cubicBezTo>
                  <a:pt x="1973" y="2313"/>
                  <a:pt x="2000" y="2373"/>
                  <a:pt x="2000" y="2430"/>
                </a:cubicBezTo>
                <a:cubicBezTo>
                  <a:pt x="2000" y="2487"/>
                  <a:pt x="1973" y="2547"/>
                  <a:pt x="1924" y="2600"/>
                </a:cubicBezTo>
                <a:cubicBezTo>
                  <a:pt x="1875" y="2653"/>
                  <a:pt x="1797" y="2706"/>
                  <a:pt x="1707" y="2750"/>
                </a:cubicBezTo>
                <a:cubicBezTo>
                  <a:pt x="1617" y="2794"/>
                  <a:pt x="1501" y="2834"/>
                  <a:pt x="1383" y="2864"/>
                </a:cubicBezTo>
                <a:cubicBezTo>
                  <a:pt x="1265" y="2894"/>
                  <a:pt x="1128" y="2917"/>
                  <a:pt x="1000" y="2930"/>
                </a:cubicBezTo>
                <a:cubicBezTo>
                  <a:pt x="872" y="2943"/>
                  <a:pt x="735" y="2947"/>
                  <a:pt x="617" y="2944"/>
                </a:cubicBezTo>
                <a:cubicBezTo>
                  <a:pt x="499" y="2941"/>
                  <a:pt x="383" y="2927"/>
                  <a:pt x="293" y="2910"/>
                </a:cubicBezTo>
                <a:cubicBezTo>
                  <a:pt x="203" y="2893"/>
                  <a:pt x="125" y="2867"/>
                  <a:pt x="76" y="2840"/>
                </a:cubicBezTo>
                <a:cubicBezTo>
                  <a:pt x="27" y="2813"/>
                  <a:pt x="0" y="2780"/>
                  <a:pt x="0" y="2750"/>
                </a:cubicBezTo>
                <a:cubicBezTo>
                  <a:pt x="0" y="2720"/>
                  <a:pt x="27" y="2687"/>
                  <a:pt x="76" y="2660"/>
                </a:cubicBezTo>
                <a:cubicBezTo>
                  <a:pt x="125" y="2633"/>
                  <a:pt x="203" y="2607"/>
                  <a:pt x="293" y="2590"/>
                </a:cubicBezTo>
                <a:cubicBezTo>
                  <a:pt x="383" y="2573"/>
                  <a:pt x="499" y="2559"/>
                  <a:pt x="617" y="2556"/>
                </a:cubicBezTo>
                <a:cubicBezTo>
                  <a:pt x="735" y="2553"/>
                  <a:pt x="872" y="2557"/>
                  <a:pt x="1000" y="2570"/>
                </a:cubicBezTo>
                <a:cubicBezTo>
                  <a:pt x="1128" y="2583"/>
                  <a:pt x="1265" y="2606"/>
                  <a:pt x="1383" y="2636"/>
                </a:cubicBezTo>
                <a:cubicBezTo>
                  <a:pt x="1501" y="2666"/>
                  <a:pt x="1617" y="2706"/>
                  <a:pt x="1707" y="2750"/>
                </a:cubicBezTo>
                <a:cubicBezTo>
                  <a:pt x="1797" y="2794"/>
                  <a:pt x="1875" y="2847"/>
                  <a:pt x="1924" y="2900"/>
                </a:cubicBezTo>
                <a:cubicBezTo>
                  <a:pt x="1973" y="2953"/>
                  <a:pt x="2000" y="3013"/>
                  <a:pt x="2000" y="3070"/>
                </a:cubicBezTo>
                <a:cubicBezTo>
                  <a:pt x="2000" y="3127"/>
                  <a:pt x="1973" y="3187"/>
                  <a:pt x="1924" y="3240"/>
                </a:cubicBezTo>
                <a:cubicBezTo>
                  <a:pt x="1875" y="3293"/>
                  <a:pt x="1797" y="3346"/>
                  <a:pt x="1707" y="3390"/>
                </a:cubicBezTo>
                <a:cubicBezTo>
                  <a:pt x="1617" y="3434"/>
                  <a:pt x="1501" y="3474"/>
                  <a:pt x="1383" y="3504"/>
                </a:cubicBezTo>
                <a:cubicBezTo>
                  <a:pt x="1265" y="3534"/>
                  <a:pt x="1128" y="3557"/>
                  <a:pt x="1000" y="3570"/>
                </a:cubicBezTo>
                <a:cubicBezTo>
                  <a:pt x="872" y="3583"/>
                  <a:pt x="735" y="3587"/>
                  <a:pt x="617" y="3584"/>
                </a:cubicBezTo>
                <a:cubicBezTo>
                  <a:pt x="499" y="3581"/>
                  <a:pt x="383" y="3567"/>
                  <a:pt x="293" y="3550"/>
                </a:cubicBezTo>
                <a:cubicBezTo>
                  <a:pt x="203" y="3533"/>
                  <a:pt x="125" y="3507"/>
                  <a:pt x="76" y="3480"/>
                </a:cubicBezTo>
                <a:cubicBezTo>
                  <a:pt x="27" y="3453"/>
                  <a:pt x="0" y="3420"/>
                  <a:pt x="0" y="3390"/>
                </a:cubicBezTo>
                <a:cubicBezTo>
                  <a:pt x="0" y="3360"/>
                  <a:pt x="27" y="3327"/>
                  <a:pt x="76" y="3300"/>
                </a:cubicBezTo>
                <a:cubicBezTo>
                  <a:pt x="125" y="3273"/>
                  <a:pt x="203" y="3247"/>
                  <a:pt x="293" y="3230"/>
                </a:cubicBezTo>
                <a:cubicBezTo>
                  <a:pt x="383" y="3213"/>
                  <a:pt x="499" y="3199"/>
                  <a:pt x="617" y="3196"/>
                </a:cubicBezTo>
                <a:cubicBezTo>
                  <a:pt x="735" y="3193"/>
                  <a:pt x="872" y="3197"/>
                  <a:pt x="1000" y="3210"/>
                </a:cubicBezTo>
                <a:cubicBezTo>
                  <a:pt x="1128" y="3223"/>
                  <a:pt x="1265" y="3246"/>
                  <a:pt x="1383" y="3276"/>
                </a:cubicBezTo>
                <a:cubicBezTo>
                  <a:pt x="1501" y="3306"/>
                  <a:pt x="1617" y="3346"/>
                  <a:pt x="1707" y="3390"/>
                </a:cubicBezTo>
                <a:cubicBezTo>
                  <a:pt x="1797" y="3434"/>
                  <a:pt x="1875" y="3487"/>
                  <a:pt x="1924" y="3540"/>
                </a:cubicBezTo>
                <a:cubicBezTo>
                  <a:pt x="1973" y="3593"/>
                  <a:pt x="2000" y="3653"/>
                  <a:pt x="2000" y="3710"/>
                </a:cubicBezTo>
                <a:cubicBezTo>
                  <a:pt x="2000" y="3767"/>
                  <a:pt x="1973" y="3827"/>
                  <a:pt x="1924" y="3880"/>
                </a:cubicBezTo>
                <a:cubicBezTo>
                  <a:pt x="1875" y="3933"/>
                  <a:pt x="1797" y="3986"/>
                  <a:pt x="1707" y="4030"/>
                </a:cubicBezTo>
                <a:cubicBezTo>
                  <a:pt x="1617" y="4074"/>
                  <a:pt x="1501" y="4114"/>
                  <a:pt x="1383" y="4144"/>
                </a:cubicBezTo>
                <a:cubicBezTo>
                  <a:pt x="1265" y="4174"/>
                  <a:pt x="1128" y="4197"/>
                  <a:pt x="1000" y="4210"/>
                </a:cubicBezTo>
                <a:cubicBezTo>
                  <a:pt x="872" y="4223"/>
                  <a:pt x="735" y="4227"/>
                  <a:pt x="617" y="4224"/>
                </a:cubicBezTo>
                <a:cubicBezTo>
                  <a:pt x="499" y="4221"/>
                  <a:pt x="383" y="4207"/>
                  <a:pt x="293" y="4190"/>
                </a:cubicBezTo>
                <a:cubicBezTo>
                  <a:pt x="203" y="4173"/>
                  <a:pt x="125" y="4147"/>
                  <a:pt x="76" y="4120"/>
                </a:cubicBezTo>
                <a:cubicBezTo>
                  <a:pt x="27" y="4093"/>
                  <a:pt x="0" y="4060"/>
                  <a:pt x="0" y="4030"/>
                </a:cubicBezTo>
                <a:cubicBezTo>
                  <a:pt x="0" y="4000"/>
                  <a:pt x="27" y="3967"/>
                  <a:pt x="76" y="3940"/>
                </a:cubicBezTo>
                <a:cubicBezTo>
                  <a:pt x="125" y="3913"/>
                  <a:pt x="203" y="3887"/>
                  <a:pt x="293" y="3870"/>
                </a:cubicBezTo>
                <a:cubicBezTo>
                  <a:pt x="383" y="3853"/>
                  <a:pt x="499" y="3839"/>
                  <a:pt x="617" y="3836"/>
                </a:cubicBezTo>
                <a:cubicBezTo>
                  <a:pt x="735" y="3833"/>
                  <a:pt x="872" y="3837"/>
                  <a:pt x="1000" y="3850"/>
                </a:cubicBezTo>
                <a:cubicBezTo>
                  <a:pt x="1128" y="3863"/>
                  <a:pt x="1265" y="3886"/>
                  <a:pt x="1383" y="3916"/>
                </a:cubicBezTo>
                <a:cubicBezTo>
                  <a:pt x="1501" y="3946"/>
                  <a:pt x="1617" y="3986"/>
                  <a:pt x="1707" y="4030"/>
                </a:cubicBezTo>
                <a:cubicBezTo>
                  <a:pt x="1797" y="4074"/>
                  <a:pt x="1875" y="4127"/>
                  <a:pt x="1924" y="4180"/>
                </a:cubicBezTo>
                <a:cubicBezTo>
                  <a:pt x="1973" y="4233"/>
                  <a:pt x="2000" y="4293"/>
                  <a:pt x="2000" y="4350"/>
                </a:cubicBezTo>
                <a:cubicBezTo>
                  <a:pt x="2000" y="4407"/>
                  <a:pt x="1973" y="4467"/>
                  <a:pt x="1924" y="4520"/>
                </a:cubicBezTo>
                <a:cubicBezTo>
                  <a:pt x="1875" y="4573"/>
                  <a:pt x="1797" y="4626"/>
                  <a:pt x="1707" y="4670"/>
                </a:cubicBezTo>
                <a:cubicBezTo>
                  <a:pt x="1617" y="4714"/>
                  <a:pt x="1501" y="4754"/>
                  <a:pt x="1383" y="4784"/>
                </a:cubicBezTo>
                <a:cubicBezTo>
                  <a:pt x="1265" y="4814"/>
                  <a:pt x="1128" y="4837"/>
                  <a:pt x="1000" y="4850"/>
                </a:cubicBezTo>
                <a:cubicBezTo>
                  <a:pt x="872" y="4863"/>
                  <a:pt x="744" y="4863"/>
                  <a:pt x="617" y="4864"/>
                </a:cubicBezTo>
              </a:path>
            </a:pathLst>
          </a:custGeom>
          <a:noFill/>
          <a:ln w="38100" cmpd="sng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68580" tIns="34290" rIns="68580" bIns="34290"/>
          <a:lstStyle/>
          <a:p>
            <a:pPr defTabSz="914378"/>
            <a:endParaRPr lang="zh-CN" altLang="en-US" sz="1800" kern="0">
              <a:solidFill>
                <a:sysClr val="windowText" lastClr="000000"/>
              </a:solidFill>
              <a:cs typeface="+mn-ea"/>
              <a:sym typeface="+mn-lt"/>
            </a:endParaRPr>
          </a:p>
        </p:txBody>
      </p:sp>
      <p:sp>
        <p:nvSpPr>
          <p:cNvPr id="12" name="Text Box 59"/>
          <p:cNvSpPr txBox="1">
            <a:spLocks noChangeArrowheads="1"/>
          </p:cNvSpPr>
          <p:nvPr/>
        </p:nvSpPr>
        <p:spPr bwMode="auto">
          <a:xfrm>
            <a:off x="495300" y="1762408"/>
            <a:ext cx="5578738" cy="7617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8580" tIns="34290" rIns="68580" bIns="34290">
            <a:spAutoFit/>
          </a:bodyPr>
          <a:lstStyle/>
          <a:p>
            <a:pPr defTabSz="914378">
              <a:lnSpc>
                <a:spcPct val="150000"/>
              </a:lnSpc>
              <a:defRPr/>
            </a:pPr>
            <a:r>
              <a:rPr lang="zh-CN" altLang="en-US" sz="1500" kern="0" dirty="0">
                <a:solidFill>
                  <a:srgbClr val="FF0000"/>
                </a:solidFill>
                <a:cs typeface="+mn-ea"/>
                <a:sym typeface="+mn-lt"/>
              </a:rPr>
              <a:t>问题</a:t>
            </a:r>
            <a:r>
              <a:rPr lang="en-US" altLang="zh-CN" sz="1500" kern="0" dirty="0">
                <a:solidFill>
                  <a:srgbClr val="FF0000"/>
                </a:solidFill>
                <a:cs typeface="+mn-ea"/>
                <a:sym typeface="+mn-lt"/>
              </a:rPr>
              <a:t>2</a:t>
            </a:r>
            <a:r>
              <a:rPr lang="zh-CN" altLang="en-US" sz="1500" kern="0" dirty="0">
                <a:solidFill>
                  <a:srgbClr val="FF0000"/>
                </a:solidFill>
                <a:cs typeface="+mn-ea"/>
                <a:sym typeface="+mn-lt"/>
              </a:rPr>
              <a:t>：</a:t>
            </a:r>
            <a:r>
              <a:rPr kumimoji="1" lang="zh-CN" altLang="en-US" sz="1500" kern="0" dirty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ea"/>
                <a:sym typeface="+mn-lt"/>
              </a:rPr>
              <a:t>被举高的物体、压缩的弹簧都具有势能，分子间有作用力，也有距离，分子间有没有势能？</a:t>
            </a:r>
          </a:p>
        </p:txBody>
      </p:sp>
      <p:grpSp>
        <p:nvGrpSpPr>
          <p:cNvPr id="22" name="组合 21"/>
          <p:cNvGrpSpPr/>
          <p:nvPr/>
        </p:nvGrpSpPr>
        <p:grpSpPr>
          <a:xfrm>
            <a:off x="2605794" y="2848310"/>
            <a:ext cx="3524450" cy="1078495"/>
            <a:chOff x="3577287" y="3807869"/>
            <a:chExt cx="3524450" cy="1078495"/>
          </a:xfrm>
        </p:grpSpPr>
        <p:grpSp>
          <p:nvGrpSpPr>
            <p:cNvPr id="13" name="Group 60"/>
            <p:cNvGrpSpPr>
              <a:grpSpLocks/>
            </p:cNvGrpSpPr>
            <p:nvPr/>
          </p:nvGrpSpPr>
          <p:grpSpPr bwMode="auto">
            <a:xfrm rot="11182532" flipH="1">
              <a:off x="3577287" y="3875101"/>
              <a:ext cx="997003" cy="1011263"/>
              <a:chOff x="3896" y="1848"/>
              <a:chExt cx="358" cy="363"/>
            </a:xfrm>
          </p:grpSpPr>
          <p:sp>
            <p:nvSpPr>
              <p:cNvPr id="14" name="Line 61"/>
              <p:cNvSpPr>
                <a:spLocks noChangeShapeType="1"/>
              </p:cNvSpPr>
              <p:nvPr/>
            </p:nvSpPr>
            <p:spPr bwMode="auto">
              <a:xfrm rot="13060392" flipV="1">
                <a:off x="3896" y="1976"/>
                <a:ext cx="143" cy="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cs typeface="+mn-ea"/>
                  <a:sym typeface="+mn-lt"/>
                </a:endParaRPr>
              </a:p>
            </p:txBody>
          </p:sp>
          <p:pic>
            <p:nvPicPr>
              <p:cNvPr id="15" name="Picture 62" descr="006"/>
              <p:cNvPicPr>
                <a:picLocks noChangeAspect="1" noChangeArrowheads="1"/>
              </p:cNvPicPr>
              <p:nvPr/>
            </p:nvPicPr>
            <p:blipFill>
              <a:blip r:embed="rId3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027" y="1848"/>
                <a:ext cx="227" cy="3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16" name="Group 63"/>
            <p:cNvGrpSpPr>
              <a:grpSpLocks/>
            </p:cNvGrpSpPr>
            <p:nvPr/>
          </p:nvGrpSpPr>
          <p:grpSpPr bwMode="auto">
            <a:xfrm rot="150972" flipH="1">
              <a:off x="4733656" y="3807869"/>
              <a:ext cx="991832" cy="1032597"/>
              <a:chOff x="3910" y="1830"/>
              <a:chExt cx="349" cy="363"/>
            </a:xfrm>
          </p:grpSpPr>
          <p:sp>
            <p:nvSpPr>
              <p:cNvPr id="17" name="Line 64"/>
              <p:cNvSpPr>
                <a:spLocks noChangeShapeType="1"/>
              </p:cNvSpPr>
              <p:nvPr/>
            </p:nvSpPr>
            <p:spPr bwMode="auto">
              <a:xfrm rot="13060392" flipV="1">
                <a:off x="3910" y="1956"/>
                <a:ext cx="144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cs typeface="+mn-ea"/>
                  <a:sym typeface="+mn-lt"/>
                </a:endParaRPr>
              </a:p>
            </p:txBody>
          </p:sp>
          <p:pic>
            <p:nvPicPr>
              <p:cNvPr id="18" name="Picture 65" descr="006"/>
              <p:cNvPicPr>
                <a:picLocks noChangeAspect="1" noChangeArrowheads="1"/>
              </p:cNvPicPr>
              <p:nvPr/>
            </p:nvPicPr>
            <p:blipFill>
              <a:blip r:embed="rId3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032" y="1830"/>
                <a:ext cx="227" cy="3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19" name="Group 60"/>
            <p:cNvGrpSpPr>
              <a:grpSpLocks/>
            </p:cNvGrpSpPr>
            <p:nvPr/>
          </p:nvGrpSpPr>
          <p:grpSpPr bwMode="auto">
            <a:xfrm rot="11298654" flipH="1">
              <a:off x="6132121" y="3899860"/>
              <a:ext cx="969616" cy="767721"/>
              <a:chOff x="3913" y="1827"/>
              <a:chExt cx="338" cy="363"/>
            </a:xfrm>
          </p:grpSpPr>
          <p:sp>
            <p:nvSpPr>
              <p:cNvPr id="20" name="Line 61"/>
              <p:cNvSpPr>
                <a:spLocks noChangeShapeType="1"/>
              </p:cNvSpPr>
              <p:nvPr/>
            </p:nvSpPr>
            <p:spPr bwMode="auto">
              <a:xfrm rot="13060392" flipV="1">
                <a:off x="3913" y="1931"/>
                <a:ext cx="142" cy="10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cs typeface="+mn-ea"/>
                  <a:sym typeface="+mn-lt"/>
                </a:endParaRPr>
              </a:p>
            </p:txBody>
          </p:sp>
          <p:pic>
            <p:nvPicPr>
              <p:cNvPr id="21" name="Picture 62" descr="006"/>
              <p:cNvPicPr>
                <a:picLocks noChangeAspect="1" noChangeArrowheads="1"/>
              </p:cNvPicPr>
              <p:nvPr/>
            </p:nvPicPr>
            <p:blipFill>
              <a:blip r:embed="rId3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024" y="1827"/>
                <a:ext cx="227" cy="3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sp>
        <p:nvSpPr>
          <p:cNvPr id="23" name="Rectangle 5"/>
          <p:cNvSpPr>
            <a:spLocks noChangeArrowheads="1"/>
          </p:cNvSpPr>
          <p:nvPr/>
        </p:nvSpPr>
        <p:spPr bwMode="auto">
          <a:xfrm>
            <a:off x="4495940" y="3721548"/>
            <a:ext cx="1061829" cy="34624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8580" tIns="34290" rIns="68580" bIns="34290">
            <a:spAutoFit/>
          </a:bodyPr>
          <a:lstStyle/>
          <a:p>
            <a:pPr defTabSz="914378"/>
            <a:r>
              <a:rPr lang="zh-CN" altLang="en-US" sz="1800" kern="0" dirty="0">
                <a:solidFill>
                  <a:srgbClr val="339933"/>
                </a:solidFill>
                <a:cs typeface="+mn-ea"/>
                <a:sym typeface="+mn-lt"/>
              </a:rPr>
              <a:t>分子势能</a:t>
            </a:r>
          </a:p>
        </p:txBody>
      </p:sp>
      <p:sp>
        <p:nvSpPr>
          <p:cNvPr id="24" name="Text Box 4"/>
          <p:cNvSpPr txBox="1">
            <a:spLocks noChangeArrowheads="1"/>
          </p:cNvSpPr>
          <p:nvPr/>
        </p:nvSpPr>
        <p:spPr bwMode="auto">
          <a:xfrm>
            <a:off x="495301" y="884697"/>
            <a:ext cx="6496982" cy="3462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8580" tIns="34290" rIns="68580" bIns="34290">
            <a:spAutoFit/>
          </a:bodyPr>
          <a:lstStyle/>
          <a:p>
            <a:pPr defTabSz="914378">
              <a:spcBef>
                <a:spcPct val="50000"/>
              </a:spcBef>
              <a:defRPr/>
            </a:pPr>
            <a:r>
              <a:rPr lang="zh-CN" altLang="en-US" sz="1800" kern="0" dirty="0">
                <a:cs typeface="+mn-ea"/>
                <a:sym typeface="+mn-lt"/>
              </a:rPr>
              <a:t>内能：</a:t>
            </a:r>
            <a:r>
              <a:rPr kumimoji="1" lang="zh-CN" altLang="en-US" sz="1800" kern="0" dirty="0">
                <a:cs typeface="+mn-ea"/>
                <a:sym typeface="+mn-lt"/>
              </a:rPr>
              <a:t>物体内部所有分子的动能与势能的总和。</a:t>
            </a:r>
          </a:p>
        </p:txBody>
      </p:sp>
      <p:sp>
        <p:nvSpPr>
          <p:cNvPr id="25" name="文本框 24">
            <a:extLst>
              <a:ext uri="{FF2B5EF4-FFF2-40B4-BE49-F238E27FC236}">
                <a16:creationId xmlns:a16="http://schemas.microsoft.com/office/drawing/2014/main" id="{A4E0CE95-60AD-41A5-97DE-FC77B0217CD3}"/>
              </a:ext>
            </a:extLst>
          </p:cNvPr>
          <p:cNvSpPr txBox="1"/>
          <p:nvPr/>
        </p:nvSpPr>
        <p:spPr>
          <a:xfrm>
            <a:off x="809625" y="238125"/>
            <a:ext cx="1244572" cy="3924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zh-CN" altLang="en-US" sz="2100" b="1" dirty="0">
                <a:cs typeface="+mn-ea"/>
                <a:sym typeface="+mn-lt"/>
              </a:rPr>
              <a:t>一、内能</a:t>
            </a:r>
          </a:p>
        </p:txBody>
      </p:sp>
    </p:spTree>
    <p:extLst>
      <p:ext uri="{BB962C8B-B14F-4D97-AF65-F5344CB8AC3E}">
        <p14:creationId xmlns:p14="http://schemas.microsoft.com/office/powerpoint/2010/main" val="3969768365"/>
      </p:ext>
    </p:extLst>
  </p:cSld>
  <p:clrMapOvr>
    <a:masterClrMapping/>
  </p:clrMapOvr>
  <p:transition spd="slow" advClick="0" advTm="2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 animBg="1"/>
      <p:bldP spid="10" grpId="0" animBg="1"/>
      <p:bldP spid="12" grpId="0"/>
      <p:bldP spid="23" grpId="0" animBg="1"/>
      <p:bldP spid="2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120"/>
          <p:cNvSpPr/>
          <p:nvPr/>
        </p:nvSpPr>
        <p:spPr>
          <a:xfrm>
            <a:off x="627648" y="1012514"/>
            <a:ext cx="2077492" cy="276999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non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2040204020203" charset="-122"/>
                <a:ea typeface="微软雅黑" panose="020B0502040204020203" charset="-122"/>
                <a:cs typeface="微软雅黑" panose="020B0502040204020203" charset="-122"/>
                <a:sym typeface="微软雅黑" panose="020B0502040204020203" charset="-122"/>
              </a:defRPr>
            </a:lvl1pPr>
          </a:lstStyle>
          <a:p>
            <a:pPr defTabSz="914378">
              <a:defRPr b="0">
                <a:solidFill>
                  <a:srgbClr val="000000"/>
                </a:solidFill>
              </a:defRPr>
            </a:pPr>
            <a:r>
              <a:rPr lang="zh-CN" altLang="en-US" sz="1800" b="0" kern="0" dirty="0">
                <a:solidFill>
                  <a:schemeClr val="tx1"/>
                </a:solidFill>
                <a:latin typeface="+mn-lt"/>
                <a:ea typeface="+mn-ea"/>
                <a:cs typeface="+mn-ea"/>
                <a:sym typeface="+mn-lt"/>
              </a:rPr>
              <a:t>影响内能多少的因素</a:t>
            </a:r>
            <a:endParaRPr sz="1800" b="0" kern="0" dirty="0">
              <a:solidFill>
                <a:schemeClr val="tx1"/>
              </a:solidFill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615193" y="2476024"/>
            <a:ext cx="1224275" cy="300083"/>
          </a:xfrm>
          <a:prstGeom prst="rect">
            <a:avLst/>
          </a:prstGeom>
          <a:noFill/>
          <a:ln w="19050">
            <a:solidFill>
              <a:srgbClr val="0099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68580" tIns="34290" rIns="68580" bIns="34290">
            <a:spAutoFit/>
          </a:bodyPr>
          <a:lstStyle>
            <a:lvl1pPr eaLnBrk="1" hangingPunct="1">
              <a:spcBef>
                <a:spcPct val="50000"/>
              </a:spcBef>
              <a:defRPr sz="2400" b="1">
                <a:solidFill>
                  <a:schemeClr val="accent2"/>
                </a:solidFill>
                <a:latin typeface="Times New Roman" pitchFamily="18" charset="0"/>
                <a:ea typeface="黑体" pitchFamily="49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defTabSz="914378"/>
            <a:r>
              <a:rPr lang="zh-CN" altLang="en-US" sz="1500" kern="0" dirty="0">
                <a:solidFill>
                  <a:schemeClr val="tx1"/>
                </a:solidFill>
                <a:latin typeface="+mn-lt"/>
                <a:ea typeface="+mn-ea"/>
                <a:cs typeface="+mn-ea"/>
                <a:sym typeface="+mn-lt"/>
              </a:rPr>
              <a:t>（</a:t>
            </a:r>
            <a:r>
              <a:rPr lang="en-US" altLang="zh-CN" sz="1500" kern="0" dirty="0">
                <a:solidFill>
                  <a:schemeClr val="tx1"/>
                </a:solidFill>
                <a:latin typeface="+mn-lt"/>
                <a:ea typeface="+mn-ea"/>
                <a:cs typeface="+mn-ea"/>
                <a:sym typeface="+mn-lt"/>
              </a:rPr>
              <a:t>2</a:t>
            </a:r>
            <a:r>
              <a:rPr lang="zh-CN" altLang="en-US" sz="1500" kern="0" dirty="0">
                <a:solidFill>
                  <a:schemeClr val="tx1"/>
                </a:solidFill>
                <a:latin typeface="+mn-lt"/>
                <a:ea typeface="+mn-ea"/>
                <a:cs typeface="+mn-ea"/>
                <a:sym typeface="+mn-lt"/>
              </a:rPr>
              <a:t>）温度</a:t>
            </a:r>
          </a:p>
        </p:txBody>
      </p:sp>
      <p:sp>
        <p:nvSpPr>
          <p:cNvPr id="10" name="Text Box 11"/>
          <p:cNvSpPr txBox="1">
            <a:spLocks noChangeArrowheads="1"/>
          </p:cNvSpPr>
          <p:nvPr/>
        </p:nvSpPr>
        <p:spPr bwMode="auto">
          <a:xfrm>
            <a:off x="615193" y="1744405"/>
            <a:ext cx="1229595" cy="300083"/>
          </a:xfrm>
          <a:prstGeom prst="rect">
            <a:avLst/>
          </a:prstGeom>
          <a:noFill/>
          <a:ln w="19050">
            <a:solidFill>
              <a:srgbClr val="0099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defTabSz="914378" eaLnBrk="1" hangingPunct="1">
              <a:spcBef>
                <a:spcPct val="50000"/>
              </a:spcBef>
              <a:defRPr/>
            </a:pPr>
            <a:r>
              <a:rPr lang="zh-CN" altLang="en-US" sz="1500" b="1" kern="0" dirty="0">
                <a:latin typeface="+mn-lt"/>
                <a:ea typeface="+mn-ea"/>
                <a:cs typeface="+mn-ea"/>
                <a:sym typeface="+mn-lt"/>
              </a:rPr>
              <a:t>（</a:t>
            </a:r>
            <a:r>
              <a:rPr lang="en-US" altLang="zh-CN" sz="1500" b="1" kern="0" dirty="0">
                <a:latin typeface="+mn-lt"/>
                <a:ea typeface="+mn-ea"/>
                <a:cs typeface="+mn-ea"/>
                <a:sym typeface="+mn-lt"/>
              </a:rPr>
              <a:t>1</a:t>
            </a:r>
            <a:r>
              <a:rPr lang="zh-CN" altLang="en-US" sz="1500" b="1" kern="0" dirty="0">
                <a:latin typeface="+mn-lt"/>
                <a:ea typeface="+mn-ea"/>
                <a:cs typeface="+mn-ea"/>
                <a:sym typeface="+mn-lt"/>
              </a:rPr>
              <a:t>）质量</a:t>
            </a:r>
          </a:p>
        </p:txBody>
      </p:sp>
      <p:sp>
        <p:nvSpPr>
          <p:cNvPr id="11" name="Text Box 12"/>
          <p:cNvSpPr txBox="1">
            <a:spLocks noChangeArrowheads="1"/>
          </p:cNvSpPr>
          <p:nvPr/>
        </p:nvSpPr>
        <p:spPr bwMode="auto">
          <a:xfrm>
            <a:off x="2772124" y="1738974"/>
            <a:ext cx="1844912" cy="3000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defTabSz="914378" eaLnBrk="1" hangingPunct="1">
              <a:spcBef>
                <a:spcPct val="50000"/>
              </a:spcBef>
              <a:defRPr/>
            </a:pPr>
            <a:r>
              <a:rPr lang="zh-CN" altLang="en-US" sz="1500" b="1" kern="0" dirty="0">
                <a:solidFill>
                  <a:srgbClr val="660033"/>
                </a:solidFill>
                <a:latin typeface="+mn-lt"/>
                <a:ea typeface="+mn-ea"/>
                <a:cs typeface="+mn-ea"/>
                <a:sym typeface="+mn-lt"/>
              </a:rPr>
              <a:t>分子个数</a:t>
            </a:r>
          </a:p>
        </p:txBody>
      </p:sp>
      <p:sp>
        <p:nvSpPr>
          <p:cNvPr id="12" name="Line 18"/>
          <p:cNvSpPr>
            <a:spLocks noChangeShapeType="1"/>
          </p:cNvSpPr>
          <p:nvPr/>
        </p:nvSpPr>
        <p:spPr bwMode="auto">
          <a:xfrm>
            <a:off x="1912311" y="1889015"/>
            <a:ext cx="859812" cy="1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68580" tIns="34290" rIns="68580" bIns="34290"/>
          <a:lstStyle/>
          <a:p>
            <a:pPr defTabSz="914378"/>
            <a:endParaRPr lang="zh-CN" altLang="en-US" sz="1800" kern="0">
              <a:solidFill>
                <a:sysClr val="windowText" lastClr="000000"/>
              </a:solidFill>
              <a:cs typeface="+mn-ea"/>
              <a:sym typeface="+mn-lt"/>
            </a:endParaRPr>
          </a:p>
        </p:txBody>
      </p:sp>
      <p:sp>
        <p:nvSpPr>
          <p:cNvPr id="13" name="Line 3"/>
          <p:cNvSpPr>
            <a:spLocks noChangeShapeType="1"/>
          </p:cNvSpPr>
          <p:nvPr/>
        </p:nvSpPr>
        <p:spPr bwMode="auto">
          <a:xfrm flipV="1">
            <a:off x="1888859" y="2688966"/>
            <a:ext cx="816281" cy="608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68580" tIns="34290" rIns="68580" bIns="34290"/>
          <a:lstStyle/>
          <a:p>
            <a:pPr defTabSz="914378"/>
            <a:endParaRPr lang="zh-CN" altLang="en-US" sz="1800" kern="0">
              <a:solidFill>
                <a:sysClr val="windowText" lastClr="000000"/>
              </a:solidFill>
              <a:cs typeface="+mn-ea"/>
              <a:sym typeface="+mn-lt"/>
            </a:endParaRPr>
          </a:p>
        </p:txBody>
      </p:sp>
      <p:sp>
        <p:nvSpPr>
          <p:cNvPr id="14" name="Text Box 5"/>
          <p:cNvSpPr txBox="1">
            <a:spLocks noChangeArrowheads="1"/>
          </p:cNvSpPr>
          <p:nvPr/>
        </p:nvSpPr>
        <p:spPr bwMode="auto">
          <a:xfrm>
            <a:off x="5392787" y="2510317"/>
            <a:ext cx="1981200" cy="3000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defTabSz="914378" eaLnBrk="1" hangingPunct="1">
              <a:spcBef>
                <a:spcPct val="50000"/>
              </a:spcBef>
              <a:defRPr/>
            </a:pPr>
            <a:r>
              <a:rPr lang="zh-CN" altLang="en-US" sz="1500" b="1" kern="0" dirty="0">
                <a:solidFill>
                  <a:srgbClr val="660033"/>
                </a:solidFill>
                <a:latin typeface="+mn-lt"/>
                <a:ea typeface="+mn-ea"/>
                <a:cs typeface="+mn-ea"/>
                <a:sym typeface="+mn-lt"/>
              </a:rPr>
              <a:t>分子动能</a:t>
            </a:r>
          </a:p>
        </p:txBody>
      </p:sp>
      <p:sp>
        <p:nvSpPr>
          <p:cNvPr id="15" name="Text Box 6"/>
          <p:cNvSpPr txBox="1">
            <a:spLocks noChangeArrowheads="1"/>
          </p:cNvSpPr>
          <p:nvPr/>
        </p:nvSpPr>
        <p:spPr bwMode="auto">
          <a:xfrm>
            <a:off x="2754530" y="2522434"/>
            <a:ext cx="3012588" cy="3000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defTabSz="914378" eaLnBrk="1" hangingPunct="1">
              <a:spcBef>
                <a:spcPct val="50000"/>
              </a:spcBef>
              <a:defRPr/>
            </a:pPr>
            <a:r>
              <a:rPr lang="zh-CN" altLang="en-US" sz="1500" b="1" kern="0" dirty="0">
                <a:solidFill>
                  <a:srgbClr val="660033"/>
                </a:solidFill>
                <a:latin typeface="+mn-lt"/>
                <a:ea typeface="+mn-ea"/>
                <a:cs typeface="+mn-ea"/>
                <a:sym typeface="+mn-lt"/>
              </a:rPr>
              <a:t>分子运动剧烈程度</a:t>
            </a:r>
          </a:p>
        </p:txBody>
      </p:sp>
      <p:sp>
        <p:nvSpPr>
          <p:cNvPr id="16" name="Line 15"/>
          <p:cNvSpPr>
            <a:spLocks noChangeShapeType="1"/>
          </p:cNvSpPr>
          <p:nvPr/>
        </p:nvSpPr>
        <p:spPr bwMode="auto">
          <a:xfrm>
            <a:off x="4495104" y="2667078"/>
            <a:ext cx="804334" cy="1141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68580" tIns="34290" rIns="68580" bIns="34290"/>
          <a:lstStyle/>
          <a:p>
            <a:pPr defTabSz="914378"/>
            <a:endParaRPr lang="zh-CN" altLang="en-US" sz="1200" kern="0">
              <a:solidFill>
                <a:sysClr val="windowText" lastClr="000000"/>
              </a:solidFill>
              <a:cs typeface="+mn-ea"/>
              <a:sym typeface="+mn-lt"/>
            </a:endParaRPr>
          </a:p>
        </p:txBody>
      </p:sp>
      <p:sp>
        <p:nvSpPr>
          <p:cNvPr id="17" name="Text Box 7"/>
          <p:cNvSpPr txBox="1">
            <a:spLocks noChangeArrowheads="1"/>
          </p:cNvSpPr>
          <p:nvPr/>
        </p:nvSpPr>
        <p:spPr bwMode="auto">
          <a:xfrm>
            <a:off x="615193" y="3207642"/>
            <a:ext cx="1950540" cy="300083"/>
          </a:xfrm>
          <a:prstGeom prst="rect">
            <a:avLst/>
          </a:prstGeom>
          <a:noFill/>
          <a:ln w="19050">
            <a:solidFill>
              <a:srgbClr val="0099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defTabSz="914378" eaLnBrk="1" hangingPunct="1">
              <a:spcBef>
                <a:spcPct val="50000"/>
              </a:spcBef>
            </a:pPr>
            <a:r>
              <a:rPr lang="zh-CN" altLang="en-US" sz="1500" b="1" kern="0" dirty="0">
                <a:latin typeface="+mn-lt"/>
                <a:ea typeface="+mn-ea"/>
                <a:cs typeface="+mn-ea"/>
                <a:sym typeface="+mn-lt"/>
              </a:rPr>
              <a:t>（</a:t>
            </a:r>
            <a:r>
              <a:rPr lang="en-US" altLang="zh-CN" sz="1500" b="1" kern="0" dirty="0">
                <a:latin typeface="+mn-lt"/>
                <a:ea typeface="+mn-ea"/>
                <a:cs typeface="+mn-ea"/>
                <a:sym typeface="+mn-lt"/>
              </a:rPr>
              <a:t>3</a:t>
            </a:r>
            <a:r>
              <a:rPr lang="zh-CN" altLang="en-US" sz="1500" b="1" kern="0" dirty="0">
                <a:latin typeface="+mn-lt"/>
                <a:ea typeface="+mn-ea"/>
                <a:cs typeface="+mn-ea"/>
                <a:sym typeface="+mn-lt"/>
              </a:rPr>
              <a:t>）体积和状态</a:t>
            </a:r>
          </a:p>
        </p:txBody>
      </p:sp>
      <p:sp>
        <p:nvSpPr>
          <p:cNvPr id="18" name="Text Box 8"/>
          <p:cNvSpPr txBox="1">
            <a:spLocks noChangeArrowheads="1"/>
          </p:cNvSpPr>
          <p:nvPr/>
        </p:nvSpPr>
        <p:spPr bwMode="auto">
          <a:xfrm>
            <a:off x="3171148" y="3208602"/>
            <a:ext cx="1420307" cy="3000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defTabSz="914378" eaLnBrk="1" hangingPunct="1">
              <a:spcBef>
                <a:spcPct val="50000"/>
              </a:spcBef>
              <a:defRPr/>
            </a:pPr>
            <a:r>
              <a:rPr lang="zh-CN" altLang="en-US" sz="1500" b="1" kern="0" dirty="0">
                <a:solidFill>
                  <a:srgbClr val="660033"/>
                </a:solidFill>
                <a:latin typeface="+mn-lt"/>
                <a:ea typeface="+mn-ea"/>
                <a:cs typeface="+mn-ea"/>
                <a:sym typeface="+mn-lt"/>
              </a:rPr>
              <a:t>分子间的距离</a:t>
            </a:r>
          </a:p>
        </p:txBody>
      </p:sp>
      <p:sp>
        <p:nvSpPr>
          <p:cNvPr id="19" name="Text Box 9"/>
          <p:cNvSpPr txBox="1">
            <a:spLocks noChangeArrowheads="1"/>
          </p:cNvSpPr>
          <p:nvPr/>
        </p:nvSpPr>
        <p:spPr bwMode="auto">
          <a:xfrm>
            <a:off x="5190252" y="3221821"/>
            <a:ext cx="1538901" cy="3000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defTabSz="914378" eaLnBrk="1" hangingPunct="1">
              <a:spcBef>
                <a:spcPct val="50000"/>
              </a:spcBef>
              <a:defRPr/>
            </a:pPr>
            <a:r>
              <a:rPr lang="zh-CN" altLang="en-US" sz="1500" b="1" kern="0" dirty="0">
                <a:solidFill>
                  <a:srgbClr val="660033"/>
                </a:solidFill>
                <a:latin typeface="+mn-lt"/>
                <a:ea typeface="+mn-ea"/>
                <a:cs typeface="+mn-ea"/>
                <a:sym typeface="+mn-lt"/>
              </a:rPr>
              <a:t>分子间的作用力</a:t>
            </a:r>
          </a:p>
        </p:txBody>
      </p:sp>
      <p:sp>
        <p:nvSpPr>
          <p:cNvPr id="20" name="Text Box 10"/>
          <p:cNvSpPr txBox="1">
            <a:spLocks noChangeArrowheads="1"/>
          </p:cNvSpPr>
          <p:nvPr/>
        </p:nvSpPr>
        <p:spPr bwMode="auto">
          <a:xfrm>
            <a:off x="7149497" y="3234110"/>
            <a:ext cx="1562100" cy="3000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defTabSz="914378" eaLnBrk="1" hangingPunct="1">
              <a:spcBef>
                <a:spcPct val="50000"/>
              </a:spcBef>
              <a:defRPr/>
            </a:pPr>
            <a:r>
              <a:rPr lang="zh-CN" altLang="en-US" sz="1500" b="1" kern="0" dirty="0">
                <a:solidFill>
                  <a:srgbClr val="660033"/>
                </a:solidFill>
                <a:latin typeface="+mn-lt"/>
                <a:ea typeface="+mn-ea"/>
                <a:cs typeface="+mn-ea"/>
                <a:sym typeface="+mn-lt"/>
              </a:rPr>
              <a:t>分子势能</a:t>
            </a:r>
          </a:p>
        </p:txBody>
      </p:sp>
      <p:sp>
        <p:nvSpPr>
          <p:cNvPr id="21" name="Line 16"/>
          <p:cNvSpPr>
            <a:spLocks noChangeShapeType="1"/>
          </p:cNvSpPr>
          <p:nvPr/>
        </p:nvSpPr>
        <p:spPr bwMode="auto">
          <a:xfrm flipV="1">
            <a:off x="2565733" y="3365020"/>
            <a:ext cx="62953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68580" tIns="34290" rIns="68580" bIns="34290"/>
          <a:lstStyle/>
          <a:p>
            <a:pPr defTabSz="914378"/>
            <a:endParaRPr lang="zh-CN" altLang="en-US" sz="1200" kern="0" dirty="0">
              <a:solidFill>
                <a:sysClr val="windowText" lastClr="000000"/>
              </a:solidFill>
              <a:cs typeface="+mn-ea"/>
              <a:sym typeface="+mn-lt"/>
            </a:endParaRPr>
          </a:p>
        </p:txBody>
      </p:sp>
      <p:sp>
        <p:nvSpPr>
          <p:cNvPr id="22" name="Line 19"/>
          <p:cNvSpPr>
            <a:spLocks noChangeShapeType="1"/>
          </p:cNvSpPr>
          <p:nvPr/>
        </p:nvSpPr>
        <p:spPr bwMode="auto">
          <a:xfrm>
            <a:off x="6675314" y="3384152"/>
            <a:ext cx="482071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68580" tIns="34290" rIns="68580" bIns="34290"/>
          <a:lstStyle/>
          <a:p>
            <a:pPr defTabSz="914378"/>
            <a:endParaRPr lang="zh-CN" altLang="en-US" sz="1200" kern="0">
              <a:solidFill>
                <a:sysClr val="windowText" lastClr="000000"/>
              </a:solidFill>
              <a:cs typeface="+mn-ea"/>
              <a:sym typeface="+mn-lt"/>
            </a:endParaRPr>
          </a:p>
        </p:txBody>
      </p:sp>
      <p:sp>
        <p:nvSpPr>
          <p:cNvPr id="23" name="Line 20"/>
          <p:cNvSpPr>
            <a:spLocks noChangeShapeType="1"/>
          </p:cNvSpPr>
          <p:nvPr/>
        </p:nvSpPr>
        <p:spPr bwMode="auto">
          <a:xfrm>
            <a:off x="4554371" y="3365020"/>
            <a:ext cx="685801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68580" tIns="34290" rIns="68580" bIns="34290"/>
          <a:lstStyle/>
          <a:p>
            <a:pPr defTabSz="914378"/>
            <a:endParaRPr lang="zh-CN" altLang="en-US" sz="1200" kern="0">
              <a:solidFill>
                <a:sysClr val="windowText" lastClr="000000"/>
              </a:solidFill>
              <a:cs typeface="+mn-ea"/>
              <a:sym typeface="+mn-lt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09452" y="3990775"/>
            <a:ext cx="5097204" cy="430952"/>
          </a:xfrm>
          <a:prstGeom prst="rect">
            <a:avLst/>
          </a:prstGeom>
          <a:noFill/>
          <a:ln>
            <a:noFill/>
          </a:ln>
        </p:spPr>
        <p:txBody>
          <a:bodyPr wrap="square" lIns="68580" tIns="34290" rIns="68580" bIns="34290">
            <a:spAutoFit/>
          </a:bodyPr>
          <a:lstStyle>
            <a:lvl1pPr eaLnBrk="1" hangingPunct="1">
              <a:spcBef>
                <a:spcPct val="50000"/>
              </a:spcBef>
              <a:defRPr sz="2400" b="1">
                <a:solidFill>
                  <a:schemeClr val="accent2"/>
                </a:solidFill>
                <a:latin typeface="Times New Roman" pitchFamily="18" charset="0"/>
                <a:ea typeface="黑体" pitchFamily="49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defTabSz="914378">
              <a:lnSpc>
                <a:spcPct val="150000"/>
              </a:lnSpc>
              <a:spcBef>
                <a:spcPts val="0"/>
              </a:spcBef>
            </a:pPr>
            <a:r>
              <a:rPr lang="zh-CN" altLang="en-US" sz="1800" kern="0" dirty="0">
                <a:solidFill>
                  <a:schemeClr val="tx1"/>
                </a:solidFill>
                <a:latin typeface="+mn-lt"/>
                <a:ea typeface="+mn-ea"/>
                <a:cs typeface="+mn-ea"/>
                <a:sym typeface="+mn-lt"/>
              </a:rPr>
              <a:t>一杯</a:t>
            </a:r>
            <a:r>
              <a:rPr lang="en-US" altLang="zh-CN" sz="1800" kern="0" dirty="0">
                <a:solidFill>
                  <a:schemeClr val="tx1"/>
                </a:solidFill>
                <a:latin typeface="+mn-lt"/>
                <a:ea typeface="+mn-ea"/>
                <a:cs typeface="+mn-ea"/>
                <a:sym typeface="+mn-lt"/>
              </a:rPr>
              <a:t>0</a:t>
            </a:r>
            <a:r>
              <a:rPr lang="en-US" altLang="zh-CN" sz="1800" b="0" kern="0" dirty="0">
                <a:solidFill>
                  <a:schemeClr val="tx1"/>
                </a:solidFill>
                <a:latin typeface="+mn-lt"/>
                <a:ea typeface="+mn-ea"/>
                <a:cs typeface="+mn-ea"/>
                <a:sym typeface="+mn-lt"/>
              </a:rPr>
              <a:t> °C</a:t>
            </a:r>
            <a:r>
              <a:rPr lang="zh-CN" altLang="en-US" sz="1800" kern="0" dirty="0">
                <a:solidFill>
                  <a:schemeClr val="tx1"/>
                </a:solidFill>
                <a:latin typeface="+mn-lt"/>
                <a:ea typeface="+mn-ea"/>
                <a:cs typeface="+mn-ea"/>
                <a:sym typeface="+mn-lt"/>
              </a:rPr>
              <a:t>的水结成同温度的冰。内能还一样吗？</a:t>
            </a:r>
          </a:p>
        </p:txBody>
      </p:sp>
      <p:pic>
        <p:nvPicPr>
          <p:cNvPr id="26" name="图片 2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29153" y="1356160"/>
            <a:ext cx="1441202" cy="159107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27" name="文本框 26">
            <a:extLst>
              <a:ext uri="{FF2B5EF4-FFF2-40B4-BE49-F238E27FC236}">
                <a16:creationId xmlns:a16="http://schemas.microsoft.com/office/drawing/2014/main" id="{EE756E64-F83B-4476-870A-B5115C996D0C}"/>
              </a:ext>
            </a:extLst>
          </p:cNvPr>
          <p:cNvSpPr txBox="1"/>
          <p:nvPr/>
        </p:nvSpPr>
        <p:spPr>
          <a:xfrm>
            <a:off x="809625" y="238125"/>
            <a:ext cx="1244572" cy="3924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zh-CN" altLang="en-US" sz="2100" b="1" dirty="0">
                <a:cs typeface="+mn-ea"/>
                <a:sym typeface="+mn-lt"/>
              </a:rPr>
              <a:t>一、内能</a:t>
            </a:r>
          </a:p>
        </p:txBody>
      </p:sp>
    </p:spTree>
    <p:extLst>
      <p:ext uri="{BB962C8B-B14F-4D97-AF65-F5344CB8AC3E}">
        <p14:creationId xmlns:p14="http://schemas.microsoft.com/office/powerpoint/2010/main" val="1716658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5" dur="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 autoUpdateAnimBg="0"/>
      <p:bldP spid="10" grpId="0" animBg="1" autoUpdateAnimBg="0"/>
      <p:bldP spid="11" grpId="0" autoUpdateAnimBg="0"/>
      <p:bldP spid="12" grpId="0" animBg="1"/>
      <p:bldP spid="13" grpId="0" animBg="1"/>
      <p:bldP spid="14" grpId="0" autoUpdateAnimBg="0"/>
      <p:bldP spid="15" grpId="0" autoUpdateAnimBg="0"/>
      <p:bldP spid="16" grpId="0" animBg="1"/>
      <p:bldP spid="17" grpId="0" animBg="1" autoUpdateAnimBg="0"/>
      <p:bldP spid="18" grpId="0" autoUpdateAnimBg="0"/>
      <p:bldP spid="19" grpId="0" autoUpdateAnimBg="0"/>
      <p:bldP spid="20" grpId="0" autoUpdateAnimBg="0"/>
      <p:bldP spid="21" grpId="0" animBg="1"/>
      <p:bldP spid="22" grpId="0" animBg="1"/>
      <p:bldP spid="23" grpId="0" animBg="1"/>
      <p:bldP spid="2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112"/>
          <p:cNvSpPr/>
          <p:nvPr/>
        </p:nvSpPr>
        <p:spPr>
          <a:xfrm>
            <a:off x="556197" y="-735207"/>
            <a:ext cx="454610" cy="438581"/>
          </a:xfrm>
          <a:prstGeom prst="rect">
            <a:avLst/>
          </a:prstGeom>
          <a:solidFill>
            <a:srgbClr val="007E27"/>
          </a:solidFill>
          <a:ln w="12700">
            <a:miter lim="400000"/>
          </a:ln>
        </p:spPr>
        <p:txBody>
          <a:bodyPr wrap="square" lIns="45719" tIns="34290" rIns="45719" bIns="34290">
            <a:spAutoFit/>
          </a:bodyPr>
          <a:lstStyle/>
          <a:p>
            <a:pPr algn="ctr" defTabSz="914378"/>
            <a:r>
              <a:rPr sz="2400" kern="0" dirty="0">
                <a:solidFill>
                  <a:srgbClr val="FFFFFF"/>
                </a:solidFill>
                <a:cs typeface="+mn-ea"/>
                <a:sym typeface="+mn-lt"/>
              </a:rPr>
              <a:t>0</a:t>
            </a:r>
            <a:r>
              <a:rPr lang="en-US" altLang="zh-CN" sz="2400" kern="0" dirty="0">
                <a:solidFill>
                  <a:srgbClr val="FFFFFF"/>
                </a:solidFill>
                <a:cs typeface="+mn-ea"/>
                <a:sym typeface="+mn-lt"/>
              </a:rPr>
              <a:t>3</a:t>
            </a:r>
            <a:endParaRPr sz="2400" kern="0" dirty="0">
              <a:solidFill>
                <a:srgbClr val="FFFFFF"/>
              </a:solidFill>
              <a:cs typeface="+mn-ea"/>
              <a:sym typeface="+mn-lt"/>
            </a:endParaRPr>
          </a:p>
        </p:txBody>
      </p:sp>
      <p:sp>
        <p:nvSpPr>
          <p:cNvPr id="7" name="Shape 120"/>
          <p:cNvSpPr/>
          <p:nvPr/>
        </p:nvSpPr>
        <p:spPr>
          <a:xfrm>
            <a:off x="624937" y="937081"/>
            <a:ext cx="2423741" cy="323165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non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2040204020203" charset="-122"/>
                <a:ea typeface="微软雅黑" panose="020B0502040204020203" charset="-122"/>
                <a:cs typeface="微软雅黑" panose="020B0502040204020203" charset="-122"/>
                <a:sym typeface="微软雅黑" panose="020B0502040204020203" charset="-122"/>
              </a:defRPr>
            </a:lvl1pPr>
          </a:lstStyle>
          <a:p>
            <a:pPr defTabSz="914378">
              <a:defRPr b="0">
                <a:solidFill>
                  <a:srgbClr val="000000"/>
                </a:solidFill>
              </a:defRPr>
            </a:pPr>
            <a:r>
              <a:rPr lang="zh-CN" altLang="en-US" sz="2100" b="0" kern="0" dirty="0">
                <a:solidFill>
                  <a:schemeClr val="tx1"/>
                </a:solidFill>
                <a:latin typeface="+mn-lt"/>
                <a:ea typeface="+mn-ea"/>
                <a:cs typeface="+mn-ea"/>
                <a:sym typeface="+mn-lt"/>
              </a:rPr>
              <a:t>内能和机械能的区别</a:t>
            </a:r>
          </a:p>
        </p:txBody>
      </p:sp>
      <p:graphicFrame>
        <p:nvGraphicFramePr>
          <p:cNvPr id="8" name="表格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881382"/>
              </p:ext>
            </p:extLst>
          </p:nvPr>
        </p:nvGraphicFramePr>
        <p:xfrm>
          <a:off x="745067" y="1465596"/>
          <a:ext cx="7653868" cy="3045022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8165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53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519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8235">
                <a:tc>
                  <a:txBody>
                    <a:bodyPr/>
                    <a:lstStyle/>
                    <a:p>
                      <a:endParaRPr lang="zh-CN" altLang="en-US" sz="18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91434" marR="91434" marT="60958" marB="60958"/>
                </a:tc>
                <a:tc>
                  <a:txBody>
                    <a:bodyPr/>
                    <a:lstStyle/>
                    <a:p>
                      <a:pPr>
                        <a:tabLst>
                          <a:tab pos="622300" algn="l"/>
                        </a:tabLst>
                      </a:pPr>
                      <a:endParaRPr lang="zh-CN" altLang="en-US" sz="18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91434" marR="91434" marT="60958" marB="60958"/>
                </a:tc>
                <a:tc>
                  <a:txBody>
                    <a:bodyPr/>
                    <a:lstStyle/>
                    <a:p>
                      <a:endParaRPr lang="zh-CN" altLang="en-US" sz="18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91434" marR="91434" marT="60958" marB="6095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7289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800" b="1" dirty="0">
                          <a:solidFill>
                            <a:schemeClr val="tx1"/>
                          </a:solidFill>
                          <a:sym typeface="+mn-lt"/>
                        </a:rPr>
                        <a:t>什么物体</a:t>
                      </a:r>
                      <a:endParaRPr lang="zh-CN" altLang="en-US" sz="1800" b="1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91434" marR="91434" marT="60958" marB="60958" anchor="ctr"/>
                </a:tc>
                <a:tc>
                  <a:txBody>
                    <a:bodyPr/>
                    <a:lstStyle/>
                    <a:p>
                      <a:endParaRPr lang="zh-CN" altLang="en-US" sz="18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91434" marR="91434" marT="60958" marB="60958"/>
                </a:tc>
                <a:tc>
                  <a:txBody>
                    <a:bodyPr/>
                    <a:lstStyle/>
                    <a:p>
                      <a:endParaRPr lang="zh-CN" altLang="en-US" sz="18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91434" marR="91434" marT="60958" marB="60958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38987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800" b="1" dirty="0">
                          <a:solidFill>
                            <a:schemeClr val="tx1"/>
                          </a:solidFill>
                          <a:sym typeface="+mn-lt"/>
                        </a:rPr>
                        <a:t>影响因素</a:t>
                      </a:r>
                      <a:endParaRPr lang="zh-CN" altLang="en-US" sz="1800" b="1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91434" marR="91434" marT="60958" marB="60958" anchor="ctr"/>
                </a:tc>
                <a:tc>
                  <a:txBody>
                    <a:bodyPr/>
                    <a:lstStyle/>
                    <a:p>
                      <a:endParaRPr lang="zh-CN" altLang="en-US" sz="18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91434" marR="91434" marT="60958" marB="60958"/>
                </a:tc>
                <a:tc>
                  <a:txBody>
                    <a:bodyPr/>
                    <a:lstStyle/>
                    <a:p>
                      <a:endParaRPr lang="zh-CN" alt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91434" marR="91434" marT="60958" marB="60958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60511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800" b="1" dirty="0">
                          <a:solidFill>
                            <a:schemeClr val="tx1"/>
                          </a:solidFill>
                          <a:sym typeface="+mn-lt"/>
                        </a:rPr>
                        <a:t>是否每时每刻都有</a:t>
                      </a:r>
                      <a:endParaRPr lang="zh-CN" altLang="en-US" sz="1800" b="1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91434" marR="91434" marT="60958" marB="60958" anchor="ctr"/>
                </a:tc>
                <a:tc>
                  <a:txBody>
                    <a:bodyPr/>
                    <a:lstStyle/>
                    <a:p>
                      <a:endParaRPr lang="zh-CN" altLang="en-US" sz="18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91434" marR="91434" marT="60958" marB="60958"/>
                </a:tc>
                <a:tc>
                  <a:txBody>
                    <a:bodyPr/>
                    <a:lstStyle/>
                    <a:p>
                      <a:endParaRPr lang="zh-CN" altLang="en-US" sz="18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91434" marR="91434" marT="60958" marB="60958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9" name="矩形 8"/>
          <p:cNvSpPr/>
          <p:nvPr/>
        </p:nvSpPr>
        <p:spPr>
          <a:xfrm>
            <a:off x="4812998" y="3691531"/>
            <a:ext cx="3585936" cy="577081"/>
          </a:xfrm>
          <a:prstGeom prst="rect">
            <a:avLst/>
          </a:prstGeom>
          <a:noFill/>
          <a:ln>
            <a:noFill/>
          </a:ln>
        </p:spPr>
        <p:txBody>
          <a:bodyPr wrap="square" lIns="68580" tIns="34290" rIns="68580" bIns="34290">
            <a:spAutoFit/>
          </a:bodyPr>
          <a:lstStyle/>
          <a:p>
            <a:pPr algn="ctr" defTabSz="914378">
              <a:lnSpc>
                <a:spcPct val="110000"/>
              </a:lnSpc>
            </a:pPr>
            <a:r>
              <a:rPr lang="zh-CN" altLang="en-US" sz="1500" kern="0" dirty="0">
                <a:cs typeface="+mn-ea"/>
                <a:sym typeface="+mn-lt"/>
              </a:rPr>
              <a:t>分子在永不停息地运动，因此，物体内能每时每刻，不论何种状态都具有</a:t>
            </a:r>
          </a:p>
        </p:txBody>
      </p:sp>
      <p:sp>
        <p:nvSpPr>
          <p:cNvPr id="10" name="矩形 9"/>
          <p:cNvSpPr>
            <a:spLocks noChangeArrowheads="1"/>
          </p:cNvSpPr>
          <p:nvPr/>
        </p:nvSpPr>
        <p:spPr bwMode="auto">
          <a:xfrm>
            <a:off x="2712990" y="2086978"/>
            <a:ext cx="1859010" cy="3000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/>
          <a:p>
            <a:pPr algn="ctr" defTabSz="914378"/>
            <a:r>
              <a:rPr lang="zh-CN" altLang="en-US" sz="1500" kern="0" dirty="0">
                <a:cs typeface="+mn-ea"/>
                <a:sym typeface="+mn-lt"/>
              </a:rPr>
              <a:t>不是所有物体都有</a:t>
            </a:r>
          </a:p>
        </p:txBody>
      </p:sp>
      <p:sp>
        <p:nvSpPr>
          <p:cNvPr id="11" name="矩形 10"/>
          <p:cNvSpPr>
            <a:spLocks noChangeArrowheads="1"/>
          </p:cNvSpPr>
          <p:nvPr/>
        </p:nvSpPr>
        <p:spPr bwMode="auto">
          <a:xfrm>
            <a:off x="2584148" y="2592411"/>
            <a:ext cx="2228850" cy="761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/>
          <a:p>
            <a:pPr algn="ctr" defTabSz="914378">
              <a:lnSpc>
                <a:spcPct val="150000"/>
              </a:lnSpc>
            </a:pPr>
            <a:r>
              <a:rPr lang="zh-CN" altLang="en-US" sz="1500" kern="0" dirty="0">
                <a:cs typeface="+mn-ea"/>
                <a:sym typeface="+mn-lt"/>
              </a:rPr>
              <a:t>跟物体的机械运动</a:t>
            </a:r>
            <a:endParaRPr lang="en-US" altLang="zh-CN" sz="1500" kern="0" dirty="0">
              <a:cs typeface="+mn-ea"/>
              <a:sym typeface="+mn-lt"/>
            </a:endParaRPr>
          </a:p>
          <a:p>
            <a:pPr algn="ctr" defTabSz="914378">
              <a:lnSpc>
                <a:spcPct val="150000"/>
              </a:lnSpc>
            </a:pPr>
            <a:r>
              <a:rPr lang="zh-CN" altLang="en-US" sz="1500" kern="0" dirty="0">
                <a:cs typeface="+mn-ea"/>
                <a:sym typeface="+mn-lt"/>
              </a:rPr>
              <a:t>或者状态</a:t>
            </a:r>
          </a:p>
        </p:txBody>
      </p:sp>
      <p:sp>
        <p:nvSpPr>
          <p:cNvPr id="12" name="矩形 11"/>
          <p:cNvSpPr>
            <a:spLocks noChangeArrowheads="1"/>
          </p:cNvSpPr>
          <p:nvPr/>
        </p:nvSpPr>
        <p:spPr bwMode="auto">
          <a:xfrm>
            <a:off x="5462685" y="2067631"/>
            <a:ext cx="1910035" cy="3000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/>
          <a:p>
            <a:pPr algn="ctr" defTabSz="914378"/>
            <a:r>
              <a:rPr lang="zh-CN" altLang="en-US" sz="1500" kern="0" dirty="0">
                <a:cs typeface="+mn-ea"/>
                <a:sym typeface="+mn-lt"/>
              </a:rPr>
              <a:t>一切物体</a:t>
            </a:r>
          </a:p>
        </p:txBody>
      </p:sp>
      <p:sp>
        <p:nvSpPr>
          <p:cNvPr id="13" name="矩形 12"/>
          <p:cNvSpPr>
            <a:spLocks noChangeArrowheads="1"/>
          </p:cNvSpPr>
          <p:nvPr/>
        </p:nvSpPr>
        <p:spPr bwMode="auto">
          <a:xfrm>
            <a:off x="5269291" y="2800160"/>
            <a:ext cx="2673350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/>
          <a:p>
            <a:pPr algn="ctr" defTabSz="914378">
              <a:lnSpc>
                <a:spcPct val="110000"/>
              </a:lnSpc>
            </a:pPr>
            <a:r>
              <a:rPr lang="zh-CN" altLang="en-US" sz="1500" kern="0" dirty="0">
                <a:cs typeface="+mn-ea"/>
                <a:sym typeface="+mn-lt"/>
              </a:rPr>
              <a:t>质量、温度、状态</a:t>
            </a:r>
          </a:p>
        </p:txBody>
      </p:sp>
      <p:sp>
        <p:nvSpPr>
          <p:cNvPr id="14" name="矩形 13"/>
          <p:cNvSpPr>
            <a:spLocks noChangeArrowheads="1"/>
          </p:cNvSpPr>
          <p:nvPr/>
        </p:nvSpPr>
        <p:spPr bwMode="auto">
          <a:xfrm>
            <a:off x="2494963" y="3537081"/>
            <a:ext cx="2407220" cy="761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/>
          <a:p>
            <a:pPr algn="ctr" defTabSz="914378">
              <a:lnSpc>
                <a:spcPct val="150000"/>
              </a:lnSpc>
            </a:pPr>
            <a:r>
              <a:rPr lang="zh-CN" altLang="en-US" sz="1500" kern="0" dirty="0">
                <a:cs typeface="+mn-ea"/>
                <a:sym typeface="+mn-lt"/>
              </a:rPr>
              <a:t>物体的机械能不是</a:t>
            </a:r>
            <a:endParaRPr lang="en-US" altLang="zh-CN" sz="1500" kern="0" dirty="0">
              <a:cs typeface="+mn-ea"/>
              <a:sym typeface="+mn-lt"/>
            </a:endParaRPr>
          </a:p>
          <a:p>
            <a:pPr algn="ctr" defTabSz="914378">
              <a:lnSpc>
                <a:spcPct val="150000"/>
              </a:lnSpc>
            </a:pPr>
            <a:r>
              <a:rPr lang="zh-CN" altLang="en-US" sz="1500" kern="0" dirty="0">
                <a:cs typeface="+mn-ea"/>
                <a:sym typeface="+mn-lt"/>
              </a:rPr>
              <a:t>每时每刻都有</a:t>
            </a:r>
          </a:p>
        </p:txBody>
      </p:sp>
      <p:sp>
        <p:nvSpPr>
          <p:cNvPr id="15" name="矩形 3"/>
          <p:cNvSpPr>
            <a:spLocks noChangeArrowheads="1"/>
          </p:cNvSpPr>
          <p:nvPr/>
        </p:nvSpPr>
        <p:spPr bwMode="auto">
          <a:xfrm>
            <a:off x="3277492" y="1526710"/>
            <a:ext cx="730007" cy="3000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580" tIns="34290" rIns="68580" bIns="34290">
            <a:spAutoFit/>
          </a:bodyPr>
          <a:lstStyle/>
          <a:p>
            <a:pPr algn="ctr" defTabSz="914378">
              <a:tabLst>
                <a:tab pos="466725" algn="l"/>
              </a:tabLst>
            </a:pPr>
            <a:r>
              <a:rPr lang="zh-CN" altLang="en-US" sz="1500" b="1" kern="0" dirty="0">
                <a:cs typeface="+mn-ea"/>
                <a:sym typeface="+mn-lt"/>
              </a:rPr>
              <a:t>机械能</a:t>
            </a:r>
            <a:endParaRPr lang="zh-CN" altLang="en-US" sz="1500" kern="0" dirty="0">
              <a:cs typeface="+mn-ea"/>
              <a:sym typeface="+mn-lt"/>
            </a:endParaRPr>
          </a:p>
        </p:txBody>
      </p:sp>
      <p:sp>
        <p:nvSpPr>
          <p:cNvPr id="16" name="矩形 7"/>
          <p:cNvSpPr>
            <a:spLocks noChangeArrowheads="1"/>
          </p:cNvSpPr>
          <p:nvPr/>
        </p:nvSpPr>
        <p:spPr bwMode="auto">
          <a:xfrm>
            <a:off x="6151283" y="1551325"/>
            <a:ext cx="532838" cy="3000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580" tIns="34290" rIns="68580" bIns="34290">
            <a:spAutoFit/>
          </a:bodyPr>
          <a:lstStyle/>
          <a:p>
            <a:pPr algn="ctr" defTabSz="914378"/>
            <a:r>
              <a:rPr lang="zh-CN" altLang="en-US" sz="1500" b="1" kern="0" dirty="0">
                <a:cs typeface="+mn-ea"/>
                <a:sym typeface="+mn-lt"/>
              </a:rPr>
              <a:t>内能</a:t>
            </a:r>
            <a:endParaRPr lang="zh-CN" altLang="en-US" sz="1500" kern="0" dirty="0">
              <a:cs typeface="+mn-ea"/>
              <a:sym typeface="+mn-lt"/>
            </a:endParaRPr>
          </a:p>
        </p:txBody>
      </p:sp>
      <p:sp>
        <p:nvSpPr>
          <p:cNvPr id="17" name="文本框 16">
            <a:extLst>
              <a:ext uri="{FF2B5EF4-FFF2-40B4-BE49-F238E27FC236}">
                <a16:creationId xmlns:a16="http://schemas.microsoft.com/office/drawing/2014/main" id="{5C07474B-B841-4A46-8C68-3182893ECD27}"/>
              </a:ext>
            </a:extLst>
          </p:cNvPr>
          <p:cNvSpPr txBox="1"/>
          <p:nvPr/>
        </p:nvSpPr>
        <p:spPr>
          <a:xfrm>
            <a:off x="809625" y="238125"/>
            <a:ext cx="1244572" cy="3924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zh-CN" altLang="en-US" sz="2100" b="1" dirty="0">
                <a:cs typeface="+mn-ea"/>
                <a:sym typeface="+mn-lt"/>
              </a:rPr>
              <a:t>一、内能</a:t>
            </a:r>
          </a:p>
        </p:txBody>
      </p:sp>
    </p:spTree>
    <p:extLst>
      <p:ext uri="{BB962C8B-B14F-4D97-AF65-F5344CB8AC3E}">
        <p14:creationId xmlns:p14="http://schemas.microsoft.com/office/powerpoint/2010/main" val="2058676635"/>
      </p:ext>
    </p:extLst>
  </p:cSld>
  <p:clrMapOvr>
    <a:masterClrMapping/>
  </p:clrMapOvr>
  <p:transition spd="slow" advClick="0" advTm="2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1"/>
          <p:cNvSpPr txBox="1">
            <a:spLocks noChangeArrowheads="1"/>
          </p:cNvSpPr>
          <p:nvPr/>
        </p:nvSpPr>
        <p:spPr bwMode="auto">
          <a:xfrm>
            <a:off x="592830" y="1005661"/>
            <a:ext cx="8551170" cy="4016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defTabSz="914378" eaLnBrk="1" hangingPunct="1">
              <a:lnSpc>
                <a:spcPct val="120000"/>
              </a:lnSpc>
            </a:pPr>
            <a:r>
              <a:rPr lang="zh-CN" altLang="en-US" sz="1800" b="1" kern="0" dirty="0">
                <a:latin typeface="+mn-lt"/>
                <a:ea typeface="+mn-ea"/>
                <a:cs typeface="+mn-ea"/>
                <a:sym typeface="+mn-lt"/>
              </a:rPr>
              <a:t>试一试：你怎样让一段</a:t>
            </a:r>
            <a:r>
              <a:rPr lang="en-US" altLang="zh-CN" sz="1800" b="1" kern="0" dirty="0">
                <a:latin typeface="+mn-lt"/>
                <a:ea typeface="+mn-ea"/>
                <a:cs typeface="+mn-ea"/>
                <a:sym typeface="+mn-lt"/>
              </a:rPr>
              <a:t>50</a:t>
            </a:r>
            <a:r>
              <a:rPr lang="zh-CN" altLang="en-US" sz="1800" b="1" kern="0" dirty="0">
                <a:latin typeface="+mn-lt"/>
                <a:ea typeface="+mn-ea"/>
                <a:cs typeface="+mn-ea"/>
                <a:sym typeface="+mn-lt"/>
              </a:rPr>
              <a:t> </a:t>
            </a:r>
            <a:r>
              <a:rPr lang="en-US" altLang="zh-CN" sz="1800" b="1" kern="0" dirty="0">
                <a:latin typeface="+mn-lt"/>
                <a:ea typeface="+mn-ea"/>
                <a:cs typeface="+mn-ea"/>
                <a:sym typeface="+mn-lt"/>
              </a:rPr>
              <a:t>cm</a:t>
            </a:r>
            <a:r>
              <a:rPr lang="zh-CN" altLang="en-US" sz="1800" b="1" kern="0" dirty="0">
                <a:latin typeface="+mn-lt"/>
                <a:ea typeface="+mn-ea"/>
                <a:cs typeface="+mn-ea"/>
                <a:sym typeface="+mn-lt"/>
              </a:rPr>
              <a:t>的铁丝温度变化（升高或降低）？</a:t>
            </a:r>
          </a:p>
        </p:txBody>
      </p:sp>
      <p:sp>
        <p:nvSpPr>
          <p:cNvPr id="9" name="Rectangle 2"/>
          <p:cNvSpPr txBox="1">
            <a:spLocks noRot="1" noChangeArrowheads="1"/>
          </p:cNvSpPr>
          <p:nvPr/>
        </p:nvSpPr>
        <p:spPr bwMode="auto">
          <a:xfrm>
            <a:off x="447585" y="1613812"/>
            <a:ext cx="7194860" cy="153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defTabSz="914378" eaLnBrk="1" hangingPunct="1">
              <a:lnSpc>
                <a:spcPct val="150000"/>
              </a:lnSpc>
            </a:pPr>
            <a:r>
              <a:rPr lang="zh-CN" altLang="en-US" sz="1800" b="1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　</a:t>
            </a:r>
            <a:r>
              <a:rPr lang="en-US" altLang="zh-CN" sz="1800" b="1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1</a:t>
            </a:r>
            <a:r>
              <a:rPr lang="zh-CN" altLang="en-US" sz="1800" b="1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．用酒精灯加热　　 </a:t>
            </a:r>
            <a:r>
              <a:rPr lang="en-US" altLang="zh-CN" sz="1800" b="1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2. </a:t>
            </a:r>
            <a:r>
              <a:rPr lang="zh-CN" altLang="en-US" sz="1800" b="1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太阳晒</a:t>
            </a:r>
          </a:p>
          <a:p>
            <a:pPr defTabSz="914378" eaLnBrk="1" hangingPunct="1">
              <a:lnSpc>
                <a:spcPct val="150000"/>
              </a:lnSpc>
            </a:pPr>
            <a:r>
              <a:rPr lang="zh-CN" altLang="en-US" sz="1800" b="1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　 </a:t>
            </a:r>
            <a:r>
              <a:rPr lang="en-US" altLang="zh-CN" sz="1800" b="1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3. </a:t>
            </a:r>
            <a:r>
              <a:rPr lang="zh-CN" altLang="en-US" sz="1800" b="1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用手搓　　　　　 </a:t>
            </a:r>
            <a:r>
              <a:rPr lang="en-US" altLang="zh-CN" sz="1800" b="1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4. </a:t>
            </a:r>
            <a:r>
              <a:rPr lang="zh-CN" altLang="en-US" sz="1800" b="1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放在热水中</a:t>
            </a:r>
          </a:p>
          <a:p>
            <a:pPr defTabSz="914378" eaLnBrk="1" hangingPunct="1">
              <a:lnSpc>
                <a:spcPct val="150000"/>
              </a:lnSpc>
            </a:pPr>
            <a:r>
              <a:rPr lang="zh-CN" altLang="en-US" sz="1800" b="1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　 </a:t>
            </a:r>
            <a:r>
              <a:rPr lang="en-US" altLang="zh-CN" sz="1800" b="1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5. </a:t>
            </a:r>
            <a:r>
              <a:rPr lang="zh-CN" altLang="en-US" sz="1800" b="1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在地上摩擦　　　 </a:t>
            </a:r>
            <a:r>
              <a:rPr lang="en-US" altLang="zh-CN" sz="1800" b="1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6. </a:t>
            </a:r>
            <a:r>
              <a:rPr lang="zh-CN" altLang="en-US" sz="1800" b="1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用锤子不断敲击</a:t>
            </a:r>
          </a:p>
          <a:p>
            <a:pPr defTabSz="914378" eaLnBrk="1" hangingPunct="1">
              <a:lnSpc>
                <a:spcPct val="150000"/>
              </a:lnSpc>
            </a:pPr>
            <a:r>
              <a:rPr lang="zh-CN" altLang="en-US" sz="1800" b="1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　 </a:t>
            </a:r>
            <a:r>
              <a:rPr lang="en-US" altLang="zh-CN" sz="1800" b="1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7. </a:t>
            </a:r>
            <a:r>
              <a:rPr lang="zh-CN" altLang="en-US" sz="1800" b="1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反复弯折　　　　 </a:t>
            </a:r>
            <a:r>
              <a:rPr lang="en-US" altLang="zh-CN" sz="1800" b="1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8. </a:t>
            </a:r>
            <a:r>
              <a:rPr lang="zh-CN" altLang="en-US" sz="1800" b="1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放在冰箱里</a:t>
            </a:r>
            <a:endParaRPr lang="en-US" altLang="zh-CN" sz="1800" b="1" kern="0" dirty="0">
              <a:solidFill>
                <a:srgbClr val="000000"/>
              </a:solidFill>
              <a:latin typeface="+mn-lt"/>
              <a:ea typeface="+mn-ea"/>
              <a:cs typeface="+mn-ea"/>
              <a:sym typeface="+mn-lt"/>
            </a:endParaRPr>
          </a:p>
          <a:p>
            <a:pPr defTabSz="914378" eaLnBrk="1" hangingPunct="1">
              <a:lnSpc>
                <a:spcPct val="150000"/>
              </a:lnSpc>
            </a:pPr>
            <a:r>
              <a:rPr lang="en-US" altLang="zh-CN" sz="1800" b="1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 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52417" y="3711616"/>
            <a:ext cx="6785194" cy="438581"/>
          </a:xfrm>
          <a:prstGeom prst="rect">
            <a:avLst/>
          </a:prstGeom>
          <a:noFill/>
          <a:ln>
            <a:noFill/>
          </a:ln>
        </p:spPr>
        <p:txBody>
          <a:bodyPr wrap="square" lIns="68580" tIns="34290" rIns="68580" bIns="34290">
            <a:spAutoFit/>
          </a:bodyPr>
          <a:lstStyle>
            <a:lvl1pPr algn="l" eaLnBrk="1" hangingPunct="1">
              <a:lnSpc>
                <a:spcPct val="120000"/>
              </a:lnSpc>
              <a:buFont typeface="Arial" pitchFamily="34" charset="0"/>
              <a:buNone/>
              <a:defRPr sz="2400" b="1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marL="0" lvl="1" indent="0" defTabSz="914378"/>
            <a:r>
              <a:rPr lang="zh-CN" altLang="en-US" sz="2400" b="1" kern="0" dirty="0">
                <a:latin typeface="+mn-lt"/>
                <a:ea typeface="+mn-ea"/>
                <a:cs typeface="+mn-ea"/>
                <a:sym typeface="+mn-lt"/>
              </a:rPr>
              <a:t>讨论：这些方法有什么不同？能分类吗？</a:t>
            </a:r>
          </a:p>
        </p:txBody>
      </p:sp>
      <p:pic>
        <p:nvPicPr>
          <p:cNvPr id="10" name="图片 9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15000" y="2001512"/>
            <a:ext cx="2223202" cy="75487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1" name="文本框 10">
            <a:extLst>
              <a:ext uri="{FF2B5EF4-FFF2-40B4-BE49-F238E27FC236}">
                <a16:creationId xmlns:a16="http://schemas.microsoft.com/office/drawing/2014/main" id="{77451E5F-F5D1-4DC7-B339-A57F72A4DD2A}"/>
              </a:ext>
            </a:extLst>
          </p:cNvPr>
          <p:cNvSpPr txBox="1"/>
          <p:nvPr/>
        </p:nvSpPr>
        <p:spPr>
          <a:xfrm>
            <a:off x="809625" y="238125"/>
            <a:ext cx="1244572" cy="3924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zh-CN" altLang="en-US" sz="2100" b="1" dirty="0">
                <a:cs typeface="+mn-ea"/>
                <a:sym typeface="+mn-lt"/>
              </a:rPr>
              <a:t>课堂活动</a:t>
            </a:r>
          </a:p>
        </p:txBody>
      </p:sp>
    </p:spTree>
    <p:extLst>
      <p:ext uri="{BB962C8B-B14F-4D97-AF65-F5344CB8AC3E}">
        <p14:creationId xmlns:p14="http://schemas.microsoft.com/office/powerpoint/2010/main" val="1609228082"/>
      </p:ext>
    </p:extLst>
  </p:cSld>
  <p:clrMapOvr>
    <a:masterClrMapping/>
  </p:clrMapOvr>
  <p:transition spd="slow" advClick="0" advTm="2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4548686" y="858122"/>
            <a:ext cx="1993020" cy="1696005"/>
            <a:chOff x="4661617" y="744655"/>
            <a:chExt cx="1993020" cy="1873250"/>
          </a:xfrm>
        </p:grpSpPr>
        <p:sp>
          <p:nvSpPr>
            <p:cNvPr id="10" name="AutoShape 5"/>
            <p:cNvSpPr>
              <a:spLocks/>
            </p:cNvSpPr>
            <p:nvPr/>
          </p:nvSpPr>
          <p:spPr bwMode="auto">
            <a:xfrm>
              <a:off x="4661617" y="744655"/>
              <a:ext cx="159764" cy="1873250"/>
            </a:xfrm>
            <a:prstGeom prst="rightBrace">
              <a:avLst>
                <a:gd name="adj1" fmla="val 72304"/>
                <a:gd name="adj2" fmla="val 50000"/>
              </a:avLst>
            </a:prstGeom>
            <a:noFill/>
            <a:ln w="28575">
              <a:solidFill>
                <a:srgbClr val="3D8F95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378"/>
              <a:endParaRPr lang="zh-CN" altLang="en-US" sz="1200" kern="0">
                <a:solidFill>
                  <a:sysClr val="windowText" lastClr="000000"/>
                </a:solidFill>
                <a:cs typeface="+mn-ea"/>
                <a:sym typeface="+mn-lt"/>
              </a:endParaRPr>
            </a:p>
          </p:txBody>
        </p:sp>
        <p:grpSp>
          <p:nvGrpSpPr>
            <p:cNvPr id="14" name="Group 9"/>
            <p:cNvGrpSpPr>
              <a:grpSpLocks/>
            </p:cNvGrpSpPr>
            <p:nvPr/>
          </p:nvGrpSpPr>
          <p:grpSpPr bwMode="auto">
            <a:xfrm>
              <a:off x="4877607" y="1496336"/>
              <a:ext cx="1777030" cy="420688"/>
              <a:chOff x="40" y="413"/>
              <a:chExt cx="1012" cy="265"/>
            </a:xfrm>
          </p:grpSpPr>
          <p:sp>
            <p:nvSpPr>
              <p:cNvPr id="15" name="Text Box 3"/>
              <p:cNvSpPr txBox="1">
                <a:spLocks noChangeArrowheads="1"/>
              </p:cNvSpPr>
              <p:nvPr/>
            </p:nvSpPr>
            <p:spPr bwMode="auto">
              <a:xfrm>
                <a:off x="535" y="413"/>
                <a:ext cx="517" cy="265"/>
              </a:xfrm>
              <a:prstGeom prst="rect">
                <a:avLst/>
              </a:prstGeom>
              <a:solidFill>
                <a:srgbClr val="BBE0E3"/>
              </a:solidFill>
              <a:ln w="25400">
                <a:solidFill>
                  <a:srgbClr val="3D8F95"/>
                </a:solidFill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9pPr>
              </a:lstStyle>
              <a:p>
                <a:pPr algn="ctr" defTabSz="914378" eaLnBrk="1" hangingPunct="1">
                  <a:lnSpc>
                    <a:spcPct val="125000"/>
                  </a:lnSpc>
                  <a:buClr>
                    <a:srgbClr val="0000FF"/>
                  </a:buClr>
                  <a:buSzPct val="70000"/>
                </a:pPr>
                <a:r>
                  <a:rPr lang="zh-CN" altLang="en-US" sz="1500" b="1" kern="0" dirty="0">
                    <a:solidFill>
                      <a:srgbClr val="000000"/>
                    </a:solidFill>
                    <a:latin typeface="+mn-lt"/>
                    <a:ea typeface="+mn-ea"/>
                    <a:cs typeface="+mn-ea"/>
                    <a:sym typeface="+mn-lt"/>
                  </a:rPr>
                  <a:t>热传递</a:t>
                </a:r>
              </a:p>
            </p:txBody>
          </p:sp>
          <p:sp>
            <p:nvSpPr>
              <p:cNvPr id="16" name="AutoShape 11"/>
              <p:cNvSpPr>
                <a:spLocks noChangeArrowheads="1"/>
              </p:cNvSpPr>
              <p:nvPr/>
            </p:nvSpPr>
            <p:spPr bwMode="auto">
              <a:xfrm>
                <a:off x="40" y="463"/>
                <a:ext cx="408" cy="137"/>
              </a:xfrm>
              <a:prstGeom prst="rightArrow">
                <a:avLst>
                  <a:gd name="adj1" fmla="val 50000"/>
                  <a:gd name="adj2" fmla="val 74453"/>
                </a:avLst>
              </a:prstGeom>
              <a:solidFill>
                <a:srgbClr val="3D8F95"/>
              </a:solidFill>
              <a:ln w="9525">
                <a:solidFill>
                  <a:srgbClr val="3D8F95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378"/>
                <a:endParaRPr lang="zh-CN" altLang="en-US" sz="1200" kern="0">
                  <a:solidFill>
                    <a:sysClr val="windowText" lastClr="000000"/>
                  </a:solidFill>
                  <a:cs typeface="+mn-ea"/>
                  <a:sym typeface="+mn-lt"/>
                </a:endParaRPr>
              </a:p>
            </p:txBody>
          </p:sp>
        </p:grpSp>
      </p:grpSp>
      <p:grpSp>
        <p:nvGrpSpPr>
          <p:cNvPr id="33" name="组合 32"/>
          <p:cNvGrpSpPr/>
          <p:nvPr/>
        </p:nvGrpSpPr>
        <p:grpSpPr>
          <a:xfrm>
            <a:off x="4583230" y="2631961"/>
            <a:ext cx="1620362" cy="1532238"/>
            <a:chOff x="4712111" y="2737009"/>
            <a:chExt cx="1620361" cy="1989137"/>
          </a:xfrm>
        </p:grpSpPr>
        <p:sp>
          <p:nvSpPr>
            <p:cNvPr id="12" name="AutoShape 7"/>
            <p:cNvSpPr>
              <a:spLocks/>
            </p:cNvSpPr>
            <p:nvPr/>
          </p:nvSpPr>
          <p:spPr bwMode="auto">
            <a:xfrm>
              <a:off x="4712111" y="2737009"/>
              <a:ext cx="131740" cy="1989137"/>
            </a:xfrm>
            <a:prstGeom prst="rightBrace">
              <a:avLst>
                <a:gd name="adj1" fmla="val 72294"/>
                <a:gd name="adj2" fmla="val 50000"/>
              </a:avLst>
            </a:prstGeom>
            <a:noFill/>
            <a:ln w="28575">
              <a:solidFill>
                <a:srgbClr val="CC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378"/>
              <a:endParaRPr lang="zh-CN" altLang="en-US" sz="1200" kern="0">
                <a:solidFill>
                  <a:sysClr val="windowText" lastClr="000000"/>
                </a:solidFill>
                <a:cs typeface="+mn-ea"/>
                <a:sym typeface="+mn-lt"/>
              </a:endParaRPr>
            </a:p>
          </p:txBody>
        </p:sp>
        <p:grpSp>
          <p:nvGrpSpPr>
            <p:cNvPr id="17" name="Group 12"/>
            <p:cNvGrpSpPr>
              <a:grpSpLocks/>
            </p:cNvGrpSpPr>
            <p:nvPr/>
          </p:nvGrpSpPr>
          <p:grpSpPr bwMode="auto">
            <a:xfrm>
              <a:off x="4905930" y="3424729"/>
              <a:ext cx="1426542" cy="420581"/>
              <a:chOff x="-58" y="218"/>
              <a:chExt cx="910" cy="188"/>
            </a:xfrm>
          </p:grpSpPr>
          <p:sp>
            <p:nvSpPr>
              <p:cNvPr id="18" name="Text Box 3"/>
              <p:cNvSpPr txBox="1">
                <a:spLocks noChangeArrowheads="1"/>
              </p:cNvSpPr>
              <p:nvPr/>
            </p:nvSpPr>
            <p:spPr bwMode="auto">
              <a:xfrm>
                <a:off x="489" y="218"/>
                <a:ext cx="363" cy="188"/>
              </a:xfrm>
              <a:prstGeom prst="rect">
                <a:avLst/>
              </a:prstGeom>
              <a:solidFill>
                <a:srgbClr val="FFCC99"/>
              </a:solidFill>
              <a:ln w="25400">
                <a:solidFill>
                  <a:srgbClr val="CC0000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9pPr>
              </a:lstStyle>
              <a:p>
                <a:pPr defTabSz="914378" eaLnBrk="1" hangingPunct="1">
                  <a:buClr>
                    <a:srgbClr val="0000FF"/>
                  </a:buClr>
                  <a:buSzPct val="70000"/>
                </a:pPr>
                <a:r>
                  <a:rPr lang="zh-CN" altLang="en-US" sz="1500" b="1" kern="0" dirty="0">
                    <a:solidFill>
                      <a:srgbClr val="000000"/>
                    </a:solidFill>
                    <a:latin typeface="+mn-lt"/>
                    <a:ea typeface="+mn-ea"/>
                    <a:cs typeface="+mn-ea"/>
                    <a:sym typeface="+mn-lt"/>
                  </a:rPr>
                  <a:t>做功</a:t>
                </a:r>
              </a:p>
            </p:txBody>
          </p:sp>
          <p:sp>
            <p:nvSpPr>
              <p:cNvPr id="19" name="AutoShape 14"/>
              <p:cNvSpPr>
                <a:spLocks noChangeArrowheads="1"/>
              </p:cNvSpPr>
              <p:nvPr/>
            </p:nvSpPr>
            <p:spPr bwMode="auto">
              <a:xfrm>
                <a:off x="-58" y="255"/>
                <a:ext cx="408" cy="136"/>
              </a:xfrm>
              <a:prstGeom prst="rightArrow">
                <a:avLst>
                  <a:gd name="adj1" fmla="val 33302"/>
                  <a:gd name="adj2" fmla="val 75000"/>
                </a:avLst>
              </a:prstGeom>
              <a:solidFill>
                <a:srgbClr val="CC0000"/>
              </a:solidFill>
              <a:ln w="9525">
                <a:solidFill>
                  <a:srgbClr val="CC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378"/>
                <a:endParaRPr lang="zh-CN" altLang="en-US" sz="1200" kern="0">
                  <a:solidFill>
                    <a:sysClr val="windowText" lastClr="000000"/>
                  </a:solidFill>
                  <a:cs typeface="+mn-ea"/>
                  <a:sym typeface="+mn-lt"/>
                </a:endParaRPr>
              </a:p>
            </p:txBody>
          </p:sp>
        </p:grpSp>
      </p:grpSp>
      <p:grpSp>
        <p:nvGrpSpPr>
          <p:cNvPr id="20" name="Group 37"/>
          <p:cNvGrpSpPr>
            <a:grpSpLocks/>
          </p:cNvGrpSpPr>
          <p:nvPr/>
        </p:nvGrpSpPr>
        <p:grpSpPr bwMode="auto">
          <a:xfrm>
            <a:off x="789961" y="916059"/>
            <a:ext cx="3433214" cy="3416391"/>
            <a:chOff x="103" y="655"/>
            <a:chExt cx="3065" cy="2660"/>
          </a:xfrm>
        </p:grpSpPr>
        <p:sp>
          <p:nvSpPr>
            <p:cNvPr id="21" name="Rectangle 23"/>
            <p:cNvSpPr>
              <a:spLocks noChangeArrowheads="1"/>
            </p:cNvSpPr>
            <p:nvPr/>
          </p:nvSpPr>
          <p:spPr bwMode="auto">
            <a:xfrm>
              <a:off x="103" y="1666"/>
              <a:ext cx="1060" cy="407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accent1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defTabSz="914378"/>
              <a:r>
                <a:rPr lang="zh-CN" altLang="en-US" b="1" kern="0" dirty="0">
                  <a:solidFill>
                    <a:srgbClr val="000000"/>
                  </a:solidFill>
                  <a:cs typeface="+mn-ea"/>
                  <a:sym typeface="+mn-lt"/>
                </a:rPr>
                <a:t>使铁丝温度变化</a:t>
              </a:r>
            </a:p>
          </p:txBody>
        </p:sp>
        <p:sp>
          <p:nvSpPr>
            <p:cNvPr id="22" name="AutoShape 26"/>
            <p:cNvSpPr>
              <a:spLocks/>
            </p:cNvSpPr>
            <p:nvPr/>
          </p:nvSpPr>
          <p:spPr bwMode="auto">
            <a:xfrm>
              <a:off x="1163" y="1038"/>
              <a:ext cx="129" cy="1907"/>
            </a:xfrm>
            <a:prstGeom prst="leftBrace">
              <a:avLst>
                <a:gd name="adj1" fmla="val 104075"/>
                <a:gd name="adj2" fmla="val 5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378"/>
              <a:endParaRPr lang="zh-CN" altLang="en-US" sz="1100" kern="0">
                <a:solidFill>
                  <a:sysClr val="windowText" lastClr="000000"/>
                </a:solidFill>
                <a:cs typeface="+mn-ea"/>
                <a:sym typeface="+mn-lt"/>
              </a:endParaRPr>
            </a:p>
          </p:txBody>
        </p:sp>
        <p:sp>
          <p:nvSpPr>
            <p:cNvPr id="23" name="AutoShape 27"/>
            <p:cNvSpPr>
              <a:spLocks/>
            </p:cNvSpPr>
            <p:nvPr/>
          </p:nvSpPr>
          <p:spPr bwMode="auto">
            <a:xfrm>
              <a:off x="1364" y="1991"/>
              <a:ext cx="134" cy="1324"/>
            </a:xfrm>
            <a:prstGeom prst="leftBrace">
              <a:avLst>
                <a:gd name="adj1" fmla="val 100537"/>
                <a:gd name="adj2" fmla="val 5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378"/>
              <a:endParaRPr lang="zh-CN" altLang="en-US" sz="1100" kern="0">
                <a:solidFill>
                  <a:sysClr val="windowText" lastClr="000000"/>
                </a:solidFill>
                <a:cs typeface="+mn-ea"/>
                <a:sym typeface="+mn-lt"/>
              </a:endParaRPr>
            </a:p>
          </p:txBody>
        </p:sp>
        <p:sp>
          <p:nvSpPr>
            <p:cNvPr id="24" name="AutoShape 28"/>
            <p:cNvSpPr>
              <a:spLocks/>
            </p:cNvSpPr>
            <p:nvPr/>
          </p:nvSpPr>
          <p:spPr bwMode="auto">
            <a:xfrm>
              <a:off x="1362" y="739"/>
              <a:ext cx="136" cy="1088"/>
            </a:xfrm>
            <a:prstGeom prst="leftBrace">
              <a:avLst>
                <a:gd name="adj1" fmla="val 66667"/>
                <a:gd name="adj2" fmla="val 5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378"/>
              <a:endParaRPr lang="zh-CN" altLang="en-US" sz="1100" kern="0">
                <a:solidFill>
                  <a:sysClr val="windowText" lastClr="000000"/>
                </a:solidFill>
                <a:cs typeface="+mn-ea"/>
                <a:sym typeface="+mn-lt"/>
              </a:endParaRPr>
            </a:p>
          </p:txBody>
        </p:sp>
        <p:sp>
          <p:nvSpPr>
            <p:cNvPr id="25" name="Text Box 30"/>
            <p:cNvSpPr txBox="1">
              <a:spLocks noChangeArrowheads="1"/>
            </p:cNvSpPr>
            <p:nvPr/>
          </p:nvSpPr>
          <p:spPr bwMode="auto">
            <a:xfrm>
              <a:off x="1548" y="655"/>
              <a:ext cx="1615" cy="216"/>
            </a:xfrm>
            <a:prstGeom prst="rect">
              <a:avLst/>
            </a:prstGeom>
            <a:noFill/>
            <a:ln w="25400">
              <a:solidFill>
                <a:srgbClr val="3D8F95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9pPr>
            </a:lstStyle>
            <a:p>
              <a:pPr defTabSz="914378" eaLnBrk="1" hangingPunct="1"/>
              <a:r>
                <a:rPr lang="en-US" altLang="zh-CN" sz="1200" b="1" kern="0" dirty="0">
                  <a:solidFill>
                    <a:srgbClr val="000000"/>
                  </a:solidFill>
                  <a:latin typeface="+mn-lt"/>
                  <a:ea typeface="+mn-ea"/>
                  <a:cs typeface="+mn-ea"/>
                  <a:sym typeface="+mn-lt"/>
                </a:rPr>
                <a:t>1</a:t>
              </a:r>
              <a:r>
                <a:rPr lang="zh-CN" altLang="en-US" sz="1200" b="1" kern="0" dirty="0">
                  <a:solidFill>
                    <a:srgbClr val="000000"/>
                  </a:solidFill>
                  <a:latin typeface="+mn-lt"/>
                  <a:ea typeface="+mn-ea"/>
                  <a:cs typeface="+mn-ea"/>
                  <a:sym typeface="+mn-lt"/>
                </a:rPr>
                <a:t>．用酒精灯加热</a:t>
              </a:r>
            </a:p>
          </p:txBody>
        </p:sp>
        <p:sp>
          <p:nvSpPr>
            <p:cNvPr id="26" name="Text Box 31"/>
            <p:cNvSpPr txBox="1">
              <a:spLocks noChangeArrowheads="1"/>
            </p:cNvSpPr>
            <p:nvPr/>
          </p:nvSpPr>
          <p:spPr bwMode="auto">
            <a:xfrm>
              <a:off x="1548" y="992"/>
              <a:ext cx="1615" cy="216"/>
            </a:xfrm>
            <a:prstGeom prst="rect">
              <a:avLst/>
            </a:prstGeom>
            <a:noFill/>
            <a:ln w="25400">
              <a:solidFill>
                <a:srgbClr val="3D8F95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9pPr>
            </a:lstStyle>
            <a:p>
              <a:pPr defTabSz="914378" eaLnBrk="1" hangingPunct="1"/>
              <a:r>
                <a:rPr lang="en-US" altLang="zh-CN" sz="1200" b="1" kern="0" dirty="0">
                  <a:solidFill>
                    <a:srgbClr val="000000"/>
                  </a:solidFill>
                  <a:latin typeface="+mn-lt"/>
                  <a:ea typeface="+mn-ea"/>
                  <a:cs typeface="+mn-ea"/>
                  <a:sym typeface="+mn-lt"/>
                </a:rPr>
                <a:t>2</a:t>
              </a:r>
              <a:r>
                <a:rPr lang="zh-CN" altLang="en-US" sz="1200" b="1" kern="0" dirty="0">
                  <a:solidFill>
                    <a:srgbClr val="000000"/>
                  </a:solidFill>
                  <a:latin typeface="+mn-lt"/>
                  <a:ea typeface="+mn-ea"/>
                  <a:cs typeface="+mn-ea"/>
                  <a:sym typeface="+mn-lt"/>
                </a:rPr>
                <a:t>．太阳晒</a:t>
              </a:r>
            </a:p>
          </p:txBody>
        </p:sp>
        <p:sp>
          <p:nvSpPr>
            <p:cNvPr id="27" name="Text Box 32"/>
            <p:cNvSpPr txBox="1">
              <a:spLocks noChangeArrowheads="1"/>
            </p:cNvSpPr>
            <p:nvPr/>
          </p:nvSpPr>
          <p:spPr bwMode="auto">
            <a:xfrm>
              <a:off x="1548" y="1308"/>
              <a:ext cx="1615" cy="216"/>
            </a:xfrm>
            <a:prstGeom prst="rect">
              <a:avLst/>
            </a:prstGeom>
            <a:noFill/>
            <a:ln w="25400">
              <a:solidFill>
                <a:srgbClr val="3D8F95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1" hangingPunct="1">
                <a:defRPr sz="2000" b="1">
                  <a:solidFill>
                    <a:schemeClr val="tx1"/>
                  </a:solidFill>
                  <a:latin typeface="黑体" pitchFamily="49" charset="-122"/>
                  <a:ea typeface="黑体" pitchFamily="49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9pPr>
            </a:lstStyle>
            <a:p>
              <a:pPr defTabSz="914378"/>
              <a:r>
                <a:rPr lang="en-US" altLang="zh-CN" sz="1200" kern="0" dirty="0">
                  <a:solidFill>
                    <a:srgbClr val="000000"/>
                  </a:solidFill>
                  <a:latin typeface="+mn-lt"/>
                  <a:ea typeface="+mn-ea"/>
                  <a:cs typeface="+mn-ea"/>
                  <a:sym typeface="+mn-lt"/>
                </a:rPr>
                <a:t>4</a:t>
              </a:r>
              <a:r>
                <a:rPr lang="zh-CN" altLang="en-US" sz="1200" kern="0" dirty="0">
                  <a:solidFill>
                    <a:srgbClr val="000000"/>
                  </a:solidFill>
                  <a:latin typeface="+mn-lt"/>
                  <a:ea typeface="+mn-ea"/>
                  <a:cs typeface="+mn-ea"/>
                  <a:sym typeface="+mn-lt"/>
                </a:rPr>
                <a:t>．放在热水中</a:t>
              </a:r>
            </a:p>
          </p:txBody>
        </p:sp>
        <p:sp>
          <p:nvSpPr>
            <p:cNvPr id="28" name="Text Box 33"/>
            <p:cNvSpPr txBox="1">
              <a:spLocks noChangeArrowheads="1"/>
            </p:cNvSpPr>
            <p:nvPr/>
          </p:nvSpPr>
          <p:spPr bwMode="auto">
            <a:xfrm>
              <a:off x="1509" y="1991"/>
              <a:ext cx="1645" cy="216"/>
            </a:xfrm>
            <a:prstGeom prst="rect">
              <a:avLst/>
            </a:prstGeom>
            <a:noFill/>
            <a:ln w="25400">
              <a:solidFill>
                <a:srgbClr val="CC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9pPr>
            </a:lstStyle>
            <a:p>
              <a:pPr defTabSz="914378" eaLnBrk="1" hangingPunct="1"/>
              <a:r>
                <a:rPr lang="en-US" altLang="zh-CN" sz="1200" b="1" kern="0" dirty="0">
                  <a:solidFill>
                    <a:srgbClr val="000000"/>
                  </a:solidFill>
                  <a:latin typeface="+mn-lt"/>
                  <a:ea typeface="+mn-ea"/>
                  <a:cs typeface="+mn-ea"/>
                  <a:sym typeface="+mn-lt"/>
                </a:rPr>
                <a:t>3</a:t>
              </a:r>
              <a:r>
                <a:rPr lang="zh-CN" altLang="en-US" sz="1200" b="1" kern="0" dirty="0">
                  <a:solidFill>
                    <a:srgbClr val="000000"/>
                  </a:solidFill>
                  <a:latin typeface="+mn-lt"/>
                  <a:ea typeface="+mn-ea"/>
                  <a:cs typeface="+mn-ea"/>
                  <a:sym typeface="+mn-lt"/>
                </a:rPr>
                <a:t>．用手搓</a:t>
              </a:r>
            </a:p>
          </p:txBody>
        </p:sp>
        <p:sp>
          <p:nvSpPr>
            <p:cNvPr id="29" name="Text Box 34"/>
            <p:cNvSpPr txBox="1">
              <a:spLocks noChangeArrowheads="1"/>
            </p:cNvSpPr>
            <p:nvPr/>
          </p:nvSpPr>
          <p:spPr bwMode="auto">
            <a:xfrm>
              <a:off x="1524" y="2305"/>
              <a:ext cx="1644" cy="216"/>
            </a:xfrm>
            <a:prstGeom prst="rect">
              <a:avLst/>
            </a:prstGeom>
            <a:noFill/>
            <a:ln w="25400">
              <a:solidFill>
                <a:srgbClr val="CC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9pPr>
            </a:lstStyle>
            <a:p>
              <a:pPr defTabSz="914378" eaLnBrk="1" hangingPunct="1"/>
              <a:r>
                <a:rPr lang="en-US" altLang="zh-CN" sz="1200" b="1" kern="0" dirty="0">
                  <a:solidFill>
                    <a:srgbClr val="000000"/>
                  </a:solidFill>
                  <a:latin typeface="+mn-lt"/>
                  <a:ea typeface="+mn-ea"/>
                  <a:cs typeface="+mn-ea"/>
                  <a:sym typeface="+mn-lt"/>
                </a:rPr>
                <a:t>5</a:t>
              </a:r>
              <a:r>
                <a:rPr lang="zh-CN" altLang="en-US" sz="1200" b="1" kern="0" dirty="0">
                  <a:solidFill>
                    <a:srgbClr val="000000"/>
                  </a:solidFill>
                  <a:latin typeface="+mn-lt"/>
                  <a:ea typeface="+mn-ea"/>
                  <a:cs typeface="+mn-ea"/>
                  <a:sym typeface="+mn-lt"/>
                </a:rPr>
                <a:t>．在地上摩擦</a:t>
              </a:r>
            </a:p>
          </p:txBody>
        </p:sp>
        <p:sp>
          <p:nvSpPr>
            <p:cNvPr id="30" name="Text Box 35"/>
            <p:cNvSpPr txBox="1">
              <a:spLocks noChangeArrowheads="1"/>
            </p:cNvSpPr>
            <p:nvPr/>
          </p:nvSpPr>
          <p:spPr bwMode="auto">
            <a:xfrm>
              <a:off x="1507" y="2659"/>
              <a:ext cx="1644" cy="216"/>
            </a:xfrm>
            <a:prstGeom prst="rect">
              <a:avLst/>
            </a:prstGeom>
            <a:noFill/>
            <a:ln w="25400">
              <a:solidFill>
                <a:srgbClr val="CC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9pPr>
            </a:lstStyle>
            <a:p>
              <a:pPr defTabSz="914378" eaLnBrk="1" hangingPunct="1"/>
              <a:r>
                <a:rPr lang="en-US" altLang="zh-CN" sz="1200" b="1" kern="0" dirty="0">
                  <a:solidFill>
                    <a:srgbClr val="000000"/>
                  </a:solidFill>
                  <a:latin typeface="+mn-lt"/>
                  <a:ea typeface="+mn-ea"/>
                  <a:cs typeface="+mn-ea"/>
                  <a:sym typeface="+mn-lt"/>
                </a:rPr>
                <a:t>6</a:t>
              </a:r>
              <a:r>
                <a:rPr lang="zh-CN" altLang="en-US" sz="1200" b="1" kern="0" dirty="0">
                  <a:solidFill>
                    <a:srgbClr val="000000"/>
                  </a:solidFill>
                  <a:latin typeface="+mn-lt"/>
                  <a:ea typeface="+mn-ea"/>
                  <a:cs typeface="+mn-ea"/>
                  <a:sym typeface="+mn-lt"/>
                </a:rPr>
                <a:t>．用锤敲</a:t>
              </a:r>
            </a:p>
          </p:txBody>
        </p:sp>
        <p:sp>
          <p:nvSpPr>
            <p:cNvPr id="31" name="Text Box 36"/>
            <p:cNvSpPr txBox="1">
              <a:spLocks noChangeArrowheads="1"/>
            </p:cNvSpPr>
            <p:nvPr/>
          </p:nvSpPr>
          <p:spPr bwMode="auto">
            <a:xfrm>
              <a:off x="1493" y="2986"/>
              <a:ext cx="1644" cy="216"/>
            </a:xfrm>
            <a:prstGeom prst="rect">
              <a:avLst/>
            </a:prstGeom>
            <a:noFill/>
            <a:ln w="25400">
              <a:solidFill>
                <a:srgbClr val="CC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9pPr>
            </a:lstStyle>
            <a:p>
              <a:pPr defTabSz="914378" eaLnBrk="1" hangingPunct="1"/>
              <a:r>
                <a:rPr lang="en-US" altLang="zh-CN" sz="1200" b="1" kern="0" dirty="0">
                  <a:solidFill>
                    <a:srgbClr val="000000"/>
                  </a:solidFill>
                  <a:latin typeface="+mn-lt"/>
                  <a:ea typeface="+mn-ea"/>
                  <a:cs typeface="+mn-ea"/>
                  <a:sym typeface="+mn-lt"/>
                </a:rPr>
                <a:t>7</a:t>
              </a:r>
              <a:r>
                <a:rPr lang="zh-CN" altLang="en-US" sz="1200" b="1" kern="0" dirty="0">
                  <a:solidFill>
                    <a:srgbClr val="000000"/>
                  </a:solidFill>
                  <a:latin typeface="+mn-lt"/>
                  <a:ea typeface="+mn-ea"/>
                  <a:cs typeface="+mn-ea"/>
                  <a:sym typeface="+mn-lt"/>
                </a:rPr>
                <a:t>．反复弯折</a:t>
              </a:r>
            </a:p>
          </p:txBody>
        </p:sp>
      </p:grpSp>
      <p:sp>
        <p:nvSpPr>
          <p:cNvPr id="32" name="Text Box 32"/>
          <p:cNvSpPr txBox="1">
            <a:spLocks noChangeArrowheads="1"/>
          </p:cNvSpPr>
          <p:nvPr/>
        </p:nvSpPr>
        <p:spPr bwMode="auto">
          <a:xfrm>
            <a:off x="2408556" y="2192743"/>
            <a:ext cx="1857377" cy="290849"/>
          </a:xfrm>
          <a:prstGeom prst="rect">
            <a:avLst/>
          </a:prstGeom>
          <a:noFill/>
          <a:ln w="25400">
            <a:solidFill>
              <a:srgbClr val="3D8F95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8580" tIns="34290" rIns="68580" bIns="34290">
            <a:spAutoFit/>
          </a:bodyPr>
          <a:lstStyle>
            <a:lvl1pPr eaLnBrk="1" hangingPunct="1">
              <a:defRPr sz="2000" b="1">
                <a:solidFill>
                  <a:schemeClr val="tx1"/>
                </a:solidFill>
                <a:latin typeface="黑体" pitchFamily="49" charset="-122"/>
                <a:ea typeface="黑体" pitchFamily="49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defTabSz="914378">
              <a:lnSpc>
                <a:spcPct val="120000"/>
              </a:lnSpc>
            </a:pPr>
            <a:r>
              <a:rPr lang="en-US" altLang="zh-CN" sz="1200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8</a:t>
            </a:r>
            <a:r>
              <a:rPr lang="zh-CN" altLang="en-US" sz="1200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．放在冰箱里</a:t>
            </a:r>
            <a:endParaRPr lang="en-US" altLang="zh-CN" sz="1200" kern="0" dirty="0">
              <a:solidFill>
                <a:srgbClr val="000000"/>
              </a:solidFill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34" name="文本框 33">
            <a:extLst>
              <a:ext uri="{FF2B5EF4-FFF2-40B4-BE49-F238E27FC236}">
                <a16:creationId xmlns:a16="http://schemas.microsoft.com/office/drawing/2014/main" id="{B963EB8E-9F25-4001-ABBC-0753CDF76E31}"/>
              </a:ext>
            </a:extLst>
          </p:cNvPr>
          <p:cNvSpPr txBox="1"/>
          <p:nvPr/>
        </p:nvSpPr>
        <p:spPr>
          <a:xfrm>
            <a:off x="809625" y="238125"/>
            <a:ext cx="2627162" cy="3924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zh-CN" altLang="en-US" sz="2100" b="1" dirty="0">
                <a:cs typeface="+mn-ea"/>
                <a:sym typeface="+mn-lt"/>
              </a:rPr>
              <a:t>二、物体内能的改变</a:t>
            </a:r>
          </a:p>
        </p:txBody>
      </p:sp>
    </p:spTree>
    <p:extLst>
      <p:ext uri="{BB962C8B-B14F-4D97-AF65-F5344CB8AC3E}">
        <p14:creationId xmlns:p14="http://schemas.microsoft.com/office/powerpoint/2010/main" val="2442000730"/>
      </p:ext>
    </p:extLst>
  </p:cSld>
  <p:clrMapOvr>
    <a:masterClrMapping/>
  </p:clrMapOvr>
  <p:transition spd="slow" advClick="0" advTm="2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559781" y="1115343"/>
            <a:ext cx="1437894" cy="43084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0" tIns="0" rIns="0" bIns="0" numCol="1" anchor="t">
            <a:spAutoFit/>
          </a:bodyPr>
          <a:lstStyle>
            <a:lvl1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800" b="0" i="0" u="none" strike="noStrike" kern="0" cap="none" spc="0" normalizeH="0" baseline="0">
                <a:ln>
                  <a:noFill/>
                </a:ln>
                <a:solidFill>
                  <a:srgbClr val="007E27"/>
                </a:solidFill>
                <a:effectLst/>
                <a:uLnTx/>
                <a:uFillTx/>
                <a:latin typeface="微软雅黑" panose="020B0502040204020203" charset="-122"/>
                <a:ea typeface="微软雅黑" panose="020B0502040204020203" charset="-122"/>
                <a:cs typeface="微软雅黑" panose="020B0502040204020203" charset="-122"/>
              </a:defRPr>
            </a:lvl1pPr>
          </a:lstStyle>
          <a:p>
            <a:pPr defTabSz="914378"/>
            <a:r>
              <a:rPr lang="zh-CN" altLang="en-US" dirty="0">
                <a:solidFill>
                  <a:srgbClr val="FF0000"/>
                </a:solidFill>
                <a:latin typeface="+mn-lt"/>
                <a:ea typeface="+mn-ea"/>
                <a:cs typeface="+mn-ea"/>
                <a:sym typeface="+mn-lt"/>
              </a:rPr>
              <a:t>热传递：</a:t>
            </a:r>
          </a:p>
        </p:txBody>
      </p:sp>
      <p:sp>
        <p:nvSpPr>
          <p:cNvPr id="4" name="矩形 3"/>
          <p:cNvSpPr/>
          <p:nvPr/>
        </p:nvSpPr>
        <p:spPr>
          <a:xfrm>
            <a:off x="559782" y="1886170"/>
            <a:ext cx="2520242" cy="438581"/>
          </a:xfrm>
          <a:prstGeom prst="rect">
            <a:avLst/>
          </a:prstGeom>
          <a:noFill/>
          <a:ln w="19050">
            <a:solidFill>
              <a:srgbClr val="009900"/>
            </a:solidFill>
            <a:miter lim="800000"/>
            <a:headEnd/>
            <a:tailEnd/>
          </a:ln>
        </p:spPr>
        <p:txBody>
          <a:bodyPr wrap="square" lIns="68580" tIns="34290" rIns="68580" bIns="34290">
            <a:spAutoFit/>
          </a:bodyPr>
          <a:lstStyle/>
          <a:p>
            <a:pPr defTabSz="914378">
              <a:spcBef>
                <a:spcPct val="50000"/>
              </a:spcBef>
            </a:pPr>
            <a:r>
              <a:rPr lang="zh-CN" altLang="en-US" sz="2400" kern="0" dirty="0">
                <a:cs typeface="+mn-ea"/>
                <a:sym typeface="+mn-lt"/>
              </a:rPr>
              <a:t>（</a:t>
            </a:r>
            <a:r>
              <a:rPr lang="en-US" altLang="zh-CN" sz="2400" kern="0" dirty="0">
                <a:cs typeface="+mn-ea"/>
                <a:sym typeface="+mn-lt"/>
              </a:rPr>
              <a:t>1</a:t>
            </a:r>
            <a:r>
              <a:rPr lang="zh-CN" altLang="en-US" sz="2400" kern="0" dirty="0">
                <a:cs typeface="+mn-ea"/>
                <a:sym typeface="+mn-lt"/>
              </a:rPr>
              <a:t>）发生条件：　</a:t>
            </a:r>
          </a:p>
        </p:txBody>
      </p:sp>
      <p:sp>
        <p:nvSpPr>
          <p:cNvPr id="5" name="矩形 4"/>
          <p:cNvSpPr/>
          <p:nvPr/>
        </p:nvSpPr>
        <p:spPr>
          <a:xfrm>
            <a:off x="3377198" y="1932337"/>
            <a:ext cx="948578" cy="369332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none" lIns="0" tIns="0" rIns="0" bIns="0" numCol="1" anchor="t">
            <a:spAutoFit/>
          </a:bodyPr>
          <a:lstStyle/>
          <a:p>
            <a:pPr defTabSz="914378">
              <a:spcBef>
                <a:spcPct val="50000"/>
              </a:spcBef>
              <a:defRPr/>
            </a:pPr>
            <a:r>
              <a:rPr lang="zh-CN" altLang="en-US" sz="2400" b="1" kern="0" dirty="0">
                <a:effectLst>
                  <a:outerShdw blurRad="38100" dist="38100" dir="2700000" algn="tl">
                    <a:srgbClr val="C0C0C0"/>
                  </a:outerShdw>
                </a:effectLst>
                <a:cs typeface="+mn-ea"/>
                <a:sym typeface="+mn-lt"/>
              </a:rPr>
              <a:t>温度差</a:t>
            </a:r>
          </a:p>
        </p:txBody>
      </p:sp>
      <p:sp>
        <p:nvSpPr>
          <p:cNvPr id="6" name="矩形 5"/>
          <p:cNvSpPr/>
          <p:nvPr/>
        </p:nvSpPr>
        <p:spPr>
          <a:xfrm>
            <a:off x="3446494" y="3296180"/>
            <a:ext cx="4110501" cy="369332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none" lIns="0" tIns="0" rIns="0" bIns="0" numCol="1" anchor="t">
            <a:spAutoFit/>
          </a:bodyPr>
          <a:lstStyle/>
          <a:p>
            <a:pPr defTabSz="914378">
              <a:spcBef>
                <a:spcPct val="50000"/>
              </a:spcBef>
            </a:pPr>
            <a:r>
              <a:rPr lang="zh-CN" altLang="en-US" sz="2400" b="1" kern="0" dirty="0">
                <a:effectLst>
                  <a:outerShdw blurRad="38100" dist="38100" dir="2700000" algn="tl">
                    <a:srgbClr val="C0C0C0"/>
                  </a:outerShdw>
                </a:effectLst>
                <a:cs typeface="+mn-ea"/>
                <a:sym typeface="+mn-lt"/>
              </a:rPr>
              <a:t>能量从高温处转移到低温处。</a:t>
            </a:r>
          </a:p>
        </p:txBody>
      </p:sp>
      <p:sp>
        <p:nvSpPr>
          <p:cNvPr id="7" name="矩形 6"/>
          <p:cNvSpPr/>
          <p:nvPr/>
        </p:nvSpPr>
        <p:spPr>
          <a:xfrm>
            <a:off x="559782" y="3222089"/>
            <a:ext cx="2520242" cy="438581"/>
          </a:xfrm>
          <a:prstGeom prst="rect">
            <a:avLst/>
          </a:prstGeom>
          <a:noFill/>
          <a:ln w="19050">
            <a:solidFill>
              <a:srgbClr val="009900"/>
            </a:solidFill>
            <a:miter lim="800000"/>
            <a:headEnd/>
            <a:tailEnd/>
          </a:ln>
        </p:spPr>
        <p:txBody>
          <a:bodyPr wrap="square" lIns="68580" tIns="34290" rIns="68580" bIns="34290">
            <a:spAutoFit/>
          </a:bodyPr>
          <a:lstStyle/>
          <a:p>
            <a:pPr defTabSz="914378">
              <a:spcBef>
                <a:spcPct val="50000"/>
              </a:spcBef>
            </a:pPr>
            <a:r>
              <a:rPr lang="zh-CN" altLang="en-US" sz="2400" kern="0" dirty="0">
                <a:cs typeface="+mn-ea"/>
                <a:sym typeface="+mn-lt"/>
              </a:rPr>
              <a:t>（</a:t>
            </a:r>
            <a:r>
              <a:rPr lang="en-US" altLang="zh-CN" sz="2400" kern="0" dirty="0">
                <a:cs typeface="+mn-ea"/>
                <a:sym typeface="+mn-lt"/>
              </a:rPr>
              <a:t>3</a:t>
            </a:r>
            <a:r>
              <a:rPr lang="zh-CN" altLang="en-US" sz="2400" kern="0" dirty="0">
                <a:cs typeface="+mn-ea"/>
                <a:sym typeface="+mn-lt"/>
              </a:rPr>
              <a:t>）传递方向：</a:t>
            </a: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2009964" y="1130731"/>
            <a:ext cx="3077766" cy="36933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0" tIns="0" rIns="0" bIns="0" numCol="1" anchor="t">
            <a:spAutoFit/>
          </a:bodyPr>
          <a:lstStyle>
            <a:lvl1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800" b="0" i="0" u="none" strike="noStrike" kern="0" cap="none" spc="0" normalizeH="0" baseline="0">
                <a:ln>
                  <a:noFill/>
                </a:ln>
                <a:solidFill>
                  <a:srgbClr val="007E27"/>
                </a:solidFill>
                <a:effectLst/>
                <a:uLnTx/>
                <a:uFillTx/>
                <a:latin typeface="微软雅黑" panose="020B0502040204020203" charset="-122"/>
                <a:ea typeface="微软雅黑" panose="020B0502040204020203" charset="-122"/>
                <a:cs typeface="微软雅黑" panose="020B0502040204020203" charset="-122"/>
              </a:defRPr>
            </a:lvl1pPr>
          </a:lstStyle>
          <a:p>
            <a:pPr defTabSz="914378">
              <a:spcBef>
                <a:spcPct val="50000"/>
              </a:spcBef>
            </a:pPr>
            <a:r>
              <a:rPr lang="zh-CN" altLang="en-US" sz="2400" dirty="0">
                <a:solidFill>
                  <a:schemeClr val="tx1"/>
                </a:solidFill>
                <a:latin typeface="+mn-lt"/>
                <a:ea typeface="+mn-ea"/>
                <a:cs typeface="+mn-ea"/>
                <a:sym typeface="+mn-lt"/>
              </a:rPr>
              <a:t>物体之间传递热的现象</a:t>
            </a:r>
          </a:p>
        </p:txBody>
      </p:sp>
      <p:sp>
        <p:nvSpPr>
          <p:cNvPr id="9" name="矩形 8"/>
          <p:cNvSpPr/>
          <p:nvPr/>
        </p:nvSpPr>
        <p:spPr>
          <a:xfrm>
            <a:off x="3377198" y="2610089"/>
            <a:ext cx="5059077" cy="369332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none" lIns="0" tIns="0" rIns="0" bIns="0" numCol="1" anchor="t">
            <a:spAutoFit/>
          </a:bodyPr>
          <a:lstStyle/>
          <a:p>
            <a:pPr defTabSz="914378">
              <a:spcBef>
                <a:spcPct val="50000"/>
              </a:spcBef>
            </a:pPr>
            <a:r>
              <a:rPr lang="zh-CN" altLang="en-US" sz="2400" b="1" kern="0" dirty="0">
                <a:effectLst>
                  <a:outerShdw blurRad="38100" dist="38100" dir="2700000" algn="tl">
                    <a:srgbClr val="C0C0C0"/>
                  </a:outerShdw>
                </a:effectLst>
                <a:cs typeface="+mn-ea"/>
                <a:sym typeface="+mn-lt"/>
              </a:rPr>
              <a:t>内能转移（能量的形式不发生改变）</a:t>
            </a:r>
          </a:p>
        </p:txBody>
      </p:sp>
      <p:sp>
        <p:nvSpPr>
          <p:cNvPr id="10" name="矩形 9"/>
          <p:cNvSpPr/>
          <p:nvPr/>
        </p:nvSpPr>
        <p:spPr>
          <a:xfrm>
            <a:off x="559782" y="2563922"/>
            <a:ext cx="2520242" cy="438581"/>
          </a:xfrm>
          <a:prstGeom prst="rect">
            <a:avLst/>
          </a:prstGeom>
          <a:noFill/>
          <a:ln w="19050">
            <a:solidFill>
              <a:srgbClr val="009900"/>
            </a:solidFill>
            <a:miter lim="800000"/>
            <a:headEnd/>
            <a:tailEnd/>
          </a:ln>
        </p:spPr>
        <p:txBody>
          <a:bodyPr wrap="square" lIns="68580" tIns="34290" rIns="68580" bIns="34290">
            <a:spAutoFit/>
          </a:bodyPr>
          <a:lstStyle/>
          <a:p>
            <a:pPr defTabSz="914378">
              <a:spcBef>
                <a:spcPct val="50000"/>
              </a:spcBef>
            </a:pPr>
            <a:r>
              <a:rPr lang="zh-CN" altLang="en-US" sz="2400" kern="0" dirty="0">
                <a:cs typeface="+mn-ea"/>
                <a:sym typeface="+mn-lt"/>
              </a:rPr>
              <a:t>（</a:t>
            </a:r>
            <a:r>
              <a:rPr lang="en-US" altLang="zh-CN" sz="2400" kern="0" dirty="0">
                <a:cs typeface="+mn-ea"/>
                <a:sym typeface="+mn-lt"/>
              </a:rPr>
              <a:t>2</a:t>
            </a:r>
            <a:r>
              <a:rPr lang="zh-CN" altLang="en-US" sz="2400" kern="0" dirty="0">
                <a:cs typeface="+mn-ea"/>
                <a:sym typeface="+mn-lt"/>
              </a:rPr>
              <a:t>）实　　质：</a:t>
            </a:r>
          </a:p>
        </p:txBody>
      </p:sp>
      <p:sp>
        <p:nvSpPr>
          <p:cNvPr id="11" name="矩形 10"/>
          <p:cNvSpPr/>
          <p:nvPr/>
        </p:nvSpPr>
        <p:spPr>
          <a:xfrm>
            <a:off x="559783" y="3899841"/>
            <a:ext cx="2520241" cy="438581"/>
          </a:xfrm>
          <a:prstGeom prst="rect">
            <a:avLst/>
          </a:prstGeom>
          <a:noFill/>
          <a:ln w="19050">
            <a:solidFill>
              <a:srgbClr val="009900"/>
            </a:solidFill>
            <a:miter lim="800000"/>
            <a:headEnd/>
            <a:tailEnd/>
          </a:ln>
        </p:spPr>
        <p:txBody>
          <a:bodyPr wrap="square" lIns="68580" tIns="34290" rIns="68580" bIns="34290">
            <a:spAutoFit/>
          </a:bodyPr>
          <a:lstStyle/>
          <a:p>
            <a:pPr defTabSz="914378">
              <a:spcBef>
                <a:spcPct val="50000"/>
              </a:spcBef>
            </a:pPr>
            <a:r>
              <a:rPr lang="zh-CN" altLang="en-US" sz="2400" kern="0" dirty="0">
                <a:cs typeface="+mn-ea"/>
                <a:sym typeface="+mn-lt"/>
              </a:rPr>
              <a:t>（</a:t>
            </a:r>
            <a:r>
              <a:rPr lang="en-US" altLang="zh-CN" sz="2400" kern="0" dirty="0">
                <a:cs typeface="+mn-ea"/>
                <a:sym typeface="+mn-lt"/>
              </a:rPr>
              <a:t>4</a:t>
            </a:r>
            <a:r>
              <a:rPr lang="zh-CN" altLang="en-US" sz="2400" kern="0" dirty="0">
                <a:cs typeface="+mn-ea"/>
                <a:sym typeface="+mn-lt"/>
              </a:rPr>
              <a:t>）热量（</a:t>
            </a:r>
            <a:r>
              <a:rPr lang="en-US" altLang="zh-CN" sz="2400" kern="0" dirty="0">
                <a:cs typeface="+mn-ea"/>
                <a:sym typeface="+mn-lt"/>
              </a:rPr>
              <a:t>Q</a:t>
            </a:r>
            <a:r>
              <a:rPr lang="zh-CN" altLang="en-US" sz="2400" kern="0" dirty="0">
                <a:cs typeface="+mn-ea"/>
                <a:sym typeface="+mn-lt"/>
              </a:rPr>
              <a:t>）：</a:t>
            </a:r>
          </a:p>
        </p:txBody>
      </p:sp>
      <p:sp>
        <p:nvSpPr>
          <p:cNvPr id="12" name="矩形 11"/>
          <p:cNvSpPr/>
          <p:nvPr/>
        </p:nvSpPr>
        <p:spPr>
          <a:xfrm>
            <a:off x="3446493" y="3984211"/>
            <a:ext cx="5059077" cy="369332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none" lIns="0" tIns="0" rIns="0" bIns="0" numCol="1" anchor="t">
            <a:spAutoFit/>
          </a:bodyPr>
          <a:lstStyle/>
          <a:p>
            <a:pPr defTabSz="914378">
              <a:spcBef>
                <a:spcPct val="50000"/>
              </a:spcBef>
            </a:pPr>
            <a:r>
              <a:rPr lang="zh-CN" altLang="en-US" sz="2400" b="1" kern="0" dirty="0">
                <a:effectLst>
                  <a:outerShdw blurRad="38100" dist="38100" dir="2700000" algn="tl">
                    <a:srgbClr val="C0C0C0"/>
                  </a:outerShdw>
                </a:effectLst>
                <a:cs typeface="+mn-ea"/>
                <a:sym typeface="+mn-lt"/>
              </a:rPr>
              <a:t>在热传递过程中，传递能量的多少。</a:t>
            </a:r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2F9AC93F-42EB-4C25-9429-115CE73C52BA}"/>
              </a:ext>
            </a:extLst>
          </p:cNvPr>
          <p:cNvSpPr txBox="1"/>
          <p:nvPr/>
        </p:nvSpPr>
        <p:spPr>
          <a:xfrm>
            <a:off x="809625" y="238125"/>
            <a:ext cx="2627162" cy="3924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zh-CN" altLang="en-US" sz="2100" b="1" dirty="0">
                <a:cs typeface="+mn-ea"/>
                <a:sym typeface="+mn-lt"/>
              </a:rPr>
              <a:t>二、物体内能的改变</a:t>
            </a:r>
          </a:p>
        </p:txBody>
      </p:sp>
    </p:spTree>
    <p:extLst>
      <p:ext uri="{BB962C8B-B14F-4D97-AF65-F5344CB8AC3E}">
        <p14:creationId xmlns:p14="http://schemas.microsoft.com/office/powerpoint/2010/main" val="168990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/>
      <p:bldP spid="7" grpId="0" animBg="1"/>
      <p:bldP spid="8" grpId="0"/>
      <p:bldP spid="9" grpId="0"/>
      <p:bldP spid="10" grpId="0" animBg="1"/>
      <p:bldP spid="11" grpId="0" animBg="1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3227918" y="-664817"/>
            <a:ext cx="718947" cy="43084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0" tIns="0" rIns="0" bIns="0" numCol="1" anchor="t">
            <a:spAutoFit/>
          </a:bodyPr>
          <a:lstStyle>
            <a:lvl1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800" b="0" i="0" u="none" strike="noStrike" kern="0" cap="none" spc="0" normalizeH="0" baseline="0">
                <a:ln>
                  <a:noFill/>
                </a:ln>
                <a:solidFill>
                  <a:srgbClr val="007E27"/>
                </a:solidFill>
                <a:effectLst/>
                <a:uLnTx/>
                <a:uFillTx/>
                <a:latin typeface="微软雅黑" panose="020B0502040204020203" charset="-122"/>
                <a:ea typeface="微软雅黑" panose="020B0502040204020203" charset="-122"/>
                <a:cs typeface="微软雅黑" panose="020B0502040204020203" charset="-122"/>
              </a:defRPr>
            </a:lvl1pPr>
          </a:lstStyle>
          <a:p>
            <a:pPr defTabSz="914378"/>
            <a:r>
              <a:rPr lang="zh-CN" altLang="en-US" dirty="0">
                <a:latin typeface="+mn-lt"/>
                <a:ea typeface="+mn-ea"/>
                <a:cs typeface="+mn-ea"/>
                <a:sym typeface="+mn-lt"/>
              </a:rPr>
              <a:t>做功</a:t>
            </a:r>
          </a:p>
        </p:txBody>
      </p:sp>
      <p:sp>
        <p:nvSpPr>
          <p:cNvPr id="3" name="Shape 112"/>
          <p:cNvSpPr/>
          <p:nvPr/>
        </p:nvSpPr>
        <p:spPr>
          <a:xfrm>
            <a:off x="2542119" y="-695595"/>
            <a:ext cx="448732" cy="438581"/>
          </a:xfrm>
          <a:prstGeom prst="rect">
            <a:avLst/>
          </a:prstGeom>
          <a:solidFill>
            <a:srgbClr val="007E27"/>
          </a:solidFill>
          <a:ln w="12700">
            <a:miter lim="400000"/>
          </a:ln>
        </p:spPr>
        <p:txBody>
          <a:bodyPr wrap="square" lIns="45719" tIns="34290" rIns="45719" bIns="34290">
            <a:spAutoFit/>
          </a:bodyPr>
          <a:lstStyle/>
          <a:p>
            <a:pPr algn="ctr" defTabSz="914378"/>
            <a:r>
              <a:rPr lang="en-US" altLang="zh-CN" sz="2400" kern="0" dirty="0">
                <a:solidFill>
                  <a:srgbClr val="FFFFFF"/>
                </a:solidFill>
                <a:cs typeface="+mn-ea"/>
                <a:sym typeface="+mn-lt"/>
              </a:rPr>
              <a:t>2</a:t>
            </a:r>
            <a:endParaRPr sz="2400" kern="0" dirty="0">
              <a:solidFill>
                <a:srgbClr val="FFFFFF"/>
              </a:solidFill>
              <a:cs typeface="+mn-ea"/>
              <a:sym typeface="+mn-lt"/>
            </a:endParaRPr>
          </a:p>
        </p:txBody>
      </p:sp>
      <p:pic>
        <p:nvPicPr>
          <p:cNvPr id="5" name="Picture 8" descr="E:\教学课件\15热和能\2内能\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369289" y="1359804"/>
            <a:ext cx="810393" cy="276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Box 13"/>
          <p:cNvSpPr txBox="1">
            <a:spLocks noChangeArrowheads="1"/>
          </p:cNvSpPr>
          <p:nvPr/>
        </p:nvSpPr>
        <p:spPr bwMode="auto">
          <a:xfrm>
            <a:off x="571914" y="2808896"/>
            <a:ext cx="6176014" cy="9002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defTabSz="914378" eaLnBrk="1" hangingPunct="1">
              <a:lnSpc>
                <a:spcPct val="150000"/>
              </a:lnSpc>
            </a:pPr>
            <a:r>
              <a:rPr lang="zh-CN" altLang="en-US" sz="1800" kern="0" dirty="0">
                <a:solidFill>
                  <a:srgbClr val="FF0000"/>
                </a:solidFill>
                <a:latin typeface="+mn-lt"/>
                <a:ea typeface="+mn-ea"/>
                <a:cs typeface="+mn-ea"/>
                <a:sym typeface="+mn-lt"/>
              </a:rPr>
              <a:t>原因：</a:t>
            </a:r>
            <a:r>
              <a:rPr lang="zh-CN" altLang="en-US" sz="1800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活塞压缩气体时，对空气</a:t>
            </a:r>
            <a:r>
              <a:rPr lang="zh-CN" altLang="en-US" sz="1800" u="sng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        </a:t>
            </a:r>
            <a:r>
              <a:rPr lang="zh-CN" altLang="en-US" sz="1800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，空气的</a:t>
            </a:r>
            <a:r>
              <a:rPr lang="zh-CN" altLang="en-US" sz="1800" u="sng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          </a:t>
            </a:r>
            <a:r>
              <a:rPr lang="zh-CN" altLang="en-US" sz="1800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增加，温度升高。达到硝化棉的燃点，硝化棉燃烧。</a:t>
            </a:r>
            <a:r>
              <a:rPr lang="en-US" altLang="zh-CN" sz="1800" kern="0" dirty="0">
                <a:solidFill>
                  <a:srgbClr val="FF0000"/>
                </a:solidFill>
                <a:latin typeface="+mn-lt"/>
                <a:ea typeface="+mn-ea"/>
                <a:cs typeface="+mn-ea"/>
                <a:sym typeface="+mn-lt"/>
              </a:rPr>
              <a:t> </a:t>
            </a:r>
            <a:endParaRPr lang="zh-CN" altLang="en-US" sz="1800" u="sng" kern="0" dirty="0">
              <a:solidFill>
                <a:srgbClr val="000000"/>
              </a:solidFill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7" name="Text Box 18"/>
          <p:cNvSpPr txBox="1">
            <a:spLocks noChangeArrowheads="1"/>
          </p:cNvSpPr>
          <p:nvPr/>
        </p:nvSpPr>
        <p:spPr bwMode="auto">
          <a:xfrm>
            <a:off x="5296488" y="2814070"/>
            <a:ext cx="844548" cy="3462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defTabSz="914378" eaLnBrk="1" hangingPunct="1"/>
            <a:r>
              <a:rPr lang="zh-CN" altLang="en-US" sz="1800" kern="0" dirty="0">
                <a:solidFill>
                  <a:srgbClr val="FF0000"/>
                </a:solidFill>
                <a:latin typeface="+mn-lt"/>
                <a:ea typeface="+mn-ea"/>
                <a:cs typeface="+mn-ea"/>
                <a:sym typeface="+mn-lt"/>
              </a:rPr>
              <a:t>内能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09601" y="1727889"/>
            <a:ext cx="3458634" cy="36933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28575" rtlCol="0" anchor="t">
            <a:spAutoFit/>
          </a:bodyPr>
          <a:lstStyle/>
          <a:p>
            <a:pPr defTabSz="914378" latinLnBrk="1" hangingPunct="0"/>
            <a:r>
              <a:rPr lang="zh-CN" altLang="en-US" sz="1800" kern="0" dirty="0">
                <a:solidFill>
                  <a:srgbClr val="FF0000"/>
                </a:solidFill>
                <a:cs typeface="+mn-ea"/>
                <a:sym typeface="+mn-lt"/>
              </a:rPr>
              <a:t>演示：</a:t>
            </a:r>
            <a:r>
              <a:rPr lang="zh-CN" altLang="en-US" sz="1800" kern="0" dirty="0">
                <a:solidFill>
                  <a:srgbClr val="000000"/>
                </a:solidFill>
                <a:cs typeface="+mn-ea"/>
                <a:sym typeface="+mn-lt"/>
              </a:rPr>
              <a:t>迅速把活塞压下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34998" y="2263405"/>
            <a:ext cx="5350937" cy="36933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28575" rtlCol="0" anchor="t">
            <a:spAutoFit/>
          </a:bodyPr>
          <a:lstStyle/>
          <a:p>
            <a:pPr defTabSz="914378" latinLnBrk="1" hangingPunct="0"/>
            <a:r>
              <a:rPr lang="zh-CN" altLang="en-US" sz="1800" kern="0" dirty="0">
                <a:solidFill>
                  <a:srgbClr val="FF0000"/>
                </a:solidFill>
                <a:cs typeface="+mn-ea"/>
                <a:sym typeface="+mn-lt"/>
              </a:rPr>
              <a:t>现象：</a:t>
            </a:r>
            <a:r>
              <a:rPr lang="zh-CN" altLang="en-US" sz="1800" kern="0" dirty="0">
                <a:solidFill>
                  <a:srgbClr val="000000"/>
                </a:solidFill>
                <a:cs typeface="+mn-ea"/>
                <a:sym typeface="+mn-lt"/>
              </a:rPr>
              <a:t>玻璃筒内的硝化棉燃烧</a:t>
            </a:r>
          </a:p>
        </p:txBody>
      </p:sp>
      <p:sp>
        <p:nvSpPr>
          <p:cNvPr id="10" name="Text Box 18"/>
          <p:cNvSpPr txBox="1">
            <a:spLocks noChangeArrowheads="1"/>
          </p:cNvSpPr>
          <p:nvPr/>
        </p:nvSpPr>
        <p:spPr bwMode="auto">
          <a:xfrm>
            <a:off x="3788922" y="2834625"/>
            <a:ext cx="838200" cy="3462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defTabSz="914378" eaLnBrk="1" hangingPunct="1"/>
            <a:r>
              <a:rPr lang="zh-CN" altLang="en-US" sz="1800" kern="0" dirty="0">
                <a:solidFill>
                  <a:srgbClr val="FF0000"/>
                </a:solidFill>
                <a:latin typeface="+mn-lt"/>
                <a:ea typeface="+mn-ea"/>
                <a:cs typeface="+mn-ea"/>
                <a:sym typeface="+mn-lt"/>
              </a:rPr>
              <a:t>做功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09601" y="3925259"/>
            <a:ext cx="6824132" cy="36933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28575" rtlCol="0" anchor="t">
            <a:spAutoFit/>
          </a:bodyPr>
          <a:lstStyle/>
          <a:p>
            <a:pPr defTabSz="914378" latinLnBrk="1" hangingPunct="0"/>
            <a:r>
              <a:rPr lang="zh-CN" altLang="en-US" sz="1800" kern="0" dirty="0">
                <a:solidFill>
                  <a:srgbClr val="FF0000"/>
                </a:solidFill>
                <a:cs typeface="+mn-ea"/>
                <a:sym typeface="+mn-lt"/>
              </a:rPr>
              <a:t>实质：</a:t>
            </a:r>
            <a:r>
              <a:rPr lang="zh-CN" altLang="en-US" sz="1800" kern="0" dirty="0">
                <a:solidFill>
                  <a:srgbClr val="000000"/>
                </a:solidFill>
                <a:cs typeface="+mn-ea"/>
                <a:sym typeface="+mn-lt"/>
              </a:rPr>
              <a:t>做功改变内能就是把</a:t>
            </a:r>
            <a:r>
              <a:rPr lang="zh-CN" altLang="en-US" sz="1800" u="sng" kern="0" dirty="0">
                <a:solidFill>
                  <a:srgbClr val="000000"/>
                </a:solidFill>
                <a:cs typeface="+mn-ea"/>
                <a:sym typeface="+mn-lt"/>
              </a:rPr>
              <a:t>                  </a:t>
            </a:r>
            <a:r>
              <a:rPr lang="zh-CN" altLang="en-US" sz="1800" kern="0" dirty="0">
                <a:solidFill>
                  <a:srgbClr val="000000"/>
                </a:solidFill>
                <a:cs typeface="+mn-ea"/>
                <a:sym typeface="+mn-lt"/>
              </a:rPr>
              <a:t>转化成内能。</a:t>
            </a:r>
          </a:p>
        </p:txBody>
      </p:sp>
      <p:sp>
        <p:nvSpPr>
          <p:cNvPr id="12" name="矩形 11"/>
          <p:cNvSpPr/>
          <p:nvPr/>
        </p:nvSpPr>
        <p:spPr>
          <a:xfrm>
            <a:off x="3536476" y="3840435"/>
            <a:ext cx="830997" cy="346249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defTabSz="914378"/>
            <a:r>
              <a:rPr lang="zh-CN" altLang="en-US" sz="1800" kern="0" dirty="0">
                <a:solidFill>
                  <a:srgbClr val="FF0000"/>
                </a:solidFill>
                <a:cs typeface="+mn-ea"/>
                <a:sym typeface="+mn-lt"/>
              </a:rPr>
              <a:t>机械能</a:t>
            </a:r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95828DB9-C829-400F-94A0-CA78E4F5B113}"/>
              </a:ext>
            </a:extLst>
          </p:cNvPr>
          <p:cNvSpPr txBox="1"/>
          <p:nvPr/>
        </p:nvSpPr>
        <p:spPr>
          <a:xfrm>
            <a:off x="809625" y="238125"/>
            <a:ext cx="2627162" cy="3924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zh-CN" altLang="en-US" sz="2100" b="1" dirty="0">
                <a:cs typeface="+mn-ea"/>
                <a:sym typeface="+mn-lt"/>
              </a:rPr>
              <a:t>二、物体内能的改变</a:t>
            </a:r>
          </a:p>
        </p:txBody>
      </p:sp>
    </p:spTree>
    <p:extLst>
      <p:ext uri="{BB962C8B-B14F-4D97-AF65-F5344CB8AC3E}">
        <p14:creationId xmlns:p14="http://schemas.microsoft.com/office/powerpoint/2010/main" val="3905256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utoUpdateAnimBg="0"/>
      <p:bldP spid="7" grpId="0" autoUpdateAnimBg="0"/>
      <p:bldP spid="9" grpId="0"/>
      <p:bldP spid="10" grpId="0" autoUpdateAnimBg="0"/>
      <p:bldP spid="11" grpId="0"/>
      <p:bldP spid="1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LIDE.GUIDESSETTING" val="{&quot;Id&quot;:null,&quot;Name&quot;:&quot;正常&quot;,&quot;HeaderHeight&quot;:15.0,&quot;FooterHeight&quot;:9.0,&quot;SideMargin&quot;:5.5,&quot;TopMargin&quot;:0.0,&quot;BottomMargin&quot;:0.0,&quot;IntervalMargin&quot;:1.5,&quot;SettingType&quot;:&quot;System&quot;}"/>
</p:tagLst>
</file>

<file path=ppt/theme/theme1.xml><?xml version="1.0" encoding="utf-8"?>
<a:theme xmlns:a="http://schemas.openxmlformats.org/drawingml/2006/main" name="第一PPT模板网-WWW.1PPT.COM">
  <a:themeElements>
    <a:clrScheme name="[WFD] Flat Orange 03">
      <a:dk1>
        <a:srgbClr val="F7F7F7"/>
      </a:dk1>
      <a:lt1>
        <a:srgbClr val="323232"/>
      </a:lt1>
      <a:dk2>
        <a:srgbClr val="F7F7F7"/>
      </a:dk2>
      <a:lt2>
        <a:srgbClr val="323232"/>
      </a:lt2>
      <a:accent1>
        <a:srgbClr val="FF6600"/>
      </a:accent1>
      <a:accent2>
        <a:srgbClr val="FF6600"/>
      </a:accent2>
      <a:accent3>
        <a:srgbClr val="FF6600"/>
      </a:accent3>
      <a:accent4>
        <a:srgbClr val="FF6600"/>
      </a:accent4>
      <a:accent5>
        <a:srgbClr val="FF6600"/>
      </a:accent5>
      <a:accent6>
        <a:srgbClr val="FF6600"/>
      </a:accent6>
      <a:hlink>
        <a:srgbClr val="FFFFFF"/>
      </a:hlink>
      <a:folHlink>
        <a:srgbClr val="7F7F00"/>
      </a:folHlink>
    </a:clrScheme>
    <a:fontScheme name="fo5ozubd">
      <a:majorFont>
        <a:latin typeface="Arial"/>
        <a:ea typeface="思源黑体 CN Regular"/>
        <a:cs typeface=""/>
      </a:majorFont>
      <a:minorFont>
        <a:latin typeface="Arial"/>
        <a:ea typeface="思源黑体 CN Regular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3E4F19A7-A959-40BB-972C-4880BAF8EB09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</TotalTime>
  <Words>924</Words>
  <Application>Microsoft Office PowerPoint</Application>
  <PresentationFormat>全屏显示(16:9)</PresentationFormat>
  <Paragraphs>151</Paragraphs>
  <Slides>17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21" baseType="lpstr">
      <vt:lpstr>FandolFang R</vt:lpstr>
      <vt:lpstr>Arial</vt:lpstr>
      <vt:lpstr>Montserrat Medium</vt:lpstr>
      <vt:lpstr>第一PPT模板网-WWW.1PPT.COM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cp:lastModifiedBy>Administrator</cp:lastModifiedBy>
  <cp:revision>2</cp:revision>
  <dcterms:created xsi:type="dcterms:W3CDTF">2020-05-16T14:24:54Z</dcterms:created>
  <dcterms:modified xsi:type="dcterms:W3CDTF">2023-10-22T03:11:20Z</dcterms:modified>
</cp:coreProperties>
</file>