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8" r:id="rId3"/>
    <p:sldId id="259" r:id="rId4"/>
    <p:sldId id="260" r:id="rId5"/>
    <p:sldId id="261" r:id="rId6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tiff"/><Relationship Id="rId1" Type="http://schemas.openxmlformats.org/officeDocument/2006/relationships/image" Target="../media/image2.tif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png"/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image" Target="../media/image1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14.xml"/><Relationship Id="rId8" Type="http://schemas.openxmlformats.org/officeDocument/2006/relationships/slide" Target="slide9.xml"/><Relationship Id="rId7" Type="http://schemas.openxmlformats.org/officeDocument/2006/relationships/slide" Target="slide4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slide" Target="slide23.xml"/><Relationship Id="rId3" Type="http://schemas.openxmlformats.org/officeDocument/2006/relationships/image" Target="../media/image1.png"/><Relationship Id="rId2" Type="http://schemas.openxmlformats.org/officeDocument/2006/relationships/tags" Target="../tags/tag3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8.xml"/><Relationship Id="rId12" Type="http://schemas.openxmlformats.org/officeDocument/2006/relationships/slide" Target="slide17.xml"/><Relationship Id="rId11" Type="http://schemas.openxmlformats.org/officeDocument/2006/relationships/tags" Target="../tags/tag7.xml"/><Relationship Id="rId10" Type="http://schemas.openxmlformats.org/officeDocument/2006/relationships/tags" Target="../tags/tag6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9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tiff"/><Relationship Id="rId1" Type="http://schemas.openxmlformats.org/officeDocument/2006/relationships/image" Target="../media/image10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tiff"/><Relationship Id="rId1" Type="http://schemas.openxmlformats.org/officeDocument/2006/relationships/image" Target="../media/image10.tiff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tiff"/><Relationship Id="rId1" Type="http://schemas.openxmlformats.org/officeDocument/2006/relationships/image" Target="../media/image1.tiff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2.tif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2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3.tif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9.xml"/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" Target="slide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slide" Target="slide3.xml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3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slide" Target="slide3.xml"/><Relationship Id="rId1" Type="http://schemas.openxmlformats.org/officeDocument/2006/relationships/image" Target="../media/image5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矩形 103"/>
          <p:cNvSpPr/>
          <p:nvPr/>
        </p:nvSpPr>
        <p:spPr>
          <a:xfrm>
            <a:off x="2713673" y="1629412"/>
            <a:ext cx="717613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Tahoma" panose="020B0604030504040204" pitchFamily="34" charset="0"/>
              </a:rPr>
              <a:t>第十五讲  </a:t>
            </a:r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电与磁</a:t>
            </a:r>
            <a:endParaRPr lang="zh-CN" altLang="en-US" sz="6000" b="1" dirty="0" smtClean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14563" y="3600450"/>
            <a:ext cx="8470900" cy="7759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50000"/>
              </a:lnSpc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　磁学基本知识及安培定则</a:t>
            </a:r>
            <a:endParaRPr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001713" y="1045845"/>
            <a:ext cx="1022350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(RJ九年级P125，演示实验改编)小明在</a:t>
            </a:r>
            <a:r>
              <a:rPr lang="zh-CN" sz="2400" b="0">
                <a:ea typeface="宋体" panose="02010600030101010101" pitchFamily="2" charset="-122"/>
              </a:rPr>
              <a:t>一块有机玻璃板上安装了一个用导线绕成的螺线管，在板面上均匀撒满铁屑，通电后轻敲玻璃板，铁屑的排列如图所示．下列说法正确的是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A.  </a:t>
            </a:r>
            <a:r>
              <a:rPr lang="zh-CN" sz="2400" b="0">
                <a:ea typeface="宋体" panose="02010600030101010101" pitchFamily="2" charset="-122"/>
              </a:rPr>
              <a:t>图中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 b="0">
                <a:ea typeface="宋体" panose="02010600030101010101" pitchFamily="2" charset="-122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zh-CN" sz="2400" b="0">
                <a:ea typeface="宋体" panose="02010600030101010101" pitchFamily="2" charset="-122"/>
              </a:rPr>
              <a:t>两点相比，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 b="0">
                <a:ea typeface="宋体" panose="02010600030101010101" pitchFamily="2" charset="-122"/>
              </a:rPr>
              <a:t>点处的磁场较强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B.  </a:t>
            </a:r>
            <a:r>
              <a:rPr lang="zh-CN" sz="2400" b="0">
                <a:ea typeface="宋体" panose="02010600030101010101" pitchFamily="2" charset="-122"/>
              </a:rPr>
              <a:t>若只改变螺线管中的电流方向，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 b="0">
                <a:ea typeface="宋体" panose="02010600030101010101" pitchFamily="2" charset="-122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zh-CN" sz="2400" b="0">
                <a:ea typeface="宋体" panose="02010600030101010101" pitchFamily="2" charset="-122"/>
              </a:rPr>
              <a:t>两点</a:t>
            </a:r>
            <a:endParaRPr lang="zh-CN" sz="2400" b="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      处的磁场会减弱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C.  </a:t>
            </a:r>
            <a:r>
              <a:rPr lang="zh-CN" sz="2400" b="0">
                <a:ea typeface="宋体" panose="02010600030101010101" pitchFamily="2" charset="-122"/>
              </a:rPr>
              <a:t>若只改变螺线管中的电流方向，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 b="0">
                <a:ea typeface="宋体" panose="02010600030101010101" pitchFamily="2" charset="-122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zh-CN" sz="2400" b="0">
                <a:ea typeface="宋体" panose="02010600030101010101" pitchFamily="2" charset="-122"/>
              </a:rPr>
              <a:t>两点处</a:t>
            </a:r>
            <a:endParaRPr lang="zh-CN" sz="2400" b="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      的磁场方向会改变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D.  </a:t>
            </a:r>
            <a:r>
              <a:rPr lang="zh-CN" sz="2400" b="0">
                <a:ea typeface="宋体" panose="02010600030101010101" pitchFamily="2" charset="-122"/>
              </a:rPr>
              <a:t>若只增大螺线管中的电流，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 b="0">
                <a:ea typeface="宋体" panose="02010600030101010101" pitchFamily="2" charset="-122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zh-CN" sz="2400" b="0">
                <a:ea typeface="宋体" panose="02010600030101010101" pitchFamily="2" charset="-122"/>
              </a:rPr>
              <a:t>两点处的磁场方向会改变</a:t>
            </a:r>
            <a:endParaRPr lang="zh-CN" altLang="en-US"/>
          </a:p>
        </p:txBody>
      </p:sp>
      <p:pic>
        <p:nvPicPr>
          <p:cNvPr id="2" name="图片 -21474822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81999" y="2553335"/>
            <a:ext cx="2647950" cy="20904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9014484" y="4816316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5491798" y="2323465"/>
            <a:ext cx="561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C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48678" y="1503680"/>
            <a:ext cx="689483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(RJ九年级P129，想想议议改编)如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图甲所示，废品站里几吨重的废钢铁被电磁起重机吸起并放在大型汽车上，电磁起重机对钢铁的吸引力大小可以通过改变内部线圈中的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大小来改变．要将钢铁放下必须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，如图乙所示，自制电磁铁的线圈匝数一定时，增大电流，电磁铁的磁性会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减弱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2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14018" y="2202180"/>
            <a:ext cx="3461385" cy="22377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9252903" y="4616450"/>
            <a:ext cx="9829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题图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31908" y="3258185"/>
            <a:ext cx="9747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电流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559368" y="3799840"/>
            <a:ext cx="14554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断开开关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02043" y="4898390"/>
            <a:ext cx="8972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增强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022658" y="6061710"/>
            <a:ext cx="9829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题图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142683" y="663575"/>
            <a:ext cx="1009713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(RJ九年级P124，想想议议改编)将</a:t>
            </a:r>
            <a:r>
              <a:rPr lang="zh-CN" sz="2400" b="0">
                <a:ea typeface="宋体" panose="02010600030101010101" pitchFamily="2" charset="-122"/>
              </a:rPr>
              <a:t>一枚转动灵活的小磁针置于桌面上，在小磁针旁边放一根导线，使导线与电池触接．如图所示，当导线通电时，小磁针发生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；断电时，小磁针又回到原位；改变通电方向时，小磁针的偏转方向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改变．此实验说明通电导线周围存在与电流方向有关的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，这种现象叫做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pic>
        <p:nvPicPr>
          <p:cNvPr id="2" name="图片 -21474822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8088" y="3644265"/>
            <a:ext cx="5795645" cy="23920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893378" y="1875155"/>
            <a:ext cx="18669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偏转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743643" y="2418080"/>
            <a:ext cx="6845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会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308543" y="2950210"/>
            <a:ext cx="9404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磁场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622608" y="2950210"/>
            <a:ext cx="2273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电流的磁效应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105853" y="1528445"/>
            <a:ext cx="104013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 (RJ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九年级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P128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，动手动脑学物理改编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zh-CN" sz="2400" b="0">
                <a:ea typeface="宋体" panose="02010600030101010101" pitchFamily="2" charset="-122"/>
              </a:rPr>
              <a:t>图所示，当开关闭合时，请标出通电螺线管右端的极性和用箭头标出小磁针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sz="2400" b="0">
                <a:ea typeface="宋体" panose="02010600030101010101" pitchFamily="2" charset="-122"/>
              </a:rPr>
              <a:t>极的偏转方向．</a:t>
            </a:r>
            <a:endParaRPr lang="zh-CN" altLang="en-US"/>
          </a:p>
        </p:txBody>
      </p:sp>
      <p:pic>
        <p:nvPicPr>
          <p:cNvPr id="2" name="图片 -2147482226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>
            <a:off x="4062413" y="3147060"/>
            <a:ext cx="3779520" cy="19164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5765483" y="5369560"/>
            <a:ext cx="9829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题图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3795078" y="3112135"/>
            <a:ext cx="381000" cy="330200"/>
          </a:xfrm>
          <a:custGeom>
            <a:avLst/>
            <a:gdLst>
              <a:gd name="connisteX0" fmla="*/ 0 w 381000"/>
              <a:gd name="connsiteY0" fmla="*/ 330200 h 330200"/>
              <a:gd name="connisteX1" fmla="*/ 127000 w 381000"/>
              <a:gd name="connsiteY1" fmla="*/ 76200 h 330200"/>
              <a:gd name="connisteX2" fmla="*/ 381000 w 381000"/>
              <a:gd name="connsiteY2" fmla="*/ 0 h 330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381000" h="330200">
                <a:moveTo>
                  <a:pt x="0" y="330200"/>
                </a:moveTo>
                <a:cubicBezTo>
                  <a:pt x="20320" y="280670"/>
                  <a:pt x="50800" y="142240"/>
                  <a:pt x="127000" y="76200"/>
                </a:cubicBezTo>
                <a:cubicBezTo>
                  <a:pt x="203200" y="10160"/>
                  <a:pt x="332740" y="10160"/>
                  <a:pt x="381000" y="0"/>
                </a:cubicBezTo>
              </a:path>
            </a:pathLst>
          </a:custGeom>
          <a:noFill/>
          <a:ln w="47625">
            <a:solidFill>
              <a:srgbClr val="FF0000"/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998778" y="3302635"/>
            <a:ext cx="4032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09638" y="1378585"/>
            <a:ext cx="10075545" cy="570230"/>
            <a:chOff x="1676" y="1655"/>
            <a:chExt cx="15867" cy="898"/>
          </a:xfrm>
        </p:grpSpPr>
        <p:pic>
          <p:nvPicPr>
            <p:cNvPr id="3" name="图片 2" descr="9"/>
            <p:cNvPicPr>
              <a:picLocks noChangeAspect="1"/>
            </p:cNvPicPr>
            <p:nvPr/>
          </p:nvPicPr>
          <p:blipFill>
            <a:blip r:embed="rId1"/>
            <a:srcRect t="9289" r="40169" b="9736"/>
            <a:stretch>
              <a:fillRect/>
            </a:stretch>
          </p:blipFill>
          <p:spPr>
            <a:xfrm>
              <a:off x="1676" y="1655"/>
              <a:ext cx="15867" cy="898"/>
            </a:xfrm>
            <a:prstGeom prst="rect">
              <a:avLst/>
            </a:prstGeom>
          </p:spPr>
        </p:pic>
        <p:sp>
          <p:nvSpPr>
            <p:cNvPr id="4" name="文本框 78"/>
            <p:cNvSpPr txBox="1"/>
            <p:nvPr/>
          </p:nvSpPr>
          <p:spPr>
            <a:xfrm>
              <a:off x="3660" y="1682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l"/>
              <a:r>
                <a:rPr lang="zh-CN" altLang="en-US" sz="30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重难点突破</a:t>
              </a:r>
              <a:endParaRPr lang="zh-CN" alt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773113" y="2107565"/>
            <a:ext cx="422402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通电螺线管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作图</a:t>
            </a:r>
            <a:endParaRPr lang="zh-CN" altLang="en-US" sz="2800" dirty="0"/>
          </a:p>
        </p:txBody>
      </p:sp>
      <p:grpSp>
        <p:nvGrpSpPr>
          <p:cNvPr id="17" name="组合 16"/>
          <p:cNvGrpSpPr/>
          <p:nvPr/>
        </p:nvGrpSpPr>
        <p:grpSpPr>
          <a:xfrm>
            <a:off x="816292" y="2962910"/>
            <a:ext cx="2621915" cy="516890"/>
            <a:chOff x="1564" y="5627"/>
            <a:chExt cx="4129" cy="814"/>
          </a:xfrm>
        </p:grpSpPr>
        <p:pic>
          <p:nvPicPr>
            <p:cNvPr id="18" name="图片 17" descr="方块小标4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64" y="5627"/>
              <a:ext cx="3815" cy="814"/>
            </a:xfrm>
            <a:prstGeom prst="rect">
              <a:avLst/>
            </a:prstGeom>
          </p:spPr>
        </p:pic>
        <p:sp>
          <p:nvSpPr>
            <p:cNvPr id="19" name="文本框 5"/>
            <p:cNvSpPr txBox="1"/>
            <p:nvPr/>
          </p:nvSpPr>
          <p:spPr>
            <a:xfrm>
              <a:off x="1609" y="5669"/>
              <a:ext cx="4084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作  图  指  导</a:t>
              </a:r>
              <a:endPara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66128" y="3557270"/>
            <a:ext cx="1079627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>
                <a:solidFill>
                  <a:srgbClr val="1D41D5"/>
                </a:solidFill>
                <a:ea typeface="宋体" panose="02010600030101010101" pitchFamily="2" charset="-122"/>
              </a:rPr>
              <a:t>磁感线可用虚线或实线，要画箭头，且磁感线之间永不相交；</a:t>
            </a:r>
            <a:r>
              <a:rPr lang="en-US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 b="0">
                <a:solidFill>
                  <a:srgbClr val="1D41D5"/>
                </a:solidFill>
                <a:ea typeface="宋体" panose="02010600030101010101" pitchFamily="2" charset="-122"/>
              </a:rPr>
              <a:t>磁感线的方向与磁场方向一致，在磁场外部磁感线的方向从</a:t>
            </a:r>
            <a:r>
              <a:rPr lang="en-US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sz="2400" b="0">
                <a:solidFill>
                  <a:srgbClr val="1D41D5"/>
                </a:solidFill>
                <a:ea typeface="宋体" panose="02010600030101010101" pitchFamily="2" charset="-122"/>
              </a:rPr>
              <a:t>极到</a:t>
            </a:r>
            <a:r>
              <a:rPr lang="en-US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 b="0">
                <a:solidFill>
                  <a:srgbClr val="1D41D5"/>
                </a:solidFill>
                <a:ea typeface="宋体" panose="02010600030101010101" pitchFamily="2" charset="-122"/>
              </a:rPr>
              <a:t>极，内部是从</a:t>
            </a:r>
            <a:r>
              <a:rPr lang="en-US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 b="0">
                <a:solidFill>
                  <a:srgbClr val="1D41D5"/>
                </a:solidFill>
                <a:ea typeface="宋体" panose="02010600030101010101" pitchFamily="2" charset="-122"/>
              </a:rPr>
              <a:t>极到</a:t>
            </a:r>
            <a:r>
              <a:rPr lang="en-US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sz="2400" b="0">
                <a:solidFill>
                  <a:srgbClr val="1D41D5"/>
                </a:solidFill>
                <a:ea typeface="宋体" panose="02010600030101010101" pitchFamily="2" charset="-122"/>
              </a:rPr>
              <a:t>极；</a:t>
            </a:r>
            <a:r>
              <a:rPr lang="en-US" sz="2400" b="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 b="0">
                <a:solidFill>
                  <a:srgbClr val="1D41D5"/>
                </a:solidFill>
                <a:ea typeface="宋体" panose="02010600030101010101" pitchFamily="2" charset="-122"/>
              </a:rPr>
              <a:t>螺线管上线圈的绕向要一致．</a:t>
            </a:r>
            <a:endParaRPr lang="zh-CN" altLang="en-US" sz="2400" b="0">
              <a:solidFill>
                <a:srgbClr val="1D41D5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386523" y="1431925"/>
            <a:ext cx="96520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例1　(2019重庆A卷)在</a:t>
            </a:r>
            <a:r>
              <a:rPr lang="zh-CN" sz="2400" b="0">
                <a:ea typeface="宋体" panose="02010600030101010101" pitchFamily="2" charset="-122"/>
              </a:rPr>
              <a:t>图中括号内标出静止在通电螺线管正上方小磁针右端的极性．</a:t>
            </a:r>
            <a:endParaRPr lang="zh-CN" altLang="en-US"/>
          </a:p>
        </p:txBody>
      </p:sp>
      <p:pic>
        <p:nvPicPr>
          <p:cNvPr id="2" name="图片 -21474822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3483" y="2597150"/>
            <a:ext cx="2667635" cy="24517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5936298" y="5414010"/>
            <a:ext cx="9829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例题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21463" y="2597150"/>
            <a:ext cx="987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80733" y="771525"/>
            <a:ext cx="1071689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例</a:t>
            </a:r>
            <a:r>
              <a:rPr lang="en-US" sz="2400" b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　(2019贵港)如</a:t>
            </a:r>
            <a:r>
              <a:rPr lang="zh-CN" sz="2400" b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图所示，闭合开关</a:t>
            </a:r>
            <a:r>
              <a:rPr lang="en-US" sz="2400" b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S</a:t>
            </a:r>
            <a:r>
              <a:rPr lang="zh-CN" sz="2400" b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后小磁针沿顺时针方向偏转</a:t>
            </a:r>
            <a:r>
              <a:rPr lang="en-US" sz="2400" b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90°</a:t>
            </a:r>
            <a:r>
              <a:rPr lang="zh-CN" sz="2400" b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后静止，请在图中括号内标出电源的</a:t>
            </a:r>
            <a:r>
              <a:rPr lang="en-US" sz="2400" b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＋</a:t>
            </a:r>
            <a:r>
              <a:rPr lang="en-US" sz="2400" b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”“</a:t>
            </a:r>
            <a:r>
              <a:rPr lang="zh-CN" sz="2400" b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－</a:t>
            </a:r>
            <a:r>
              <a:rPr lang="en-US" sz="2400" b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极，并标出通过通电螺线管外</a:t>
            </a:r>
            <a:r>
              <a:rPr lang="en-US" sz="2400" b="0" i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点的磁感线的方向．</a:t>
            </a:r>
            <a:endParaRPr lang="zh-CN" sz="2400" b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endParaRPr lang="zh-CN" sz="2400" b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endParaRPr lang="zh-CN" sz="2400" b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endParaRPr lang="zh-CN" sz="2400" b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endParaRPr lang="zh-CN" sz="2400" b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例</a:t>
            </a:r>
            <a:r>
              <a:rPr lang="en-US" sz="2400" b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　如图所示，开关闭合后，位于螺线管附近的小磁针</a:t>
            </a:r>
            <a:r>
              <a:rPr lang="en-US" sz="2400" b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N</a:t>
            </a:r>
            <a:r>
              <a:rPr lang="zh-CN" sz="2400" b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极指向下，请在螺线管上画出导线的绕向</a:t>
            </a:r>
            <a:endParaRPr lang="zh-CN" altLang="en-US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2" name="图片 -21474822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1008" y="2308225"/>
            <a:ext cx="1975485" cy="2165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2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3188" y="2516505"/>
            <a:ext cx="1737995" cy="1962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3476943" y="4622165"/>
            <a:ext cx="9829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例题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98193" y="4620260"/>
            <a:ext cx="9829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例题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3830003" y="2583815"/>
            <a:ext cx="18415" cy="4445"/>
          </a:xfrm>
          <a:custGeom>
            <a:avLst/>
            <a:gdLst>
              <a:gd name="connisteX0" fmla="*/ 18415 w 18415"/>
              <a:gd name="connsiteY0" fmla="*/ 4445 h 4445"/>
              <a:gd name="connisteX1" fmla="*/ 0 w 18415"/>
              <a:gd name="connsiteY1" fmla="*/ 0 h 444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18415" h="4445">
                <a:moveTo>
                  <a:pt x="18415" y="4445"/>
                </a:moveTo>
                <a:lnTo>
                  <a:pt x="0" y="0"/>
                </a:lnTo>
              </a:path>
            </a:pathLst>
          </a:custGeom>
          <a:noFill/>
          <a:ln w="44450">
            <a:solidFill>
              <a:srgbClr val="FF0000"/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398203" y="4128135"/>
            <a:ext cx="35496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43998" y="4110355"/>
            <a:ext cx="3149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+mn-ea"/>
              <a:cs typeface="Times New Roman" panose="02020603050405020304" pitchFamily="18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715693" y="2692400"/>
            <a:ext cx="506730" cy="1593850"/>
            <a:chOff x="13611" y="4353"/>
            <a:chExt cx="798" cy="2510"/>
          </a:xfrm>
        </p:grpSpPr>
        <p:sp>
          <p:nvSpPr>
            <p:cNvPr id="10" name="任意多边形 9"/>
            <p:cNvSpPr/>
            <p:nvPr/>
          </p:nvSpPr>
          <p:spPr>
            <a:xfrm>
              <a:off x="13709" y="4353"/>
              <a:ext cx="671" cy="149"/>
            </a:xfrm>
            <a:custGeom>
              <a:avLst/>
              <a:gdLst>
                <a:gd name="connisteX0" fmla="*/ 0 w 426379"/>
                <a:gd name="connsiteY0" fmla="*/ 0 h 94615"/>
                <a:gd name="connisteX1" fmla="*/ 411480 w 426379"/>
                <a:gd name="connsiteY1" fmla="*/ 15875 h 94615"/>
                <a:gd name="connisteX2" fmla="*/ 300990 w 426379"/>
                <a:gd name="connsiteY2" fmla="*/ 94615 h 9461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426380" h="94615">
                  <a:moveTo>
                    <a:pt x="0" y="0"/>
                  </a:moveTo>
                  <a:cubicBezTo>
                    <a:pt x="84455" y="1905"/>
                    <a:pt x="351155" y="-3175"/>
                    <a:pt x="411480" y="15875"/>
                  </a:cubicBezTo>
                  <a:cubicBezTo>
                    <a:pt x="471805" y="34925"/>
                    <a:pt x="331470" y="79375"/>
                    <a:pt x="300990" y="94615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13611" y="4603"/>
              <a:ext cx="799" cy="274"/>
            </a:xfrm>
            <a:custGeom>
              <a:avLst/>
              <a:gdLst>
                <a:gd name="connisteX0" fmla="*/ 80858 w 507238"/>
                <a:gd name="connsiteY0" fmla="*/ 0 h 173990"/>
                <a:gd name="connisteX1" fmla="*/ 1483 w 507238"/>
                <a:gd name="connsiteY1" fmla="*/ 31750 h 173990"/>
                <a:gd name="connisteX2" fmla="*/ 80858 w 507238"/>
                <a:gd name="connsiteY2" fmla="*/ 79375 h 173990"/>
                <a:gd name="connisteX3" fmla="*/ 492338 w 507238"/>
                <a:gd name="connsiteY3" fmla="*/ 111125 h 173990"/>
                <a:gd name="connisteX4" fmla="*/ 381848 w 507238"/>
                <a:gd name="connsiteY4" fmla="*/ 173990 h 17399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507239" h="173990">
                  <a:moveTo>
                    <a:pt x="80859" y="0"/>
                  </a:moveTo>
                  <a:cubicBezTo>
                    <a:pt x="63079" y="5080"/>
                    <a:pt x="1484" y="15875"/>
                    <a:pt x="1484" y="31750"/>
                  </a:cubicBezTo>
                  <a:cubicBezTo>
                    <a:pt x="1484" y="47625"/>
                    <a:pt x="-17566" y="63500"/>
                    <a:pt x="80859" y="79375"/>
                  </a:cubicBezTo>
                  <a:cubicBezTo>
                    <a:pt x="179284" y="95250"/>
                    <a:pt x="432014" y="92075"/>
                    <a:pt x="492339" y="111125"/>
                  </a:cubicBezTo>
                  <a:cubicBezTo>
                    <a:pt x="552664" y="130175"/>
                    <a:pt x="412329" y="161925"/>
                    <a:pt x="381849" y="173990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13611" y="4934"/>
              <a:ext cx="799" cy="274"/>
            </a:xfrm>
            <a:custGeom>
              <a:avLst/>
              <a:gdLst>
                <a:gd name="connisteX0" fmla="*/ 80858 w 507238"/>
                <a:gd name="connsiteY0" fmla="*/ 0 h 173990"/>
                <a:gd name="connisteX1" fmla="*/ 1483 w 507238"/>
                <a:gd name="connsiteY1" fmla="*/ 31750 h 173990"/>
                <a:gd name="connisteX2" fmla="*/ 80858 w 507238"/>
                <a:gd name="connsiteY2" fmla="*/ 79375 h 173990"/>
                <a:gd name="connisteX3" fmla="*/ 492338 w 507238"/>
                <a:gd name="connsiteY3" fmla="*/ 111125 h 173990"/>
                <a:gd name="connisteX4" fmla="*/ 381848 w 507238"/>
                <a:gd name="connsiteY4" fmla="*/ 173990 h 17399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507239" h="173990">
                  <a:moveTo>
                    <a:pt x="80859" y="0"/>
                  </a:moveTo>
                  <a:cubicBezTo>
                    <a:pt x="63079" y="5080"/>
                    <a:pt x="1484" y="15875"/>
                    <a:pt x="1484" y="31750"/>
                  </a:cubicBezTo>
                  <a:cubicBezTo>
                    <a:pt x="1484" y="47625"/>
                    <a:pt x="-17566" y="63500"/>
                    <a:pt x="80859" y="79375"/>
                  </a:cubicBezTo>
                  <a:cubicBezTo>
                    <a:pt x="179284" y="95250"/>
                    <a:pt x="432014" y="92075"/>
                    <a:pt x="492339" y="111125"/>
                  </a:cubicBezTo>
                  <a:cubicBezTo>
                    <a:pt x="552664" y="130175"/>
                    <a:pt x="412329" y="161925"/>
                    <a:pt x="381849" y="173990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13611" y="5265"/>
              <a:ext cx="799" cy="274"/>
            </a:xfrm>
            <a:custGeom>
              <a:avLst/>
              <a:gdLst>
                <a:gd name="connisteX0" fmla="*/ 80858 w 507238"/>
                <a:gd name="connsiteY0" fmla="*/ 0 h 173990"/>
                <a:gd name="connisteX1" fmla="*/ 1483 w 507238"/>
                <a:gd name="connsiteY1" fmla="*/ 31750 h 173990"/>
                <a:gd name="connisteX2" fmla="*/ 80858 w 507238"/>
                <a:gd name="connsiteY2" fmla="*/ 79375 h 173990"/>
                <a:gd name="connisteX3" fmla="*/ 492338 w 507238"/>
                <a:gd name="connsiteY3" fmla="*/ 111125 h 173990"/>
                <a:gd name="connisteX4" fmla="*/ 381848 w 507238"/>
                <a:gd name="connsiteY4" fmla="*/ 173990 h 17399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507239" h="173990">
                  <a:moveTo>
                    <a:pt x="80859" y="0"/>
                  </a:moveTo>
                  <a:cubicBezTo>
                    <a:pt x="63079" y="5080"/>
                    <a:pt x="1484" y="15875"/>
                    <a:pt x="1484" y="31750"/>
                  </a:cubicBezTo>
                  <a:cubicBezTo>
                    <a:pt x="1484" y="47625"/>
                    <a:pt x="-17566" y="63500"/>
                    <a:pt x="80859" y="79375"/>
                  </a:cubicBezTo>
                  <a:cubicBezTo>
                    <a:pt x="179284" y="95250"/>
                    <a:pt x="432014" y="92075"/>
                    <a:pt x="492339" y="111125"/>
                  </a:cubicBezTo>
                  <a:cubicBezTo>
                    <a:pt x="552664" y="130175"/>
                    <a:pt x="412329" y="161925"/>
                    <a:pt x="381849" y="173990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13611" y="5596"/>
              <a:ext cx="799" cy="274"/>
            </a:xfrm>
            <a:custGeom>
              <a:avLst/>
              <a:gdLst>
                <a:gd name="connisteX0" fmla="*/ 80858 w 507238"/>
                <a:gd name="connsiteY0" fmla="*/ 0 h 173990"/>
                <a:gd name="connisteX1" fmla="*/ 1483 w 507238"/>
                <a:gd name="connsiteY1" fmla="*/ 31750 h 173990"/>
                <a:gd name="connisteX2" fmla="*/ 80858 w 507238"/>
                <a:gd name="connsiteY2" fmla="*/ 79375 h 173990"/>
                <a:gd name="connisteX3" fmla="*/ 492338 w 507238"/>
                <a:gd name="connsiteY3" fmla="*/ 111125 h 173990"/>
                <a:gd name="connisteX4" fmla="*/ 381848 w 507238"/>
                <a:gd name="connsiteY4" fmla="*/ 173990 h 17399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507239" h="173990">
                  <a:moveTo>
                    <a:pt x="80859" y="0"/>
                  </a:moveTo>
                  <a:cubicBezTo>
                    <a:pt x="63079" y="5080"/>
                    <a:pt x="1484" y="15875"/>
                    <a:pt x="1484" y="31750"/>
                  </a:cubicBezTo>
                  <a:cubicBezTo>
                    <a:pt x="1484" y="47625"/>
                    <a:pt x="-17566" y="63500"/>
                    <a:pt x="80859" y="79375"/>
                  </a:cubicBezTo>
                  <a:cubicBezTo>
                    <a:pt x="179284" y="95250"/>
                    <a:pt x="432014" y="92075"/>
                    <a:pt x="492339" y="111125"/>
                  </a:cubicBezTo>
                  <a:cubicBezTo>
                    <a:pt x="552664" y="130175"/>
                    <a:pt x="412329" y="161925"/>
                    <a:pt x="381849" y="173990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13611" y="5927"/>
              <a:ext cx="799" cy="274"/>
            </a:xfrm>
            <a:custGeom>
              <a:avLst/>
              <a:gdLst>
                <a:gd name="connisteX0" fmla="*/ 80858 w 507238"/>
                <a:gd name="connsiteY0" fmla="*/ 0 h 173990"/>
                <a:gd name="connisteX1" fmla="*/ 1483 w 507238"/>
                <a:gd name="connsiteY1" fmla="*/ 31750 h 173990"/>
                <a:gd name="connisteX2" fmla="*/ 80858 w 507238"/>
                <a:gd name="connsiteY2" fmla="*/ 79375 h 173990"/>
                <a:gd name="connisteX3" fmla="*/ 492338 w 507238"/>
                <a:gd name="connsiteY3" fmla="*/ 111125 h 173990"/>
                <a:gd name="connisteX4" fmla="*/ 381848 w 507238"/>
                <a:gd name="connsiteY4" fmla="*/ 173990 h 17399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507239" h="173990">
                  <a:moveTo>
                    <a:pt x="80859" y="0"/>
                  </a:moveTo>
                  <a:cubicBezTo>
                    <a:pt x="63079" y="5080"/>
                    <a:pt x="1484" y="15875"/>
                    <a:pt x="1484" y="31750"/>
                  </a:cubicBezTo>
                  <a:cubicBezTo>
                    <a:pt x="1484" y="47625"/>
                    <a:pt x="-17566" y="63500"/>
                    <a:pt x="80859" y="79375"/>
                  </a:cubicBezTo>
                  <a:cubicBezTo>
                    <a:pt x="179284" y="95250"/>
                    <a:pt x="432014" y="92075"/>
                    <a:pt x="492339" y="111125"/>
                  </a:cubicBezTo>
                  <a:cubicBezTo>
                    <a:pt x="552664" y="130175"/>
                    <a:pt x="412329" y="161925"/>
                    <a:pt x="381849" y="173990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13611" y="6258"/>
              <a:ext cx="799" cy="274"/>
            </a:xfrm>
            <a:custGeom>
              <a:avLst/>
              <a:gdLst>
                <a:gd name="connisteX0" fmla="*/ 80858 w 507238"/>
                <a:gd name="connsiteY0" fmla="*/ 0 h 173990"/>
                <a:gd name="connisteX1" fmla="*/ 1483 w 507238"/>
                <a:gd name="connsiteY1" fmla="*/ 31750 h 173990"/>
                <a:gd name="connisteX2" fmla="*/ 80858 w 507238"/>
                <a:gd name="connsiteY2" fmla="*/ 79375 h 173990"/>
                <a:gd name="connisteX3" fmla="*/ 492338 w 507238"/>
                <a:gd name="connsiteY3" fmla="*/ 111125 h 173990"/>
                <a:gd name="connisteX4" fmla="*/ 381848 w 507238"/>
                <a:gd name="connsiteY4" fmla="*/ 173990 h 17399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507239" h="173990">
                  <a:moveTo>
                    <a:pt x="80859" y="0"/>
                  </a:moveTo>
                  <a:cubicBezTo>
                    <a:pt x="63079" y="5080"/>
                    <a:pt x="1484" y="15875"/>
                    <a:pt x="1484" y="31750"/>
                  </a:cubicBezTo>
                  <a:cubicBezTo>
                    <a:pt x="1484" y="47625"/>
                    <a:pt x="-17566" y="63500"/>
                    <a:pt x="80859" y="79375"/>
                  </a:cubicBezTo>
                  <a:cubicBezTo>
                    <a:pt x="179284" y="95250"/>
                    <a:pt x="432014" y="92075"/>
                    <a:pt x="492339" y="111125"/>
                  </a:cubicBezTo>
                  <a:cubicBezTo>
                    <a:pt x="552664" y="130175"/>
                    <a:pt x="412329" y="161925"/>
                    <a:pt x="381849" y="173990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13611" y="6589"/>
              <a:ext cx="799" cy="274"/>
            </a:xfrm>
            <a:custGeom>
              <a:avLst/>
              <a:gdLst>
                <a:gd name="connisteX0" fmla="*/ 80858 w 507238"/>
                <a:gd name="connsiteY0" fmla="*/ 0 h 173990"/>
                <a:gd name="connisteX1" fmla="*/ 1483 w 507238"/>
                <a:gd name="connsiteY1" fmla="*/ 31750 h 173990"/>
                <a:gd name="connisteX2" fmla="*/ 80858 w 507238"/>
                <a:gd name="connsiteY2" fmla="*/ 79375 h 173990"/>
                <a:gd name="connisteX3" fmla="*/ 492338 w 507238"/>
                <a:gd name="connsiteY3" fmla="*/ 111125 h 173990"/>
                <a:gd name="connisteX4" fmla="*/ 381848 w 507238"/>
                <a:gd name="connsiteY4" fmla="*/ 173990 h 17399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507239" h="173990">
                  <a:moveTo>
                    <a:pt x="80859" y="0"/>
                  </a:moveTo>
                  <a:cubicBezTo>
                    <a:pt x="63079" y="5080"/>
                    <a:pt x="1484" y="15875"/>
                    <a:pt x="1484" y="31750"/>
                  </a:cubicBezTo>
                  <a:cubicBezTo>
                    <a:pt x="1484" y="47625"/>
                    <a:pt x="-17566" y="63500"/>
                    <a:pt x="80859" y="79375"/>
                  </a:cubicBezTo>
                  <a:cubicBezTo>
                    <a:pt x="179284" y="95250"/>
                    <a:pt x="432014" y="92075"/>
                    <a:pt x="492339" y="111125"/>
                  </a:cubicBezTo>
                  <a:cubicBezTo>
                    <a:pt x="552664" y="130175"/>
                    <a:pt x="412329" y="161925"/>
                    <a:pt x="381849" y="173990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bldLvl="0" animBg="1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207424" y="981735"/>
            <a:ext cx="7909560" cy="645795"/>
            <a:chOff x="3297" y="1732"/>
            <a:chExt cx="12456" cy="1017"/>
          </a:xfrm>
        </p:grpSpPr>
        <p:pic>
          <p:nvPicPr>
            <p:cNvPr id="15" name="图片 1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297" y="1732"/>
              <a:ext cx="12456" cy="9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" name="文本框 15"/>
            <p:cNvSpPr txBox="1"/>
            <p:nvPr/>
          </p:nvSpPr>
          <p:spPr>
            <a:xfrm>
              <a:off x="4667" y="1733"/>
              <a:ext cx="10165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r>
                <a:rPr lang="en-US" altLang="zh-CN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--</a:t>
              </a:r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科学探究素养提升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05498" y="2413580"/>
            <a:ext cx="1848485" cy="521970"/>
            <a:chOff x="1642" y="4118"/>
            <a:chExt cx="2911" cy="822"/>
          </a:xfrm>
        </p:grpSpPr>
        <p:pic>
          <p:nvPicPr>
            <p:cNvPr id="10" name="图片 9" descr="方块小标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42" y="4136"/>
              <a:ext cx="2608" cy="779"/>
            </a:xfrm>
            <a:prstGeom prst="rect">
              <a:avLst/>
            </a:prstGeom>
          </p:spPr>
        </p:pic>
        <p:sp>
          <p:nvSpPr>
            <p:cNvPr id="5" name="文本框 3"/>
            <p:cNvSpPr txBox="1"/>
            <p:nvPr/>
          </p:nvSpPr>
          <p:spPr>
            <a:xfrm>
              <a:off x="1643" y="4118"/>
              <a:ext cx="291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10" dirty="0">
                  <a:solidFill>
                    <a:schemeClr val="bg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命 题 点</a:t>
              </a:r>
              <a:endParaRPr lang="zh-CN" altLang="en-US" sz="2800" b="1" spc="10" dirty="0">
                <a:solidFill>
                  <a:schemeClr val="bg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455810" y="4472651"/>
            <a:ext cx="1863725" cy="1621790"/>
            <a:chOff x="11092" y="5329"/>
            <a:chExt cx="2935" cy="2554"/>
          </a:xfrm>
        </p:grpSpPr>
        <p:grpSp>
          <p:nvGrpSpPr>
            <p:cNvPr id="19" name="组合 18"/>
            <p:cNvGrpSpPr/>
            <p:nvPr/>
          </p:nvGrpSpPr>
          <p:grpSpPr>
            <a:xfrm>
              <a:off x="11205" y="5329"/>
              <a:ext cx="2691" cy="2554"/>
              <a:chOff x="3914" y="4432"/>
              <a:chExt cx="3298" cy="2934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24" name="圆角矩形 23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25" name="流程图: 终止 24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7" name="组合 7"/>
                <p:cNvGrpSpPr/>
                <p:nvPr/>
              </p:nvGrpSpPr>
              <p:grpSpPr>
                <a:xfrm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28" name="椭圆 27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29" name="流程图: 摘录 28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0" name="文本框 27"/>
            <p:cNvSpPr txBox="1"/>
            <p:nvPr/>
          </p:nvSpPr>
          <p:spPr>
            <a:xfrm>
              <a:off x="11092" y="5329"/>
              <a:ext cx="2935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22313" y="1673225"/>
            <a:ext cx="9502140" cy="558165"/>
            <a:chOff x="1388" y="4017"/>
            <a:chExt cx="14964" cy="879"/>
          </a:xfrm>
        </p:grpSpPr>
        <p:pic>
          <p:nvPicPr>
            <p:cNvPr id="65" name="图片 64" descr="无序号考点3字以上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88" y="4017"/>
              <a:ext cx="1740" cy="879"/>
            </a:xfrm>
            <a:prstGeom prst="rect">
              <a:avLst/>
            </a:prstGeom>
          </p:spPr>
        </p:pic>
        <p:grpSp>
          <p:nvGrpSpPr>
            <p:cNvPr id="66" name="组合 65"/>
            <p:cNvGrpSpPr/>
            <p:nvPr/>
          </p:nvGrpSpPr>
          <p:grpSpPr>
            <a:xfrm>
              <a:off x="1570" y="4047"/>
              <a:ext cx="14782" cy="824"/>
              <a:chOff x="1457" y="4047"/>
              <a:chExt cx="14782" cy="824"/>
            </a:xfrm>
          </p:grpSpPr>
          <p:sp>
            <p:nvSpPr>
              <p:cNvPr id="67" name="文本框 66"/>
              <p:cNvSpPr txBox="1"/>
              <p:nvPr/>
            </p:nvSpPr>
            <p:spPr>
              <a:xfrm>
                <a:off x="1457" y="4049"/>
                <a:ext cx="1558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实验</a:t>
                </a:r>
                <a:endPara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3536" y="4047"/>
                <a:ext cx="12703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sz="28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探究影响电磁铁磁性强弱的因素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837883" y="2941320"/>
            <a:ext cx="77978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ea typeface="黑体" panose="02010609060101010101" pitchFamily="49" charset="-122"/>
              </a:rPr>
              <a:t>【提出问题和假设】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1. </a:t>
            </a:r>
            <a:r>
              <a:rPr lang="zh-CN" sz="2400" b="0">
                <a:ea typeface="宋体" panose="02010600030101010101" pitchFamily="2" charset="-122"/>
              </a:rPr>
              <a:t>电磁铁的磁性强弱与电流的大小、线圈匝数有关</a:t>
            </a:r>
            <a:r>
              <a:rPr lang="zh-CN" sz="2400" b="0">
                <a:ea typeface="黑体" panose="02010609060101010101" pitchFamily="49" charset="-122"/>
              </a:rPr>
              <a:t>【设计与进行实验】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 b="0">
                <a:ea typeface="宋体" panose="02010600030101010101" pitchFamily="2" charset="-122"/>
              </a:rPr>
              <a:t>实验装置图</a:t>
            </a:r>
            <a:endParaRPr lang="zh-CN" altLang="en-US"/>
          </a:p>
        </p:txBody>
      </p:sp>
      <p:pic>
        <p:nvPicPr>
          <p:cNvPr id="2" name="图片 -21474822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7643" y="4252595"/>
            <a:ext cx="5071110" cy="19507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80733" y="698500"/>
            <a:ext cx="10556875" cy="5775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 b="0">
                <a:ea typeface="宋体" panose="02010600030101010101" pitchFamily="2" charset="-122"/>
              </a:rPr>
              <a:t>实验主要器材及其作用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 b="0">
                <a:ea typeface="宋体" panose="02010600030101010101" pitchFamily="2" charset="-122"/>
              </a:rPr>
              <a:t>滑动变阻器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(①</a:t>
            </a:r>
            <a:r>
              <a:rPr lang="zh-CN" sz="2400" b="0">
                <a:ea typeface="宋体" panose="02010600030101010101" pitchFamily="2" charset="-122"/>
              </a:rPr>
              <a:t>改变电流的大小；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sz="2400" b="0">
                <a:ea typeface="宋体" panose="02010600030101010101" pitchFamily="2" charset="-122"/>
              </a:rPr>
              <a:t>保护电路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(2)</a:t>
            </a:r>
            <a:r>
              <a:rPr lang="zh-CN" sz="2400" b="0">
                <a:ea typeface="宋体" panose="02010600030101010101" pitchFamily="2" charset="-122"/>
              </a:rPr>
              <a:t>大头针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反映电磁铁磁性的强弱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4. </a:t>
            </a:r>
            <a:r>
              <a:rPr lang="zh-CN" sz="2400" b="0">
                <a:ea typeface="宋体" panose="02010600030101010101" pitchFamily="2" charset="-122"/>
              </a:rPr>
              <a:t>电磁铁通电后具有磁性是应用了电流的磁效应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5. </a:t>
            </a:r>
            <a:r>
              <a:rPr lang="zh-CN" sz="2400" b="0">
                <a:ea typeface="宋体" panose="02010600030101010101" pitchFamily="2" charset="-122"/>
              </a:rPr>
              <a:t>实验方法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 b="0">
                <a:ea typeface="宋体" panose="02010600030101010101" pitchFamily="2" charset="-122"/>
              </a:rPr>
              <a:t>转换法的应用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通过比较</a:t>
            </a:r>
            <a:r>
              <a:rPr lang="zh-CN" sz="2400" b="0" u="sng">
                <a:ea typeface="宋体" panose="02010600030101010101" pitchFamily="2" charset="-122"/>
              </a:rPr>
              <a:t>电磁铁吸引大头针的多少</a:t>
            </a:r>
            <a:r>
              <a:rPr lang="zh-CN" sz="2400" b="0">
                <a:ea typeface="宋体" panose="02010600030101010101" pitchFamily="2" charset="-122"/>
              </a:rPr>
              <a:t>来反映其磁性的强弱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(2)</a:t>
            </a:r>
            <a:r>
              <a:rPr lang="zh-CN" sz="2400" b="0">
                <a:ea typeface="宋体" panose="02010600030101010101" pitchFamily="2" charset="-122"/>
              </a:rPr>
              <a:t>控制变量法的应用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①</a:t>
            </a:r>
            <a:r>
              <a:rPr lang="zh-CN" sz="2400" b="0">
                <a:ea typeface="宋体" panose="02010600030101010101" pitchFamily="2" charset="-122"/>
              </a:rPr>
              <a:t>探究磁性强弱与线圈匝数的关系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控制</a:t>
            </a:r>
            <a:r>
              <a:rPr lang="zh-CN" sz="2400" b="0" u="sng">
                <a:ea typeface="宋体" panose="02010600030101010101" pitchFamily="2" charset="-122"/>
              </a:rPr>
              <a:t>电流</a:t>
            </a:r>
            <a:r>
              <a:rPr lang="zh-CN" sz="2400" b="0">
                <a:ea typeface="宋体" panose="02010600030101010101" pitchFamily="2" charset="-122"/>
              </a:rPr>
              <a:t>不变，选择匝数不同的电磁铁进行实验，观察电磁铁吸引大头针的数量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sz="2400" b="0">
                <a:ea typeface="宋体" panose="02010600030101010101" pitchFamily="2" charset="-122"/>
              </a:rPr>
              <a:t>探究磁性强弱与电流大小的关系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选择</a:t>
            </a:r>
            <a:r>
              <a:rPr lang="zh-CN" sz="2400" b="0" u="sng">
                <a:ea typeface="宋体" panose="02010600030101010101" pitchFamily="2" charset="-122"/>
              </a:rPr>
              <a:t>匝数</a:t>
            </a:r>
            <a:r>
              <a:rPr lang="zh-CN" sz="2400" b="0">
                <a:ea typeface="宋体" panose="02010600030101010101" pitchFamily="2" charset="-122"/>
              </a:rPr>
              <a:t>相同的电磁铁，移动滑动变阻器滑片，改变电路中电流进行实验，</a:t>
            </a:r>
            <a:r>
              <a:rPr lang="zh-CN" sz="2400">
                <a:ea typeface="宋体" panose="02010600030101010101" pitchFamily="2" charset="-122"/>
                <a:sym typeface="+mn-ea"/>
              </a:rPr>
              <a:t>观察电磁铁吸引大头针的数量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</a:t>
            </a:r>
            <a:endParaRPr lang="zh-CN" altLang="en-US" sz="2400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20433" y="955675"/>
            <a:ext cx="1035177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ea typeface="黑体" panose="02010609060101010101" pitchFamily="49" charset="-122"/>
              </a:rPr>
              <a:t>【分析现象，总结结论】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6. </a:t>
            </a:r>
            <a:r>
              <a:rPr lang="zh-CN" sz="2400" b="0">
                <a:ea typeface="宋体" panose="02010600030101010101" pitchFamily="2" charset="-122"/>
              </a:rPr>
              <a:t>比较电磁铁吸引大头针的数量，总结实验结论</a:t>
            </a:r>
            <a:r>
              <a:rPr lang="zh-CN" sz="2400" b="0">
                <a:ea typeface="黑体" panose="02010609060101010101" pitchFamily="49" charset="-122"/>
              </a:rPr>
              <a:t>【交流与反思】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7. </a:t>
            </a:r>
            <a:r>
              <a:rPr lang="zh-CN" sz="2400" b="0">
                <a:ea typeface="宋体" panose="02010600030101010101" pitchFamily="2" charset="-122"/>
              </a:rPr>
              <a:t>探究磁性强弱与线圈绕向的关系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8. </a:t>
            </a:r>
            <a:r>
              <a:rPr lang="zh-CN" sz="2400" b="0">
                <a:ea typeface="宋体" panose="02010600030101010101" pitchFamily="2" charset="-122"/>
              </a:rPr>
              <a:t>安培定则的应用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电磁铁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sz="2400" b="0">
                <a:ea typeface="宋体" panose="02010600030101010101" pitchFamily="2" charset="-122"/>
              </a:rPr>
              <a:t>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 b="0">
                <a:ea typeface="宋体" panose="02010600030101010101" pitchFamily="2" charset="-122"/>
              </a:rPr>
              <a:t>极的判断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9. </a:t>
            </a:r>
            <a:r>
              <a:rPr lang="zh-CN" sz="2400" b="0">
                <a:ea typeface="宋体" panose="02010600030101010101" pitchFamily="2" charset="-122"/>
              </a:rPr>
              <a:t>电磁铁吸引的大头针下端分散的原因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大头针被磁化，下端为同名磁极，同名磁极相互</a:t>
            </a:r>
            <a:r>
              <a:rPr lang="zh-CN" sz="2400" b="0" u="sng">
                <a:ea typeface="宋体" panose="02010600030101010101" pitchFamily="2" charset="-122"/>
              </a:rPr>
              <a:t>排斥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黑体" panose="02010609060101010101" pitchFamily="49" charset="-122"/>
              </a:rPr>
              <a:t>实验结论：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sz="2400" b="0">
                <a:ea typeface="宋体" panose="02010600030101010101" pitchFamily="2" charset="-122"/>
              </a:rPr>
              <a:t>当线圈匝数一定时，通过电磁铁的电流越大，电磁铁的磁性就</a:t>
            </a:r>
            <a:r>
              <a:rPr lang="zh-CN" sz="2400" b="0" u="sng">
                <a:ea typeface="宋体" panose="02010600030101010101" pitchFamily="2" charset="-122"/>
              </a:rPr>
              <a:t>越强</a:t>
            </a:r>
            <a:r>
              <a:rPr lang="zh-CN" sz="2400" b="0">
                <a:ea typeface="宋体" panose="02010600030101010101" pitchFamily="2" charset="-122"/>
              </a:rPr>
              <a:t>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sz="2400" b="0">
                <a:ea typeface="宋体" panose="02010600030101010101" pitchFamily="2" charset="-122"/>
              </a:rPr>
              <a:t>当电流一定时，电磁铁线圈的匝数越多，磁性就</a:t>
            </a:r>
            <a:r>
              <a:rPr lang="zh-CN" sz="2400" b="0" u="sng">
                <a:ea typeface="宋体" panose="02010600030101010101" pitchFamily="2" charset="-122"/>
              </a:rPr>
              <a:t>越强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离页连接符 16"/>
          <p:cNvSpPr/>
          <p:nvPr/>
        </p:nvSpPr>
        <p:spPr>
          <a:xfrm rot="5400000">
            <a:off x="10196154" y="3291205"/>
            <a:ext cx="2831465" cy="1164590"/>
          </a:xfrm>
          <a:prstGeom prst="flowChartOffpageConnector">
            <a:avLst/>
          </a:prstGeom>
          <a:solidFill>
            <a:srgbClr val="008E4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zh-CN" altLang="en-US" sz="4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栏目导航</a:t>
            </a:r>
            <a:endParaRPr lang="zh-CN" altLang="en-US" sz="4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617788" y="4542155"/>
            <a:ext cx="6904355" cy="828040"/>
            <a:chOff x="4509" y="3668"/>
            <a:chExt cx="10873" cy="1304"/>
          </a:xfrm>
        </p:grpSpPr>
        <p:sp>
          <p:nvSpPr>
            <p:cNvPr id="10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endParaRPr lang="zh-CN" altLang="en-US" strike="noStrike" noProof="1"/>
            </a:p>
          </p:txBody>
        </p:sp>
        <p:pic>
          <p:nvPicPr>
            <p:cNvPr id="16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" name="文本框 18">
              <a:hlinkClick r:id="rId4" action="ppaction://hlinksldjump"/>
            </p:cNvPr>
            <p:cNvSpPr txBox="1"/>
            <p:nvPr/>
          </p:nvSpPr>
          <p:spPr>
            <a:xfrm>
              <a:off x="6089" y="3812"/>
              <a:ext cx="909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玩转广东省卷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10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648905" y="1309370"/>
            <a:ext cx="6904354" cy="828040"/>
            <a:chOff x="4509" y="3668"/>
            <a:chExt cx="10873" cy="1304"/>
          </a:xfrm>
        </p:grpSpPr>
        <p:sp>
          <p:nvSpPr>
            <p:cNvPr id="21" name="圆角矩形 6"/>
            <p:cNvSpPr/>
            <p:nvPr>
              <p:custDataLst>
                <p:tags r:id="rId5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/>
              <a:endParaRPr lang="zh-CN" altLang="en-US" sz="3200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noProof="1">
                <a:solidFill>
                  <a:prstClr val="black"/>
                </a:solidFill>
              </a:endParaRPr>
            </a:p>
          </p:txBody>
        </p:sp>
        <p:pic>
          <p:nvPicPr>
            <p:cNvPr id="23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" name="文本框 23">
              <a:hlinkClick r:id="rId7" action="ppaction://hlinksldjump"/>
            </p:cNvPr>
            <p:cNvSpPr txBox="1"/>
            <p:nvPr/>
          </p:nvSpPr>
          <p:spPr>
            <a:xfrm>
              <a:off x="6444" y="3812"/>
              <a:ext cx="83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知识精讲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29" name="文本框 78">
            <a:hlinkClick r:id="rId7" action="ppaction://hlinksldjump"/>
          </p:cNvPr>
          <p:cNvSpPr txBox="1"/>
          <p:nvPr/>
        </p:nvSpPr>
        <p:spPr>
          <a:xfrm>
            <a:off x="3332798" y="2425065"/>
            <a:ext cx="18935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考点清单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文本框 78">
            <a:hlinkClick r:id="rId8" action="ppaction://hlinksldjump"/>
          </p:cNvPr>
          <p:cNvSpPr txBox="1"/>
          <p:nvPr/>
        </p:nvSpPr>
        <p:spPr>
          <a:xfrm>
            <a:off x="5511483" y="2425065"/>
            <a:ext cx="189293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回归教材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文本框 78">
            <a:hlinkClick r:id="rId9" action="ppaction://hlinksldjump"/>
          </p:cNvPr>
          <p:cNvSpPr txBox="1"/>
          <p:nvPr/>
        </p:nvSpPr>
        <p:spPr>
          <a:xfrm>
            <a:off x="7527608" y="2425065"/>
            <a:ext cx="23793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重难点突破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47633" y="3317240"/>
            <a:ext cx="6904355" cy="828040"/>
            <a:chOff x="4370" y="4659"/>
            <a:chExt cx="10873" cy="1304"/>
          </a:xfrm>
        </p:grpSpPr>
        <p:grpSp>
          <p:nvGrpSpPr>
            <p:cNvPr id="2" name="组合 1"/>
            <p:cNvGrpSpPr/>
            <p:nvPr/>
          </p:nvGrpSpPr>
          <p:grpSpPr>
            <a:xfrm>
              <a:off x="4370" y="4659"/>
              <a:ext cx="10873" cy="1304"/>
              <a:chOff x="4509" y="3668"/>
              <a:chExt cx="10873" cy="1304"/>
            </a:xfrm>
          </p:grpSpPr>
          <p:sp>
            <p:nvSpPr>
              <p:cNvPr id="3" name="圆角矩形 6"/>
              <p:cNvSpPr/>
              <p:nvPr>
                <p:custDataLst>
                  <p:tags r:id="rId10"/>
                </p:custDataLst>
              </p:nvPr>
            </p:nvSpPr>
            <p:spPr>
              <a:xfrm flipV="1">
                <a:off x="6040" y="3668"/>
                <a:ext cx="9342" cy="1247"/>
              </a:xfrm>
              <a:prstGeom prst="snip1Rect">
                <a:avLst/>
              </a:prstGeom>
              <a:ln>
                <a:solidFill>
                  <a:srgbClr val="008E4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  <a:p>
                <a:pPr algn="ctr" fontAlgn="auto"/>
                <a:endParaRPr lang="zh-CN" altLang="en-US" sz="3200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endParaRPr>
              </a:p>
            </p:txBody>
          </p:sp>
          <p:sp>
            <p:nvSpPr>
              <p:cNvPr id="4" name="椭圆 7"/>
              <p:cNvSpPr>
                <a:spLocks noChangeAspect="1"/>
              </p:cNvSpPr>
              <p:nvPr>
                <p:custDataLst>
                  <p:tags r:id="rId11"/>
                </p:custDataLst>
              </p:nvPr>
            </p:nvSpPr>
            <p:spPr>
              <a:xfrm rot="16200000">
                <a:off x="4510" y="3669"/>
                <a:ext cx="1302" cy="1304"/>
              </a:xfrm>
              <a:prstGeom prst="snipRoundRect">
                <a:avLst/>
              </a:prstGeom>
              <a:solidFill>
                <a:srgbClr val="008E4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  <a:normAutofit/>
              </a:bodyPr>
              <a:p>
                <a:pPr algn="ctr" fontAlgn="auto"/>
                <a:endParaRPr lang="zh-CN" altLang="en-US" strike="noStrike" noProof="1"/>
              </a:p>
            </p:txBody>
          </p:sp>
          <p:pic>
            <p:nvPicPr>
              <p:cNvPr id="5" name="图片 8" descr="11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826" y="3942"/>
                <a:ext cx="785" cy="69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8" name="文本框 7">
              <a:hlinkClick r:id="rId12" action="ppaction://hlinksldjump"/>
            </p:cNvPr>
            <p:cNvSpPr txBox="1"/>
            <p:nvPr/>
          </p:nvSpPr>
          <p:spPr>
            <a:xfrm>
              <a:off x="6163" y="4812"/>
              <a:ext cx="869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实验突破</a:t>
              </a:r>
              <a:r>
                <a:rPr lang="en-US" altLang="zh-CN" sz="32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--</a:t>
              </a:r>
              <a:r>
                <a:rPr lang="zh-CN" altLang="en-US" sz="32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科学探究素养提升</a:t>
              </a:r>
              <a:endParaRPr lang="zh-CN" altLang="en-US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7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34168" y="995715"/>
            <a:ext cx="4774565" cy="522605"/>
            <a:chOff x="6509" y="1650"/>
            <a:chExt cx="7519" cy="823"/>
          </a:xfrm>
        </p:grpSpPr>
        <p:pic>
          <p:nvPicPr>
            <p:cNvPr id="3" name="图片 2" descr="方框小标7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509" y="1651"/>
              <a:ext cx="6519" cy="8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6520" y="1650"/>
              <a:ext cx="750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1900" dirty="0">
                  <a:solidFill>
                    <a:srgbClr val="068A3D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全国视野分层练</a:t>
              </a:r>
              <a:endParaRPr lang="zh-CN" altLang="en-US" sz="2800" b="1" spc="1900" dirty="0">
                <a:solidFill>
                  <a:srgbClr val="068A3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5543545" y="5914509"/>
            <a:ext cx="8686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例题图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821373" y="1596390"/>
            <a:ext cx="1046543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+mn-ea"/>
              </a:rPr>
              <a:t>例</a:t>
            </a:r>
            <a:r>
              <a:rPr lang="zh-CN" sz="2400" b="0">
                <a:ea typeface="宋体" panose="02010600030101010101" pitchFamily="2" charset="-122"/>
              </a:rPr>
              <a:t>　为了探究电磁铁磁性强弱跟哪些因素有关，同学们用漆包线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表面涂有绝缘漆的导线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绕在大铁钉上，制成简易的电磁铁，如图所示，用此装置去吸引大头针．</a:t>
            </a:r>
            <a:endParaRPr lang="zh-CN" altLang="en-US"/>
          </a:p>
        </p:txBody>
      </p:sp>
      <p:pic>
        <p:nvPicPr>
          <p:cNvPr id="5" name="图片 -21474822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7903" y="3450590"/>
            <a:ext cx="10157460" cy="23628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5"/>
          <p:cNvGrpSpPr/>
          <p:nvPr/>
        </p:nvGrpSpPr>
        <p:grpSpPr>
          <a:xfrm>
            <a:off x="936969" y="2197441"/>
            <a:ext cx="2411412" cy="460375"/>
            <a:chOff x="1007" y="5038"/>
            <a:chExt cx="3796" cy="725"/>
          </a:xfrm>
        </p:grpSpPr>
        <p:pic>
          <p:nvPicPr>
            <p:cNvPr id="23" name="图片 2" descr="4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982" y="5145"/>
              <a:ext cx="821" cy="5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" name="图片 3" descr="4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07" y="5145"/>
              <a:ext cx="821" cy="5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" name="文本框 69"/>
            <p:cNvSpPr txBox="1"/>
            <p:nvPr/>
          </p:nvSpPr>
          <p:spPr>
            <a:xfrm>
              <a:off x="1715" y="5038"/>
              <a:ext cx="2376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b="1">
                  <a:solidFill>
                    <a:srgbClr val="18924B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基础训练</a:t>
              </a:r>
              <a:endParaRPr lang="zh-CN" altLang="en-US" sz="2400" b="1">
                <a:solidFill>
                  <a:srgbClr val="18924B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747713" y="2724785"/>
            <a:ext cx="1093914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>
                <a:ea typeface="宋体" panose="02010600030101010101" pitchFamily="2" charset="-122"/>
              </a:rPr>
              <a:t>实验中通过电磁铁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</a:t>
            </a:r>
            <a:r>
              <a:rPr lang="zh-CN" sz="2400" b="0">
                <a:ea typeface="宋体" panose="02010600030101010101" pitchFamily="2" charset="-122"/>
              </a:rPr>
              <a:t>，</a:t>
            </a:r>
            <a:endParaRPr lang="zh-CN" sz="2400" b="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判断电磁铁磁性的强弱．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比较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两图可知：线圈匝数相同时，电流越大，磁性越强．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(3)根据图丁可以得出的结论是_</a:t>
            </a:r>
            <a:r>
              <a:rPr lang="en-US" alt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</a:t>
            </a:r>
            <a:r>
              <a:rPr lang="en-US" alt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___.</a:t>
            </a:r>
            <a:endParaRPr lang="en-US" alt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54438" y="2833370"/>
            <a:ext cx="28708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吸附大头针数量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978978" y="3923665"/>
            <a:ext cx="1297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乙、丙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941888" y="4469130"/>
            <a:ext cx="64395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当通过电流相同时，线圈匝数越多，磁性越强　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1077278" y="1860550"/>
            <a:ext cx="2414905" cy="460375"/>
            <a:chOff x="5377" y="4501"/>
            <a:chExt cx="3803" cy="725"/>
          </a:xfrm>
        </p:grpSpPr>
        <p:pic>
          <p:nvPicPr>
            <p:cNvPr id="33" name="图片 2" descr="4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382" y="4608"/>
              <a:ext cx="798" cy="5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" name="图片 3" descr="4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77" y="4608"/>
              <a:ext cx="798" cy="5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5" name="文本框 69"/>
            <p:cNvSpPr txBox="1"/>
            <p:nvPr/>
          </p:nvSpPr>
          <p:spPr>
            <a:xfrm>
              <a:off x="6072" y="4501"/>
              <a:ext cx="2357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b="1">
                  <a:solidFill>
                    <a:srgbClr val="18924B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能力提升</a:t>
              </a:r>
              <a:endParaRPr lang="zh-CN" altLang="en-US" sz="2400" b="1">
                <a:solidFill>
                  <a:srgbClr val="18924B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64883" y="2356485"/>
            <a:ext cx="1026223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 b="0">
                <a:ea typeface="宋体" panose="02010600030101010101" pitchFamily="2" charset="-122"/>
              </a:rPr>
              <a:t>丁图中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 b="0">
                <a:ea typeface="宋体" panose="02010600030101010101" pitchFamily="2" charset="-122"/>
              </a:rPr>
              <a:t>铁钉的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sz="2400" b="0">
                <a:ea typeface="宋体" panose="02010600030101010101" pitchFamily="2" charset="-122"/>
              </a:rPr>
              <a:t>极是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钉尖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钉帽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(5)</a:t>
            </a:r>
            <a:r>
              <a:rPr lang="zh-CN" sz="2400" b="0">
                <a:ea typeface="宋体" panose="02010600030101010101" pitchFamily="2" charset="-122"/>
              </a:rPr>
              <a:t>实验时发现电磁铁吸引的大头针下端是分散的，这是因为大头针被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，同名磁极，相互排斥．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(6)</a:t>
            </a:r>
            <a:r>
              <a:rPr lang="zh-CN" sz="2400" b="0">
                <a:ea typeface="宋体" panose="02010600030101010101" pitchFamily="2" charset="-122"/>
              </a:rPr>
              <a:t>下列用电器中，属于电磁铁的应用的是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A. </a:t>
            </a:r>
            <a:r>
              <a:rPr lang="zh-CN" sz="2400" b="0">
                <a:ea typeface="宋体" panose="02010600030101010101" pitchFamily="2" charset="-122"/>
              </a:rPr>
              <a:t>节能灯　　　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 b="0">
                <a:ea typeface="宋体" panose="02010600030101010101" pitchFamily="2" charset="-122"/>
              </a:rPr>
              <a:t>电炉子　　　　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 b="0">
                <a:ea typeface="宋体" panose="02010600030101010101" pitchFamily="2" charset="-122"/>
              </a:rPr>
              <a:t>电铃　　　　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 b="0">
                <a:ea typeface="宋体" panose="02010600030101010101" pitchFamily="2" charset="-122"/>
              </a:rPr>
              <a:t>电风扇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331018" y="2465705"/>
            <a:ext cx="10242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钉帽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241108" y="3568065"/>
            <a:ext cx="10414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磁化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945948" y="4105910"/>
            <a:ext cx="579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745298" y="1481161"/>
            <a:ext cx="8839200" cy="645147"/>
            <a:chOff x="2362" y="1210"/>
            <a:chExt cx="13920" cy="1234"/>
          </a:xfrm>
        </p:grpSpPr>
        <p:pic>
          <p:nvPicPr>
            <p:cNvPr id="21521" name="图片 1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62" y="1246"/>
              <a:ext cx="13920" cy="11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" name="文本框 15"/>
            <p:cNvSpPr txBox="1"/>
            <p:nvPr/>
          </p:nvSpPr>
          <p:spPr>
            <a:xfrm>
              <a:off x="4087" y="1210"/>
              <a:ext cx="10252" cy="12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玩转广东省卷</a:t>
              </a:r>
              <a:r>
                <a:rPr lang="en-US" altLang="zh-CN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10</a:t>
              </a:r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年中考真题</a:t>
              </a:r>
              <a:endPara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56933" y="2440940"/>
            <a:ext cx="7912735" cy="737235"/>
            <a:chOff x="1342" y="2812"/>
            <a:chExt cx="12461" cy="1161"/>
          </a:xfrm>
        </p:grpSpPr>
        <p:pic>
          <p:nvPicPr>
            <p:cNvPr id="3" name="图片 2" descr="带序号考点标2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2" y="3051"/>
              <a:ext cx="2803" cy="9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622" y="3092"/>
              <a:ext cx="17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类型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90" y="3123"/>
              <a:ext cx="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537" y="2812"/>
              <a:ext cx="9266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物理学史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2017.10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890588" y="3345180"/>
            <a:ext cx="1034605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(2017省卷10题3分)电</a:t>
            </a:r>
            <a:r>
              <a:rPr lang="zh-CN" sz="2400" b="0">
                <a:ea typeface="宋体" panose="02010600030101010101" pitchFamily="2" charset="-122"/>
              </a:rPr>
              <a:t>磁波在空气中的速度约为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__________m/s; </a:t>
            </a:r>
            <a:r>
              <a:rPr lang="zh-CN" sz="2400" b="0">
                <a:ea typeface="宋体" panose="02010600030101010101" pitchFamily="2" charset="-122"/>
              </a:rPr>
              <a:t>当导线中通过电流时，放在旁边的小磁针发生偏转，说明电流周围存在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；丹麦物理学家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法拉第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zh-CN" sz="2400" b="0">
                <a:ea typeface="宋体" panose="02010600030101010101" pitchFamily="2" charset="-122"/>
              </a:rPr>
              <a:t>奥斯特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欧姆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是第一个发现电与磁之间有联系的人．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568248" y="3451225"/>
            <a:ext cx="12007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9143048" y="3992880"/>
            <a:ext cx="1282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磁场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446973" y="4544060"/>
            <a:ext cx="1397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奥斯特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855663" y="1607185"/>
            <a:ext cx="10507980" cy="737235"/>
            <a:chOff x="1342" y="2836"/>
            <a:chExt cx="16548" cy="1161"/>
          </a:xfrm>
        </p:grpSpPr>
        <p:pic>
          <p:nvPicPr>
            <p:cNvPr id="3" name="图片 2" descr="带序号考点标2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42" y="3051"/>
              <a:ext cx="2803" cy="9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622" y="3092"/>
              <a:ext cx="17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类型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90" y="3123"/>
              <a:ext cx="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513" y="2836"/>
              <a:ext cx="13377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安培定则及其应用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10年6考，单独考查4次，综合考查2次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61708" y="2731770"/>
            <a:ext cx="7774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(2012省卷4题3分)图</a:t>
            </a:r>
            <a:r>
              <a:rPr lang="zh-CN" sz="2400" b="0">
                <a:ea typeface="宋体" panose="02010600030101010101" pitchFamily="2" charset="-122"/>
              </a:rPr>
              <a:t>中小磁针的指向正确的是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pic>
        <p:nvPicPr>
          <p:cNvPr id="2" name="图片 -21474822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8863" y="3563620"/>
            <a:ext cx="10311130" cy="18535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7617778" y="2731770"/>
            <a:ext cx="12192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40118" y="950595"/>
            <a:ext cx="1054354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(2018省卷12题3分)如</a:t>
            </a:r>
            <a:r>
              <a:rPr lang="zh-CN" sz="2400" b="0">
                <a:ea typeface="宋体" panose="02010600030101010101" pitchFamily="2" charset="-122"/>
              </a:rPr>
              <a:t>题图所示，条形磁铁放在水平木桌上，电磁铁右端固定并与条形磁铁在同一水平面上．闭合开关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 b="0">
                <a:ea typeface="宋体" panose="02010600030101010101" pitchFamily="2" charset="-122"/>
              </a:rPr>
              <a:t>，当滑动变阻器的滑片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 b="0">
                <a:ea typeface="宋体" panose="02010600030101010101" pitchFamily="2" charset="-122"/>
              </a:rPr>
              <a:t>逐渐向右移动时，条形磁铁仍保持静止，此时电磁铁的左端为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极，条形磁铁受到的摩擦力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变大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zh-CN" sz="2400" b="0">
                <a:ea typeface="宋体" panose="02010600030101010101" pitchFamily="2" charset="-122"/>
              </a:rPr>
              <a:t>变小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不变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 b="0">
                <a:ea typeface="宋体" panose="02010600030101010101" pitchFamily="2" charset="-122"/>
              </a:rPr>
              <a:t>，方向水平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向左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向右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endParaRPr lang="zh-CN" altLang="en-US"/>
          </a:p>
        </p:txBody>
      </p:sp>
      <p:pic>
        <p:nvPicPr>
          <p:cNvPr id="2" name="图片 -21474822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0769" y="3533140"/>
            <a:ext cx="3314700" cy="21024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5856629" y="5806916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8591233" y="2151380"/>
            <a:ext cx="54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348038" y="2683510"/>
            <a:ext cx="8769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变大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870758" y="2698750"/>
            <a:ext cx="8794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向左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448753" y="1201420"/>
            <a:ext cx="95497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[2017省卷16(1)题2分]螺</a:t>
            </a:r>
            <a:r>
              <a:rPr lang="zh-CN" sz="2400" b="0">
                <a:ea typeface="宋体" panose="02010600030101010101" pitchFamily="2" charset="-122"/>
              </a:rPr>
              <a:t>线管通电后，小磁针静止时的指向如图所示，则通电螺线管右端为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极，电源的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端为正极．</a:t>
            </a:r>
            <a:endParaRPr lang="zh-CN" altLang="en-US"/>
          </a:p>
        </p:txBody>
      </p:sp>
      <p:pic>
        <p:nvPicPr>
          <p:cNvPr id="2" name="图片 -21474822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7517" y="2907030"/>
            <a:ext cx="2017395" cy="2505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5854724" y="5580221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4572318" y="1868170"/>
            <a:ext cx="6991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283133" y="1868170"/>
            <a:ext cx="7194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右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80148" y="1277620"/>
            <a:ext cx="8552815" cy="737235"/>
            <a:chOff x="1342" y="2812"/>
            <a:chExt cx="13469" cy="1161"/>
          </a:xfrm>
        </p:grpSpPr>
        <p:pic>
          <p:nvPicPr>
            <p:cNvPr id="3" name="图片 2" descr="带序号考点标2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42" y="3051"/>
              <a:ext cx="2803" cy="9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622" y="3092"/>
              <a:ext cx="17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类型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90" y="3123"/>
              <a:ext cx="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650" y="2812"/>
              <a:ext cx="10161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电磁学作图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［2015.21(4)，2014.15(3)］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142048" y="2301875"/>
            <a:ext cx="99079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 [2015省卷21(4)题2分]如图</a:t>
            </a:r>
            <a:r>
              <a:rPr lang="zh-CN" sz="2400" b="0">
                <a:ea typeface="宋体" panose="02010600030101010101" pitchFamily="2" charset="-122"/>
              </a:rPr>
              <a:t>所示，请将电路连接完整，要求闭合开关后，红灯先通电，然后绿灯与红灯能交替通电．</a:t>
            </a:r>
            <a:endParaRPr lang="zh-CN" altLang="en-US"/>
          </a:p>
        </p:txBody>
      </p:sp>
      <p:pic>
        <p:nvPicPr>
          <p:cNvPr id="2" name="图片 -2147482200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4470083" y="3529965"/>
            <a:ext cx="3526790" cy="190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5741694" y="5580856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9" name="任意多边形 8"/>
          <p:cNvSpPr/>
          <p:nvPr/>
        </p:nvSpPr>
        <p:spPr>
          <a:xfrm>
            <a:off x="5454968" y="4403090"/>
            <a:ext cx="2552700" cy="883920"/>
          </a:xfrm>
          <a:custGeom>
            <a:avLst/>
            <a:gdLst>
              <a:gd name="connisteX0" fmla="*/ 0 w 2552700"/>
              <a:gd name="connsiteY0" fmla="*/ 876300 h 883920"/>
              <a:gd name="connisteX1" fmla="*/ 2552700 w 2552700"/>
              <a:gd name="connsiteY1" fmla="*/ 883920 h 883920"/>
              <a:gd name="connisteX2" fmla="*/ 2537460 w 2552700"/>
              <a:gd name="connsiteY2" fmla="*/ 0 h 88392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2552700" h="883920">
                <a:moveTo>
                  <a:pt x="0" y="876300"/>
                </a:moveTo>
                <a:lnTo>
                  <a:pt x="2552700" y="883920"/>
                </a:lnTo>
                <a:lnTo>
                  <a:pt x="2537460" y="0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7330123" y="3501390"/>
            <a:ext cx="648970" cy="633095"/>
          </a:xfrm>
          <a:custGeom>
            <a:avLst/>
            <a:gdLst>
              <a:gd name="connisteX0" fmla="*/ 648970 w 648970"/>
              <a:gd name="connsiteY0" fmla="*/ 633095 h 633095"/>
              <a:gd name="connisteX1" fmla="*/ 648970 w 648970"/>
              <a:gd name="connsiteY1" fmla="*/ 0 h 633095"/>
              <a:gd name="connisteX2" fmla="*/ 0 w 648970"/>
              <a:gd name="connsiteY2" fmla="*/ 0 h 633095"/>
              <a:gd name="connisteX3" fmla="*/ 0 w 648970"/>
              <a:gd name="connsiteY3" fmla="*/ 237490 h 6330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648970" h="633095">
                <a:moveTo>
                  <a:pt x="648970" y="633095"/>
                </a:moveTo>
                <a:lnTo>
                  <a:pt x="648970" y="0"/>
                </a:lnTo>
                <a:lnTo>
                  <a:pt x="0" y="0"/>
                </a:lnTo>
                <a:lnTo>
                  <a:pt x="0" y="237490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48703" y="1523365"/>
            <a:ext cx="100945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 [2014省卷15(3)题2分]请</a:t>
            </a:r>
            <a:r>
              <a:rPr lang="zh-CN" sz="2400" b="0">
                <a:ea typeface="宋体" panose="02010600030101010101" pitchFamily="2" charset="-122"/>
              </a:rPr>
              <a:t>在图中标出通电螺线管的磁感线方向，在括号中标出电源的正负极．</a:t>
            </a:r>
            <a:endParaRPr lang="zh-CN" altLang="en-US"/>
          </a:p>
        </p:txBody>
      </p:sp>
      <p:pic>
        <p:nvPicPr>
          <p:cNvPr id="2" name="图片 -21474821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17023" y="2965450"/>
            <a:ext cx="4206875" cy="20548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5728994" y="5481161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5116513" y="4604385"/>
            <a:ext cx="35496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61823" y="4604385"/>
            <a:ext cx="3149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4602163" y="3391535"/>
            <a:ext cx="22860" cy="39370"/>
          </a:xfrm>
          <a:custGeom>
            <a:avLst/>
            <a:gdLst>
              <a:gd name="connisteX0" fmla="*/ 0 w 22860"/>
              <a:gd name="connsiteY0" fmla="*/ 0 h 39370"/>
              <a:gd name="connisteX1" fmla="*/ 22860 w 22860"/>
              <a:gd name="connsiteY1" fmla="*/ 39370 h 3937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22860" h="39370">
                <a:moveTo>
                  <a:pt x="0" y="0"/>
                </a:moveTo>
                <a:lnTo>
                  <a:pt x="22860" y="39370"/>
                </a:lnTo>
              </a:path>
            </a:pathLst>
          </a:custGeom>
          <a:noFill/>
          <a:ln w="38100">
            <a:solidFill>
              <a:srgbClr val="FF0000"/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 rot="19200000">
            <a:off x="4429443" y="3555365"/>
            <a:ext cx="76200" cy="82550"/>
          </a:xfrm>
          <a:custGeom>
            <a:avLst/>
            <a:gdLst>
              <a:gd name="connisteX0" fmla="*/ 0 w 22860"/>
              <a:gd name="connsiteY0" fmla="*/ 0 h 39370"/>
              <a:gd name="connisteX1" fmla="*/ 22860 w 22860"/>
              <a:gd name="connsiteY1" fmla="*/ 39370 h 3937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22860" h="39370">
                <a:moveTo>
                  <a:pt x="0" y="0"/>
                </a:moveTo>
                <a:lnTo>
                  <a:pt x="22860" y="39370"/>
                </a:lnTo>
              </a:path>
            </a:pathLst>
          </a:custGeom>
          <a:noFill/>
          <a:ln w="38100">
            <a:solidFill>
              <a:srgbClr val="FF0000"/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13560000" flipH="1">
            <a:off x="4476433" y="3669030"/>
            <a:ext cx="76200" cy="76200"/>
          </a:xfrm>
          <a:custGeom>
            <a:avLst/>
            <a:gdLst>
              <a:gd name="connisteX0" fmla="*/ 0 w 22860"/>
              <a:gd name="connsiteY0" fmla="*/ 0 h 39370"/>
              <a:gd name="connisteX1" fmla="*/ 22860 w 22860"/>
              <a:gd name="connsiteY1" fmla="*/ 39370 h 3937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22860" h="39370">
                <a:moveTo>
                  <a:pt x="0" y="0"/>
                </a:moveTo>
                <a:lnTo>
                  <a:pt x="22860" y="39370"/>
                </a:lnTo>
              </a:path>
            </a:pathLst>
          </a:custGeom>
          <a:noFill/>
          <a:ln w="38100">
            <a:solidFill>
              <a:srgbClr val="FF0000"/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6200000">
            <a:off x="4602163" y="3775710"/>
            <a:ext cx="22860" cy="39370"/>
          </a:xfrm>
          <a:custGeom>
            <a:avLst/>
            <a:gdLst>
              <a:gd name="connisteX0" fmla="*/ 0 w 22860"/>
              <a:gd name="connsiteY0" fmla="*/ 0 h 39370"/>
              <a:gd name="connisteX1" fmla="*/ 22860 w 22860"/>
              <a:gd name="connsiteY1" fmla="*/ 39370 h 3937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22860" h="39370">
                <a:moveTo>
                  <a:pt x="0" y="0"/>
                </a:moveTo>
                <a:lnTo>
                  <a:pt x="22860" y="39370"/>
                </a:lnTo>
              </a:path>
            </a:pathLst>
          </a:custGeom>
          <a:noFill/>
          <a:ln w="38100">
            <a:solidFill>
              <a:srgbClr val="FF0000"/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15660000">
            <a:off x="4769168" y="3853180"/>
            <a:ext cx="22860" cy="39370"/>
          </a:xfrm>
          <a:custGeom>
            <a:avLst/>
            <a:gdLst>
              <a:gd name="connisteX0" fmla="*/ 0 w 22860"/>
              <a:gd name="connsiteY0" fmla="*/ 0 h 39370"/>
              <a:gd name="connisteX1" fmla="*/ 22860 w 22860"/>
              <a:gd name="connsiteY1" fmla="*/ 39370 h 3937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22860" h="39370">
                <a:moveTo>
                  <a:pt x="0" y="0"/>
                </a:moveTo>
                <a:lnTo>
                  <a:pt x="22860" y="39370"/>
                </a:lnTo>
              </a:path>
            </a:pathLst>
          </a:custGeom>
          <a:noFill/>
          <a:ln w="38100">
            <a:solidFill>
              <a:srgbClr val="FF0000"/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15660000">
            <a:off x="7730808" y="3349625"/>
            <a:ext cx="76200" cy="76200"/>
          </a:xfrm>
          <a:custGeom>
            <a:avLst/>
            <a:gdLst>
              <a:gd name="connisteX0" fmla="*/ 0 w 22860"/>
              <a:gd name="connsiteY0" fmla="*/ 0 h 39370"/>
              <a:gd name="connisteX1" fmla="*/ 22860 w 22860"/>
              <a:gd name="connsiteY1" fmla="*/ 39370 h 3937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22860" h="39370">
                <a:moveTo>
                  <a:pt x="0" y="0"/>
                </a:moveTo>
                <a:lnTo>
                  <a:pt x="22860" y="39370"/>
                </a:lnTo>
              </a:path>
            </a:pathLst>
          </a:custGeom>
          <a:noFill/>
          <a:ln w="38100">
            <a:solidFill>
              <a:srgbClr val="FF0000"/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18180000">
            <a:off x="7847648" y="3522345"/>
            <a:ext cx="76200" cy="76200"/>
          </a:xfrm>
          <a:custGeom>
            <a:avLst/>
            <a:gdLst>
              <a:gd name="connisteX0" fmla="*/ 0 w 22860"/>
              <a:gd name="connsiteY0" fmla="*/ 0 h 39370"/>
              <a:gd name="connisteX1" fmla="*/ 22860 w 22860"/>
              <a:gd name="connsiteY1" fmla="*/ 39370 h 3937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22860" h="39370">
                <a:moveTo>
                  <a:pt x="0" y="0"/>
                </a:moveTo>
                <a:lnTo>
                  <a:pt x="22860" y="39370"/>
                </a:lnTo>
              </a:path>
            </a:pathLst>
          </a:custGeom>
          <a:noFill/>
          <a:ln w="38100">
            <a:solidFill>
              <a:srgbClr val="FF0000"/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rot="13740000" flipH="1">
            <a:off x="7865428" y="3644265"/>
            <a:ext cx="76200" cy="80010"/>
          </a:xfrm>
          <a:custGeom>
            <a:avLst/>
            <a:gdLst>
              <a:gd name="connisteX0" fmla="*/ 0 w 22860"/>
              <a:gd name="connsiteY0" fmla="*/ 0 h 39370"/>
              <a:gd name="connisteX1" fmla="*/ 22860 w 22860"/>
              <a:gd name="connsiteY1" fmla="*/ 39370 h 3937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22860" h="39370">
                <a:moveTo>
                  <a:pt x="0" y="0"/>
                </a:moveTo>
                <a:lnTo>
                  <a:pt x="22860" y="39370"/>
                </a:lnTo>
              </a:path>
            </a:pathLst>
          </a:custGeom>
          <a:noFill/>
          <a:ln w="38100">
            <a:solidFill>
              <a:srgbClr val="FF0000"/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rot="19920000">
            <a:off x="7857808" y="3763645"/>
            <a:ext cx="76200" cy="76200"/>
          </a:xfrm>
          <a:custGeom>
            <a:avLst/>
            <a:gdLst>
              <a:gd name="connisteX0" fmla="*/ 0 w 22860"/>
              <a:gd name="connsiteY0" fmla="*/ 0 h 39370"/>
              <a:gd name="connisteX1" fmla="*/ 22860 w 22860"/>
              <a:gd name="connsiteY1" fmla="*/ 39370 h 3937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22860" h="39370">
                <a:moveTo>
                  <a:pt x="0" y="0"/>
                </a:moveTo>
                <a:lnTo>
                  <a:pt x="22860" y="39370"/>
                </a:lnTo>
              </a:path>
            </a:pathLst>
          </a:custGeom>
          <a:noFill/>
          <a:ln w="38100">
            <a:solidFill>
              <a:srgbClr val="FF0000"/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rot="1320000">
            <a:off x="7786053" y="3978910"/>
            <a:ext cx="76200" cy="76200"/>
          </a:xfrm>
          <a:custGeom>
            <a:avLst/>
            <a:gdLst>
              <a:gd name="connisteX0" fmla="*/ 0 w 22860"/>
              <a:gd name="connsiteY0" fmla="*/ 0 h 39370"/>
              <a:gd name="connisteX1" fmla="*/ 22860 w 22860"/>
              <a:gd name="connsiteY1" fmla="*/ 39370 h 3937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22860" h="39370">
                <a:moveTo>
                  <a:pt x="0" y="0"/>
                </a:moveTo>
                <a:lnTo>
                  <a:pt x="22860" y="39370"/>
                </a:lnTo>
              </a:path>
            </a:pathLst>
          </a:custGeom>
          <a:noFill/>
          <a:ln w="38100">
            <a:solidFill>
              <a:srgbClr val="FF0000"/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4" grpId="0" bldLvl="0" animBg="1"/>
      <p:bldP spid="5" grpId="0" bldLvl="0" animBg="1"/>
      <p:bldP spid="6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417878" y="5211445"/>
            <a:ext cx="9829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题图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724768" y="2099345"/>
            <a:ext cx="2295295" cy="475615"/>
            <a:chOff x="1698" y="7133"/>
            <a:chExt cx="3615" cy="749"/>
          </a:xfrm>
        </p:grpSpPr>
        <p:pic>
          <p:nvPicPr>
            <p:cNvPr id="13" name="图片 12" descr="方框小标4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5" y="7133"/>
              <a:ext cx="3269" cy="725"/>
            </a:xfrm>
            <a:prstGeom prst="rect">
              <a:avLst/>
            </a:prstGeom>
          </p:spPr>
        </p:pic>
        <p:sp>
          <p:nvSpPr>
            <p:cNvPr id="14" name="文本框 11"/>
            <p:cNvSpPr txBox="1"/>
            <p:nvPr/>
          </p:nvSpPr>
          <p:spPr>
            <a:xfrm>
              <a:off x="1698" y="7157"/>
              <a:ext cx="361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 spc="1700" dirty="0" smtClean="0">
                  <a:solidFill>
                    <a:srgbClr val="00923F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考</a:t>
              </a:r>
              <a:r>
                <a:rPr lang="zh-CN" altLang="en-US" sz="2400" b="1" spc="1700" dirty="0">
                  <a:solidFill>
                    <a:srgbClr val="00923F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向拓展</a:t>
              </a:r>
              <a:endParaRPr lang="zh-CN" altLang="en-US" sz="2400" b="1" spc="1700" dirty="0">
                <a:solidFill>
                  <a:srgbClr val="00923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611948" y="2647315"/>
            <a:ext cx="547560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 [2019镇江22(1)题2分]如</a:t>
            </a:r>
            <a:r>
              <a:rPr lang="zh-CN" sz="2400" b="0">
                <a:ea typeface="宋体" panose="02010600030101010101" pitchFamily="2" charset="-122"/>
              </a:rPr>
              <a:t>图所示，小磁针处于静止状态．请在两虚线框内分别标出电源和螺线管的极性；</a:t>
            </a:r>
            <a:endParaRPr lang="zh-CN" altLang="en-US"/>
          </a:p>
        </p:txBody>
      </p:sp>
      <p:pic>
        <p:nvPicPr>
          <p:cNvPr id="2" name="图片 -214748219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1878" y="2068830"/>
            <a:ext cx="2902585" cy="29629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9818688" y="2922905"/>
            <a:ext cx="1790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70303" y="4627880"/>
            <a:ext cx="1790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MainIdea"/>
          <p:cNvSpPr/>
          <p:nvPr/>
        </p:nvSpPr>
        <p:spPr>
          <a:xfrm>
            <a:off x="5054283" y="2877185"/>
            <a:ext cx="704850" cy="1816735"/>
          </a:xfrm>
          <a:custGeom>
            <a:avLst/>
            <a:gdLst>
              <a:gd name="rtl" fmla="*/ 224960 w 1212960"/>
              <a:gd name="rtt" fmla="*/ 132240 h 547200"/>
              <a:gd name="rtr" fmla="*/ 984960 w 1212960"/>
              <a:gd name="rtb" fmla="*/ 428640 h 547200"/>
            </a:gdLst>
            <a:ahLst/>
            <a:cxnLst/>
            <a:rect l="rtl" t="rtt" r="rtr" b="rtb"/>
            <a:pathLst>
              <a:path w="1212960" h="547200">
                <a:moveTo>
                  <a:pt x="273600" y="0"/>
                </a:moveTo>
                <a:lnTo>
                  <a:pt x="939360" y="0"/>
                </a:lnTo>
                <a:cubicBezTo>
                  <a:pt x="1090469" y="0"/>
                  <a:pt x="1212960" y="122491"/>
                  <a:pt x="1212960" y="273600"/>
                </a:cubicBezTo>
                <a:cubicBezTo>
                  <a:pt x="1212960" y="424709"/>
                  <a:pt x="1090469" y="547200"/>
                  <a:pt x="9393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rgbClr val="96E54E"/>
            </a:solidFill>
            <a:round/>
          </a:ln>
        </p:spPr>
        <p:txBody>
          <a:bodyPr wrap="none" lIns="0" tIns="0" rIns="0" bIns="22500" rtlCol="0" anchor="ctr"/>
          <a:p>
            <a:pPr algn="ctr"/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电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  <a:p>
            <a:pPr algn="ctr"/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与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  <a:p>
            <a:pPr algn="ctr"/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磁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5940743" y="3412490"/>
            <a:ext cx="3065145" cy="1014730"/>
            <a:chOff x="9354" y="5487"/>
            <a:chExt cx="4827" cy="1598"/>
          </a:xfrm>
        </p:grpSpPr>
        <p:sp>
          <p:nvSpPr>
            <p:cNvPr id="105" name="MMConnector"/>
            <p:cNvSpPr/>
            <p:nvPr/>
          </p:nvSpPr>
          <p:spPr>
            <a:xfrm>
              <a:off x="9354" y="6168"/>
              <a:ext cx="1757" cy="155"/>
            </a:xfrm>
            <a:custGeom>
              <a:avLst/>
              <a:gdLst/>
              <a:ahLst/>
              <a:cxnLst/>
              <a:pathLst>
                <a:path w="798984" h="45032">
                  <a:moveTo>
                    <a:pt x="-94914" y="-37369"/>
                  </a:moveTo>
                  <a:cubicBezTo>
                    <a:pt x="-113974" y="-39247"/>
                    <a:pt x="-127582" y="-27623"/>
                    <a:pt x="-128588" y="-13028"/>
                  </a:cubicBezTo>
                  <a:cubicBezTo>
                    <a:pt x="-129595" y="1568"/>
                    <a:pt x="-117710" y="14915"/>
                    <a:pt x="-98574" y="15705"/>
                  </a:cubicBezTo>
                  <a:cubicBezTo>
                    <a:pt x="-80875" y="16436"/>
                    <a:pt x="-63176" y="17167"/>
                    <a:pt x="-45473" y="17928"/>
                  </a:cubicBezTo>
                  <a:cubicBezTo>
                    <a:pt x="-27770" y="18688"/>
                    <a:pt x="-10063" y="19479"/>
                    <a:pt x="7647" y="20282"/>
                  </a:cubicBezTo>
                  <a:cubicBezTo>
                    <a:pt x="25357" y="21086"/>
                    <a:pt x="43069" y="21902"/>
                    <a:pt x="60785" y="22725"/>
                  </a:cubicBezTo>
                  <a:cubicBezTo>
                    <a:pt x="78501" y="23548"/>
                    <a:pt x="96221" y="24378"/>
                    <a:pt x="113944" y="25206"/>
                  </a:cubicBezTo>
                  <a:cubicBezTo>
                    <a:pt x="131667" y="26035"/>
                    <a:pt x="149393" y="26861"/>
                    <a:pt x="167124" y="27675"/>
                  </a:cubicBezTo>
                  <a:cubicBezTo>
                    <a:pt x="184854" y="28490"/>
                    <a:pt x="202587" y="29293"/>
                    <a:pt x="220325" y="30076"/>
                  </a:cubicBezTo>
                  <a:cubicBezTo>
                    <a:pt x="238062" y="30858"/>
                    <a:pt x="255803" y="31619"/>
                    <a:pt x="273548" y="32348"/>
                  </a:cubicBezTo>
                  <a:cubicBezTo>
                    <a:pt x="291292" y="33078"/>
                    <a:pt x="309041" y="33776"/>
                    <a:pt x="326792" y="34431"/>
                  </a:cubicBezTo>
                  <a:cubicBezTo>
                    <a:pt x="344544" y="35087"/>
                    <a:pt x="362299" y="35700"/>
                    <a:pt x="380056" y="36259"/>
                  </a:cubicBezTo>
                  <a:cubicBezTo>
                    <a:pt x="397814" y="36819"/>
                    <a:pt x="415573" y="37325"/>
                    <a:pt x="433338" y="37765"/>
                  </a:cubicBezTo>
                  <a:cubicBezTo>
                    <a:pt x="451103" y="38206"/>
                    <a:pt x="468874" y="38582"/>
                    <a:pt x="486633" y="38882"/>
                  </a:cubicBezTo>
                  <a:cubicBezTo>
                    <a:pt x="504392" y="39181"/>
                    <a:pt x="522140" y="39405"/>
                    <a:pt x="539935" y="39538"/>
                  </a:cubicBezTo>
                  <a:cubicBezTo>
                    <a:pt x="557730" y="39672"/>
                    <a:pt x="575572" y="39714"/>
                    <a:pt x="593237" y="39667"/>
                  </a:cubicBezTo>
                  <a:cubicBezTo>
                    <a:pt x="610902" y="39619"/>
                    <a:pt x="628391" y="39480"/>
                    <a:pt x="646528" y="39199"/>
                  </a:cubicBezTo>
                  <a:cubicBezTo>
                    <a:pt x="664666" y="38917"/>
                    <a:pt x="683453" y="38493"/>
                    <a:pt x="702240" y="38070"/>
                  </a:cubicBezTo>
                  <a:cubicBezTo>
                    <a:pt x="704975" y="38008"/>
                    <a:pt x="706800" y="36290"/>
                    <a:pt x="706800" y="34200"/>
                  </a:cubicBezTo>
                  <a:cubicBezTo>
                    <a:pt x="706800" y="32110"/>
                    <a:pt x="704975" y="30416"/>
                    <a:pt x="702240" y="30330"/>
                  </a:cubicBezTo>
                  <a:cubicBezTo>
                    <a:pt x="683498" y="29744"/>
                    <a:pt x="664756" y="29158"/>
                    <a:pt x="646675" y="28430"/>
                  </a:cubicBezTo>
                  <a:cubicBezTo>
                    <a:pt x="628595" y="27702"/>
                    <a:pt x="611176" y="26831"/>
                    <a:pt x="593588" y="25871"/>
                  </a:cubicBezTo>
                  <a:cubicBezTo>
                    <a:pt x="576000" y="24910"/>
                    <a:pt x="558244" y="23859"/>
                    <a:pt x="540541" y="22718"/>
                  </a:cubicBezTo>
                  <a:cubicBezTo>
                    <a:pt x="522838" y="21577"/>
                    <a:pt x="505188" y="20346"/>
                    <a:pt x="487532" y="19040"/>
                  </a:cubicBezTo>
                  <a:cubicBezTo>
                    <a:pt x="469875" y="17734"/>
                    <a:pt x="452212" y="16352"/>
                    <a:pt x="434556" y="14905"/>
                  </a:cubicBezTo>
                  <a:cubicBezTo>
                    <a:pt x="416901" y="13459"/>
                    <a:pt x="399254" y="11947"/>
                    <a:pt x="381609" y="10382"/>
                  </a:cubicBezTo>
                  <a:cubicBezTo>
                    <a:pt x="363965" y="8818"/>
                    <a:pt x="346323" y="7199"/>
                    <a:pt x="328683" y="5539"/>
                  </a:cubicBezTo>
                  <a:cubicBezTo>
                    <a:pt x="311043" y="3878"/>
                    <a:pt x="293406" y="2175"/>
                    <a:pt x="275770" y="441"/>
                  </a:cubicBezTo>
                  <a:cubicBezTo>
                    <a:pt x="258134" y="-1294"/>
                    <a:pt x="240498" y="-3060"/>
                    <a:pt x="222862" y="-4848"/>
                  </a:cubicBezTo>
                  <a:cubicBezTo>
                    <a:pt x="205226" y="-6636"/>
                    <a:pt x="187589" y="-8445"/>
                    <a:pt x="169951" y="-10266"/>
                  </a:cubicBezTo>
                  <a:cubicBezTo>
                    <a:pt x="152312" y="-12087"/>
                    <a:pt x="134672" y="-13919"/>
                    <a:pt x="117029" y="-15755"/>
                  </a:cubicBezTo>
                  <a:cubicBezTo>
                    <a:pt x="99385" y="-17590"/>
                    <a:pt x="81738" y="-19428"/>
                    <a:pt x="64087" y="-21259"/>
                  </a:cubicBezTo>
                  <a:cubicBezTo>
                    <a:pt x="46436" y="-23091"/>
                    <a:pt x="28781" y="-24915"/>
                    <a:pt x="11120" y="-26728"/>
                  </a:cubicBezTo>
                  <a:cubicBezTo>
                    <a:pt x="-6540" y="-28541"/>
                    <a:pt x="-24205" y="-30341"/>
                    <a:pt x="-41878" y="-32113"/>
                  </a:cubicBezTo>
                  <a:cubicBezTo>
                    <a:pt x="-59551" y="-33884"/>
                    <a:pt x="-77233" y="-35626"/>
                    <a:pt x="-94914" y="-37369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04" name="MainTopic"/>
            <p:cNvSpPr/>
            <p:nvPr/>
          </p:nvSpPr>
          <p:spPr>
            <a:xfrm>
              <a:off x="10886" y="5487"/>
              <a:ext cx="3295" cy="1598"/>
            </a:xfrm>
            <a:custGeom>
              <a:avLst/>
              <a:gdLst>
                <a:gd name="rtl" fmla="*/ 135280 w 1026000"/>
                <a:gd name="rtt" fmla="*/ 71440 h 463600"/>
                <a:gd name="rtr" fmla="*/ 887680 w 1026000"/>
                <a:gd name="rtb" fmla="*/ 405840 h 463600"/>
              </a:gdLst>
              <a:ahLst/>
              <a:cxnLst/>
              <a:rect l="rtl" t="rtt" r="rtr" b="rtb"/>
              <a:pathLst>
                <a:path w="1026000" h="4636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433200"/>
                  </a:lnTo>
                  <a:cubicBezTo>
                    <a:pt x="1026000" y="449981"/>
                    <a:pt x="1012381" y="463600"/>
                    <a:pt x="995600" y="463600"/>
                  </a:cubicBezTo>
                  <a:lnTo>
                    <a:pt x="30400" y="463600"/>
                  </a:lnTo>
                  <a:cubicBezTo>
                    <a:pt x="13619" y="463600"/>
                    <a:pt x="0" y="449981"/>
                    <a:pt x="0" y="4332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square" lIns="0" tIns="0" rIns="0" bIns="22500" rtlCol="0" anchor="ctr"/>
            <a:p>
              <a:pPr algn="l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磁场对通电导体的作用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079173" y="4703445"/>
            <a:ext cx="2171700" cy="1400175"/>
            <a:chOff x="9572" y="7520"/>
            <a:chExt cx="3420" cy="2205"/>
          </a:xfrm>
        </p:grpSpPr>
        <p:sp>
          <p:nvSpPr>
            <p:cNvPr id="107" name="MMConnector"/>
            <p:cNvSpPr/>
            <p:nvPr/>
          </p:nvSpPr>
          <p:spPr>
            <a:xfrm>
              <a:off x="9572" y="7520"/>
              <a:ext cx="2098" cy="2205"/>
            </a:xfrm>
            <a:custGeom>
              <a:avLst/>
              <a:gdLst/>
              <a:ahLst/>
              <a:cxnLst/>
              <a:pathLst>
                <a:path w="900209" h="639819">
                  <a:moveTo>
                    <a:pt x="-179992" y="-232875"/>
                  </a:moveTo>
                  <a:cubicBezTo>
                    <a:pt x="-193696" y="-246255"/>
                    <a:pt x="-211609" y="-245625"/>
                    <a:pt x="-221496" y="-234842"/>
                  </a:cubicBezTo>
                  <a:cubicBezTo>
                    <a:pt x="-231384" y="-224059"/>
                    <a:pt x="-230173" y="-206486"/>
                    <a:pt x="-215947" y="-193664"/>
                  </a:cubicBezTo>
                  <a:cubicBezTo>
                    <a:pt x="-203020" y="-182014"/>
                    <a:pt x="-190094" y="-170364"/>
                    <a:pt x="-177392" y="-158400"/>
                  </a:cubicBezTo>
                  <a:cubicBezTo>
                    <a:pt x="-164689" y="-146437"/>
                    <a:pt x="-152210" y="-134160"/>
                    <a:pt x="-139848" y="-121724"/>
                  </a:cubicBezTo>
                  <a:cubicBezTo>
                    <a:pt x="-127486" y="-109288"/>
                    <a:pt x="-115241" y="-96693"/>
                    <a:pt x="-103092" y="-83962"/>
                  </a:cubicBezTo>
                  <a:cubicBezTo>
                    <a:pt x="-90943" y="-71230"/>
                    <a:pt x="-78890" y="-58363"/>
                    <a:pt x="-66887" y="-45413"/>
                  </a:cubicBezTo>
                  <a:cubicBezTo>
                    <a:pt x="-54884" y="-32462"/>
                    <a:pt x="-42931" y="-19429"/>
                    <a:pt x="-30987" y="-6353"/>
                  </a:cubicBezTo>
                  <a:cubicBezTo>
                    <a:pt x="-19042" y="6722"/>
                    <a:pt x="-7107" y="19840"/>
                    <a:pt x="4864" y="32956"/>
                  </a:cubicBezTo>
                  <a:cubicBezTo>
                    <a:pt x="16834" y="46072"/>
                    <a:pt x="28840" y="59186"/>
                    <a:pt x="40923" y="72257"/>
                  </a:cubicBezTo>
                  <a:cubicBezTo>
                    <a:pt x="53007" y="85327"/>
                    <a:pt x="65169" y="98353"/>
                    <a:pt x="77455" y="111289"/>
                  </a:cubicBezTo>
                  <a:cubicBezTo>
                    <a:pt x="89740" y="124224"/>
                    <a:pt x="102148" y="137070"/>
                    <a:pt x="114723" y="149774"/>
                  </a:cubicBezTo>
                  <a:cubicBezTo>
                    <a:pt x="127298" y="162479"/>
                    <a:pt x="140040" y="175043"/>
                    <a:pt x="152993" y="187410"/>
                  </a:cubicBezTo>
                  <a:cubicBezTo>
                    <a:pt x="165945" y="199777"/>
                    <a:pt x="179108" y="211947"/>
                    <a:pt x="192522" y="223856"/>
                  </a:cubicBezTo>
                  <a:cubicBezTo>
                    <a:pt x="205935" y="235765"/>
                    <a:pt x="219600" y="247414"/>
                    <a:pt x="233550" y="258730"/>
                  </a:cubicBezTo>
                  <a:cubicBezTo>
                    <a:pt x="247501" y="270045"/>
                    <a:pt x="261737" y="281028"/>
                    <a:pt x="276284" y="291598"/>
                  </a:cubicBezTo>
                  <a:cubicBezTo>
                    <a:pt x="290831" y="302168"/>
                    <a:pt x="305690" y="312325"/>
                    <a:pt x="320871" y="321986"/>
                  </a:cubicBezTo>
                  <a:cubicBezTo>
                    <a:pt x="336053" y="331646"/>
                    <a:pt x="351558" y="340809"/>
                    <a:pt x="367376" y="349392"/>
                  </a:cubicBezTo>
                  <a:cubicBezTo>
                    <a:pt x="383193" y="357974"/>
                    <a:pt x="399323" y="365977"/>
                    <a:pt x="415751" y="373324"/>
                  </a:cubicBezTo>
                  <a:cubicBezTo>
                    <a:pt x="432178" y="380672"/>
                    <a:pt x="448903" y="387366"/>
                    <a:pt x="465828" y="393351"/>
                  </a:cubicBezTo>
                  <a:cubicBezTo>
                    <a:pt x="482754" y="399336"/>
                    <a:pt x="499879" y="404614"/>
                    <a:pt x="517325" y="409152"/>
                  </a:cubicBezTo>
                  <a:cubicBezTo>
                    <a:pt x="534771" y="413691"/>
                    <a:pt x="552537" y="417491"/>
                    <a:pt x="569876" y="420566"/>
                  </a:cubicBezTo>
                  <a:cubicBezTo>
                    <a:pt x="587216" y="423641"/>
                    <a:pt x="604129" y="425990"/>
                    <a:pt x="623087" y="427600"/>
                  </a:cubicBezTo>
                  <a:cubicBezTo>
                    <a:pt x="642045" y="429211"/>
                    <a:pt x="663047" y="430082"/>
                    <a:pt x="676580" y="430417"/>
                  </a:cubicBezTo>
                  <a:cubicBezTo>
                    <a:pt x="690113" y="430753"/>
                    <a:pt x="696177" y="430551"/>
                    <a:pt x="702240" y="430350"/>
                  </a:cubicBezTo>
                  <a:cubicBezTo>
                    <a:pt x="704974" y="430259"/>
                    <a:pt x="706800" y="428640"/>
                    <a:pt x="706800" y="426550"/>
                  </a:cubicBezTo>
                  <a:cubicBezTo>
                    <a:pt x="706800" y="424460"/>
                    <a:pt x="704976" y="422769"/>
                    <a:pt x="702240" y="422750"/>
                  </a:cubicBezTo>
                  <a:cubicBezTo>
                    <a:pt x="696230" y="422709"/>
                    <a:pt x="690221" y="422668"/>
                    <a:pt x="676879" y="421804"/>
                  </a:cubicBezTo>
                  <a:cubicBezTo>
                    <a:pt x="663537" y="420940"/>
                    <a:pt x="642864" y="419253"/>
                    <a:pt x="624277" y="416925"/>
                  </a:cubicBezTo>
                  <a:cubicBezTo>
                    <a:pt x="605690" y="414597"/>
                    <a:pt x="589190" y="411627"/>
                    <a:pt x="572330" y="407938"/>
                  </a:cubicBezTo>
                  <a:cubicBezTo>
                    <a:pt x="555470" y="404249"/>
                    <a:pt x="538250" y="399839"/>
                    <a:pt x="521401" y="394730"/>
                  </a:cubicBezTo>
                  <a:cubicBezTo>
                    <a:pt x="504553" y="389622"/>
                    <a:pt x="488076" y="383814"/>
                    <a:pt x="471842" y="377333"/>
                  </a:cubicBezTo>
                  <a:cubicBezTo>
                    <a:pt x="455608" y="370852"/>
                    <a:pt x="439617" y="363699"/>
                    <a:pt x="423950" y="355927"/>
                  </a:cubicBezTo>
                  <a:cubicBezTo>
                    <a:pt x="408283" y="348155"/>
                    <a:pt x="392942" y="339765"/>
                    <a:pt x="377927" y="330825"/>
                  </a:cubicBezTo>
                  <a:cubicBezTo>
                    <a:pt x="362912" y="321884"/>
                    <a:pt x="348225" y="312394"/>
                    <a:pt x="333863" y="302429"/>
                  </a:cubicBezTo>
                  <a:cubicBezTo>
                    <a:pt x="319502" y="292464"/>
                    <a:pt x="305467" y="282025"/>
                    <a:pt x="291738" y="271186"/>
                  </a:cubicBezTo>
                  <a:cubicBezTo>
                    <a:pt x="278009" y="260348"/>
                    <a:pt x="264585" y="249111"/>
                    <a:pt x="251436" y="237546"/>
                  </a:cubicBezTo>
                  <a:cubicBezTo>
                    <a:pt x="238288" y="225981"/>
                    <a:pt x="225413" y="214088"/>
                    <a:pt x="212775" y="201931"/>
                  </a:cubicBezTo>
                  <a:cubicBezTo>
                    <a:pt x="200136" y="189775"/>
                    <a:pt x="187733" y="177355"/>
                    <a:pt x="175523" y="164727"/>
                  </a:cubicBezTo>
                  <a:cubicBezTo>
                    <a:pt x="163313" y="152100"/>
                    <a:pt x="151295" y="139266"/>
                    <a:pt x="139424" y="126275"/>
                  </a:cubicBezTo>
                  <a:cubicBezTo>
                    <a:pt x="127553" y="113283"/>
                    <a:pt x="115829" y="100135"/>
                    <a:pt x="104205" y="86874"/>
                  </a:cubicBezTo>
                  <a:cubicBezTo>
                    <a:pt x="92581" y="73614"/>
                    <a:pt x="81057" y="60240"/>
                    <a:pt x="69587" y="46795"/>
                  </a:cubicBezTo>
                  <a:cubicBezTo>
                    <a:pt x="58117" y="33349"/>
                    <a:pt x="46699" y="19832"/>
                    <a:pt x="35288" y="6280"/>
                  </a:cubicBezTo>
                  <a:cubicBezTo>
                    <a:pt x="23876" y="-7272"/>
                    <a:pt x="12471" y="-20858"/>
                    <a:pt x="1023" y="-34441"/>
                  </a:cubicBezTo>
                  <a:cubicBezTo>
                    <a:pt x="-10426" y="-48023"/>
                    <a:pt x="-21916" y="-61603"/>
                    <a:pt x="-33497" y="-75143"/>
                  </a:cubicBezTo>
                  <a:cubicBezTo>
                    <a:pt x="-45077" y="-88683"/>
                    <a:pt x="-56746" y="-102183"/>
                    <a:pt x="-68561" y="-115597"/>
                  </a:cubicBezTo>
                  <a:cubicBezTo>
                    <a:pt x="-80377" y="-129011"/>
                    <a:pt x="-92337" y="-142339"/>
                    <a:pt x="-104467" y="-155558"/>
                  </a:cubicBezTo>
                  <a:cubicBezTo>
                    <a:pt x="-116597" y="-168776"/>
                    <a:pt x="-128897" y="-181885"/>
                    <a:pt x="-141512" y="-194753"/>
                  </a:cubicBezTo>
                  <a:cubicBezTo>
                    <a:pt x="-154128" y="-207621"/>
                    <a:pt x="-167060" y="-220248"/>
                    <a:pt x="-179992" y="-232875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06" name="MainTopic"/>
            <p:cNvSpPr/>
            <p:nvPr/>
          </p:nvSpPr>
          <p:spPr>
            <a:xfrm>
              <a:off x="11217" y="8479"/>
              <a:ext cx="1775" cy="1021"/>
            </a:xfrm>
            <a:custGeom>
              <a:avLst/>
              <a:gdLst>
                <a:gd name="rtl" fmla="*/ 135280 w 737200"/>
                <a:gd name="rtt" fmla="*/ 71440 h 296400"/>
                <a:gd name="rtr" fmla="*/ 598880 w 737200"/>
                <a:gd name="rtb" fmla="*/ 238640 h 296400"/>
              </a:gdLst>
              <a:ahLst/>
              <a:cxnLst/>
              <a:rect l="rtl" t="rtt" r="rtr" b="rtb"/>
              <a:pathLst>
                <a:path w="737200" h="296400">
                  <a:moveTo>
                    <a:pt x="30400" y="0"/>
                  </a:moveTo>
                  <a:lnTo>
                    <a:pt x="706800" y="0"/>
                  </a:lnTo>
                  <a:cubicBezTo>
                    <a:pt x="723581" y="0"/>
                    <a:pt x="737200" y="13619"/>
                    <a:pt x="737200" y="30400"/>
                  </a:cubicBezTo>
                  <a:lnTo>
                    <a:pt x="737200" y="266000"/>
                  </a:lnTo>
                  <a:cubicBezTo>
                    <a:pt x="737200" y="282781"/>
                    <a:pt x="723581" y="296400"/>
                    <a:pt x="706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磁生电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143568" y="4393565"/>
            <a:ext cx="2679065" cy="948055"/>
            <a:chOff x="4949" y="7032"/>
            <a:chExt cx="4219" cy="1493"/>
          </a:xfrm>
        </p:grpSpPr>
        <p:sp>
          <p:nvSpPr>
            <p:cNvPr id="115" name="MMConnector"/>
            <p:cNvSpPr/>
            <p:nvPr/>
          </p:nvSpPr>
          <p:spPr>
            <a:xfrm>
              <a:off x="7637" y="7032"/>
              <a:ext cx="1531" cy="1385"/>
            </a:xfrm>
            <a:custGeom>
              <a:avLst/>
              <a:gdLst/>
              <a:ahLst/>
              <a:cxnLst/>
              <a:pathLst>
                <a:path w="855667" h="401959">
                  <a:moveTo>
                    <a:pt x="167431" y="-94344"/>
                  </a:moveTo>
                  <a:cubicBezTo>
                    <a:pt x="183867" y="-104175"/>
                    <a:pt x="188267" y="-121326"/>
                    <a:pt x="180565" y="-133764"/>
                  </a:cubicBezTo>
                  <a:cubicBezTo>
                    <a:pt x="172863" y="-146202"/>
                    <a:pt x="155375" y="-150173"/>
                    <a:pt x="139423" y="-139574"/>
                  </a:cubicBezTo>
                  <a:cubicBezTo>
                    <a:pt x="124444" y="-129622"/>
                    <a:pt x="109466" y="-119671"/>
                    <a:pt x="94682" y="-109512"/>
                  </a:cubicBezTo>
                  <a:cubicBezTo>
                    <a:pt x="79898" y="-99353"/>
                    <a:pt x="65308" y="-88988"/>
                    <a:pt x="50816" y="-78538"/>
                  </a:cubicBezTo>
                  <a:cubicBezTo>
                    <a:pt x="36323" y="-68089"/>
                    <a:pt x="21929" y="-57556"/>
                    <a:pt x="7610" y="-46972"/>
                  </a:cubicBezTo>
                  <a:cubicBezTo>
                    <a:pt x="-6710" y="-36388"/>
                    <a:pt x="-20955" y="-25754"/>
                    <a:pt x="-35170" y="-15125"/>
                  </a:cubicBezTo>
                  <a:cubicBezTo>
                    <a:pt x="-49385" y="-4495"/>
                    <a:pt x="-63571" y="6129"/>
                    <a:pt x="-77767" y="16698"/>
                  </a:cubicBezTo>
                  <a:cubicBezTo>
                    <a:pt x="-91964" y="27266"/>
                    <a:pt x="-106171" y="37780"/>
                    <a:pt x="-120432" y="48185"/>
                  </a:cubicBezTo>
                  <a:cubicBezTo>
                    <a:pt x="-134692" y="58591"/>
                    <a:pt x="-149004" y="68889"/>
                    <a:pt x="-163409" y="79024"/>
                  </a:cubicBezTo>
                  <a:cubicBezTo>
                    <a:pt x="-177814" y="89159"/>
                    <a:pt x="-192311" y="99131"/>
                    <a:pt x="-206936" y="108884"/>
                  </a:cubicBezTo>
                  <a:cubicBezTo>
                    <a:pt x="-221561" y="118637"/>
                    <a:pt x="-236315" y="128171"/>
                    <a:pt x="-251229" y="137425"/>
                  </a:cubicBezTo>
                  <a:cubicBezTo>
                    <a:pt x="-266143" y="146679"/>
                    <a:pt x="-281217" y="155654"/>
                    <a:pt x="-296476" y="164289"/>
                  </a:cubicBezTo>
                  <a:cubicBezTo>
                    <a:pt x="-311735" y="172923"/>
                    <a:pt x="-327178" y="181217"/>
                    <a:pt x="-342821" y="189111"/>
                  </a:cubicBezTo>
                  <a:cubicBezTo>
                    <a:pt x="-358464" y="197004"/>
                    <a:pt x="-374307" y="204496"/>
                    <a:pt x="-390352" y="211530"/>
                  </a:cubicBezTo>
                  <a:cubicBezTo>
                    <a:pt x="-406396" y="218564"/>
                    <a:pt x="-422642" y="225140"/>
                    <a:pt x="-439090" y="231208"/>
                  </a:cubicBezTo>
                  <a:cubicBezTo>
                    <a:pt x="-455538" y="237276"/>
                    <a:pt x="-472188" y="242835"/>
                    <a:pt x="-488984" y="247853"/>
                  </a:cubicBezTo>
                  <a:cubicBezTo>
                    <a:pt x="-505779" y="252870"/>
                    <a:pt x="-522721" y="257346"/>
                    <a:pt x="-539909" y="261244"/>
                  </a:cubicBezTo>
                  <a:cubicBezTo>
                    <a:pt x="-557097" y="265142"/>
                    <a:pt x="-574531" y="268463"/>
                    <a:pt x="-591688" y="271249"/>
                  </a:cubicBezTo>
                  <a:cubicBezTo>
                    <a:pt x="-608844" y="274035"/>
                    <a:pt x="-625723" y="276286"/>
                    <a:pt x="-644102" y="277834"/>
                  </a:cubicBezTo>
                  <a:cubicBezTo>
                    <a:pt x="-662481" y="279382"/>
                    <a:pt x="-682361" y="280228"/>
                    <a:pt x="-702240" y="281074"/>
                  </a:cubicBezTo>
                  <a:cubicBezTo>
                    <a:pt x="-704974" y="281190"/>
                    <a:pt x="-706800" y="282910"/>
                    <a:pt x="-706800" y="285000"/>
                  </a:cubicBezTo>
                  <a:cubicBezTo>
                    <a:pt x="-706800" y="287090"/>
                    <a:pt x="-704976" y="288928"/>
                    <a:pt x="-702240" y="288926"/>
                  </a:cubicBezTo>
                  <a:cubicBezTo>
                    <a:pt x="-682143" y="288916"/>
                    <a:pt x="-662047" y="288906"/>
                    <a:pt x="-643390" y="288181"/>
                  </a:cubicBezTo>
                  <a:cubicBezTo>
                    <a:pt x="-624733" y="287457"/>
                    <a:pt x="-607517" y="286017"/>
                    <a:pt x="-589967" y="284025"/>
                  </a:cubicBezTo>
                  <a:cubicBezTo>
                    <a:pt x="-572417" y="282033"/>
                    <a:pt x="-554534" y="279490"/>
                    <a:pt x="-536845" y="276347"/>
                  </a:cubicBezTo>
                  <a:cubicBezTo>
                    <a:pt x="-519156" y="273204"/>
                    <a:pt x="-501661" y="269462"/>
                    <a:pt x="-484270" y="265152"/>
                  </a:cubicBezTo>
                  <a:cubicBezTo>
                    <a:pt x="-466879" y="260843"/>
                    <a:pt x="-449590" y="255966"/>
                    <a:pt x="-432472" y="250556"/>
                  </a:cubicBezTo>
                  <a:cubicBezTo>
                    <a:pt x="-415353" y="245147"/>
                    <a:pt x="-398405" y="239204"/>
                    <a:pt x="-381637" y="232781"/>
                  </a:cubicBezTo>
                  <a:cubicBezTo>
                    <a:pt x="-364869" y="226358"/>
                    <a:pt x="-348283" y="219455"/>
                    <a:pt x="-331887" y="212134"/>
                  </a:cubicBezTo>
                  <a:cubicBezTo>
                    <a:pt x="-315492" y="204814"/>
                    <a:pt x="-299288" y="197075"/>
                    <a:pt x="-283270" y="188987"/>
                  </a:cubicBezTo>
                  <a:cubicBezTo>
                    <a:pt x="-267252" y="180899"/>
                    <a:pt x="-251420" y="172460"/>
                    <a:pt x="-235759" y="163741"/>
                  </a:cubicBezTo>
                  <a:cubicBezTo>
                    <a:pt x="-220098" y="155022"/>
                    <a:pt x="-204608" y="146021"/>
                    <a:pt x="-189264" y="136808"/>
                  </a:cubicBezTo>
                  <a:cubicBezTo>
                    <a:pt x="-173920" y="127594"/>
                    <a:pt x="-158723" y="118166"/>
                    <a:pt x="-143643" y="108590"/>
                  </a:cubicBezTo>
                  <a:cubicBezTo>
                    <a:pt x="-128563" y="99014"/>
                    <a:pt x="-113600" y="89288"/>
                    <a:pt x="-98721" y="79475"/>
                  </a:cubicBezTo>
                  <a:cubicBezTo>
                    <a:pt x="-83842" y="69662"/>
                    <a:pt x="-69046" y="59762"/>
                    <a:pt x="-54300" y="49833"/>
                  </a:cubicBezTo>
                  <a:cubicBezTo>
                    <a:pt x="-39553" y="39903"/>
                    <a:pt x="-24855" y="29945"/>
                    <a:pt x="-10172" y="20013"/>
                  </a:cubicBezTo>
                  <a:cubicBezTo>
                    <a:pt x="4512" y="10082"/>
                    <a:pt x="19181" y="176"/>
                    <a:pt x="33872" y="-9643"/>
                  </a:cubicBezTo>
                  <a:cubicBezTo>
                    <a:pt x="48563" y="-19461"/>
                    <a:pt x="63276" y="-29192"/>
                    <a:pt x="78032" y="-38805"/>
                  </a:cubicBezTo>
                  <a:cubicBezTo>
                    <a:pt x="92789" y="-48417"/>
                    <a:pt x="107590" y="-57910"/>
                    <a:pt x="122497" y="-67146"/>
                  </a:cubicBezTo>
                  <a:cubicBezTo>
                    <a:pt x="137404" y="-76383"/>
                    <a:pt x="152417" y="-85363"/>
                    <a:pt x="167431" y="-94344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14" name="MainTopic"/>
            <p:cNvSpPr/>
            <p:nvPr/>
          </p:nvSpPr>
          <p:spPr>
            <a:xfrm>
              <a:off x="4949" y="7504"/>
              <a:ext cx="1427" cy="1021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磁场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707323" y="1870075"/>
            <a:ext cx="3304540" cy="2260600"/>
            <a:chOff x="4262" y="3058"/>
            <a:chExt cx="5204" cy="3560"/>
          </a:xfrm>
        </p:grpSpPr>
        <p:sp>
          <p:nvSpPr>
            <p:cNvPr id="117" name="MMConnector"/>
            <p:cNvSpPr/>
            <p:nvPr/>
          </p:nvSpPr>
          <p:spPr>
            <a:xfrm>
              <a:off x="7572" y="4809"/>
              <a:ext cx="1894" cy="1809"/>
            </a:xfrm>
            <a:custGeom>
              <a:avLst/>
              <a:gdLst/>
              <a:ahLst/>
              <a:cxnLst/>
              <a:pathLst>
                <a:path w="879731" h="525050">
                  <a:moveTo>
                    <a:pt x="161124" y="185969"/>
                  </a:moveTo>
                  <a:cubicBezTo>
                    <a:pt x="175840" y="198227"/>
                    <a:pt x="193652" y="196173"/>
                    <a:pt x="202654" y="184640"/>
                  </a:cubicBezTo>
                  <a:cubicBezTo>
                    <a:pt x="211655" y="173107"/>
                    <a:pt x="209091" y="155639"/>
                    <a:pt x="193858" y="144031"/>
                  </a:cubicBezTo>
                  <a:cubicBezTo>
                    <a:pt x="179986" y="133460"/>
                    <a:pt x="166115" y="122889"/>
                    <a:pt x="152413" y="112024"/>
                  </a:cubicBezTo>
                  <a:cubicBezTo>
                    <a:pt x="138712" y="101159"/>
                    <a:pt x="125181" y="89999"/>
                    <a:pt x="111732" y="78695"/>
                  </a:cubicBezTo>
                  <a:cubicBezTo>
                    <a:pt x="98284" y="67390"/>
                    <a:pt x="84918" y="55941"/>
                    <a:pt x="71612" y="44374"/>
                  </a:cubicBezTo>
                  <a:cubicBezTo>
                    <a:pt x="58306" y="32807"/>
                    <a:pt x="45060" y="21123"/>
                    <a:pt x="31829" y="9378"/>
                  </a:cubicBezTo>
                  <a:cubicBezTo>
                    <a:pt x="18599" y="-2366"/>
                    <a:pt x="5385" y="-14171"/>
                    <a:pt x="-7852" y="-25986"/>
                  </a:cubicBezTo>
                  <a:cubicBezTo>
                    <a:pt x="-21090" y="-37802"/>
                    <a:pt x="-34352" y="-49629"/>
                    <a:pt x="-47681" y="-61416"/>
                  </a:cubicBezTo>
                  <a:cubicBezTo>
                    <a:pt x="-61009" y="-73203"/>
                    <a:pt x="-74404" y="-84950"/>
                    <a:pt x="-87907" y="-96603"/>
                  </a:cubicBezTo>
                  <a:cubicBezTo>
                    <a:pt x="-101410" y="-108256"/>
                    <a:pt x="-115022" y="-119815"/>
                    <a:pt x="-128784" y="-131223"/>
                  </a:cubicBezTo>
                  <a:cubicBezTo>
                    <a:pt x="-142546" y="-142631"/>
                    <a:pt x="-156457" y="-153888"/>
                    <a:pt x="-170557" y="-164931"/>
                  </a:cubicBezTo>
                  <a:cubicBezTo>
                    <a:pt x="-184657" y="-175974"/>
                    <a:pt x="-198945" y="-186803"/>
                    <a:pt x="-213456" y="-197350"/>
                  </a:cubicBezTo>
                  <a:cubicBezTo>
                    <a:pt x="-227967" y="-207897"/>
                    <a:pt x="-242700" y="-218161"/>
                    <a:pt x="-257682" y="-228070"/>
                  </a:cubicBezTo>
                  <a:cubicBezTo>
                    <a:pt x="-272663" y="-237978"/>
                    <a:pt x="-287893" y="-247530"/>
                    <a:pt x="-303387" y="-256649"/>
                  </a:cubicBezTo>
                  <a:cubicBezTo>
                    <a:pt x="-318880" y="-265767"/>
                    <a:pt x="-334636" y="-274452"/>
                    <a:pt x="-350655" y="-282627"/>
                  </a:cubicBezTo>
                  <a:cubicBezTo>
                    <a:pt x="-366673" y="-290801"/>
                    <a:pt x="-382952" y="-298466"/>
                    <a:pt x="-399481" y="-305550"/>
                  </a:cubicBezTo>
                  <a:cubicBezTo>
                    <a:pt x="-416011" y="-312634"/>
                    <a:pt x="-432789" y="-319139"/>
                    <a:pt x="-449762" y="-325008"/>
                  </a:cubicBezTo>
                  <a:cubicBezTo>
                    <a:pt x="-466735" y="-330877"/>
                    <a:pt x="-483902" y="-336110"/>
                    <a:pt x="-501292" y="-340676"/>
                  </a:cubicBezTo>
                  <a:cubicBezTo>
                    <a:pt x="-518682" y="-345241"/>
                    <a:pt x="-536294" y="-349139"/>
                    <a:pt x="-553789" y="-352352"/>
                  </a:cubicBezTo>
                  <a:cubicBezTo>
                    <a:pt x="-571284" y="-355566"/>
                    <a:pt x="-588662" y="-358096"/>
                    <a:pt x="-606930" y="-359979"/>
                  </a:cubicBezTo>
                  <a:cubicBezTo>
                    <a:pt x="-625198" y="-361862"/>
                    <a:pt x="-644356" y="-363098"/>
                    <a:pt x="-660390" y="-363636"/>
                  </a:cubicBezTo>
                  <a:cubicBezTo>
                    <a:pt x="-676423" y="-364173"/>
                    <a:pt x="-689331" y="-364011"/>
                    <a:pt x="-702240" y="-363850"/>
                  </a:cubicBezTo>
                  <a:cubicBezTo>
                    <a:pt x="-704976" y="-363816"/>
                    <a:pt x="-706800" y="-362140"/>
                    <a:pt x="-706800" y="-360050"/>
                  </a:cubicBezTo>
                  <a:cubicBezTo>
                    <a:pt x="-706800" y="-357960"/>
                    <a:pt x="-704975" y="-356334"/>
                    <a:pt x="-702240" y="-356250"/>
                  </a:cubicBezTo>
                  <a:cubicBezTo>
                    <a:pt x="-689465" y="-355856"/>
                    <a:pt x="-676691" y="-355461"/>
                    <a:pt x="-660895" y="-354246"/>
                  </a:cubicBezTo>
                  <a:cubicBezTo>
                    <a:pt x="-645100" y="-353030"/>
                    <a:pt x="-626283" y="-350993"/>
                    <a:pt x="-608406" y="-348364"/>
                  </a:cubicBezTo>
                  <a:cubicBezTo>
                    <a:pt x="-590530" y="-345735"/>
                    <a:pt x="-573593" y="-342513"/>
                    <a:pt x="-556600" y="-338624"/>
                  </a:cubicBezTo>
                  <a:cubicBezTo>
                    <a:pt x="-539607" y="-334735"/>
                    <a:pt x="-522558" y="-330178"/>
                    <a:pt x="-505780" y="-324987"/>
                  </a:cubicBezTo>
                  <a:cubicBezTo>
                    <a:pt x="-489001" y="-319795"/>
                    <a:pt x="-472495" y="-313970"/>
                    <a:pt x="-456220" y="-307540"/>
                  </a:cubicBezTo>
                  <a:cubicBezTo>
                    <a:pt x="-439946" y="-301111"/>
                    <a:pt x="-423904" y="-294077"/>
                    <a:pt x="-408136" y="-286495"/>
                  </a:cubicBezTo>
                  <a:cubicBezTo>
                    <a:pt x="-392369" y="-278912"/>
                    <a:pt x="-376875" y="-270780"/>
                    <a:pt x="-361655" y="-262162"/>
                  </a:cubicBezTo>
                  <a:cubicBezTo>
                    <a:pt x="-346435" y="-253545"/>
                    <a:pt x="-331489" y="-244441"/>
                    <a:pt x="-316808" y="-234921"/>
                  </a:cubicBezTo>
                  <a:cubicBezTo>
                    <a:pt x="-302127" y="-225401"/>
                    <a:pt x="-287710" y="-215464"/>
                    <a:pt x="-273535" y="-205179"/>
                  </a:cubicBezTo>
                  <a:cubicBezTo>
                    <a:pt x="-259359" y="-194895"/>
                    <a:pt x="-245425" y="-184262"/>
                    <a:pt x="-231700" y="-173347"/>
                  </a:cubicBezTo>
                  <a:cubicBezTo>
                    <a:pt x="-217975" y="-162432"/>
                    <a:pt x="-204458" y="-151235"/>
                    <a:pt x="-191111" y="-139815"/>
                  </a:cubicBezTo>
                  <a:cubicBezTo>
                    <a:pt x="-177765" y="-128396"/>
                    <a:pt x="-164588" y="-116754"/>
                    <a:pt x="-151537" y="-104946"/>
                  </a:cubicBezTo>
                  <a:cubicBezTo>
                    <a:pt x="-138487" y="-93137"/>
                    <a:pt x="-125563" y="-81162"/>
                    <a:pt x="-112721" y="-69070"/>
                  </a:cubicBezTo>
                  <a:cubicBezTo>
                    <a:pt x="-99879" y="-56979"/>
                    <a:pt x="-87118" y="-44771"/>
                    <a:pt x="-74392" y="-32495"/>
                  </a:cubicBezTo>
                  <a:cubicBezTo>
                    <a:pt x="-61666" y="-20218"/>
                    <a:pt x="-48975" y="-7872"/>
                    <a:pt x="-36270" y="4496"/>
                  </a:cubicBezTo>
                  <a:cubicBezTo>
                    <a:pt x="-23566" y="16865"/>
                    <a:pt x="-10849" y="29257"/>
                    <a:pt x="1927" y="41628"/>
                  </a:cubicBezTo>
                  <a:cubicBezTo>
                    <a:pt x="14703" y="54000"/>
                    <a:pt x="27538" y="66351"/>
                    <a:pt x="40486" y="78629"/>
                  </a:cubicBezTo>
                  <a:cubicBezTo>
                    <a:pt x="53433" y="90908"/>
                    <a:pt x="66492" y="103115"/>
                    <a:pt x="79688" y="115221"/>
                  </a:cubicBezTo>
                  <a:cubicBezTo>
                    <a:pt x="92884" y="127327"/>
                    <a:pt x="106217" y="139333"/>
                    <a:pt x="119813" y="151107"/>
                  </a:cubicBezTo>
                  <a:cubicBezTo>
                    <a:pt x="133408" y="162882"/>
                    <a:pt x="147266" y="174425"/>
                    <a:pt x="161124" y="185969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16" name="MainTopic"/>
            <p:cNvSpPr/>
            <p:nvPr/>
          </p:nvSpPr>
          <p:spPr>
            <a:xfrm>
              <a:off x="4262" y="3058"/>
              <a:ext cx="1775" cy="1021"/>
            </a:xfrm>
            <a:custGeom>
              <a:avLst/>
              <a:gdLst>
                <a:gd name="rtl" fmla="*/ 135280 w 737200"/>
                <a:gd name="rtt" fmla="*/ 71440 h 296400"/>
                <a:gd name="rtr" fmla="*/ 598880 w 737200"/>
                <a:gd name="rtb" fmla="*/ 238640 h 296400"/>
              </a:gdLst>
              <a:ahLst/>
              <a:cxnLst/>
              <a:rect l="rtl" t="rtt" r="rtr" b="rtb"/>
              <a:pathLst>
                <a:path w="737200" h="296400">
                  <a:moveTo>
                    <a:pt x="30400" y="0"/>
                  </a:moveTo>
                  <a:lnTo>
                    <a:pt x="706800" y="0"/>
                  </a:lnTo>
                  <a:cubicBezTo>
                    <a:pt x="723581" y="0"/>
                    <a:pt x="737200" y="13619"/>
                    <a:pt x="737200" y="30400"/>
                  </a:cubicBezTo>
                  <a:lnTo>
                    <a:pt x="737200" y="266000"/>
                  </a:lnTo>
                  <a:cubicBezTo>
                    <a:pt x="737200" y="282781"/>
                    <a:pt x="723581" y="296400"/>
                    <a:pt x="706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磁现象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202103" y="3244215"/>
            <a:ext cx="2461260" cy="815975"/>
            <a:chOff x="14666" y="5222"/>
            <a:chExt cx="3876" cy="1285"/>
          </a:xfrm>
        </p:grpSpPr>
        <p:sp>
          <p:nvSpPr>
            <p:cNvPr id="177" name="MMConnector"/>
            <p:cNvSpPr/>
            <p:nvPr/>
          </p:nvSpPr>
          <p:spPr>
            <a:xfrm>
              <a:off x="14666" y="6065"/>
              <a:ext cx="604" cy="442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-125400" y="64125"/>
                  </a:moveTo>
                  <a:cubicBezTo>
                    <a:pt x="-10072" y="64125"/>
                    <a:pt x="15142" y="-64125"/>
                    <a:pt x="125400" y="-64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6" name="SubTopic"/>
            <p:cNvSpPr/>
            <p:nvPr/>
          </p:nvSpPr>
          <p:spPr>
            <a:xfrm>
              <a:off x="14874" y="5222"/>
              <a:ext cx="3669" cy="622"/>
            </a:xfrm>
            <a:custGeom>
              <a:avLst/>
              <a:gdLst>
                <a:gd name="rtl" fmla="*/ 54150 w 1109600"/>
                <a:gd name="rtt" fmla="*/ 26030 h 180500"/>
                <a:gd name="rtr" fmla="*/ 1057350 w 1109600"/>
                <a:gd name="rtb" fmla="*/ 162830 h 180500"/>
              </a:gdLst>
              <a:ahLst/>
              <a:cxnLst/>
              <a:rect l="rtl" t="rtt" r="rtr" b="rtb"/>
              <a:pathLst>
                <a:path w="1109600" h="1805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109600" h="180500" fill="none">
                  <a:moveTo>
                    <a:pt x="0" y="180500"/>
                  </a:moveTo>
                  <a:lnTo>
                    <a:pt x="1109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力的方向影响因素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9202103" y="3722370"/>
            <a:ext cx="2461260" cy="492760"/>
            <a:chOff x="14666" y="5975"/>
            <a:chExt cx="3876" cy="776"/>
          </a:xfrm>
        </p:grpSpPr>
        <p:sp>
          <p:nvSpPr>
            <p:cNvPr id="178" name="MMConnector"/>
            <p:cNvSpPr/>
            <p:nvPr/>
          </p:nvSpPr>
          <p:spPr>
            <a:xfrm>
              <a:off x="14666" y="6441"/>
              <a:ext cx="604" cy="311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-125400" y="-45125"/>
                  </a:moveTo>
                  <a:cubicBezTo>
                    <a:pt x="-14483" y="-45125"/>
                    <a:pt x="25434" y="45125"/>
                    <a:pt x="125400" y="45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64" name="SubTopic"/>
            <p:cNvSpPr/>
            <p:nvPr/>
          </p:nvSpPr>
          <p:spPr>
            <a:xfrm>
              <a:off x="14874" y="5975"/>
              <a:ext cx="3669" cy="622"/>
            </a:xfrm>
            <a:custGeom>
              <a:avLst/>
              <a:gdLst>
                <a:gd name="rtl" fmla="*/ 54150 w 1109600"/>
                <a:gd name="rtt" fmla="*/ 26030 h 180500"/>
                <a:gd name="rtr" fmla="*/ 1057350 w 1109600"/>
                <a:gd name="rtb" fmla="*/ 162830 h 180500"/>
              </a:gdLst>
              <a:ahLst/>
              <a:cxnLst/>
              <a:rect l="rtl" t="rtt" r="rtr" b="rtb"/>
              <a:pathLst>
                <a:path w="1109600" h="1805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109600" h="180500" fill="none">
                  <a:moveTo>
                    <a:pt x="0" y="180500"/>
                  </a:moveTo>
                  <a:lnTo>
                    <a:pt x="1109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力的大小影响因素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8442008" y="4961255"/>
            <a:ext cx="1802765" cy="815975"/>
            <a:chOff x="13293" y="7926"/>
            <a:chExt cx="2839" cy="1285"/>
          </a:xfrm>
        </p:grpSpPr>
        <p:sp>
          <p:nvSpPr>
            <p:cNvPr id="201" name="MMConnector"/>
            <p:cNvSpPr/>
            <p:nvPr/>
          </p:nvSpPr>
          <p:spPr>
            <a:xfrm>
              <a:off x="13293" y="8769"/>
              <a:ext cx="604" cy="442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-125400" y="64125"/>
                  </a:moveTo>
                  <a:cubicBezTo>
                    <a:pt x="-10072" y="64125"/>
                    <a:pt x="15142" y="-64125"/>
                    <a:pt x="125400" y="-64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80" name="SubTopic"/>
            <p:cNvSpPr/>
            <p:nvPr/>
          </p:nvSpPr>
          <p:spPr>
            <a:xfrm>
              <a:off x="13536" y="7926"/>
              <a:ext cx="2597" cy="622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电磁感应现象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8442008" y="5439410"/>
            <a:ext cx="2677160" cy="492760"/>
            <a:chOff x="13293" y="8679"/>
            <a:chExt cx="4216" cy="776"/>
          </a:xfrm>
        </p:grpSpPr>
        <p:sp>
          <p:nvSpPr>
            <p:cNvPr id="202" name="MMConnector"/>
            <p:cNvSpPr/>
            <p:nvPr/>
          </p:nvSpPr>
          <p:spPr>
            <a:xfrm>
              <a:off x="13293" y="9145"/>
              <a:ext cx="604" cy="311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-125400" y="-45125"/>
                  </a:moveTo>
                  <a:cubicBezTo>
                    <a:pt x="-14483" y="-45125"/>
                    <a:pt x="25434" y="45125"/>
                    <a:pt x="125400" y="45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88" name="SubTopic"/>
            <p:cNvSpPr/>
            <p:nvPr/>
          </p:nvSpPr>
          <p:spPr>
            <a:xfrm>
              <a:off x="13557" y="8679"/>
              <a:ext cx="3952" cy="622"/>
            </a:xfrm>
            <a:custGeom>
              <a:avLst/>
              <a:gdLst>
                <a:gd name="rtl" fmla="*/ 54150 w 1109600"/>
                <a:gd name="rtt" fmla="*/ 26030 h 180500"/>
                <a:gd name="rtr" fmla="*/ 1057350 w 1109600"/>
                <a:gd name="rtb" fmla="*/ 162830 h 180500"/>
              </a:gdLst>
              <a:ahLst/>
              <a:cxnLst/>
              <a:rect l="rtl" t="rtt" r="rtr" b="rtb"/>
              <a:pathLst>
                <a:path w="1109600" h="1805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109600" h="180500" fill="none">
                  <a:moveTo>
                    <a:pt x="0" y="180500"/>
                  </a:moveTo>
                  <a:lnTo>
                    <a:pt x="1109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产生感应电流条件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664018" y="3624580"/>
            <a:ext cx="1671320" cy="1891030"/>
            <a:chOff x="2619" y="5821"/>
            <a:chExt cx="2632" cy="2978"/>
          </a:xfrm>
        </p:grpSpPr>
        <p:sp>
          <p:nvSpPr>
            <p:cNvPr id="297" name="MMConnector"/>
            <p:cNvSpPr/>
            <p:nvPr/>
          </p:nvSpPr>
          <p:spPr>
            <a:xfrm>
              <a:off x="4647" y="7229"/>
              <a:ext cx="604" cy="1571"/>
            </a:xfrm>
            <a:custGeom>
              <a:avLst/>
              <a:gdLst/>
              <a:ahLst/>
              <a:cxnLst/>
              <a:pathLst>
                <a:path w="250800" h="456000" fill="none">
                  <a:moveTo>
                    <a:pt x="125400" y="228000"/>
                  </a:moveTo>
                  <a:cubicBezTo>
                    <a:pt x="-24192" y="228000"/>
                    <a:pt x="64807" y="-228000"/>
                    <a:pt x="-125400" y="-2280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276" name="SubTopic"/>
            <p:cNvSpPr/>
            <p:nvPr/>
          </p:nvSpPr>
          <p:spPr>
            <a:xfrm>
              <a:off x="2619" y="5821"/>
              <a:ext cx="1755" cy="62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基本性质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743393" y="1129665"/>
            <a:ext cx="1155700" cy="1398905"/>
            <a:chOff x="2744" y="1892"/>
            <a:chExt cx="1820" cy="2203"/>
          </a:xfrm>
        </p:grpSpPr>
        <p:sp>
          <p:nvSpPr>
            <p:cNvPr id="321" name="MMConnector"/>
            <p:cNvSpPr/>
            <p:nvPr/>
          </p:nvSpPr>
          <p:spPr>
            <a:xfrm>
              <a:off x="3960" y="3041"/>
              <a:ext cx="604" cy="1054"/>
            </a:xfrm>
            <a:custGeom>
              <a:avLst/>
              <a:gdLst/>
              <a:ahLst/>
              <a:cxnLst/>
              <a:pathLst>
                <a:path w="250800" h="305900" fill="none">
                  <a:moveTo>
                    <a:pt x="125400" y="152950"/>
                  </a:moveTo>
                  <a:cubicBezTo>
                    <a:pt x="-9596" y="152950"/>
                    <a:pt x="30750" y="-152950"/>
                    <a:pt x="-125400" y="-1529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00" name="SubTopic"/>
            <p:cNvSpPr/>
            <p:nvPr/>
          </p:nvSpPr>
          <p:spPr>
            <a:xfrm>
              <a:off x="2744" y="1892"/>
              <a:ext cx="915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磁性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743393" y="1607820"/>
            <a:ext cx="1155700" cy="681355"/>
            <a:chOff x="2744" y="2645"/>
            <a:chExt cx="1820" cy="1073"/>
          </a:xfrm>
        </p:grpSpPr>
        <p:sp>
          <p:nvSpPr>
            <p:cNvPr id="322" name="MMConnector"/>
            <p:cNvSpPr/>
            <p:nvPr/>
          </p:nvSpPr>
          <p:spPr>
            <a:xfrm>
              <a:off x="3960" y="3418"/>
              <a:ext cx="604" cy="301"/>
            </a:xfrm>
            <a:custGeom>
              <a:avLst/>
              <a:gdLst/>
              <a:ahLst/>
              <a:cxnLst/>
              <a:pathLst>
                <a:path w="250800" h="87400" fill="none">
                  <a:moveTo>
                    <a:pt x="125400" y="43700"/>
                  </a:moveTo>
                  <a:cubicBezTo>
                    <a:pt x="14816" y="43700"/>
                    <a:pt x="-26210" y="-43700"/>
                    <a:pt x="-125400" y="-437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08" name="SubTopic"/>
            <p:cNvSpPr/>
            <p:nvPr/>
          </p:nvSpPr>
          <p:spPr>
            <a:xfrm>
              <a:off x="2744" y="2645"/>
              <a:ext cx="915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磁极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41998" y="2085975"/>
            <a:ext cx="2157095" cy="986790"/>
            <a:chOff x="1167" y="3398"/>
            <a:chExt cx="3397" cy="1554"/>
          </a:xfrm>
        </p:grpSpPr>
        <p:sp>
          <p:nvSpPr>
            <p:cNvPr id="390" name="MMConnector"/>
            <p:cNvSpPr/>
            <p:nvPr/>
          </p:nvSpPr>
          <p:spPr>
            <a:xfrm>
              <a:off x="3960" y="4030"/>
              <a:ext cx="604" cy="923"/>
            </a:xfrm>
            <a:custGeom>
              <a:avLst/>
              <a:gdLst/>
              <a:ahLst/>
              <a:cxnLst/>
              <a:pathLst>
                <a:path w="250800" h="267900" fill="none">
                  <a:moveTo>
                    <a:pt x="125400" y="-133950"/>
                  </a:moveTo>
                  <a:cubicBezTo>
                    <a:pt x="-5564" y="-133950"/>
                    <a:pt x="21342" y="133950"/>
                    <a:pt x="-125400" y="1339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89" name="SubTopic"/>
            <p:cNvSpPr/>
            <p:nvPr/>
          </p:nvSpPr>
          <p:spPr>
            <a:xfrm>
              <a:off x="1167" y="3398"/>
              <a:ext cx="2541" cy="1093"/>
            </a:xfrm>
            <a:custGeom>
              <a:avLst/>
              <a:gdLst>
                <a:gd name="rtl" fmla="*/ 54150 w 623200"/>
                <a:gd name="rtt" fmla="*/ 26030 h 317300"/>
                <a:gd name="rtr" fmla="*/ 570950 w 623200"/>
                <a:gd name="rtb" fmla="*/ 299630 h 317300"/>
              </a:gdLst>
              <a:ahLst/>
              <a:cxnLst/>
              <a:rect l="rtl" t="rtt" r="rtr" b="rtb"/>
              <a:pathLst>
                <a:path w="623200" h="3173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317300"/>
                  </a:lnTo>
                  <a:lnTo>
                    <a:pt x="0" y="317300"/>
                  </a:lnTo>
                  <a:lnTo>
                    <a:pt x="0" y="0"/>
                  </a:lnTo>
                  <a:close/>
                </a:path>
                <a:path w="623200" h="317300" fill="none">
                  <a:moveTo>
                    <a:pt x="0" y="317300"/>
                  </a:moveTo>
                  <a:lnTo>
                    <a:pt x="623200" y="3173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square" lIns="0" tIns="0" rIns="0" bIns="22500" rtlCol="0" anchor="ctr"/>
            <a:p>
              <a:pPr algn="l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磁极间的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l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相互作用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2179003" y="4102735"/>
            <a:ext cx="1156335" cy="1174115"/>
            <a:chOff x="3430" y="6574"/>
            <a:chExt cx="1821" cy="1849"/>
          </a:xfrm>
        </p:grpSpPr>
        <p:sp>
          <p:nvSpPr>
            <p:cNvPr id="392" name="MMConnector"/>
            <p:cNvSpPr/>
            <p:nvPr/>
          </p:nvSpPr>
          <p:spPr>
            <a:xfrm>
              <a:off x="4647" y="7605"/>
              <a:ext cx="604" cy="818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91" name="SubTopic"/>
            <p:cNvSpPr/>
            <p:nvPr/>
          </p:nvSpPr>
          <p:spPr>
            <a:xfrm>
              <a:off x="3430" y="6574"/>
              <a:ext cx="915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方向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8442008" y="5917565"/>
            <a:ext cx="957580" cy="732790"/>
            <a:chOff x="13293" y="9432"/>
            <a:chExt cx="1508" cy="1154"/>
          </a:xfrm>
        </p:grpSpPr>
        <p:sp>
          <p:nvSpPr>
            <p:cNvPr id="400" name="MMConnector"/>
            <p:cNvSpPr/>
            <p:nvPr/>
          </p:nvSpPr>
          <p:spPr>
            <a:xfrm>
              <a:off x="13293" y="9522"/>
              <a:ext cx="604" cy="1064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-125400" y="-154375"/>
                  </a:moveTo>
                  <a:cubicBezTo>
                    <a:pt x="9893" y="-154375"/>
                    <a:pt x="-31445" y="154375"/>
                    <a:pt x="125400" y="1543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99" name="SubTopic"/>
            <p:cNvSpPr/>
            <p:nvPr/>
          </p:nvSpPr>
          <p:spPr>
            <a:xfrm>
              <a:off x="13595" y="9432"/>
              <a:ext cx="1207" cy="622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发电机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743393" y="2726690"/>
            <a:ext cx="1155700" cy="1064260"/>
            <a:chOff x="2744" y="4407"/>
            <a:chExt cx="1820" cy="1676"/>
          </a:xfrm>
        </p:grpSpPr>
        <p:sp>
          <p:nvSpPr>
            <p:cNvPr id="147" name="MMConnector"/>
            <p:cNvSpPr/>
            <p:nvPr/>
          </p:nvSpPr>
          <p:spPr>
            <a:xfrm>
              <a:off x="3960" y="4407"/>
              <a:ext cx="604" cy="1676"/>
            </a:xfrm>
            <a:custGeom>
              <a:avLst/>
              <a:gdLst/>
              <a:ahLst/>
              <a:cxnLst/>
              <a:pathLst>
                <a:path w="250800" h="486400" fill="none">
                  <a:moveTo>
                    <a:pt x="125400" y="-243200"/>
                  </a:moveTo>
                  <a:cubicBezTo>
                    <a:pt x="-26842" y="-243200"/>
                    <a:pt x="70990" y="243200"/>
                    <a:pt x="-125400" y="2432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46" name="SubTopic"/>
            <p:cNvSpPr/>
            <p:nvPr/>
          </p:nvSpPr>
          <p:spPr>
            <a:xfrm>
              <a:off x="2744" y="4623"/>
              <a:ext cx="915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磁化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993583" y="4819650"/>
            <a:ext cx="1341755" cy="493395"/>
            <a:chOff x="3138" y="7703"/>
            <a:chExt cx="2113" cy="777"/>
          </a:xfrm>
        </p:grpSpPr>
        <p:sp>
          <p:nvSpPr>
            <p:cNvPr id="151" name="MMConnector"/>
            <p:cNvSpPr/>
            <p:nvPr/>
          </p:nvSpPr>
          <p:spPr>
            <a:xfrm>
              <a:off x="4647" y="8170"/>
              <a:ext cx="604" cy="311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125400" y="-45125"/>
                  </a:moveTo>
                  <a:cubicBezTo>
                    <a:pt x="14483" y="-45125"/>
                    <a:pt x="-25434" y="45125"/>
                    <a:pt x="-125400" y="45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0" name="SubTopic"/>
            <p:cNvSpPr/>
            <p:nvPr/>
          </p:nvSpPr>
          <p:spPr>
            <a:xfrm>
              <a:off x="3138" y="7703"/>
              <a:ext cx="1207" cy="622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磁感线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993583" y="5594350"/>
            <a:ext cx="1341755" cy="1153160"/>
            <a:chOff x="3138" y="8923"/>
            <a:chExt cx="2113" cy="1816"/>
          </a:xfrm>
        </p:grpSpPr>
        <p:sp>
          <p:nvSpPr>
            <p:cNvPr id="153" name="MMConnector"/>
            <p:cNvSpPr/>
            <p:nvPr/>
          </p:nvSpPr>
          <p:spPr>
            <a:xfrm>
              <a:off x="4647" y="8923"/>
              <a:ext cx="604" cy="1817"/>
            </a:xfrm>
            <a:custGeom>
              <a:avLst/>
              <a:gdLst/>
              <a:ahLst/>
              <a:cxnLst/>
              <a:pathLst>
                <a:path w="250800" h="527250" fill="none">
                  <a:moveTo>
                    <a:pt x="125400" y="-263625"/>
                  </a:moveTo>
                  <a:cubicBezTo>
                    <a:pt x="-30216" y="-263625"/>
                    <a:pt x="78864" y="263625"/>
                    <a:pt x="-125400" y="263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2" name="SubTopic"/>
            <p:cNvSpPr/>
            <p:nvPr/>
          </p:nvSpPr>
          <p:spPr>
            <a:xfrm>
              <a:off x="3138" y="9209"/>
              <a:ext cx="1207" cy="622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地磁场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842963" y="5537200"/>
            <a:ext cx="1342390" cy="753110"/>
            <a:chOff x="1326" y="8833"/>
            <a:chExt cx="2114" cy="1186"/>
          </a:xfrm>
        </p:grpSpPr>
        <p:sp>
          <p:nvSpPr>
            <p:cNvPr id="155" name="MMConnector"/>
            <p:cNvSpPr/>
            <p:nvPr/>
          </p:nvSpPr>
          <p:spPr>
            <a:xfrm>
              <a:off x="2836" y="9643"/>
              <a:ext cx="604" cy="376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4" name="SubTopic"/>
            <p:cNvSpPr/>
            <p:nvPr/>
          </p:nvSpPr>
          <p:spPr>
            <a:xfrm>
              <a:off x="1326" y="8833"/>
              <a:ext cx="1207" cy="622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磁偏角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842963" y="6015355"/>
            <a:ext cx="1342390" cy="513715"/>
            <a:chOff x="1326" y="9586"/>
            <a:chExt cx="2114" cy="809"/>
          </a:xfrm>
        </p:grpSpPr>
        <p:sp>
          <p:nvSpPr>
            <p:cNvPr id="158" name="MMConnector"/>
            <p:cNvSpPr/>
            <p:nvPr/>
          </p:nvSpPr>
          <p:spPr>
            <a:xfrm>
              <a:off x="2836" y="10019"/>
              <a:ext cx="604" cy="376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7" name="SubTopic"/>
            <p:cNvSpPr/>
            <p:nvPr/>
          </p:nvSpPr>
          <p:spPr>
            <a:xfrm>
              <a:off x="1326" y="9586"/>
              <a:ext cx="1207" cy="622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指南针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029018" y="4580890"/>
            <a:ext cx="1156335" cy="753110"/>
            <a:chOff x="1619" y="7327"/>
            <a:chExt cx="1821" cy="1186"/>
          </a:xfrm>
        </p:grpSpPr>
        <p:sp>
          <p:nvSpPr>
            <p:cNvPr id="160" name="MMConnector"/>
            <p:cNvSpPr/>
            <p:nvPr/>
          </p:nvSpPr>
          <p:spPr>
            <a:xfrm>
              <a:off x="2836" y="8137"/>
              <a:ext cx="604" cy="376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9" name="SubTopic"/>
            <p:cNvSpPr/>
            <p:nvPr/>
          </p:nvSpPr>
          <p:spPr>
            <a:xfrm>
              <a:off x="1619" y="7327"/>
              <a:ext cx="915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方向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42278" y="5059045"/>
            <a:ext cx="1743075" cy="513715"/>
            <a:chOff x="695" y="8080"/>
            <a:chExt cx="2745" cy="809"/>
          </a:xfrm>
        </p:grpSpPr>
        <p:sp>
          <p:nvSpPr>
            <p:cNvPr id="162" name="MMConnector"/>
            <p:cNvSpPr/>
            <p:nvPr/>
          </p:nvSpPr>
          <p:spPr>
            <a:xfrm>
              <a:off x="2836" y="8513"/>
              <a:ext cx="604" cy="376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61" name="SubTopic"/>
            <p:cNvSpPr/>
            <p:nvPr/>
          </p:nvSpPr>
          <p:spPr>
            <a:xfrm>
              <a:off x="695" y="8080"/>
              <a:ext cx="1803" cy="62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假想曲线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049963" y="1728470"/>
            <a:ext cx="2200275" cy="2451735"/>
            <a:chOff x="9526" y="2835"/>
            <a:chExt cx="3465" cy="3861"/>
          </a:xfrm>
        </p:grpSpPr>
        <p:sp>
          <p:nvSpPr>
            <p:cNvPr id="165" name="MMConnector"/>
            <p:cNvSpPr/>
            <p:nvPr/>
          </p:nvSpPr>
          <p:spPr>
            <a:xfrm>
              <a:off x="9526" y="4698"/>
              <a:ext cx="2142" cy="1999"/>
            </a:xfrm>
            <a:custGeom>
              <a:avLst/>
              <a:gdLst/>
              <a:ahLst/>
              <a:cxnLst/>
              <a:pathLst>
                <a:path w="889838" h="580195">
                  <a:moveTo>
                    <a:pt x="-204798" y="167554"/>
                  </a:moveTo>
                  <a:cubicBezTo>
                    <a:pt x="-219531" y="179790"/>
                    <a:pt x="-221407" y="197325"/>
                    <a:pt x="-211947" y="208485"/>
                  </a:cubicBezTo>
                  <a:cubicBezTo>
                    <a:pt x="-202487" y="219645"/>
                    <a:pt x="-184609" y="220975"/>
                    <a:pt x="-170398" y="208136"/>
                  </a:cubicBezTo>
                  <a:cubicBezTo>
                    <a:pt x="-157001" y="196032"/>
                    <a:pt x="-143603" y="183928"/>
                    <a:pt x="-130495" y="171586"/>
                  </a:cubicBezTo>
                  <a:cubicBezTo>
                    <a:pt x="-117388" y="159245"/>
                    <a:pt x="-104570" y="146666"/>
                    <a:pt x="-91904" y="133982"/>
                  </a:cubicBezTo>
                  <a:cubicBezTo>
                    <a:pt x="-79239" y="121298"/>
                    <a:pt x="-66727" y="108509"/>
                    <a:pt x="-54344" y="95640"/>
                  </a:cubicBezTo>
                  <a:cubicBezTo>
                    <a:pt x="-41961" y="82770"/>
                    <a:pt x="-29706" y="69821"/>
                    <a:pt x="-17525" y="56842"/>
                  </a:cubicBezTo>
                  <a:cubicBezTo>
                    <a:pt x="-5343" y="43863"/>
                    <a:pt x="6764" y="30853"/>
                    <a:pt x="18845" y="17853"/>
                  </a:cubicBezTo>
                  <a:cubicBezTo>
                    <a:pt x="30926" y="4853"/>
                    <a:pt x="42980" y="-8138"/>
                    <a:pt x="55055" y="-21077"/>
                  </a:cubicBezTo>
                  <a:cubicBezTo>
                    <a:pt x="67131" y="-34016"/>
                    <a:pt x="79228" y="-46904"/>
                    <a:pt x="91394" y="-59698"/>
                  </a:cubicBezTo>
                  <a:cubicBezTo>
                    <a:pt x="103560" y="-72492"/>
                    <a:pt x="115796" y="-85191"/>
                    <a:pt x="128147" y="-97751"/>
                  </a:cubicBezTo>
                  <a:cubicBezTo>
                    <a:pt x="140499" y="-110311"/>
                    <a:pt x="152966" y="-122730"/>
                    <a:pt x="165595" y="-134959"/>
                  </a:cubicBezTo>
                  <a:cubicBezTo>
                    <a:pt x="178224" y="-147188"/>
                    <a:pt x="191015" y="-159227"/>
                    <a:pt x="204011" y="-171019"/>
                  </a:cubicBezTo>
                  <a:cubicBezTo>
                    <a:pt x="217006" y="-182812"/>
                    <a:pt x="230206" y="-194357"/>
                    <a:pt x="243650" y="-205594"/>
                  </a:cubicBezTo>
                  <a:cubicBezTo>
                    <a:pt x="257094" y="-216831"/>
                    <a:pt x="270781" y="-227759"/>
                    <a:pt x="284744" y="-238309"/>
                  </a:cubicBezTo>
                  <a:cubicBezTo>
                    <a:pt x="298706" y="-248860"/>
                    <a:pt x="312944" y="-259034"/>
                    <a:pt x="327478" y="-268758"/>
                  </a:cubicBezTo>
                  <a:cubicBezTo>
                    <a:pt x="342013" y="-278482"/>
                    <a:pt x="356844" y="-287756"/>
                    <a:pt x="371976" y="-296509"/>
                  </a:cubicBezTo>
                  <a:cubicBezTo>
                    <a:pt x="387109" y="-305262"/>
                    <a:pt x="402542" y="-313493"/>
                    <a:pt x="418275" y="-321137"/>
                  </a:cubicBezTo>
                  <a:cubicBezTo>
                    <a:pt x="434009" y="-328781"/>
                    <a:pt x="450044" y="-335838"/>
                    <a:pt x="466312" y="-342253"/>
                  </a:cubicBezTo>
                  <a:cubicBezTo>
                    <a:pt x="482580" y="-348668"/>
                    <a:pt x="499081" y="-354442"/>
                    <a:pt x="515916" y="-359547"/>
                  </a:cubicBezTo>
                  <a:cubicBezTo>
                    <a:pt x="532751" y="-364653"/>
                    <a:pt x="549919" y="-369089"/>
                    <a:pt x="566831" y="-372829"/>
                  </a:cubicBezTo>
                  <a:cubicBezTo>
                    <a:pt x="583742" y="-376569"/>
                    <a:pt x="600397" y="-379613"/>
                    <a:pt x="618739" y="-382042"/>
                  </a:cubicBezTo>
                  <a:cubicBezTo>
                    <a:pt x="637080" y="-384471"/>
                    <a:pt x="657108" y="-386286"/>
                    <a:pt x="671306" y="-387268"/>
                  </a:cubicBezTo>
                  <a:cubicBezTo>
                    <a:pt x="685504" y="-388250"/>
                    <a:pt x="693872" y="-388400"/>
                    <a:pt x="702240" y="-388550"/>
                  </a:cubicBezTo>
                  <a:cubicBezTo>
                    <a:pt x="704976" y="-388599"/>
                    <a:pt x="706800" y="-390260"/>
                    <a:pt x="706800" y="-392350"/>
                  </a:cubicBezTo>
                  <a:cubicBezTo>
                    <a:pt x="706800" y="-394440"/>
                    <a:pt x="704975" y="-396085"/>
                    <a:pt x="702240" y="-396150"/>
                  </a:cubicBezTo>
                  <a:cubicBezTo>
                    <a:pt x="693792" y="-396351"/>
                    <a:pt x="685343" y="-396552"/>
                    <a:pt x="670939" y="-396157"/>
                  </a:cubicBezTo>
                  <a:cubicBezTo>
                    <a:pt x="656535" y="-395761"/>
                    <a:pt x="636174" y="-394770"/>
                    <a:pt x="617455" y="-393079"/>
                  </a:cubicBezTo>
                  <a:cubicBezTo>
                    <a:pt x="598736" y="-391388"/>
                    <a:pt x="581659" y="-388999"/>
                    <a:pt x="564261" y="-385905"/>
                  </a:cubicBezTo>
                  <a:cubicBezTo>
                    <a:pt x="546862" y="-382811"/>
                    <a:pt x="529143" y="-379012"/>
                    <a:pt x="511706" y="-374508"/>
                  </a:cubicBezTo>
                  <a:cubicBezTo>
                    <a:pt x="494269" y="-370003"/>
                    <a:pt x="477115" y="-364793"/>
                    <a:pt x="460153" y="-358908"/>
                  </a:cubicBezTo>
                  <a:cubicBezTo>
                    <a:pt x="443191" y="-353022"/>
                    <a:pt x="426422" y="-346462"/>
                    <a:pt x="409927" y="-339281"/>
                  </a:cubicBezTo>
                  <a:cubicBezTo>
                    <a:pt x="393432" y="-332100"/>
                    <a:pt x="377210" y="-324297"/>
                    <a:pt x="361276" y="-315946"/>
                  </a:cubicBezTo>
                  <a:cubicBezTo>
                    <a:pt x="345341" y="-307594"/>
                    <a:pt x="329693" y="-298692"/>
                    <a:pt x="314340" y="-289321"/>
                  </a:cubicBezTo>
                  <a:cubicBezTo>
                    <a:pt x="298986" y="-279950"/>
                    <a:pt x="283927" y="-270109"/>
                    <a:pt x="269148" y="-259880"/>
                  </a:cubicBezTo>
                  <a:cubicBezTo>
                    <a:pt x="254369" y="-249650"/>
                    <a:pt x="239871" y="-239032"/>
                    <a:pt x="225629" y="-228101"/>
                  </a:cubicBezTo>
                  <a:cubicBezTo>
                    <a:pt x="211387" y="-217171"/>
                    <a:pt x="197400" y="-205929"/>
                    <a:pt x="183635" y="-194446"/>
                  </a:cubicBezTo>
                  <a:cubicBezTo>
                    <a:pt x="169869" y="-182963"/>
                    <a:pt x="156325" y="-171238"/>
                    <a:pt x="142963" y="-159336"/>
                  </a:cubicBezTo>
                  <a:cubicBezTo>
                    <a:pt x="129601" y="-147434"/>
                    <a:pt x="116420" y="-135353"/>
                    <a:pt x="103378" y="-123152"/>
                  </a:cubicBezTo>
                  <a:cubicBezTo>
                    <a:pt x="90337" y="-110951"/>
                    <a:pt x="77435" y="-98629"/>
                    <a:pt x="64628" y="-86239"/>
                  </a:cubicBezTo>
                  <a:cubicBezTo>
                    <a:pt x="51822" y="-73848"/>
                    <a:pt x="39111" y="-61389"/>
                    <a:pt x="26453" y="-48909"/>
                  </a:cubicBezTo>
                  <a:cubicBezTo>
                    <a:pt x="13794" y="-36430"/>
                    <a:pt x="1188" y="-23930"/>
                    <a:pt x="-11410" y="-11457"/>
                  </a:cubicBezTo>
                  <a:cubicBezTo>
                    <a:pt x="-24007" y="1015"/>
                    <a:pt x="-36596" y="13460"/>
                    <a:pt x="-49217" y="25833"/>
                  </a:cubicBezTo>
                  <a:cubicBezTo>
                    <a:pt x="-61838" y="38206"/>
                    <a:pt x="-74492" y="50507"/>
                    <a:pt x="-87223" y="62680"/>
                  </a:cubicBezTo>
                  <a:cubicBezTo>
                    <a:pt x="-99954" y="74854"/>
                    <a:pt x="-112762" y="86899"/>
                    <a:pt x="-125670" y="98792"/>
                  </a:cubicBezTo>
                  <a:cubicBezTo>
                    <a:pt x="-138578" y="110685"/>
                    <a:pt x="-151586" y="122425"/>
                    <a:pt x="-164791" y="133860"/>
                  </a:cubicBezTo>
                  <a:cubicBezTo>
                    <a:pt x="-177995" y="145295"/>
                    <a:pt x="-191396" y="156424"/>
                    <a:pt x="-204798" y="167554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63" name="MainTopic"/>
            <p:cNvSpPr/>
            <p:nvPr/>
          </p:nvSpPr>
          <p:spPr>
            <a:xfrm>
              <a:off x="11217" y="2835"/>
              <a:ext cx="1775" cy="1021"/>
            </a:xfrm>
            <a:custGeom>
              <a:avLst/>
              <a:gdLst>
                <a:gd name="rtl" fmla="*/ 135280 w 737200"/>
                <a:gd name="rtt" fmla="*/ 71440 h 296400"/>
                <a:gd name="rtr" fmla="*/ 598880 w 737200"/>
                <a:gd name="rtb" fmla="*/ 238640 h 296400"/>
              </a:gdLst>
              <a:ahLst/>
              <a:cxnLst/>
              <a:rect l="rtl" t="rtt" r="rtr" b="rtb"/>
              <a:pathLst>
                <a:path w="737200" h="296400">
                  <a:moveTo>
                    <a:pt x="30400" y="0"/>
                  </a:moveTo>
                  <a:lnTo>
                    <a:pt x="706800" y="0"/>
                  </a:lnTo>
                  <a:cubicBezTo>
                    <a:pt x="723581" y="0"/>
                    <a:pt x="737200" y="13619"/>
                    <a:pt x="737200" y="30400"/>
                  </a:cubicBezTo>
                  <a:lnTo>
                    <a:pt x="737200" y="266000"/>
                  </a:lnTo>
                  <a:cubicBezTo>
                    <a:pt x="737200" y="282781"/>
                    <a:pt x="723581" y="296400"/>
                    <a:pt x="706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电生磁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442008" y="1227455"/>
            <a:ext cx="2533650" cy="1040765"/>
            <a:chOff x="13293" y="2046"/>
            <a:chExt cx="3990" cy="1639"/>
          </a:xfrm>
        </p:grpSpPr>
        <p:sp>
          <p:nvSpPr>
            <p:cNvPr id="167" name="MMConnector"/>
            <p:cNvSpPr/>
            <p:nvPr/>
          </p:nvSpPr>
          <p:spPr>
            <a:xfrm>
              <a:off x="13293" y="3007"/>
              <a:ext cx="604" cy="678"/>
            </a:xfrm>
            <a:custGeom>
              <a:avLst/>
              <a:gdLst/>
              <a:ahLst/>
              <a:cxnLst/>
              <a:pathLst>
                <a:path w="250800" h="196650" fill="none">
                  <a:moveTo>
                    <a:pt x="-125400" y="98325"/>
                  </a:moveTo>
                  <a:cubicBezTo>
                    <a:pt x="-2277" y="98325"/>
                    <a:pt x="-3047" y="-98325"/>
                    <a:pt x="125400" y="-983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66" name="SubTopic"/>
            <p:cNvSpPr/>
            <p:nvPr/>
          </p:nvSpPr>
          <p:spPr>
            <a:xfrm>
              <a:off x="13556" y="2046"/>
              <a:ext cx="3727" cy="622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通电螺线管的磁场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442008" y="1705610"/>
            <a:ext cx="1583055" cy="419100"/>
            <a:chOff x="13293" y="2799"/>
            <a:chExt cx="2493" cy="660"/>
          </a:xfrm>
        </p:grpSpPr>
        <p:sp>
          <p:nvSpPr>
            <p:cNvPr id="169" name="MMConnector"/>
            <p:cNvSpPr/>
            <p:nvPr/>
          </p:nvSpPr>
          <p:spPr>
            <a:xfrm>
              <a:off x="13293" y="3384"/>
              <a:ext cx="604" cy="75"/>
            </a:xfrm>
            <a:custGeom>
              <a:avLst/>
              <a:gdLst/>
              <a:ahLst/>
              <a:cxnLst/>
              <a:pathLst>
                <a:path w="250800" h="21850" fill="none">
                  <a:moveTo>
                    <a:pt x="-125400" y="-10925"/>
                  </a:moveTo>
                  <a:cubicBezTo>
                    <a:pt x="-25080" y="-10925"/>
                    <a:pt x="50160" y="10925"/>
                    <a:pt x="125400" y="109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68" name="SubTopic"/>
            <p:cNvSpPr/>
            <p:nvPr/>
          </p:nvSpPr>
          <p:spPr>
            <a:xfrm>
              <a:off x="13557" y="2799"/>
              <a:ext cx="2229" cy="622"/>
            </a:xfrm>
            <a:custGeom>
              <a:avLst/>
              <a:gdLst>
                <a:gd name="rtl" fmla="*/ 54150 w 1109600"/>
                <a:gd name="rtt" fmla="*/ 26030 h 180500"/>
                <a:gd name="rtr" fmla="*/ 1057350 w 1109600"/>
                <a:gd name="rtb" fmla="*/ 162830 h 180500"/>
              </a:gdLst>
              <a:ahLst/>
              <a:cxnLst/>
              <a:rect l="rtl" t="rtt" r="rtr" b="rtb"/>
              <a:pathLst>
                <a:path w="1109600" h="1805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109600" h="180500" fill="none">
                  <a:moveTo>
                    <a:pt x="0" y="180500"/>
                  </a:moveTo>
                  <a:lnTo>
                    <a:pt x="1109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安培定则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442008" y="2183765"/>
            <a:ext cx="2305685" cy="1107440"/>
            <a:chOff x="13293" y="3552"/>
            <a:chExt cx="3631" cy="1744"/>
          </a:xfrm>
        </p:grpSpPr>
        <p:sp>
          <p:nvSpPr>
            <p:cNvPr id="171" name="MMConnector"/>
            <p:cNvSpPr/>
            <p:nvPr/>
          </p:nvSpPr>
          <p:spPr>
            <a:xfrm>
              <a:off x="13293" y="3996"/>
              <a:ext cx="604" cy="1300"/>
            </a:xfrm>
            <a:custGeom>
              <a:avLst/>
              <a:gdLst/>
              <a:ahLst/>
              <a:cxnLst/>
              <a:pathLst>
                <a:path w="250800" h="377150" fill="none">
                  <a:moveTo>
                    <a:pt x="-125400" y="-188575"/>
                  </a:moveTo>
                  <a:cubicBezTo>
                    <a:pt x="16814" y="-188575"/>
                    <a:pt x="-47593" y="188575"/>
                    <a:pt x="125400" y="1885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70" name="SubTopic"/>
            <p:cNvSpPr/>
            <p:nvPr/>
          </p:nvSpPr>
          <p:spPr>
            <a:xfrm>
              <a:off x="13558" y="3552"/>
              <a:ext cx="3366" cy="1093"/>
            </a:xfrm>
            <a:custGeom>
              <a:avLst/>
              <a:gdLst>
                <a:gd name="rtl" fmla="*/ 54150 w 866400"/>
                <a:gd name="rtt" fmla="*/ 26030 h 317300"/>
                <a:gd name="rtr" fmla="*/ 814150 w 866400"/>
                <a:gd name="rtb" fmla="*/ 299630 h 317300"/>
              </a:gdLst>
              <a:ahLst/>
              <a:cxnLst/>
              <a:rect l="rtl" t="rtt" r="rtr" b="rtb"/>
              <a:pathLst>
                <a:path w="866400" h="3173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317300"/>
                  </a:lnTo>
                  <a:lnTo>
                    <a:pt x="0" y="317300"/>
                  </a:lnTo>
                  <a:lnTo>
                    <a:pt x="0" y="0"/>
                  </a:lnTo>
                  <a:close/>
                </a:path>
                <a:path w="866400" h="317300" fill="none">
                  <a:moveTo>
                    <a:pt x="0" y="317300"/>
                  </a:moveTo>
                  <a:lnTo>
                    <a:pt x="866400" y="3173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square" lIns="0" tIns="0" rIns="0" bIns="22500" rtlCol="0" anchor="ctr"/>
            <a:p>
              <a:pPr algn="l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电磁铁磁性强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l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弱的影响因素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9202103" y="4200525"/>
            <a:ext cx="957580" cy="732790"/>
            <a:chOff x="14666" y="6728"/>
            <a:chExt cx="1508" cy="1154"/>
          </a:xfrm>
        </p:grpSpPr>
        <p:sp>
          <p:nvSpPr>
            <p:cNvPr id="184" name="MMConnector"/>
            <p:cNvSpPr/>
            <p:nvPr/>
          </p:nvSpPr>
          <p:spPr>
            <a:xfrm>
              <a:off x="14666" y="6818"/>
              <a:ext cx="604" cy="1064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-125400" y="-154375"/>
                  </a:moveTo>
                  <a:cubicBezTo>
                    <a:pt x="9893" y="-154375"/>
                    <a:pt x="-31445" y="154375"/>
                    <a:pt x="125400" y="1543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83" name="SubTopic"/>
            <p:cNvSpPr/>
            <p:nvPr/>
          </p:nvSpPr>
          <p:spPr>
            <a:xfrm>
              <a:off x="14968" y="6728"/>
              <a:ext cx="1207" cy="622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电动机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 flipH="1">
            <a:off x="7982903" y="720245"/>
            <a:ext cx="2470487" cy="1803370"/>
            <a:chOff x="2263" y="5821"/>
            <a:chExt cx="2988" cy="2979"/>
          </a:xfrm>
        </p:grpSpPr>
        <p:sp>
          <p:nvSpPr>
            <p:cNvPr id="3" name="MMConnector"/>
            <p:cNvSpPr/>
            <p:nvPr/>
          </p:nvSpPr>
          <p:spPr>
            <a:xfrm>
              <a:off x="4647" y="7229"/>
              <a:ext cx="604" cy="1571"/>
            </a:xfrm>
            <a:custGeom>
              <a:avLst/>
              <a:gdLst/>
              <a:ahLst/>
              <a:cxnLst/>
              <a:pathLst>
                <a:path w="250800" h="456000" fill="none">
                  <a:moveTo>
                    <a:pt x="125400" y="228000"/>
                  </a:moveTo>
                  <a:cubicBezTo>
                    <a:pt x="-24192" y="228000"/>
                    <a:pt x="64807" y="-228000"/>
                    <a:pt x="-125400" y="-2280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4" name="SubTopic"/>
            <p:cNvSpPr/>
            <p:nvPr/>
          </p:nvSpPr>
          <p:spPr>
            <a:xfrm>
              <a:off x="2263" y="5821"/>
              <a:ext cx="2111" cy="62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电流的磁效应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89318" y="1206500"/>
            <a:ext cx="1053909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 (2019铁岭24题3分)电</a:t>
            </a:r>
            <a:r>
              <a:rPr lang="zh-CN" sz="2400" b="0">
                <a:ea typeface="宋体" panose="02010600030101010101" pitchFamily="2" charset="-122"/>
              </a:rPr>
              <a:t>磁铁通电后，小磁针静止时的指向如图所示．请标出：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 b="0">
                <a:ea typeface="宋体" panose="02010600030101010101" pitchFamily="2" charset="-122"/>
              </a:rPr>
              <a:t>磁感线方向．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0">
                <a:ea typeface="宋体" panose="02010600030101010101" pitchFamily="2" charset="-122"/>
              </a:rPr>
              <a:t>电源右侧的极性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－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表示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 b="0">
                <a:ea typeface="宋体" panose="02010600030101010101" pitchFamily="2" charset="-122"/>
              </a:rPr>
              <a:t>静止的小磁针右端的极性．</a:t>
            </a:r>
            <a:endParaRPr lang="zh-CN" altLang="en-US"/>
          </a:p>
        </p:txBody>
      </p:sp>
      <p:pic>
        <p:nvPicPr>
          <p:cNvPr id="2" name="图片 -21474821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2883" y="3813810"/>
            <a:ext cx="4662805" cy="15354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6134418" y="5534025"/>
            <a:ext cx="9829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题图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59763" y="3718560"/>
            <a:ext cx="1790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09448" y="4978400"/>
            <a:ext cx="1790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+mj-ea"/>
                <a:ea typeface="+mj-ea"/>
                <a:cs typeface="Times New Roman" panose="02020603050405020304" pitchFamily="18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62" name="组合 61"/>
          <p:cNvGrpSpPr/>
          <p:nvPr/>
        </p:nvGrpSpPr>
        <p:grpSpPr>
          <a:xfrm>
            <a:off x="2813368" y="850988"/>
            <a:ext cx="6281420" cy="645039"/>
            <a:chOff x="4741" y="1321"/>
            <a:chExt cx="9592" cy="1231"/>
          </a:xfrm>
        </p:grpSpPr>
        <p:pic>
          <p:nvPicPr>
            <p:cNvPr id="45063" name="图片 6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741" y="1379"/>
              <a:ext cx="9592" cy="11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4" name="文本框 63"/>
            <p:cNvSpPr txBox="1"/>
            <p:nvPr/>
          </p:nvSpPr>
          <p:spPr>
            <a:xfrm>
              <a:off x="5798" y="1321"/>
              <a:ext cx="7828" cy="1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知识精讲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57861" y="1687195"/>
            <a:ext cx="10838815" cy="600075"/>
            <a:chOff x="921" y="2643"/>
            <a:chExt cx="17069" cy="945"/>
          </a:xfrm>
        </p:grpSpPr>
        <p:pic>
          <p:nvPicPr>
            <p:cNvPr id="39" name="图片 38" descr="9"/>
            <p:cNvPicPr>
              <a:picLocks noChangeAspect="1"/>
            </p:cNvPicPr>
            <p:nvPr/>
          </p:nvPicPr>
          <p:blipFill>
            <a:blip r:embed="rId2"/>
            <a:srcRect t="9970" r="29594" b="6445"/>
            <a:stretch>
              <a:fillRect/>
            </a:stretch>
          </p:blipFill>
          <p:spPr>
            <a:xfrm>
              <a:off x="921" y="2643"/>
              <a:ext cx="17069" cy="896"/>
            </a:xfrm>
            <a:prstGeom prst="rect">
              <a:avLst/>
            </a:prstGeom>
          </p:spPr>
        </p:pic>
        <p:sp>
          <p:nvSpPr>
            <p:cNvPr id="45079" name="文本框 78"/>
            <p:cNvSpPr txBox="1"/>
            <p:nvPr/>
          </p:nvSpPr>
          <p:spPr>
            <a:xfrm>
              <a:off x="2711" y="2717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l"/>
              <a:r>
                <a:rPr lang="zh-CN" altLang="en-US" sz="30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考点清单</a:t>
              </a:r>
              <a:endParaRPr lang="zh-CN" altLang="en-US" sz="3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799138" y="3390900"/>
            <a:ext cx="30988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58178" y="2352675"/>
            <a:ext cx="1084008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一、磁现象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sz="2400" b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磁场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1.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磁现象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磁性：磁体能够吸引铁、钴、镍等物质的性质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(2)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磁极</a:t>
            </a:r>
            <a:r>
              <a:rPr lang="en-US" alt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①磁极：磁体的磁性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的两个部位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能够自由转动的磁体静止时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的那个磁极叫做南极或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极，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的那个磁极叫做北极或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 b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磁极间的相互作用规律：同名磁极相互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_______</a:t>
            </a:r>
            <a:r>
              <a:rPr lang="zh-CN" sz="2400" b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，异名磁极相互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93783" y="4650105"/>
            <a:ext cx="901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最强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921558" y="4639310"/>
            <a:ext cx="9131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指南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389438" y="5196205"/>
            <a:ext cx="1085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指北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398578" y="5728335"/>
            <a:ext cx="7931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排斥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9670098" y="5728335"/>
            <a:ext cx="812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吸引</a:t>
            </a:r>
            <a:endParaRPr lang="zh-CN" altLang="en-US"/>
          </a:p>
        </p:txBody>
      </p:sp>
      <p:sp>
        <p:nvSpPr>
          <p:cNvPr id="3" name="流程图: 终止 2">
            <a:hlinkClick r:id="rId3" action="ppaction://hlinksldjump"/>
          </p:cNvPr>
          <p:cNvSpPr/>
          <p:nvPr/>
        </p:nvSpPr>
        <p:spPr>
          <a:xfrm>
            <a:off x="9167813" y="275653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08343" y="742315"/>
            <a:ext cx="1074928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(3)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磁化：一些物体在磁体或电流的作用下会获得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的现象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2.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磁场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(1)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定义：磁体周围存在着一种物质，能使磁针偏转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这种物质看不见、摸不着，我们把它叫做磁场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磁体间的相互作用是通过磁场发生的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(2)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基本性质：对放入其中的磁体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_____________.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(3)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方向：小磁针静止时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极所指的方向规定为该点磁场的方向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(4)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磁感线①定义：描述磁场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的假想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的闭合曲线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如图是用磁感线描述的条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形磁体(图甲)和蹄形磁体(图乙)的磁场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14883" y="843280"/>
            <a:ext cx="1032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磁性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230813" y="3039745"/>
            <a:ext cx="19037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有力的作用　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945573" y="3571875"/>
            <a:ext cx="18046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北极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极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350578" y="4683760"/>
            <a:ext cx="1524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分布情况</a:t>
            </a:r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6399848" y="4191635"/>
            <a:ext cx="4506595" cy="1918970"/>
            <a:chOff x="10077" y="6601"/>
            <a:chExt cx="7097" cy="3022"/>
          </a:xfrm>
        </p:grpSpPr>
        <p:pic>
          <p:nvPicPr>
            <p:cNvPr id="8" name="图片 7" descr="H36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077" y="6789"/>
              <a:ext cx="3903" cy="2532"/>
            </a:xfrm>
            <a:prstGeom prst="rect">
              <a:avLst/>
            </a:prstGeom>
          </p:spPr>
        </p:pic>
        <p:pic>
          <p:nvPicPr>
            <p:cNvPr id="9" name="图片 8" descr="H36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312" y="6601"/>
              <a:ext cx="2862" cy="3023"/>
            </a:xfrm>
            <a:prstGeom prst="rect">
              <a:avLst/>
            </a:prstGeom>
          </p:spPr>
        </p:pic>
      </p:grpSp>
      <p:sp>
        <p:nvSpPr>
          <p:cNvPr id="11" name="文本框 10"/>
          <p:cNvSpPr txBox="1"/>
          <p:nvPr/>
        </p:nvSpPr>
        <p:spPr>
          <a:xfrm>
            <a:off x="7481888" y="6005195"/>
            <a:ext cx="270637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甲                                   乙</a:t>
            </a:r>
            <a:endParaRPr lang="zh-CN" altLang="en-US"/>
          </a:p>
        </p:txBody>
      </p:sp>
      <p:sp>
        <p:nvSpPr>
          <p:cNvPr id="12" name="流程图: 终止 11">
            <a:hlinkClick r:id="rId3" action="ppaction://hlinksldjump"/>
          </p:cNvPr>
          <p:cNvSpPr/>
          <p:nvPr/>
        </p:nvSpPr>
        <p:spPr>
          <a:xfrm>
            <a:off x="9167813" y="2828290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83298" y="1534795"/>
            <a:ext cx="1028827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②特点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a.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磁体外部的磁感线都是从磁体的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极出发，回到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_______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极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.</a:t>
            </a:r>
            <a:endParaRPr lang="zh-CN" altLang="en-US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 b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</a:t>
            </a:r>
            <a:r>
              <a:rPr lang="zh-CN" sz="2400" b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磁感线的疏密程度表示磁场的强弱，磁感线越密，磁场越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</a:t>
            </a:r>
            <a:r>
              <a:rPr lang="zh-CN" sz="2400" b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任意两条磁感线均不相交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地磁场：地球周围存在磁场，地磁北极在地理</a:t>
            </a:r>
            <a:r>
              <a:rPr lang="en-US" alt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极附近，地磁南极在地理</a:t>
            </a:r>
            <a:r>
              <a:rPr lang="en-US" alt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极附近，地理两极与地磁场的两极并不重合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54993" y="2169160"/>
            <a:ext cx="11690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N)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755063" y="2165350"/>
            <a:ext cx="11817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S)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040813" y="2730500"/>
            <a:ext cx="621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强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685088" y="3837305"/>
            <a:ext cx="6324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南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760538" y="4369435"/>
            <a:ext cx="538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北</a:t>
            </a:r>
            <a:endParaRPr lang="zh-CN" altLang="en-US"/>
          </a:p>
        </p:txBody>
      </p:sp>
      <p:sp>
        <p:nvSpPr>
          <p:cNvPr id="3" name="流程图: 终止 2">
            <a:hlinkClick r:id="rId1" action="ppaction://hlinksldjump"/>
          </p:cNvPr>
          <p:cNvSpPr/>
          <p:nvPr/>
        </p:nvSpPr>
        <p:spPr>
          <a:xfrm>
            <a:off x="9040813" y="509206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11543" y="734695"/>
            <a:ext cx="1028827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二、电生磁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1.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电流的磁效应：通电导线周围存在与</a:t>
            </a:r>
            <a:r>
              <a:rPr lang="en-US" alt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向有关的磁场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丹麦物理学家</a:t>
            </a:r>
            <a:r>
              <a:rPr lang="en-US" alt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第一个发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现了电与磁之间的联系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2.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通电螺线管的磁场磁场：通电螺线管外部的磁场和</a:t>
            </a:r>
            <a:r>
              <a:rPr lang="en-US" alt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的磁场相似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极性：通电螺线管的极性由螺线管的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方向决定的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可以用安培定则来判断磁极方向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3.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安培定则(右手螺旋定则)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：如图丙所示，用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握住螺线管，让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指向螺线管中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的方向，则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所指的那端就是螺线管的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19813" y="1385570"/>
            <a:ext cx="9188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电流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830763" y="1917700"/>
            <a:ext cx="12528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奥斯特　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487863" y="3533775"/>
            <a:ext cx="1689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条形磁体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999163" y="4098925"/>
            <a:ext cx="9321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电流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094538" y="5182870"/>
            <a:ext cx="8470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右手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0241598" y="5198110"/>
            <a:ext cx="954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四指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880678" y="5761990"/>
            <a:ext cx="986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电流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418138" y="5746750"/>
            <a:ext cx="11360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大拇指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0108248" y="5746750"/>
            <a:ext cx="747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极</a:t>
            </a:r>
            <a:endParaRPr lang="zh-CN" altLang="en-US"/>
          </a:p>
        </p:txBody>
      </p:sp>
      <p:pic>
        <p:nvPicPr>
          <p:cNvPr id="16" name="图片 15" descr="H3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61643" y="1735455"/>
            <a:ext cx="2827655" cy="183388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859203" y="3653155"/>
            <a:ext cx="71247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/>
              <a:t>丙</a:t>
            </a:r>
            <a:endParaRPr lang="zh-CN" altLang="en-US"/>
          </a:p>
        </p:txBody>
      </p:sp>
      <p:sp>
        <p:nvSpPr>
          <p:cNvPr id="18" name="流程图: 终止 17">
            <a:hlinkClick r:id="rId2" action="ppaction://hlinksldjump"/>
          </p:cNvPr>
          <p:cNvSpPr/>
          <p:nvPr/>
        </p:nvSpPr>
        <p:spPr>
          <a:xfrm>
            <a:off x="8363903" y="98996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3" grpId="0"/>
      <p:bldP spid="2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72503" y="1015365"/>
            <a:ext cx="1036510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400" b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三、电磁铁</a:t>
            </a:r>
            <a:endParaRPr lang="zh-CN" alt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定义：在螺线管内插入铁芯，有电流通过时有</a:t>
            </a:r>
            <a:r>
              <a:rPr lang="en-US" alt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，无电流通过时失去</a:t>
            </a:r>
            <a:r>
              <a:rPr lang="en-US" alt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的磁体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电磁铁磁性的有无可以由通、断电来控制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特点(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)匝数一定时，通入的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越大，电磁铁的磁性越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)电流一定时，外形相同的螺线管，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越多，电磁铁的磁性越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)电流和线圈匝数一定时，有铁芯的磁性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4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)电磁铁的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极以及它周围的磁场方向是由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的方向决定的，便于人工控制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3.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应用：电磁起重机、电磁继电器、电铃、电冰箱、磁悬浮列车等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56018" y="2224405"/>
            <a:ext cx="9340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磁性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487603" y="1661795"/>
            <a:ext cx="952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磁性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076508" y="2750185"/>
            <a:ext cx="841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电流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303703" y="2750185"/>
            <a:ext cx="7239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强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990273" y="3303905"/>
            <a:ext cx="16770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线圈匝数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0635298" y="3313430"/>
            <a:ext cx="5689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强　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756718" y="3856990"/>
            <a:ext cx="7308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强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368858" y="4406265"/>
            <a:ext cx="15252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通电电流</a:t>
            </a:r>
            <a:endParaRPr lang="zh-CN" altLang="en-US"/>
          </a:p>
        </p:txBody>
      </p:sp>
      <p:sp>
        <p:nvSpPr>
          <p:cNvPr id="17" name="流程图: 终止 16">
            <a:hlinkClick r:id="rId1" action="ppaction://hlinksldjump"/>
          </p:cNvPr>
          <p:cNvSpPr/>
          <p:nvPr/>
        </p:nvSpPr>
        <p:spPr>
          <a:xfrm>
            <a:off x="9169718" y="498284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22643" y="1573530"/>
            <a:ext cx="10075545" cy="570230"/>
            <a:chOff x="1676" y="1655"/>
            <a:chExt cx="15867" cy="898"/>
          </a:xfrm>
        </p:grpSpPr>
        <p:pic>
          <p:nvPicPr>
            <p:cNvPr id="9" name="图片 8" descr="9"/>
            <p:cNvPicPr>
              <a:picLocks noChangeAspect="1"/>
            </p:cNvPicPr>
            <p:nvPr/>
          </p:nvPicPr>
          <p:blipFill>
            <a:blip r:embed="rId1"/>
            <a:srcRect t="9289" r="40169" b="9736"/>
            <a:stretch>
              <a:fillRect/>
            </a:stretch>
          </p:blipFill>
          <p:spPr>
            <a:xfrm>
              <a:off x="1676" y="1655"/>
              <a:ext cx="15867" cy="898"/>
            </a:xfrm>
            <a:prstGeom prst="rect">
              <a:avLst/>
            </a:prstGeom>
          </p:spPr>
        </p:pic>
        <p:sp>
          <p:nvSpPr>
            <p:cNvPr id="10" name="文本框 78"/>
            <p:cNvSpPr txBox="1"/>
            <p:nvPr/>
          </p:nvSpPr>
          <p:spPr>
            <a:xfrm>
              <a:off x="3660" y="1682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l"/>
              <a:r>
                <a:rPr lang="zh-CN" altLang="en-US" sz="30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回归教材</a:t>
              </a:r>
              <a:endParaRPr lang="zh-CN" altLang="en-US" sz="3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59143" y="2284095"/>
            <a:ext cx="106737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(RJ九年级P123，动手动脑学物理改编)图</a:t>
            </a:r>
            <a:r>
              <a:rPr lang="zh-CN" sz="2400" b="0">
                <a:ea typeface="宋体" panose="02010600030101010101" pitchFamily="2" charset="-122"/>
              </a:rPr>
              <a:t>中磁体两极间磁感线的画法正确的是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pic>
        <p:nvPicPr>
          <p:cNvPr id="2" name="图片 -21474822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143" y="3642360"/>
            <a:ext cx="10673715" cy="16275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364933" y="2981325"/>
            <a:ext cx="4375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diagram"/>
  <p:tag name="KSO_WM_TEMPLATE_INDEX" val="30178323"/>
</p:tagLst>
</file>

<file path=ppt/tags/tag2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.xml><?xml version="1.0" encoding="utf-8"?>
<p:tagLst xmlns:p="http://schemas.openxmlformats.org/presentationml/2006/main">
  <p:tag name="KSO_WM_BEAUTIFY_FLAG" val="#wm#"/>
  <p:tag name="KSO_WM_TEMPLATE_CATEGORY" val="preset"/>
  <p:tag name="KSO_WM_TEMPLATE_INDEX" val="1"/>
</p:tagLst>
</file>

<file path=ppt/tags/tag9.xml><?xml version="1.0" encoding="utf-8"?>
<p:tagLst xmlns:p="http://schemas.openxmlformats.org/presentationml/2006/main">
  <p:tag name="KSO_WM_BEAUTIFY_FLAG" val="#wm#"/>
  <p:tag name="KSO_WM_TEMPLATE_CATEGORY" val="preset"/>
  <p:tag name="KSO_WM_TEMPLATE_INDEX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4165</Words>
  <Application>WPS 演示</Application>
  <PresentationFormat>宽屏</PresentationFormat>
  <Paragraphs>422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0" baseType="lpstr">
      <vt:lpstr>Arial</vt:lpstr>
      <vt:lpstr>宋体</vt:lpstr>
      <vt:lpstr>Wingdings</vt:lpstr>
      <vt:lpstr>Tahoma</vt:lpstr>
      <vt:lpstr>黑体</vt:lpstr>
      <vt:lpstr>Times New Roman</vt:lpstr>
      <vt:lpstr>微软雅黑</vt:lpstr>
      <vt:lpstr>方正粗黑宋简体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2019-11-26T04:16:00Z</dcterms:created>
  <dcterms:modified xsi:type="dcterms:W3CDTF">2020-02-05T14:28:18Z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