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heme/theme3.xml" ContentType="application/vnd.openxmlformats-officedocument.theme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tags/tag82.xml" ContentType="application/vnd.openxmlformats-officedocument.presentationml.tags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22"/>
  </p:notes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</p:sldIdLst>
  <p:sldSz cx="1188085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-744" y="-84"/>
      </p:cViewPr>
      <p:guideLst>
        <p:guide orient="horz" pos="2160"/>
        <p:guide pos="374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tableStyles" Target="tableStyle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6373CB-8363-474F-8C77-A38C110FFA63}" type="datetimeFigureOut">
              <a:rPr lang="zh-CN" altLang="en-US" smtClean="0"/>
              <a:t>2021/2/23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458788" y="685800"/>
            <a:ext cx="59404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1DCD5B1-33D7-43BA-91A2-7988544C37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1247443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备注占位符 1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备注占位符 1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备注占位符 1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备注占位符 1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备注占位符 1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备注占位符 1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tags" Target="../tags/tag9.xml"/><Relationship Id="rId2" Type="http://schemas.openxmlformats.org/officeDocument/2006/relationships/tags" Target="../tags/tag8.xml"/><Relationship Id="rId1" Type="http://schemas.openxmlformats.org/officeDocument/2006/relationships/tags" Target="../tags/tag7.xml"/><Relationship Id="rId6" Type="http://schemas.openxmlformats.org/officeDocument/2006/relationships/slideMaster" Target="../slideMasters/slideMaster2.xml"/><Relationship Id="rId5" Type="http://schemas.openxmlformats.org/officeDocument/2006/relationships/tags" Target="../tags/tag11.xml"/><Relationship Id="rId4" Type="http://schemas.openxmlformats.org/officeDocument/2006/relationships/tags" Target="../tags/tag10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tags" Target="../tags/tag14.xml"/><Relationship Id="rId2" Type="http://schemas.openxmlformats.org/officeDocument/2006/relationships/tags" Target="../tags/tag13.xml"/><Relationship Id="rId1" Type="http://schemas.openxmlformats.org/officeDocument/2006/relationships/tags" Target="../tags/tag12.xml"/><Relationship Id="rId6" Type="http://schemas.openxmlformats.org/officeDocument/2006/relationships/slideMaster" Target="../slideMasters/slideMaster2.xml"/><Relationship Id="rId5" Type="http://schemas.openxmlformats.org/officeDocument/2006/relationships/tags" Target="../tags/tag16.xml"/><Relationship Id="rId4" Type="http://schemas.openxmlformats.org/officeDocument/2006/relationships/tags" Target="../tags/tag15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tags" Target="../tags/tag19.xml"/><Relationship Id="rId2" Type="http://schemas.openxmlformats.org/officeDocument/2006/relationships/tags" Target="../tags/tag18.xml"/><Relationship Id="rId1" Type="http://schemas.openxmlformats.org/officeDocument/2006/relationships/tags" Target="../tags/tag17.xml"/><Relationship Id="rId6" Type="http://schemas.openxmlformats.org/officeDocument/2006/relationships/slideMaster" Target="../slideMasters/slideMaster2.xml"/><Relationship Id="rId5" Type="http://schemas.openxmlformats.org/officeDocument/2006/relationships/tags" Target="../tags/tag21.xml"/><Relationship Id="rId4" Type="http://schemas.openxmlformats.org/officeDocument/2006/relationships/tags" Target="../tags/tag20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7" Type="http://schemas.openxmlformats.org/officeDocument/2006/relationships/slideMaster" Target="../slideMasters/slideMaster2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6" Type="http://schemas.openxmlformats.org/officeDocument/2006/relationships/tags" Target="../tags/tag27.xml"/><Relationship Id="rId5" Type="http://schemas.openxmlformats.org/officeDocument/2006/relationships/tags" Target="../tags/tag26.xml"/><Relationship Id="rId4" Type="http://schemas.openxmlformats.org/officeDocument/2006/relationships/tags" Target="../tags/tag25.xml"/></Relationships>
</file>

<file path=ppt/slideLayouts/_rels/slideLayout16.xml.rels><?xml version="1.0" encoding="UTF-8" standalone="yes"?>
<Relationships xmlns="http://schemas.openxmlformats.org/package/2006/relationships"><Relationship Id="rId8" Type="http://schemas.openxmlformats.org/officeDocument/2006/relationships/tags" Target="../tags/tag35.xml"/><Relationship Id="rId3" Type="http://schemas.openxmlformats.org/officeDocument/2006/relationships/tags" Target="../tags/tag30.xml"/><Relationship Id="rId7" Type="http://schemas.openxmlformats.org/officeDocument/2006/relationships/tags" Target="../tags/tag34.xml"/><Relationship Id="rId2" Type="http://schemas.openxmlformats.org/officeDocument/2006/relationships/tags" Target="../tags/tag29.xml"/><Relationship Id="rId1" Type="http://schemas.openxmlformats.org/officeDocument/2006/relationships/tags" Target="../tags/tag28.xml"/><Relationship Id="rId6" Type="http://schemas.openxmlformats.org/officeDocument/2006/relationships/tags" Target="../tags/tag33.xml"/><Relationship Id="rId5" Type="http://schemas.openxmlformats.org/officeDocument/2006/relationships/tags" Target="../tags/tag32.xml"/><Relationship Id="rId4" Type="http://schemas.openxmlformats.org/officeDocument/2006/relationships/tags" Target="../tags/tag31.xml"/><Relationship Id="rId9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38.xml"/><Relationship Id="rId2" Type="http://schemas.openxmlformats.org/officeDocument/2006/relationships/tags" Target="../tags/tag37.xml"/><Relationship Id="rId1" Type="http://schemas.openxmlformats.org/officeDocument/2006/relationships/tags" Target="../tags/tag36.xml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39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4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tags" Target="../tags/tag45.xml"/><Relationship Id="rId7" Type="http://schemas.openxmlformats.org/officeDocument/2006/relationships/slideMaster" Target="../slideMasters/slideMaster2.xml"/><Relationship Id="rId2" Type="http://schemas.openxmlformats.org/officeDocument/2006/relationships/tags" Target="../tags/tag44.xml"/><Relationship Id="rId1" Type="http://schemas.openxmlformats.org/officeDocument/2006/relationships/tags" Target="../tags/tag43.xml"/><Relationship Id="rId6" Type="http://schemas.openxmlformats.org/officeDocument/2006/relationships/tags" Target="../tags/tag48.xml"/><Relationship Id="rId5" Type="http://schemas.openxmlformats.org/officeDocument/2006/relationships/tags" Target="../tags/tag47.xml"/><Relationship Id="rId4" Type="http://schemas.openxmlformats.org/officeDocument/2006/relationships/tags" Target="../tags/tag46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tags" Target="../tags/tag51.xml"/><Relationship Id="rId2" Type="http://schemas.openxmlformats.org/officeDocument/2006/relationships/tags" Target="../tags/tag50.xml"/><Relationship Id="rId1" Type="http://schemas.openxmlformats.org/officeDocument/2006/relationships/tags" Target="../tags/tag49.xml"/><Relationship Id="rId6" Type="http://schemas.openxmlformats.org/officeDocument/2006/relationships/slideMaster" Target="../slideMasters/slideMaster2.xml"/><Relationship Id="rId5" Type="http://schemas.openxmlformats.org/officeDocument/2006/relationships/tags" Target="../tags/tag53.xml"/><Relationship Id="rId4" Type="http://schemas.openxmlformats.org/officeDocument/2006/relationships/tags" Target="../tags/tag52.xml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tags" Target="../tags/tag56.xml"/><Relationship Id="rId2" Type="http://schemas.openxmlformats.org/officeDocument/2006/relationships/tags" Target="../tags/tag55.xml"/><Relationship Id="rId1" Type="http://schemas.openxmlformats.org/officeDocument/2006/relationships/tags" Target="../tags/tag54.xml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57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tags" Target="../tags/tag60.xml"/><Relationship Id="rId2" Type="http://schemas.openxmlformats.org/officeDocument/2006/relationships/tags" Target="../tags/tag59.xml"/><Relationship Id="rId1" Type="http://schemas.openxmlformats.org/officeDocument/2006/relationships/tags" Target="../tags/tag58.xml"/><Relationship Id="rId6" Type="http://schemas.openxmlformats.org/officeDocument/2006/relationships/slideMaster" Target="../slideMasters/slideMaster2.xml"/><Relationship Id="rId5" Type="http://schemas.openxmlformats.org/officeDocument/2006/relationships/tags" Target="../tags/tag62.xml"/><Relationship Id="rId4" Type="http://schemas.openxmlformats.org/officeDocument/2006/relationships/tags" Target="../tags/tag6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891064" y="2130426"/>
            <a:ext cx="10098723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782128" y="3886200"/>
            <a:ext cx="8316595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2021/2/23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2021/2/23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613616" y="274639"/>
            <a:ext cx="2673191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594042" y="274639"/>
            <a:ext cx="782156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2021/2/23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 hasCustomPrompt="1"/>
            <p:custDataLst>
              <p:tags r:id="rId1"/>
            </p:custDataLst>
          </p:nvPr>
        </p:nvSpPr>
        <p:spPr>
          <a:xfrm>
            <a:off x="1168206" y="914400"/>
            <a:ext cx="9549116" cy="2570400"/>
          </a:xfrm>
        </p:spPr>
        <p:txBody>
          <a:bodyPr lIns="90000" tIns="46800" rIns="90000" bIns="46800" anchor="b" anchorCtr="0">
            <a:normAutofit/>
          </a:bodyPr>
          <a:lstStyle>
            <a:lvl1pPr algn="ctr">
              <a:defRPr sz="6000"/>
            </a:lvl1pPr>
          </a:lstStyle>
          <a:p>
            <a:r>
              <a:rPr lang="zh-CN" altLang="en-US"/>
              <a:t>单击此处编辑标题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  <p:custDataLst>
              <p:tags r:id="rId2"/>
            </p:custDataLst>
          </p:nvPr>
        </p:nvSpPr>
        <p:spPr>
          <a:xfrm>
            <a:off x="1168206" y="3560400"/>
            <a:ext cx="9549116" cy="1472400"/>
          </a:xfrm>
        </p:spPr>
        <p:txBody>
          <a:bodyPr lIns="90000" tIns="46800" rIns="90000" bIns="46800">
            <a:normAutofit/>
          </a:bodyPr>
          <a:lstStyle>
            <a:lvl1pPr marL="0" indent="0" algn="ctr">
              <a:lnSpc>
                <a:spcPct val="110000"/>
              </a:lnSpc>
              <a:buNone/>
              <a:defRPr sz="2400" spc="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单击此处编辑副标题</a:t>
            </a:r>
          </a:p>
        </p:txBody>
      </p:sp>
      <p:sp>
        <p:nvSpPr>
          <p:cNvPr id="16" name="日期占位符 15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>
                <a:solidFill>
                  <a:srgbClr val="000000">
                    <a:tint val="75000"/>
                  </a:srgbClr>
                </a:solidFill>
              </a:rPr>
              <a:pPr/>
              <a:t>2021/2/23</a:t>
            </a:fld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17" name="页脚占位符 16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>
                <a:solidFill>
                  <a:srgbClr val="000000">
                    <a:tint val="75000"/>
                  </a:srgbClr>
                </a:solidFill>
              </a:rPr>
              <a:pPr/>
              <a:t>‹#›</a:t>
            </a:fld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597482"/>
      </p:ext>
    </p:extLst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592873" y="608400"/>
            <a:ext cx="10689257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>
                <a:sym typeface="+mn-ea"/>
              </a:rPr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592873" y="1490400"/>
            <a:ext cx="10689257" cy="47592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>
                <a:sym typeface="+mn-ea"/>
              </a:rPr>
              <a:t>单击此处编辑母版文本样式</a:t>
            </a:r>
          </a:p>
          <a:p>
            <a:pPr lvl="1"/>
            <a:r>
              <a:rPr>
                <a:sym typeface="+mn-ea"/>
              </a:rPr>
              <a:t>第二级</a:t>
            </a:r>
          </a:p>
          <a:p>
            <a:pPr lvl="2"/>
            <a:r>
              <a:rPr>
                <a:sym typeface="+mn-ea"/>
              </a:rPr>
              <a:t>第三级</a:t>
            </a:r>
          </a:p>
          <a:p>
            <a:pPr lvl="3"/>
            <a:r>
              <a:rPr>
                <a:sym typeface="+mn-ea"/>
              </a:rPr>
              <a:t>第四级</a:t>
            </a:r>
          </a:p>
          <a:p>
            <a:pPr lvl="4"/>
            <a:r>
              <a:rPr>
                <a:sym typeface="+mn-ea"/>
              </a:rPr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>
                <a:solidFill>
                  <a:srgbClr val="000000">
                    <a:tint val="75000"/>
                  </a:srgbClr>
                </a:solidFill>
              </a:rPr>
              <a:pPr/>
              <a:t>2021/2/23</a:t>
            </a:fld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>
                <a:solidFill>
                  <a:srgbClr val="000000">
                    <a:tint val="75000"/>
                  </a:srgbClr>
                </a:solidFill>
              </a:rPr>
              <a:pPr/>
              <a:t>‹#›</a:t>
            </a:fld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9331733"/>
      </p:ext>
    </p:extLst>
  </p:cSld>
  <p:clrMapOvr>
    <a:masterClrMapping/>
  </p:clrMapOvr>
  <p:transition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39993" y="3848400"/>
            <a:ext cx="7570534" cy="766800"/>
          </a:xfrm>
        </p:spPr>
        <p:txBody>
          <a:bodyPr lIns="90000" tIns="46800" rIns="90000" bIns="46800" anchor="b" anchorCtr="0">
            <a:normAutofit/>
          </a:bodyPr>
          <a:lstStyle>
            <a:lvl1pPr>
              <a:defRPr sz="4400"/>
            </a:lvl1pPr>
          </a:lstStyle>
          <a:p>
            <a:r>
              <a:rPr lang="zh-CN" altLang="en-US"/>
              <a:t>单击此处编辑标题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2"/>
            </p:custDataLst>
          </p:nvPr>
        </p:nvSpPr>
        <p:spPr>
          <a:xfrm>
            <a:off x="1939993" y="4615200"/>
            <a:ext cx="7570534" cy="867600"/>
          </a:xfrm>
        </p:spPr>
        <p:txBody>
          <a:bodyPr lIns="90000" tIns="46800" rIns="90000" bIns="46800">
            <a:normAutofit/>
          </a:bodyPr>
          <a:lstStyle>
            <a:lvl1pPr marL="0" indent="0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单击此处编辑文本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>
                <a:solidFill>
                  <a:srgbClr val="000000">
                    <a:tint val="75000"/>
                  </a:srgbClr>
                </a:solidFill>
              </a:rPr>
              <a:pPr/>
              <a:t>2021/2/23</a:t>
            </a:fld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>
                <a:solidFill>
                  <a:srgbClr val="000000">
                    <a:tint val="75000"/>
                  </a:srgbClr>
                </a:solidFill>
              </a:rPr>
              <a:pPr/>
              <a:t>‹#›</a:t>
            </a:fld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04538964"/>
      </p:ext>
    </p:extLst>
  </p:cSld>
  <p:clrMapOvr>
    <a:masterClrMapping/>
  </p:clrMapOvr>
  <p:transition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592873" y="608400"/>
            <a:ext cx="10689257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>
                <a:sym typeface="+mn-ea"/>
              </a:rPr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  <p:custDataLst>
              <p:tags r:id="rId2"/>
            </p:custDataLst>
          </p:nvPr>
        </p:nvSpPr>
        <p:spPr>
          <a:xfrm>
            <a:off x="592873" y="1501200"/>
            <a:ext cx="5044684" cy="47484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>
                <a:sym typeface="+mn-ea"/>
              </a:rPr>
              <a:t>单击此处编辑母版文本样式</a:t>
            </a:r>
          </a:p>
          <a:p>
            <a:pPr lvl="1"/>
            <a:r>
              <a:rPr>
                <a:sym typeface="+mn-ea"/>
              </a:rPr>
              <a:t>第二级</a:t>
            </a:r>
          </a:p>
          <a:p>
            <a:pPr lvl="2"/>
            <a:r>
              <a:rPr>
                <a:sym typeface="+mn-ea"/>
              </a:rPr>
              <a:t>第三级</a:t>
            </a:r>
          </a:p>
          <a:p>
            <a:pPr lvl="3"/>
            <a:r>
              <a:rPr>
                <a:sym typeface="+mn-ea"/>
              </a:rPr>
              <a:t>第四级</a:t>
            </a:r>
          </a:p>
          <a:p>
            <a:pPr lvl="4"/>
            <a:r>
              <a:rPr>
                <a:sym typeface="+mn-ea"/>
              </a:rPr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3"/>
            </p:custDataLst>
          </p:nvPr>
        </p:nvSpPr>
        <p:spPr>
          <a:xfrm>
            <a:off x="6247971" y="1501200"/>
            <a:ext cx="5044684" cy="4748400"/>
          </a:xfrm>
        </p:spPr>
        <p:txBody>
          <a:bodyPr lIns="90000" tIns="46800" rIns="90000" bIns="4680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>
                <a:solidFill>
                  <a:srgbClr val="000000">
                    <a:tint val="75000"/>
                  </a:srgbClr>
                </a:solidFill>
              </a:rPr>
              <a:pPr/>
              <a:t>2021/2/23</a:t>
            </a:fld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>
                <a:solidFill>
                  <a:srgbClr val="000000">
                    <a:tint val="75000"/>
                  </a:srgbClr>
                </a:solidFill>
              </a:rPr>
              <a:pPr/>
              <a:t>‹#›</a:t>
            </a:fld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0376749"/>
      </p:ext>
    </p:extLst>
  </p:cSld>
  <p:clrMapOvr>
    <a:masterClrMapping/>
  </p:clrMapOvr>
  <p:transition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592873" y="608400"/>
            <a:ext cx="10689257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>
                <a:sym typeface="+mn-ea"/>
              </a:rPr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2"/>
            </p:custDataLst>
          </p:nvPr>
        </p:nvSpPr>
        <p:spPr>
          <a:xfrm>
            <a:off x="592873" y="1429200"/>
            <a:ext cx="5206058" cy="381600"/>
          </a:xfrm>
        </p:spPr>
        <p:txBody>
          <a:bodyPr lIns="101600" tIns="38100" rIns="76200" bIns="3810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单击此处编辑文本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3"/>
            </p:custDataLst>
          </p:nvPr>
        </p:nvSpPr>
        <p:spPr>
          <a:xfrm>
            <a:off x="592873" y="1854000"/>
            <a:ext cx="5206058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>
                <a:sym typeface="+mn-ea"/>
              </a:rPr>
              <a:t>单击此处编辑母版文本样式</a:t>
            </a:r>
          </a:p>
          <a:p>
            <a:pPr lvl="1"/>
            <a:r>
              <a:rPr>
                <a:sym typeface="+mn-ea"/>
              </a:rPr>
              <a:t>第二级</a:t>
            </a:r>
          </a:p>
          <a:p>
            <a:pPr lvl="2"/>
            <a:r>
              <a:rPr>
                <a:sym typeface="+mn-ea"/>
              </a:rPr>
              <a:t>第三级</a:t>
            </a:r>
          </a:p>
          <a:p>
            <a:pPr lvl="3"/>
            <a:r>
              <a:rPr>
                <a:sym typeface="+mn-ea"/>
              </a:rPr>
              <a:t>第四级</a:t>
            </a:r>
          </a:p>
          <a:p>
            <a:pPr lvl="4"/>
            <a:r>
              <a:rPr>
                <a:sym typeface="+mn-ea"/>
              </a:rPr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  <p:custDataLst>
              <p:tags r:id="rId4"/>
            </p:custDataLst>
          </p:nvPr>
        </p:nvSpPr>
        <p:spPr>
          <a:xfrm>
            <a:off x="6076608" y="1421729"/>
            <a:ext cx="5206058" cy="381600"/>
          </a:xfrm>
        </p:spPr>
        <p:txBody>
          <a:bodyPr vert="horz" lIns="101600" tIns="38100" rIns="76200" bIns="38100" rtlCol="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>
                <a:sym typeface="+mn-ea"/>
              </a:rPr>
              <a:t>单击此处编辑文本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  <p:custDataLst>
              <p:tags r:id="rId5"/>
            </p:custDataLst>
          </p:nvPr>
        </p:nvSpPr>
        <p:spPr>
          <a:xfrm>
            <a:off x="6076608" y="1854000"/>
            <a:ext cx="5206058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>
                <a:sym typeface="+mn-ea"/>
              </a:rPr>
              <a:t>单击此处编辑母版文本样式</a:t>
            </a:r>
          </a:p>
          <a:p>
            <a:pPr lvl="1"/>
            <a:r>
              <a:rPr>
                <a:sym typeface="+mn-ea"/>
              </a:rPr>
              <a:t>第二级</a:t>
            </a:r>
          </a:p>
          <a:p>
            <a:pPr lvl="2"/>
            <a:r>
              <a:rPr>
                <a:sym typeface="+mn-ea"/>
              </a:rPr>
              <a:t>第三级</a:t>
            </a:r>
          </a:p>
          <a:p>
            <a:pPr lvl="3"/>
            <a:r>
              <a:rPr>
                <a:sym typeface="+mn-ea"/>
              </a:rPr>
              <a:t>第四级</a:t>
            </a:r>
          </a:p>
          <a:p>
            <a:pPr lvl="4"/>
            <a:r>
              <a:rPr>
                <a:sym typeface="+mn-ea"/>
              </a:rPr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  <p:custDataLst>
              <p:tags r:id="rId6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>
                <a:solidFill>
                  <a:srgbClr val="000000">
                    <a:tint val="75000"/>
                  </a:srgbClr>
                </a:solidFill>
              </a:rPr>
              <a:pPr/>
              <a:t>2021/2/23</a:t>
            </a:fld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  <p:custDataLst>
              <p:tags r:id="rId7"/>
            </p:custDataLst>
          </p:nvPr>
        </p:nvSpPr>
        <p:spPr/>
        <p:txBody>
          <a:bodyPr/>
          <a:lstStyle/>
          <a:p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  <p:custDataLst>
              <p:tags r:id="rId8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>
                <a:solidFill>
                  <a:srgbClr val="000000">
                    <a:tint val="75000"/>
                  </a:srgbClr>
                </a:solidFill>
              </a:rPr>
              <a:pPr/>
              <a:t>‹#›</a:t>
            </a:fld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7282499"/>
      </p:ext>
    </p:extLst>
  </p:cSld>
  <p:clrMapOvr>
    <a:masterClrMapping/>
  </p:clrMapOvr>
  <p:transition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592873" y="608400"/>
            <a:ext cx="10689257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>
                <a:sym typeface="+mn-ea"/>
              </a:rPr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>
                <a:solidFill>
                  <a:srgbClr val="000000">
                    <a:tint val="75000"/>
                  </a:srgbClr>
                </a:solidFill>
              </a:rPr>
              <a:pPr/>
              <a:t>2021/2/23</a:t>
            </a:fld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>
                <a:solidFill>
                  <a:srgbClr val="000000">
                    <a:tint val="75000"/>
                  </a:srgbClr>
                </a:solidFill>
              </a:rPr>
              <a:pPr/>
              <a:t>‹#›</a:t>
            </a:fld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7921481"/>
      </p:ext>
    </p:extLst>
  </p:cSld>
  <p:clrMapOvr>
    <a:masterClrMapping/>
  </p:clrMapOvr>
  <p:transition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1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>
                <a:solidFill>
                  <a:srgbClr val="000000">
                    <a:tint val="75000"/>
                  </a:srgbClr>
                </a:solidFill>
              </a:rPr>
              <a:pPr/>
              <a:t>2021/2/23</a:t>
            </a:fld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2"/>
            </p:custDataLst>
          </p:nvPr>
        </p:nvSpPr>
        <p:spPr/>
        <p:txBody>
          <a:bodyPr/>
          <a:lstStyle/>
          <a:p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3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>
                <a:solidFill>
                  <a:srgbClr val="000000">
                    <a:tint val="75000"/>
                  </a:srgbClr>
                </a:solidFill>
              </a:rPr>
              <a:pPr/>
              <a:t>‹#›</a:t>
            </a:fld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8176999"/>
      </p:ext>
    </p:extLst>
  </p:cSld>
  <p:clrMapOvr>
    <a:masterClrMapping/>
  </p:clrMapOvr>
  <p:transition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图片占位符 2"/>
          <p:cNvSpPr>
            <a:spLocks noGrp="1"/>
          </p:cNvSpPr>
          <p:nvPr>
            <p:ph type="pic" idx="1"/>
            <p:custDataLst>
              <p:tags r:id="rId1"/>
            </p:custDataLst>
          </p:nvPr>
        </p:nvSpPr>
        <p:spPr>
          <a:xfrm>
            <a:off x="592873" y="1555200"/>
            <a:ext cx="5099525" cy="4608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endParaRPr>
              <a:sym typeface="+mn-ea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  <p:custDataLst>
              <p:tags r:id="rId2"/>
            </p:custDataLst>
          </p:nvPr>
        </p:nvSpPr>
        <p:spPr>
          <a:xfrm>
            <a:off x="6188332" y="1555200"/>
            <a:ext cx="5093798" cy="4608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r>
              <a:rPr>
                <a:sym typeface="+mn-ea"/>
              </a:rPr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>
                <a:solidFill>
                  <a:srgbClr val="000000">
                    <a:tint val="75000"/>
                  </a:srgbClr>
                </a:solidFill>
              </a:rPr>
              <a:pPr/>
              <a:t>2021/2/23</a:t>
            </a:fld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>
                <a:solidFill>
                  <a:srgbClr val="000000">
                    <a:tint val="75000"/>
                  </a:srgbClr>
                </a:solidFill>
              </a:rPr>
              <a:pPr/>
              <a:t>‹#›</a:t>
            </a:fld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9" name="标题 8"/>
          <p:cNvSpPr>
            <a:spLocks noGrp="1"/>
          </p:cNvSpPr>
          <p:nvPr>
            <p:ph type="title"/>
            <p:custDataLst>
              <p:tags r:id="rId6"/>
            </p:custDataLst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</p:spTree>
    <p:extLst>
      <p:ext uri="{BB962C8B-B14F-4D97-AF65-F5344CB8AC3E}">
        <p14:creationId xmlns:p14="http://schemas.microsoft.com/office/powerpoint/2010/main" val="94004763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2021/2/23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 hasCustomPrompt="1"/>
            <p:custDataLst>
              <p:tags r:id="rId1"/>
            </p:custDataLst>
          </p:nvPr>
        </p:nvSpPr>
        <p:spPr>
          <a:xfrm>
            <a:off x="9973600" y="914400"/>
            <a:ext cx="1017356" cy="5029200"/>
          </a:xfrm>
        </p:spPr>
        <p:txBody>
          <a:bodyPr vert="eaVert" lIns="90000" tIns="46800" rIns="90000" bIns="46800" rtlCol="0" anchor="ctr" anchorCtr="0">
            <a:normAutofit/>
          </a:bodyPr>
          <a:lstStyle>
            <a:lvl1pPr>
              <a:buNone/>
              <a:defRPr sz="2800"/>
            </a:lvl1pPr>
          </a:lstStyle>
          <a:p>
            <a:pPr lvl="0"/>
            <a:r>
              <a:rPr>
                <a:sym typeface="+mn-ea"/>
              </a:rPr>
              <a:t>单击此处编辑标题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  <p:custDataLst>
              <p:tags r:id="rId2"/>
            </p:custDataLst>
          </p:nvPr>
        </p:nvSpPr>
        <p:spPr>
          <a:xfrm>
            <a:off x="891064" y="914400"/>
            <a:ext cx="8935194" cy="5029200"/>
          </a:xfrm>
        </p:spPr>
        <p:txBody>
          <a:bodyPr vert="eaVert" lIns="46800" tIns="46800" rIns="46800" bIns="46800"/>
          <a:lstStyle>
            <a:lvl1pPr marL="228600" indent="-228600">
              <a:spcAft>
                <a:spcPts val="1000"/>
              </a:spcAft>
              <a:defRPr spc="300"/>
            </a:lvl1pPr>
            <a:lvl2pPr marL="685800" indent="-228600">
              <a:defRPr spc="300"/>
            </a:lvl2pPr>
            <a:lvl3pPr marL="1143000" indent="-228600">
              <a:defRPr spc="300"/>
            </a:lvl3pPr>
            <a:lvl4pPr marL="1600200" indent="-228600">
              <a:defRPr spc="300"/>
            </a:lvl4pPr>
            <a:lvl5pPr marL="2057400" indent="-228600">
              <a:defRPr spc="300"/>
            </a:lvl5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>
                <a:solidFill>
                  <a:srgbClr val="000000">
                    <a:tint val="75000"/>
                  </a:srgbClr>
                </a:solidFill>
              </a:rPr>
              <a:pPr/>
              <a:t>2021/2/23</a:t>
            </a:fld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>
                <a:solidFill>
                  <a:srgbClr val="000000">
                    <a:tint val="75000"/>
                  </a:srgbClr>
                </a:solidFill>
              </a:rPr>
              <a:pPr/>
              <a:t>‹#›</a:t>
            </a:fld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0623412"/>
      </p:ext>
    </p:extLst>
  </p:cSld>
  <p:clrMapOvr>
    <a:masterClrMapping/>
  </p:clrMapOvr>
  <p:transition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1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>
                <a:solidFill>
                  <a:srgbClr val="000000">
                    <a:tint val="75000"/>
                  </a:srgbClr>
                </a:solidFill>
              </a:rPr>
              <a:pPr/>
              <a:t>2021/2/23</a:t>
            </a:fld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2"/>
            </p:custDataLst>
          </p:nvPr>
        </p:nvSpPr>
        <p:spPr/>
        <p:txBody>
          <a:bodyPr/>
          <a:lstStyle/>
          <a:p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3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>
                <a:solidFill>
                  <a:srgbClr val="000000">
                    <a:tint val="75000"/>
                  </a:srgbClr>
                </a:solidFill>
              </a:rPr>
              <a:pPr/>
              <a:t>‹#›</a:t>
            </a:fld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4"/>
            </p:custDataLst>
          </p:nvPr>
        </p:nvSpPr>
        <p:spPr>
          <a:xfrm>
            <a:off x="592873" y="774000"/>
            <a:ext cx="10692765" cy="5482800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</p:spTree>
    <p:extLst>
      <p:ext uri="{BB962C8B-B14F-4D97-AF65-F5344CB8AC3E}">
        <p14:creationId xmlns:p14="http://schemas.microsoft.com/office/powerpoint/2010/main" val="1432425545"/>
      </p:ext>
    </p:extLst>
  </p:cSld>
  <p:clrMapOvr>
    <a:masterClrMapping/>
  </p:clrMapOvr>
  <p:transition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末尾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1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>
                <a:solidFill>
                  <a:srgbClr val="000000">
                    <a:tint val="75000"/>
                  </a:srgbClr>
                </a:solidFill>
              </a:rPr>
              <a:pPr/>
              <a:t>2021/2/23</a:t>
            </a:fld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2"/>
            </p:custDataLst>
          </p:nvPr>
        </p:nvSpPr>
        <p:spPr/>
        <p:txBody>
          <a:bodyPr/>
          <a:lstStyle/>
          <a:p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3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>
                <a:solidFill>
                  <a:srgbClr val="000000">
                    <a:tint val="75000"/>
                  </a:srgbClr>
                </a:solidFill>
              </a:rPr>
              <a:pPr/>
              <a:t>‹#›</a:t>
            </a:fld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4"/>
            </p:custDataLst>
          </p:nvPr>
        </p:nvSpPr>
        <p:spPr>
          <a:xfrm>
            <a:off x="1168206" y="2484000"/>
            <a:ext cx="9549116" cy="1018800"/>
          </a:xfrm>
        </p:spPr>
        <p:txBody>
          <a:bodyPr vert="horz" lIns="90000" tIns="46800" rIns="90000" bIns="46800" rtlCol="0" anchor="t" anchorCtr="0">
            <a:normAutofit/>
          </a:bodyPr>
          <a:lstStyle>
            <a:lvl1pPr algn="ctr">
              <a:defRPr sz="6000"/>
            </a:lvl1pPr>
          </a:lstStyle>
          <a:p>
            <a:pPr lvl="0"/>
            <a:r>
              <a:rPr>
                <a:sym typeface="+mn-ea"/>
              </a:rPr>
              <a:t>单击此处编辑标题</a:t>
            </a:r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  <p:custDataLst>
              <p:tags r:id="rId5"/>
            </p:custDataLst>
          </p:nvPr>
        </p:nvSpPr>
        <p:spPr>
          <a:xfrm>
            <a:off x="1168206" y="3560400"/>
            <a:ext cx="9549116" cy="471600"/>
          </a:xfrm>
        </p:spPr>
        <p:txBody>
          <a:bodyPr lIns="90000" tIns="46800" rIns="90000" bIns="46800">
            <a:normAutofit/>
          </a:bodyPr>
          <a:lstStyle>
            <a:lvl1pPr algn="ctr">
              <a:lnSpc>
                <a:spcPct val="110000"/>
              </a:lnSpc>
              <a:buNone/>
              <a:defRPr sz="2400" spc="200"/>
            </a:lvl1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</p:spTree>
    <p:extLst>
      <p:ext uri="{BB962C8B-B14F-4D97-AF65-F5344CB8AC3E}">
        <p14:creationId xmlns:p14="http://schemas.microsoft.com/office/powerpoint/2010/main" val="427915884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938505" y="4406901"/>
            <a:ext cx="10098723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938505" y="2906713"/>
            <a:ext cx="10098723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2021/2/23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594043" y="1600201"/>
            <a:ext cx="524737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039432" y="1600201"/>
            <a:ext cx="524737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2021/2/23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594042" y="1535113"/>
            <a:ext cx="5249439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594042" y="2174875"/>
            <a:ext cx="5249439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035307" y="1535113"/>
            <a:ext cx="5251501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035307" y="2174875"/>
            <a:ext cx="5251501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2021/2/23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2021/2/23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2021/2/23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594043" y="273050"/>
            <a:ext cx="3908718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645082" y="273051"/>
            <a:ext cx="6641725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594043" y="1435101"/>
            <a:ext cx="3908718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2021/2/23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328730" y="4800600"/>
            <a:ext cx="712851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2328730" y="612775"/>
            <a:ext cx="712851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2328730" y="5367338"/>
            <a:ext cx="712851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2021/2/23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ags" Target="../tags/tag1.xml"/><Relationship Id="rId18" Type="http://schemas.openxmlformats.org/officeDocument/2006/relationships/tags" Target="../tags/tag6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17" Type="http://schemas.openxmlformats.org/officeDocument/2006/relationships/tags" Target="../tags/tag5.xml"/><Relationship Id="rId2" Type="http://schemas.openxmlformats.org/officeDocument/2006/relationships/slideLayout" Target="../slideLayouts/slideLayout13.xml"/><Relationship Id="rId16" Type="http://schemas.openxmlformats.org/officeDocument/2006/relationships/tags" Target="../tags/tag4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tags" Target="../tags/tag3.xml"/><Relationship Id="rId10" Type="http://schemas.openxmlformats.org/officeDocument/2006/relationships/slideLayout" Target="../slideLayouts/slideLayout21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tags" Target="../tags/tag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594043" y="274638"/>
            <a:ext cx="10692765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594043" y="1600201"/>
            <a:ext cx="10692765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594043" y="6356351"/>
            <a:ext cx="277219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820CF-B880-4189-942D-D702A7CBA730}" type="datetimeFigureOut">
              <a:rPr lang="zh-CN" altLang="en-US" smtClean="0"/>
              <a:t>2021/2/23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59291" y="6356351"/>
            <a:ext cx="37622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514609" y="6356351"/>
            <a:ext cx="277219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9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  <p:custDataLst>
              <p:tags r:id="rId14"/>
            </p:custDataLst>
          </p:nvPr>
        </p:nvSpPr>
        <p:spPr>
          <a:xfrm>
            <a:off x="592873" y="608400"/>
            <a:ext cx="10689257" cy="705600"/>
          </a:xfrm>
          <a:prstGeom prst="rect">
            <a:avLst/>
          </a:prstGeom>
        </p:spPr>
        <p:txBody>
          <a:bodyPr vert="horz" lIns="90170" tIns="46990" rIns="90170" bIns="46990" rtlCol="0" anchor="ctr" anchorCtr="0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15"/>
            </p:custDataLst>
          </p:nvPr>
        </p:nvSpPr>
        <p:spPr>
          <a:xfrm>
            <a:off x="592873" y="1490400"/>
            <a:ext cx="10689257" cy="4759200"/>
          </a:xfrm>
          <a:prstGeom prst="rect">
            <a:avLst/>
          </a:prstGeo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16"/>
            </p:custDataLst>
          </p:nvPr>
        </p:nvSpPr>
        <p:spPr>
          <a:xfrm>
            <a:off x="596381" y="6314400"/>
            <a:ext cx="2631094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baseline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fld id="{760FBDFE-C587-4B4C-A407-44438C67B59E}" type="datetimeFigureOut">
              <a:rPr lang="zh-CN" altLang="en-US" smtClean="0">
                <a:solidFill>
                  <a:srgbClr val="000000">
                    <a:tint val="75000"/>
                  </a:srgbClr>
                </a:solidFill>
              </a:rPr>
              <a:pPr/>
              <a:t>2021/2/23</a:t>
            </a:fld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17"/>
            </p:custDataLst>
          </p:nvPr>
        </p:nvSpPr>
        <p:spPr>
          <a:xfrm>
            <a:off x="4010956" y="6314400"/>
            <a:ext cx="3858938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000" baseline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18"/>
            </p:custDataLst>
          </p:nvPr>
        </p:nvSpPr>
        <p:spPr>
          <a:xfrm>
            <a:off x="8651036" y="6314400"/>
            <a:ext cx="2631094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000" baseline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fld id="{49AE70B2-8BF9-45C0-BB95-33D1B9D3A854}" type="slidenum">
              <a:rPr lang="zh-CN" altLang="en-US" smtClean="0">
                <a:solidFill>
                  <a:srgbClr val="000000">
                    <a:tint val="75000"/>
                  </a:srgbClr>
                </a:solidFill>
              </a:rPr>
              <a:pPr/>
              <a:t>‹#›</a:t>
            </a:fld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</p:spTree>
    <p:custDataLst>
      <p:tags r:id="rId13"/>
    </p:custDataLst>
    <p:extLst>
      <p:ext uri="{BB962C8B-B14F-4D97-AF65-F5344CB8AC3E}">
        <p14:creationId xmlns:p14="http://schemas.microsoft.com/office/powerpoint/2010/main" val="30544773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/>
  <p:txStyles>
    <p:titleStyle>
      <a:lvl1pPr algn="l" defTabSz="914400" rtl="0" eaLnBrk="1" fontAlgn="auto" latinLnBrk="0" hangingPunct="1">
        <a:lnSpc>
          <a:spcPct val="100000"/>
        </a:lnSpc>
        <a:spcBef>
          <a:spcPct val="0"/>
        </a:spcBef>
        <a:buNone/>
        <a:defRPr sz="3600" b="1" u="none" strike="noStrike" kern="1200" cap="none" spc="300" normalizeH="0" baseline="0">
          <a:solidFill>
            <a:schemeClr val="tx1">
              <a:lumMod val="85000"/>
              <a:lumOff val="1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j-cs"/>
        </a:defRPr>
      </a:lvl1pPr>
    </p:titleStyle>
    <p:bodyStyle>
      <a:lvl1pPr marL="228600" indent="-228600" algn="l" defTabSz="914400" rtl="0" eaLnBrk="1" fontAlgn="auto" latinLnBrk="0" hangingPunct="1">
        <a:lnSpc>
          <a:spcPct val="130000"/>
        </a:lnSpc>
        <a:spcBef>
          <a:spcPct val="0"/>
        </a:spcBef>
        <a:spcAft>
          <a:spcPts val="1000"/>
        </a:spcAft>
        <a:buFont typeface="Arial" panose="020B0604020202020204" pitchFamily="34" charset="0"/>
        <a:buChar char="●"/>
        <a:defRPr sz="18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1pPr>
      <a:lvl2pPr marL="685800" indent="-228600" algn="l" defTabSz="914400" rtl="0" eaLnBrk="1" fontAlgn="auto" latinLnBrk="0" hangingPunct="1">
        <a:lnSpc>
          <a:spcPct val="120000"/>
        </a:lnSpc>
        <a:spcBef>
          <a:spcPct val="0"/>
        </a:spcBef>
        <a:spcAft>
          <a:spcPts val="600"/>
        </a:spcAft>
        <a:buFont typeface="Arial" panose="020B0604020202020204" pitchFamily="34" charset="0"/>
        <a:buChar char="●"/>
        <a:tabLst>
          <a:tab pos="1609725" algn="l"/>
        </a:tabLst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2pPr>
      <a:lvl3pPr marL="1143000" indent="-228600" algn="l" defTabSz="914400" rtl="0" eaLnBrk="1" fontAlgn="auto" latinLnBrk="0" hangingPunct="1">
        <a:lnSpc>
          <a:spcPct val="120000"/>
        </a:lnSpc>
        <a:spcBef>
          <a:spcPct val="0"/>
        </a:spcBef>
        <a:spcAft>
          <a:spcPts val="600"/>
        </a:spcAft>
        <a:buFont typeface="Arial" panose="020B0604020202020204" pitchFamily="34" charset="0"/>
        <a:buChar char="●"/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3pPr>
      <a:lvl4pPr marL="1600200" indent="-228600" algn="l" defTabSz="914400" rtl="0" eaLnBrk="1" fontAlgn="auto" latinLnBrk="0" hangingPunct="1">
        <a:lnSpc>
          <a:spcPct val="120000"/>
        </a:lnSpc>
        <a:spcBef>
          <a:spcPct val="0"/>
        </a:spcBef>
        <a:spcAft>
          <a:spcPts val="300"/>
        </a:spcAft>
        <a:buFont typeface="Wingdings" panose="05000000000000000000" charset="0"/>
        <a:buChar char="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4pPr>
      <a:lvl5pPr marL="2057400" indent="-228600" algn="l" defTabSz="914400" rtl="0" eaLnBrk="1" fontAlgn="auto" latinLnBrk="0" hangingPunct="1">
        <a:lnSpc>
          <a:spcPct val="120000"/>
        </a:lnSpc>
        <a:spcBef>
          <a:spcPct val="0"/>
        </a:spcBef>
        <a:spcAft>
          <a:spcPts val="300"/>
        </a:spcAft>
        <a:buFont typeface="Arial" panose="020B0604020202020204" pitchFamily="34" charset="0"/>
        <a:buChar char="•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tags" Target="../tags/tag65.xml"/><Relationship Id="rId2" Type="http://schemas.openxmlformats.org/officeDocument/2006/relationships/tags" Target="../tags/tag64.xml"/><Relationship Id="rId1" Type="http://schemas.openxmlformats.org/officeDocument/2006/relationships/tags" Target="../tags/tag63.xml"/><Relationship Id="rId4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8.xml"/><Relationship Id="rId2" Type="http://schemas.openxmlformats.org/officeDocument/2006/relationships/tags" Target="../tags/tag76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9.emf"/><Relationship Id="rId4" Type="http://schemas.openxmlformats.org/officeDocument/2006/relationships/oleObject" Target="../embeddings/oleObject2.bin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8.xml"/><Relationship Id="rId2" Type="http://schemas.openxmlformats.org/officeDocument/2006/relationships/tags" Target="../tags/tag77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10.emf"/><Relationship Id="rId4" Type="http://schemas.openxmlformats.org/officeDocument/2006/relationships/oleObject" Target="../embeddings/oleObject3.bin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3.xml"/><Relationship Id="rId1" Type="http://schemas.openxmlformats.org/officeDocument/2006/relationships/tags" Target="../tags/tag78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8.xml"/><Relationship Id="rId2" Type="http://schemas.openxmlformats.org/officeDocument/2006/relationships/tags" Target="../tags/tag80.xml"/><Relationship Id="rId1" Type="http://schemas.openxmlformats.org/officeDocument/2006/relationships/tags" Target="../tags/tag79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8.xml"/><Relationship Id="rId2" Type="http://schemas.openxmlformats.org/officeDocument/2006/relationships/tags" Target="../tags/tag81.xml"/><Relationship Id="rId1" Type="http://schemas.openxmlformats.org/officeDocument/2006/relationships/vmlDrawing" Target="../drawings/vmlDrawing4.vml"/><Relationship Id="rId5" Type="http://schemas.openxmlformats.org/officeDocument/2006/relationships/image" Target="../media/image13.emf"/><Relationship Id="rId4" Type="http://schemas.openxmlformats.org/officeDocument/2006/relationships/oleObject" Target="../embeddings/oleObject4.bin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15.jpe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13.xml"/><Relationship Id="rId1" Type="http://schemas.openxmlformats.org/officeDocument/2006/relationships/tags" Target="../tags/tag82.xml"/><Relationship Id="rId4" Type="http://schemas.openxmlformats.org/officeDocument/2006/relationships/image" Target="../media/image17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8.xml"/><Relationship Id="rId1" Type="http://schemas.openxmlformats.org/officeDocument/2006/relationships/tags" Target="../tags/tag6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8.xml"/><Relationship Id="rId2" Type="http://schemas.openxmlformats.org/officeDocument/2006/relationships/tags" Target="../tags/tag67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2.emf"/><Relationship Id="rId4" Type="http://schemas.openxmlformats.org/officeDocument/2006/relationships/oleObject" Target="../embeddings/oleObject1.bin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18.xml"/><Relationship Id="rId1" Type="http://schemas.openxmlformats.org/officeDocument/2006/relationships/tags" Target="../tags/tag68.xml"/><Relationship Id="rId4" Type="http://schemas.openxmlformats.org/officeDocument/2006/relationships/image" Target="file:///C:\Documents%20and%20Settings\Administrator\&#26700;&#38754;\W&#27827;&#21271;&#29289;&#29702;&#38754;&#23545;&#38754;\EP475A.tif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slideLayout" Target="../slideLayouts/slideLayout18.xml"/><Relationship Id="rId1" Type="http://schemas.openxmlformats.org/officeDocument/2006/relationships/tags" Target="../tags/tag69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8.xml"/><Relationship Id="rId1" Type="http://schemas.openxmlformats.org/officeDocument/2006/relationships/tags" Target="../tags/tag70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8.xml"/><Relationship Id="rId1" Type="http://schemas.openxmlformats.org/officeDocument/2006/relationships/tags" Target="../tags/tag7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8.xml"/><Relationship Id="rId2" Type="http://schemas.openxmlformats.org/officeDocument/2006/relationships/tags" Target="../tags/tag73.xml"/><Relationship Id="rId1" Type="http://schemas.openxmlformats.org/officeDocument/2006/relationships/tags" Target="../tags/tag72.xml"/><Relationship Id="rId6" Type="http://schemas.openxmlformats.org/officeDocument/2006/relationships/image" Target="../media/image6.png"/><Relationship Id="rId5" Type="http://schemas.openxmlformats.org/officeDocument/2006/relationships/image" Target="file:///C:\Documents%20and%20Settings\Administrator\&#26700;&#38754;\W&#27827;&#21271;&#29289;&#29702;&#38754;&#23545;&#38754;\EP477.TIF" TargetMode="External"/><Relationship Id="rId4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8.xml"/><Relationship Id="rId7" Type="http://schemas.openxmlformats.org/officeDocument/2006/relationships/image" Target="file:///C:\Documents%20and%20Settings\Administrator\&#26700;&#38754;\W&#27827;&#21271;&#29289;&#29702;&#38754;&#23545;&#38754;\EP480.TIF" TargetMode="External"/><Relationship Id="rId2" Type="http://schemas.openxmlformats.org/officeDocument/2006/relationships/tags" Target="../tags/tag75.xml"/><Relationship Id="rId1" Type="http://schemas.openxmlformats.org/officeDocument/2006/relationships/tags" Target="../tags/tag74.xml"/><Relationship Id="rId6" Type="http://schemas.openxmlformats.org/officeDocument/2006/relationships/image" Target="../media/image8.png"/><Relationship Id="rId5" Type="http://schemas.openxmlformats.org/officeDocument/2006/relationships/image" Target="file:///C:\Documents%20and%20Settings\Administrator\&#26700;&#38754;\W&#27827;&#21271;&#29289;&#29702;&#38754;&#23545;&#38754;\EP479.TIF" TargetMode="External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zh-CN" altLang="zh-CN" dirty="0">
                <a:solidFill>
                  <a:srgbClr val="0070C0"/>
                </a:solidFill>
              </a:rPr>
              <a:t>第十二讲  物态变化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  <p:custDataLst>
              <p:tags r:id="rId3"/>
            </p:custDataLst>
          </p:nvPr>
        </p:nvSpPr>
        <p:spPr>
          <a:xfrm>
            <a:off x="8648889" y="5751195"/>
            <a:ext cx="2983207" cy="712470"/>
          </a:xfrm>
        </p:spPr>
        <p:txBody>
          <a:bodyPr>
            <a:noAutofit/>
          </a:bodyPr>
          <a:lstStyle/>
          <a:p>
            <a:r>
              <a:rPr lang="zh-CN" altLang="en-US" sz="3200"/>
              <a:t>一轮系统复习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816638463"/>
      </p:ext>
    </p:extLst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/>
          <p:cNvSpPr>
            <a:spLocks noChangeAspect="1"/>
          </p:cNvSpPr>
          <p:nvPr/>
        </p:nvSpPr>
        <p:spPr>
          <a:xfrm>
            <a:off x="657601" y="976551"/>
            <a:ext cx="10565470" cy="6076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  <a:spcAft>
                <a:spcPct val="0"/>
              </a:spcAft>
              <a:tabLst>
                <a:tab pos="1188085" algn="l"/>
                <a:tab pos="2163445" algn="l"/>
                <a:tab pos="3142615" algn="l"/>
                <a:tab pos="4190365" algn="l"/>
              </a:tabLst>
            </a:pPr>
            <a:r>
              <a:rPr lang="zh-CN" altLang="zh-CN" sz="28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练习</a:t>
            </a:r>
            <a:r>
              <a:rPr lang="zh-CN" altLang="zh-CN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：</a:t>
            </a:r>
            <a:r>
              <a:rPr lang="en-US" altLang="zh-CN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zh-CN" altLang="en-US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、</a:t>
            </a:r>
            <a:r>
              <a:rPr lang="zh-CN" altLang="zh-CN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如图甲所示为某物质的熔化图像</a:t>
            </a:r>
            <a:r>
              <a:rPr lang="en-US" altLang="zh-CN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zh-CN" altLang="zh-CN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根据图像可知</a:t>
            </a:r>
            <a:r>
              <a:rPr lang="zh-CN" altLang="zh-CN" sz="2400">
                <a:solidFill>
                  <a:srgbClr val="000000"/>
                </a:solidFill>
                <a:latin typeface="NEU-BZ-S92" panose="02020503000000020003" pitchFamily="18" charset="-122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  </a:t>
            </a:r>
            <a:r>
              <a:rPr lang="zh-CN" altLang="zh-CN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　　</a:t>
            </a:r>
            <a:r>
              <a:rPr lang="en-US" altLang="zh-CN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)</a:t>
            </a:r>
            <a:endParaRPr lang="en-US" altLang="zh-CN" sz="2400">
              <a:solidFill>
                <a:srgbClr val="000000"/>
              </a:solidFill>
              <a:latin typeface="Times New Roman" panose="02020603050405020304" pitchFamily="18" charset="0"/>
              <a:ea typeface="NEU-BZ-S92" panose="02020503000000020003" pitchFamily="18" charset="-122"/>
              <a:cs typeface="Times New Roman" panose="02020603050405020304" pitchFamily="18" charset="0"/>
            </a:endParaRPr>
          </a:p>
        </p:txBody>
      </p:sp>
      <p:graphicFrame>
        <p:nvGraphicFramePr>
          <p:cNvPr id="7" name="对象 6"/>
          <p:cNvGraphicFramePr>
            <a:graphicFrameLocks noChangeAspect="1"/>
          </p:cNvGraphicFramePr>
          <p:nvPr/>
        </p:nvGraphicFramePr>
        <p:xfrm>
          <a:off x="2019557" y="1475146"/>
          <a:ext cx="7920567" cy="277434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4" name="文档" r:id="rId4" imgW="3839210" imgH="1311910" progId="">
                  <p:embed/>
                </p:oleObj>
              </mc:Choice>
              <mc:Fallback>
                <p:oleObj name="文档" r:id="rId4" imgW="3839210" imgH="1311910" progId="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tretch>
                        <a:fillRect/>
                      </a:stretch>
                    </p:blipFill>
                    <p:spPr>
                      <a:xfrm>
                        <a:off x="2019557" y="1475146"/>
                        <a:ext cx="7920567" cy="277434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矩形 7"/>
          <p:cNvSpPr>
            <a:spLocks noChangeAspect="1"/>
          </p:cNvSpPr>
          <p:nvPr/>
        </p:nvSpPr>
        <p:spPr>
          <a:xfrm>
            <a:off x="973364" y="4249420"/>
            <a:ext cx="9934123" cy="230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  <a:spcAft>
                <a:spcPct val="0"/>
              </a:spcAft>
              <a:tabLst>
                <a:tab pos="1188085" algn="l"/>
                <a:tab pos="2163445" algn="l"/>
                <a:tab pos="3142615" algn="l"/>
                <a:tab pos="4190365" algn="l"/>
              </a:tabLst>
            </a:pPr>
            <a:r>
              <a:rPr lang="en-US" altLang="zh-CN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zh-CN" altLang="en-US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、</a:t>
            </a:r>
            <a:r>
              <a:rPr lang="zh-CN" altLang="zh-CN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该物质是非晶体</a:t>
            </a:r>
            <a:endParaRPr lang="zh-CN" altLang="zh-CN" sz="2400">
              <a:solidFill>
                <a:srgbClr val="000000"/>
              </a:solidFill>
              <a:latin typeface="NEU-BZ-S92" panose="02020503000000020003" pitchFamily="18" charset="-122"/>
              <a:ea typeface="NEU-BZ-S92" panose="02020503000000020003" pitchFamily="18" charset="-122"/>
              <a:cs typeface="Times New Roman" panose="02020603050405020304" pitchFamily="18" charset="0"/>
            </a:endParaRPr>
          </a:p>
          <a:p>
            <a:pPr>
              <a:lnSpc>
                <a:spcPct val="120000"/>
              </a:lnSpc>
              <a:spcAft>
                <a:spcPct val="0"/>
              </a:spcAft>
              <a:tabLst>
                <a:tab pos="1188085" algn="l"/>
                <a:tab pos="2163445" algn="l"/>
                <a:tab pos="3142615" algn="l"/>
                <a:tab pos="4190365" algn="l"/>
              </a:tabLst>
            </a:pPr>
            <a:r>
              <a:rPr lang="en-US" altLang="zh-CN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zh-CN" altLang="en-US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、</a:t>
            </a:r>
            <a:r>
              <a:rPr lang="zh-CN" altLang="zh-CN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第</a:t>
            </a:r>
            <a:r>
              <a:rPr lang="en-US" altLang="zh-CN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15 min</a:t>
            </a:r>
            <a:r>
              <a:rPr lang="zh-CN" altLang="zh-CN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该物质处于液态</a:t>
            </a:r>
            <a:endParaRPr lang="zh-CN" altLang="zh-CN" sz="2400">
              <a:solidFill>
                <a:srgbClr val="000000"/>
              </a:solidFill>
              <a:latin typeface="NEU-BZ-S92" panose="02020503000000020003" pitchFamily="18" charset="-122"/>
              <a:ea typeface="NEU-BZ-S92" panose="02020503000000020003" pitchFamily="18" charset="-122"/>
              <a:cs typeface="Times New Roman" panose="02020603050405020304" pitchFamily="18" charset="0"/>
            </a:endParaRPr>
          </a:p>
          <a:p>
            <a:pPr>
              <a:lnSpc>
                <a:spcPct val="120000"/>
              </a:lnSpc>
              <a:spcAft>
                <a:spcPct val="0"/>
              </a:spcAft>
              <a:tabLst>
                <a:tab pos="1188085" algn="l"/>
                <a:tab pos="2163445" algn="l"/>
                <a:tab pos="3142615" algn="l"/>
                <a:tab pos="4190365" algn="l"/>
              </a:tabLst>
            </a:pPr>
            <a:r>
              <a:rPr lang="en-US" altLang="zh-CN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zh-CN" altLang="en-US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、</a:t>
            </a:r>
            <a:r>
              <a:rPr lang="zh-CN" altLang="zh-CN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若将装有冰水混合物的试管放入正在熔化的该物质中</a:t>
            </a:r>
            <a:r>
              <a:rPr lang="en-US" altLang="zh-CN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  </a:t>
            </a:r>
            <a:r>
              <a:rPr lang="zh-CN" altLang="zh-CN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如图乙所示</a:t>
            </a:r>
            <a:r>
              <a:rPr lang="en-US" altLang="zh-CN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),</a:t>
            </a:r>
            <a:r>
              <a:rPr lang="zh-CN" altLang="zh-CN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则试管内冰的质量会逐渐增加</a:t>
            </a:r>
            <a:endParaRPr lang="zh-CN" altLang="zh-CN" sz="2400">
              <a:solidFill>
                <a:srgbClr val="000000"/>
              </a:solidFill>
              <a:latin typeface="NEU-BZ-S92" panose="02020503000000020003" pitchFamily="18" charset="-122"/>
              <a:ea typeface="NEU-BZ-S92" panose="02020503000000020003" pitchFamily="18" charset="-122"/>
              <a:cs typeface="Times New Roman" panose="02020603050405020304" pitchFamily="18" charset="0"/>
            </a:endParaRPr>
          </a:p>
          <a:p>
            <a:pPr>
              <a:lnSpc>
                <a:spcPct val="120000"/>
              </a:lnSpc>
              <a:spcAft>
                <a:spcPct val="0"/>
              </a:spcAft>
              <a:tabLst>
                <a:tab pos="1188085" algn="l"/>
                <a:tab pos="2163445" algn="l"/>
                <a:tab pos="3142615" algn="l"/>
                <a:tab pos="4190365" algn="l"/>
              </a:tabLst>
            </a:pPr>
            <a:r>
              <a:rPr lang="en-US" altLang="zh-CN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zh-CN" altLang="en-US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、</a:t>
            </a:r>
            <a:r>
              <a:rPr lang="zh-CN" altLang="zh-CN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图乙中</a:t>
            </a:r>
            <a:r>
              <a:rPr lang="en-US" altLang="zh-CN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zh-CN" altLang="zh-CN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冰水混合物的内能会逐渐增加</a:t>
            </a:r>
            <a:endParaRPr lang="zh-CN" altLang="zh-CN" sz="2400">
              <a:solidFill>
                <a:srgbClr val="000000"/>
              </a:solidFill>
              <a:latin typeface="Times New Roman" panose="02020603050405020304" pitchFamily="18" charset="0"/>
              <a:ea typeface="NEU-BZ-S92" panose="02020503000000020003" pitchFamily="18" charset="-122"/>
              <a:cs typeface="Times New Roman" panose="02020603050405020304" pitchFamily="18" charset="0"/>
            </a:endParaRPr>
          </a:p>
        </p:txBody>
      </p:sp>
      <p:sp>
        <p:nvSpPr>
          <p:cNvPr id="13" name="文本框 12"/>
          <p:cNvSpPr txBox="1"/>
          <p:nvPr/>
        </p:nvSpPr>
        <p:spPr>
          <a:xfrm>
            <a:off x="8689728" y="1000763"/>
            <a:ext cx="632408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>
                <a:solidFill>
                  <a:srgbClr val="FF0000"/>
                </a:solidFill>
              </a:rPr>
              <a:t>C</a:t>
            </a:r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221449111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>
            <a:spLocks noChangeAspect="1"/>
          </p:cNvSpPr>
          <p:nvPr/>
        </p:nvSpPr>
        <p:spPr>
          <a:xfrm>
            <a:off x="896456" y="985374"/>
            <a:ext cx="7931980" cy="5355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20000"/>
              </a:lnSpc>
              <a:spcAft>
                <a:spcPct val="0"/>
              </a:spcAft>
              <a:tabLst>
                <a:tab pos="1188085" algn="l"/>
                <a:tab pos="2163445" algn="l"/>
                <a:tab pos="3142615" algn="l"/>
                <a:tab pos="4190365" algn="l"/>
              </a:tabLst>
            </a:pPr>
            <a:r>
              <a:rPr lang="en-US" altLang="zh-CN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zh-CN" altLang="en-US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、</a:t>
            </a:r>
            <a:r>
              <a:rPr lang="zh-CN" altLang="zh-CN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如图所示的四幅图像中能反映晶体凝固特点的是</a:t>
            </a:r>
            <a:r>
              <a:rPr lang="zh-CN" altLang="zh-CN" sz="2400">
                <a:solidFill>
                  <a:srgbClr val="000000"/>
                </a:solidFill>
                <a:latin typeface="NEU-BZ-S92" panose="02020503000000020003" pitchFamily="18" charset="-122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       )</a:t>
            </a:r>
            <a:endParaRPr lang="en-US" altLang="zh-CN" sz="2400">
              <a:solidFill>
                <a:srgbClr val="000000"/>
              </a:solidFill>
              <a:latin typeface="Times New Roman" panose="02020603050405020304" pitchFamily="18" charset="0"/>
              <a:ea typeface="NEU-BZ-S92" panose="02020503000000020003" pitchFamily="18" charset="-122"/>
              <a:cs typeface="Times New Roman" panose="02020603050405020304" pitchFamily="18" charset="0"/>
            </a:endParaRPr>
          </a:p>
        </p:txBody>
      </p:sp>
      <p:graphicFrame>
        <p:nvGraphicFramePr>
          <p:cNvPr id="8" name="对象 7"/>
          <p:cNvGraphicFramePr>
            <a:graphicFrameLocks noChangeAspect="1"/>
          </p:cNvGraphicFramePr>
          <p:nvPr/>
        </p:nvGraphicFramePr>
        <p:xfrm>
          <a:off x="1200275" y="2005117"/>
          <a:ext cx="7920567" cy="403205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18" name="文档" r:id="rId4" imgW="3839210" imgH="1905000" progId="">
                  <p:embed/>
                </p:oleObj>
              </mc:Choice>
              <mc:Fallback>
                <p:oleObj name="文档" r:id="rId4" imgW="3839210" imgH="1905000" progId="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tretch>
                        <a:fillRect/>
                      </a:stretch>
                    </p:blipFill>
                    <p:spPr>
                      <a:xfrm>
                        <a:off x="1200275" y="2005117"/>
                        <a:ext cx="7920567" cy="403205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文本框 1"/>
          <p:cNvSpPr txBox="1"/>
          <p:nvPr/>
        </p:nvSpPr>
        <p:spPr>
          <a:xfrm>
            <a:off x="8072173" y="997585"/>
            <a:ext cx="293927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>
                <a:solidFill>
                  <a:srgbClr val="FF0000"/>
                </a:solidFill>
              </a:rPr>
              <a:t>D</a:t>
            </a:r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166460520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483811" y="433055"/>
            <a:ext cx="10913075" cy="129222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eaLnBrk="0" latinLnBrk="1" hangingPunct="0">
              <a:lnSpc>
                <a:spcPct val="150000"/>
              </a:lnSpc>
              <a:spcBef>
                <a:spcPct val="0"/>
              </a:spcBef>
            </a:pPr>
            <a:r>
              <a:rPr lang="en-US" altLang="zh-CN" sz="2400" kern="0" smtClean="0">
                <a:solidFill>
                  <a:srgbClr val="000000"/>
                </a:solidFill>
                <a:latin typeface="Times New Roman" panose="02020603050405020304" pitchFamily="65" charset="-122"/>
                <a:ea typeface="宋体" panose="02010600030101010101" pitchFamily="2" charset="-122"/>
              </a:rPr>
              <a:t>3</a:t>
            </a:r>
            <a:r>
              <a:rPr lang="zh-CN" altLang="en-US" sz="3200" kern="0" smtClean="0">
                <a:solidFill>
                  <a:srgbClr val="000000"/>
                </a:solidFill>
                <a:latin typeface="Times New Roman" panose="02020603050405020304" pitchFamily="65" charset="-122"/>
                <a:ea typeface="宋体" panose="02010600030101010101" pitchFamily="2" charset="-122"/>
              </a:rPr>
              <a:t>、</a:t>
            </a:r>
            <a:r>
              <a:rPr lang="zh-CN" altLang="en-US" sz="2400" kern="0" smtClean="0">
                <a:solidFill>
                  <a:srgbClr val="000000"/>
                </a:solidFill>
                <a:latin typeface="Times New Roman" panose="02020603050405020304" pitchFamily="65" charset="-122"/>
                <a:ea typeface="宋体" panose="02010600030101010101" pitchFamily="2" charset="-122"/>
              </a:rPr>
              <a:t>(多选)在探究石蜡和海波的熔化规律时,小琴根据实验目的,进行了认真规范的实验,获得的实验数据如下表所示。则下列四个选项中,判断正确的是</a:t>
            </a:r>
            <a:r>
              <a:rPr lang="zh-CN" altLang="en-US" sz="2400" kern="0" spc="302" smtClean="0">
                <a:solidFill>
                  <a:srgbClr val="000000"/>
                </a:solidFill>
                <a:latin typeface="Times New Roman" panose="02020603050405020304" pitchFamily="65" charset="-122"/>
                <a:ea typeface="宋体" panose="02010600030101010101" pitchFamily="2" charset="-122"/>
              </a:rPr>
              <a:t> </a:t>
            </a:r>
            <a:r>
              <a:rPr lang="zh-CN" altLang="en-US" sz="2400" kern="0" smtClean="0">
                <a:solidFill>
                  <a:srgbClr val="000000"/>
                </a:solidFill>
                <a:latin typeface="Times New Roman" panose="02020603050405020304" pitchFamily="65" charset="-122"/>
                <a:ea typeface="宋体" panose="02010600030101010101" pitchFamily="2" charset="-122"/>
              </a:rPr>
              <a:t>(　　)</a:t>
            </a:r>
            <a:endParaRPr lang="zh-CN" altLang="en-US" sz="2400">
              <a:solidFill>
                <a:srgbClr val="000000"/>
              </a:solidFill>
            </a:endParaRPr>
          </a:p>
        </p:txBody>
      </p:sp>
      <p:graphicFrame>
        <p:nvGraphicFramePr>
          <p:cNvPr id="3" name="表格 3"/>
          <p:cNvGraphicFramePr>
            <a:graphicFrameLocks noGrp="1"/>
          </p:cNvGraphicFramePr>
          <p:nvPr>
            <p:custDataLst>
              <p:tags r:id="rId1"/>
            </p:custDataLst>
          </p:nvPr>
        </p:nvGraphicFramePr>
        <p:xfrm>
          <a:off x="469527" y="1897511"/>
          <a:ext cx="11146341" cy="1714500"/>
        </p:xfrm>
        <a:graphic>
          <a:graphicData uri="http://schemas.openxmlformats.org/drawingml/2006/table">
            <a:tbl>
              <a:tblPr/>
              <a:tblGrid>
                <a:gridCol w="1764182"/>
                <a:gridCol w="544539"/>
                <a:gridCol w="803195"/>
                <a:gridCol w="803814"/>
                <a:gridCol w="802576"/>
                <a:gridCol w="803814"/>
                <a:gridCol w="803195"/>
                <a:gridCol w="803814"/>
                <a:gridCol w="803814"/>
                <a:gridCol w="803195"/>
                <a:gridCol w="803195"/>
                <a:gridCol w="803195"/>
                <a:gridCol w="803814"/>
              </a:tblGrid>
              <a:tr h="571500">
                <a:tc>
                  <a:txBody>
                    <a:bodyPr/>
                    <a:lstStyle/>
                    <a:p>
                      <a:pPr algn="ctr" eaLnBrk="0" latinLnBrk="1" hangingPunct="0">
                        <a:lnSpc>
                          <a:spcPct val="150000"/>
                        </a:lnSpc>
                        <a:spcBef>
                          <a:spcPct val="0"/>
                        </a:spcBef>
                      </a:pPr>
                      <a:r>
                        <a:rPr lang="zh-CN" altLang="en-US" sz="1855" kern="0" smtClean="0">
                          <a:solidFill>
                            <a:srgbClr val="000000"/>
                          </a:solidFill>
                          <a:latin typeface="Times New Roman" panose="02020603050405020304" pitchFamily="65" charset="-122"/>
                          <a:ea typeface="宋体" panose="02010600030101010101" pitchFamily="2" charset="-122"/>
                        </a:rPr>
                        <a:t>加热时间/min</a:t>
                      </a:r>
                    </a:p>
                  </a:txBody>
                  <a:tcPr marL="59404" marR="59404" marT="60960" marB="60960"/>
                </a:tc>
                <a:tc>
                  <a:txBody>
                    <a:bodyPr/>
                    <a:lstStyle/>
                    <a:p>
                      <a:pPr algn="ctr" eaLnBrk="0" latinLnBrk="1" hangingPunct="0">
                        <a:lnSpc>
                          <a:spcPct val="150000"/>
                        </a:lnSpc>
                        <a:spcBef>
                          <a:spcPct val="0"/>
                        </a:spcBef>
                      </a:pPr>
                      <a:r>
                        <a:rPr lang="zh-CN" altLang="en-US" sz="1855" kern="0" smtClean="0">
                          <a:solidFill>
                            <a:srgbClr val="000000"/>
                          </a:solidFill>
                          <a:latin typeface="Times New Roman" panose="02020603050405020304" pitchFamily="65" charset="-122"/>
                          <a:ea typeface="宋体" panose="02010600030101010101" pitchFamily="2" charset="-122"/>
                        </a:rPr>
                        <a:t>0</a:t>
                      </a:r>
                    </a:p>
                  </a:txBody>
                  <a:tcPr marL="59404" marR="59404" marT="60960" marB="60960"/>
                </a:tc>
                <a:tc>
                  <a:txBody>
                    <a:bodyPr/>
                    <a:lstStyle/>
                    <a:p>
                      <a:pPr algn="ctr" eaLnBrk="0" latinLnBrk="1" hangingPunct="0">
                        <a:lnSpc>
                          <a:spcPct val="150000"/>
                        </a:lnSpc>
                        <a:spcBef>
                          <a:spcPct val="0"/>
                        </a:spcBef>
                      </a:pPr>
                      <a:r>
                        <a:rPr lang="zh-CN" altLang="en-US" sz="1855" kern="0" smtClean="0">
                          <a:solidFill>
                            <a:srgbClr val="000000"/>
                          </a:solidFill>
                          <a:latin typeface="Times New Roman" panose="02020603050405020304" pitchFamily="65" charset="-122"/>
                          <a:ea typeface="宋体" panose="02010600030101010101" pitchFamily="2" charset="-122"/>
                        </a:rPr>
                        <a:t>1</a:t>
                      </a:r>
                    </a:p>
                  </a:txBody>
                  <a:tcPr marL="59404" marR="59404" marT="60960" marB="60960"/>
                </a:tc>
                <a:tc>
                  <a:txBody>
                    <a:bodyPr/>
                    <a:lstStyle/>
                    <a:p>
                      <a:pPr algn="ctr" eaLnBrk="0" latinLnBrk="1" hangingPunct="0">
                        <a:lnSpc>
                          <a:spcPct val="150000"/>
                        </a:lnSpc>
                        <a:spcBef>
                          <a:spcPct val="0"/>
                        </a:spcBef>
                      </a:pPr>
                      <a:r>
                        <a:rPr lang="zh-CN" altLang="en-US" sz="1855" kern="0" smtClean="0">
                          <a:solidFill>
                            <a:srgbClr val="000000"/>
                          </a:solidFill>
                          <a:latin typeface="Times New Roman" panose="02020603050405020304" pitchFamily="65" charset="-122"/>
                          <a:ea typeface="宋体" panose="02010600030101010101" pitchFamily="2" charset="-122"/>
                        </a:rPr>
                        <a:t>2</a:t>
                      </a:r>
                    </a:p>
                  </a:txBody>
                  <a:tcPr marL="59404" marR="59404" marT="60960" marB="60960"/>
                </a:tc>
                <a:tc>
                  <a:txBody>
                    <a:bodyPr/>
                    <a:lstStyle/>
                    <a:p>
                      <a:pPr algn="ctr" eaLnBrk="0" latinLnBrk="1" hangingPunct="0">
                        <a:lnSpc>
                          <a:spcPct val="150000"/>
                        </a:lnSpc>
                        <a:spcBef>
                          <a:spcPct val="0"/>
                        </a:spcBef>
                      </a:pPr>
                      <a:r>
                        <a:rPr lang="zh-CN" altLang="en-US" sz="1855" kern="0" smtClean="0">
                          <a:solidFill>
                            <a:srgbClr val="000000"/>
                          </a:solidFill>
                          <a:latin typeface="Times New Roman" panose="02020603050405020304" pitchFamily="65" charset="-122"/>
                          <a:ea typeface="宋体" panose="02010600030101010101" pitchFamily="2" charset="-122"/>
                        </a:rPr>
                        <a:t>3</a:t>
                      </a:r>
                    </a:p>
                  </a:txBody>
                  <a:tcPr marL="59404" marR="59404" marT="60960" marB="60960"/>
                </a:tc>
                <a:tc>
                  <a:txBody>
                    <a:bodyPr/>
                    <a:lstStyle/>
                    <a:p>
                      <a:pPr algn="ctr" eaLnBrk="0" latinLnBrk="1" hangingPunct="0">
                        <a:lnSpc>
                          <a:spcPct val="150000"/>
                        </a:lnSpc>
                        <a:spcBef>
                          <a:spcPct val="0"/>
                        </a:spcBef>
                      </a:pPr>
                      <a:r>
                        <a:rPr lang="zh-CN" altLang="en-US" sz="1855" kern="0" smtClean="0">
                          <a:solidFill>
                            <a:srgbClr val="000000"/>
                          </a:solidFill>
                          <a:latin typeface="Times New Roman" panose="02020603050405020304" pitchFamily="65" charset="-122"/>
                          <a:ea typeface="宋体" panose="02010600030101010101" pitchFamily="2" charset="-122"/>
                        </a:rPr>
                        <a:t>4</a:t>
                      </a:r>
                    </a:p>
                  </a:txBody>
                  <a:tcPr marL="59404" marR="59404" marT="60960" marB="60960"/>
                </a:tc>
                <a:tc>
                  <a:txBody>
                    <a:bodyPr/>
                    <a:lstStyle/>
                    <a:p>
                      <a:pPr algn="ctr" eaLnBrk="0" latinLnBrk="1" hangingPunct="0">
                        <a:lnSpc>
                          <a:spcPct val="150000"/>
                        </a:lnSpc>
                        <a:spcBef>
                          <a:spcPct val="0"/>
                        </a:spcBef>
                      </a:pPr>
                      <a:r>
                        <a:rPr lang="zh-CN" altLang="en-US" sz="1855" kern="0" smtClean="0">
                          <a:solidFill>
                            <a:srgbClr val="000000"/>
                          </a:solidFill>
                          <a:latin typeface="Times New Roman" panose="02020603050405020304" pitchFamily="65" charset="-122"/>
                          <a:ea typeface="宋体" panose="02010600030101010101" pitchFamily="2" charset="-122"/>
                        </a:rPr>
                        <a:t>5</a:t>
                      </a:r>
                    </a:p>
                  </a:txBody>
                  <a:tcPr marL="59404" marR="59404" marT="60960" marB="60960"/>
                </a:tc>
                <a:tc>
                  <a:txBody>
                    <a:bodyPr/>
                    <a:lstStyle/>
                    <a:p>
                      <a:pPr algn="ctr" eaLnBrk="0" latinLnBrk="1" hangingPunct="0">
                        <a:lnSpc>
                          <a:spcPct val="150000"/>
                        </a:lnSpc>
                        <a:spcBef>
                          <a:spcPct val="0"/>
                        </a:spcBef>
                      </a:pPr>
                      <a:r>
                        <a:rPr lang="zh-CN" altLang="en-US" sz="1855" kern="0" smtClean="0">
                          <a:solidFill>
                            <a:srgbClr val="000000"/>
                          </a:solidFill>
                          <a:latin typeface="Times New Roman" panose="02020603050405020304" pitchFamily="65" charset="-122"/>
                          <a:ea typeface="宋体" panose="02010600030101010101" pitchFamily="2" charset="-122"/>
                        </a:rPr>
                        <a:t>6</a:t>
                      </a:r>
                    </a:p>
                  </a:txBody>
                  <a:tcPr marL="59404" marR="59404" marT="60960" marB="60960"/>
                </a:tc>
                <a:tc>
                  <a:txBody>
                    <a:bodyPr/>
                    <a:lstStyle/>
                    <a:p>
                      <a:pPr algn="ctr" eaLnBrk="0" latinLnBrk="1" hangingPunct="0">
                        <a:lnSpc>
                          <a:spcPct val="150000"/>
                        </a:lnSpc>
                        <a:spcBef>
                          <a:spcPct val="0"/>
                        </a:spcBef>
                      </a:pPr>
                      <a:r>
                        <a:rPr lang="zh-CN" altLang="en-US" sz="1855" kern="0" smtClean="0">
                          <a:solidFill>
                            <a:srgbClr val="000000"/>
                          </a:solidFill>
                          <a:latin typeface="Times New Roman" panose="02020603050405020304" pitchFamily="65" charset="-122"/>
                          <a:ea typeface="宋体" panose="02010600030101010101" pitchFamily="2" charset="-122"/>
                        </a:rPr>
                        <a:t>7</a:t>
                      </a:r>
                    </a:p>
                  </a:txBody>
                  <a:tcPr marL="59404" marR="59404" marT="60960" marB="60960"/>
                </a:tc>
                <a:tc>
                  <a:txBody>
                    <a:bodyPr/>
                    <a:lstStyle/>
                    <a:p>
                      <a:pPr algn="ctr" eaLnBrk="0" latinLnBrk="1" hangingPunct="0">
                        <a:lnSpc>
                          <a:spcPct val="150000"/>
                        </a:lnSpc>
                        <a:spcBef>
                          <a:spcPct val="0"/>
                        </a:spcBef>
                      </a:pPr>
                      <a:r>
                        <a:rPr lang="zh-CN" altLang="en-US" sz="1855" kern="0" smtClean="0">
                          <a:solidFill>
                            <a:srgbClr val="000000"/>
                          </a:solidFill>
                          <a:latin typeface="Times New Roman" panose="02020603050405020304" pitchFamily="65" charset="-122"/>
                          <a:ea typeface="宋体" panose="02010600030101010101" pitchFamily="2" charset="-122"/>
                        </a:rPr>
                        <a:t>8</a:t>
                      </a:r>
                    </a:p>
                  </a:txBody>
                  <a:tcPr marL="59404" marR="59404" marT="60960" marB="60960"/>
                </a:tc>
                <a:tc>
                  <a:txBody>
                    <a:bodyPr/>
                    <a:lstStyle/>
                    <a:p>
                      <a:pPr algn="ctr" eaLnBrk="0" latinLnBrk="1" hangingPunct="0">
                        <a:lnSpc>
                          <a:spcPct val="150000"/>
                        </a:lnSpc>
                        <a:spcBef>
                          <a:spcPct val="0"/>
                        </a:spcBef>
                      </a:pPr>
                      <a:r>
                        <a:rPr lang="zh-CN" altLang="en-US" sz="1855" kern="0" smtClean="0">
                          <a:solidFill>
                            <a:srgbClr val="000000"/>
                          </a:solidFill>
                          <a:latin typeface="Times New Roman" panose="02020603050405020304" pitchFamily="65" charset="-122"/>
                          <a:ea typeface="宋体" panose="02010600030101010101" pitchFamily="2" charset="-122"/>
                        </a:rPr>
                        <a:t>9</a:t>
                      </a:r>
                    </a:p>
                  </a:txBody>
                  <a:tcPr marL="59404" marR="59404" marT="60960" marB="60960"/>
                </a:tc>
                <a:tc>
                  <a:txBody>
                    <a:bodyPr/>
                    <a:lstStyle/>
                    <a:p>
                      <a:pPr algn="ctr" eaLnBrk="0" latinLnBrk="1" hangingPunct="0">
                        <a:lnSpc>
                          <a:spcPct val="150000"/>
                        </a:lnSpc>
                        <a:spcBef>
                          <a:spcPct val="0"/>
                        </a:spcBef>
                      </a:pPr>
                      <a:r>
                        <a:rPr lang="zh-CN" altLang="en-US" sz="1855" kern="0" smtClean="0">
                          <a:solidFill>
                            <a:srgbClr val="000000"/>
                          </a:solidFill>
                          <a:latin typeface="Times New Roman" panose="02020603050405020304" pitchFamily="65" charset="-122"/>
                          <a:ea typeface="宋体" panose="02010600030101010101" pitchFamily="2" charset="-122"/>
                        </a:rPr>
                        <a:t>10</a:t>
                      </a:r>
                    </a:p>
                  </a:txBody>
                  <a:tcPr marL="59404" marR="59404" marT="60960" marB="60960"/>
                </a:tc>
                <a:tc>
                  <a:txBody>
                    <a:bodyPr/>
                    <a:lstStyle/>
                    <a:p>
                      <a:pPr algn="ctr" eaLnBrk="0" latinLnBrk="1" hangingPunct="0">
                        <a:lnSpc>
                          <a:spcPct val="150000"/>
                        </a:lnSpc>
                        <a:spcBef>
                          <a:spcPct val="0"/>
                        </a:spcBef>
                      </a:pPr>
                      <a:r>
                        <a:rPr lang="zh-CN" altLang="en-US" sz="1855" kern="0" smtClean="0">
                          <a:solidFill>
                            <a:srgbClr val="000000"/>
                          </a:solidFill>
                          <a:latin typeface="Times New Roman" panose="02020603050405020304" pitchFamily="65" charset="-122"/>
                          <a:ea typeface="宋体" panose="02010600030101010101" pitchFamily="2" charset="-122"/>
                        </a:rPr>
                        <a:t>11</a:t>
                      </a:r>
                    </a:p>
                  </a:txBody>
                  <a:tcPr marL="59404" marR="59404" marT="60960" marB="60960"/>
                </a:tc>
              </a:tr>
              <a:tr h="571500">
                <a:tc>
                  <a:txBody>
                    <a:bodyPr/>
                    <a:lstStyle/>
                    <a:p>
                      <a:pPr algn="ctr" eaLnBrk="0" latinLnBrk="1" hangingPunct="0">
                        <a:lnSpc>
                          <a:spcPct val="150000"/>
                        </a:lnSpc>
                        <a:spcBef>
                          <a:spcPct val="0"/>
                        </a:spcBef>
                      </a:pPr>
                      <a:r>
                        <a:rPr lang="zh-CN" altLang="en-US" sz="1855" kern="0" smtClean="0">
                          <a:solidFill>
                            <a:srgbClr val="000000"/>
                          </a:solidFill>
                          <a:latin typeface="Times New Roman" panose="02020603050405020304" pitchFamily="65" charset="-122"/>
                          <a:ea typeface="宋体" panose="02010600030101010101" pitchFamily="2" charset="-122"/>
                        </a:rPr>
                        <a:t>石蜡的温度/℃</a:t>
                      </a:r>
                    </a:p>
                  </a:txBody>
                  <a:tcPr marL="59404" marR="59404" marT="60960" marB="60960"/>
                </a:tc>
                <a:tc>
                  <a:txBody>
                    <a:bodyPr/>
                    <a:lstStyle/>
                    <a:p>
                      <a:pPr algn="ctr" eaLnBrk="0" latinLnBrk="1" hangingPunct="0">
                        <a:lnSpc>
                          <a:spcPct val="150000"/>
                        </a:lnSpc>
                        <a:spcBef>
                          <a:spcPct val="0"/>
                        </a:spcBef>
                      </a:pPr>
                      <a:r>
                        <a:rPr lang="zh-CN" altLang="en-US" sz="1855" kern="0" smtClean="0">
                          <a:solidFill>
                            <a:srgbClr val="000000"/>
                          </a:solidFill>
                          <a:latin typeface="Times New Roman" panose="02020603050405020304" pitchFamily="65" charset="-122"/>
                          <a:ea typeface="宋体" panose="02010600030101010101" pitchFamily="2" charset="-122"/>
                        </a:rPr>
                        <a:t>40</a:t>
                      </a:r>
                    </a:p>
                  </a:txBody>
                  <a:tcPr marL="59404" marR="59404" marT="60960" marB="60960"/>
                </a:tc>
                <a:tc>
                  <a:txBody>
                    <a:bodyPr/>
                    <a:lstStyle/>
                    <a:p>
                      <a:pPr algn="ctr" eaLnBrk="0" latinLnBrk="1" hangingPunct="0">
                        <a:lnSpc>
                          <a:spcPct val="150000"/>
                        </a:lnSpc>
                        <a:spcBef>
                          <a:spcPct val="0"/>
                        </a:spcBef>
                      </a:pPr>
                      <a:r>
                        <a:rPr lang="zh-CN" altLang="en-US" sz="1855" kern="0" smtClean="0">
                          <a:solidFill>
                            <a:srgbClr val="000000"/>
                          </a:solidFill>
                          <a:latin typeface="Times New Roman" panose="02020603050405020304" pitchFamily="65" charset="-122"/>
                          <a:ea typeface="宋体" panose="02010600030101010101" pitchFamily="2" charset="-122"/>
                        </a:rPr>
                        <a:t>41</a:t>
                      </a:r>
                    </a:p>
                  </a:txBody>
                  <a:tcPr marL="59404" marR="59404" marT="60960" marB="60960"/>
                </a:tc>
                <a:tc>
                  <a:txBody>
                    <a:bodyPr/>
                    <a:lstStyle/>
                    <a:p>
                      <a:pPr algn="ctr" eaLnBrk="0" latinLnBrk="1" hangingPunct="0">
                        <a:lnSpc>
                          <a:spcPct val="150000"/>
                        </a:lnSpc>
                        <a:spcBef>
                          <a:spcPct val="0"/>
                        </a:spcBef>
                      </a:pPr>
                      <a:r>
                        <a:rPr lang="zh-CN" altLang="en-US" sz="1855" kern="0" smtClean="0">
                          <a:solidFill>
                            <a:srgbClr val="000000"/>
                          </a:solidFill>
                          <a:latin typeface="Times New Roman" panose="02020603050405020304" pitchFamily="65" charset="-122"/>
                          <a:ea typeface="宋体" panose="02010600030101010101" pitchFamily="2" charset="-122"/>
                        </a:rPr>
                        <a:t>42</a:t>
                      </a:r>
                    </a:p>
                  </a:txBody>
                  <a:tcPr marL="59404" marR="59404" marT="60960" marB="60960"/>
                </a:tc>
                <a:tc>
                  <a:txBody>
                    <a:bodyPr/>
                    <a:lstStyle/>
                    <a:p>
                      <a:pPr algn="ctr" eaLnBrk="0" latinLnBrk="1" hangingPunct="0">
                        <a:lnSpc>
                          <a:spcPct val="150000"/>
                        </a:lnSpc>
                        <a:spcBef>
                          <a:spcPct val="0"/>
                        </a:spcBef>
                      </a:pPr>
                      <a:r>
                        <a:rPr lang="zh-CN" altLang="en-US" sz="1855" kern="0" smtClean="0">
                          <a:solidFill>
                            <a:srgbClr val="000000"/>
                          </a:solidFill>
                          <a:latin typeface="Times New Roman" panose="02020603050405020304" pitchFamily="65" charset="-122"/>
                          <a:ea typeface="宋体" panose="02010600030101010101" pitchFamily="2" charset="-122"/>
                        </a:rPr>
                        <a:t>44</a:t>
                      </a:r>
                    </a:p>
                  </a:txBody>
                  <a:tcPr marL="59404" marR="59404" marT="60960" marB="60960"/>
                </a:tc>
                <a:tc>
                  <a:txBody>
                    <a:bodyPr/>
                    <a:lstStyle/>
                    <a:p>
                      <a:pPr algn="ctr" eaLnBrk="0" latinLnBrk="1" hangingPunct="0">
                        <a:lnSpc>
                          <a:spcPct val="150000"/>
                        </a:lnSpc>
                        <a:spcBef>
                          <a:spcPct val="0"/>
                        </a:spcBef>
                      </a:pPr>
                      <a:r>
                        <a:rPr lang="zh-CN" altLang="en-US" sz="1855" kern="0" smtClean="0">
                          <a:solidFill>
                            <a:srgbClr val="000000"/>
                          </a:solidFill>
                          <a:latin typeface="Times New Roman" panose="02020603050405020304" pitchFamily="65" charset="-122"/>
                          <a:ea typeface="宋体" panose="02010600030101010101" pitchFamily="2" charset="-122"/>
                        </a:rPr>
                        <a:t>46</a:t>
                      </a:r>
                    </a:p>
                  </a:txBody>
                  <a:tcPr marL="59404" marR="59404" marT="60960" marB="60960"/>
                </a:tc>
                <a:tc>
                  <a:txBody>
                    <a:bodyPr/>
                    <a:lstStyle/>
                    <a:p>
                      <a:pPr algn="ctr" eaLnBrk="0" latinLnBrk="1" hangingPunct="0">
                        <a:lnSpc>
                          <a:spcPct val="150000"/>
                        </a:lnSpc>
                        <a:spcBef>
                          <a:spcPct val="0"/>
                        </a:spcBef>
                      </a:pPr>
                      <a:r>
                        <a:rPr lang="zh-CN" altLang="en-US" sz="1855" kern="0" smtClean="0">
                          <a:solidFill>
                            <a:srgbClr val="000000"/>
                          </a:solidFill>
                          <a:latin typeface="Times New Roman" panose="02020603050405020304" pitchFamily="65" charset="-122"/>
                          <a:ea typeface="宋体" panose="02010600030101010101" pitchFamily="2" charset="-122"/>
                        </a:rPr>
                        <a:t>47</a:t>
                      </a:r>
                    </a:p>
                  </a:txBody>
                  <a:tcPr marL="59404" marR="59404" marT="60960" marB="60960"/>
                </a:tc>
                <a:tc>
                  <a:txBody>
                    <a:bodyPr/>
                    <a:lstStyle/>
                    <a:p>
                      <a:pPr algn="ctr" eaLnBrk="0" latinLnBrk="1" hangingPunct="0">
                        <a:lnSpc>
                          <a:spcPct val="150000"/>
                        </a:lnSpc>
                        <a:spcBef>
                          <a:spcPct val="0"/>
                        </a:spcBef>
                      </a:pPr>
                      <a:r>
                        <a:rPr lang="zh-CN" altLang="en-US" sz="1855" kern="0" smtClean="0">
                          <a:solidFill>
                            <a:srgbClr val="000000"/>
                          </a:solidFill>
                          <a:latin typeface="Times New Roman" panose="02020603050405020304" pitchFamily="65" charset="-122"/>
                          <a:ea typeface="宋体" panose="02010600030101010101" pitchFamily="2" charset="-122"/>
                        </a:rPr>
                        <a:t>48</a:t>
                      </a:r>
                    </a:p>
                  </a:txBody>
                  <a:tcPr marL="59404" marR="59404" marT="60960" marB="60960"/>
                </a:tc>
                <a:tc>
                  <a:txBody>
                    <a:bodyPr/>
                    <a:lstStyle/>
                    <a:p>
                      <a:pPr algn="ctr" eaLnBrk="0" latinLnBrk="1" hangingPunct="0">
                        <a:lnSpc>
                          <a:spcPct val="150000"/>
                        </a:lnSpc>
                        <a:spcBef>
                          <a:spcPct val="0"/>
                        </a:spcBef>
                      </a:pPr>
                      <a:r>
                        <a:rPr lang="zh-CN" altLang="en-US" sz="1855" kern="0" smtClean="0">
                          <a:solidFill>
                            <a:srgbClr val="000000"/>
                          </a:solidFill>
                          <a:latin typeface="Times New Roman" panose="02020603050405020304" pitchFamily="65" charset="-122"/>
                          <a:ea typeface="宋体" panose="02010600030101010101" pitchFamily="2" charset="-122"/>
                        </a:rPr>
                        <a:t>49</a:t>
                      </a:r>
                    </a:p>
                  </a:txBody>
                  <a:tcPr marL="59404" marR="59404" marT="60960" marB="60960"/>
                </a:tc>
                <a:tc>
                  <a:txBody>
                    <a:bodyPr/>
                    <a:lstStyle/>
                    <a:p>
                      <a:pPr algn="ctr" eaLnBrk="0" latinLnBrk="1" hangingPunct="0">
                        <a:lnSpc>
                          <a:spcPct val="150000"/>
                        </a:lnSpc>
                        <a:spcBef>
                          <a:spcPct val="0"/>
                        </a:spcBef>
                      </a:pPr>
                      <a:r>
                        <a:rPr lang="zh-CN" altLang="en-US" sz="1855" kern="0" smtClean="0">
                          <a:solidFill>
                            <a:srgbClr val="000000"/>
                          </a:solidFill>
                          <a:latin typeface="Times New Roman" panose="02020603050405020304" pitchFamily="65" charset="-122"/>
                          <a:ea typeface="宋体" panose="02010600030101010101" pitchFamily="2" charset="-122"/>
                        </a:rPr>
                        <a:t>51</a:t>
                      </a:r>
                    </a:p>
                  </a:txBody>
                  <a:tcPr marL="59404" marR="59404" marT="60960" marB="60960"/>
                </a:tc>
                <a:tc>
                  <a:txBody>
                    <a:bodyPr/>
                    <a:lstStyle/>
                    <a:p>
                      <a:pPr algn="ctr" eaLnBrk="0" latinLnBrk="1" hangingPunct="0">
                        <a:lnSpc>
                          <a:spcPct val="150000"/>
                        </a:lnSpc>
                        <a:spcBef>
                          <a:spcPct val="0"/>
                        </a:spcBef>
                      </a:pPr>
                      <a:r>
                        <a:rPr lang="zh-CN" altLang="en-US" sz="1855" kern="0" smtClean="0">
                          <a:solidFill>
                            <a:srgbClr val="000000"/>
                          </a:solidFill>
                          <a:latin typeface="Times New Roman" panose="02020603050405020304" pitchFamily="65" charset="-122"/>
                          <a:ea typeface="宋体" panose="02010600030101010101" pitchFamily="2" charset="-122"/>
                        </a:rPr>
                        <a:t>52</a:t>
                      </a:r>
                    </a:p>
                  </a:txBody>
                  <a:tcPr marL="59404" marR="59404" marT="60960" marB="60960"/>
                </a:tc>
                <a:tc>
                  <a:txBody>
                    <a:bodyPr/>
                    <a:lstStyle/>
                    <a:p>
                      <a:pPr algn="ctr" eaLnBrk="0" latinLnBrk="1" hangingPunct="0">
                        <a:lnSpc>
                          <a:spcPct val="150000"/>
                        </a:lnSpc>
                        <a:spcBef>
                          <a:spcPct val="0"/>
                        </a:spcBef>
                      </a:pPr>
                      <a:r>
                        <a:rPr lang="zh-CN" altLang="en-US" sz="1855" kern="0" smtClean="0">
                          <a:solidFill>
                            <a:srgbClr val="000000"/>
                          </a:solidFill>
                          <a:latin typeface="Times New Roman" panose="02020603050405020304" pitchFamily="65" charset="-122"/>
                          <a:ea typeface="宋体" panose="02010600030101010101" pitchFamily="2" charset="-122"/>
                        </a:rPr>
                        <a:t>54</a:t>
                      </a:r>
                    </a:p>
                  </a:txBody>
                  <a:tcPr marL="59404" marR="59404" marT="60960" marB="60960"/>
                </a:tc>
                <a:tc>
                  <a:txBody>
                    <a:bodyPr/>
                    <a:lstStyle/>
                    <a:p>
                      <a:pPr algn="ctr" eaLnBrk="0" latinLnBrk="1" hangingPunct="0">
                        <a:lnSpc>
                          <a:spcPct val="150000"/>
                        </a:lnSpc>
                        <a:spcBef>
                          <a:spcPct val="0"/>
                        </a:spcBef>
                      </a:pPr>
                      <a:r>
                        <a:rPr lang="zh-CN" altLang="en-US" sz="1855" kern="0" smtClean="0">
                          <a:solidFill>
                            <a:srgbClr val="000000"/>
                          </a:solidFill>
                          <a:latin typeface="Times New Roman" panose="02020603050405020304" pitchFamily="65" charset="-122"/>
                          <a:ea typeface="宋体" panose="02010600030101010101" pitchFamily="2" charset="-122"/>
                        </a:rPr>
                        <a:t>56</a:t>
                      </a:r>
                    </a:p>
                  </a:txBody>
                  <a:tcPr marL="59404" marR="59404" marT="60960" marB="60960"/>
                </a:tc>
              </a:tr>
              <a:tr h="571500">
                <a:tc>
                  <a:txBody>
                    <a:bodyPr/>
                    <a:lstStyle/>
                    <a:p>
                      <a:pPr algn="ctr" eaLnBrk="0" latinLnBrk="1" hangingPunct="0">
                        <a:lnSpc>
                          <a:spcPct val="150000"/>
                        </a:lnSpc>
                        <a:spcBef>
                          <a:spcPct val="0"/>
                        </a:spcBef>
                      </a:pPr>
                      <a:r>
                        <a:rPr lang="zh-CN" altLang="en-US" sz="1855" kern="0" smtClean="0">
                          <a:solidFill>
                            <a:srgbClr val="000000"/>
                          </a:solidFill>
                          <a:latin typeface="Times New Roman" panose="02020603050405020304" pitchFamily="65" charset="-122"/>
                          <a:ea typeface="宋体" panose="02010600030101010101" pitchFamily="2" charset="-122"/>
                        </a:rPr>
                        <a:t>海波的温度/℃</a:t>
                      </a:r>
                    </a:p>
                  </a:txBody>
                  <a:tcPr marL="59404" marR="59404" marT="60960" marB="60960"/>
                </a:tc>
                <a:tc>
                  <a:txBody>
                    <a:bodyPr/>
                    <a:lstStyle/>
                    <a:p>
                      <a:pPr algn="ctr" eaLnBrk="0" latinLnBrk="1" hangingPunct="0">
                        <a:lnSpc>
                          <a:spcPct val="150000"/>
                        </a:lnSpc>
                        <a:spcBef>
                          <a:spcPct val="0"/>
                        </a:spcBef>
                      </a:pPr>
                      <a:r>
                        <a:rPr lang="zh-CN" altLang="en-US" sz="1855" kern="0" smtClean="0">
                          <a:solidFill>
                            <a:srgbClr val="000000"/>
                          </a:solidFill>
                          <a:latin typeface="Times New Roman" panose="02020603050405020304" pitchFamily="65" charset="-122"/>
                          <a:ea typeface="宋体" panose="02010600030101010101" pitchFamily="2" charset="-122"/>
                        </a:rPr>
                        <a:t>40</a:t>
                      </a:r>
                    </a:p>
                  </a:txBody>
                  <a:tcPr marL="59404" marR="59404" marT="60960" marB="60960"/>
                </a:tc>
                <a:tc>
                  <a:txBody>
                    <a:bodyPr/>
                    <a:lstStyle/>
                    <a:p>
                      <a:pPr algn="ctr" eaLnBrk="0" latinLnBrk="1" hangingPunct="0">
                        <a:lnSpc>
                          <a:spcPct val="150000"/>
                        </a:lnSpc>
                        <a:spcBef>
                          <a:spcPct val="0"/>
                        </a:spcBef>
                      </a:pPr>
                      <a:r>
                        <a:rPr lang="zh-CN" altLang="en-US" sz="1855" kern="0" smtClean="0">
                          <a:solidFill>
                            <a:srgbClr val="000000"/>
                          </a:solidFill>
                          <a:latin typeface="Times New Roman" panose="02020603050405020304" pitchFamily="65" charset="-122"/>
                          <a:ea typeface="宋体" panose="02010600030101010101" pitchFamily="2" charset="-122"/>
                        </a:rPr>
                        <a:t>42</a:t>
                      </a:r>
                    </a:p>
                  </a:txBody>
                  <a:tcPr marL="59404" marR="59404" marT="60960" marB="60960"/>
                </a:tc>
                <a:tc>
                  <a:txBody>
                    <a:bodyPr/>
                    <a:lstStyle/>
                    <a:p>
                      <a:pPr algn="ctr" eaLnBrk="0" latinLnBrk="1" hangingPunct="0">
                        <a:lnSpc>
                          <a:spcPct val="150000"/>
                        </a:lnSpc>
                        <a:spcBef>
                          <a:spcPct val="0"/>
                        </a:spcBef>
                      </a:pPr>
                      <a:r>
                        <a:rPr lang="zh-CN" altLang="en-US" sz="1855" kern="0" smtClean="0">
                          <a:solidFill>
                            <a:srgbClr val="000000"/>
                          </a:solidFill>
                          <a:latin typeface="Times New Roman" panose="02020603050405020304" pitchFamily="65" charset="-122"/>
                          <a:ea typeface="宋体" panose="02010600030101010101" pitchFamily="2" charset="-122"/>
                        </a:rPr>
                        <a:t>44</a:t>
                      </a:r>
                    </a:p>
                  </a:txBody>
                  <a:tcPr marL="59404" marR="59404" marT="60960" marB="60960"/>
                </a:tc>
                <a:tc>
                  <a:txBody>
                    <a:bodyPr/>
                    <a:lstStyle/>
                    <a:p>
                      <a:pPr algn="ctr" eaLnBrk="0" latinLnBrk="1" hangingPunct="0">
                        <a:lnSpc>
                          <a:spcPct val="150000"/>
                        </a:lnSpc>
                        <a:spcBef>
                          <a:spcPct val="0"/>
                        </a:spcBef>
                      </a:pPr>
                      <a:r>
                        <a:rPr lang="zh-CN" altLang="en-US" sz="1855" kern="0" smtClean="0">
                          <a:solidFill>
                            <a:srgbClr val="000000"/>
                          </a:solidFill>
                          <a:latin typeface="Times New Roman" panose="02020603050405020304" pitchFamily="65" charset="-122"/>
                          <a:ea typeface="宋体" panose="02010600030101010101" pitchFamily="2" charset="-122"/>
                        </a:rPr>
                        <a:t>46</a:t>
                      </a:r>
                    </a:p>
                  </a:txBody>
                  <a:tcPr marL="59404" marR="59404" marT="60960" marB="60960"/>
                </a:tc>
                <a:tc>
                  <a:txBody>
                    <a:bodyPr/>
                    <a:lstStyle/>
                    <a:p>
                      <a:pPr algn="ctr" eaLnBrk="0" latinLnBrk="1" hangingPunct="0">
                        <a:lnSpc>
                          <a:spcPct val="150000"/>
                        </a:lnSpc>
                        <a:spcBef>
                          <a:spcPct val="0"/>
                        </a:spcBef>
                      </a:pPr>
                      <a:r>
                        <a:rPr lang="zh-CN" altLang="en-US" sz="1855" kern="0" smtClean="0">
                          <a:solidFill>
                            <a:srgbClr val="000000"/>
                          </a:solidFill>
                          <a:latin typeface="Times New Roman" panose="02020603050405020304" pitchFamily="65" charset="-122"/>
                          <a:ea typeface="宋体" panose="02010600030101010101" pitchFamily="2" charset="-122"/>
                        </a:rPr>
                        <a:t>48</a:t>
                      </a:r>
                    </a:p>
                  </a:txBody>
                  <a:tcPr marL="59404" marR="59404" marT="60960" marB="60960"/>
                </a:tc>
                <a:tc>
                  <a:txBody>
                    <a:bodyPr/>
                    <a:lstStyle/>
                    <a:p>
                      <a:pPr algn="ctr" eaLnBrk="0" latinLnBrk="1" hangingPunct="0">
                        <a:lnSpc>
                          <a:spcPct val="150000"/>
                        </a:lnSpc>
                        <a:spcBef>
                          <a:spcPct val="0"/>
                        </a:spcBef>
                      </a:pPr>
                      <a:r>
                        <a:rPr lang="zh-CN" altLang="en-US" sz="1855" kern="0" smtClean="0">
                          <a:solidFill>
                            <a:srgbClr val="000000"/>
                          </a:solidFill>
                          <a:latin typeface="Times New Roman" panose="02020603050405020304" pitchFamily="65" charset="-122"/>
                          <a:ea typeface="宋体" panose="02010600030101010101" pitchFamily="2" charset="-122"/>
                        </a:rPr>
                        <a:t>48</a:t>
                      </a:r>
                    </a:p>
                  </a:txBody>
                  <a:tcPr marL="59404" marR="59404" marT="60960" marB="60960"/>
                </a:tc>
                <a:tc>
                  <a:txBody>
                    <a:bodyPr/>
                    <a:lstStyle/>
                    <a:p>
                      <a:pPr algn="ctr" eaLnBrk="0" latinLnBrk="1" hangingPunct="0">
                        <a:lnSpc>
                          <a:spcPct val="150000"/>
                        </a:lnSpc>
                        <a:spcBef>
                          <a:spcPct val="0"/>
                        </a:spcBef>
                      </a:pPr>
                      <a:r>
                        <a:rPr lang="zh-CN" altLang="en-US" sz="1855" kern="0" smtClean="0">
                          <a:solidFill>
                            <a:srgbClr val="000000"/>
                          </a:solidFill>
                          <a:latin typeface="Times New Roman" panose="02020603050405020304" pitchFamily="65" charset="-122"/>
                          <a:ea typeface="宋体" panose="02010600030101010101" pitchFamily="2" charset="-122"/>
                        </a:rPr>
                        <a:t>48</a:t>
                      </a:r>
                    </a:p>
                  </a:txBody>
                  <a:tcPr marL="59404" marR="59404" marT="60960" marB="60960"/>
                </a:tc>
                <a:tc>
                  <a:txBody>
                    <a:bodyPr/>
                    <a:lstStyle/>
                    <a:p>
                      <a:pPr algn="ctr" eaLnBrk="0" latinLnBrk="1" hangingPunct="0">
                        <a:lnSpc>
                          <a:spcPct val="150000"/>
                        </a:lnSpc>
                        <a:spcBef>
                          <a:spcPct val="0"/>
                        </a:spcBef>
                      </a:pPr>
                      <a:r>
                        <a:rPr lang="zh-CN" altLang="en-US" sz="1855" kern="0" smtClean="0">
                          <a:solidFill>
                            <a:srgbClr val="000000"/>
                          </a:solidFill>
                          <a:latin typeface="Times New Roman" panose="02020603050405020304" pitchFamily="65" charset="-122"/>
                          <a:ea typeface="宋体" panose="02010600030101010101" pitchFamily="2" charset="-122"/>
                        </a:rPr>
                        <a:t>48</a:t>
                      </a:r>
                    </a:p>
                  </a:txBody>
                  <a:tcPr marL="59404" marR="59404" marT="60960" marB="60960"/>
                </a:tc>
                <a:tc>
                  <a:txBody>
                    <a:bodyPr/>
                    <a:lstStyle/>
                    <a:p>
                      <a:pPr algn="ctr" eaLnBrk="0" latinLnBrk="1" hangingPunct="0">
                        <a:lnSpc>
                          <a:spcPct val="150000"/>
                        </a:lnSpc>
                        <a:spcBef>
                          <a:spcPct val="0"/>
                        </a:spcBef>
                      </a:pPr>
                      <a:r>
                        <a:rPr lang="zh-CN" altLang="en-US" sz="1855" kern="0" smtClean="0">
                          <a:solidFill>
                            <a:srgbClr val="000000"/>
                          </a:solidFill>
                          <a:latin typeface="Times New Roman" panose="02020603050405020304" pitchFamily="65" charset="-122"/>
                          <a:ea typeface="宋体" panose="02010600030101010101" pitchFamily="2" charset="-122"/>
                        </a:rPr>
                        <a:t>48</a:t>
                      </a:r>
                    </a:p>
                  </a:txBody>
                  <a:tcPr marL="59404" marR="59404" marT="60960" marB="60960"/>
                </a:tc>
                <a:tc>
                  <a:txBody>
                    <a:bodyPr/>
                    <a:lstStyle/>
                    <a:p>
                      <a:pPr algn="ctr" eaLnBrk="0" latinLnBrk="1" hangingPunct="0">
                        <a:lnSpc>
                          <a:spcPct val="150000"/>
                        </a:lnSpc>
                        <a:spcBef>
                          <a:spcPct val="0"/>
                        </a:spcBef>
                      </a:pPr>
                      <a:r>
                        <a:rPr lang="zh-CN" altLang="en-US" sz="1855" kern="0" smtClean="0">
                          <a:solidFill>
                            <a:srgbClr val="000000"/>
                          </a:solidFill>
                          <a:latin typeface="Times New Roman" panose="02020603050405020304" pitchFamily="65" charset="-122"/>
                          <a:ea typeface="宋体" panose="02010600030101010101" pitchFamily="2" charset="-122"/>
                        </a:rPr>
                        <a:t>48</a:t>
                      </a:r>
                    </a:p>
                  </a:txBody>
                  <a:tcPr marL="59404" marR="59404" marT="60960" marB="60960"/>
                </a:tc>
                <a:tc>
                  <a:txBody>
                    <a:bodyPr/>
                    <a:lstStyle/>
                    <a:p>
                      <a:pPr algn="ctr" eaLnBrk="0" latinLnBrk="1" hangingPunct="0">
                        <a:lnSpc>
                          <a:spcPct val="150000"/>
                        </a:lnSpc>
                        <a:spcBef>
                          <a:spcPct val="0"/>
                        </a:spcBef>
                      </a:pPr>
                      <a:r>
                        <a:rPr lang="zh-CN" altLang="en-US" sz="1855" kern="0" smtClean="0">
                          <a:solidFill>
                            <a:srgbClr val="000000"/>
                          </a:solidFill>
                          <a:latin typeface="Times New Roman" panose="02020603050405020304" pitchFamily="65" charset="-122"/>
                          <a:ea typeface="宋体" panose="02010600030101010101" pitchFamily="2" charset="-122"/>
                        </a:rPr>
                        <a:t>50</a:t>
                      </a:r>
                    </a:p>
                  </a:txBody>
                  <a:tcPr marL="59404" marR="59404" marT="60960" marB="60960"/>
                </a:tc>
                <a:tc>
                  <a:txBody>
                    <a:bodyPr/>
                    <a:lstStyle/>
                    <a:p>
                      <a:pPr algn="ctr" eaLnBrk="0" latinLnBrk="1" hangingPunct="0">
                        <a:lnSpc>
                          <a:spcPct val="150000"/>
                        </a:lnSpc>
                        <a:spcBef>
                          <a:spcPct val="0"/>
                        </a:spcBef>
                      </a:pPr>
                      <a:r>
                        <a:rPr lang="zh-CN" altLang="en-US" sz="1855" kern="0" smtClean="0">
                          <a:solidFill>
                            <a:srgbClr val="000000"/>
                          </a:solidFill>
                          <a:latin typeface="Times New Roman" panose="02020603050405020304" pitchFamily="65" charset="-122"/>
                          <a:ea typeface="宋体" panose="02010600030101010101" pitchFamily="2" charset="-122"/>
                        </a:rPr>
                        <a:t>53</a:t>
                      </a:r>
                    </a:p>
                  </a:txBody>
                  <a:tcPr marL="59404" marR="59404" marT="60960" marB="60960"/>
                </a:tc>
              </a:tr>
            </a:tbl>
          </a:graphicData>
        </a:graphic>
      </p:graphicFrame>
      <p:sp>
        <p:nvSpPr>
          <p:cNvPr id="4" name="TextBox 2"/>
          <p:cNvSpPr txBox="1"/>
          <p:nvPr/>
        </p:nvSpPr>
        <p:spPr>
          <a:xfrm>
            <a:off x="483859" y="4000507"/>
            <a:ext cx="10913075" cy="221551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eaLnBrk="0" latinLnBrk="1" hangingPunct="0">
              <a:lnSpc>
                <a:spcPct val="150000"/>
              </a:lnSpc>
              <a:spcBef>
                <a:spcPct val="0"/>
              </a:spcBef>
            </a:pPr>
            <a:r>
              <a:rPr lang="zh-CN" altLang="en-US" sz="2400" kern="0" smtClean="0">
                <a:solidFill>
                  <a:srgbClr val="000000"/>
                </a:solidFill>
                <a:latin typeface="Times New Roman" panose="02020603050405020304" pitchFamily="65" charset="-122"/>
                <a:ea typeface="宋体" panose="02010600030101010101" pitchFamily="2" charset="-122"/>
              </a:rPr>
              <a:t>A.石蜡是非晶体</a:t>
            </a:r>
            <a:endParaRPr lang="zh-CN" altLang="en-US" sz="3200">
              <a:solidFill>
                <a:srgbClr val="000000"/>
              </a:solidFill>
            </a:endParaRPr>
          </a:p>
          <a:p>
            <a:pPr eaLnBrk="0" latinLnBrk="1" hangingPunct="0">
              <a:lnSpc>
                <a:spcPct val="150000"/>
              </a:lnSpc>
              <a:spcBef>
                <a:spcPct val="0"/>
              </a:spcBef>
            </a:pPr>
            <a:r>
              <a:rPr lang="zh-CN" altLang="en-US" sz="2400" kern="0" smtClean="0">
                <a:solidFill>
                  <a:srgbClr val="000000"/>
                </a:solidFill>
                <a:latin typeface="Times New Roman" panose="02020603050405020304" pitchFamily="65" charset="-122"/>
                <a:ea typeface="宋体" panose="02010600030101010101" pitchFamily="2" charset="-122"/>
              </a:rPr>
              <a:t>B.海波熔化时的温度是48 ℃</a:t>
            </a:r>
            <a:endParaRPr lang="zh-CN" altLang="en-US" sz="3200">
              <a:solidFill>
                <a:srgbClr val="000000"/>
              </a:solidFill>
            </a:endParaRPr>
          </a:p>
          <a:p>
            <a:pPr eaLnBrk="0" latinLnBrk="1" hangingPunct="0">
              <a:lnSpc>
                <a:spcPct val="150000"/>
              </a:lnSpc>
              <a:spcBef>
                <a:spcPct val="0"/>
              </a:spcBef>
            </a:pPr>
            <a:r>
              <a:rPr lang="zh-CN" altLang="en-US" sz="2400" kern="0" smtClean="0">
                <a:solidFill>
                  <a:srgbClr val="000000"/>
                </a:solidFill>
                <a:latin typeface="Times New Roman" panose="02020603050405020304" pitchFamily="65" charset="-122"/>
                <a:ea typeface="宋体" panose="02010600030101010101" pitchFamily="2" charset="-122"/>
              </a:rPr>
              <a:t>C.海波在熔化过程中不需要吸热</a:t>
            </a:r>
            <a:endParaRPr lang="zh-CN" altLang="en-US" sz="3200">
              <a:solidFill>
                <a:srgbClr val="000000"/>
              </a:solidFill>
            </a:endParaRPr>
          </a:p>
          <a:p>
            <a:pPr eaLnBrk="0" latinLnBrk="1" hangingPunct="0">
              <a:lnSpc>
                <a:spcPct val="150000"/>
              </a:lnSpc>
              <a:spcBef>
                <a:spcPct val="0"/>
              </a:spcBef>
            </a:pPr>
            <a:r>
              <a:rPr lang="zh-CN" altLang="en-US" sz="2400" kern="0" smtClean="0">
                <a:solidFill>
                  <a:srgbClr val="000000"/>
                </a:solidFill>
                <a:latin typeface="Times New Roman" panose="02020603050405020304" pitchFamily="65" charset="-122"/>
                <a:ea typeface="宋体" panose="02010600030101010101" pitchFamily="2" charset="-122"/>
              </a:rPr>
              <a:t>D.42 ℃时,海波的状态是固态</a:t>
            </a:r>
          </a:p>
        </p:txBody>
      </p:sp>
    </p:spTree>
    <p:extLst>
      <p:ext uri="{BB962C8B-B14F-4D97-AF65-F5344CB8AC3E}">
        <p14:creationId xmlns:p14="http://schemas.microsoft.com/office/powerpoint/2010/main" val="2363256931"/>
      </p:ext>
    </p:extLst>
  </p:cSld>
  <p:clrMapOvr>
    <a:masterClrMapping/>
  </p:clrMapOvr>
  <p:transition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619325" y="342250"/>
            <a:ext cx="10913075" cy="490029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eaLnBrk="0" latinLnBrk="1" hangingPunct="0">
              <a:lnSpc>
                <a:spcPct val="150000"/>
              </a:lnSpc>
              <a:spcBef>
                <a:spcPct val="0"/>
              </a:spcBef>
            </a:pPr>
            <a:r>
              <a:rPr lang="en-US" sz="2400" kern="0" smtClean="0">
                <a:solidFill>
                  <a:srgbClr val="000000"/>
                </a:solidFill>
                <a:latin typeface="Times New Roman" panose="02020603050405020304" pitchFamily="65" charset="-122"/>
                <a:ea typeface="宋体" panose="02010600030101010101" pitchFamily="2" charset="-122"/>
              </a:rPr>
              <a:t>4</a:t>
            </a:r>
            <a:r>
              <a:rPr lang="zh-CN" altLang="en-US" sz="2400" kern="0" smtClean="0">
                <a:solidFill>
                  <a:srgbClr val="000000"/>
                </a:solidFill>
                <a:latin typeface="Times New Roman" panose="02020603050405020304" pitchFamily="65" charset="-122"/>
                <a:ea typeface="宋体" panose="02010600030101010101" pitchFamily="2" charset="-122"/>
              </a:rPr>
              <a:t>、图甲是观察物质熔化和凝固现象的实验装置,图乙是根据实验数据绘制的温度随</a:t>
            </a:r>
            <a:r>
              <a:rPr sz="2400">
                <a:solidFill>
                  <a:srgbClr val="000000"/>
                </a:solidFill>
              </a:rPr>
              <a:t/>
            </a:r>
            <a:br>
              <a:rPr sz="2400">
                <a:solidFill>
                  <a:srgbClr val="000000"/>
                </a:solidFill>
              </a:rPr>
            </a:br>
            <a:r>
              <a:rPr lang="zh-CN" altLang="en-US" sz="2400" kern="0" smtClean="0">
                <a:solidFill>
                  <a:srgbClr val="000000"/>
                </a:solidFill>
                <a:latin typeface="Times New Roman" panose="02020603050405020304" pitchFamily="65" charset="-122"/>
                <a:ea typeface="宋体" panose="02010600030101010101" pitchFamily="2" charset="-122"/>
              </a:rPr>
              <a:t>时间变化的图像。</a:t>
            </a:r>
            <a:endParaRPr lang="en-US" altLang="zh-CN" sz="1855" kern="0" smtClean="0">
              <a:solidFill>
                <a:srgbClr val="000000"/>
              </a:solidFill>
              <a:latin typeface="Times New Roman" panose="02020603050405020304" pitchFamily="65" charset="-122"/>
              <a:ea typeface="宋体" panose="02010600030101010101" pitchFamily="2" charset="-122"/>
            </a:endParaRPr>
          </a:p>
          <a:p>
            <a:pPr eaLnBrk="0" latinLnBrk="1" hangingPunct="0">
              <a:lnSpc>
                <a:spcPct val="150000"/>
              </a:lnSpc>
              <a:spcBef>
                <a:spcPct val="0"/>
              </a:spcBef>
            </a:pPr>
            <a:endParaRPr lang="en-US" altLang="zh-CN" sz="1855" kern="0" smtClean="0">
              <a:solidFill>
                <a:srgbClr val="000000"/>
              </a:solidFill>
              <a:latin typeface="Times New Roman" panose="02020603050405020304" pitchFamily="65" charset="-122"/>
              <a:ea typeface="宋体" panose="02010600030101010101" pitchFamily="2" charset="-122"/>
            </a:endParaRPr>
          </a:p>
          <a:p>
            <a:pPr eaLnBrk="0" latinLnBrk="1" hangingPunct="0">
              <a:lnSpc>
                <a:spcPct val="150000"/>
              </a:lnSpc>
              <a:spcBef>
                <a:spcPct val="0"/>
              </a:spcBef>
            </a:pPr>
            <a:endParaRPr lang="en-US" altLang="zh-CN" sz="1855" kern="0" smtClean="0">
              <a:solidFill>
                <a:srgbClr val="000000"/>
              </a:solidFill>
              <a:latin typeface="Times New Roman" panose="02020603050405020304" pitchFamily="65" charset="-122"/>
              <a:ea typeface="宋体" panose="02010600030101010101" pitchFamily="2" charset="-122"/>
            </a:endParaRPr>
          </a:p>
          <a:p>
            <a:pPr eaLnBrk="0" latinLnBrk="1" hangingPunct="0">
              <a:lnSpc>
                <a:spcPct val="150000"/>
              </a:lnSpc>
              <a:spcBef>
                <a:spcPct val="0"/>
              </a:spcBef>
            </a:pPr>
            <a:endParaRPr lang="en-US" altLang="zh-CN" sz="1855" kern="0" smtClean="0">
              <a:solidFill>
                <a:srgbClr val="000000"/>
              </a:solidFill>
              <a:latin typeface="Times New Roman" panose="02020603050405020304" pitchFamily="65" charset="-122"/>
              <a:ea typeface="宋体" panose="02010600030101010101" pitchFamily="2" charset="-122"/>
            </a:endParaRPr>
          </a:p>
          <a:p>
            <a:pPr eaLnBrk="0" latinLnBrk="1" hangingPunct="0">
              <a:lnSpc>
                <a:spcPct val="150000"/>
              </a:lnSpc>
              <a:spcBef>
                <a:spcPct val="0"/>
              </a:spcBef>
            </a:pPr>
            <a:endParaRPr lang="en-US" altLang="zh-CN" sz="1855" kern="0" smtClean="0">
              <a:solidFill>
                <a:srgbClr val="000000"/>
              </a:solidFill>
              <a:latin typeface="Times New Roman" panose="02020603050405020304" pitchFamily="65" charset="-122"/>
              <a:ea typeface="宋体" panose="02010600030101010101" pitchFamily="2" charset="-122"/>
            </a:endParaRPr>
          </a:p>
          <a:p>
            <a:pPr eaLnBrk="0" latinLnBrk="1" hangingPunct="0">
              <a:lnSpc>
                <a:spcPct val="150000"/>
              </a:lnSpc>
              <a:spcBef>
                <a:spcPct val="0"/>
              </a:spcBef>
            </a:pPr>
            <a:endParaRPr lang="zh-CN" altLang="en-US" sz="2400">
              <a:solidFill>
                <a:srgbClr val="000000"/>
              </a:solidFill>
            </a:endParaRPr>
          </a:p>
          <a:p>
            <a:pPr eaLnBrk="0" latinLnBrk="1" hangingPunct="0">
              <a:lnSpc>
                <a:spcPct val="150000"/>
              </a:lnSpc>
              <a:spcBef>
                <a:spcPts val="3235"/>
              </a:spcBef>
            </a:pPr>
            <a:r>
              <a:rPr lang="zh-CN" altLang="en-US" sz="2400" kern="0" smtClean="0">
                <a:solidFill>
                  <a:srgbClr val="000000"/>
                </a:solidFill>
                <a:latin typeface="Times New Roman" panose="02020603050405020304" pitchFamily="65" charset="-122"/>
                <a:ea typeface="宋体" panose="02010600030101010101" pitchFamily="2" charset="-122"/>
              </a:rPr>
              <a:t>(1)安装图甲所示的器材时,应先确定</a:t>
            </a:r>
            <a:r>
              <a:rPr lang="zh-CN" altLang="en-US" sz="2400" u="sng" kern="0" smtClean="0">
                <a:solidFill>
                  <a:srgbClr val="000000"/>
                </a:solidFill>
                <a:latin typeface="Times New Roman" panose="02020603050405020304" pitchFamily="65" charset="-122"/>
                <a:ea typeface="宋体" panose="02010600030101010101" pitchFamily="2" charset="-122"/>
              </a:rPr>
              <a:t>　　　  </a:t>
            </a:r>
            <a:r>
              <a:rPr lang="zh-CN" altLang="en-US" sz="2400" kern="0" smtClean="0">
                <a:solidFill>
                  <a:srgbClr val="000000"/>
                </a:solidFill>
                <a:latin typeface="Times New Roman" panose="02020603050405020304" pitchFamily="65" charset="-122"/>
                <a:ea typeface="宋体" panose="02010600030101010101" pitchFamily="2" charset="-122"/>
              </a:rPr>
              <a:t>(选填“铁棒</a:t>
            </a:r>
            <a:r>
              <a:rPr lang="zh-CN" altLang="en-US" sz="2400" i="1" kern="0" smtClean="0">
                <a:solidFill>
                  <a:srgbClr val="000000"/>
                </a:solidFill>
                <a:latin typeface="Times New Roman" panose="02020603050405020304" pitchFamily="65" charset="-122"/>
                <a:ea typeface="宋体" panose="02010600030101010101" pitchFamily="2" charset="-122"/>
              </a:rPr>
              <a:t>A</a:t>
            </a:r>
            <a:r>
              <a:rPr lang="zh-CN" altLang="en-US" sz="2400" kern="0" smtClean="0">
                <a:solidFill>
                  <a:srgbClr val="000000"/>
                </a:solidFill>
                <a:latin typeface="Times New Roman" panose="02020603050405020304" pitchFamily="65" charset="-122"/>
                <a:ea typeface="宋体" panose="02010600030101010101" pitchFamily="2" charset="-122"/>
              </a:rPr>
              <a:t>”“铁夹</a:t>
            </a:r>
            <a:r>
              <a:rPr lang="zh-CN" altLang="en-US" sz="2400" i="1" kern="0" smtClean="0">
                <a:solidFill>
                  <a:srgbClr val="000000"/>
                </a:solidFill>
                <a:latin typeface="Times New Roman" panose="02020603050405020304" pitchFamily="65" charset="-122"/>
                <a:ea typeface="宋体" panose="02010600030101010101" pitchFamily="2" charset="-122"/>
              </a:rPr>
              <a:t>B</a:t>
            </a:r>
            <a:r>
              <a:rPr lang="zh-CN" altLang="en-US" sz="2400" kern="0" smtClean="0">
                <a:solidFill>
                  <a:srgbClr val="000000"/>
                </a:solidFill>
                <a:latin typeface="Times New Roman" panose="02020603050405020304" pitchFamily="65" charset="-122"/>
                <a:ea typeface="宋体" panose="02010600030101010101" pitchFamily="2" charset="-122"/>
              </a:rPr>
              <a:t>”或“铁圈</a:t>
            </a:r>
            <a:r>
              <a:rPr lang="zh-CN" altLang="en-US" sz="2400" i="1" kern="0" smtClean="0">
                <a:solidFill>
                  <a:srgbClr val="000000"/>
                </a:solidFill>
                <a:latin typeface="Times New Roman" panose="02020603050405020304" pitchFamily="65" charset="-122"/>
                <a:ea typeface="宋体" panose="02010600030101010101" pitchFamily="2" charset="-122"/>
              </a:rPr>
              <a:t>C</a:t>
            </a:r>
            <a:r>
              <a:rPr lang="zh-CN" altLang="en-US" sz="2400" kern="0" smtClean="0">
                <a:solidFill>
                  <a:srgbClr val="000000"/>
                </a:solidFill>
                <a:latin typeface="Times New Roman" panose="02020603050405020304" pitchFamily="65" charset="-122"/>
                <a:ea typeface="宋体" panose="02010600030101010101" pitchFamily="2" charset="-122"/>
              </a:rPr>
              <a:t>”)的位置。实验中,需要观察试管内物质的</a:t>
            </a:r>
            <a:r>
              <a:rPr lang="zh-CN" altLang="en-US" sz="2400" u="sng" kern="0" smtClean="0">
                <a:solidFill>
                  <a:srgbClr val="000000"/>
                </a:solidFill>
                <a:latin typeface="Times New Roman" panose="02020603050405020304" pitchFamily="65" charset="-122"/>
                <a:ea typeface="宋体" panose="02010600030101010101" pitchFamily="2" charset="-122"/>
              </a:rPr>
              <a:t>　　　    </a:t>
            </a:r>
            <a:r>
              <a:rPr lang="zh-CN" altLang="en-US" sz="2400" kern="0" smtClean="0">
                <a:solidFill>
                  <a:srgbClr val="000000"/>
                </a:solidFill>
                <a:latin typeface="Times New Roman" panose="02020603050405020304" pitchFamily="65" charset="-122"/>
                <a:ea typeface="宋体" panose="02010600030101010101" pitchFamily="2" charset="-122"/>
              </a:rPr>
              <a:t>,并记录温度和加热时间。</a:t>
            </a:r>
            <a:endParaRPr lang="zh-CN" altLang="en-US" sz="2400">
              <a:solidFill>
                <a:srgbClr val="000000"/>
              </a:solidFill>
            </a:endParaRPr>
          </a:p>
        </p:txBody>
      </p:sp>
      <p:pic>
        <p:nvPicPr>
          <p:cNvPr id="3" name="图片 3" descr="textimage22.jpe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59543" y="1009006"/>
            <a:ext cx="5383548" cy="2945103"/>
          </a:xfrm>
          <a:prstGeom prst="rect">
            <a:avLst/>
          </a:prstGeom>
        </p:spPr>
      </p:pic>
      <p:sp>
        <p:nvSpPr>
          <p:cNvPr id="4" name="TextBox 2"/>
          <p:cNvSpPr txBox="1"/>
          <p:nvPr/>
        </p:nvSpPr>
        <p:spPr>
          <a:xfrm>
            <a:off x="619325" y="5380370"/>
            <a:ext cx="10913075" cy="110744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eaLnBrk="0" latinLnBrk="1" hangingPunct="0">
              <a:lnSpc>
                <a:spcPct val="150000"/>
              </a:lnSpc>
              <a:spcBef>
                <a:spcPct val="0"/>
              </a:spcBef>
            </a:pPr>
            <a:r>
              <a:rPr lang="zh-CN" altLang="en-US" sz="2400" kern="0" smtClean="0">
                <a:solidFill>
                  <a:srgbClr val="000000"/>
                </a:solidFill>
                <a:latin typeface="Times New Roman" panose="02020603050405020304" pitchFamily="65" charset="-122"/>
                <a:ea typeface="宋体" panose="02010600030101010101" pitchFamily="2" charset="-122"/>
              </a:rPr>
              <a:t>(2)分析图乙可知:该物质的凝固点为</a:t>
            </a:r>
            <a:r>
              <a:rPr lang="zh-CN" altLang="en-US" sz="2400" u="sng" kern="0" smtClean="0">
                <a:solidFill>
                  <a:srgbClr val="000000"/>
                </a:solidFill>
                <a:latin typeface="Times New Roman" panose="02020603050405020304" pitchFamily="65" charset="-122"/>
                <a:ea typeface="宋体" panose="02010600030101010101" pitchFamily="2" charset="-122"/>
              </a:rPr>
              <a:t>　　　    </a:t>
            </a:r>
            <a:r>
              <a:rPr lang="zh-CN" altLang="en-US" sz="2400" kern="0" smtClean="0">
                <a:solidFill>
                  <a:srgbClr val="000000"/>
                </a:solidFill>
                <a:latin typeface="Times New Roman" panose="02020603050405020304" pitchFamily="65" charset="-122"/>
                <a:ea typeface="宋体" panose="02010600030101010101" pitchFamily="2" charset="-122"/>
              </a:rPr>
              <a:t>;该物质第40 min的内能</a:t>
            </a:r>
            <a:r>
              <a:rPr lang="zh-CN" altLang="en-US" sz="2400" u="sng" kern="0" smtClean="0">
                <a:solidFill>
                  <a:srgbClr val="000000"/>
                </a:solidFill>
                <a:latin typeface="Times New Roman" panose="02020603050405020304" pitchFamily="65" charset="-122"/>
                <a:ea typeface="宋体" panose="02010600030101010101" pitchFamily="2" charset="-122"/>
              </a:rPr>
              <a:t>　　　    </a:t>
            </a:r>
            <a:r>
              <a:rPr lang="zh-CN" altLang="en-US" sz="2400" kern="0" smtClean="0">
                <a:solidFill>
                  <a:srgbClr val="000000"/>
                </a:solidFill>
                <a:latin typeface="Times New Roman" panose="02020603050405020304" pitchFamily="65" charset="-122"/>
                <a:ea typeface="宋体" panose="02010600030101010101" pitchFamily="2" charset="-122"/>
              </a:rPr>
              <a:t>(选填“大于”“等于”或“小于”)第20 min的内能。</a:t>
            </a:r>
            <a:endParaRPr lang="zh-CN" altLang="en-US" sz="24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38017258"/>
      </p:ext>
    </p:extLst>
  </p:cSld>
  <p:clrMapOvr>
    <a:masterClrMapping/>
  </p:clrMapOvr>
  <p:transition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483811" y="328915"/>
            <a:ext cx="10913075" cy="695261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eaLnBrk="0" latinLnBrk="1" hangingPunct="0">
              <a:lnSpc>
                <a:spcPct val="150000"/>
              </a:lnSpc>
              <a:spcBef>
                <a:spcPct val="0"/>
              </a:spcBef>
            </a:pPr>
            <a:r>
              <a:rPr lang="en-US" sz="2400" kern="0" smtClean="0">
                <a:solidFill>
                  <a:srgbClr val="000000"/>
                </a:solidFill>
                <a:latin typeface="Times New Roman" panose="02020603050405020304" pitchFamily="65" charset="-122"/>
                <a:ea typeface="宋体" panose="02010600030101010101" pitchFamily="2" charset="-122"/>
              </a:rPr>
              <a:t>5</a:t>
            </a:r>
            <a:r>
              <a:rPr lang="zh-CN" altLang="en-US" sz="2400" kern="0" smtClean="0">
                <a:solidFill>
                  <a:srgbClr val="000000"/>
                </a:solidFill>
                <a:latin typeface="Times New Roman" panose="02020603050405020304" pitchFamily="65" charset="-122"/>
                <a:ea typeface="宋体" panose="02010600030101010101" pitchFamily="2" charset="-122"/>
              </a:rPr>
              <a:t>、图甲是“探究海波熔化时温度的变化规律”的实验装置。</a:t>
            </a:r>
            <a:endParaRPr lang="zh-CN" altLang="en-US" sz="2400">
              <a:solidFill>
                <a:srgbClr val="000000"/>
              </a:solidFill>
            </a:endParaRPr>
          </a:p>
          <a:p>
            <a:pPr eaLnBrk="0" latinLnBrk="1" hangingPunct="0">
              <a:lnSpc>
                <a:spcPct val="150000"/>
              </a:lnSpc>
              <a:spcBef>
                <a:spcPct val="0"/>
              </a:spcBef>
            </a:pPr>
            <a:r>
              <a:rPr lang="zh-CN" altLang="en-US" sz="2400" kern="0" smtClean="0">
                <a:solidFill>
                  <a:srgbClr val="000000"/>
                </a:solidFill>
                <a:latin typeface="Times New Roman" panose="02020603050405020304" pitchFamily="65" charset="-122"/>
                <a:ea typeface="宋体" panose="02010600030101010101" pitchFamily="2" charset="-122"/>
              </a:rPr>
              <a:t>(1)图乙温度计的示数为</a:t>
            </a:r>
            <a:r>
              <a:rPr lang="zh-CN" altLang="en-US" sz="2400" u="sng" kern="0" smtClean="0">
                <a:solidFill>
                  <a:srgbClr val="000000"/>
                </a:solidFill>
                <a:latin typeface="Times New Roman" panose="02020603050405020304" pitchFamily="65" charset="-122"/>
                <a:ea typeface="宋体" panose="02010600030101010101" pitchFamily="2" charset="-122"/>
              </a:rPr>
              <a:t>　　　    </a:t>
            </a:r>
            <a:r>
              <a:rPr lang="zh-CN" altLang="en-US" sz="2400" kern="0" smtClean="0">
                <a:solidFill>
                  <a:srgbClr val="000000"/>
                </a:solidFill>
                <a:latin typeface="Times New Roman" panose="02020603050405020304" pitchFamily="65" charset="-122"/>
                <a:ea typeface="宋体" panose="02010600030101010101" pitchFamily="2" charset="-122"/>
              </a:rPr>
              <a:t> ℃。</a:t>
            </a:r>
            <a:endParaRPr lang="zh-CN" altLang="en-US" sz="2400">
              <a:solidFill>
                <a:srgbClr val="000000"/>
              </a:solidFill>
            </a:endParaRPr>
          </a:p>
          <a:p>
            <a:pPr eaLnBrk="0" latinLnBrk="1" hangingPunct="0">
              <a:lnSpc>
                <a:spcPct val="150000"/>
              </a:lnSpc>
              <a:spcBef>
                <a:spcPct val="0"/>
              </a:spcBef>
            </a:pPr>
            <a:r>
              <a:rPr lang="zh-CN" altLang="en-US" sz="2400" kern="0" smtClean="0">
                <a:solidFill>
                  <a:srgbClr val="000000"/>
                </a:solidFill>
                <a:latin typeface="Times New Roman" panose="02020603050405020304" pitchFamily="65" charset="-122"/>
                <a:ea typeface="宋体" panose="02010600030101010101" pitchFamily="2" charset="-122"/>
              </a:rPr>
              <a:t>(2)图丙是根据实验数据描绘出的海波温度随时间变化的图像,海波熔化过程对应图线中的</a:t>
            </a:r>
            <a:r>
              <a:rPr lang="zh-CN" altLang="en-US" sz="2400" u="sng" kern="0" smtClean="0">
                <a:solidFill>
                  <a:srgbClr val="000000"/>
                </a:solidFill>
                <a:latin typeface="Times New Roman" panose="02020603050405020304" pitchFamily="65" charset="-122"/>
                <a:ea typeface="宋体" panose="02010600030101010101" pitchFamily="2" charset="-122"/>
              </a:rPr>
              <a:t>　　　    </a:t>
            </a:r>
            <a:r>
              <a:rPr lang="zh-CN" altLang="en-US" sz="2400" kern="0" smtClean="0">
                <a:solidFill>
                  <a:srgbClr val="000000"/>
                </a:solidFill>
                <a:latin typeface="Times New Roman" panose="02020603050405020304" pitchFamily="65" charset="-122"/>
                <a:ea typeface="宋体" panose="02010600030101010101" pitchFamily="2" charset="-122"/>
              </a:rPr>
              <a:t>段(选填“</a:t>
            </a:r>
            <a:r>
              <a:rPr lang="zh-CN" altLang="en-US" sz="2400" i="1" kern="0" smtClean="0">
                <a:solidFill>
                  <a:srgbClr val="000000"/>
                </a:solidFill>
                <a:latin typeface="Times New Roman" panose="02020603050405020304" pitchFamily="65" charset="-122"/>
                <a:ea typeface="宋体" panose="02010600030101010101" pitchFamily="2" charset="-122"/>
              </a:rPr>
              <a:t>AB</a:t>
            </a:r>
            <a:r>
              <a:rPr lang="zh-CN" altLang="en-US" sz="2400" kern="0" smtClean="0">
                <a:solidFill>
                  <a:srgbClr val="000000"/>
                </a:solidFill>
                <a:latin typeface="Times New Roman" panose="02020603050405020304" pitchFamily="65" charset="-122"/>
                <a:ea typeface="宋体" panose="02010600030101010101" pitchFamily="2" charset="-122"/>
              </a:rPr>
              <a:t>”或“</a:t>
            </a:r>
            <a:r>
              <a:rPr lang="zh-CN" altLang="en-US" sz="2400" i="1" kern="0" smtClean="0">
                <a:solidFill>
                  <a:srgbClr val="000000"/>
                </a:solidFill>
                <a:latin typeface="Times New Roman" panose="02020603050405020304" pitchFamily="65" charset="-122"/>
                <a:ea typeface="宋体" panose="02010600030101010101" pitchFamily="2" charset="-122"/>
              </a:rPr>
              <a:t>BC</a:t>
            </a:r>
            <a:r>
              <a:rPr lang="zh-CN" altLang="en-US" sz="2400" kern="0" smtClean="0">
                <a:solidFill>
                  <a:srgbClr val="000000"/>
                </a:solidFill>
                <a:latin typeface="Times New Roman" panose="02020603050405020304" pitchFamily="65" charset="-122"/>
                <a:ea typeface="宋体" panose="02010600030101010101" pitchFamily="2" charset="-122"/>
              </a:rPr>
              <a:t>”),其熔点为</a:t>
            </a:r>
            <a:r>
              <a:rPr lang="zh-CN" altLang="en-US" sz="2400" u="sng" kern="0" smtClean="0">
                <a:solidFill>
                  <a:srgbClr val="000000"/>
                </a:solidFill>
                <a:latin typeface="Times New Roman" panose="02020603050405020304" pitchFamily="65" charset="-122"/>
                <a:ea typeface="宋体" panose="02010600030101010101" pitchFamily="2" charset="-122"/>
              </a:rPr>
              <a:t>　　　    </a:t>
            </a:r>
            <a:r>
              <a:rPr lang="zh-CN" altLang="en-US" sz="2400" kern="0" smtClean="0">
                <a:solidFill>
                  <a:srgbClr val="000000"/>
                </a:solidFill>
                <a:latin typeface="Times New Roman" panose="02020603050405020304" pitchFamily="65" charset="-122"/>
                <a:ea typeface="宋体" panose="02010600030101010101" pitchFamily="2" charset="-122"/>
              </a:rPr>
              <a:t>℃。熔化过程中海波吸收的热量</a:t>
            </a:r>
            <a:r>
              <a:rPr lang="zh-CN" altLang="en-US" sz="2400" u="sng" kern="0" smtClean="0">
                <a:solidFill>
                  <a:srgbClr val="000000"/>
                </a:solidFill>
                <a:latin typeface="Times New Roman" panose="02020603050405020304" pitchFamily="65" charset="-122"/>
                <a:ea typeface="宋体" panose="02010600030101010101" pitchFamily="2" charset="-122"/>
              </a:rPr>
              <a:t>　　　    </a:t>
            </a:r>
            <a:r>
              <a:rPr lang="zh-CN" altLang="en-US" sz="2400" kern="0" smtClean="0">
                <a:solidFill>
                  <a:srgbClr val="000000"/>
                </a:solidFill>
                <a:latin typeface="Times New Roman" panose="02020603050405020304" pitchFamily="65" charset="-122"/>
                <a:ea typeface="宋体" panose="02010600030101010101" pitchFamily="2" charset="-122"/>
              </a:rPr>
              <a:t>放出的热量(选填“大于”“小于”或“等于”)。</a:t>
            </a:r>
            <a:endParaRPr lang="zh-CN" altLang="en-US" sz="2400">
              <a:solidFill>
                <a:srgbClr val="000000"/>
              </a:solidFill>
            </a:endParaRPr>
          </a:p>
          <a:p>
            <a:pPr eaLnBrk="0" latinLnBrk="1" hangingPunct="0">
              <a:lnSpc>
                <a:spcPct val="150000"/>
              </a:lnSpc>
              <a:spcBef>
                <a:spcPct val="0"/>
              </a:spcBef>
            </a:pPr>
            <a:r>
              <a:rPr lang="zh-CN" altLang="en-US" sz="2400" kern="0" smtClean="0">
                <a:solidFill>
                  <a:srgbClr val="000000"/>
                </a:solidFill>
                <a:latin typeface="Times New Roman" panose="02020603050405020304" pitchFamily="65" charset="-122"/>
                <a:ea typeface="宋体" panose="02010600030101010101" pitchFamily="2" charset="-122"/>
              </a:rPr>
              <a:t>(3)用质量为</a:t>
            </a:r>
            <a:r>
              <a:rPr lang="zh-CN" altLang="en-US" sz="2400" i="1" kern="0" smtClean="0">
                <a:solidFill>
                  <a:srgbClr val="000000"/>
                </a:solidFill>
                <a:latin typeface="Times New Roman" panose="02020603050405020304" pitchFamily="65" charset="-122"/>
                <a:ea typeface="宋体" panose="02010600030101010101" pitchFamily="2" charset="-122"/>
              </a:rPr>
              <a:t>m</a:t>
            </a:r>
            <a:r>
              <a:rPr lang="zh-CN" altLang="en-US" sz="2400" kern="0" baseline="-15000" smtClean="0">
                <a:solidFill>
                  <a:srgbClr val="000000"/>
                </a:solidFill>
                <a:latin typeface="Times New Roman" panose="02020603050405020304" pitchFamily="65" charset="-122"/>
                <a:ea typeface="宋体" panose="02010600030101010101" pitchFamily="2" charset="-122"/>
              </a:rPr>
              <a:t>1</a:t>
            </a:r>
            <a:r>
              <a:rPr lang="zh-CN" altLang="en-US" sz="2400" kern="0" smtClean="0">
                <a:solidFill>
                  <a:srgbClr val="000000"/>
                </a:solidFill>
                <a:latin typeface="Times New Roman" panose="02020603050405020304" pitchFamily="65" charset="-122"/>
                <a:ea typeface="宋体" panose="02010600030101010101" pitchFamily="2" charset="-122"/>
              </a:rPr>
              <a:t>的海波做实验,绘制的海波的温度随时间变化的图线如图丁中的</a:t>
            </a:r>
            <a:r>
              <a:rPr lang="zh-CN" altLang="en-US" sz="2400" i="1" kern="0" smtClean="0">
                <a:solidFill>
                  <a:srgbClr val="000000"/>
                </a:solidFill>
                <a:latin typeface="Times New Roman" panose="02020603050405020304" pitchFamily="65" charset="-122"/>
                <a:ea typeface="宋体" panose="02010600030101010101" pitchFamily="2" charset="-122"/>
              </a:rPr>
              <a:t>a</a:t>
            </a:r>
            <a:r>
              <a:rPr lang="zh-CN" altLang="en-US" sz="2400" kern="0" smtClean="0">
                <a:solidFill>
                  <a:srgbClr val="000000"/>
                </a:solidFill>
                <a:latin typeface="Times New Roman" panose="02020603050405020304" pitchFamily="65" charset="-122"/>
                <a:ea typeface="宋体" panose="02010600030101010101" pitchFamily="2" charset="-122"/>
              </a:rPr>
              <a:t>。若用质量为</a:t>
            </a:r>
            <a:r>
              <a:rPr lang="zh-CN" altLang="en-US" sz="2400" i="1" kern="0" smtClean="0">
                <a:solidFill>
                  <a:srgbClr val="000000"/>
                </a:solidFill>
                <a:latin typeface="Times New Roman" panose="02020603050405020304" pitchFamily="65" charset="-122"/>
                <a:ea typeface="宋体" panose="02010600030101010101" pitchFamily="2" charset="-122"/>
              </a:rPr>
              <a:t>m</a:t>
            </a:r>
            <a:r>
              <a:rPr lang="zh-CN" altLang="en-US" sz="2400" kern="0" baseline="-15000" smtClean="0">
                <a:solidFill>
                  <a:srgbClr val="000000"/>
                </a:solidFill>
                <a:latin typeface="Times New Roman" panose="02020603050405020304" pitchFamily="65" charset="-122"/>
                <a:ea typeface="宋体" panose="02010600030101010101" pitchFamily="2" charset="-122"/>
              </a:rPr>
              <a:t>2</a:t>
            </a:r>
            <a:r>
              <a:rPr lang="zh-CN" altLang="en-US" sz="2400" kern="0" smtClean="0">
                <a:solidFill>
                  <a:srgbClr val="000000"/>
                </a:solidFill>
                <a:latin typeface="Times New Roman" panose="02020603050405020304" pitchFamily="65" charset="-122"/>
                <a:ea typeface="宋体" panose="02010600030101010101" pitchFamily="2" charset="-122"/>
              </a:rPr>
              <a:t>(</a:t>
            </a:r>
            <a:r>
              <a:rPr lang="zh-CN" altLang="en-US" sz="2400" i="1" kern="0" smtClean="0">
                <a:solidFill>
                  <a:srgbClr val="000000"/>
                </a:solidFill>
                <a:latin typeface="Times New Roman" panose="02020603050405020304" pitchFamily="65" charset="-122"/>
                <a:ea typeface="宋体" panose="02010600030101010101" pitchFamily="2" charset="-122"/>
              </a:rPr>
              <a:t>m</a:t>
            </a:r>
            <a:r>
              <a:rPr lang="zh-CN" altLang="en-US" sz="2400" kern="0" baseline="-15000" smtClean="0">
                <a:solidFill>
                  <a:srgbClr val="000000"/>
                </a:solidFill>
                <a:latin typeface="Times New Roman" panose="02020603050405020304" pitchFamily="65" charset="-122"/>
                <a:ea typeface="宋体" panose="02010600030101010101" pitchFamily="2" charset="-122"/>
              </a:rPr>
              <a:t>2</a:t>
            </a:r>
            <a:r>
              <a:rPr lang="zh-CN" altLang="en-US" sz="2400" kern="0" smtClean="0">
                <a:solidFill>
                  <a:srgbClr val="000000"/>
                </a:solidFill>
                <a:latin typeface="Times New Roman" panose="02020603050405020304" pitchFamily="65" charset="-122"/>
                <a:ea typeface="宋体" panose="02010600030101010101" pitchFamily="2" charset="-122"/>
              </a:rPr>
              <a:t>&gt;</a:t>
            </a:r>
            <a:r>
              <a:rPr lang="zh-CN" altLang="en-US" sz="2400" i="1" kern="0" smtClean="0">
                <a:solidFill>
                  <a:srgbClr val="000000"/>
                </a:solidFill>
                <a:latin typeface="Times New Roman" panose="02020603050405020304" pitchFamily="65" charset="-122"/>
                <a:ea typeface="宋体" panose="02010600030101010101" pitchFamily="2" charset="-122"/>
              </a:rPr>
              <a:t>m</a:t>
            </a:r>
            <a:r>
              <a:rPr lang="zh-CN" altLang="en-US" sz="2400" kern="0" baseline="-15000" smtClean="0">
                <a:solidFill>
                  <a:srgbClr val="000000"/>
                </a:solidFill>
                <a:latin typeface="Times New Roman" panose="02020603050405020304" pitchFamily="65" charset="-122"/>
                <a:ea typeface="宋体" panose="02010600030101010101" pitchFamily="2" charset="-122"/>
              </a:rPr>
              <a:t>1</a:t>
            </a:r>
            <a:r>
              <a:rPr lang="zh-CN" altLang="en-US" sz="2400" kern="0" smtClean="0">
                <a:solidFill>
                  <a:srgbClr val="000000"/>
                </a:solidFill>
                <a:latin typeface="Times New Roman" panose="02020603050405020304" pitchFamily="65" charset="-122"/>
                <a:ea typeface="宋体" panose="02010600030101010101" pitchFamily="2" charset="-122"/>
              </a:rPr>
              <a:t>)的海波做实验,得到的图线可能是图丁中的</a:t>
            </a:r>
            <a:r>
              <a:rPr lang="zh-CN" altLang="en-US" sz="2400" u="sng" kern="0" smtClean="0">
                <a:solidFill>
                  <a:srgbClr val="000000"/>
                </a:solidFill>
                <a:latin typeface="Times New Roman" panose="02020603050405020304" pitchFamily="65" charset="-122"/>
                <a:ea typeface="宋体" panose="02010600030101010101" pitchFamily="2" charset="-122"/>
              </a:rPr>
              <a:t>　　　    </a:t>
            </a:r>
            <a:r>
              <a:rPr lang="zh-CN" altLang="en-US" sz="2400" kern="0" smtClean="0">
                <a:solidFill>
                  <a:srgbClr val="000000"/>
                </a:solidFill>
                <a:latin typeface="Times New Roman" panose="02020603050405020304" pitchFamily="65" charset="-122"/>
                <a:ea typeface="宋体" panose="02010600030101010101" pitchFamily="2" charset="-122"/>
              </a:rPr>
              <a:t>(选填“</a:t>
            </a:r>
            <a:r>
              <a:rPr lang="zh-CN" altLang="en-US" sz="2400" i="1" kern="0" smtClean="0">
                <a:solidFill>
                  <a:srgbClr val="000000"/>
                </a:solidFill>
                <a:latin typeface="Times New Roman" panose="02020603050405020304" pitchFamily="65" charset="-122"/>
                <a:ea typeface="宋体" panose="02010600030101010101" pitchFamily="2" charset="-122"/>
              </a:rPr>
              <a:t>b</a:t>
            </a:r>
            <a:r>
              <a:rPr lang="zh-CN" altLang="en-US" sz="2400" kern="0" smtClean="0">
                <a:solidFill>
                  <a:srgbClr val="000000"/>
                </a:solidFill>
                <a:latin typeface="Times New Roman" panose="02020603050405020304" pitchFamily="65" charset="-122"/>
                <a:ea typeface="宋体" panose="02010600030101010101" pitchFamily="2" charset="-122"/>
              </a:rPr>
              <a:t>”“</a:t>
            </a:r>
            <a:r>
              <a:rPr lang="zh-CN" altLang="en-US" sz="2400" i="1" kern="0" smtClean="0">
                <a:solidFill>
                  <a:srgbClr val="000000"/>
                </a:solidFill>
                <a:latin typeface="Times New Roman" panose="02020603050405020304" pitchFamily="65" charset="-122"/>
                <a:ea typeface="宋体" panose="02010600030101010101" pitchFamily="2" charset="-122"/>
              </a:rPr>
              <a:t>c</a:t>
            </a:r>
            <a:r>
              <a:rPr lang="zh-CN" altLang="en-US" sz="2400" kern="0" smtClean="0">
                <a:solidFill>
                  <a:srgbClr val="000000"/>
                </a:solidFill>
                <a:latin typeface="Times New Roman" panose="02020603050405020304" pitchFamily="65" charset="-122"/>
                <a:ea typeface="宋体" panose="02010600030101010101" pitchFamily="2" charset="-122"/>
              </a:rPr>
              <a:t>”或“</a:t>
            </a:r>
            <a:r>
              <a:rPr lang="zh-CN" altLang="en-US" sz="2400" i="1" kern="0" smtClean="0">
                <a:solidFill>
                  <a:srgbClr val="000000"/>
                </a:solidFill>
                <a:latin typeface="Times New Roman" panose="02020603050405020304" pitchFamily="65" charset="-122"/>
                <a:ea typeface="宋体" panose="02010600030101010101" pitchFamily="2" charset="-122"/>
              </a:rPr>
              <a:t>d</a:t>
            </a:r>
            <a:r>
              <a:rPr lang="zh-CN" altLang="en-US" sz="2400" kern="0" smtClean="0">
                <a:solidFill>
                  <a:srgbClr val="000000"/>
                </a:solidFill>
                <a:latin typeface="Times New Roman" panose="02020603050405020304" pitchFamily="65" charset="-122"/>
                <a:ea typeface="宋体" panose="02010600030101010101" pitchFamily="2" charset="-122"/>
              </a:rPr>
              <a:t>”)。</a:t>
            </a:r>
            <a:endParaRPr lang="zh-CN" altLang="en-US" sz="2400">
              <a:solidFill>
                <a:srgbClr val="000000"/>
              </a:solidFill>
            </a:endParaRPr>
          </a:p>
          <a:p>
            <a:pPr eaLnBrk="0" latinLnBrk="1" hangingPunct="0">
              <a:lnSpc>
                <a:spcPct val="150000"/>
              </a:lnSpc>
              <a:spcBef>
                <a:spcPct val="0"/>
              </a:spcBef>
            </a:pPr>
            <a:r>
              <a:rPr lang="zh-CN" altLang="en-US" sz="10920" kern="0" spc="48511" smtClean="0">
                <a:solidFill>
                  <a:srgbClr val="000000"/>
                </a:solidFill>
                <a:latin typeface="Times New Roman" panose="02020603050405020304" pitchFamily="65" charset="-122"/>
                <a:ea typeface="宋体" panose="02010600030101010101" pitchFamily="2" charset="-122"/>
              </a:rPr>
              <a:t> </a:t>
            </a:r>
            <a:r>
              <a:rPr lang="zh-CN" altLang="en-US" sz="1855" kern="0" smtClean="0">
                <a:solidFill>
                  <a:srgbClr val="000000"/>
                </a:solidFill>
                <a:latin typeface="Times New Roman" panose="02020603050405020304" pitchFamily="65" charset="-122"/>
                <a:ea typeface="宋体" panose="02010600030101010101" pitchFamily="2" charset="-122"/>
              </a:rPr>
              <a:t> </a:t>
            </a:r>
            <a:endParaRPr lang="zh-CN" altLang="en-US" sz="2400">
              <a:solidFill>
                <a:srgbClr val="000000"/>
              </a:solidFill>
            </a:endParaRPr>
          </a:p>
        </p:txBody>
      </p:sp>
      <p:pic>
        <p:nvPicPr>
          <p:cNvPr id="3" name="图片 3" descr="textimage8.jpe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91734" y="4374523"/>
            <a:ext cx="6809143" cy="21812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6220747"/>
      </p:ext>
    </p:extLst>
  </p:cSld>
  <p:clrMapOvr>
    <a:masterClrMapping/>
  </p:clrMapOvr>
  <p:transition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矩形 1"/>
          <p:cNvSpPr>
            <a:spLocks noChangeArrowheads="1"/>
          </p:cNvSpPr>
          <p:nvPr/>
        </p:nvSpPr>
        <p:spPr bwMode="auto">
          <a:xfrm>
            <a:off x="585379" y="566420"/>
            <a:ext cx="5192922" cy="5835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 sz="3200" b="1">
                <a:solidFill>
                  <a:srgbClr val="000000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考点</a:t>
            </a:r>
            <a:r>
              <a:rPr lang="en-US" altLang="zh-CN" sz="3200" b="1">
                <a:solidFill>
                  <a:srgbClr val="000000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4   </a:t>
            </a:r>
            <a:r>
              <a:rPr lang="zh-CN" altLang="en-US" sz="3200" b="1">
                <a:solidFill>
                  <a:srgbClr val="000000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汽化的两种方式</a:t>
            </a:r>
          </a:p>
        </p:txBody>
      </p:sp>
      <p:graphicFrame>
        <p:nvGraphicFramePr>
          <p:cNvPr id="3" name="表格 2"/>
          <p:cNvGraphicFramePr>
            <a:graphicFrameLocks noGrp="1"/>
          </p:cNvGraphicFramePr>
          <p:nvPr>
            <p:custDataLst>
              <p:tags r:id="rId2"/>
            </p:custDataLst>
          </p:nvPr>
        </p:nvGraphicFramePr>
        <p:xfrm>
          <a:off x="648380" y="1576745"/>
          <a:ext cx="10594982" cy="401362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305178"/>
                <a:gridCol w="1535505"/>
                <a:gridCol w="4299413"/>
                <a:gridCol w="3454885"/>
              </a:tblGrid>
              <a:tr h="629411">
                <a:tc gridSpan="2">
                  <a:txBody>
                    <a:bodyPr/>
                    <a:lstStyle/>
                    <a:p>
                      <a:pPr marL="0" indent="0" algn="l" defTabSz="91440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r>
                        <a:rPr lang="zh-CN" altLang="en-US" sz="2400" b="1" i="0" u="none" kern="1200" baseline="0">
                          <a:solidFill>
                            <a:schemeClr val="tx1"/>
                          </a:solidFill>
                          <a:latin typeface="黑体" panose="02010609060101010101" pitchFamily="2" charset="-122"/>
                          <a:ea typeface="黑体" panose="02010609060101010101" pitchFamily="2" charset="-122"/>
                          <a:cs typeface="Times New Roman" panose="02020603050405020304" pitchFamily="18" charset="0"/>
                        </a:rPr>
                        <a:t>两种方式</a:t>
                      </a:r>
                    </a:p>
                  </a:txBody>
                  <a:tcPr marL="89101" marR="89101" marT="46462" marB="46462" anchor="ctr" anchorCtr="1">
                    <a:noFill/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l" defTabSz="91440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r>
                        <a:rPr lang="zh-CN" altLang="en-US" sz="2400" b="1" i="0" u="none" kern="1200" baseline="0">
                          <a:solidFill>
                            <a:schemeClr val="tx1"/>
                          </a:solidFill>
                          <a:latin typeface="黑体" panose="02010609060101010101" pitchFamily="2" charset="-122"/>
                          <a:ea typeface="黑体" panose="02010609060101010101" pitchFamily="2" charset="-122"/>
                          <a:cs typeface="Times New Roman" panose="02020603050405020304" pitchFamily="18" charset="0"/>
                        </a:rPr>
                        <a:t>蒸发</a:t>
                      </a:r>
                    </a:p>
                  </a:txBody>
                  <a:tcPr marL="89101" marR="89101" marT="46462" marB="46462" anchor="ctr" anchorCtr="1"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l" defTabSz="91440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r>
                        <a:rPr lang="zh-CN" altLang="en-US" sz="2400" b="1" i="0" u="none" kern="1200" baseline="0">
                          <a:solidFill>
                            <a:schemeClr val="tx1"/>
                          </a:solidFill>
                          <a:latin typeface="黑体" panose="02010609060101010101" pitchFamily="2" charset="-122"/>
                          <a:ea typeface="黑体" panose="02010609060101010101" pitchFamily="2" charset="-122"/>
                          <a:cs typeface="Times New Roman" panose="02020603050405020304" pitchFamily="18" charset="0"/>
                        </a:rPr>
                        <a:t>沸腾</a:t>
                      </a:r>
                    </a:p>
                  </a:txBody>
                  <a:tcPr marL="89101" marR="89101" marT="46462" marB="46462" anchor="ctr" anchorCtr="1">
                    <a:noFill/>
                  </a:tcPr>
                </a:tc>
              </a:tr>
              <a:tr h="726743">
                <a:tc rowSpan="3">
                  <a:txBody>
                    <a:bodyPr/>
                    <a:lstStyle/>
                    <a:p>
                      <a:pPr marL="0" indent="0" algn="l" defTabSz="91440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r>
                        <a:rPr lang="zh-CN" altLang="en-US" sz="2400" b="1" i="0" u="none" kern="1200" baseline="0">
                          <a:solidFill>
                            <a:schemeClr val="tx1"/>
                          </a:solidFill>
                          <a:latin typeface="黑体" panose="02010609060101010101" pitchFamily="2" charset="-122"/>
                          <a:ea typeface="黑体" panose="02010609060101010101" pitchFamily="2" charset="-122"/>
                          <a:cs typeface="Times New Roman" panose="02020603050405020304" pitchFamily="18" charset="0"/>
                        </a:rPr>
                        <a:t>不同点</a:t>
                      </a:r>
                    </a:p>
                  </a:txBody>
                  <a:tcPr marL="89101" marR="89101" marT="46462" marB="46462" anchor="ctr" anchorCtr="1"/>
                </a:tc>
                <a:tc>
                  <a:txBody>
                    <a:bodyPr/>
                    <a:lstStyle/>
                    <a:p>
                      <a:pPr marL="0" indent="0" algn="l" defTabSz="91440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r>
                        <a:rPr lang="zh-CN" altLang="en-US" sz="2400" b="0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发生条件</a:t>
                      </a:r>
                    </a:p>
                  </a:txBody>
                  <a:tcPr marL="89101" marR="89101" marT="46462" marB="46462" anchor="ctr" anchorCtr="1"/>
                </a:tc>
                <a:tc>
                  <a:txBody>
                    <a:bodyPr/>
                    <a:lstStyle/>
                    <a:p>
                      <a:pPr marL="0" indent="0" algn="l" defTabSz="91440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r>
                        <a:rPr lang="zh-CN" altLang="en-US" sz="2400" b="0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在</a:t>
                      </a:r>
                      <a:r>
                        <a:rPr lang="en-US" altLang="zh-CN" sz="2400" b="0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_____</a:t>
                      </a:r>
                      <a:r>
                        <a:rPr lang="zh-CN" altLang="en-US" sz="2400" b="0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温度下</a:t>
                      </a:r>
                    </a:p>
                  </a:txBody>
                  <a:tcPr marL="89101" marR="89101" marT="46462" marB="46462" anchor="ctr" anchorCtr="1"/>
                </a:tc>
                <a:tc>
                  <a:txBody>
                    <a:bodyPr/>
                    <a:lstStyle/>
                    <a:p>
                      <a:pPr marL="0" indent="0" algn="l" defTabSz="91440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r>
                        <a:rPr lang="zh-CN" altLang="en-US" sz="2400" b="0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达到</a:t>
                      </a:r>
                      <a:r>
                        <a:rPr lang="en-US" altLang="zh-CN" sz="2400" b="0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_____</a:t>
                      </a:r>
                      <a:r>
                        <a:rPr lang="zh-CN" altLang="en-US" sz="2400" b="0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，持续吸热</a:t>
                      </a:r>
                    </a:p>
                  </a:txBody>
                  <a:tcPr marL="89101" marR="89101" marT="46462" marB="46462" anchor="ctr" anchorCtr="1"/>
                </a:tc>
              </a:tr>
              <a:tr h="1270635">
                <a:tc v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l" defTabSz="91440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r>
                        <a:rPr lang="zh-CN" altLang="en-US" sz="2400" b="0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影响因素</a:t>
                      </a:r>
                    </a:p>
                  </a:txBody>
                  <a:tcPr marL="89101" marR="89101" marT="46462" marB="46462" anchor="ctr" anchorCtr="1"/>
                </a:tc>
                <a:tc>
                  <a:txBody>
                    <a:bodyPr/>
                    <a:lstStyle/>
                    <a:p>
                      <a:pPr marL="0" indent="0" algn="l" defTabSz="91440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r>
                        <a:rPr lang="zh-CN" altLang="en-US" sz="2400" b="0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液体上方的空气流动速度、</a:t>
                      </a:r>
                      <a:r>
                        <a:rPr lang="en-US" altLang="zh-CN" sz="2400" b="0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____________</a:t>
                      </a:r>
                      <a:r>
                        <a:rPr lang="zh-CN" altLang="en-US" sz="2400" b="0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、</a:t>
                      </a:r>
                      <a:r>
                        <a:rPr lang="en-US" altLang="zh-CN" sz="2400" b="0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____________</a:t>
                      </a:r>
                      <a:endParaRPr lang="zh-CN" altLang="en-US" sz="2400" b="0" i="0" u="none" kern="1200" baseline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89101" marR="89101" marT="46462" marB="46462" anchor="ctr" anchorCtr="1"/>
                </a:tc>
                <a:tc>
                  <a:txBody>
                    <a:bodyPr/>
                    <a:lstStyle/>
                    <a:p>
                      <a:pPr marL="0" indent="0" algn="l" defTabSz="91440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r>
                        <a:rPr lang="zh-CN" altLang="en-US" sz="2400" b="0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供热快慢、气压高低</a:t>
                      </a:r>
                    </a:p>
                  </a:txBody>
                  <a:tcPr marL="89101" marR="89101" marT="46462" marB="46462" anchor="ctr" anchorCtr="1"/>
                </a:tc>
              </a:tr>
              <a:tr h="726743">
                <a:tc v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l" defTabSz="91440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r>
                        <a:rPr lang="zh-CN" altLang="en-US" sz="2400" b="0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举例</a:t>
                      </a:r>
                    </a:p>
                  </a:txBody>
                  <a:tcPr marL="89101" marR="89101" marT="46462" marB="46462" anchor="ctr" anchorCtr="1"/>
                </a:tc>
                <a:tc>
                  <a:txBody>
                    <a:bodyPr/>
                    <a:lstStyle/>
                    <a:p>
                      <a:pPr marL="0" indent="0" algn="l" defTabSz="91440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r>
                        <a:rPr lang="zh-CN" altLang="en-US" sz="2400" b="0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夏天教室洒的水慢慢变干</a:t>
                      </a:r>
                    </a:p>
                  </a:txBody>
                  <a:tcPr marL="89101" marR="89101" marT="46462" marB="46462" anchor="ctr" anchorCtr="1"/>
                </a:tc>
                <a:tc>
                  <a:txBody>
                    <a:bodyPr/>
                    <a:lstStyle/>
                    <a:p>
                      <a:pPr marL="0" indent="0" algn="l" defTabSz="91440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r>
                        <a:rPr lang="zh-CN" altLang="en-US" sz="2400" b="0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烧开水</a:t>
                      </a:r>
                    </a:p>
                  </a:txBody>
                  <a:tcPr marL="89101" marR="89101" marT="46462" marB="46462" anchor="ctr" anchorCtr="1"/>
                </a:tc>
              </a:tr>
              <a:tr h="647941">
                <a:tc>
                  <a:txBody>
                    <a:bodyPr/>
                    <a:lstStyle/>
                    <a:p>
                      <a:pPr marL="0" indent="0" algn="l" defTabSz="91440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r>
                        <a:rPr lang="zh-CN" altLang="en-US" sz="2400" b="1" i="0" u="none" kern="1200" baseline="0">
                          <a:solidFill>
                            <a:schemeClr val="tx1"/>
                          </a:solidFill>
                          <a:latin typeface="黑体" panose="02010609060101010101" pitchFamily="2" charset="-122"/>
                          <a:ea typeface="黑体" panose="02010609060101010101" pitchFamily="2" charset="-122"/>
                          <a:cs typeface="Times New Roman" panose="02020603050405020304" pitchFamily="18" charset="0"/>
                        </a:rPr>
                        <a:t>相同点</a:t>
                      </a:r>
                    </a:p>
                  </a:txBody>
                  <a:tcPr marL="89101" marR="89101" marT="46462" marB="46462" anchor="ctr" anchorCtr="1"/>
                </a:tc>
                <a:tc gridSpan="3">
                  <a:txBody>
                    <a:bodyPr/>
                    <a:lstStyle/>
                    <a:p>
                      <a:pPr marL="0" indent="0" algn="l" defTabSz="91440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r>
                        <a:rPr lang="zh-CN" altLang="en-US" sz="2400" b="0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都是</a:t>
                      </a:r>
                      <a:r>
                        <a:rPr lang="en-US" altLang="zh-CN" sz="2400" b="0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_____</a:t>
                      </a:r>
                      <a:r>
                        <a:rPr lang="zh-CN" altLang="en-US" sz="2400" b="0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现象，都需</a:t>
                      </a:r>
                      <a:r>
                        <a:rPr lang="en-US" altLang="zh-CN" sz="2400" b="0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_____</a:t>
                      </a:r>
                      <a:endParaRPr lang="zh-CN" altLang="en-US" sz="2400" b="0" i="0" u="none" kern="1200" baseline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89101" marR="89101" marT="46462" marB="46462" anchor="ctr" anchorCtr="1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anchor="ctr" anchorCtr="1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anchor="ctr" anchorCtr="1"/>
                </a:tc>
              </a:tr>
            </a:tbl>
          </a:graphicData>
        </a:graphic>
      </p:graphicFrame>
      <p:sp>
        <p:nvSpPr>
          <p:cNvPr id="4" name="矩形 3"/>
          <p:cNvSpPr>
            <a:spLocks noChangeArrowheads="1"/>
          </p:cNvSpPr>
          <p:nvPr/>
        </p:nvSpPr>
        <p:spPr bwMode="auto">
          <a:xfrm>
            <a:off x="4990550" y="2338179"/>
            <a:ext cx="80342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 sz="2400" b="1">
                <a:solidFill>
                  <a:srgbClr val="FF0000"/>
                </a:solidFill>
              </a:rPr>
              <a:t>任何</a:t>
            </a:r>
          </a:p>
        </p:txBody>
      </p:sp>
      <p:sp>
        <p:nvSpPr>
          <p:cNvPr id="5" name="矩形 4"/>
          <p:cNvSpPr>
            <a:spLocks noChangeArrowheads="1"/>
          </p:cNvSpPr>
          <p:nvPr/>
        </p:nvSpPr>
        <p:spPr bwMode="auto">
          <a:xfrm>
            <a:off x="8691474" y="2351431"/>
            <a:ext cx="80342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 sz="2400" b="1">
                <a:solidFill>
                  <a:srgbClr val="FF0000"/>
                </a:solidFill>
              </a:rPr>
              <a:t>沸点</a:t>
            </a:r>
          </a:p>
        </p:txBody>
      </p:sp>
      <p:sp>
        <p:nvSpPr>
          <p:cNvPr id="6" name="矩形 5"/>
          <p:cNvSpPr>
            <a:spLocks noChangeArrowheads="1"/>
          </p:cNvSpPr>
          <p:nvPr/>
        </p:nvSpPr>
        <p:spPr bwMode="auto">
          <a:xfrm>
            <a:off x="3735350" y="3634288"/>
            <a:ext cx="173156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 sz="2400" b="1">
                <a:solidFill>
                  <a:srgbClr val="FF0000"/>
                </a:solidFill>
              </a:rPr>
              <a:t>液体的温度</a:t>
            </a:r>
          </a:p>
        </p:txBody>
      </p:sp>
      <p:sp>
        <p:nvSpPr>
          <p:cNvPr id="7" name="矩形 6"/>
          <p:cNvSpPr>
            <a:spLocks noChangeArrowheads="1"/>
          </p:cNvSpPr>
          <p:nvPr/>
        </p:nvSpPr>
        <p:spPr bwMode="auto">
          <a:xfrm>
            <a:off x="5700063" y="3630865"/>
            <a:ext cx="2040943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 sz="2400" b="1">
                <a:solidFill>
                  <a:srgbClr val="FF0000"/>
                </a:solidFill>
              </a:rPr>
              <a:t>液体的表面积</a:t>
            </a:r>
          </a:p>
        </p:txBody>
      </p:sp>
      <p:sp>
        <p:nvSpPr>
          <p:cNvPr id="8" name="矩形 7"/>
          <p:cNvSpPr>
            <a:spLocks noChangeArrowheads="1"/>
          </p:cNvSpPr>
          <p:nvPr/>
        </p:nvSpPr>
        <p:spPr bwMode="auto">
          <a:xfrm>
            <a:off x="5419389" y="5044481"/>
            <a:ext cx="80342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 sz="2400" b="1">
                <a:solidFill>
                  <a:srgbClr val="FF0000"/>
                </a:solidFill>
              </a:rPr>
              <a:t>汽化</a:t>
            </a:r>
          </a:p>
        </p:txBody>
      </p:sp>
      <p:sp>
        <p:nvSpPr>
          <p:cNvPr id="9" name="矩形 8"/>
          <p:cNvSpPr>
            <a:spLocks noChangeArrowheads="1"/>
          </p:cNvSpPr>
          <p:nvPr/>
        </p:nvSpPr>
        <p:spPr bwMode="auto">
          <a:xfrm>
            <a:off x="7664778" y="5044481"/>
            <a:ext cx="80342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 sz="2400" b="1">
                <a:solidFill>
                  <a:srgbClr val="FF0000"/>
                </a:solidFill>
              </a:rPr>
              <a:t>吸热</a:t>
            </a:r>
          </a:p>
        </p:txBody>
      </p:sp>
      <p:sp>
        <p:nvSpPr>
          <p:cNvPr id="2" name="矩形 1"/>
          <p:cNvSpPr/>
          <p:nvPr/>
        </p:nvSpPr>
        <p:spPr>
          <a:xfrm>
            <a:off x="7391838" y="779861"/>
            <a:ext cx="365035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  <a:defRPr/>
            </a:pPr>
            <a:r>
              <a:rPr lang="zh-CN" altLang="en-US" sz="2400" b="1">
                <a:solidFill>
                  <a:srgbClr val="000000"/>
                </a:solidFill>
                <a:latin typeface="黑体" panose="02010609060101010101" pitchFamily="2" charset="-122"/>
                <a:ea typeface="黑体" panose="02010609060101010101" pitchFamily="2" charset="-122"/>
                <a:cs typeface="Times New Roman" panose="02020603050405020304" pitchFamily="18" charset="0"/>
              </a:rPr>
              <a:t>沸点</a:t>
            </a:r>
            <a:r>
              <a:rPr lang="zh-CN" altLang="en-US" sz="2400" b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：液体沸腾时的温度</a:t>
            </a:r>
            <a:r>
              <a:rPr lang="en-US" altLang="zh-CN" sz="2400" b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10" name="文本框 9"/>
          <p:cNvSpPr txBox="1"/>
          <p:nvPr/>
        </p:nvSpPr>
        <p:spPr>
          <a:xfrm>
            <a:off x="897872" y="5988053"/>
            <a:ext cx="7953363" cy="4603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r>
              <a:rPr lang="en-US" sz="240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2. </a:t>
            </a:r>
            <a:r>
              <a:rPr lang="zh-CN" altLang="en-US" sz="2400">
                <a:solidFill>
                  <a:srgbClr val="000000"/>
                </a:solidFill>
                <a:ea typeface="黑体" panose="02010609060101010101" pitchFamily="2" charset="-122"/>
              </a:rPr>
              <a:t>液化的两种方式</a:t>
            </a:r>
            <a:r>
              <a:rPr lang="en-US" sz="240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——________</a:t>
            </a:r>
            <a:r>
              <a:rPr lang="zh-CN" altLang="en-US" sz="2400">
                <a:solidFill>
                  <a:srgbClr val="000000"/>
                </a:solidFill>
                <a:ea typeface="宋体" panose="02010600030101010101" pitchFamily="2" charset="-122"/>
              </a:rPr>
              <a:t>温度和</a:t>
            </a:r>
            <a:r>
              <a:rPr lang="en-US" sz="240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________</a:t>
            </a:r>
            <a:r>
              <a:rPr lang="zh-CN" altLang="en-US" sz="2400">
                <a:solidFill>
                  <a:srgbClr val="000000"/>
                </a:solidFill>
                <a:ea typeface="宋体" panose="02010600030101010101" pitchFamily="2" charset="-122"/>
              </a:rPr>
              <a:t>体积．</a:t>
            </a:r>
            <a:endParaRPr lang="zh-CN" altLang="en-US" sz="2400">
              <a:solidFill>
                <a:srgbClr val="000000"/>
              </a:solidFill>
            </a:endParaRPr>
          </a:p>
        </p:txBody>
      </p:sp>
      <p:sp>
        <p:nvSpPr>
          <p:cNvPr id="11" name="文本框 10"/>
          <p:cNvSpPr txBox="1"/>
          <p:nvPr/>
        </p:nvSpPr>
        <p:spPr>
          <a:xfrm>
            <a:off x="6418753" y="5878833"/>
            <a:ext cx="799482" cy="4603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r>
              <a:rPr lang="zh-CN" altLang="en-US" sz="2400">
                <a:solidFill>
                  <a:srgbClr val="FF0000"/>
                </a:solidFill>
                <a:ea typeface="宋体" panose="02010600030101010101" pitchFamily="2" charset="-122"/>
              </a:rPr>
              <a:t>压缩</a:t>
            </a:r>
          </a:p>
        </p:txBody>
      </p:sp>
      <p:sp>
        <p:nvSpPr>
          <p:cNvPr id="12" name="文本框 11"/>
          <p:cNvSpPr txBox="1"/>
          <p:nvPr/>
        </p:nvSpPr>
        <p:spPr>
          <a:xfrm>
            <a:off x="4333418" y="5878833"/>
            <a:ext cx="810002" cy="4603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r>
              <a:rPr lang="zh-CN" altLang="en-US" sz="2400">
                <a:solidFill>
                  <a:srgbClr val="FF0000"/>
                </a:solidFill>
                <a:ea typeface="宋体" panose="02010600030101010101" pitchFamily="2" charset="-122"/>
              </a:rPr>
              <a:t>降低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29474680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  <p:bldP spid="9" grpId="0"/>
      <p:bldP spid="11" grpId="0"/>
      <p:bldP spid="12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>
            <a:spLocks noChangeAspect="1"/>
          </p:cNvSpPr>
          <p:nvPr/>
        </p:nvSpPr>
        <p:spPr>
          <a:xfrm>
            <a:off x="837053" y="1164169"/>
            <a:ext cx="8454559" cy="4985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20000"/>
              </a:lnSpc>
              <a:spcAft>
                <a:spcPct val="0"/>
              </a:spcAft>
              <a:tabLst>
                <a:tab pos="1188085" algn="l"/>
                <a:tab pos="2163445" algn="l"/>
                <a:tab pos="3142615" algn="l"/>
                <a:tab pos="4190365" algn="l"/>
              </a:tabLst>
            </a:pPr>
            <a:r>
              <a:rPr lang="zh-CN" altLang="zh-CN" sz="22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练习：</a:t>
            </a:r>
            <a:r>
              <a:rPr lang="en-US" altLang="zh-CN" sz="22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zh-CN" altLang="en-US" sz="22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、</a:t>
            </a:r>
            <a:r>
              <a:rPr lang="zh-CN" altLang="zh-CN" sz="22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如图</a:t>
            </a:r>
            <a:r>
              <a:rPr lang="en-US" altLang="zh-CN" sz="22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zh-CN" altLang="zh-CN" sz="22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家中烧开水时会看到</a:t>
            </a:r>
            <a:r>
              <a:rPr lang="en-US" altLang="zh-CN" sz="22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zh-CN" altLang="zh-CN" sz="22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白气</a:t>
            </a:r>
            <a:r>
              <a:rPr lang="en-US" altLang="zh-CN" sz="22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”,</a:t>
            </a:r>
            <a:r>
              <a:rPr lang="zh-CN" altLang="zh-CN" sz="22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下列说法正确的是</a:t>
            </a:r>
            <a:r>
              <a:rPr lang="zh-CN" altLang="zh-CN" sz="2200">
                <a:solidFill>
                  <a:srgbClr val="000000"/>
                </a:solidFill>
                <a:latin typeface="NEU-BZ-S92" panose="02020503000000020003" pitchFamily="18" charset="-122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22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      )</a:t>
            </a:r>
            <a:endParaRPr lang="zh-CN" altLang="zh-CN" sz="2200">
              <a:solidFill>
                <a:srgbClr val="000000"/>
              </a:solidFill>
              <a:latin typeface="NEU-BZ-S92" panose="02020503000000020003" pitchFamily="18" charset="-122"/>
              <a:ea typeface="NEU-BZ-S92" panose="02020503000000020003" pitchFamily="18" charset="-122"/>
              <a:cs typeface="Times New Roman" panose="02020603050405020304" pitchFamily="18" charset="0"/>
            </a:endParaRPr>
          </a:p>
        </p:txBody>
      </p:sp>
      <p:graphicFrame>
        <p:nvGraphicFramePr>
          <p:cNvPr id="8" name="对象 7"/>
          <p:cNvGraphicFramePr>
            <a:graphicFrameLocks noChangeAspect="1"/>
          </p:cNvGraphicFramePr>
          <p:nvPr/>
        </p:nvGraphicFramePr>
        <p:xfrm>
          <a:off x="2382269" y="2029410"/>
          <a:ext cx="7920567" cy="199416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2" name="文档" r:id="rId4" imgW="3839210" imgH="943610" progId="">
                  <p:embed/>
                </p:oleObj>
              </mc:Choice>
              <mc:Fallback>
                <p:oleObj name="文档" r:id="rId4" imgW="3839210" imgH="943610" progId="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tretch>
                        <a:fillRect/>
                      </a:stretch>
                    </p:blipFill>
                    <p:spPr>
                      <a:xfrm>
                        <a:off x="2382269" y="2029410"/>
                        <a:ext cx="7920567" cy="199416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矩形 8"/>
          <p:cNvSpPr>
            <a:spLocks noChangeAspect="1"/>
          </p:cNvSpPr>
          <p:nvPr/>
        </p:nvSpPr>
        <p:spPr>
          <a:xfrm>
            <a:off x="589533" y="3047737"/>
            <a:ext cx="10982714" cy="2932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  <a:spcAft>
                <a:spcPct val="0"/>
              </a:spcAft>
              <a:tabLst>
                <a:tab pos="1188085" algn="l"/>
                <a:tab pos="2163445" algn="l"/>
                <a:tab pos="3142615" algn="l"/>
                <a:tab pos="4190365" algn="l"/>
              </a:tabLst>
            </a:pPr>
            <a:r>
              <a:rPr lang="en-US" altLang="zh-CN" sz="22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A.</a:t>
            </a:r>
            <a:r>
              <a:rPr lang="zh-CN" altLang="zh-CN" sz="22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它是水沸腾时产生的水蒸气</a:t>
            </a:r>
            <a:endParaRPr lang="zh-CN" altLang="zh-CN" sz="2200">
              <a:solidFill>
                <a:srgbClr val="000000"/>
              </a:solidFill>
              <a:latin typeface="NEU-BZ-S92" panose="02020503000000020003" pitchFamily="18" charset="-122"/>
              <a:ea typeface="NEU-BZ-S92" panose="02020503000000020003" pitchFamily="18" charset="-122"/>
              <a:cs typeface="Times New Roman" panose="02020603050405020304" pitchFamily="18" charset="0"/>
            </a:endParaRPr>
          </a:p>
          <a:p>
            <a:pPr>
              <a:lnSpc>
                <a:spcPct val="120000"/>
              </a:lnSpc>
              <a:spcAft>
                <a:spcPct val="0"/>
              </a:spcAft>
              <a:tabLst>
                <a:tab pos="1188085" algn="l"/>
                <a:tab pos="2163445" algn="l"/>
                <a:tab pos="3142615" algn="l"/>
                <a:tab pos="4190365" algn="l"/>
              </a:tabLst>
            </a:pPr>
            <a:r>
              <a:rPr lang="en-US" altLang="zh-CN" sz="22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B.</a:t>
            </a:r>
            <a:r>
              <a:rPr lang="zh-CN" altLang="zh-CN" sz="22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它是水蒸气和空气的混合物</a:t>
            </a:r>
            <a:endParaRPr lang="zh-CN" altLang="zh-CN" sz="2200">
              <a:solidFill>
                <a:srgbClr val="000000"/>
              </a:solidFill>
              <a:latin typeface="NEU-BZ-S92" panose="02020503000000020003" pitchFamily="18" charset="-122"/>
              <a:ea typeface="NEU-BZ-S92" panose="02020503000000020003" pitchFamily="18" charset="-122"/>
              <a:cs typeface="Times New Roman" panose="02020603050405020304" pitchFamily="18" charset="0"/>
            </a:endParaRPr>
          </a:p>
          <a:p>
            <a:pPr>
              <a:lnSpc>
                <a:spcPct val="120000"/>
              </a:lnSpc>
              <a:spcAft>
                <a:spcPct val="0"/>
              </a:spcAft>
              <a:tabLst>
                <a:tab pos="1188085" algn="l"/>
                <a:tab pos="2163445" algn="l"/>
                <a:tab pos="3142615" algn="l"/>
                <a:tab pos="4190365" algn="l"/>
              </a:tabLst>
            </a:pPr>
            <a:r>
              <a:rPr lang="en-US" altLang="zh-CN" sz="22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C.</a:t>
            </a:r>
            <a:r>
              <a:rPr lang="zh-CN" altLang="zh-CN" sz="22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它是水蒸气液化成的小水珠</a:t>
            </a:r>
            <a:endParaRPr lang="zh-CN" altLang="zh-CN" sz="2200">
              <a:solidFill>
                <a:srgbClr val="000000"/>
              </a:solidFill>
              <a:latin typeface="NEU-BZ-S92" panose="02020503000000020003" pitchFamily="18" charset="-122"/>
              <a:ea typeface="NEU-BZ-S92" panose="02020503000000020003" pitchFamily="18" charset="-122"/>
              <a:cs typeface="Times New Roman" panose="02020603050405020304" pitchFamily="18" charset="0"/>
            </a:endParaRPr>
          </a:p>
          <a:p>
            <a:pPr>
              <a:lnSpc>
                <a:spcPct val="120000"/>
              </a:lnSpc>
              <a:spcAft>
                <a:spcPct val="0"/>
              </a:spcAft>
              <a:tabLst>
                <a:tab pos="1188085" algn="l"/>
                <a:tab pos="2163445" algn="l"/>
                <a:tab pos="3142615" algn="l"/>
                <a:tab pos="4190365" algn="l"/>
              </a:tabLst>
            </a:pPr>
            <a:r>
              <a:rPr lang="en-US" altLang="zh-CN" sz="22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D.</a:t>
            </a:r>
            <a:r>
              <a:rPr lang="zh-CN" altLang="zh-CN" sz="22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它是水蒸气凝固成的小水珠</a:t>
            </a:r>
            <a:endParaRPr lang="zh-CN" altLang="zh-CN" sz="2200">
              <a:solidFill>
                <a:srgbClr val="000000"/>
              </a:solidFill>
              <a:latin typeface="NEU-BZ-S92" panose="02020503000000020003" pitchFamily="18" charset="-122"/>
              <a:ea typeface="NEU-BZ-S92" panose="02020503000000020003" pitchFamily="18" charset="-122"/>
              <a:cs typeface="Times New Roman" panose="02020603050405020304" pitchFamily="18" charset="0"/>
            </a:endParaRPr>
          </a:p>
          <a:p>
            <a:pPr>
              <a:lnSpc>
                <a:spcPct val="120000"/>
              </a:lnSpc>
              <a:spcAft>
                <a:spcPct val="0"/>
              </a:spcAft>
              <a:tabLst>
                <a:tab pos="1188085" algn="l"/>
                <a:tab pos="2163445" algn="l"/>
                <a:tab pos="3142615" algn="l"/>
                <a:tab pos="4190365" algn="l"/>
              </a:tabLst>
            </a:pPr>
            <a:endParaRPr lang="zh-CN" altLang="zh-CN" sz="2200">
              <a:solidFill>
                <a:srgbClr val="FF00FF"/>
              </a:solidFill>
              <a:ea typeface="黑体" panose="02010609060101010101" pitchFamily="2" charset="-122"/>
              <a:cs typeface="Times New Roman" panose="02020603050405020304" pitchFamily="18" charset="0"/>
            </a:endParaRPr>
          </a:p>
          <a:p>
            <a:pPr>
              <a:lnSpc>
                <a:spcPct val="120000"/>
              </a:lnSpc>
              <a:spcAft>
                <a:spcPct val="0"/>
              </a:spcAft>
              <a:tabLst>
                <a:tab pos="1188085" algn="l"/>
                <a:tab pos="2163445" algn="l"/>
                <a:tab pos="3142615" algn="l"/>
                <a:tab pos="4190365" algn="l"/>
              </a:tabLst>
            </a:pPr>
            <a:r>
              <a:rPr lang="zh-CN" altLang="zh-CN" sz="2200">
                <a:solidFill>
                  <a:srgbClr val="FF0000"/>
                </a:solidFill>
                <a:ea typeface="黑体" panose="02010609060101010101" pitchFamily="2" charset="-122"/>
                <a:cs typeface="Times New Roman" panose="02020603050405020304" pitchFamily="18" charset="0"/>
              </a:rPr>
              <a:t>【解析】</a:t>
            </a:r>
            <a:r>
              <a:rPr lang="zh-CN" altLang="zh-CN" sz="2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我们看到的</a:t>
            </a:r>
            <a:r>
              <a:rPr lang="en-US" altLang="zh-CN" sz="2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zh-CN" altLang="zh-CN" sz="2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白气</a:t>
            </a:r>
            <a:r>
              <a:rPr lang="en-US" altLang="zh-CN" sz="2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  <a:r>
              <a:rPr lang="zh-CN" altLang="zh-CN" sz="2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实际上是液态的水。首先壶内的水汽化</a:t>
            </a:r>
            <a:r>
              <a:rPr lang="en-US" altLang="zh-CN" sz="2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  </a:t>
            </a:r>
            <a:r>
              <a:rPr lang="zh-CN" altLang="zh-CN" sz="2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沸腾</a:t>
            </a:r>
            <a:r>
              <a:rPr lang="en-US" altLang="zh-CN" sz="2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)</a:t>
            </a:r>
            <a:r>
              <a:rPr lang="zh-CN" altLang="zh-CN" sz="2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成水蒸气</a:t>
            </a:r>
            <a:r>
              <a:rPr lang="en-US" altLang="zh-CN" sz="2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zh-CN" altLang="zh-CN" sz="2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从壶嘴喷出来热的水蒸气遇冷液化成水滴</a:t>
            </a:r>
            <a:r>
              <a:rPr lang="en-US" altLang="zh-CN" sz="2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zh-CN" altLang="zh-CN" sz="2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即是我们所看到的</a:t>
            </a:r>
            <a:r>
              <a:rPr lang="en-US" altLang="zh-CN" sz="2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zh-CN" altLang="zh-CN" sz="2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白气</a:t>
            </a:r>
            <a:r>
              <a:rPr lang="en-US" altLang="zh-CN" sz="2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”,C</a:t>
            </a:r>
            <a:r>
              <a:rPr lang="zh-CN" altLang="zh-CN" sz="2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项正确。</a:t>
            </a:r>
            <a:endParaRPr lang="zh-CN" altLang="zh-CN" sz="2200">
              <a:solidFill>
                <a:srgbClr val="FF0000"/>
              </a:solidFill>
              <a:latin typeface="Times New Roman" panose="02020603050405020304" pitchFamily="18" charset="0"/>
              <a:ea typeface="NEU-BZ-S92" panose="02020503000000020003" pitchFamily="18" charset="-122"/>
              <a:cs typeface="Times New Roman" panose="02020603050405020304" pitchFamily="18" charset="0"/>
            </a:endParaRPr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224564981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483811" y="370825"/>
            <a:ext cx="10913075" cy="463232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eaLnBrk="0" latinLnBrk="1" hangingPunct="0">
              <a:lnSpc>
                <a:spcPct val="150000"/>
              </a:lnSpc>
              <a:spcBef>
                <a:spcPct val="0"/>
              </a:spcBef>
            </a:pPr>
            <a:r>
              <a:rPr lang="en-US" sz="2400" kern="0" smtClean="0">
                <a:solidFill>
                  <a:srgbClr val="000000"/>
                </a:solidFill>
                <a:latin typeface="Times New Roman" panose="02020603050405020304" pitchFamily="65" charset="-122"/>
                <a:ea typeface="宋体" panose="02010600030101010101" pitchFamily="2" charset="-122"/>
              </a:rPr>
              <a:t>2</a:t>
            </a:r>
            <a:r>
              <a:rPr lang="zh-CN" altLang="en-US" sz="2400" kern="0" smtClean="0">
                <a:solidFill>
                  <a:srgbClr val="000000"/>
                </a:solidFill>
                <a:latin typeface="Times New Roman" panose="02020603050405020304" pitchFamily="65" charset="-122"/>
                <a:ea typeface="宋体" panose="02010600030101010101" pitchFamily="2" charset="-122"/>
              </a:rPr>
              <a:t>、小明“探究水沸腾时温度变化的特点”的实验装置如图甲所示。</a:t>
            </a:r>
            <a:endParaRPr lang="zh-CN" altLang="en-US" sz="2400">
              <a:solidFill>
                <a:srgbClr val="000000"/>
              </a:solidFill>
            </a:endParaRPr>
          </a:p>
          <a:p>
            <a:pPr eaLnBrk="0" latinLnBrk="1" hangingPunct="0">
              <a:lnSpc>
                <a:spcPct val="150000"/>
              </a:lnSpc>
              <a:spcBef>
                <a:spcPct val="0"/>
              </a:spcBef>
            </a:pPr>
            <a:r>
              <a:rPr lang="zh-CN" altLang="en-US" sz="2400" kern="0" smtClean="0">
                <a:solidFill>
                  <a:srgbClr val="000000"/>
                </a:solidFill>
                <a:latin typeface="Times New Roman" panose="02020603050405020304" pitchFamily="65" charset="-122"/>
                <a:ea typeface="宋体" panose="02010600030101010101" pitchFamily="2" charset="-122"/>
              </a:rPr>
              <a:t>(1)当水温上升到90 ℃时,小明每隔0.5 min记录一次温度,然后绘制了温度随时间变化的图像,如图乙所示。从图像中可知水的沸点是</a:t>
            </a:r>
            <a:r>
              <a:rPr lang="zh-CN" altLang="en-US" sz="2400" u="sng" kern="0" smtClean="0">
                <a:solidFill>
                  <a:srgbClr val="000000"/>
                </a:solidFill>
                <a:latin typeface="Times New Roman" panose="02020603050405020304" pitchFamily="65" charset="-122"/>
                <a:ea typeface="宋体" panose="02010600030101010101" pitchFamily="2" charset="-122"/>
              </a:rPr>
              <a:t>　　　    </a:t>
            </a:r>
            <a:r>
              <a:rPr lang="zh-CN" altLang="en-US" sz="2400" kern="0" smtClean="0">
                <a:solidFill>
                  <a:srgbClr val="000000"/>
                </a:solidFill>
                <a:latin typeface="Times New Roman" panose="02020603050405020304" pitchFamily="65" charset="-122"/>
                <a:ea typeface="宋体" panose="02010600030101010101" pitchFamily="2" charset="-122"/>
              </a:rPr>
              <a:t> ℃。停止加热,小明发现水不能继续沸腾,说明水在沸腾过程中不断</a:t>
            </a:r>
            <a:r>
              <a:rPr lang="zh-CN" altLang="en-US" sz="2400" u="sng" kern="0" smtClean="0">
                <a:solidFill>
                  <a:srgbClr val="000000"/>
                </a:solidFill>
                <a:latin typeface="Times New Roman" panose="02020603050405020304" pitchFamily="65" charset="-122"/>
                <a:ea typeface="宋体" panose="02010600030101010101" pitchFamily="2" charset="-122"/>
              </a:rPr>
              <a:t>    　　    </a:t>
            </a:r>
            <a:r>
              <a:rPr lang="zh-CN" altLang="en-US" sz="2400" kern="0" smtClean="0">
                <a:solidFill>
                  <a:srgbClr val="000000"/>
                </a:solidFill>
                <a:latin typeface="Times New Roman" panose="02020603050405020304" pitchFamily="65" charset="-122"/>
                <a:ea typeface="宋体" panose="02010600030101010101" pitchFamily="2" charset="-122"/>
              </a:rPr>
              <a:t>。</a:t>
            </a:r>
            <a:endParaRPr lang="zh-CN" altLang="en-US" sz="2400">
              <a:solidFill>
                <a:srgbClr val="000000"/>
              </a:solidFill>
            </a:endParaRPr>
          </a:p>
          <a:p>
            <a:pPr eaLnBrk="0" latinLnBrk="1" hangingPunct="0">
              <a:lnSpc>
                <a:spcPct val="150000"/>
              </a:lnSpc>
              <a:spcBef>
                <a:spcPct val="0"/>
              </a:spcBef>
            </a:pPr>
            <a:r>
              <a:rPr lang="zh-CN" altLang="en-US" sz="7740" kern="0" spc="5295" smtClean="0">
                <a:solidFill>
                  <a:srgbClr val="000000"/>
                </a:solidFill>
                <a:latin typeface="Times New Roman" panose="02020603050405020304" pitchFamily="65" charset="-122"/>
                <a:ea typeface="宋体" panose="02010600030101010101" pitchFamily="2" charset="-122"/>
              </a:rPr>
              <a:t> </a:t>
            </a:r>
            <a:endParaRPr lang="zh-CN" altLang="en-US" sz="2400">
              <a:solidFill>
                <a:srgbClr val="000000"/>
              </a:solidFill>
            </a:endParaRPr>
          </a:p>
          <a:p>
            <a:pPr eaLnBrk="0" latinLnBrk="1" hangingPunct="0">
              <a:lnSpc>
                <a:spcPct val="150000"/>
              </a:lnSpc>
              <a:spcBef>
                <a:spcPts val="1570"/>
              </a:spcBef>
            </a:pPr>
            <a:r>
              <a:rPr lang="zh-CN" altLang="en-US" sz="1855" kern="0" smtClean="0">
                <a:solidFill>
                  <a:srgbClr val="000000"/>
                </a:solidFill>
                <a:latin typeface="Times New Roman" panose="02020603050405020304" pitchFamily="65" charset="-122"/>
                <a:ea typeface="宋体" panose="02010600030101010101" pitchFamily="2" charset="-122"/>
              </a:rPr>
              <a:t>                                           甲</a:t>
            </a:r>
            <a:endParaRPr lang="zh-CN" altLang="en-US" sz="2400">
              <a:solidFill>
                <a:srgbClr val="000000"/>
              </a:solidFill>
            </a:endParaRPr>
          </a:p>
        </p:txBody>
      </p:sp>
      <p:pic>
        <p:nvPicPr>
          <p:cNvPr id="3" name="图片 3" descr="textimage23.jpe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19937" y="3002275"/>
            <a:ext cx="1696628" cy="1917520"/>
          </a:xfrm>
          <a:prstGeom prst="rect">
            <a:avLst/>
          </a:prstGeom>
        </p:spPr>
      </p:pic>
      <p:sp>
        <p:nvSpPr>
          <p:cNvPr id="4" name="TextBox 2"/>
          <p:cNvSpPr txBox="1"/>
          <p:nvPr/>
        </p:nvSpPr>
        <p:spPr>
          <a:xfrm>
            <a:off x="483772" y="1763015"/>
            <a:ext cx="10913075" cy="509524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eaLnBrk="0" latinLnBrk="1" hangingPunct="0">
              <a:lnSpc>
                <a:spcPct val="150000"/>
              </a:lnSpc>
              <a:spcBef>
                <a:spcPct val="0"/>
              </a:spcBef>
            </a:pPr>
            <a:r>
              <a:rPr lang="zh-CN" altLang="en-US" sz="13615" kern="0" spc="30737" smtClean="0">
                <a:solidFill>
                  <a:srgbClr val="000000"/>
                </a:solidFill>
                <a:latin typeface="Times New Roman" panose="02020603050405020304" pitchFamily="65" charset="-122"/>
                <a:ea typeface="宋体" panose="02010600030101010101" pitchFamily="2" charset="-122"/>
              </a:rPr>
              <a:t> </a:t>
            </a:r>
            <a:endParaRPr lang="zh-CN" altLang="en-US" sz="2400">
              <a:solidFill>
                <a:srgbClr val="000000"/>
              </a:solidFill>
            </a:endParaRPr>
          </a:p>
          <a:p>
            <a:pPr eaLnBrk="0" latinLnBrk="1" hangingPunct="0">
              <a:lnSpc>
                <a:spcPct val="150000"/>
              </a:lnSpc>
              <a:spcBef>
                <a:spcPts val="3235"/>
              </a:spcBef>
            </a:pPr>
            <a:r>
              <a:rPr lang="zh-CN" altLang="en-US" sz="1855" kern="0" smtClean="0">
                <a:solidFill>
                  <a:srgbClr val="000000"/>
                </a:solidFill>
                <a:latin typeface="Times New Roman" panose="02020603050405020304" pitchFamily="65" charset="-122"/>
                <a:ea typeface="宋体" panose="02010600030101010101" pitchFamily="2" charset="-122"/>
              </a:rPr>
              <a:t>                                                                                                       乙</a:t>
            </a:r>
            <a:endParaRPr lang="zh-CN" altLang="en-US" sz="2400">
              <a:solidFill>
                <a:srgbClr val="000000"/>
              </a:solidFill>
            </a:endParaRPr>
          </a:p>
          <a:p>
            <a:pPr eaLnBrk="0" latinLnBrk="1" hangingPunct="0">
              <a:lnSpc>
                <a:spcPct val="150000"/>
              </a:lnSpc>
              <a:spcBef>
                <a:spcPct val="0"/>
              </a:spcBef>
            </a:pPr>
            <a:r>
              <a:rPr lang="zh-CN" altLang="en-US" sz="1855" kern="0" smtClean="0">
                <a:solidFill>
                  <a:srgbClr val="000000"/>
                </a:solidFill>
                <a:latin typeface="Times New Roman" panose="02020603050405020304" pitchFamily="65" charset="-122"/>
                <a:ea typeface="宋体" panose="02010600030101010101" pitchFamily="2" charset="-122"/>
              </a:rPr>
              <a:t>(</a:t>
            </a:r>
            <a:r>
              <a:rPr lang="zh-CN" altLang="en-US" sz="2400" kern="0" smtClean="0">
                <a:solidFill>
                  <a:srgbClr val="000000"/>
                </a:solidFill>
                <a:latin typeface="Times New Roman" panose="02020603050405020304" pitchFamily="65" charset="-122"/>
                <a:ea typeface="宋体" panose="02010600030101010101" pitchFamily="2" charset="-122"/>
              </a:rPr>
              <a:t>2)结合甲、乙两图,请你对本实验提出一条改进建议:</a:t>
            </a:r>
            <a:r>
              <a:rPr lang="zh-CN" altLang="en-US" sz="2400" u="sng" kern="0" smtClean="0">
                <a:solidFill>
                  <a:srgbClr val="000000"/>
                </a:solidFill>
                <a:latin typeface="Times New Roman" panose="02020603050405020304" pitchFamily="65" charset="-122"/>
                <a:ea typeface="宋体" panose="02010600030101010101" pitchFamily="2" charset="-122"/>
              </a:rPr>
              <a:t>　　　　　　　　    </a:t>
            </a:r>
            <a:r>
              <a:rPr lang="zh-CN" altLang="en-US" sz="2400" kern="0" smtClean="0">
                <a:solidFill>
                  <a:srgbClr val="000000"/>
                </a:solidFill>
                <a:latin typeface="Times New Roman" panose="02020603050405020304" pitchFamily="65" charset="-122"/>
                <a:ea typeface="宋体" panose="02010600030101010101" pitchFamily="2" charset="-122"/>
              </a:rPr>
              <a:t>,改进后的好处是:</a:t>
            </a:r>
            <a:r>
              <a:rPr lang="zh-CN" altLang="en-US" sz="2400" u="sng" kern="0" smtClean="0">
                <a:solidFill>
                  <a:srgbClr val="000000"/>
                </a:solidFill>
                <a:latin typeface="Times New Roman" panose="02020603050405020304" pitchFamily="65" charset="-122"/>
                <a:ea typeface="宋体" panose="02010600030101010101" pitchFamily="2" charset="-122"/>
              </a:rPr>
              <a:t>　　　　　    　　　　　　    </a:t>
            </a:r>
            <a:r>
              <a:rPr lang="zh-CN" altLang="en-US" sz="2400" kern="0" smtClean="0">
                <a:solidFill>
                  <a:srgbClr val="000000"/>
                </a:solidFill>
                <a:latin typeface="Times New Roman" panose="02020603050405020304" pitchFamily="65" charset="-122"/>
                <a:ea typeface="宋体" panose="02010600030101010101" pitchFamily="2" charset="-122"/>
              </a:rPr>
              <a:t>。(写出一条即可)</a:t>
            </a:r>
            <a:endParaRPr lang="zh-CN" altLang="en-US" sz="2400">
              <a:solidFill>
                <a:srgbClr val="000000"/>
              </a:solidFill>
            </a:endParaRPr>
          </a:p>
        </p:txBody>
      </p:sp>
      <p:pic>
        <p:nvPicPr>
          <p:cNvPr id="5" name="图片 3" descr="textimage24.jpe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139685" y="2815586"/>
            <a:ext cx="4485552" cy="25122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26708609"/>
      </p:ext>
    </p:extLst>
  </p:cSld>
  <p:clrMapOvr>
    <a:masterClrMapping/>
  </p:clrMapOvr>
  <p:transition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660786" y="634073"/>
            <a:ext cx="10913075" cy="567626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eaLnBrk="0" latinLnBrk="1" hangingPunct="0">
              <a:lnSpc>
                <a:spcPct val="150000"/>
              </a:lnSpc>
              <a:spcBef>
                <a:spcPct val="0"/>
              </a:spcBef>
            </a:pPr>
            <a:r>
              <a:rPr lang="en-US" sz="2400" kern="0" smtClean="0">
                <a:solidFill>
                  <a:srgbClr val="000000"/>
                </a:solidFill>
                <a:latin typeface="Times New Roman" panose="02020603050405020304" pitchFamily="65" charset="-122"/>
                <a:ea typeface="宋体" panose="02010600030101010101" pitchFamily="2" charset="-122"/>
              </a:rPr>
              <a:t>3</a:t>
            </a:r>
            <a:r>
              <a:rPr lang="zh-CN" altLang="en-US" sz="2400" kern="0" smtClean="0">
                <a:solidFill>
                  <a:srgbClr val="000000"/>
                </a:solidFill>
                <a:latin typeface="Times New Roman" panose="02020603050405020304" pitchFamily="65" charset="-122"/>
                <a:ea typeface="宋体" panose="02010600030101010101" pitchFamily="2" charset="-122"/>
              </a:rPr>
              <a:t>、小明利用如图甲所示的实验装置观察水的沸腾。</a:t>
            </a:r>
            <a:endParaRPr lang="zh-CN" altLang="en-US" sz="2400">
              <a:solidFill>
                <a:srgbClr val="000000"/>
              </a:solidFill>
            </a:endParaRPr>
          </a:p>
          <a:p>
            <a:pPr eaLnBrk="0" latinLnBrk="1" hangingPunct="0">
              <a:lnSpc>
                <a:spcPct val="150000"/>
              </a:lnSpc>
              <a:spcBef>
                <a:spcPct val="0"/>
              </a:spcBef>
            </a:pPr>
            <a:r>
              <a:rPr lang="zh-CN" altLang="en-US" sz="2400" kern="0" spc="33662" smtClean="0">
                <a:solidFill>
                  <a:srgbClr val="000000"/>
                </a:solidFill>
                <a:latin typeface="Times New Roman" panose="02020603050405020304" pitchFamily="65" charset="-122"/>
                <a:ea typeface="宋体" panose="02010600030101010101" pitchFamily="2" charset="-122"/>
              </a:rPr>
              <a:t> </a:t>
            </a:r>
            <a:endParaRPr lang="zh-CN" altLang="en-US" sz="2400">
              <a:solidFill>
                <a:srgbClr val="000000"/>
              </a:solidFill>
            </a:endParaRPr>
          </a:p>
          <a:p>
            <a:pPr eaLnBrk="0" latinLnBrk="1" hangingPunct="0">
              <a:lnSpc>
                <a:spcPct val="150000"/>
              </a:lnSpc>
              <a:spcBef>
                <a:spcPts val="3235"/>
              </a:spcBef>
            </a:pPr>
            <a:endParaRPr lang="zh-CN" altLang="en-US" sz="2400" kern="0" smtClean="0">
              <a:solidFill>
                <a:srgbClr val="000000"/>
              </a:solidFill>
              <a:latin typeface="Times New Roman" panose="02020603050405020304" pitchFamily="65" charset="-122"/>
              <a:ea typeface="宋体" panose="02010600030101010101" pitchFamily="2" charset="-122"/>
            </a:endParaRPr>
          </a:p>
          <a:p>
            <a:pPr eaLnBrk="0" latinLnBrk="1" hangingPunct="0">
              <a:lnSpc>
                <a:spcPct val="150000"/>
              </a:lnSpc>
              <a:spcBef>
                <a:spcPts val="3235"/>
              </a:spcBef>
            </a:pPr>
            <a:endParaRPr lang="zh-CN" altLang="en-US" sz="2400" kern="0" smtClean="0">
              <a:solidFill>
                <a:srgbClr val="000000"/>
              </a:solidFill>
              <a:latin typeface="Times New Roman" panose="02020603050405020304" pitchFamily="65" charset="-122"/>
              <a:ea typeface="宋体" panose="02010600030101010101" pitchFamily="2" charset="-122"/>
            </a:endParaRPr>
          </a:p>
          <a:p>
            <a:pPr eaLnBrk="0" latinLnBrk="1" hangingPunct="0">
              <a:lnSpc>
                <a:spcPct val="150000"/>
              </a:lnSpc>
              <a:spcBef>
                <a:spcPts val="3235"/>
              </a:spcBef>
            </a:pPr>
            <a:r>
              <a:rPr lang="zh-CN" altLang="en-US" sz="2400" kern="0" smtClean="0">
                <a:solidFill>
                  <a:srgbClr val="000000"/>
                </a:solidFill>
                <a:latin typeface="Times New Roman" panose="02020603050405020304" pitchFamily="65" charset="-122"/>
                <a:ea typeface="宋体" panose="02010600030101010101" pitchFamily="2" charset="-122"/>
              </a:rPr>
              <a:t>(1)组装器材时,应先固定图甲中的</a:t>
            </a:r>
            <a:r>
              <a:rPr lang="zh-CN" altLang="en-US" sz="2400" u="sng" kern="0" smtClean="0">
                <a:solidFill>
                  <a:srgbClr val="000000"/>
                </a:solidFill>
                <a:latin typeface="Times New Roman" panose="02020603050405020304" pitchFamily="65" charset="-122"/>
                <a:ea typeface="宋体" panose="02010600030101010101" pitchFamily="2" charset="-122"/>
              </a:rPr>
              <a:t>　　　    </a:t>
            </a:r>
            <a:r>
              <a:rPr lang="zh-CN" altLang="en-US" sz="2400" kern="0" smtClean="0">
                <a:solidFill>
                  <a:srgbClr val="000000"/>
                </a:solidFill>
                <a:latin typeface="Times New Roman" panose="02020603050405020304" pitchFamily="65" charset="-122"/>
                <a:ea typeface="宋体" panose="02010600030101010101" pitchFamily="2" charset="-122"/>
              </a:rPr>
              <a:t>(选填“</a:t>
            </a:r>
            <a:r>
              <a:rPr lang="zh-CN" altLang="en-US" sz="2400" i="1" kern="0" smtClean="0">
                <a:solidFill>
                  <a:srgbClr val="000000"/>
                </a:solidFill>
                <a:latin typeface="Times New Roman" panose="02020603050405020304" pitchFamily="65" charset="-122"/>
                <a:ea typeface="宋体" panose="02010600030101010101" pitchFamily="2" charset="-122"/>
              </a:rPr>
              <a:t>A</a:t>
            </a:r>
            <a:r>
              <a:rPr lang="zh-CN" altLang="en-US" sz="2400" kern="0" smtClean="0">
                <a:solidFill>
                  <a:srgbClr val="000000"/>
                </a:solidFill>
                <a:latin typeface="Times New Roman" panose="02020603050405020304" pitchFamily="65" charset="-122"/>
                <a:ea typeface="宋体" panose="02010600030101010101" pitchFamily="2" charset="-122"/>
              </a:rPr>
              <a:t>”或“</a:t>
            </a:r>
            <a:r>
              <a:rPr lang="zh-CN" altLang="en-US" sz="2400" i="1" kern="0" smtClean="0">
                <a:solidFill>
                  <a:srgbClr val="000000"/>
                </a:solidFill>
                <a:latin typeface="Times New Roman" panose="02020603050405020304" pitchFamily="65" charset="-122"/>
                <a:ea typeface="宋体" panose="02010600030101010101" pitchFamily="2" charset="-122"/>
              </a:rPr>
              <a:t>B</a:t>
            </a:r>
            <a:r>
              <a:rPr lang="zh-CN" altLang="en-US" sz="2400" kern="0" smtClean="0">
                <a:solidFill>
                  <a:srgbClr val="000000"/>
                </a:solidFill>
                <a:latin typeface="Times New Roman" panose="02020603050405020304" pitchFamily="65" charset="-122"/>
                <a:ea typeface="宋体" panose="02010600030101010101" pitchFamily="2" charset="-122"/>
              </a:rPr>
              <a:t>”)。</a:t>
            </a:r>
            <a:endParaRPr lang="zh-CN" altLang="en-US" sz="2400">
              <a:solidFill>
                <a:srgbClr val="000000"/>
              </a:solidFill>
            </a:endParaRPr>
          </a:p>
          <a:p>
            <a:pPr eaLnBrk="0" latinLnBrk="1" hangingPunct="0">
              <a:lnSpc>
                <a:spcPct val="150000"/>
              </a:lnSpc>
              <a:spcBef>
                <a:spcPct val="0"/>
              </a:spcBef>
            </a:pPr>
            <a:r>
              <a:rPr lang="zh-CN" altLang="en-US" sz="2400" kern="0" smtClean="0">
                <a:solidFill>
                  <a:srgbClr val="000000"/>
                </a:solidFill>
                <a:latin typeface="Times New Roman" panose="02020603050405020304" pitchFamily="65" charset="-122"/>
                <a:ea typeface="宋体" panose="02010600030101010101" pitchFamily="2" charset="-122"/>
              </a:rPr>
              <a:t>(2)安装好实验器材后,为缩短实验时间,小明在烧杯中倒入热水,温度计示数如图乙所示,此时温度计的示数</a:t>
            </a:r>
            <a:br>
              <a:rPr lang="zh-CN" altLang="en-US" sz="2400" kern="0" smtClean="0">
                <a:solidFill>
                  <a:srgbClr val="000000"/>
                </a:solidFill>
                <a:latin typeface="Times New Roman" panose="02020603050405020304" pitchFamily="65" charset="-122"/>
                <a:ea typeface="宋体" panose="02010600030101010101" pitchFamily="2" charset="-122"/>
              </a:rPr>
            </a:br>
            <a:r>
              <a:rPr lang="zh-CN" altLang="en-US" sz="2400" kern="0" smtClean="0">
                <a:solidFill>
                  <a:srgbClr val="000000"/>
                </a:solidFill>
                <a:latin typeface="Times New Roman" panose="02020603050405020304" pitchFamily="65" charset="-122"/>
                <a:ea typeface="宋体" panose="02010600030101010101" pitchFamily="2" charset="-122"/>
              </a:rPr>
              <a:t>为</a:t>
            </a:r>
            <a:r>
              <a:rPr lang="zh-CN" altLang="en-US" sz="2400" u="sng" kern="0" smtClean="0">
                <a:solidFill>
                  <a:srgbClr val="000000"/>
                </a:solidFill>
                <a:latin typeface="Times New Roman" panose="02020603050405020304" pitchFamily="65" charset="-122"/>
                <a:ea typeface="宋体" panose="02010600030101010101" pitchFamily="2" charset="-122"/>
              </a:rPr>
              <a:t>　　　    </a:t>
            </a:r>
            <a:r>
              <a:rPr lang="zh-CN" altLang="en-US" sz="2400" kern="0" smtClean="0">
                <a:solidFill>
                  <a:srgbClr val="000000"/>
                </a:solidFill>
                <a:latin typeface="Times New Roman" panose="02020603050405020304" pitchFamily="65" charset="-122"/>
                <a:ea typeface="宋体" panose="02010600030101010101" pitchFamily="2" charset="-122"/>
              </a:rPr>
              <a:t>℃。</a:t>
            </a:r>
            <a:endParaRPr lang="zh-CN" altLang="en-US" sz="2400">
              <a:solidFill>
                <a:srgbClr val="000000"/>
              </a:solidFill>
            </a:endParaRPr>
          </a:p>
        </p:txBody>
      </p:sp>
      <p:pic>
        <p:nvPicPr>
          <p:cNvPr id="3" name="图片 3" descr="textimage29.jpe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92289" y="1243968"/>
            <a:ext cx="5328437" cy="27857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7460346"/>
      </p:ext>
    </p:extLst>
  </p:cSld>
  <p:clrMapOvr>
    <a:masterClrMapping/>
  </p:clrMapOvr>
  <p:transition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483811" y="526397"/>
            <a:ext cx="10913075" cy="110744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eaLnBrk="0" latinLnBrk="1" hangingPunct="0">
              <a:lnSpc>
                <a:spcPct val="150000"/>
              </a:lnSpc>
              <a:spcBef>
                <a:spcPct val="0"/>
              </a:spcBef>
            </a:pPr>
            <a:r>
              <a:rPr lang="zh-CN" altLang="en-US" sz="2400" kern="0" smtClean="0">
                <a:solidFill>
                  <a:srgbClr val="000000"/>
                </a:solidFill>
                <a:latin typeface="Times New Roman" panose="02020603050405020304" pitchFamily="65" charset="-122"/>
                <a:ea typeface="宋体" panose="02010600030101010101" pitchFamily="2" charset="-122"/>
              </a:rPr>
              <a:t>(3)在水温升高到90 ℃后,小明每隔1 min观察1次温度计的示数,记录在表中,直至水沸腾,如此持续3 min后停止读数。</a:t>
            </a:r>
          </a:p>
        </p:txBody>
      </p:sp>
      <p:graphicFrame>
        <p:nvGraphicFramePr>
          <p:cNvPr id="3" name="表格 3"/>
          <p:cNvGraphicFramePr>
            <a:graphicFrameLocks noGrp="1"/>
          </p:cNvGraphicFramePr>
          <p:nvPr>
            <p:custDataLst>
              <p:tags r:id="rId1"/>
            </p:custDataLst>
          </p:nvPr>
        </p:nvGraphicFramePr>
        <p:xfrm>
          <a:off x="701625" y="1904495"/>
          <a:ext cx="10445247" cy="1805940"/>
        </p:xfrm>
        <a:graphic>
          <a:graphicData uri="http://schemas.openxmlformats.org/drawingml/2006/table">
            <a:tbl>
              <a:tblPr/>
              <a:tblGrid>
                <a:gridCol w="1044525"/>
                <a:gridCol w="1044525"/>
                <a:gridCol w="1044525"/>
                <a:gridCol w="1044525"/>
                <a:gridCol w="1044525"/>
                <a:gridCol w="1044525"/>
                <a:gridCol w="1044525"/>
                <a:gridCol w="1044525"/>
                <a:gridCol w="1044525"/>
                <a:gridCol w="1044525"/>
              </a:tblGrid>
              <a:tr h="971550">
                <a:tc>
                  <a:txBody>
                    <a:bodyPr/>
                    <a:lstStyle/>
                    <a:p>
                      <a:pPr algn="ctr" eaLnBrk="0" latinLnBrk="1" hangingPunct="0">
                        <a:lnSpc>
                          <a:spcPct val="150000"/>
                        </a:lnSpc>
                        <a:spcBef>
                          <a:spcPct val="0"/>
                        </a:spcBef>
                      </a:pPr>
                      <a:r>
                        <a:rPr lang="zh-CN" altLang="en-US" sz="1855" kern="0" smtClean="0">
                          <a:solidFill>
                            <a:srgbClr val="000000"/>
                          </a:solidFill>
                          <a:latin typeface="Times New Roman" panose="02020603050405020304" pitchFamily="65" charset="-122"/>
                          <a:ea typeface="宋体" panose="02010600030101010101" pitchFamily="2" charset="-122"/>
                        </a:rPr>
                        <a:t>时间/</a:t>
                      </a:r>
                      <a:br>
                        <a:rPr lang="zh-CN" altLang="en-US" sz="1855" kern="0" smtClean="0">
                          <a:solidFill>
                            <a:srgbClr val="000000"/>
                          </a:solidFill>
                          <a:latin typeface="Times New Roman" panose="02020603050405020304" pitchFamily="65" charset="-122"/>
                          <a:ea typeface="宋体" panose="02010600030101010101" pitchFamily="2" charset="-122"/>
                        </a:rPr>
                      </a:br>
                      <a:r>
                        <a:rPr lang="zh-CN" altLang="en-US" sz="1855" kern="0" smtClean="0">
                          <a:solidFill>
                            <a:srgbClr val="000000"/>
                          </a:solidFill>
                          <a:latin typeface="Times New Roman" panose="02020603050405020304" pitchFamily="65" charset="-122"/>
                          <a:ea typeface="宋体" panose="02010600030101010101" pitchFamily="2" charset="-122"/>
                        </a:rPr>
                        <a:t>min</a:t>
                      </a:r>
                    </a:p>
                  </a:txBody>
                  <a:tcPr marL="59404" marR="59404" marT="60960" marB="60960"/>
                </a:tc>
                <a:tc>
                  <a:txBody>
                    <a:bodyPr/>
                    <a:lstStyle/>
                    <a:p>
                      <a:pPr algn="ctr" eaLnBrk="0" latinLnBrk="1" hangingPunct="0">
                        <a:lnSpc>
                          <a:spcPct val="150000"/>
                        </a:lnSpc>
                        <a:spcBef>
                          <a:spcPct val="0"/>
                        </a:spcBef>
                      </a:pPr>
                      <a:r>
                        <a:rPr lang="zh-CN" altLang="en-US" sz="1855" kern="0" smtClean="0">
                          <a:solidFill>
                            <a:srgbClr val="000000"/>
                          </a:solidFill>
                          <a:latin typeface="Times New Roman" panose="02020603050405020304" pitchFamily="65" charset="-122"/>
                          <a:ea typeface="宋体" panose="02010600030101010101" pitchFamily="2" charset="-122"/>
                        </a:rPr>
                        <a:t>0</a:t>
                      </a:r>
                    </a:p>
                  </a:txBody>
                  <a:tcPr marL="59404" marR="59404" marT="60960" marB="60960"/>
                </a:tc>
                <a:tc>
                  <a:txBody>
                    <a:bodyPr/>
                    <a:lstStyle/>
                    <a:p>
                      <a:pPr algn="ctr" eaLnBrk="0" latinLnBrk="1" hangingPunct="0">
                        <a:lnSpc>
                          <a:spcPct val="150000"/>
                        </a:lnSpc>
                        <a:spcBef>
                          <a:spcPct val="0"/>
                        </a:spcBef>
                      </a:pPr>
                      <a:r>
                        <a:rPr lang="zh-CN" altLang="en-US" sz="1855" kern="0" smtClean="0">
                          <a:solidFill>
                            <a:srgbClr val="000000"/>
                          </a:solidFill>
                          <a:latin typeface="Times New Roman" panose="02020603050405020304" pitchFamily="65" charset="-122"/>
                          <a:ea typeface="宋体" panose="02010600030101010101" pitchFamily="2" charset="-122"/>
                        </a:rPr>
                        <a:t>1</a:t>
                      </a:r>
                    </a:p>
                  </a:txBody>
                  <a:tcPr marL="59404" marR="59404" marT="60960" marB="60960"/>
                </a:tc>
                <a:tc>
                  <a:txBody>
                    <a:bodyPr/>
                    <a:lstStyle/>
                    <a:p>
                      <a:pPr algn="ctr" eaLnBrk="0" latinLnBrk="1" hangingPunct="0">
                        <a:lnSpc>
                          <a:spcPct val="150000"/>
                        </a:lnSpc>
                        <a:spcBef>
                          <a:spcPct val="0"/>
                        </a:spcBef>
                      </a:pPr>
                      <a:r>
                        <a:rPr lang="zh-CN" altLang="en-US" sz="1855" kern="0" smtClean="0">
                          <a:solidFill>
                            <a:srgbClr val="000000"/>
                          </a:solidFill>
                          <a:latin typeface="Times New Roman" panose="02020603050405020304" pitchFamily="65" charset="-122"/>
                          <a:ea typeface="宋体" panose="02010600030101010101" pitchFamily="2" charset="-122"/>
                        </a:rPr>
                        <a:t>2</a:t>
                      </a:r>
                    </a:p>
                  </a:txBody>
                  <a:tcPr marL="59404" marR="59404" marT="60960" marB="60960"/>
                </a:tc>
                <a:tc>
                  <a:txBody>
                    <a:bodyPr/>
                    <a:lstStyle/>
                    <a:p>
                      <a:pPr algn="ctr" eaLnBrk="0" latinLnBrk="1" hangingPunct="0">
                        <a:lnSpc>
                          <a:spcPct val="150000"/>
                        </a:lnSpc>
                        <a:spcBef>
                          <a:spcPct val="0"/>
                        </a:spcBef>
                      </a:pPr>
                      <a:r>
                        <a:rPr lang="zh-CN" altLang="en-US" sz="1855" kern="0" smtClean="0">
                          <a:solidFill>
                            <a:srgbClr val="000000"/>
                          </a:solidFill>
                          <a:latin typeface="Times New Roman" panose="02020603050405020304" pitchFamily="65" charset="-122"/>
                          <a:ea typeface="宋体" panose="02010600030101010101" pitchFamily="2" charset="-122"/>
                        </a:rPr>
                        <a:t>3</a:t>
                      </a:r>
                    </a:p>
                  </a:txBody>
                  <a:tcPr marL="59404" marR="59404" marT="60960" marB="60960"/>
                </a:tc>
                <a:tc>
                  <a:txBody>
                    <a:bodyPr/>
                    <a:lstStyle/>
                    <a:p>
                      <a:pPr algn="ctr" eaLnBrk="0" latinLnBrk="1" hangingPunct="0">
                        <a:lnSpc>
                          <a:spcPct val="150000"/>
                        </a:lnSpc>
                        <a:spcBef>
                          <a:spcPct val="0"/>
                        </a:spcBef>
                      </a:pPr>
                      <a:r>
                        <a:rPr lang="zh-CN" altLang="en-US" sz="1855" kern="0" smtClean="0">
                          <a:solidFill>
                            <a:srgbClr val="000000"/>
                          </a:solidFill>
                          <a:latin typeface="Times New Roman" panose="02020603050405020304" pitchFamily="65" charset="-122"/>
                          <a:ea typeface="宋体" panose="02010600030101010101" pitchFamily="2" charset="-122"/>
                        </a:rPr>
                        <a:t>4</a:t>
                      </a:r>
                    </a:p>
                  </a:txBody>
                  <a:tcPr marL="59404" marR="59404" marT="60960" marB="60960"/>
                </a:tc>
                <a:tc>
                  <a:txBody>
                    <a:bodyPr/>
                    <a:lstStyle/>
                    <a:p>
                      <a:pPr algn="ctr" eaLnBrk="0" latinLnBrk="1" hangingPunct="0">
                        <a:lnSpc>
                          <a:spcPct val="150000"/>
                        </a:lnSpc>
                        <a:spcBef>
                          <a:spcPct val="0"/>
                        </a:spcBef>
                      </a:pPr>
                      <a:r>
                        <a:rPr lang="zh-CN" altLang="en-US" sz="1855" kern="0" smtClean="0">
                          <a:solidFill>
                            <a:srgbClr val="000000"/>
                          </a:solidFill>
                          <a:latin typeface="Times New Roman" panose="02020603050405020304" pitchFamily="65" charset="-122"/>
                          <a:ea typeface="宋体" panose="02010600030101010101" pitchFamily="2" charset="-122"/>
                        </a:rPr>
                        <a:t>5</a:t>
                      </a:r>
                    </a:p>
                  </a:txBody>
                  <a:tcPr marL="59404" marR="59404" marT="60960" marB="60960"/>
                </a:tc>
                <a:tc>
                  <a:txBody>
                    <a:bodyPr/>
                    <a:lstStyle/>
                    <a:p>
                      <a:pPr algn="ctr" eaLnBrk="0" latinLnBrk="1" hangingPunct="0">
                        <a:lnSpc>
                          <a:spcPct val="150000"/>
                        </a:lnSpc>
                        <a:spcBef>
                          <a:spcPct val="0"/>
                        </a:spcBef>
                      </a:pPr>
                      <a:r>
                        <a:rPr lang="zh-CN" altLang="en-US" sz="1855" kern="0" smtClean="0">
                          <a:solidFill>
                            <a:srgbClr val="000000"/>
                          </a:solidFill>
                          <a:latin typeface="Times New Roman" panose="02020603050405020304" pitchFamily="65" charset="-122"/>
                          <a:ea typeface="宋体" panose="02010600030101010101" pitchFamily="2" charset="-122"/>
                        </a:rPr>
                        <a:t>6</a:t>
                      </a:r>
                    </a:p>
                  </a:txBody>
                  <a:tcPr marL="59404" marR="59404" marT="60960" marB="60960"/>
                </a:tc>
                <a:tc>
                  <a:txBody>
                    <a:bodyPr/>
                    <a:lstStyle/>
                    <a:p>
                      <a:pPr algn="ctr" eaLnBrk="0" latinLnBrk="1" hangingPunct="0">
                        <a:lnSpc>
                          <a:spcPct val="150000"/>
                        </a:lnSpc>
                        <a:spcBef>
                          <a:spcPct val="0"/>
                        </a:spcBef>
                      </a:pPr>
                      <a:r>
                        <a:rPr lang="zh-CN" altLang="en-US" sz="1855" kern="0" smtClean="0">
                          <a:solidFill>
                            <a:srgbClr val="000000"/>
                          </a:solidFill>
                          <a:latin typeface="Times New Roman" panose="02020603050405020304" pitchFamily="65" charset="-122"/>
                          <a:ea typeface="宋体" panose="02010600030101010101" pitchFamily="2" charset="-122"/>
                        </a:rPr>
                        <a:t>7</a:t>
                      </a:r>
                    </a:p>
                  </a:txBody>
                  <a:tcPr marL="59404" marR="59404" marT="60960" marB="60960"/>
                </a:tc>
                <a:tc>
                  <a:txBody>
                    <a:bodyPr/>
                    <a:lstStyle/>
                    <a:p>
                      <a:pPr algn="ctr" eaLnBrk="0" latinLnBrk="1" hangingPunct="0">
                        <a:lnSpc>
                          <a:spcPct val="150000"/>
                        </a:lnSpc>
                        <a:spcBef>
                          <a:spcPct val="0"/>
                        </a:spcBef>
                      </a:pPr>
                      <a:r>
                        <a:rPr lang="zh-CN" altLang="en-US" sz="1855" kern="0" smtClean="0">
                          <a:solidFill>
                            <a:srgbClr val="000000"/>
                          </a:solidFill>
                          <a:latin typeface="Times New Roman" panose="02020603050405020304" pitchFamily="65" charset="-122"/>
                          <a:ea typeface="宋体" panose="02010600030101010101" pitchFamily="2" charset="-122"/>
                        </a:rPr>
                        <a:t>8</a:t>
                      </a:r>
                    </a:p>
                  </a:txBody>
                  <a:tcPr marL="59404" marR="59404" marT="60960" marB="60960"/>
                </a:tc>
              </a:tr>
              <a:tr h="834390">
                <a:tc>
                  <a:txBody>
                    <a:bodyPr/>
                    <a:lstStyle/>
                    <a:p>
                      <a:pPr algn="ctr" eaLnBrk="0" latinLnBrk="1" hangingPunct="0">
                        <a:lnSpc>
                          <a:spcPct val="150000"/>
                        </a:lnSpc>
                        <a:spcBef>
                          <a:spcPct val="0"/>
                        </a:spcBef>
                      </a:pPr>
                      <a:r>
                        <a:rPr lang="zh-CN" altLang="en-US" sz="1855" kern="0" smtClean="0">
                          <a:solidFill>
                            <a:srgbClr val="000000"/>
                          </a:solidFill>
                          <a:latin typeface="Times New Roman" panose="02020603050405020304" pitchFamily="65" charset="-122"/>
                          <a:ea typeface="宋体" panose="02010600030101010101" pitchFamily="2" charset="-122"/>
                        </a:rPr>
                        <a:t>温度/℃</a:t>
                      </a:r>
                    </a:p>
                  </a:txBody>
                  <a:tcPr marL="59404" marR="59404" marT="60960" marB="60960"/>
                </a:tc>
                <a:tc>
                  <a:txBody>
                    <a:bodyPr/>
                    <a:lstStyle/>
                    <a:p>
                      <a:pPr algn="ctr" eaLnBrk="0" latinLnBrk="1" hangingPunct="0">
                        <a:lnSpc>
                          <a:spcPct val="150000"/>
                        </a:lnSpc>
                        <a:spcBef>
                          <a:spcPct val="0"/>
                        </a:spcBef>
                      </a:pPr>
                      <a:r>
                        <a:rPr lang="zh-CN" altLang="en-US" sz="1855" kern="0" smtClean="0">
                          <a:solidFill>
                            <a:srgbClr val="000000"/>
                          </a:solidFill>
                          <a:latin typeface="Times New Roman" panose="02020603050405020304" pitchFamily="65" charset="-122"/>
                          <a:ea typeface="宋体" panose="02010600030101010101" pitchFamily="2" charset="-122"/>
                        </a:rPr>
                        <a:t>90</a:t>
                      </a:r>
                    </a:p>
                  </a:txBody>
                  <a:tcPr marL="59404" marR="59404" marT="60960" marB="60960"/>
                </a:tc>
                <a:tc>
                  <a:txBody>
                    <a:bodyPr/>
                    <a:lstStyle/>
                    <a:p>
                      <a:pPr algn="ctr" eaLnBrk="0" latinLnBrk="1" hangingPunct="0">
                        <a:lnSpc>
                          <a:spcPct val="150000"/>
                        </a:lnSpc>
                        <a:spcBef>
                          <a:spcPct val="0"/>
                        </a:spcBef>
                      </a:pPr>
                      <a:r>
                        <a:rPr lang="zh-CN" altLang="en-US" sz="1855" kern="0" smtClean="0">
                          <a:solidFill>
                            <a:srgbClr val="000000"/>
                          </a:solidFill>
                          <a:latin typeface="Times New Roman" panose="02020603050405020304" pitchFamily="65" charset="-122"/>
                          <a:ea typeface="宋体" panose="02010600030101010101" pitchFamily="2" charset="-122"/>
                        </a:rPr>
                        <a:t>92</a:t>
                      </a:r>
                    </a:p>
                  </a:txBody>
                  <a:tcPr marL="59404" marR="59404" marT="60960" marB="60960"/>
                </a:tc>
                <a:tc>
                  <a:txBody>
                    <a:bodyPr/>
                    <a:lstStyle/>
                    <a:p>
                      <a:pPr algn="ctr" eaLnBrk="0" latinLnBrk="1" hangingPunct="0">
                        <a:lnSpc>
                          <a:spcPct val="150000"/>
                        </a:lnSpc>
                        <a:spcBef>
                          <a:spcPct val="0"/>
                        </a:spcBef>
                      </a:pPr>
                      <a:r>
                        <a:rPr lang="zh-CN" altLang="en-US" sz="1855" kern="0" smtClean="0">
                          <a:solidFill>
                            <a:srgbClr val="000000"/>
                          </a:solidFill>
                          <a:latin typeface="Times New Roman" panose="02020603050405020304" pitchFamily="65" charset="-122"/>
                          <a:ea typeface="宋体" panose="02010600030101010101" pitchFamily="2" charset="-122"/>
                        </a:rPr>
                        <a:t>94</a:t>
                      </a:r>
                    </a:p>
                  </a:txBody>
                  <a:tcPr marL="59404" marR="59404" marT="60960" marB="60960"/>
                </a:tc>
                <a:tc>
                  <a:txBody>
                    <a:bodyPr/>
                    <a:lstStyle/>
                    <a:p>
                      <a:pPr algn="ctr" eaLnBrk="0" latinLnBrk="1" hangingPunct="0">
                        <a:lnSpc>
                          <a:spcPct val="150000"/>
                        </a:lnSpc>
                        <a:spcBef>
                          <a:spcPct val="0"/>
                        </a:spcBef>
                      </a:pPr>
                      <a:r>
                        <a:rPr lang="zh-CN" altLang="en-US" sz="1855" kern="0" smtClean="0">
                          <a:solidFill>
                            <a:srgbClr val="000000"/>
                          </a:solidFill>
                          <a:latin typeface="Times New Roman" panose="02020603050405020304" pitchFamily="65" charset="-122"/>
                          <a:ea typeface="宋体" panose="02010600030101010101" pitchFamily="2" charset="-122"/>
                        </a:rPr>
                        <a:t>96</a:t>
                      </a:r>
                    </a:p>
                  </a:txBody>
                  <a:tcPr marL="59404" marR="59404" marT="60960" marB="60960"/>
                </a:tc>
                <a:tc>
                  <a:txBody>
                    <a:bodyPr/>
                    <a:lstStyle/>
                    <a:p>
                      <a:pPr algn="ctr" eaLnBrk="0" latinLnBrk="1" hangingPunct="0">
                        <a:lnSpc>
                          <a:spcPct val="150000"/>
                        </a:lnSpc>
                        <a:spcBef>
                          <a:spcPct val="0"/>
                        </a:spcBef>
                      </a:pPr>
                      <a:r>
                        <a:rPr lang="zh-CN" altLang="en-US" sz="1855" kern="0" smtClean="0">
                          <a:solidFill>
                            <a:srgbClr val="000000"/>
                          </a:solidFill>
                          <a:latin typeface="Times New Roman" panose="02020603050405020304" pitchFamily="65" charset="-122"/>
                          <a:ea typeface="宋体" panose="02010600030101010101" pitchFamily="2" charset="-122"/>
                        </a:rPr>
                        <a:t>98</a:t>
                      </a:r>
                    </a:p>
                  </a:txBody>
                  <a:tcPr marL="59404" marR="59404" marT="60960" marB="60960"/>
                </a:tc>
                <a:tc>
                  <a:txBody>
                    <a:bodyPr/>
                    <a:lstStyle/>
                    <a:p>
                      <a:pPr algn="ctr" eaLnBrk="0" latinLnBrk="1" hangingPunct="0">
                        <a:lnSpc>
                          <a:spcPct val="150000"/>
                        </a:lnSpc>
                        <a:spcBef>
                          <a:spcPct val="0"/>
                        </a:spcBef>
                      </a:pPr>
                      <a:r>
                        <a:rPr lang="zh-CN" altLang="en-US" sz="1855" kern="0" smtClean="0">
                          <a:solidFill>
                            <a:srgbClr val="000000"/>
                          </a:solidFill>
                          <a:latin typeface="Times New Roman" panose="02020603050405020304" pitchFamily="65" charset="-122"/>
                          <a:ea typeface="宋体" panose="02010600030101010101" pitchFamily="2" charset="-122"/>
                        </a:rPr>
                        <a:t>99</a:t>
                      </a:r>
                    </a:p>
                  </a:txBody>
                  <a:tcPr marL="59404" marR="59404" marT="60960" marB="60960"/>
                </a:tc>
                <a:tc>
                  <a:txBody>
                    <a:bodyPr/>
                    <a:lstStyle/>
                    <a:p>
                      <a:pPr algn="ctr" eaLnBrk="0" latinLnBrk="1" hangingPunct="0">
                        <a:lnSpc>
                          <a:spcPct val="150000"/>
                        </a:lnSpc>
                        <a:spcBef>
                          <a:spcPct val="0"/>
                        </a:spcBef>
                      </a:pPr>
                      <a:r>
                        <a:rPr lang="zh-CN" altLang="en-US" sz="1855" kern="0" smtClean="0">
                          <a:solidFill>
                            <a:srgbClr val="000000"/>
                          </a:solidFill>
                          <a:latin typeface="Times New Roman" panose="02020603050405020304" pitchFamily="65" charset="-122"/>
                          <a:ea typeface="宋体" panose="02010600030101010101" pitchFamily="2" charset="-122"/>
                        </a:rPr>
                        <a:t>99</a:t>
                      </a:r>
                    </a:p>
                  </a:txBody>
                  <a:tcPr marL="59404" marR="59404" marT="60960" marB="60960"/>
                </a:tc>
                <a:tc>
                  <a:txBody>
                    <a:bodyPr/>
                    <a:lstStyle/>
                    <a:p>
                      <a:pPr algn="ctr" eaLnBrk="0" latinLnBrk="1" hangingPunct="0">
                        <a:lnSpc>
                          <a:spcPct val="150000"/>
                        </a:lnSpc>
                        <a:spcBef>
                          <a:spcPct val="0"/>
                        </a:spcBef>
                      </a:pPr>
                      <a:r>
                        <a:rPr lang="zh-CN" altLang="en-US" sz="1855" kern="0" smtClean="0">
                          <a:solidFill>
                            <a:srgbClr val="000000"/>
                          </a:solidFill>
                          <a:latin typeface="Times New Roman" panose="02020603050405020304" pitchFamily="65" charset="-122"/>
                          <a:ea typeface="宋体" panose="02010600030101010101" pitchFamily="2" charset="-122"/>
                        </a:rPr>
                        <a:t> </a:t>
                      </a:r>
                    </a:p>
                  </a:txBody>
                  <a:tcPr marL="59404" marR="59404" marT="60960" marB="60960"/>
                </a:tc>
                <a:tc>
                  <a:txBody>
                    <a:bodyPr/>
                    <a:lstStyle/>
                    <a:p>
                      <a:pPr algn="ctr" eaLnBrk="0" latinLnBrk="1" hangingPunct="0">
                        <a:lnSpc>
                          <a:spcPct val="150000"/>
                        </a:lnSpc>
                        <a:spcBef>
                          <a:spcPct val="0"/>
                        </a:spcBef>
                      </a:pPr>
                      <a:r>
                        <a:rPr lang="zh-CN" altLang="en-US" sz="1855" kern="0" smtClean="0">
                          <a:solidFill>
                            <a:srgbClr val="000000"/>
                          </a:solidFill>
                          <a:latin typeface="Times New Roman" panose="02020603050405020304" pitchFamily="65" charset="-122"/>
                          <a:ea typeface="宋体" panose="02010600030101010101" pitchFamily="2" charset="-122"/>
                        </a:rPr>
                        <a:t>99</a:t>
                      </a:r>
                    </a:p>
                  </a:txBody>
                  <a:tcPr marL="59404" marR="59404" marT="60960" marB="60960"/>
                </a:tc>
              </a:tr>
            </a:tbl>
          </a:graphicData>
        </a:graphic>
      </p:graphicFrame>
      <p:sp>
        <p:nvSpPr>
          <p:cNvPr id="4" name="TextBox 2"/>
          <p:cNvSpPr txBox="1"/>
          <p:nvPr/>
        </p:nvSpPr>
        <p:spPr>
          <a:xfrm>
            <a:off x="467722" y="4081762"/>
            <a:ext cx="10913075" cy="192024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eaLnBrk="0" latinLnBrk="1" hangingPunct="0">
              <a:lnSpc>
                <a:spcPct val="150000"/>
              </a:lnSpc>
              <a:spcBef>
                <a:spcPct val="0"/>
              </a:spcBef>
            </a:pPr>
            <a:r>
              <a:rPr lang="zh-CN" altLang="en-US" sz="2400" kern="0" smtClean="0">
                <a:solidFill>
                  <a:srgbClr val="000000"/>
                </a:solidFill>
                <a:latin typeface="Times New Roman" panose="02020603050405020304" pitchFamily="65" charset="-122"/>
                <a:ea typeface="宋体" panose="02010600030101010101" pitchFamily="2" charset="-122"/>
              </a:rPr>
              <a:t>①在第7 min小明忘记记录数据,此时的水温应为</a:t>
            </a:r>
            <a:r>
              <a:rPr lang="zh-CN" altLang="en-US" sz="2400" u="sng" kern="0" smtClean="0">
                <a:solidFill>
                  <a:srgbClr val="000000"/>
                </a:solidFill>
                <a:latin typeface="Times New Roman" panose="02020603050405020304" pitchFamily="65" charset="-122"/>
                <a:ea typeface="宋体" panose="02010600030101010101" pitchFamily="2" charset="-122"/>
              </a:rPr>
              <a:t>　　　    </a:t>
            </a:r>
            <a:r>
              <a:rPr lang="zh-CN" altLang="en-US" sz="2400" kern="0" smtClean="0">
                <a:solidFill>
                  <a:srgbClr val="000000"/>
                </a:solidFill>
                <a:latin typeface="Times New Roman" panose="02020603050405020304" pitchFamily="65" charset="-122"/>
                <a:ea typeface="宋体" panose="02010600030101010101" pitchFamily="2" charset="-122"/>
              </a:rPr>
              <a:t>℃。</a:t>
            </a:r>
            <a:endParaRPr lang="zh-CN" altLang="en-US" sz="2400">
              <a:solidFill>
                <a:srgbClr val="000000"/>
              </a:solidFill>
            </a:endParaRPr>
          </a:p>
          <a:p>
            <a:pPr eaLnBrk="0" latinLnBrk="1" hangingPunct="0">
              <a:lnSpc>
                <a:spcPct val="150000"/>
              </a:lnSpc>
              <a:spcBef>
                <a:spcPct val="0"/>
              </a:spcBef>
            </a:pPr>
            <a:r>
              <a:rPr lang="zh-CN" altLang="en-US" sz="2400" kern="0" smtClean="0">
                <a:solidFill>
                  <a:srgbClr val="000000"/>
                </a:solidFill>
                <a:latin typeface="Times New Roman" panose="02020603050405020304" pitchFamily="65" charset="-122"/>
                <a:ea typeface="宋体" panose="02010600030101010101" pitchFamily="2" charset="-122"/>
              </a:rPr>
              <a:t>②小明观察到:沸腾时水中气泡的情形为图丙中</a:t>
            </a:r>
            <a:r>
              <a:rPr lang="zh-CN" altLang="en-US" sz="2400" u="sng" kern="0" smtClean="0">
                <a:solidFill>
                  <a:srgbClr val="000000"/>
                </a:solidFill>
                <a:latin typeface="Times New Roman" panose="02020603050405020304" pitchFamily="65" charset="-122"/>
                <a:ea typeface="宋体" panose="02010600030101010101" pitchFamily="2" charset="-122"/>
              </a:rPr>
              <a:t>　　    </a:t>
            </a:r>
            <a:r>
              <a:rPr lang="zh-CN" altLang="en-US" sz="2400" kern="0" smtClean="0">
                <a:solidFill>
                  <a:srgbClr val="000000"/>
                </a:solidFill>
                <a:latin typeface="Times New Roman" panose="02020603050405020304" pitchFamily="65" charset="-122"/>
                <a:ea typeface="宋体" panose="02010600030101010101" pitchFamily="2" charset="-122"/>
              </a:rPr>
              <a:t>图(选填“C”或“D”)。</a:t>
            </a:r>
            <a:endParaRPr lang="zh-CN" altLang="en-US" sz="2400">
              <a:solidFill>
                <a:srgbClr val="000000"/>
              </a:solidFill>
            </a:endParaRPr>
          </a:p>
          <a:p>
            <a:pPr algn="ctr" eaLnBrk="0" latinLnBrk="1" hangingPunct="0">
              <a:lnSpc>
                <a:spcPct val="150000"/>
              </a:lnSpc>
              <a:spcBef>
                <a:spcPts val="2990"/>
              </a:spcBef>
            </a:pPr>
            <a:r>
              <a:rPr lang="zh-CN" altLang="en-US" sz="1855" kern="0" smtClean="0">
                <a:solidFill>
                  <a:srgbClr val="000000"/>
                </a:solidFill>
                <a:latin typeface="Times New Roman" panose="02020603050405020304" pitchFamily="65" charset="-122"/>
                <a:ea typeface="宋体" panose="02010600030101010101" pitchFamily="2" charset="-122"/>
              </a:rPr>
              <a:t>丁</a:t>
            </a:r>
            <a:endParaRPr lang="zh-CN" altLang="en-US" sz="2400">
              <a:solidFill>
                <a:srgbClr val="000000"/>
              </a:solidFill>
            </a:endParaRPr>
          </a:p>
        </p:txBody>
      </p:sp>
      <p:pic>
        <p:nvPicPr>
          <p:cNvPr id="5" name="New picture"/>
          <p:cNvPicPr/>
          <p:nvPr/>
        </p:nvPicPr>
        <p:blipFill>
          <a:blip r:embed="rId4"/>
          <a:stretch>
            <a:fillRect/>
          </a:stretch>
        </p:blipFill>
        <p:spPr>
          <a:xfrm>
            <a:off x="10148226" y="11760200"/>
            <a:ext cx="321773" cy="254000"/>
          </a:xfrm>
          <a:prstGeom prst="cube">
            <a:avLst/>
          </a:prstGeom>
        </p:spPr>
      </p:pic>
    </p:spTree>
    <p:extLst>
      <p:ext uri="{BB962C8B-B14F-4D97-AF65-F5344CB8AC3E}">
        <p14:creationId xmlns:p14="http://schemas.microsoft.com/office/powerpoint/2010/main" val="2694904967"/>
      </p:ext>
    </p:extLst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>
            <a:spLocks noChangeAspect="1"/>
          </p:cNvSpPr>
          <p:nvPr/>
        </p:nvSpPr>
        <p:spPr>
          <a:xfrm>
            <a:off x="530307" y="1104265"/>
            <a:ext cx="10635836" cy="56311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Aft>
                <a:spcPct val="0"/>
              </a:spcAft>
              <a:tabLst>
                <a:tab pos="1188085" algn="l"/>
                <a:tab pos="2163445" algn="l"/>
                <a:tab pos="3142615" algn="l"/>
                <a:tab pos="4190365" algn="l"/>
              </a:tabLst>
            </a:pPr>
            <a:r>
              <a:rPr lang="en-US" altLang="zh-CN" sz="2400" b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altLang="zh-CN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zh-CN" altLang="zh-CN" sz="2400">
                <a:solidFill>
                  <a:srgbClr val="000000"/>
                </a:solidFill>
                <a:ea typeface="黑体" panose="02010609060101010101" pitchFamily="2" charset="-122"/>
                <a:cs typeface="Times New Roman" panose="02020603050405020304" pitchFamily="18" charset="0"/>
              </a:rPr>
              <a:t>温度</a:t>
            </a:r>
            <a:endParaRPr lang="zh-CN" altLang="zh-CN" sz="2400">
              <a:solidFill>
                <a:srgbClr val="000000"/>
              </a:solidFill>
              <a:latin typeface="NEU-BZ-S92" panose="02020503000000020003" pitchFamily="18" charset="-122"/>
              <a:ea typeface="NEU-BZ-S92" panose="02020503000000020003" pitchFamily="18" charset="-122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Aft>
                <a:spcPct val="0"/>
              </a:spcAft>
              <a:tabLst>
                <a:tab pos="1188085" algn="l"/>
                <a:tab pos="2163445" algn="l"/>
                <a:tab pos="3142615" algn="l"/>
                <a:tab pos="4190365" algn="l"/>
              </a:tabLst>
            </a:pPr>
            <a:r>
              <a:rPr lang="en-US" altLang="zh-CN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  1  )</a:t>
            </a:r>
            <a:r>
              <a:rPr lang="zh-CN" altLang="zh-CN" sz="2400">
                <a:solidFill>
                  <a:srgbClr val="000000"/>
                </a:solidFill>
                <a:ea typeface="黑体" panose="02010609060101010101" pitchFamily="2" charset="-122"/>
                <a:cs typeface="Times New Roman" panose="02020603050405020304" pitchFamily="18" charset="0"/>
              </a:rPr>
              <a:t>概念</a:t>
            </a:r>
            <a:r>
              <a:rPr lang="en-US" altLang="zh-CN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zh-CN" altLang="zh-CN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温度是表示物体</a:t>
            </a:r>
            <a:r>
              <a:rPr lang="zh-CN" altLang="zh-CN" sz="2400" u="sng">
                <a:solidFill>
                  <a:srgbClr val="FF00FF"/>
                </a:solidFill>
                <a:uFill>
                  <a:solidFill>
                    <a:srgbClr val="000000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　             　</a:t>
            </a:r>
            <a:r>
              <a:rPr lang="zh-CN" altLang="zh-CN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的物理量。</a:t>
            </a:r>
            <a:r>
              <a:rPr lang="en-US" altLang="zh-CN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zh-CN" altLang="zh-CN" sz="2400">
              <a:solidFill>
                <a:srgbClr val="000000"/>
              </a:solidFill>
              <a:latin typeface="NEU-BZ-S92" panose="02020503000000020003" pitchFamily="18" charset="-122"/>
              <a:ea typeface="NEU-BZ-S92" panose="02020503000000020003" pitchFamily="18" charset="-122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Aft>
                <a:spcPct val="0"/>
              </a:spcAft>
              <a:tabLst>
                <a:tab pos="1188085" algn="l"/>
                <a:tab pos="2163445" algn="l"/>
                <a:tab pos="3142615" algn="l"/>
                <a:tab pos="4190365" algn="l"/>
              </a:tabLst>
            </a:pPr>
            <a:r>
              <a:rPr lang="en-US" altLang="zh-CN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  2  )</a:t>
            </a:r>
            <a:r>
              <a:rPr lang="zh-CN" altLang="zh-CN" sz="2400">
                <a:solidFill>
                  <a:srgbClr val="000000"/>
                </a:solidFill>
                <a:ea typeface="黑体" panose="02010609060101010101" pitchFamily="2" charset="-122"/>
                <a:cs typeface="Times New Roman" panose="02020603050405020304" pitchFamily="18" charset="0"/>
              </a:rPr>
              <a:t>单位</a:t>
            </a:r>
            <a:r>
              <a:rPr lang="en-US" altLang="zh-CN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zh-CN" altLang="zh-CN" sz="2400">
                <a:solidFill>
                  <a:srgbClr val="000000"/>
                </a:solidFill>
                <a:latin typeface="NEU-BZ-S92" panose="02020503000000020003" pitchFamily="18" charset="-122"/>
                <a:cs typeface="宋体" panose="02010600030101010101" pitchFamily="2" charset="-122"/>
              </a:rPr>
              <a:t>①</a:t>
            </a:r>
            <a:r>
              <a:rPr lang="zh-CN" altLang="zh-CN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摄氏温标</a:t>
            </a:r>
            <a:r>
              <a:rPr lang="en-US" altLang="zh-CN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  </a:t>
            </a:r>
            <a:r>
              <a:rPr lang="en-US" altLang="zh-CN" sz="2400" i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altLang="zh-CN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),</a:t>
            </a:r>
            <a:r>
              <a:rPr lang="zh-CN" altLang="zh-CN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单位摄氏度</a:t>
            </a:r>
            <a:r>
              <a:rPr lang="en-US" altLang="zh-CN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zh-CN" altLang="zh-CN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符号是</a:t>
            </a:r>
            <a:r>
              <a:rPr lang="zh-CN" altLang="zh-CN" sz="2400">
                <a:solidFill>
                  <a:srgbClr val="000000"/>
                </a:solidFill>
                <a:latin typeface="NEU-BZ-S92" panose="02020503000000020003" pitchFamily="18" charset="-122"/>
                <a:cs typeface="宋体" panose="02010600030101010101" pitchFamily="2" charset="-122"/>
              </a:rPr>
              <a:t>℃</a:t>
            </a:r>
            <a:r>
              <a:rPr lang="en-US" altLang="zh-CN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zh-CN" altLang="zh-CN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规定在一个标准大气压下</a:t>
            </a:r>
            <a:r>
              <a:rPr lang="en-US" altLang="zh-CN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zh-CN" altLang="zh-CN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冰水混合物的温度为</a:t>
            </a:r>
            <a:r>
              <a:rPr lang="zh-CN" altLang="zh-CN" sz="2400" u="sng">
                <a:solidFill>
                  <a:srgbClr val="FF00FF"/>
                </a:solidFill>
                <a:uFill>
                  <a:solidFill>
                    <a:srgbClr val="000000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　  　</a:t>
            </a:r>
            <a:r>
              <a:rPr lang="zh-CN" altLang="zh-CN" sz="2400">
                <a:solidFill>
                  <a:srgbClr val="000000"/>
                </a:solidFill>
                <a:latin typeface="NEU-BZ-S92" panose="02020503000000020003" pitchFamily="18" charset="-122"/>
                <a:cs typeface="宋体" panose="02010600030101010101" pitchFamily="2" charset="-122"/>
              </a:rPr>
              <a:t>℃</a:t>
            </a:r>
            <a:r>
              <a:rPr lang="en-US" altLang="zh-CN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zh-CN" altLang="zh-CN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沸水的温度为</a:t>
            </a:r>
            <a:r>
              <a:rPr lang="zh-CN" altLang="zh-CN" sz="2400" u="sng">
                <a:solidFill>
                  <a:srgbClr val="FF00FF"/>
                </a:solidFill>
                <a:uFill>
                  <a:solidFill>
                    <a:srgbClr val="000000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　      　</a:t>
            </a:r>
            <a:r>
              <a:rPr lang="zh-CN" altLang="zh-CN" sz="2400">
                <a:solidFill>
                  <a:srgbClr val="000000"/>
                </a:solidFill>
                <a:latin typeface="NEU-BZ-S92" panose="02020503000000020003" pitchFamily="18" charset="-122"/>
                <a:cs typeface="宋体" panose="02010600030101010101" pitchFamily="2" charset="-122"/>
              </a:rPr>
              <a:t>℃</a:t>
            </a:r>
            <a:r>
              <a:rPr lang="en-US" altLang="zh-CN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r>
              <a:rPr lang="zh-CN" altLang="zh-CN" sz="2400">
                <a:solidFill>
                  <a:srgbClr val="000000"/>
                </a:solidFill>
                <a:latin typeface="NEU-BZ-S92" panose="02020503000000020003" pitchFamily="18" charset="-122"/>
                <a:cs typeface="宋体" panose="02010600030101010101" pitchFamily="2" charset="-122"/>
              </a:rPr>
              <a:t>②</a:t>
            </a:r>
            <a:r>
              <a:rPr lang="zh-CN" altLang="zh-CN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热力学温标</a:t>
            </a:r>
            <a:r>
              <a:rPr lang="en-US" altLang="zh-CN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  </a:t>
            </a:r>
            <a:r>
              <a:rPr lang="en-US" altLang="zh-CN" sz="2400" i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altLang="zh-CN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),</a:t>
            </a:r>
            <a:r>
              <a:rPr lang="zh-CN" altLang="zh-CN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单位开尔文</a:t>
            </a:r>
            <a:r>
              <a:rPr lang="en-US" altLang="zh-CN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zh-CN" altLang="zh-CN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符号</a:t>
            </a:r>
            <a:r>
              <a:rPr lang="en-US" altLang="zh-CN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K;</a:t>
            </a:r>
            <a:r>
              <a:rPr lang="zh-CN" altLang="zh-CN" sz="2400">
                <a:solidFill>
                  <a:srgbClr val="000000"/>
                </a:solidFill>
                <a:latin typeface="NEU-BZ-S92" panose="02020503000000020003" pitchFamily="18" charset="-122"/>
                <a:cs typeface="宋体" panose="02010600030101010101" pitchFamily="2" charset="-122"/>
              </a:rPr>
              <a:t>③</a:t>
            </a:r>
            <a:r>
              <a:rPr lang="zh-CN" altLang="zh-CN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两者数量关系</a:t>
            </a:r>
            <a:r>
              <a:rPr lang="en-US" altLang="zh-CN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US" altLang="zh-CN" sz="2400" i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T=</a:t>
            </a:r>
            <a:r>
              <a:rPr lang="en-US" altLang="zh-CN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273</a:t>
            </a:r>
            <a:r>
              <a:rPr lang="en-US" altLang="zh-CN" sz="2400" i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altLang="zh-CN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15</a:t>
            </a:r>
            <a:r>
              <a:rPr lang="en-US" altLang="zh-CN" sz="2400" i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+t</a:t>
            </a:r>
            <a:r>
              <a:rPr lang="zh-CN" altLang="zh-CN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。</a:t>
            </a:r>
            <a:r>
              <a:rPr lang="en-US" altLang="zh-CN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>
              <a:lnSpc>
                <a:spcPct val="150000"/>
              </a:lnSpc>
              <a:spcAft>
                <a:spcPct val="0"/>
              </a:spcAft>
              <a:tabLst>
                <a:tab pos="1188085" algn="l"/>
                <a:tab pos="2163445" algn="l"/>
                <a:tab pos="3142615" algn="l"/>
                <a:tab pos="4190365" algn="l"/>
              </a:tabLst>
            </a:pPr>
            <a:r>
              <a:rPr lang="en-US" altLang="zh-CN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（3）温度的估测：a.人的正常体温是37 ℃左右；b.电冰箱冷藏室的温度一般为4～8 ℃；c.人游泳时最舒适的水温约为25 ℃；d.人体感觉舒适的环境温度为18~25 ℃；e.河北的最高气温约为40 ℃、最低气温约为-18 ℃；f.洗澡时适合的水温约为40 ℃.</a:t>
            </a:r>
            <a:endParaRPr lang="en-US" altLang="zh-CN" sz="240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Aft>
                <a:spcPct val="0"/>
              </a:spcAft>
              <a:tabLst>
                <a:tab pos="1188085" algn="l"/>
                <a:tab pos="2163445" algn="l"/>
                <a:tab pos="3142615" algn="l"/>
                <a:tab pos="4190365" algn="l"/>
              </a:tabLst>
            </a:pPr>
            <a:endParaRPr lang="en-US" altLang="zh-CN" sz="240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734510" y="520703"/>
            <a:ext cx="4778329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>
                <a:solidFill>
                  <a:srgbClr val="000000"/>
                </a:solidFill>
              </a:rPr>
              <a:t>考点</a:t>
            </a:r>
            <a:r>
              <a:rPr lang="en-US" altLang="zh-CN" sz="3200">
                <a:solidFill>
                  <a:srgbClr val="000000"/>
                </a:solidFill>
              </a:rPr>
              <a:t>1   </a:t>
            </a:r>
            <a:r>
              <a:rPr lang="zh-CN" altLang="en-US" sz="3200">
                <a:solidFill>
                  <a:srgbClr val="000000"/>
                </a:solidFill>
              </a:rPr>
              <a:t>温度和温度计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4055579" y="1720853"/>
            <a:ext cx="1457261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zh-CN" sz="2400">
                <a:solidFill>
                  <a:srgbClr val="FF0000"/>
                </a:solidFill>
                <a:uFill>
                  <a:solidFill>
                    <a:srgbClr val="000000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冷热程度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5747362" y="2948943"/>
            <a:ext cx="852699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>
                <a:solidFill>
                  <a:srgbClr val="FF0000"/>
                </a:solidFill>
                <a:uFill>
                  <a:solidFill>
                    <a:srgbClr val="000000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100</a:t>
            </a:r>
          </a:p>
        </p:txBody>
      </p:sp>
      <p:sp>
        <p:nvSpPr>
          <p:cNvPr id="8" name="文本框 7"/>
          <p:cNvSpPr txBox="1"/>
          <p:nvPr/>
        </p:nvSpPr>
        <p:spPr>
          <a:xfrm>
            <a:off x="2869350" y="2948943"/>
            <a:ext cx="508649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>
                <a:solidFill>
                  <a:srgbClr val="FF0000"/>
                </a:solidFill>
                <a:uFill>
                  <a:solidFill>
                    <a:srgbClr val="000000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0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01354112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>
            <a:spLocks noChangeAspect="1"/>
          </p:cNvSpPr>
          <p:nvPr/>
        </p:nvSpPr>
        <p:spPr>
          <a:xfrm>
            <a:off x="618000" y="896540"/>
            <a:ext cx="7920567" cy="1421928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120000"/>
              </a:lnSpc>
              <a:spcAft>
                <a:spcPct val="0"/>
              </a:spcAft>
              <a:tabLst>
                <a:tab pos="1188085" algn="l"/>
                <a:tab pos="2163445" algn="l"/>
                <a:tab pos="3142615" algn="l"/>
                <a:tab pos="4190365" algn="l"/>
              </a:tabLst>
            </a:pPr>
            <a:r>
              <a:rPr lang="en-US" altLang="zh-CN" sz="2400" b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zh-CN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zh-CN" altLang="zh-CN" sz="2400">
                <a:solidFill>
                  <a:srgbClr val="000000"/>
                </a:solidFill>
                <a:ea typeface="黑体" panose="02010609060101010101" pitchFamily="2" charset="-122"/>
                <a:cs typeface="Times New Roman" panose="02020603050405020304" pitchFamily="18" charset="0"/>
              </a:rPr>
              <a:t>温度计</a:t>
            </a:r>
            <a:endParaRPr lang="zh-CN" altLang="zh-CN" sz="2400">
              <a:solidFill>
                <a:srgbClr val="000000"/>
              </a:solidFill>
              <a:latin typeface="NEU-BZ-S92" panose="02020503000000020003" pitchFamily="18" charset="-122"/>
              <a:ea typeface="NEU-BZ-S92" panose="02020503000000020003" pitchFamily="18" charset="-122"/>
              <a:cs typeface="Times New Roman" panose="02020603050405020304" pitchFamily="18" charset="0"/>
            </a:endParaRPr>
          </a:p>
          <a:p>
            <a:pPr>
              <a:lnSpc>
                <a:spcPct val="120000"/>
              </a:lnSpc>
              <a:spcAft>
                <a:spcPct val="0"/>
              </a:spcAft>
              <a:tabLst>
                <a:tab pos="1188085" algn="l"/>
                <a:tab pos="2163445" algn="l"/>
                <a:tab pos="3142615" algn="l"/>
                <a:tab pos="4190365" algn="l"/>
              </a:tabLst>
            </a:pPr>
            <a:r>
              <a:rPr lang="en-US" altLang="zh-CN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  1  )</a:t>
            </a:r>
            <a:r>
              <a:rPr lang="zh-CN" altLang="zh-CN" sz="2400">
                <a:solidFill>
                  <a:srgbClr val="000000"/>
                </a:solidFill>
                <a:ea typeface="黑体" panose="02010609060101010101" pitchFamily="2" charset="-122"/>
                <a:cs typeface="Times New Roman" panose="02020603050405020304" pitchFamily="18" charset="0"/>
              </a:rPr>
              <a:t>原理</a:t>
            </a:r>
            <a:r>
              <a:rPr lang="en-US" altLang="zh-CN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zh-CN" altLang="zh-CN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实验室常用温度计是利用液体的</a:t>
            </a:r>
            <a:r>
              <a:rPr lang="zh-CN" altLang="zh-CN" sz="2400" u="sng">
                <a:solidFill>
                  <a:srgbClr val="FF00FF"/>
                </a:solidFill>
                <a:uFill>
                  <a:solidFill>
                    <a:srgbClr val="000000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　               　</a:t>
            </a:r>
            <a:r>
              <a:rPr lang="zh-CN" altLang="zh-CN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。</a:t>
            </a:r>
            <a:r>
              <a:rPr lang="en-US" altLang="zh-CN" sz="22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zh-CN" altLang="zh-CN" sz="2200">
              <a:solidFill>
                <a:srgbClr val="000000"/>
              </a:solidFill>
              <a:latin typeface="NEU-BZ-S92" panose="02020503000000020003" pitchFamily="18" charset="-122"/>
              <a:ea typeface="NEU-BZ-S92" panose="02020503000000020003" pitchFamily="18" charset="-122"/>
              <a:cs typeface="Times New Roman" panose="02020603050405020304" pitchFamily="18" charset="0"/>
            </a:endParaRPr>
          </a:p>
        </p:txBody>
      </p:sp>
      <p:graphicFrame>
        <p:nvGraphicFramePr>
          <p:cNvPr id="7" name="对象 6"/>
          <p:cNvGraphicFramePr>
            <a:graphicFrameLocks noChangeAspect="1"/>
          </p:cNvGraphicFramePr>
          <p:nvPr/>
        </p:nvGraphicFramePr>
        <p:xfrm>
          <a:off x="1979954" y="2043945"/>
          <a:ext cx="7920567" cy="64902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0" name="文档" r:id="rId4" imgW="3839210" imgH="307975" progId="">
                  <p:embed/>
                </p:oleObj>
              </mc:Choice>
              <mc:Fallback>
                <p:oleObj name="文档" r:id="rId4" imgW="3839210" imgH="307975" progId="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tretch>
                        <a:fillRect/>
                      </a:stretch>
                    </p:blipFill>
                    <p:spPr>
                      <a:xfrm>
                        <a:off x="1979954" y="2043945"/>
                        <a:ext cx="7920567" cy="64902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矩形 7"/>
          <p:cNvSpPr>
            <a:spLocks noChangeAspect="1"/>
          </p:cNvSpPr>
          <p:nvPr/>
        </p:nvSpPr>
        <p:spPr>
          <a:xfrm>
            <a:off x="497776" y="2824630"/>
            <a:ext cx="10706909" cy="34150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Aft>
                <a:spcPct val="0"/>
              </a:spcAft>
              <a:tabLst>
                <a:tab pos="1188085" algn="l"/>
                <a:tab pos="2163445" algn="l"/>
                <a:tab pos="3142615" algn="l"/>
                <a:tab pos="4190365" algn="l"/>
              </a:tabLst>
            </a:pPr>
            <a:r>
              <a:rPr lang="zh-CN" altLang="zh-CN" sz="2200">
                <a:solidFill>
                  <a:srgbClr val="000000"/>
                </a:solidFill>
                <a:latin typeface="NEU-BZ-S92" panose="02020503000000020003" pitchFamily="18" charset="-122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2400" smtClean="0">
                <a:solidFill>
                  <a:srgbClr val="000000"/>
                </a:solidFill>
                <a:latin typeface="NEU-BZ-S92" panose="02020503000000020003" pitchFamily="18" charset="-122"/>
                <a:ea typeface="Times New Roman" panose="02020603050405020304" pitchFamily="18" charset="0"/>
                <a:cs typeface="Times New Roman" panose="02020603050405020304" pitchFamily="18" charset="0"/>
              </a:rPr>
              <a:t>( </a:t>
            </a:r>
            <a:r>
              <a:rPr lang="en-US" altLang="zh-CN" sz="240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  </a:t>
            </a:r>
            <a:r>
              <a:rPr lang="en-US" altLang="zh-CN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zh-CN" altLang="zh-CN" sz="2400">
                <a:solidFill>
                  <a:srgbClr val="000000"/>
                </a:solidFill>
                <a:ea typeface="黑体" panose="02010609060101010101" pitchFamily="2" charset="-122"/>
                <a:cs typeface="Times New Roman" panose="02020603050405020304" pitchFamily="18" charset="0"/>
              </a:rPr>
              <a:t>使用方法</a:t>
            </a:r>
            <a:endParaRPr lang="zh-CN" altLang="zh-CN" sz="2400">
              <a:solidFill>
                <a:srgbClr val="000000"/>
              </a:solidFill>
              <a:latin typeface="NEU-BZ-S92" panose="02020503000000020003" pitchFamily="18" charset="-122"/>
              <a:ea typeface="NEU-BZ-S92" panose="02020503000000020003" pitchFamily="18" charset="-122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Aft>
                <a:spcPct val="0"/>
              </a:spcAft>
              <a:tabLst>
                <a:tab pos="1188085" algn="l"/>
                <a:tab pos="2163445" algn="l"/>
                <a:tab pos="3142615" algn="l"/>
                <a:tab pos="4190365" algn="l"/>
              </a:tabLst>
            </a:pPr>
            <a:r>
              <a:rPr lang="zh-CN" altLang="zh-CN" sz="2400">
                <a:solidFill>
                  <a:srgbClr val="000000"/>
                </a:solidFill>
                <a:latin typeface="NEU-BZ-S92" panose="02020503000000020003" pitchFamily="18" charset="-122"/>
                <a:cs typeface="宋体" panose="02010600030101010101" pitchFamily="2" charset="-122"/>
              </a:rPr>
              <a:t>①</a:t>
            </a:r>
            <a:r>
              <a:rPr lang="zh-CN" altLang="zh-CN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估</a:t>
            </a:r>
            <a:r>
              <a:rPr lang="en-US" altLang="zh-CN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zh-CN" altLang="zh-CN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测量前</a:t>
            </a:r>
            <a:r>
              <a:rPr lang="en-US" altLang="zh-CN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zh-CN" altLang="zh-CN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先估计</a:t>
            </a:r>
            <a:r>
              <a:rPr lang="zh-CN" altLang="zh-CN" sz="2400" u="sng">
                <a:solidFill>
                  <a:srgbClr val="FF00FF"/>
                </a:solidFill>
                <a:uFill>
                  <a:solidFill>
                    <a:srgbClr val="000000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　                       　</a:t>
            </a:r>
            <a:r>
              <a:rPr lang="zh-CN" altLang="zh-CN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。</a:t>
            </a:r>
            <a:r>
              <a:rPr lang="en-US" altLang="zh-CN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zh-CN" altLang="zh-CN" sz="2400">
              <a:solidFill>
                <a:srgbClr val="000000"/>
              </a:solidFill>
              <a:latin typeface="NEU-BZ-S92" panose="02020503000000020003" pitchFamily="18" charset="-122"/>
              <a:ea typeface="NEU-BZ-S92" panose="02020503000000020003" pitchFamily="18" charset="-122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Aft>
                <a:spcPct val="0"/>
              </a:spcAft>
              <a:tabLst>
                <a:tab pos="1188085" algn="l"/>
                <a:tab pos="2163445" algn="l"/>
                <a:tab pos="3142615" algn="l"/>
                <a:tab pos="4190365" algn="l"/>
              </a:tabLst>
            </a:pPr>
            <a:r>
              <a:rPr lang="zh-CN" altLang="zh-CN" sz="2400">
                <a:solidFill>
                  <a:srgbClr val="000000"/>
                </a:solidFill>
                <a:latin typeface="NEU-BZ-S92" panose="02020503000000020003" pitchFamily="18" charset="-122"/>
                <a:cs typeface="宋体" panose="02010600030101010101" pitchFamily="2" charset="-122"/>
              </a:rPr>
              <a:t>②</a:t>
            </a:r>
            <a:r>
              <a:rPr lang="zh-CN" altLang="zh-CN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选</a:t>
            </a:r>
            <a:r>
              <a:rPr lang="en-US" altLang="zh-CN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zh-CN" altLang="zh-CN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根据估计选择合适的温度计</a:t>
            </a:r>
            <a:r>
              <a:rPr lang="en-US" altLang="zh-CN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zh-CN" altLang="zh-CN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观察温度计的</a:t>
            </a:r>
            <a:r>
              <a:rPr lang="zh-CN" altLang="zh-CN" sz="2400" u="sng">
                <a:solidFill>
                  <a:srgbClr val="FF00FF"/>
                </a:solidFill>
                <a:uFill>
                  <a:solidFill>
                    <a:srgbClr val="000000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　                         　</a:t>
            </a:r>
            <a:r>
              <a:rPr lang="zh-CN" altLang="zh-CN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。</a:t>
            </a:r>
            <a:r>
              <a:rPr lang="en-US" altLang="zh-CN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zh-CN" altLang="zh-CN" sz="2400">
              <a:solidFill>
                <a:srgbClr val="000000"/>
              </a:solidFill>
              <a:latin typeface="NEU-BZ-S92" panose="02020503000000020003" pitchFamily="18" charset="-122"/>
              <a:ea typeface="NEU-BZ-S92" panose="02020503000000020003" pitchFamily="18" charset="-122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Aft>
                <a:spcPct val="0"/>
              </a:spcAft>
              <a:tabLst>
                <a:tab pos="1188085" algn="l"/>
                <a:tab pos="2163445" algn="l"/>
                <a:tab pos="3142615" algn="l"/>
                <a:tab pos="4190365" algn="l"/>
              </a:tabLst>
            </a:pPr>
            <a:r>
              <a:rPr lang="zh-CN" altLang="zh-CN" sz="2400">
                <a:solidFill>
                  <a:srgbClr val="000000"/>
                </a:solidFill>
                <a:latin typeface="NEU-BZ-S92" panose="02020503000000020003" pitchFamily="18" charset="-122"/>
                <a:cs typeface="宋体" panose="02010600030101010101" pitchFamily="2" charset="-122"/>
              </a:rPr>
              <a:t>③</a:t>
            </a:r>
            <a:r>
              <a:rPr lang="zh-CN" altLang="zh-CN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放</a:t>
            </a:r>
            <a:r>
              <a:rPr lang="en-US" altLang="zh-CN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zh-CN" altLang="zh-CN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温度计的玻璃泡与被测物体</a:t>
            </a:r>
            <a:r>
              <a:rPr lang="zh-CN" altLang="zh-CN" sz="2400" u="sng">
                <a:solidFill>
                  <a:srgbClr val="FF00FF"/>
                </a:solidFill>
                <a:uFill>
                  <a:solidFill>
                    <a:srgbClr val="000000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　                  　</a:t>
            </a:r>
            <a:r>
              <a:rPr lang="zh-CN" altLang="zh-CN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。</a:t>
            </a:r>
            <a:r>
              <a:rPr lang="en-US" altLang="zh-CN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zh-CN" altLang="zh-CN" sz="2400">
              <a:solidFill>
                <a:srgbClr val="000000"/>
              </a:solidFill>
              <a:latin typeface="NEU-BZ-S92" panose="02020503000000020003" pitchFamily="18" charset="-122"/>
              <a:ea typeface="NEU-BZ-S92" panose="02020503000000020003" pitchFamily="18" charset="-122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Aft>
                <a:spcPct val="0"/>
              </a:spcAft>
              <a:tabLst>
                <a:tab pos="1188085" algn="l"/>
                <a:tab pos="2163445" algn="l"/>
                <a:tab pos="3142615" algn="l"/>
                <a:tab pos="4190365" algn="l"/>
              </a:tabLst>
            </a:pPr>
            <a:r>
              <a:rPr lang="zh-CN" altLang="zh-CN" sz="2400">
                <a:solidFill>
                  <a:srgbClr val="000000"/>
                </a:solidFill>
                <a:latin typeface="NEU-BZ-S92" panose="02020503000000020003" pitchFamily="18" charset="-122"/>
                <a:cs typeface="宋体" panose="02010600030101010101" pitchFamily="2" charset="-122"/>
              </a:rPr>
              <a:t>④</a:t>
            </a:r>
            <a:r>
              <a:rPr lang="zh-CN" altLang="zh-CN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读</a:t>
            </a:r>
            <a:r>
              <a:rPr lang="en-US" altLang="zh-CN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zh-CN" altLang="zh-CN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等温度计示数</a:t>
            </a:r>
            <a:r>
              <a:rPr lang="zh-CN" altLang="zh-CN" sz="2400" u="sng">
                <a:solidFill>
                  <a:srgbClr val="FF00FF"/>
                </a:solidFill>
                <a:uFill>
                  <a:solidFill>
                    <a:srgbClr val="000000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　          　</a:t>
            </a:r>
            <a:r>
              <a:rPr lang="zh-CN" altLang="zh-CN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读数</a:t>
            </a:r>
            <a:r>
              <a:rPr lang="en-US" altLang="zh-CN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zh-CN" altLang="zh-CN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读数时</a:t>
            </a:r>
            <a:r>
              <a:rPr lang="en-US" altLang="zh-CN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zh-CN" altLang="zh-CN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玻璃泡不能离开被测物体</a:t>
            </a:r>
            <a:r>
              <a:rPr lang="en-US" altLang="zh-CN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zh-CN" altLang="zh-CN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视线要与温度计液柱的液面</a:t>
            </a:r>
            <a:r>
              <a:rPr lang="zh-CN" altLang="zh-CN" sz="2400" u="sng">
                <a:solidFill>
                  <a:srgbClr val="FF00FF"/>
                </a:solidFill>
                <a:uFill>
                  <a:solidFill>
                    <a:srgbClr val="000000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　       　</a:t>
            </a:r>
            <a:r>
              <a:rPr lang="zh-CN" altLang="zh-CN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。</a:t>
            </a:r>
            <a:r>
              <a:rPr lang="en-US" altLang="zh-CN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altLang="zh-CN" sz="2400">
              <a:solidFill>
                <a:srgbClr val="000000"/>
              </a:solidFill>
              <a:latin typeface="Times New Roman" panose="02020603050405020304" pitchFamily="18" charset="0"/>
              <a:ea typeface="NEU-BZ-S92" panose="02020503000000020003" pitchFamily="18" charset="-122"/>
              <a:cs typeface="Times New Roman" panose="02020603050405020304" pitchFamily="18" charset="0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6578403" y="1311913"/>
            <a:ext cx="137496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zh-CN" sz="2400">
                <a:solidFill>
                  <a:srgbClr val="FF0000"/>
                </a:solidFill>
                <a:uFill>
                  <a:solidFill>
                    <a:srgbClr val="000000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热胀冷缩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3332828" y="3583940"/>
            <a:ext cx="2516636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zh-CN" sz="2400">
                <a:solidFill>
                  <a:srgbClr val="FF0000"/>
                </a:solidFill>
                <a:uFill>
                  <a:solidFill>
                    <a:srgbClr val="000000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被测物体的温度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6743001" y="4021458"/>
            <a:ext cx="2626163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zh-CN" sz="2400">
                <a:solidFill>
                  <a:srgbClr val="FF0000"/>
                </a:solidFill>
                <a:uFill>
                  <a:solidFill>
                    <a:srgbClr val="000000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分度值和量程</a:t>
            </a:r>
          </a:p>
        </p:txBody>
      </p:sp>
      <p:sp>
        <p:nvSpPr>
          <p:cNvPr id="10" name="文本框 9"/>
          <p:cNvSpPr txBox="1"/>
          <p:nvPr/>
        </p:nvSpPr>
        <p:spPr>
          <a:xfrm>
            <a:off x="4914466" y="4613913"/>
            <a:ext cx="1828537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zh-CN" sz="2400">
                <a:solidFill>
                  <a:srgbClr val="FF0000"/>
                </a:solidFill>
                <a:uFill>
                  <a:solidFill>
                    <a:srgbClr val="000000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充分接触</a:t>
            </a:r>
          </a:p>
        </p:txBody>
      </p:sp>
      <p:sp>
        <p:nvSpPr>
          <p:cNvPr id="11" name="文本框 10"/>
          <p:cNvSpPr txBox="1"/>
          <p:nvPr/>
        </p:nvSpPr>
        <p:spPr>
          <a:xfrm>
            <a:off x="3181842" y="5074288"/>
            <a:ext cx="1470874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zh-CN" sz="2400">
                <a:solidFill>
                  <a:srgbClr val="FF0000"/>
                </a:solidFill>
                <a:uFill>
                  <a:solidFill>
                    <a:srgbClr val="000000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稳定后</a:t>
            </a:r>
          </a:p>
        </p:txBody>
      </p:sp>
      <p:sp>
        <p:nvSpPr>
          <p:cNvPr id="12" name="文本框 11"/>
          <p:cNvSpPr txBox="1"/>
          <p:nvPr/>
        </p:nvSpPr>
        <p:spPr>
          <a:xfrm>
            <a:off x="2920710" y="5714368"/>
            <a:ext cx="893539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zh-CN" sz="2400">
                <a:solidFill>
                  <a:srgbClr val="FF0000"/>
                </a:solidFill>
                <a:uFill>
                  <a:solidFill>
                    <a:srgbClr val="000000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相平</a:t>
            </a:r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418285615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9" grpId="0"/>
      <p:bldP spid="10" grpId="0"/>
      <p:bldP spid="11" grpId="0"/>
      <p:bldP spid="1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文本框 99"/>
          <p:cNvSpPr txBox="1"/>
          <p:nvPr/>
        </p:nvSpPr>
        <p:spPr>
          <a:xfrm>
            <a:off x="525358" y="1312545"/>
            <a:ext cx="10829519" cy="2308324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zh-CN" altLang="en-US" sz="2400">
                <a:solidFill>
                  <a:srgbClr val="000000"/>
                </a:solidFill>
                <a:latin typeface="黑体" panose="02010609060101010101" pitchFamily="2" charset="-122"/>
                <a:ea typeface="黑体" panose="02010609060101010101" pitchFamily="2" charset="-122"/>
                <a:cs typeface="Times New Roman" panose="02020603050405020304" pitchFamily="18" charset="0"/>
              </a:rPr>
              <a:t>体温计</a:t>
            </a:r>
            <a:r>
              <a:rPr lang="en-US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(1)</a:t>
            </a:r>
            <a:r>
              <a:rPr lang="zh-CN" altLang="en-US" sz="2400">
                <a:solidFill>
                  <a:srgbClr val="000000"/>
                </a:solidFill>
                <a:latin typeface="黑体" panose="02010609060101010101" pitchFamily="2" charset="-122"/>
                <a:ea typeface="黑体" panose="02010609060101010101" pitchFamily="2" charset="-122"/>
                <a:cs typeface="Times New Roman" panose="02020603050405020304" pitchFamily="18" charset="0"/>
              </a:rPr>
              <a:t>测量范围</a:t>
            </a:r>
            <a:r>
              <a:rPr lang="zh-CN" altLang="en-US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：</a:t>
            </a:r>
            <a:r>
              <a:rPr lang="en-US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______</a:t>
            </a:r>
            <a:r>
              <a:rPr lang="en-US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____</a:t>
            </a:r>
            <a:r>
              <a:rPr lang="en-US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__℃</a:t>
            </a:r>
            <a:r>
              <a:rPr lang="zh-CN" altLang="en-US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；分度值为</a:t>
            </a:r>
            <a:r>
              <a:rPr lang="en-US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______℃.(2)</a:t>
            </a:r>
            <a:r>
              <a:rPr lang="zh-CN" altLang="en-US" sz="2400">
                <a:solidFill>
                  <a:srgbClr val="000000"/>
                </a:solidFill>
                <a:latin typeface="黑体" panose="02010609060101010101" pitchFamily="2" charset="-122"/>
                <a:ea typeface="黑体" panose="02010609060101010101" pitchFamily="2" charset="-122"/>
                <a:cs typeface="Times New Roman" panose="02020603050405020304" pitchFamily="18" charset="0"/>
              </a:rPr>
              <a:t>使用</a:t>
            </a:r>
            <a:r>
              <a:rPr lang="zh-CN" altLang="en-US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：使用前要用力向下甩</a:t>
            </a:r>
            <a:r>
              <a:rPr lang="en-US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zh-CN" altLang="en-US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其他温度计不需要向下甩</a:t>
            </a:r>
            <a:r>
              <a:rPr lang="en-US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zh-CN" altLang="en-US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，体温计</a:t>
            </a:r>
            <a:r>
              <a:rPr lang="en-US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________(</a:t>
            </a:r>
            <a:r>
              <a:rPr lang="zh-CN" altLang="en-US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选填</a:t>
            </a:r>
            <a:r>
              <a:rPr lang="en-US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zh-CN" altLang="en-US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可以</a:t>
            </a:r>
            <a:r>
              <a:rPr lang="en-US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  <a:r>
              <a:rPr lang="zh-CN" altLang="en-US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或</a:t>
            </a:r>
            <a:r>
              <a:rPr lang="en-US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zh-CN" altLang="en-US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不可以</a:t>
            </a:r>
            <a:r>
              <a:rPr lang="en-US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”)</a:t>
            </a:r>
            <a:r>
              <a:rPr lang="zh-CN" altLang="en-US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离开人体读数．</a:t>
            </a:r>
            <a:r>
              <a:rPr lang="en-US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(3)</a:t>
            </a:r>
            <a:r>
              <a:rPr lang="zh-CN" altLang="en-US" sz="2400">
                <a:solidFill>
                  <a:srgbClr val="000000"/>
                </a:solidFill>
                <a:latin typeface="黑体" panose="02010609060101010101" pitchFamily="2" charset="-122"/>
                <a:ea typeface="黑体" panose="02010609060101010101" pitchFamily="2" charset="-122"/>
                <a:cs typeface="Times New Roman" panose="02020603050405020304" pitchFamily="18" charset="0"/>
              </a:rPr>
              <a:t>读数</a:t>
            </a:r>
            <a:r>
              <a:rPr lang="zh-CN" altLang="en-US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：图中体温计的示数为</a:t>
            </a:r>
            <a:r>
              <a:rPr lang="en-US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________℃.
</a:t>
            </a:r>
            <a:endParaRPr lang="zh-CN" altLang="en-US" sz="240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图片 -2147482459" descr="C:\Documents and Settings\Administrator\桌面\W河北物理面对面\EP475A.tif"/>
          <p:cNvPicPr>
            <a:picLocks noChangeAspect="1"/>
          </p:cNvPicPr>
          <p:nvPr/>
        </p:nvPicPr>
        <p:blipFill>
          <a:blip r:embed="rId3" r:link="rId4"/>
          <a:stretch>
            <a:fillRect/>
          </a:stretch>
        </p:blipFill>
        <p:spPr>
          <a:xfrm>
            <a:off x="2414537" y="4634865"/>
            <a:ext cx="7051161" cy="57658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3" name="文本框 2"/>
          <p:cNvSpPr txBox="1"/>
          <p:nvPr/>
        </p:nvSpPr>
        <p:spPr>
          <a:xfrm>
            <a:off x="2790145" y="1982473"/>
            <a:ext cx="1228307" cy="4603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r>
              <a:rPr lang="en-US" sz="240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35</a:t>
            </a:r>
            <a:r>
              <a:rPr lang="zh-CN" altLang="en-US" sz="2400">
                <a:solidFill>
                  <a:srgbClr val="FF0000"/>
                </a:solidFill>
                <a:ea typeface="宋体" panose="02010600030101010101" pitchFamily="2" charset="-122"/>
              </a:rPr>
              <a:t>～</a:t>
            </a:r>
            <a:r>
              <a:rPr lang="en-US" sz="240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42</a:t>
            </a:r>
            <a:endParaRPr lang="en-US" altLang="en-US" sz="2400">
              <a:solidFill>
                <a:srgbClr val="FF0000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6162572" y="1969773"/>
            <a:ext cx="654684" cy="4603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r>
              <a:rPr lang="en-US" sz="240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0.1</a:t>
            </a:r>
            <a:endParaRPr lang="en-US" altLang="en-US" sz="2400">
              <a:solidFill>
                <a:srgbClr val="FF0000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9380923" y="2513333"/>
            <a:ext cx="916434" cy="4603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r>
              <a:rPr lang="zh-CN" altLang="en-US" sz="240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可以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4744296" y="3619500"/>
            <a:ext cx="780918" cy="4603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r>
              <a:rPr lang="en-US" sz="240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36.8</a:t>
            </a:r>
            <a:endParaRPr lang="en-US" altLang="en-US" sz="2400">
              <a:solidFill>
                <a:srgbClr val="FF0000"/>
              </a:solidFill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46985533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728852" y="3534414"/>
            <a:ext cx="10913075" cy="332359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eaLnBrk="0" latinLnBrk="1" hangingPunct="0">
              <a:lnSpc>
                <a:spcPct val="150000"/>
              </a:lnSpc>
              <a:spcBef>
                <a:spcPct val="0"/>
              </a:spcBef>
            </a:pPr>
            <a:r>
              <a:rPr lang="zh-CN" altLang="en-US" sz="2400" kern="0" smtClean="0">
                <a:solidFill>
                  <a:srgbClr val="000000"/>
                </a:solidFill>
                <a:latin typeface="微软雅黑" panose="020B0503020204020204" pitchFamily="34" charset="-122"/>
                <a:cs typeface="微软雅黑" panose="020B0503020204020204" pitchFamily="34" charset="-122"/>
              </a:rPr>
              <a:t>二、判断物态变化及其吸放热,可按照下面“四步法”进行:</a:t>
            </a:r>
            <a:endParaRPr lang="zh-CN" altLang="en-US" sz="3200">
              <a:solidFill>
                <a:srgbClr val="000000"/>
              </a:solidFill>
              <a:latin typeface="微软雅黑" panose="020B0503020204020204" pitchFamily="34" charset="-122"/>
              <a:cs typeface="微软雅黑" panose="020B0503020204020204" pitchFamily="34" charset="-122"/>
            </a:endParaRPr>
          </a:p>
          <a:p>
            <a:pPr eaLnBrk="0" latinLnBrk="1" hangingPunct="0">
              <a:lnSpc>
                <a:spcPct val="150000"/>
              </a:lnSpc>
              <a:spcBef>
                <a:spcPct val="0"/>
              </a:spcBef>
            </a:pPr>
            <a:r>
              <a:rPr lang="zh-CN" altLang="en-US" sz="2400" kern="0" smtClean="0">
                <a:solidFill>
                  <a:srgbClr val="000000"/>
                </a:solidFill>
                <a:latin typeface="微软雅黑" panose="020B0503020204020204" pitchFamily="34" charset="-122"/>
                <a:cs typeface="微软雅黑" panose="020B0503020204020204" pitchFamily="34" charset="-122"/>
              </a:rPr>
              <a:t>第一步:判断发生物态变化前物质的状态;</a:t>
            </a:r>
            <a:endParaRPr lang="zh-CN" altLang="en-US" sz="3200">
              <a:solidFill>
                <a:srgbClr val="000000"/>
              </a:solidFill>
              <a:latin typeface="微软雅黑" panose="020B0503020204020204" pitchFamily="34" charset="-122"/>
              <a:cs typeface="微软雅黑" panose="020B0503020204020204" pitchFamily="34" charset="-122"/>
            </a:endParaRPr>
          </a:p>
          <a:p>
            <a:pPr eaLnBrk="0" latinLnBrk="1" hangingPunct="0">
              <a:lnSpc>
                <a:spcPct val="150000"/>
              </a:lnSpc>
              <a:spcBef>
                <a:spcPct val="0"/>
              </a:spcBef>
            </a:pPr>
            <a:r>
              <a:rPr lang="zh-CN" altLang="en-US" sz="2400" kern="0" smtClean="0">
                <a:solidFill>
                  <a:srgbClr val="000000"/>
                </a:solidFill>
                <a:latin typeface="微软雅黑" panose="020B0503020204020204" pitchFamily="34" charset="-122"/>
                <a:cs typeface="微软雅黑" panose="020B0503020204020204" pitchFamily="34" charset="-122"/>
              </a:rPr>
              <a:t>第二步:判断发生物态变化后物质的状态;</a:t>
            </a:r>
            <a:endParaRPr lang="zh-CN" altLang="en-US" sz="3200">
              <a:solidFill>
                <a:srgbClr val="000000"/>
              </a:solidFill>
              <a:latin typeface="微软雅黑" panose="020B0503020204020204" pitchFamily="34" charset="-122"/>
              <a:cs typeface="微软雅黑" panose="020B0503020204020204" pitchFamily="34" charset="-122"/>
            </a:endParaRPr>
          </a:p>
          <a:p>
            <a:pPr eaLnBrk="0" latinLnBrk="1" hangingPunct="0">
              <a:lnSpc>
                <a:spcPct val="150000"/>
              </a:lnSpc>
              <a:spcBef>
                <a:spcPct val="0"/>
              </a:spcBef>
            </a:pPr>
            <a:r>
              <a:rPr lang="zh-CN" altLang="en-US" sz="2400" kern="0" smtClean="0">
                <a:solidFill>
                  <a:srgbClr val="000000"/>
                </a:solidFill>
                <a:latin typeface="微软雅黑" panose="020B0503020204020204" pitchFamily="34" charset="-122"/>
                <a:cs typeface="微软雅黑" panose="020B0503020204020204" pitchFamily="34" charset="-122"/>
              </a:rPr>
              <a:t>第三步:根据物质前后状态的变化判断所发生的物态变化;</a:t>
            </a:r>
            <a:endParaRPr lang="zh-CN" altLang="en-US" sz="3200">
              <a:solidFill>
                <a:srgbClr val="000000"/>
              </a:solidFill>
              <a:latin typeface="微软雅黑" panose="020B0503020204020204" pitchFamily="34" charset="-122"/>
              <a:cs typeface="微软雅黑" panose="020B0503020204020204" pitchFamily="34" charset="-122"/>
            </a:endParaRPr>
          </a:p>
          <a:p>
            <a:pPr eaLnBrk="0" latinLnBrk="1" hangingPunct="0">
              <a:lnSpc>
                <a:spcPct val="150000"/>
              </a:lnSpc>
              <a:spcBef>
                <a:spcPct val="0"/>
              </a:spcBef>
            </a:pPr>
            <a:r>
              <a:rPr lang="zh-CN" altLang="en-US" sz="2400" kern="0" smtClean="0">
                <a:solidFill>
                  <a:srgbClr val="000000"/>
                </a:solidFill>
                <a:latin typeface="微软雅黑" panose="020B0503020204020204" pitchFamily="34" charset="-122"/>
                <a:cs typeface="微软雅黑" panose="020B0503020204020204" pitchFamily="34" charset="-122"/>
              </a:rPr>
              <a:t>第四步:从固态→液态→气态是吸热过程,从气态→液态→固态是放热过程,从而判断其吸放热情况。</a:t>
            </a:r>
          </a:p>
        </p:txBody>
      </p:sp>
      <p:pic>
        <p:nvPicPr>
          <p:cNvPr id="3" name="图片 3" descr="textimage16.jpe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11034" y="1223635"/>
            <a:ext cx="4735915" cy="2330111"/>
          </a:xfrm>
          <a:prstGeom prst="rect">
            <a:avLst/>
          </a:prstGeom>
        </p:spPr>
      </p:pic>
      <p:sp>
        <p:nvSpPr>
          <p:cNvPr id="14" name="文本框 13"/>
          <p:cNvSpPr txBox="1"/>
          <p:nvPr/>
        </p:nvSpPr>
        <p:spPr>
          <a:xfrm>
            <a:off x="825472" y="542928"/>
            <a:ext cx="7013414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>
                <a:solidFill>
                  <a:srgbClr val="000000"/>
                </a:solidFill>
              </a:rPr>
              <a:t>考点</a:t>
            </a:r>
            <a:r>
              <a:rPr lang="en-US" altLang="zh-CN" sz="3200">
                <a:solidFill>
                  <a:srgbClr val="000000"/>
                </a:solidFill>
              </a:rPr>
              <a:t>2  </a:t>
            </a:r>
            <a:r>
              <a:rPr lang="zh-CN" altLang="en-US" sz="3200">
                <a:solidFill>
                  <a:srgbClr val="000000"/>
                </a:solidFill>
              </a:rPr>
              <a:t>物态变化辨识及吸、放热判断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518310574"/>
      </p:ext>
    </p:extLst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文本框 99"/>
          <p:cNvSpPr txBox="1"/>
          <p:nvPr/>
        </p:nvSpPr>
        <p:spPr>
          <a:xfrm>
            <a:off x="943043" y="705485"/>
            <a:ext cx="9479928" cy="4154984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3200" b="1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练习：</a:t>
            </a:r>
          </a:p>
          <a:p>
            <a:pPr>
              <a:lnSpc>
                <a:spcPct val="150000"/>
              </a:lnSpc>
            </a:pPr>
            <a:r>
              <a:rPr lang="zh-CN" altLang="en-US" sz="240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判断下列过程中的物态变化类型及吸、放热情况，并填入括号中．</a:t>
            </a:r>
            <a:r>
              <a:rPr lang="en-US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(1) </a:t>
            </a:r>
            <a:r>
              <a:rPr lang="zh-CN" altLang="en-US" sz="240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冰雪消融</a:t>
            </a:r>
            <a:r>
              <a:rPr lang="en-US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zh-CN" altLang="en-US" sz="240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　   　</a:t>
            </a:r>
            <a:r>
              <a:rPr lang="en-US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)(</a:t>
            </a:r>
            <a:r>
              <a:rPr lang="zh-CN" altLang="en-US" sz="240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　    　</a:t>
            </a:r>
            <a:r>
              <a:rPr lang="en-US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)(2) </a:t>
            </a:r>
            <a:r>
              <a:rPr lang="zh-CN" altLang="en-US" sz="240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雾凇的形成</a:t>
            </a:r>
            <a:r>
              <a:rPr lang="en-US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    </a:t>
            </a:r>
            <a:r>
              <a:rPr lang="zh-CN" altLang="en-US" sz="240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　　</a:t>
            </a:r>
            <a:r>
              <a:rPr lang="en-US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)(</a:t>
            </a:r>
            <a:r>
              <a:rPr lang="zh-CN" altLang="en-US" sz="240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　     　</a:t>
            </a:r>
            <a:r>
              <a:rPr lang="en-US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)(3) </a:t>
            </a:r>
            <a:r>
              <a:rPr lang="zh-CN" altLang="en-US" sz="240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雾的形成</a:t>
            </a:r>
            <a:r>
              <a:rPr lang="en-US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zh-CN" altLang="en-US" sz="240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　    　</a:t>
            </a:r>
            <a:r>
              <a:rPr lang="en-US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)(</a:t>
            </a:r>
            <a:r>
              <a:rPr lang="zh-CN" altLang="en-US" sz="240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　     　</a:t>
            </a:r>
            <a:r>
              <a:rPr lang="en-US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)(4) </a:t>
            </a:r>
            <a:r>
              <a:rPr lang="zh-CN" altLang="en-US" sz="240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霜的形成</a:t>
            </a:r>
            <a:r>
              <a:rPr lang="en-US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zh-CN" altLang="en-US" sz="240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　    　</a:t>
            </a:r>
            <a:r>
              <a:rPr lang="en-US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)(</a:t>
            </a:r>
            <a:r>
              <a:rPr lang="zh-CN" altLang="en-US" sz="240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　     　</a:t>
            </a:r>
            <a:r>
              <a:rPr lang="en-US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n-US" sz="240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(5) </a:t>
            </a:r>
            <a:r>
              <a:rPr lang="zh-CN" altLang="en-US" sz="240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寒冬玻璃上的</a:t>
            </a:r>
            <a:r>
              <a:rPr lang="en-US" sz="240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“</a:t>
            </a:r>
            <a:r>
              <a:rPr lang="zh-CN" altLang="en-US" sz="240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冰花</a:t>
            </a:r>
            <a:r>
              <a:rPr lang="en-US" sz="240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”(</a:t>
            </a:r>
            <a:r>
              <a:rPr lang="zh-CN" altLang="en-US" sz="240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　     　</a:t>
            </a:r>
            <a:r>
              <a:rPr lang="en-US" sz="240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)(</a:t>
            </a:r>
            <a:r>
              <a:rPr lang="zh-CN" altLang="en-US" sz="240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　     　</a:t>
            </a:r>
            <a:r>
              <a:rPr lang="en-US" sz="240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)</a:t>
            </a:r>
            <a:r>
              <a:rPr lang="en-US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(6) 0 ℃</a:t>
            </a:r>
            <a:r>
              <a:rPr lang="zh-CN" altLang="en-US" sz="240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环境下，结冰的衣服变干</a:t>
            </a:r>
            <a:r>
              <a:rPr lang="en-US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zh-CN" altLang="en-US" sz="240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　      　</a:t>
            </a:r>
            <a:r>
              <a:rPr lang="en-US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)(</a:t>
            </a:r>
            <a:r>
              <a:rPr lang="zh-CN" altLang="en-US" sz="240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　     　</a:t>
            </a:r>
            <a:r>
              <a:rPr lang="en-US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
</a:t>
            </a:r>
            <a:endParaRPr lang="zh-CN" altLang="en-US" sz="240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2657723" y="2164083"/>
            <a:ext cx="811239" cy="4603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r>
              <a:rPr lang="zh-CN" altLang="en-US" sz="2400">
                <a:solidFill>
                  <a:srgbClr val="FF0000"/>
                </a:solidFill>
                <a:ea typeface="宋体" panose="02010600030101010101" pitchFamily="2" charset="-122"/>
              </a:rPr>
              <a:t>熔化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3707197" y="2164083"/>
            <a:ext cx="780918" cy="830997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r>
              <a:rPr lang="zh-CN" altLang="en-US" sz="2400">
                <a:solidFill>
                  <a:srgbClr val="FF0000"/>
                </a:solidFill>
                <a:ea typeface="宋体" panose="02010600030101010101" pitchFamily="2" charset="-122"/>
              </a:rPr>
              <a:t>吸热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3102016" y="2710183"/>
            <a:ext cx="790200" cy="830997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r>
              <a:rPr lang="zh-CN" altLang="en-US" sz="2400">
                <a:solidFill>
                  <a:srgbClr val="FF0000"/>
                </a:solidFill>
                <a:ea typeface="宋体" panose="02010600030101010101" pitchFamily="2" charset="-122"/>
              </a:rPr>
              <a:t>凝华</a:t>
            </a:r>
          </a:p>
        </p:txBody>
      </p:sp>
      <p:sp>
        <p:nvSpPr>
          <p:cNvPr id="8" name="文本框 7"/>
          <p:cNvSpPr txBox="1"/>
          <p:nvPr/>
        </p:nvSpPr>
        <p:spPr>
          <a:xfrm>
            <a:off x="4145923" y="2700658"/>
            <a:ext cx="810002" cy="4603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r>
              <a:rPr lang="zh-CN" altLang="en-US" sz="2400">
                <a:solidFill>
                  <a:srgbClr val="FF0000"/>
                </a:solidFill>
                <a:ea typeface="宋体" panose="02010600030101010101" pitchFamily="2" charset="-122"/>
              </a:rPr>
              <a:t>放热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2762918" y="3275966"/>
            <a:ext cx="848367" cy="4603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r>
              <a:rPr lang="zh-CN" altLang="en-US" sz="2400">
                <a:solidFill>
                  <a:srgbClr val="FF0000"/>
                </a:solidFill>
                <a:ea typeface="宋体" panose="02010600030101010101" pitchFamily="2" charset="-122"/>
              </a:rPr>
              <a:t>液化</a:t>
            </a:r>
          </a:p>
        </p:txBody>
      </p:sp>
      <p:sp>
        <p:nvSpPr>
          <p:cNvPr id="10" name="文本框 9"/>
          <p:cNvSpPr txBox="1"/>
          <p:nvPr/>
        </p:nvSpPr>
        <p:spPr>
          <a:xfrm>
            <a:off x="3851377" y="3275966"/>
            <a:ext cx="810002" cy="4603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r>
              <a:rPr lang="zh-CN" altLang="en-US" sz="2400">
                <a:solidFill>
                  <a:srgbClr val="FF0000"/>
                </a:solidFill>
                <a:ea typeface="宋体" panose="02010600030101010101" pitchFamily="2" charset="-122"/>
              </a:rPr>
              <a:t>放热</a:t>
            </a:r>
          </a:p>
        </p:txBody>
      </p:sp>
      <p:sp>
        <p:nvSpPr>
          <p:cNvPr id="11" name="文本框 10"/>
          <p:cNvSpPr txBox="1"/>
          <p:nvPr/>
        </p:nvSpPr>
        <p:spPr>
          <a:xfrm>
            <a:off x="2808709" y="3824607"/>
            <a:ext cx="790200" cy="830997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r>
              <a:rPr lang="zh-CN" altLang="en-US" sz="2400">
                <a:solidFill>
                  <a:srgbClr val="FF0000"/>
                </a:solidFill>
                <a:ea typeface="宋体" panose="02010600030101010101" pitchFamily="2" charset="-122"/>
              </a:rPr>
              <a:t>凝华</a:t>
            </a:r>
          </a:p>
        </p:txBody>
      </p:sp>
      <p:sp>
        <p:nvSpPr>
          <p:cNvPr id="12" name="文本框 11"/>
          <p:cNvSpPr txBox="1"/>
          <p:nvPr/>
        </p:nvSpPr>
        <p:spPr>
          <a:xfrm>
            <a:off x="3851377" y="3824608"/>
            <a:ext cx="810002" cy="4603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r>
              <a:rPr lang="zh-CN" altLang="en-US" sz="2400">
                <a:solidFill>
                  <a:srgbClr val="FF0000"/>
                </a:solidFill>
                <a:ea typeface="宋体" panose="02010600030101010101" pitchFamily="2" charset="-122"/>
              </a:rPr>
              <a:t>放热</a:t>
            </a:r>
          </a:p>
        </p:txBody>
      </p:sp>
      <p:sp>
        <p:nvSpPr>
          <p:cNvPr id="13" name="文本框 12"/>
          <p:cNvSpPr txBox="1"/>
          <p:nvPr/>
        </p:nvSpPr>
        <p:spPr>
          <a:xfrm>
            <a:off x="5574099" y="4953003"/>
            <a:ext cx="858886" cy="4603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r>
              <a:rPr lang="zh-CN" altLang="en-US" sz="2400">
                <a:solidFill>
                  <a:srgbClr val="FF0000"/>
                </a:solidFill>
                <a:ea typeface="宋体" panose="02010600030101010101" pitchFamily="2" charset="-122"/>
              </a:rPr>
              <a:t>升华</a:t>
            </a:r>
          </a:p>
        </p:txBody>
      </p:sp>
      <p:sp>
        <p:nvSpPr>
          <p:cNvPr id="14" name="文本框 13"/>
          <p:cNvSpPr txBox="1"/>
          <p:nvPr/>
        </p:nvSpPr>
        <p:spPr>
          <a:xfrm>
            <a:off x="4277108" y="4360548"/>
            <a:ext cx="790200" cy="830997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r>
              <a:rPr lang="zh-CN" altLang="en-US" sz="2400">
                <a:solidFill>
                  <a:srgbClr val="FF0000"/>
                </a:solidFill>
                <a:ea typeface="宋体" panose="02010600030101010101" pitchFamily="2" charset="-122"/>
              </a:rPr>
              <a:t>凝华</a:t>
            </a:r>
          </a:p>
        </p:txBody>
      </p:sp>
      <p:sp>
        <p:nvSpPr>
          <p:cNvPr id="15" name="文本框 14"/>
          <p:cNvSpPr txBox="1"/>
          <p:nvPr/>
        </p:nvSpPr>
        <p:spPr>
          <a:xfrm>
            <a:off x="5277698" y="4360548"/>
            <a:ext cx="810002" cy="4603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r>
              <a:rPr lang="zh-CN" altLang="en-US" sz="2400">
                <a:solidFill>
                  <a:srgbClr val="FF0000"/>
                </a:solidFill>
                <a:ea typeface="宋体" panose="02010600030101010101" pitchFamily="2" charset="-122"/>
              </a:rPr>
              <a:t>放热</a:t>
            </a:r>
          </a:p>
        </p:txBody>
      </p:sp>
      <p:sp>
        <p:nvSpPr>
          <p:cNvPr id="16" name="文本框 15"/>
          <p:cNvSpPr txBox="1"/>
          <p:nvPr/>
        </p:nvSpPr>
        <p:spPr>
          <a:xfrm>
            <a:off x="6776416" y="4953003"/>
            <a:ext cx="780918" cy="830997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r>
              <a:rPr lang="zh-CN" altLang="en-US" sz="2400">
                <a:solidFill>
                  <a:srgbClr val="FF0000"/>
                </a:solidFill>
                <a:ea typeface="宋体" panose="02010600030101010101" pitchFamily="2" charset="-122"/>
              </a:rPr>
              <a:t>吸热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45412020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文本框 99"/>
          <p:cNvSpPr txBox="1"/>
          <p:nvPr/>
        </p:nvSpPr>
        <p:spPr>
          <a:xfrm>
            <a:off x="1019773" y="1327151"/>
            <a:ext cx="9071524" cy="3970318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(7) </a:t>
            </a:r>
            <a:r>
              <a:rPr lang="zh-CN" altLang="en-US" sz="2400">
                <a:solidFill>
                  <a:srgbClr val="000000"/>
                </a:solidFill>
                <a:ea typeface="宋体" panose="02010600030101010101" pitchFamily="2" charset="-122"/>
              </a:rPr>
              <a:t>吃冰棒</a:t>
            </a:r>
            <a:r>
              <a:rPr lang="en-US" sz="240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“</a:t>
            </a:r>
            <a:r>
              <a:rPr lang="zh-CN" altLang="en-US" sz="2400">
                <a:solidFill>
                  <a:srgbClr val="000000"/>
                </a:solidFill>
                <a:ea typeface="宋体" panose="02010600030101010101" pitchFamily="2" charset="-122"/>
              </a:rPr>
              <a:t>粘</a:t>
            </a:r>
            <a:r>
              <a:rPr lang="en-US" sz="240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”</a:t>
            </a:r>
            <a:r>
              <a:rPr lang="zh-CN" altLang="en-US" sz="2400">
                <a:solidFill>
                  <a:srgbClr val="000000"/>
                </a:solidFill>
                <a:ea typeface="宋体" panose="02010600030101010101" pitchFamily="2" charset="-122"/>
              </a:rPr>
              <a:t>舌头</a:t>
            </a:r>
            <a:r>
              <a:rPr lang="en-US" sz="240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(</a:t>
            </a:r>
            <a:r>
              <a:rPr lang="zh-CN" altLang="en-US" sz="2400">
                <a:solidFill>
                  <a:srgbClr val="000000"/>
                </a:solidFill>
                <a:ea typeface="宋体" panose="02010600030101010101" pitchFamily="2" charset="-122"/>
              </a:rPr>
              <a:t>　    　</a:t>
            </a:r>
            <a:r>
              <a:rPr lang="en-US" sz="240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)(</a:t>
            </a:r>
            <a:r>
              <a:rPr lang="zh-CN" altLang="en-US" sz="2400">
                <a:solidFill>
                  <a:srgbClr val="000000"/>
                </a:solidFill>
                <a:ea typeface="宋体" panose="02010600030101010101" pitchFamily="2" charset="-122"/>
              </a:rPr>
              <a:t>　    　</a:t>
            </a:r>
            <a:r>
              <a:rPr lang="en-US" sz="240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)</a:t>
            </a:r>
            <a:r>
              <a:rPr lang="en-US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(8) </a:t>
            </a:r>
            <a:r>
              <a:rPr lang="zh-CN" altLang="en-US" sz="2400">
                <a:solidFill>
                  <a:srgbClr val="000000"/>
                </a:solidFill>
                <a:ea typeface="宋体" panose="02010600030101010101" pitchFamily="2" charset="-122"/>
              </a:rPr>
              <a:t>铁矿石变铁水</a:t>
            </a:r>
            <a:r>
              <a:rPr lang="en-US" sz="2400">
                <a:solidFill>
                  <a:srgbClr val="000000"/>
                </a:solidFill>
                <a:latin typeface="Times New Roman" panose="02020603050405020304" pitchFamily="18" charset="0"/>
              </a:rPr>
              <a:t>(</a:t>
            </a:r>
            <a:r>
              <a:rPr lang="zh-CN" altLang="en-US" sz="2400">
                <a:solidFill>
                  <a:srgbClr val="000000"/>
                </a:solidFill>
                <a:ea typeface="宋体" panose="02010600030101010101" pitchFamily="2" charset="-122"/>
              </a:rPr>
              <a:t>　    　</a:t>
            </a:r>
            <a:r>
              <a:rPr lang="en-US" sz="2400">
                <a:solidFill>
                  <a:srgbClr val="000000"/>
                </a:solidFill>
                <a:latin typeface="Times New Roman" panose="02020603050405020304" pitchFamily="18" charset="0"/>
              </a:rPr>
              <a:t>)(</a:t>
            </a:r>
            <a:r>
              <a:rPr lang="zh-CN" altLang="en-US" sz="2400">
                <a:solidFill>
                  <a:srgbClr val="000000"/>
                </a:solidFill>
                <a:ea typeface="宋体" panose="02010600030101010101" pitchFamily="2" charset="-122"/>
              </a:rPr>
              <a:t>　    　</a:t>
            </a:r>
            <a:r>
              <a:rPr lang="en-US" sz="2400">
                <a:solidFill>
                  <a:srgbClr val="000000"/>
                </a:solidFill>
                <a:latin typeface="Times New Roman" panose="02020603050405020304" pitchFamily="18" charset="0"/>
              </a:rPr>
              <a:t>)</a:t>
            </a:r>
            <a:r>
              <a:rPr lang="en-US" sz="240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(9) </a:t>
            </a:r>
            <a:r>
              <a:rPr lang="zh-CN" altLang="en-US" sz="2400">
                <a:solidFill>
                  <a:srgbClr val="000000"/>
                </a:solidFill>
                <a:ea typeface="宋体" panose="02010600030101010101" pitchFamily="2" charset="-122"/>
              </a:rPr>
              <a:t>樟脑丸变小</a:t>
            </a:r>
            <a:r>
              <a:rPr lang="en-US" sz="240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(</a:t>
            </a:r>
            <a:r>
              <a:rPr lang="zh-CN" altLang="en-US" sz="2400">
                <a:solidFill>
                  <a:srgbClr val="000000"/>
                </a:solidFill>
                <a:ea typeface="宋体" panose="02010600030101010101" pitchFamily="2" charset="-122"/>
              </a:rPr>
              <a:t>　    　</a:t>
            </a:r>
            <a:r>
              <a:rPr lang="en-US" sz="240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)(</a:t>
            </a:r>
            <a:r>
              <a:rPr lang="zh-CN" altLang="en-US" sz="2400">
                <a:solidFill>
                  <a:srgbClr val="000000"/>
                </a:solidFill>
                <a:ea typeface="宋体" panose="02010600030101010101" pitchFamily="2" charset="-122"/>
              </a:rPr>
              <a:t>　    　</a:t>
            </a:r>
            <a:r>
              <a:rPr lang="en-US" sz="240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)</a:t>
            </a:r>
            <a:r>
              <a:rPr lang="en-US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(10) </a:t>
            </a:r>
            <a:r>
              <a:rPr lang="zh-CN" altLang="en-US" sz="2400">
                <a:solidFill>
                  <a:srgbClr val="000000"/>
                </a:solidFill>
                <a:ea typeface="宋体" panose="02010600030101010101" pitchFamily="2" charset="-122"/>
              </a:rPr>
              <a:t>冬天戴眼镜进入室内</a:t>
            </a:r>
            <a:r>
              <a:rPr lang="zh-CN" altLang="en-US" sz="240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，</a:t>
            </a:r>
            <a:r>
              <a:rPr lang="zh-CN" altLang="en-US" sz="2400">
                <a:solidFill>
                  <a:srgbClr val="000000"/>
                </a:solidFill>
                <a:ea typeface="宋体" panose="02010600030101010101" pitchFamily="2" charset="-122"/>
              </a:rPr>
              <a:t>镜片变</a:t>
            </a:r>
            <a:r>
              <a:rPr lang="en-US" sz="2400">
                <a:solidFill>
                  <a:srgbClr val="000000"/>
                </a:solidFill>
                <a:latin typeface="宋体" panose="02010600030101010101" pitchFamily="2" charset="-122"/>
                <a:cs typeface="Times New Roman" panose="02020603050405020304" pitchFamily="18" charset="0"/>
              </a:rPr>
              <a:t>“</a:t>
            </a:r>
            <a:r>
              <a:rPr lang="zh-CN" altLang="en-US" sz="2400">
                <a:solidFill>
                  <a:srgbClr val="000000"/>
                </a:solidFill>
                <a:ea typeface="宋体" panose="02010600030101010101" pitchFamily="2" charset="-122"/>
              </a:rPr>
              <a:t>模糊</a:t>
            </a:r>
            <a:r>
              <a:rPr lang="en-US" sz="2400">
                <a:solidFill>
                  <a:srgbClr val="000000"/>
                </a:solidFill>
                <a:latin typeface="宋体" panose="02010600030101010101" pitchFamily="2" charset="-122"/>
                <a:cs typeface="Times New Roman" panose="02020603050405020304" pitchFamily="18" charset="0"/>
              </a:rPr>
              <a:t>”</a:t>
            </a:r>
            <a:r>
              <a:rPr lang="en-US" sz="2400">
                <a:solidFill>
                  <a:srgbClr val="000000"/>
                </a:solidFill>
                <a:latin typeface="Times New Roman" panose="02020603050405020304" pitchFamily="18" charset="0"/>
              </a:rPr>
              <a:t>(</a:t>
            </a:r>
            <a:r>
              <a:rPr lang="zh-CN" altLang="en-US" sz="2400">
                <a:solidFill>
                  <a:srgbClr val="000000"/>
                </a:solidFill>
                <a:ea typeface="宋体" panose="02010600030101010101" pitchFamily="2" charset="-122"/>
              </a:rPr>
              <a:t>　    　</a:t>
            </a:r>
            <a:r>
              <a:rPr lang="en-US" sz="2400">
                <a:solidFill>
                  <a:srgbClr val="000000"/>
                </a:solidFill>
                <a:latin typeface="Times New Roman" panose="02020603050405020304" pitchFamily="18" charset="0"/>
              </a:rPr>
              <a:t>)(</a:t>
            </a:r>
            <a:r>
              <a:rPr lang="zh-CN" altLang="en-US" sz="2400">
                <a:solidFill>
                  <a:srgbClr val="000000"/>
                </a:solidFill>
                <a:ea typeface="宋体" panose="02010600030101010101" pitchFamily="2" charset="-122"/>
              </a:rPr>
              <a:t>　    　</a:t>
            </a:r>
            <a:r>
              <a:rPr lang="en-US" sz="2400">
                <a:solidFill>
                  <a:srgbClr val="000000"/>
                </a:solidFill>
                <a:latin typeface="Times New Roman" panose="02020603050405020304" pitchFamily="18" charset="0"/>
              </a:rPr>
              <a:t>)</a:t>
            </a:r>
            <a:r>
              <a:rPr lang="en-US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(11) </a:t>
            </a:r>
            <a:r>
              <a:rPr lang="zh-CN" altLang="en-US" sz="2400">
                <a:solidFill>
                  <a:srgbClr val="000000"/>
                </a:solidFill>
                <a:ea typeface="宋体" panose="02010600030101010101" pitchFamily="2" charset="-122"/>
              </a:rPr>
              <a:t>给发烧的病人涂抹酒精</a:t>
            </a:r>
            <a:r>
              <a:rPr lang="zh-CN" altLang="en-US" sz="240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，</a:t>
            </a:r>
            <a:r>
              <a:rPr lang="zh-CN" altLang="en-US" sz="2400">
                <a:solidFill>
                  <a:srgbClr val="000000"/>
                </a:solidFill>
                <a:ea typeface="宋体" panose="02010600030101010101" pitchFamily="2" charset="-122"/>
              </a:rPr>
              <a:t>人感觉凉快</a:t>
            </a:r>
            <a:r>
              <a:rPr lang="en-US" sz="2400">
                <a:solidFill>
                  <a:srgbClr val="000000"/>
                </a:solidFill>
                <a:latin typeface="Times New Roman" panose="02020603050405020304" pitchFamily="18" charset="0"/>
              </a:rPr>
              <a:t>(</a:t>
            </a:r>
            <a:r>
              <a:rPr lang="zh-CN" altLang="en-US" sz="2400">
                <a:solidFill>
                  <a:srgbClr val="000000"/>
                </a:solidFill>
                <a:ea typeface="宋体" panose="02010600030101010101" pitchFamily="2" charset="-122"/>
              </a:rPr>
              <a:t>　    　</a:t>
            </a:r>
            <a:r>
              <a:rPr lang="en-US" sz="2400">
                <a:solidFill>
                  <a:srgbClr val="000000"/>
                </a:solidFill>
                <a:latin typeface="Times New Roman" panose="02020603050405020304" pitchFamily="18" charset="0"/>
              </a:rPr>
              <a:t>)(    </a:t>
            </a:r>
            <a:r>
              <a:rPr lang="zh-CN" altLang="en-US" sz="2400">
                <a:solidFill>
                  <a:srgbClr val="000000"/>
                </a:solidFill>
                <a:ea typeface="宋体" panose="02010600030101010101" pitchFamily="2" charset="-122"/>
              </a:rPr>
              <a:t>　　</a:t>
            </a:r>
            <a:r>
              <a:rPr lang="en-US" sz="2400">
                <a:solidFill>
                  <a:srgbClr val="000000"/>
                </a:solidFill>
                <a:latin typeface="Times New Roman" panose="02020603050405020304" pitchFamily="18" charset="0"/>
              </a:rPr>
              <a:t>)</a:t>
            </a:r>
            <a:r>
              <a:rPr lang="en-US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(12) </a:t>
            </a:r>
            <a:r>
              <a:rPr lang="zh-CN" altLang="en-US" sz="2400">
                <a:solidFill>
                  <a:srgbClr val="000000"/>
                </a:solidFill>
                <a:ea typeface="宋体" panose="02010600030101010101" pitchFamily="2" charset="-122"/>
              </a:rPr>
              <a:t>夏天从冰柜中取出的冰棍冒</a:t>
            </a:r>
            <a:r>
              <a:rPr lang="en-US" sz="2400">
                <a:solidFill>
                  <a:srgbClr val="000000"/>
                </a:solidFill>
                <a:latin typeface="宋体" panose="02010600030101010101" pitchFamily="2" charset="-122"/>
                <a:cs typeface="Times New Roman" panose="02020603050405020304" pitchFamily="18" charset="0"/>
              </a:rPr>
              <a:t>“</a:t>
            </a:r>
            <a:r>
              <a:rPr lang="zh-CN" altLang="en-US" sz="2400">
                <a:solidFill>
                  <a:srgbClr val="000000"/>
                </a:solidFill>
                <a:ea typeface="宋体" panose="02010600030101010101" pitchFamily="2" charset="-122"/>
              </a:rPr>
              <a:t>白</a:t>
            </a:r>
            <a:r>
              <a:rPr lang="zh-CN" altLang="en-US" sz="240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气</a:t>
            </a:r>
            <a:r>
              <a:rPr lang="en-US" sz="2400">
                <a:solidFill>
                  <a:srgbClr val="000000"/>
                </a:solidFill>
                <a:latin typeface="宋体" panose="02010600030101010101" pitchFamily="2" charset="-122"/>
                <a:cs typeface="Times New Roman" panose="02020603050405020304" pitchFamily="18" charset="0"/>
              </a:rPr>
              <a:t>”</a:t>
            </a:r>
            <a:r>
              <a:rPr lang="en-US" sz="2400">
                <a:solidFill>
                  <a:srgbClr val="000000"/>
                </a:solidFill>
                <a:latin typeface="Times New Roman" panose="02020603050405020304" pitchFamily="18" charset="0"/>
              </a:rPr>
              <a:t>(</a:t>
            </a:r>
            <a:r>
              <a:rPr lang="zh-CN" altLang="en-US" sz="2400">
                <a:solidFill>
                  <a:srgbClr val="000000"/>
                </a:solidFill>
                <a:ea typeface="宋体" panose="02010600030101010101" pitchFamily="2" charset="-122"/>
              </a:rPr>
              <a:t>　    　</a:t>
            </a:r>
            <a:r>
              <a:rPr lang="en-US" sz="2400">
                <a:solidFill>
                  <a:srgbClr val="000000"/>
                </a:solidFill>
                <a:latin typeface="Times New Roman" panose="02020603050405020304" pitchFamily="18" charset="0"/>
              </a:rPr>
              <a:t>)(</a:t>
            </a:r>
            <a:r>
              <a:rPr lang="zh-CN" altLang="en-US" sz="2400">
                <a:solidFill>
                  <a:srgbClr val="000000"/>
                </a:solidFill>
                <a:ea typeface="宋体" panose="02010600030101010101" pitchFamily="2" charset="-122"/>
              </a:rPr>
              <a:t>　    　</a:t>
            </a:r>
            <a:r>
              <a:rPr lang="en-US" sz="2400">
                <a:solidFill>
                  <a:srgbClr val="000000"/>
                </a:solidFill>
                <a:latin typeface="Times New Roman" panose="02020603050405020304" pitchFamily="18" charset="0"/>
              </a:rPr>
              <a:t>)</a:t>
            </a:r>
            <a:r>
              <a:rPr lang="en-US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(13) </a:t>
            </a:r>
            <a:r>
              <a:rPr lang="zh-CN" altLang="en-US" sz="2400">
                <a:solidFill>
                  <a:srgbClr val="000000"/>
                </a:solidFill>
                <a:ea typeface="宋体" panose="02010600030101010101" pitchFamily="2" charset="-122"/>
              </a:rPr>
              <a:t>用久的灯丝变细</a:t>
            </a:r>
            <a:r>
              <a:rPr lang="en-US" sz="2400">
                <a:solidFill>
                  <a:srgbClr val="000000"/>
                </a:solidFill>
                <a:latin typeface="Times New Roman" panose="02020603050405020304" pitchFamily="18" charset="0"/>
              </a:rPr>
              <a:t>(</a:t>
            </a:r>
            <a:r>
              <a:rPr lang="zh-CN" altLang="en-US" sz="2400">
                <a:solidFill>
                  <a:srgbClr val="000000"/>
                </a:solidFill>
                <a:ea typeface="宋体" panose="02010600030101010101" pitchFamily="2" charset="-122"/>
              </a:rPr>
              <a:t>　    　</a:t>
            </a:r>
            <a:r>
              <a:rPr lang="en-US" sz="2400">
                <a:solidFill>
                  <a:srgbClr val="000000"/>
                </a:solidFill>
                <a:latin typeface="Times New Roman" panose="02020603050405020304" pitchFamily="18" charset="0"/>
              </a:rPr>
              <a:t>)(</a:t>
            </a:r>
            <a:r>
              <a:rPr lang="zh-CN" altLang="en-US" sz="2400">
                <a:solidFill>
                  <a:srgbClr val="000000"/>
                </a:solidFill>
                <a:ea typeface="宋体" panose="02010600030101010101" pitchFamily="2" charset="-122"/>
              </a:rPr>
              <a:t>　    　</a:t>
            </a:r>
            <a:r>
              <a:rPr lang="en-US" sz="2400">
                <a:solidFill>
                  <a:srgbClr val="000000"/>
                </a:solidFill>
                <a:latin typeface="Times New Roman" panose="02020603050405020304" pitchFamily="18" charset="0"/>
              </a:rPr>
              <a:t>)</a:t>
            </a:r>
            <a:r>
              <a:rPr lang="en-US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(14) </a:t>
            </a:r>
            <a:r>
              <a:rPr lang="zh-CN" altLang="en-US" sz="2400">
                <a:solidFill>
                  <a:srgbClr val="000000"/>
                </a:solidFill>
                <a:ea typeface="宋体" panose="02010600030101010101" pitchFamily="2" charset="-122"/>
              </a:rPr>
              <a:t>冬天水烧开后壶嘴处喷出</a:t>
            </a:r>
            <a:r>
              <a:rPr lang="en-US" sz="2400">
                <a:solidFill>
                  <a:srgbClr val="000000"/>
                </a:solidFill>
                <a:latin typeface="宋体" panose="02010600030101010101" pitchFamily="2" charset="-122"/>
                <a:cs typeface="Times New Roman" panose="02020603050405020304" pitchFamily="18" charset="0"/>
              </a:rPr>
              <a:t>“</a:t>
            </a:r>
            <a:r>
              <a:rPr lang="zh-CN" altLang="en-US" sz="2400">
                <a:solidFill>
                  <a:srgbClr val="000000"/>
                </a:solidFill>
                <a:ea typeface="宋体" panose="02010600030101010101" pitchFamily="2" charset="-122"/>
              </a:rPr>
              <a:t>白气</a:t>
            </a:r>
            <a:r>
              <a:rPr lang="en-US" sz="2400">
                <a:solidFill>
                  <a:srgbClr val="000000"/>
                </a:solidFill>
                <a:latin typeface="宋体" panose="02010600030101010101" pitchFamily="2" charset="-122"/>
                <a:cs typeface="Times New Roman" panose="02020603050405020304" pitchFamily="18" charset="0"/>
              </a:rPr>
              <a:t>”</a:t>
            </a:r>
            <a:r>
              <a:rPr lang="en-US" sz="2400">
                <a:solidFill>
                  <a:srgbClr val="000000"/>
                </a:solidFill>
                <a:latin typeface="Times New Roman" panose="02020603050405020304" pitchFamily="18" charset="0"/>
              </a:rPr>
              <a:t>(</a:t>
            </a:r>
            <a:r>
              <a:rPr lang="zh-CN" altLang="en-US" sz="2400">
                <a:solidFill>
                  <a:srgbClr val="000000"/>
                </a:solidFill>
                <a:ea typeface="宋体" panose="02010600030101010101" pitchFamily="2" charset="-122"/>
              </a:rPr>
              <a:t>　     　</a:t>
            </a:r>
            <a:r>
              <a:rPr lang="en-US" sz="2400">
                <a:solidFill>
                  <a:srgbClr val="000000"/>
                </a:solidFill>
                <a:latin typeface="Times New Roman" panose="02020603050405020304" pitchFamily="18" charset="0"/>
              </a:rPr>
              <a:t>)(    </a:t>
            </a:r>
            <a:r>
              <a:rPr lang="zh-CN" altLang="en-US" sz="2400">
                <a:solidFill>
                  <a:srgbClr val="000000"/>
                </a:solidFill>
                <a:ea typeface="宋体" panose="02010600030101010101" pitchFamily="2" charset="-122"/>
              </a:rPr>
              <a:t>　　</a:t>
            </a:r>
            <a:r>
              <a:rPr lang="en-US" sz="2400">
                <a:solidFill>
                  <a:srgbClr val="000000"/>
                </a:solidFill>
                <a:latin typeface="Times New Roman" panose="02020603050405020304" pitchFamily="18" charset="0"/>
              </a:rPr>
              <a:t>)
</a:t>
            </a:r>
            <a:endParaRPr lang="zh-CN" altLang="en-US" sz="2400">
              <a:solidFill>
                <a:srgbClr val="000000"/>
              </a:solidFill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3837145" y="1494793"/>
            <a:ext cx="848367" cy="4603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r>
              <a:rPr lang="zh-CN" altLang="en-US" sz="2400">
                <a:solidFill>
                  <a:srgbClr val="FF0000"/>
                </a:solidFill>
                <a:ea typeface="宋体" panose="02010600030101010101" pitchFamily="2" charset="-122"/>
              </a:rPr>
              <a:t>凝固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4906421" y="1494793"/>
            <a:ext cx="878069" cy="4603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r>
              <a:rPr lang="zh-CN" altLang="en-US" sz="2400">
                <a:solidFill>
                  <a:srgbClr val="FF0000"/>
                </a:solidFill>
                <a:ea typeface="宋体" panose="02010600030101010101" pitchFamily="2" charset="-122"/>
              </a:rPr>
              <a:t>放热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3574156" y="2044068"/>
            <a:ext cx="858268" cy="4603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r>
              <a:rPr lang="zh-CN" altLang="en-US" sz="2400">
                <a:solidFill>
                  <a:srgbClr val="FF0000"/>
                </a:solidFill>
                <a:ea typeface="宋体" panose="02010600030101010101" pitchFamily="2" charset="-122"/>
              </a:rPr>
              <a:t>熔化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4685510" y="2044068"/>
            <a:ext cx="907152" cy="4603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r>
              <a:rPr lang="zh-CN" altLang="en-US" sz="2400">
                <a:solidFill>
                  <a:srgbClr val="FF0000"/>
                </a:solidFill>
                <a:ea typeface="宋体" panose="02010600030101010101" pitchFamily="2" charset="-122"/>
              </a:rPr>
              <a:t>吸热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3312406" y="2614298"/>
            <a:ext cx="799482" cy="4603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r>
              <a:rPr lang="zh-CN" altLang="en-US" sz="2400">
                <a:solidFill>
                  <a:srgbClr val="FF0000"/>
                </a:solidFill>
                <a:ea typeface="宋体" panose="02010600030101010101" pitchFamily="2" charset="-122"/>
              </a:rPr>
              <a:t>升华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4373639" y="2614298"/>
            <a:ext cx="887351" cy="4603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r>
              <a:rPr lang="zh-CN" altLang="en-US" sz="2400">
                <a:solidFill>
                  <a:srgbClr val="FF0000"/>
                </a:solidFill>
                <a:ea typeface="宋体" panose="02010600030101010101" pitchFamily="2" charset="-122"/>
              </a:rPr>
              <a:t>吸热</a:t>
            </a:r>
          </a:p>
        </p:txBody>
      </p:sp>
      <p:sp>
        <p:nvSpPr>
          <p:cNvPr id="8" name="文本框 7"/>
          <p:cNvSpPr txBox="1"/>
          <p:nvPr/>
        </p:nvSpPr>
        <p:spPr>
          <a:xfrm>
            <a:off x="6773941" y="3168018"/>
            <a:ext cx="810002" cy="4603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r>
              <a:rPr lang="zh-CN" altLang="en-US" sz="2400">
                <a:solidFill>
                  <a:srgbClr val="FF0000"/>
                </a:solidFill>
                <a:ea typeface="宋体" panose="02010600030101010101" pitchFamily="2" charset="-122"/>
              </a:rPr>
              <a:t>液化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7842598" y="3168018"/>
            <a:ext cx="867550" cy="4603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r>
              <a:rPr lang="zh-CN" altLang="en-US" sz="2400">
                <a:solidFill>
                  <a:srgbClr val="FF0000"/>
                </a:solidFill>
                <a:ea typeface="宋体" panose="02010600030101010101" pitchFamily="2" charset="-122"/>
              </a:rPr>
              <a:t>放热</a:t>
            </a:r>
          </a:p>
        </p:txBody>
      </p:sp>
      <p:sp>
        <p:nvSpPr>
          <p:cNvPr id="10" name="文本框 9"/>
          <p:cNvSpPr txBox="1"/>
          <p:nvPr/>
        </p:nvSpPr>
        <p:spPr>
          <a:xfrm>
            <a:off x="6510955" y="3698242"/>
            <a:ext cx="790200" cy="830997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r>
              <a:rPr lang="zh-CN" altLang="en-US" sz="2400">
                <a:solidFill>
                  <a:srgbClr val="FF0000"/>
                </a:solidFill>
                <a:ea typeface="宋体" panose="02010600030101010101" pitchFamily="2" charset="-122"/>
              </a:rPr>
              <a:t>汽化</a:t>
            </a:r>
          </a:p>
        </p:txBody>
      </p:sp>
      <p:sp>
        <p:nvSpPr>
          <p:cNvPr id="11" name="文本框 10"/>
          <p:cNvSpPr txBox="1"/>
          <p:nvPr/>
        </p:nvSpPr>
        <p:spPr>
          <a:xfrm>
            <a:off x="7583942" y="3698243"/>
            <a:ext cx="827947" cy="4603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r>
              <a:rPr lang="zh-CN" altLang="en-US" sz="2400">
                <a:solidFill>
                  <a:srgbClr val="FF0000"/>
                </a:solidFill>
                <a:ea typeface="宋体" panose="02010600030101010101" pitchFamily="2" charset="-122"/>
              </a:rPr>
              <a:t>吸热</a:t>
            </a:r>
          </a:p>
        </p:txBody>
      </p:sp>
      <p:sp>
        <p:nvSpPr>
          <p:cNvPr id="12" name="文本框 11"/>
          <p:cNvSpPr txBox="1"/>
          <p:nvPr/>
        </p:nvSpPr>
        <p:spPr>
          <a:xfrm>
            <a:off x="6496722" y="4229738"/>
            <a:ext cx="818665" cy="4603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r>
              <a:rPr lang="zh-CN" altLang="en-US" sz="2400">
                <a:solidFill>
                  <a:srgbClr val="FF0000"/>
                </a:solidFill>
                <a:ea typeface="宋体" panose="02010600030101010101" pitchFamily="2" charset="-122"/>
              </a:rPr>
              <a:t>液化</a:t>
            </a:r>
          </a:p>
        </p:txBody>
      </p:sp>
      <p:sp>
        <p:nvSpPr>
          <p:cNvPr id="13" name="文本框 12"/>
          <p:cNvSpPr txBox="1"/>
          <p:nvPr/>
        </p:nvSpPr>
        <p:spPr>
          <a:xfrm>
            <a:off x="7583944" y="4229738"/>
            <a:ext cx="818665" cy="4603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r>
              <a:rPr lang="zh-CN" altLang="en-US" sz="2400">
                <a:solidFill>
                  <a:srgbClr val="FF0000"/>
                </a:solidFill>
                <a:ea typeface="宋体" panose="02010600030101010101" pitchFamily="2" charset="-122"/>
              </a:rPr>
              <a:t>放热</a:t>
            </a:r>
          </a:p>
        </p:txBody>
      </p:sp>
      <p:sp>
        <p:nvSpPr>
          <p:cNvPr id="14" name="文本框 13"/>
          <p:cNvSpPr txBox="1"/>
          <p:nvPr/>
        </p:nvSpPr>
        <p:spPr>
          <a:xfrm>
            <a:off x="3911400" y="4768218"/>
            <a:ext cx="858268" cy="4603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r>
              <a:rPr lang="zh-CN" altLang="en-US" sz="2400">
                <a:solidFill>
                  <a:srgbClr val="FF0000"/>
                </a:solidFill>
                <a:ea typeface="宋体" panose="02010600030101010101" pitchFamily="2" charset="-122"/>
              </a:rPr>
              <a:t>升华</a:t>
            </a:r>
          </a:p>
        </p:txBody>
      </p:sp>
      <p:sp>
        <p:nvSpPr>
          <p:cNvPr id="15" name="文本框 14"/>
          <p:cNvSpPr txBox="1"/>
          <p:nvPr/>
        </p:nvSpPr>
        <p:spPr>
          <a:xfrm>
            <a:off x="4944166" y="4768218"/>
            <a:ext cx="827947" cy="4603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r>
              <a:rPr lang="zh-CN" altLang="en-US" sz="2400">
                <a:solidFill>
                  <a:srgbClr val="FF0000"/>
                </a:solidFill>
                <a:ea typeface="宋体" panose="02010600030101010101" pitchFamily="2" charset="-122"/>
              </a:rPr>
              <a:t>吸热</a:t>
            </a:r>
          </a:p>
        </p:txBody>
      </p:sp>
      <p:sp>
        <p:nvSpPr>
          <p:cNvPr id="16" name="文本框 15"/>
          <p:cNvSpPr txBox="1"/>
          <p:nvPr/>
        </p:nvSpPr>
        <p:spPr>
          <a:xfrm>
            <a:off x="6231877" y="5361308"/>
            <a:ext cx="906534" cy="4603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r>
              <a:rPr lang="zh-CN" altLang="en-US" sz="2400">
                <a:solidFill>
                  <a:srgbClr val="FF0000"/>
                </a:solidFill>
                <a:ea typeface="宋体" panose="02010600030101010101" pitchFamily="2" charset="-122"/>
              </a:rPr>
              <a:t>液化</a:t>
            </a:r>
          </a:p>
        </p:txBody>
      </p:sp>
      <p:sp>
        <p:nvSpPr>
          <p:cNvPr id="17" name="文本框 16"/>
          <p:cNvSpPr txBox="1"/>
          <p:nvPr/>
        </p:nvSpPr>
        <p:spPr>
          <a:xfrm>
            <a:off x="7350657" y="5361308"/>
            <a:ext cx="955418" cy="4603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r>
              <a:rPr lang="zh-CN" altLang="en-US" sz="2400">
                <a:solidFill>
                  <a:srgbClr val="FF0000"/>
                </a:solidFill>
                <a:ea typeface="宋体" panose="02010600030101010101" pitchFamily="2" charset="-122"/>
              </a:rPr>
              <a:t>放热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14841659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 nodeType="clickPar">
                      <p:stCondLst>
                        <p:cond delay="indefinite"/>
                      </p:stCondLst>
                      <p:childTnLst>
                        <p:par>
                          <p:cTn id="8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 nodeType="clickPar">
                      <p:stCondLst>
                        <p:cond delay="indefinite"/>
                      </p:stCondLst>
                      <p:childTnLst>
                        <p:par>
                          <p:cTn id="8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文本框 99"/>
          <p:cNvSpPr txBox="1"/>
          <p:nvPr/>
        </p:nvSpPr>
        <p:spPr>
          <a:xfrm>
            <a:off x="774732" y="466093"/>
            <a:ext cx="7735547" cy="58356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r>
              <a:rPr lang="zh-CN" altLang="en-US" sz="3200">
                <a:solidFill>
                  <a:srgbClr val="000000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考点</a:t>
            </a:r>
            <a:r>
              <a:rPr lang="en-US" altLang="zh-CN" sz="3200">
                <a:solidFill>
                  <a:srgbClr val="000000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3   </a:t>
            </a:r>
            <a:r>
              <a:rPr lang="zh-CN" altLang="en-US" sz="3200">
                <a:solidFill>
                  <a:srgbClr val="000000"/>
                </a:solidFill>
                <a:ea typeface="黑体" panose="02010609060101010101" pitchFamily="2" charset="-122"/>
              </a:rPr>
              <a:t>晶体、非晶体的熔化与凝固曲线</a:t>
            </a:r>
          </a:p>
        </p:txBody>
      </p:sp>
      <p:graphicFrame>
        <p:nvGraphicFramePr>
          <p:cNvPr id="2" name="表格 1"/>
          <p:cNvGraphicFramePr>
            <a:graphicFrameLocks noGrp="1"/>
          </p:cNvGraphicFramePr>
          <p:nvPr>
            <p:custDataLst>
              <p:tags r:id="rId2"/>
            </p:custDataLst>
          </p:nvPr>
        </p:nvGraphicFramePr>
        <p:xfrm>
          <a:off x="774519" y="1295817"/>
          <a:ext cx="9964183" cy="5040441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91323"/>
                <a:gridCol w="982384"/>
                <a:gridCol w="5927430"/>
                <a:gridCol w="2563046"/>
              </a:tblGrid>
              <a:tr h="648072">
                <a:tc gridSpan="2">
                  <a:txBody>
                    <a:bodyPr/>
                    <a:lstStyle/>
                    <a:p>
                      <a:endParaRPr lang="zh-CN" altLang="en-US" sz="2400">
                        <a:latin typeface="黑体" panose="02010609060101010101" pitchFamily="2" charset="-122"/>
                        <a:ea typeface="黑体" panose="02010609060101010101" pitchFamily="2" charset="-122"/>
                      </a:endParaRPr>
                    </a:p>
                  </a:txBody>
                  <a:tcPr marL="89106" marR="89106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zh-CN" altLang="en-US" sz="2400" smtClean="0">
                          <a:latin typeface="黑体" panose="02010609060101010101" pitchFamily="2" charset="-122"/>
                          <a:ea typeface="黑体" panose="02010609060101010101" pitchFamily="2" charset="-122"/>
                        </a:rPr>
                        <a:t>晶体</a:t>
                      </a:r>
                      <a:endParaRPr lang="zh-CN" altLang="en-US" sz="2400">
                        <a:latin typeface="黑体" panose="02010609060101010101" pitchFamily="2" charset="-122"/>
                        <a:ea typeface="黑体" panose="02010609060101010101" pitchFamily="2" charset="-122"/>
                      </a:endParaRPr>
                    </a:p>
                  </a:txBody>
                  <a:tcPr marL="89106" marR="89106" anchor="ctr" anchorCtr="1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zh-CN" altLang="en-US" sz="2400" smtClean="0">
                          <a:latin typeface="黑体" panose="02010609060101010101" pitchFamily="2" charset="-122"/>
                          <a:ea typeface="黑体" panose="02010609060101010101" pitchFamily="2" charset="-122"/>
                        </a:rPr>
                        <a:t>非晶体</a:t>
                      </a:r>
                      <a:endParaRPr lang="zh-CN" altLang="en-US" sz="2400">
                        <a:latin typeface="黑体" panose="02010609060101010101" pitchFamily="2" charset="-122"/>
                        <a:ea typeface="黑体" panose="02010609060101010101" pitchFamily="2" charset="-122"/>
                      </a:endParaRPr>
                    </a:p>
                  </a:txBody>
                  <a:tcPr marL="89106" marR="89106" anchor="ctr" anchorCtr="1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</a:tr>
              <a:tr h="575945">
                <a:tc rowSpan="3">
                  <a:txBody>
                    <a:bodyPr/>
                    <a:lstStyle/>
                    <a:p>
                      <a:r>
                        <a:rPr lang="zh-CN" altLang="en-US" sz="2400" smtClean="0">
                          <a:latin typeface="黑体" panose="02010609060101010101" pitchFamily="2" charset="-122"/>
                          <a:ea typeface="黑体" panose="02010609060101010101" pitchFamily="2" charset="-122"/>
                        </a:rPr>
                        <a:t>熔化</a:t>
                      </a:r>
                    </a:p>
                  </a:txBody>
                  <a:tcPr marL="89106" marR="89106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zh-CN" altLang="en-US" sz="2400" smtClean="0">
                          <a:latin typeface="黑体" panose="02010609060101010101" pitchFamily="2" charset="-122"/>
                          <a:ea typeface="黑体" panose="02010609060101010101" pitchFamily="2" charset="-122"/>
                        </a:rPr>
                        <a:t>熔点</a:t>
                      </a:r>
                    </a:p>
                  </a:txBody>
                  <a:tcPr marL="89106" marR="89106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zh-CN" altLang="en-US" sz="2400" smtClean="0">
                          <a:latin typeface="+mn-ea"/>
                          <a:ea typeface="+mn-ea"/>
                        </a:rPr>
                        <a:t>有</a:t>
                      </a:r>
                      <a:endParaRPr lang="zh-CN" altLang="en-US" sz="2400">
                        <a:latin typeface="+mn-ea"/>
                        <a:ea typeface="+mn-ea"/>
                      </a:endParaRPr>
                    </a:p>
                  </a:txBody>
                  <a:tcPr marL="89106" marR="89106" anchor="ctr" anchorCtr="1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zh-CN" altLang="en-US" sz="2400" smtClean="0">
                          <a:latin typeface="+mn-ea"/>
                          <a:ea typeface="+mn-ea"/>
                        </a:rPr>
                        <a:t>无</a:t>
                      </a:r>
                      <a:endParaRPr lang="zh-CN" altLang="en-US" sz="2400">
                        <a:latin typeface="+mn-ea"/>
                        <a:ea typeface="+mn-ea"/>
                      </a:endParaRPr>
                    </a:p>
                  </a:txBody>
                  <a:tcPr marL="89106" marR="89106" anchor="ctr" anchorCtr="1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</a:tr>
              <a:tr h="1944216">
                <a:tc vMerge="1">
                  <a:txBody>
                    <a:bodyPr/>
                    <a:lstStyle/>
                    <a:p>
                      <a:endParaRPr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zh-CN" altLang="en-US" sz="2400" smtClean="0">
                          <a:latin typeface="黑体" panose="02010609060101010101" pitchFamily="2" charset="-122"/>
                          <a:ea typeface="黑体" panose="02010609060101010101" pitchFamily="2" charset="-122"/>
                        </a:rPr>
                        <a:t>图像</a:t>
                      </a:r>
                    </a:p>
                  </a:txBody>
                  <a:tcPr marL="89106" marR="89106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2400">
                        <a:latin typeface="+mn-ea"/>
                        <a:ea typeface="+mn-ea"/>
                      </a:endParaRPr>
                    </a:p>
                  </a:txBody>
                  <a:tcPr marL="89106" marR="89106" anchor="ctr" anchorCtr="1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2400">
                        <a:latin typeface="+mn-ea"/>
                        <a:ea typeface="+mn-ea"/>
                      </a:endParaRPr>
                    </a:p>
                  </a:txBody>
                  <a:tcPr marL="89106" marR="89106" anchor="ctr" anchorCtr="1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</a:tr>
              <a:tr h="1872208">
                <a:tc vMerge="1">
                  <a:txBody>
                    <a:bodyPr/>
                    <a:lstStyle/>
                    <a:p>
                      <a:endParaRPr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zh-CN" altLang="en-US" sz="2400" smtClean="0">
                          <a:latin typeface="黑体" panose="02010609060101010101" pitchFamily="2" charset="-122"/>
                          <a:ea typeface="黑体" panose="02010609060101010101" pitchFamily="2" charset="-122"/>
                        </a:rPr>
                        <a:t>特点</a:t>
                      </a:r>
                    </a:p>
                  </a:txBody>
                  <a:tcPr marL="89106" marR="89106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sz="2400" smtClean="0"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熔化前(</a:t>
                      </a:r>
                      <a:r>
                        <a:rPr sz="2400" i="1" smtClean="0"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OB</a:t>
                      </a:r>
                      <a:r>
                        <a:rPr sz="2400" smtClean="0"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段)：持续吸热，温度_____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sz="2400" smtClean="0"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熔化时(</a:t>
                      </a:r>
                      <a:r>
                        <a:rPr sz="2400" i="1" smtClean="0"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BC</a:t>
                      </a:r>
                      <a:r>
                        <a:rPr sz="2400" smtClean="0"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段)：持续吸热，温度________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sz="2400" smtClean="0"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熔点为</a:t>
                      </a:r>
                      <a:r>
                        <a:rPr sz="2400" i="1" smtClean="0"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 </a:t>
                      </a:r>
                      <a:r>
                        <a:rPr sz="2400" smtClean="0"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℃</a:t>
                      </a:r>
                    </a:p>
                  </a:txBody>
                  <a:tcPr marL="89106" marR="89106" anchor="ctr" anchorCtr="1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zh-CN" altLang="en-US" sz="2400" smtClean="0">
                          <a:latin typeface="+mn-ea"/>
                          <a:ea typeface="+mn-ea"/>
                        </a:rPr>
                        <a:t>整个过程持续</a:t>
                      </a:r>
                      <a:r>
                        <a:rPr lang="en-US" altLang="zh-CN" sz="2400" smtClean="0"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_______</a:t>
                      </a:r>
                      <a:r>
                        <a:rPr lang="zh-CN" altLang="en-US" sz="2400" smtClean="0">
                          <a:latin typeface="+mn-ea"/>
                          <a:ea typeface="+mn-ea"/>
                        </a:rPr>
                        <a:t>热量，温度</a:t>
                      </a:r>
                      <a:r>
                        <a:rPr lang="en-US" altLang="zh-CN" sz="2400" smtClean="0"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_______</a:t>
                      </a:r>
                      <a:endParaRPr lang="zh-CN" altLang="en-US" sz="2400">
                        <a:latin typeface="+mn-ea"/>
                        <a:ea typeface="+mn-ea"/>
                      </a:endParaRPr>
                    </a:p>
                  </a:txBody>
                  <a:tcPr marL="89106" marR="89106" anchor="ctr" anchorCtr="1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3" name="图片 -2147482435" descr="C:\Documents and Settings\Administrator\桌面\W河北物理面对面\EP477.TIF"/>
          <p:cNvPicPr>
            <a:picLocks noChangeAspect="1"/>
          </p:cNvPicPr>
          <p:nvPr/>
        </p:nvPicPr>
        <p:blipFill>
          <a:blip r:embed="rId4" r:link="rId5"/>
          <a:stretch>
            <a:fillRect/>
          </a:stretch>
        </p:blipFill>
        <p:spPr>
          <a:xfrm>
            <a:off x="4014118" y="2596518"/>
            <a:ext cx="2412060" cy="180911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4" name="图片 -2147481233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510279" y="2597150"/>
            <a:ext cx="2042021" cy="180848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5" name="文本框 4"/>
          <p:cNvSpPr txBox="1"/>
          <p:nvPr/>
        </p:nvSpPr>
        <p:spPr>
          <a:xfrm>
            <a:off x="6717631" y="4641853"/>
            <a:ext cx="802576" cy="4603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r>
              <a:rPr lang="zh-CN" altLang="en-US" sz="2400">
                <a:solidFill>
                  <a:srgbClr val="FF0000"/>
                </a:solidFill>
                <a:ea typeface="宋体" panose="02010600030101010101" pitchFamily="2" charset="-122"/>
              </a:rPr>
              <a:t>升高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6855623" y="5210813"/>
            <a:ext cx="866931" cy="4603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r>
              <a:rPr lang="zh-CN" altLang="en-US" sz="2400">
                <a:solidFill>
                  <a:srgbClr val="FF0000"/>
                </a:solidFill>
                <a:ea typeface="宋体" panose="02010600030101010101" pitchFamily="2" charset="-122"/>
              </a:rPr>
              <a:t>不变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8510279" y="5153028"/>
            <a:ext cx="866931" cy="4603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r>
              <a:rPr lang="zh-CN" altLang="en-US" sz="240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吸收</a:t>
            </a:r>
          </a:p>
        </p:txBody>
      </p:sp>
      <p:sp>
        <p:nvSpPr>
          <p:cNvPr id="8" name="文本框 7"/>
          <p:cNvSpPr txBox="1"/>
          <p:nvPr/>
        </p:nvSpPr>
        <p:spPr>
          <a:xfrm>
            <a:off x="8754083" y="5719448"/>
            <a:ext cx="824234" cy="4603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r>
              <a:rPr lang="zh-CN" altLang="en-US" sz="2400">
                <a:solidFill>
                  <a:srgbClr val="FF0000"/>
                </a:solidFill>
                <a:ea typeface="宋体" panose="02010600030101010101" pitchFamily="2" charset="-122"/>
              </a:rPr>
              <a:t>升高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29213711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表格 1"/>
          <p:cNvGraphicFramePr>
            <a:graphicFrameLocks noGrp="1"/>
          </p:cNvGraphicFramePr>
          <p:nvPr>
            <p:custDataLst>
              <p:tags r:id="rId2"/>
            </p:custDataLst>
          </p:nvPr>
        </p:nvGraphicFramePr>
        <p:xfrm>
          <a:off x="830211" y="514132"/>
          <a:ext cx="9964183" cy="494940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91323"/>
                <a:gridCol w="1099597"/>
                <a:gridCol w="5810217"/>
                <a:gridCol w="2563046"/>
              </a:tblGrid>
              <a:tr h="648072">
                <a:tc gridSpan="2">
                  <a:txBody>
                    <a:bodyPr/>
                    <a:lstStyle/>
                    <a:p>
                      <a:endParaRPr lang="zh-CN" altLang="en-US" sz="2400">
                        <a:latin typeface="黑体" panose="02010609060101010101" pitchFamily="2" charset="-122"/>
                        <a:ea typeface="黑体" panose="02010609060101010101" pitchFamily="2" charset="-122"/>
                      </a:endParaRPr>
                    </a:p>
                  </a:txBody>
                  <a:tcPr marL="89106" marR="89106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zh-CN" altLang="en-US" sz="2400" smtClean="0">
                          <a:latin typeface="黑体" panose="02010609060101010101" pitchFamily="2" charset="-122"/>
                          <a:ea typeface="黑体" panose="02010609060101010101" pitchFamily="2" charset="-122"/>
                        </a:rPr>
                        <a:t>晶体</a:t>
                      </a:r>
                      <a:endParaRPr lang="zh-CN" altLang="en-US" sz="2400">
                        <a:latin typeface="黑体" panose="02010609060101010101" pitchFamily="2" charset="-122"/>
                        <a:ea typeface="黑体" panose="02010609060101010101" pitchFamily="2" charset="-122"/>
                      </a:endParaRPr>
                    </a:p>
                  </a:txBody>
                  <a:tcPr marL="89106" marR="89106" anchor="ctr" anchorCtr="1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zh-CN" altLang="en-US" sz="2400" smtClean="0">
                          <a:latin typeface="黑体" panose="02010609060101010101" pitchFamily="2" charset="-122"/>
                          <a:ea typeface="黑体" panose="02010609060101010101" pitchFamily="2" charset="-122"/>
                        </a:rPr>
                        <a:t>非晶体</a:t>
                      </a:r>
                      <a:endParaRPr lang="zh-CN" altLang="en-US" sz="2400">
                        <a:latin typeface="黑体" panose="02010609060101010101" pitchFamily="2" charset="-122"/>
                        <a:ea typeface="黑体" panose="02010609060101010101" pitchFamily="2" charset="-122"/>
                      </a:endParaRPr>
                    </a:p>
                  </a:txBody>
                  <a:tcPr marL="89106" marR="89106" anchor="ctr" anchorCtr="1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</a:tr>
              <a:tr h="619760">
                <a:tc rowSpan="3">
                  <a:txBody>
                    <a:bodyPr/>
                    <a:lstStyle/>
                    <a:p>
                      <a:r>
                        <a:rPr lang="zh-CN" altLang="en-US" sz="2400" smtClean="0">
                          <a:latin typeface="黑体" panose="02010609060101010101" pitchFamily="2" charset="-122"/>
                          <a:ea typeface="黑体" panose="02010609060101010101" pitchFamily="2" charset="-122"/>
                        </a:rPr>
                        <a:t>凝固</a:t>
                      </a:r>
                    </a:p>
                  </a:txBody>
                  <a:tcPr marL="89106" marR="89106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zh-CN" altLang="en-US" sz="2400" smtClean="0">
                          <a:latin typeface="黑体" panose="02010609060101010101" pitchFamily="2" charset="-122"/>
                          <a:ea typeface="黑体" panose="02010609060101010101" pitchFamily="2" charset="-122"/>
                        </a:rPr>
                        <a:t>凝固点</a:t>
                      </a:r>
                    </a:p>
                  </a:txBody>
                  <a:tcPr marL="89106" marR="89106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zh-CN" altLang="en-US" sz="2400" smtClean="0">
                          <a:latin typeface="+mn-ea"/>
                          <a:ea typeface="+mn-ea"/>
                        </a:rPr>
                        <a:t>有</a:t>
                      </a:r>
                      <a:endParaRPr lang="zh-CN" altLang="en-US" sz="2400">
                        <a:latin typeface="+mn-ea"/>
                        <a:ea typeface="+mn-ea"/>
                      </a:endParaRPr>
                    </a:p>
                  </a:txBody>
                  <a:tcPr marL="89106" marR="89106" anchor="ctr" anchorCtr="1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zh-CN" altLang="en-US" sz="2400" smtClean="0">
                          <a:latin typeface="+mn-ea"/>
                          <a:ea typeface="+mn-ea"/>
                        </a:rPr>
                        <a:t>无</a:t>
                      </a:r>
                      <a:endParaRPr lang="zh-CN" altLang="en-US" sz="2400">
                        <a:latin typeface="+mn-ea"/>
                        <a:ea typeface="+mn-ea"/>
                      </a:endParaRPr>
                    </a:p>
                  </a:txBody>
                  <a:tcPr marL="89106" marR="89106" anchor="ctr" anchorCtr="1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</a:tr>
              <a:tr h="1944216">
                <a:tc vMerge="1">
                  <a:txBody>
                    <a:bodyPr/>
                    <a:lstStyle/>
                    <a:p>
                      <a:endParaRPr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zh-CN" altLang="en-US" sz="2400" smtClean="0">
                          <a:latin typeface="黑体" panose="02010609060101010101" pitchFamily="2" charset="-122"/>
                          <a:ea typeface="黑体" panose="02010609060101010101" pitchFamily="2" charset="-122"/>
                        </a:rPr>
                        <a:t>图像</a:t>
                      </a:r>
                    </a:p>
                  </a:txBody>
                  <a:tcPr marL="89106" marR="89106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2400">
                        <a:latin typeface="+mn-ea"/>
                        <a:ea typeface="+mn-ea"/>
                      </a:endParaRPr>
                    </a:p>
                  </a:txBody>
                  <a:tcPr marL="89106" marR="89106" anchor="ctr" anchorCtr="1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2400">
                        <a:latin typeface="+mn-ea"/>
                        <a:ea typeface="+mn-ea"/>
                      </a:endParaRPr>
                    </a:p>
                  </a:txBody>
                  <a:tcPr marL="89106" marR="89106" anchor="ctr" anchorCtr="1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</a:tr>
              <a:tr h="1647190">
                <a:tc vMerge="1">
                  <a:txBody>
                    <a:bodyPr/>
                    <a:lstStyle/>
                    <a:p>
                      <a:endParaRPr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zh-CN" altLang="en-US" sz="2400" smtClean="0">
                          <a:latin typeface="黑体" panose="02010609060101010101" pitchFamily="2" charset="-122"/>
                          <a:ea typeface="黑体" panose="02010609060101010101" pitchFamily="2" charset="-122"/>
                        </a:rPr>
                        <a:t>特点</a:t>
                      </a:r>
                    </a:p>
                  </a:txBody>
                  <a:tcPr marL="89106" marR="89106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sz="2400" smtClean="0"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凝固前(</a:t>
                      </a:r>
                      <a:r>
                        <a:rPr sz="2400" i="1" smtClean="0"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DC</a:t>
                      </a:r>
                      <a:r>
                        <a:rPr sz="2400" smtClean="0"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段)：持续放热，温度________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sz="2400" smtClean="0"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凝固时(</a:t>
                      </a:r>
                      <a:r>
                        <a:rPr sz="2400" i="1" smtClean="0"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CB</a:t>
                      </a:r>
                      <a:r>
                        <a:rPr sz="2400" smtClean="0"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段)：持续放热，温度________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sz="2400" smtClean="0"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凝固点为</a:t>
                      </a:r>
                      <a:r>
                        <a:rPr sz="2400" i="1" smtClean="0"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 </a:t>
                      </a:r>
                      <a:r>
                        <a:rPr sz="2400" smtClean="0"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℃</a:t>
                      </a:r>
                    </a:p>
                  </a:txBody>
                  <a:tcPr marL="89106" marR="89106" anchor="ctr" anchorCtr="1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zh-CN" altLang="en-US" sz="2400" smtClean="0">
                          <a:latin typeface="+mn-ea"/>
                          <a:ea typeface="+mn-ea"/>
                        </a:rPr>
                        <a:t>整个过程持续</a:t>
                      </a:r>
                      <a:r>
                        <a:rPr lang="en-US" altLang="zh-CN" sz="2400" smtClean="0"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_______</a:t>
                      </a:r>
                      <a:r>
                        <a:rPr lang="zh-CN" altLang="en-US" sz="2400" smtClean="0">
                          <a:latin typeface="+mn-ea"/>
                          <a:ea typeface="+mn-ea"/>
                        </a:rPr>
                        <a:t>热量，温度</a:t>
                      </a:r>
                      <a:r>
                        <a:rPr lang="en-US" altLang="zh-CN" sz="2400" smtClean="0"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_______</a:t>
                      </a:r>
                      <a:endParaRPr lang="zh-CN" altLang="en-US" sz="2400">
                        <a:latin typeface="+mn-ea"/>
                        <a:ea typeface="+mn-ea"/>
                      </a:endParaRPr>
                    </a:p>
                  </a:txBody>
                  <a:tcPr marL="89106" marR="89106" anchor="ctr" anchorCtr="1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3" name="图片 -2147482433" descr="C:\Documents and Settings\Administrator\桌面\W河北物理面对面\EP479.TIF"/>
          <p:cNvPicPr>
            <a:picLocks noChangeAspect="1"/>
          </p:cNvPicPr>
          <p:nvPr/>
        </p:nvPicPr>
        <p:blipFill>
          <a:blip r:embed="rId4" r:link="rId5"/>
          <a:stretch>
            <a:fillRect/>
          </a:stretch>
        </p:blipFill>
        <p:spPr>
          <a:xfrm>
            <a:off x="3997412" y="1894208"/>
            <a:ext cx="2431243" cy="175069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4" name="图片 -2147482432" descr="C:\Documents and Settings\Administrator\桌面\W河北物理面对面\EP480.TIF"/>
          <p:cNvPicPr>
            <a:picLocks noChangeAspect="1"/>
          </p:cNvPicPr>
          <p:nvPr/>
        </p:nvPicPr>
        <p:blipFill>
          <a:blip r:embed="rId6" r:link="rId7"/>
          <a:stretch>
            <a:fillRect/>
          </a:stretch>
        </p:blipFill>
        <p:spPr>
          <a:xfrm>
            <a:off x="8635893" y="1894208"/>
            <a:ext cx="2012938" cy="175069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00" name="文本框 99"/>
          <p:cNvSpPr txBox="1"/>
          <p:nvPr/>
        </p:nvSpPr>
        <p:spPr>
          <a:xfrm>
            <a:off x="7029503" y="3896362"/>
            <a:ext cx="802576" cy="4603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r>
              <a:rPr lang="zh-CN" altLang="en-US" sz="2400">
                <a:solidFill>
                  <a:srgbClr val="FF0000"/>
                </a:solidFill>
                <a:ea typeface="宋体" panose="02010600030101010101" pitchFamily="2" charset="-122"/>
              </a:rPr>
              <a:t>降低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7029505" y="4424048"/>
            <a:ext cx="792675" cy="4603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r>
              <a:rPr lang="zh-CN" altLang="en-US" sz="2400">
                <a:solidFill>
                  <a:srgbClr val="FF0000"/>
                </a:solidFill>
                <a:ea typeface="宋体" panose="02010600030101010101" pitchFamily="2" charset="-122"/>
              </a:rPr>
              <a:t>不变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8535650" y="4373248"/>
            <a:ext cx="845892" cy="4603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r>
              <a:rPr lang="zh-CN" altLang="en-US" sz="2400">
                <a:solidFill>
                  <a:srgbClr val="FF0000"/>
                </a:solidFill>
                <a:ea typeface="宋体" panose="02010600030101010101" pitchFamily="2" charset="-122"/>
              </a:rPr>
              <a:t>放出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8783166" y="4950463"/>
            <a:ext cx="887970" cy="4603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r>
              <a:rPr lang="zh-CN" altLang="en-US" sz="2400">
                <a:solidFill>
                  <a:srgbClr val="FF0000"/>
                </a:solidFill>
                <a:ea typeface="宋体" panose="02010600030101010101" pitchFamily="2" charset="-122"/>
              </a:rPr>
              <a:t>降低</a:t>
            </a:r>
          </a:p>
        </p:txBody>
      </p:sp>
      <p:sp>
        <p:nvSpPr>
          <p:cNvPr id="19483" name="矩形 7"/>
          <p:cNvSpPr>
            <a:spLocks noChangeArrowheads="1"/>
          </p:cNvSpPr>
          <p:nvPr/>
        </p:nvSpPr>
        <p:spPr bwMode="auto">
          <a:xfrm>
            <a:off x="959570" y="5787059"/>
            <a:ext cx="5753498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 sz="2400" b="1">
                <a:solidFill>
                  <a:srgbClr val="000000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注</a:t>
            </a:r>
            <a:r>
              <a:rPr lang="zh-CN" altLang="en-US" sz="2400" b="1">
                <a:solidFill>
                  <a:srgbClr val="000000"/>
                </a:solidFill>
              </a:rPr>
              <a:t>：同一种物质的凝固点和它的熔点相同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71873842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0" grpId="0"/>
      <p:bldP spid="5" grpId="0"/>
      <p:bldP spid="6" grpId="0"/>
      <p:bldP spid="7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TEMPLATE_CATEGORY" val="custom"/>
  <p:tag name="KSO_WM_TEMPLATE_COLOR_TYPE" val="1"/>
  <p:tag name="KSO_WM_TEMPLATE_INDEX" val="20205081"/>
  <p:tag name="KSO_WM_TEMPLATE_MASTER_TYPE" val="0"/>
  <p:tag name="KSO_WM_TEMPLATE_SUBCATEGORY" val="19"/>
  <p:tag name="KSO_WM_TEMPLATE_THUMBS_INDEX" val="1、4、7、12、13、14、15、16、17、18、20、24、25、28、33、36、40、43、44"/>
  <p:tag name="KSO_WM_UNIT_SHOW_EDIT_AREA_INDICATION" val="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**"/>
  <p:tag name="KSO_WM_UNIT_LAYERLEVEL" val="1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**"/>
  <p:tag name="KSO_WM_UNIT_LAYERLEVEL" val="1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2**"/>
  <p:tag name="KSO_WM_UNIT_LAYERLEVEL" val="1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2**"/>
  <p:tag name="KSO_WM_UNIT_LAYERLEVEL" val="1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2**"/>
  <p:tag name="KSO_WM_UNIT_LAYERLEVEL" val="1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2**"/>
  <p:tag name="KSO_WM_UNIT_LAYERLEVEL" val="1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2**"/>
  <p:tag name="KSO_WM_UNIT_LAYERLEVEL" val="1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3**"/>
  <p:tag name="KSO_WM_UNIT_LAYERLEVEL" val="1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3**"/>
  <p:tag name="KSO_WM_UNIT_LAYERLEVEL" val="1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3**"/>
  <p:tag name="KSO_WM_UNIT_LAYERLEVEL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TEMPLATE_CATEGORY" val="custom"/>
  <p:tag name="KSO_WM_TEMPLATE_INDEX" val="20205081"/>
  <p:tag name="KSO_WM_UNIT_COMPATIBLE" val="0"/>
  <p:tag name="KSO_WM_UNIT_DIAGRAM_ISNUMVISUAL" val="0"/>
  <p:tag name="KSO_WM_UNIT_DIAGRAM_ISREFERUNIT" val="0"/>
  <p:tag name="KSO_WM_UNIT_HIGHLIGHT" val="0"/>
  <p:tag name="KSO_WM_UNIT_ID" val="_0**"/>
  <p:tag name="KSO_WM_UNIT_LAYERLEVEL" val="1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3**"/>
  <p:tag name="KSO_WM_UNIT_LAYERLEVEL" val="1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3**"/>
  <p:tag name="KSO_WM_UNIT_LAYERLEVEL" val="1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4**"/>
  <p:tag name="KSO_WM_UNIT_LAYERLEVEL" val="1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4**"/>
  <p:tag name="KSO_WM_UNIT_LAYERLEVEL" val="1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4**"/>
  <p:tag name="KSO_WM_UNIT_LAYERLEVEL" val="1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4**"/>
  <p:tag name="KSO_WM_UNIT_LAYERLEVEL" val="1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4**"/>
  <p:tag name="KSO_WM_UNIT_LAYERLEVEL" val="1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4**"/>
  <p:tag name="KSO_WM_UNIT_LAYERLEVEL" val="1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5**"/>
  <p:tag name="KSO_WM_UNIT_LAYERLEVEL" val="1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5**"/>
  <p:tag name="KSO_WM_UNIT_LAYERLEVEL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TEMPLATE_CATEGORY" val="custom"/>
  <p:tag name="KSO_WM_TEMPLATE_INDEX" val="20205081"/>
  <p:tag name="KSO_WM_UNIT_COMPATIBLE" val="0"/>
  <p:tag name="KSO_WM_UNIT_DIAGRAM_ISNUMVISUAL" val="0"/>
  <p:tag name="KSO_WM_UNIT_DIAGRAM_ISREFERUNIT" val="0"/>
  <p:tag name="KSO_WM_UNIT_HIGHLIGHT" val="0"/>
  <p:tag name="KSO_WM_UNIT_ID" val="_0**"/>
  <p:tag name="KSO_WM_UNIT_LAYERLEVEL" val="1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5**"/>
  <p:tag name="KSO_WM_UNIT_LAYERLEVEL" val="1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5**"/>
  <p:tag name="KSO_WM_UNIT_LAYERLEVEL" val="1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5**"/>
  <p:tag name="KSO_WM_UNIT_LAYERLEVEL" val="1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5**"/>
  <p:tag name="KSO_WM_UNIT_LAYERLEVEL" val="1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5**"/>
  <p:tag name="KSO_WM_UNIT_LAYERLEVEL" val="1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5**"/>
  <p:tag name="KSO_WM_UNIT_LAYERLEVEL" val="1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6**"/>
  <p:tag name="KSO_WM_UNIT_LAYERLEVEL" val="1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6**"/>
  <p:tag name="KSO_WM_UNIT_LAYERLEVEL" val="1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6**"/>
  <p:tag name="KSO_WM_UNIT_LAYERLEVEL" val="1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6**"/>
  <p:tag name="KSO_WM_UNIT_LAYERLEVEL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0**"/>
  <p:tag name="KSO_WM_UNIT_LAYERLEVEL" val="1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7**"/>
  <p:tag name="KSO_WM_UNIT_LAYERLEVEL" val="1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7**"/>
  <p:tag name="KSO_WM_UNIT_LAYERLEVEL" val="1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7**"/>
  <p:tag name="KSO_WM_UNIT_LAYERLEVEL" val="1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8**"/>
  <p:tag name="KSO_WM_UNIT_LAYERLEVEL" val="1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8**"/>
  <p:tag name="KSO_WM_UNIT_LAYERLEVEL" val="1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8**"/>
  <p:tag name="KSO_WM_UNIT_LAYERLEVEL" val="1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8**"/>
  <p:tag name="KSO_WM_UNIT_LAYERLEVEL" val="1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8**"/>
  <p:tag name="KSO_WM_UNIT_LAYERLEVEL" val="1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8**"/>
  <p:tag name="KSO_WM_UNIT_LAYERLEVEL" val="1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9**"/>
  <p:tag name="KSO_WM_UNIT_LAYERLEVEL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0**"/>
  <p:tag name="KSO_WM_UNIT_LAYERLEVEL" val="1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9**"/>
  <p:tag name="KSO_WM_UNIT_LAYERLEVEL" val="1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9**"/>
  <p:tag name="KSO_WM_UNIT_LAYERLEVEL" val="1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9**"/>
  <p:tag name="KSO_WM_UNIT_LAYERLEVEL" val="1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9**"/>
  <p:tag name="KSO_WM_UNIT_LAYERLEVEL" val="1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0**"/>
  <p:tag name="KSO_WM_UNIT_LAYERLEVEL" val="1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0**"/>
  <p:tag name="KSO_WM_UNIT_LAYERLEVEL" val="1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0**"/>
  <p:tag name="KSO_WM_UNIT_LAYERLEVEL" val="1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0**"/>
  <p:tag name="KSO_WM_UNIT_LAYERLEVEL" val="1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1**"/>
  <p:tag name="KSO_WM_UNIT_LAYERLEVEL" val="1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1**"/>
  <p:tag name="KSO_WM_UNIT_LAYERLEVEL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0**"/>
  <p:tag name="KSO_WM_UNIT_LAYERLEVEL" val="1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1**"/>
  <p:tag name="KSO_WM_UNIT_LAYERLEVEL" val="1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1**"/>
  <p:tag name="KSO_WM_UNIT_LAYERLEVEL" val="1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1**"/>
  <p:tag name="KSO_WM_UNIT_LAYERLEVEL" val="1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SLIDE_ID" val="custom20205081_1"/>
  <p:tag name="KSO_WM_SLIDE_INDEX" val="1"/>
  <p:tag name="KSO_WM_SLIDE_ITEM_CNT" val="0"/>
  <p:tag name="KSO_WM_SLIDE_LAYOUT" val="a_b"/>
  <p:tag name="KSO_WM_SLIDE_LAYOUT_CNT" val="1_1"/>
  <p:tag name="KSO_WM_SLIDE_SUBTYPE" val="defaultBlank"/>
  <p:tag name="KSO_WM_SLIDE_TYPE" val="title"/>
  <p:tag name="KSO_WM_TAG_VERSION" val="1.0"/>
  <p:tag name="KSO_WM_TEMPLATE_CATEGORY" val="custom"/>
  <p:tag name="KSO_WM_TEMPLATE_COLOR_TYPE" val="1"/>
  <p:tag name="KSO_WM_TEMPLATE_INDEX" val="20205081"/>
  <p:tag name="KSO_WM_TEMPLATE_MASTER_TYPE" val="0"/>
  <p:tag name="KSO_WM_TEMPLATE_SUBCATEGORY" val="19"/>
  <p:tag name="KSO_WM_TEMPLATE_THUMBS_INDEX" val="1、4、7、12、13、14、15、16、17、18、20、24、25、28、33、36、40、43、44"/>
  <p:tag name="KSO_WM_UNIT_SHOW_EDIT_AREA_INDICATION" val="1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TEMPLATE_CATEGORY" val="custom"/>
  <p:tag name="KSO_WM_TEMPLATE_INDEX" val="20205081"/>
  <p:tag name="KSO_WM_UNIT_COMPATIBLE" val="0"/>
  <p:tag name="KSO_WM_UNIT_DIAGRAM_ISNUMVISUAL" val="0"/>
  <p:tag name="KSO_WM_UNIT_DIAGRAM_ISREFERUNIT" val="0"/>
  <p:tag name="KSO_WM_UNIT_HIGHLIGHT" val="0"/>
  <p:tag name="KSO_WM_UNIT_ID" val="custom20205081_1*a*1"/>
  <p:tag name="KSO_WM_UNIT_INDEX" val="1"/>
  <p:tag name="KSO_WM_UNIT_ISCONTENTSTITLE" val="0"/>
  <p:tag name="KSO_WM_UNIT_ISNUMDGMTITLE" val="0"/>
  <p:tag name="KSO_WM_UNIT_LAYERLEVEL" val="1"/>
  <p:tag name="KSO_WM_UNIT_NOCLEAR" val="0"/>
  <p:tag name="KSO_WM_UNIT_PRESET_TEXT" val="空白演示"/>
  <p:tag name="KSO_WM_UNIT_SHOW_EDIT_AREA_INDICATION" val="1"/>
  <p:tag name="KSO_WM_UNIT_TYPE" val="a"/>
  <p:tag name="KSO_WM_UNIT_VALUE" val="28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TEMPLATE_CATEGORY" val="custom"/>
  <p:tag name="KSO_WM_TEMPLATE_INDEX" val="20205081"/>
  <p:tag name="KSO_WM_UNIT_COMPATIBLE" val="0"/>
  <p:tag name="KSO_WM_UNIT_DIAGRAM_ISNUMVISUAL" val="0"/>
  <p:tag name="KSO_WM_UNIT_DIAGRAM_ISREFERUNIT" val="0"/>
  <p:tag name="KSO_WM_UNIT_HIGHLIGHT" val="0"/>
  <p:tag name="KSO_WM_UNIT_ID" val="custom20205081_1*b*1"/>
  <p:tag name="KSO_WM_UNIT_INDEX" val="1"/>
  <p:tag name="KSO_WM_UNIT_ISCONTENTSTITLE" val="0"/>
  <p:tag name="KSO_WM_UNIT_ISNUMDGMTITLE" val="0"/>
  <p:tag name="KSO_WM_UNIT_LAYERLEVEL" val="1"/>
  <p:tag name="KSO_WM_UNIT_NOCLEAR" val="0"/>
  <p:tag name="KSO_WM_UNIT_PRESET_TEXT" val="单击输入您的封面副标题"/>
  <p:tag name="KSO_WM_UNIT_SHOW_EDIT_AREA_INDICATION" val="1"/>
  <p:tag name="KSO_WM_UNIT_TYPE" val="b"/>
  <p:tag name="KSO_WM_UNIT_VALUE" val="111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205081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205081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205081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20508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**"/>
  <p:tag name="KSO_WM_UNIT_LAYERLEVEL" val="1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205081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205081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205081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TABLE_BEAUTIFY" val="smartTable{62ebf691-1705-41d1-b014-01daef5c1603}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205081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TABLE_BEAUTIFY" val="smartTable{79f1f67e-558c-4c69-b65e-ed4e90173463}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205081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205081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TABLE_BEAUTIFY" val="smartTable{bcedf6a3-07a6-4082-9df2-6b09ee65513c}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20508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**"/>
  <p:tag name="KSO_WM_UNIT_LAYERLEVEL" val="1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TABLE_BEAUTIFY" val="smartTable{423961ee-5ac0-49e3-9a54-d8906e585af3}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205081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TABLE_BEAUTIFY" val="smartTable{bac5ebce-58da-4726-b149-9615943a8710}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**"/>
  <p:tag name="KSO_WM_UNIT_LAYERLEVEL" val="1"/>
</p:tagLst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主题​​">
  <a:themeElements>
    <a:clrScheme name="新版空白演示配色">
      <a:dk1>
        <a:srgbClr val="000000"/>
      </a:dk1>
      <a:lt1>
        <a:srgbClr val="FFFFFF"/>
      </a:lt1>
      <a:dk2>
        <a:srgbClr val="0F1423"/>
      </a:dk2>
      <a:lt2>
        <a:srgbClr val="FFFFFF"/>
      </a:lt2>
      <a:accent1>
        <a:srgbClr val="6096E6"/>
      </a:accent1>
      <a:accent2>
        <a:srgbClr val="58B6E5"/>
      </a:accent2>
      <a:accent3>
        <a:srgbClr val="56CA95"/>
      </a:accent3>
      <a:accent4>
        <a:srgbClr val="FFBA55"/>
      </a:accent4>
      <a:accent5>
        <a:srgbClr val="F18870"/>
      </a:accent5>
      <a:accent6>
        <a:srgbClr val="EC5F74"/>
      </a:accent6>
      <a:hlink>
        <a:srgbClr val="0563C1"/>
      </a:hlink>
      <a:folHlink>
        <a:srgbClr val="954D72"/>
      </a:folHlink>
    </a:clrScheme>
    <a:fontScheme name="自定义 9">
      <a:majorFont>
        <a:latin typeface="Arial"/>
        <a:ea typeface="微软雅黑"/>
        <a:cs typeface="Arial"/>
      </a:majorFont>
      <a:minorFont>
        <a:latin typeface="Arial"/>
        <a:ea typeface="微软雅黑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:r="http://schemas.openxmlformats.org/officeDocument/2006/relationships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1549</Words>
  <Application>Microsoft Office PowerPoint</Application>
  <PresentationFormat>自定义</PresentationFormat>
  <Paragraphs>234</Paragraphs>
  <Slides>19</Slides>
  <Notes>6</Notes>
  <HiddenSlides>0</HiddenSlides>
  <MMClips>0</MMClips>
  <ScaleCrop>false</ScaleCrop>
  <HeadingPairs>
    <vt:vector size="6" baseType="variant">
      <vt:variant>
        <vt:lpstr>主题</vt:lpstr>
      </vt:variant>
      <vt:variant>
        <vt:i4>2</vt:i4>
      </vt:variant>
      <vt:variant>
        <vt:lpstr>嵌入 OLE 服务器</vt:lpstr>
      </vt:variant>
      <vt:variant>
        <vt:i4>1</vt:i4>
      </vt:variant>
      <vt:variant>
        <vt:lpstr>幻灯片标题</vt:lpstr>
      </vt:variant>
      <vt:variant>
        <vt:i4>19</vt:i4>
      </vt:variant>
    </vt:vector>
  </HeadingPairs>
  <TitlesOfParts>
    <vt:vector size="22" baseType="lpstr">
      <vt:lpstr>Office 主题</vt:lpstr>
      <vt:lpstr>Office 主题​​</vt:lpstr>
      <vt:lpstr>文档</vt:lpstr>
      <vt:lpstr>第十二讲  物态变化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第九讲  声与电磁波</dc:title>
  <dc:creator>Administrator</dc:creator>
  <cp:lastModifiedBy>User</cp:lastModifiedBy>
  <cp:revision>4</cp:revision>
  <dcterms:created xsi:type="dcterms:W3CDTF">2021-02-23T00:55:28Z</dcterms:created>
  <dcterms:modified xsi:type="dcterms:W3CDTF">2021-02-23T00:59:14Z</dcterms:modified>
</cp:coreProperties>
</file>