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svg" ContentType="image/svg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  <p:sldMasterId id="2147483655" r:id="rId3"/>
  </p:sldMasterIdLst>
  <p:notesMasterIdLst>
    <p:notesMasterId r:id="rId4"/>
  </p:notesMasterIdLst>
  <p:sldIdLst>
    <p:sldId id="481" r:id="rId5"/>
    <p:sldId id="1116" r:id="rId6"/>
    <p:sldId id="1095" r:id="rId7"/>
    <p:sldId id="1166" r:id="rId8"/>
    <p:sldId id="1180" r:id="rId9"/>
    <p:sldId id="1181" r:id="rId10"/>
    <p:sldId id="1183" r:id="rId11"/>
    <p:sldId id="1185" r:id="rId12"/>
    <p:sldId id="1172" r:id="rId13"/>
    <p:sldId id="1104" r:id="rId14"/>
    <p:sldId id="1173" r:id="rId15"/>
    <p:sldId id="1174" r:id="rId16"/>
  </p:sldIdLst>
  <p:sldSz cx="12192000" cy="6858000"/>
  <p:notesSz cx="6858000" cy="9144000"/>
  <p:custDataLst>
    <p:tags r:id="rId17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89" userDrawn="1">
          <p15:clr>
            <a:srgbClr val="A4A3A4"/>
          </p15:clr>
        </p15:guide>
        <p15:guide id="2" pos="393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Administrator" initials="A" lastIdx="0" clrIdx="0"/>
  <p:cmAuthor id="2" name="作者" initials="作" lastIdx="0" clrIdx="1"/>
  <p:cmAuthor id="3" name="lenovo" initials="l" lastIdx="0" clrIdx="2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32" y="40"/>
      </p:cViewPr>
      <p:guideLst>
        <p:guide orient="horz" pos="2489"/>
        <p:guide pos="393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tags" Target="tags/tag54.xml" /><Relationship Id="rId18" Type="http://schemas.openxmlformats.org/officeDocument/2006/relationships/presProps" Target="presProps.xml" /><Relationship Id="rId19" Type="http://schemas.openxmlformats.org/officeDocument/2006/relationships/viewProps" Target="viewProps.xml" /><Relationship Id="rId2" Type="http://schemas.openxmlformats.org/officeDocument/2006/relationships/slideMaster" Target="slideMasters/slideMaster1.xml" /><Relationship Id="rId20" Type="http://schemas.openxmlformats.org/officeDocument/2006/relationships/theme" Target="theme/theme1.xml" /><Relationship Id="rId21" Type="http://schemas.openxmlformats.org/officeDocument/2006/relationships/tableStyles" Target="tableStyles.xml" /><Relationship Id="rId3" Type="http://schemas.openxmlformats.org/officeDocument/2006/relationships/slideMaster" Target="slideMasters/slideMaster2.xml" /><Relationship Id="rId4" Type="http://schemas.openxmlformats.org/officeDocument/2006/relationships/notesMaster" Target="notesMasters/notesMaster1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Relationship Id="rId2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.png" /><Relationship Id="rId2" Type="http://schemas.openxmlformats.org/officeDocument/2006/relationships/image" Target="../media/image3.png" /><Relationship Id="rId3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83" y="6356350"/>
            <a:ext cx="274347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98" y="6356350"/>
            <a:ext cx="4115205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448" y="6356350"/>
            <a:ext cx="274347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150" y="1122363"/>
            <a:ext cx="91449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150" y="3602038"/>
            <a:ext cx="91449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83" y="6356350"/>
            <a:ext cx="274347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98" y="6356350"/>
            <a:ext cx="4115205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448" y="6356350"/>
            <a:ext cx="274347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83" y="6356350"/>
            <a:ext cx="274347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98" y="6356350"/>
            <a:ext cx="4115205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448" y="6356350"/>
            <a:ext cx="274347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83" y="6356350"/>
            <a:ext cx="274347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998" y="6356350"/>
            <a:ext cx="4115205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448" y="6356350"/>
            <a:ext cx="274347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bg>
      <p:bgPr>
        <a:blipFill dpi="0" rotWithShape="1">
          <a:blip r:embed="rId1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标题 12"/>
          <p:cNvSpPr>
            <a:spLocks noGrp="1"/>
          </p:cNvSpPr>
          <p:nvPr>
            <p:ph type="title" hasCustomPrompt="1"/>
          </p:nvPr>
        </p:nvSpPr>
        <p:spPr>
          <a:xfrm>
            <a:off x="1929440" y="338289"/>
            <a:ext cx="8333120" cy="47632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800" b="1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/>
              <a:t>标题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 name="测验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4" name="组合 3"/>
          <p:cNvGrpSpPr/>
          <p:nvPr/>
        </p:nvGrpSpPr>
        <p:grpSpPr>
          <a:xfrm>
            <a:off x="0" y="1"/>
            <a:ext cx="12192000" cy="6857999"/>
            <a:chOff x="1537366" y="844949"/>
            <a:chExt cx="9241001" cy="5075237"/>
          </a:xfrm>
        </p:grpSpPr>
        <p:sp>
          <p:nvSpPr>
            <p:cNvPr id="5" name="圆角矩形 4"/>
            <p:cNvSpPr/>
            <p:nvPr/>
          </p:nvSpPr>
          <p:spPr>
            <a:xfrm>
              <a:off x="1539455" y="868528"/>
              <a:ext cx="9238912" cy="5051658"/>
            </a:xfrm>
            <a:prstGeom prst="roundRect">
              <a:avLst>
                <a:gd name="adj" fmla="val 2559"/>
              </a:avLst>
            </a:prstGeom>
            <a:solidFill>
              <a:srgbClr val="F7F6F4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同侧圆角矩形 5"/>
            <p:cNvSpPr/>
            <p:nvPr/>
          </p:nvSpPr>
          <p:spPr>
            <a:xfrm>
              <a:off x="1537366" y="844949"/>
              <a:ext cx="9241001" cy="376938"/>
            </a:xfrm>
            <a:prstGeom prst="round2SameRect">
              <a:avLst/>
            </a:prstGeom>
            <a:solidFill>
              <a:schemeClr val="accent2">
                <a:lumMod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lang="en-US" altLang="zh-CN" sz="2400" b="1" smtClean="0">
                <a:solidFill>
                  <a:schemeClr val="bg1"/>
                </a:solidFill>
                <a:latin typeface="微软雅黑" panose="020b0503020204020204" charset="-122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7" name="图片 6">
            <a:hlinkClick action="ppaction://noaction"/>
          </p:cNvPr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575" y="83996"/>
            <a:ext cx="1208253" cy="34814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0865"/>
            <a:ext cx="323779" cy="368183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407989" y="620688"/>
            <a:ext cx="11376024" cy="5832500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>
              <a:lnSpc>
                <a:spcPct val="150000"/>
              </a:lnSpc>
              <a:defRPr sz="3600" b="1"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>
              <a:lnSpc>
                <a:spcPct val="150000"/>
              </a:lnSpc>
              <a:defRPr sz="3600" b="1"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>
              <a:lnSpc>
                <a:spcPct val="150000"/>
              </a:lnSpc>
              <a:defRPr sz="3600" b="1"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>
              <a:lnSpc>
                <a:spcPct val="150000"/>
              </a:lnSpc>
              <a:defRPr sz="3600" b="1"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10" name="矩形 9"/>
          <p:cNvSpPr/>
          <p:nvPr/>
        </p:nvSpPr>
        <p:spPr>
          <a:xfrm>
            <a:off x="451642" y="0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课堂练习</a:t>
            </a:r>
            <a:endParaRPr lang="zh-CN" altLang="en-US" sz="2400" b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>
  <p:cSld name="空白">
    <p:bg>
      <p:bgPr>
        <a:solidFill>
          <a:schemeClr val="accent1">
            <a:alpha val="52156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页脚占位符 2"/>
          <p:cNvSpPr>
            <a:spLocks noGrp="1"/>
          </p:cNvSpPr>
          <p:nvPr>
            <p:ph type="ftr" sz="quarter" idx="3"/>
          </p:nvPr>
        </p:nvSpPr>
        <p:spPr>
          <a:xfrm>
            <a:off x="4166138" y="6245275"/>
            <a:ext cx="3859725" cy="475979"/>
          </a:xfrm>
          <a:prstGeom prst="rect">
            <a:avLst/>
          </a:prstGeom>
          <a:noFill/>
          <a:ln w="9525">
            <a:noFill/>
          </a:ln>
        </p:spPr>
        <p:txBody>
          <a:bodyPr lIns="166631" tIns="83315" rIns="166631" bIns="83315" anchor="t" anchorCtr="0"/>
          <a:lstStyle/>
          <a:p>
            <a:pPr algn="ctr" defTabSz="1666875"/>
            <a:endParaRPr lang="en-US" altLang="en-US"/>
          </a:p>
        </p:txBody>
      </p:sp>
      <p:sp>
        <p:nvSpPr>
          <p:cNvPr id="8197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737600" y="6245275"/>
            <a:ext cx="2844800" cy="475979"/>
          </a:xfrm>
          <a:prstGeom prst="rect">
            <a:avLst/>
          </a:prstGeom>
          <a:noFill/>
          <a:ln w="9525">
            <a:noFill/>
          </a:ln>
        </p:spPr>
        <p:txBody>
          <a:bodyPr lIns="166631" tIns="83315" rIns="166631" bIns="83315" anchor="t" anchorCtr="0"/>
          <a:lstStyle/>
          <a:p>
            <a:pPr algn="r" defTabSz="1666875"/>
            <a:fld id="{9A0DB2DC-4C9A-4742-B13C-FB6460FD3503}" type="slidenum">
              <a:rPr lang="en-US" altLang="en-US"/>
              <a:t/>
            </a:fld>
            <a:endParaRPr lang="en-US" altLang="en-US"/>
          </a:p>
        </p:txBody>
      </p:sp>
      <p:sp>
        <p:nvSpPr>
          <p:cNvPr id="8198" name="日期占位符 1"/>
          <p:cNvSpPr>
            <a:spLocks noGrp="1"/>
          </p:cNvSpPr>
          <p:nvPr>
            <p:ph type="dt" sz="half" idx="2"/>
          </p:nvPr>
        </p:nvSpPr>
        <p:spPr>
          <a:xfrm>
            <a:off x="609600" y="6245275"/>
            <a:ext cx="2844800" cy="475979"/>
          </a:xfrm>
          <a:prstGeom prst="rect">
            <a:avLst/>
          </a:prstGeom>
          <a:noFill/>
          <a:ln w="9525">
            <a:noFill/>
          </a:ln>
        </p:spPr>
        <p:txBody>
          <a:bodyPr lIns="166631" tIns="83315" rIns="166631" bIns="83315" anchor="t" anchorCtr="0"/>
          <a:lstStyle/>
          <a:p>
            <a:pPr defTabSz="1666875"/>
            <a:endParaRPr lang="en-US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image" Target="file:///D:\qq&#25991;&#20214;\712321467\Image\C2C\Image2\%7b75232B38-A165-1FB7-499C-2E1C792CACB5%7d.png" TargetMode="External" /><Relationship Id="rId8" Type="http://schemas.openxmlformats.org/officeDocument/2006/relationships/image" Target="../media/image4.png" /><Relationship Id="rId9" Type="http://schemas.openxmlformats.org/officeDocument/2006/relationships/image" Target="../media/image5.jpeg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slideLayout" Target="../slideLayouts/slideLayout8.xml" /><Relationship Id="rId3" Type="http://schemas.openxmlformats.org/officeDocument/2006/relationships/slideLayout" Target="../slideLayouts/slideLayout9.xml" /><Relationship Id="rId4" Type="http://schemas.openxmlformats.org/officeDocument/2006/relationships/slideLayout" Target="../slideLayouts/slideLayout10.xml" /><Relationship Id="rId5" Type="http://schemas.openxmlformats.org/officeDocument/2006/relationships/image" Target="file:///D:\qq&#25991;&#20214;\712321467\Image\C2C\Image2\%7b75232B38-A165-1FB7-499C-2E1C792CACB5%7d.png" TargetMode="External" /><Relationship Id="rId6" Type="http://schemas.openxmlformats.org/officeDocument/2006/relationships/image" Target="../media/image4.png" /><Relationship Id="rId7" Type="http://schemas.openxmlformats.org/officeDocument/2006/relationships/image" Target="../media/image5.jpeg" /><Relationship Id="rId8" Type="http://schemas.openxmlformats.org/officeDocument/2006/relationships/theme" Target="../theme/theme2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9">
            <a:alphaModFix amt="14000"/>
            <a:lum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" name="矩形 9"/>
          <p:cNvSpPr/>
          <p:nvPr/>
        </p:nvSpPr>
        <p:spPr>
          <a:xfrm flipV="1">
            <a:off x="617281" y="721269"/>
            <a:ext cx="11575920" cy="28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202919" y="138113"/>
            <a:ext cx="414362" cy="610686"/>
          </a:xfrm>
          <a:prstGeom prst="rect">
            <a:avLst/>
          </a:prstGeom>
          <a:solidFill>
            <a:srgbClr val="00A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0" y="138113"/>
            <a:ext cx="101610" cy="610686"/>
          </a:xfrm>
          <a:prstGeom prst="rect">
            <a:avLst/>
          </a:prstGeom>
          <a:solidFill>
            <a:srgbClr val="036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0" y="6714000"/>
            <a:ext cx="12193201" cy="144000"/>
            <a:chOff x="0" y="6678000"/>
            <a:chExt cx="9331895" cy="180000"/>
          </a:xfrm>
          <a:solidFill>
            <a:srgbClr val="00A0E9"/>
          </a:solidFill>
        </p:grpSpPr>
        <p:sp>
          <p:nvSpPr>
            <p:cNvPr id="9" name="矩形 8"/>
            <p:cNvSpPr/>
            <p:nvPr userDrawn="1"/>
          </p:nvSpPr>
          <p:spPr>
            <a:xfrm>
              <a:off x="0" y="6678000"/>
              <a:ext cx="3155950" cy="180000"/>
            </a:xfrm>
            <a:custGeom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55950" h="108000">
                  <a:moveTo>
                    <a:pt x="0" y="0"/>
                  </a:moveTo>
                  <a:lnTo>
                    <a:pt x="3155950" y="0"/>
                  </a:lnTo>
                  <a:lnTo>
                    <a:pt x="3048000" y="108000"/>
                  </a:lnTo>
                  <a:lnTo>
                    <a:pt x="0" y="108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8"/>
            <p:cNvSpPr/>
            <p:nvPr userDrawn="1"/>
          </p:nvSpPr>
          <p:spPr>
            <a:xfrm>
              <a:off x="3038069" y="6678000"/>
              <a:ext cx="3263900" cy="180000"/>
            </a:xfrm>
            <a:custGeom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  <a:gd name="connsiteX0-11" fmla="*/ 107950 w 3263900"/>
                <a:gd name="connsiteY0-12" fmla="*/ 0 h 108000"/>
                <a:gd name="connsiteX1-13" fmla="*/ 3263900 w 3263900"/>
                <a:gd name="connsiteY1-14" fmla="*/ 0 h 108000"/>
                <a:gd name="connsiteX2-15" fmla="*/ 3155950 w 3263900"/>
                <a:gd name="connsiteY2-16" fmla="*/ 108000 h 108000"/>
                <a:gd name="connsiteX3-17" fmla="*/ 0 w 3263900"/>
                <a:gd name="connsiteY3-18" fmla="*/ 108000 h 108000"/>
                <a:gd name="connsiteX4-19" fmla="*/ 107950 w 3263900"/>
                <a:gd name="connsiteY4-20" fmla="*/ 0 h 108000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63900" h="108000">
                  <a:moveTo>
                    <a:pt x="107950" y="0"/>
                  </a:moveTo>
                  <a:lnTo>
                    <a:pt x="3263900" y="0"/>
                  </a:lnTo>
                  <a:lnTo>
                    <a:pt x="3155950" y="108000"/>
                  </a:lnTo>
                  <a:lnTo>
                    <a:pt x="0" y="108000"/>
                  </a:lnTo>
                  <a:lnTo>
                    <a:pt x="107950" y="0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8"/>
            <p:cNvSpPr/>
            <p:nvPr userDrawn="1"/>
          </p:nvSpPr>
          <p:spPr>
            <a:xfrm flipH="1" flipV="1">
              <a:off x="6175945" y="6678000"/>
              <a:ext cx="3155950" cy="180000"/>
            </a:xfrm>
            <a:custGeom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55950" h="108000">
                  <a:moveTo>
                    <a:pt x="0" y="0"/>
                  </a:moveTo>
                  <a:lnTo>
                    <a:pt x="3155950" y="0"/>
                  </a:lnTo>
                  <a:lnTo>
                    <a:pt x="3048000" y="108000"/>
                  </a:lnTo>
                  <a:lnTo>
                    <a:pt x="0" y="10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" name="图片 1073743875" descr="学科网 zxxk.com" title=""/>
          <p:cNvPicPr>
            <a:picLocks noChangeAspect="1"/>
          </p:cNvPicPr>
          <p:nvPr/>
        </p:nvPicPr>
        <p:blipFill>
          <a:blip r:embed="rId8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Pr>
        <a:blipFill dpi="0" rotWithShape="1">
          <a:blip r:embed="rId7">
            <a:alphaModFix amt="14000"/>
            <a:lum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70701"/>
            <a:chOff x="0" y="-1"/>
            <a:chExt cx="11791950" cy="6870701"/>
          </a:xfrm>
        </p:grpSpPr>
        <p:sp>
          <p:nvSpPr>
            <p:cNvPr id="2" name="矩形 1"/>
            <p:cNvSpPr/>
            <p:nvPr userDrawn="1"/>
          </p:nvSpPr>
          <p:spPr>
            <a:xfrm>
              <a:off x="0" y="-1"/>
              <a:ext cx="5895975" cy="6858001"/>
            </a:xfrm>
            <a:custGeom>
              <a:gdLst>
                <a:gd name="connsiteX0" fmla="*/ 0 w 6096000"/>
                <a:gd name="connsiteY0" fmla="*/ 0 h 6858001"/>
                <a:gd name="connsiteX1" fmla="*/ 6096000 w 6096000"/>
                <a:gd name="connsiteY1" fmla="*/ 0 h 6858001"/>
                <a:gd name="connsiteX2" fmla="*/ 6096000 w 6096000"/>
                <a:gd name="connsiteY2" fmla="*/ 6858001 h 6858001"/>
                <a:gd name="connsiteX3" fmla="*/ 0 w 6096000"/>
                <a:gd name="connsiteY3" fmla="*/ 6858001 h 6858001"/>
                <a:gd name="connsiteX4" fmla="*/ 0 w 6096000"/>
                <a:gd name="connsiteY4" fmla="*/ 0 h 6858001"/>
                <a:gd name="connsiteX0-1" fmla="*/ 0 w 6096000"/>
                <a:gd name="connsiteY0-2" fmla="*/ 0 h 6858001"/>
                <a:gd name="connsiteX1-3" fmla="*/ 6096000 w 6096000"/>
                <a:gd name="connsiteY1-4" fmla="*/ 0 h 6858001"/>
                <a:gd name="connsiteX2-5" fmla="*/ 5321300 w 6096000"/>
                <a:gd name="connsiteY2-6" fmla="*/ 6858001 h 6858001"/>
                <a:gd name="connsiteX3-7" fmla="*/ 0 w 6096000"/>
                <a:gd name="connsiteY3-8" fmla="*/ 6858001 h 6858001"/>
                <a:gd name="connsiteX4-9" fmla="*/ 0 w 6096000"/>
                <a:gd name="connsiteY4-10" fmla="*/ 0 h 6858001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096000" h="6858001">
                  <a:moveTo>
                    <a:pt x="0" y="0"/>
                  </a:moveTo>
                  <a:lnTo>
                    <a:pt x="6096000" y="0"/>
                  </a:lnTo>
                  <a:lnTo>
                    <a:pt x="5321300" y="6858001"/>
                  </a:lnTo>
                  <a:lnTo>
                    <a:pt x="0" y="68580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5122128" y="-1"/>
              <a:ext cx="6669822" cy="6870701"/>
            </a:xfrm>
            <a:custGeom>
              <a:gdLst>
                <a:gd name="connsiteX0" fmla="*/ 0 w 6096000"/>
                <a:gd name="connsiteY0" fmla="*/ 0 h 6858001"/>
                <a:gd name="connsiteX1" fmla="*/ 6096000 w 6096000"/>
                <a:gd name="connsiteY1" fmla="*/ 0 h 6858001"/>
                <a:gd name="connsiteX2" fmla="*/ 6096000 w 6096000"/>
                <a:gd name="connsiteY2" fmla="*/ 6858001 h 6858001"/>
                <a:gd name="connsiteX3" fmla="*/ 0 w 6096000"/>
                <a:gd name="connsiteY3" fmla="*/ 6858001 h 6858001"/>
                <a:gd name="connsiteX4" fmla="*/ 0 w 6096000"/>
                <a:gd name="connsiteY4" fmla="*/ 0 h 6858001"/>
                <a:gd name="connsiteX0-1" fmla="*/ 800100 w 6896100"/>
                <a:gd name="connsiteY0-2" fmla="*/ 0 h 6870701"/>
                <a:gd name="connsiteX1-3" fmla="*/ 6896100 w 6896100"/>
                <a:gd name="connsiteY1-4" fmla="*/ 0 h 6870701"/>
                <a:gd name="connsiteX2-5" fmla="*/ 6896100 w 6896100"/>
                <a:gd name="connsiteY2-6" fmla="*/ 6858001 h 6870701"/>
                <a:gd name="connsiteX3-7" fmla="*/ 0 w 6896100"/>
                <a:gd name="connsiteY3-8" fmla="*/ 6870701 h 6870701"/>
                <a:gd name="connsiteX4-9" fmla="*/ 800100 w 6896100"/>
                <a:gd name="connsiteY4-10" fmla="*/ 0 h 6870701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896100" h="6870701">
                  <a:moveTo>
                    <a:pt x="800100" y="0"/>
                  </a:moveTo>
                  <a:lnTo>
                    <a:pt x="6896100" y="0"/>
                  </a:lnTo>
                  <a:lnTo>
                    <a:pt x="6896100" y="6858001"/>
                  </a:lnTo>
                  <a:lnTo>
                    <a:pt x="0" y="6870701"/>
                  </a:lnTo>
                  <a:lnTo>
                    <a:pt x="80010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3" name="圆角矩形 2"/>
          <p:cNvSpPr/>
          <p:nvPr userDrawn="1"/>
        </p:nvSpPr>
        <p:spPr>
          <a:xfrm>
            <a:off x="594102" y="546100"/>
            <a:ext cx="11023600" cy="5765800"/>
          </a:xfrm>
          <a:prstGeom prst="roundRect">
            <a:avLst>
              <a:gd name="adj" fmla="val 5953"/>
            </a:avLst>
          </a:prstGeom>
          <a:solidFill>
            <a:schemeClr val="bg1"/>
          </a:solidFill>
          <a:ln>
            <a:noFill/>
          </a:ln>
          <a:effectLst>
            <a:outerShdw blurRad="330200" sx="103000" sy="103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139219" y="5995417"/>
            <a:ext cx="701587" cy="175929"/>
            <a:chOff x="2875007" y="1403846"/>
            <a:chExt cx="701587" cy="175929"/>
          </a:xfrm>
          <a:solidFill>
            <a:schemeClr val="bg1"/>
          </a:solidFill>
        </p:grpSpPr>
        <p:sp>
          <p:nvSpPr>
            <p:cNvPr id="9" name="等腰三角形 8"/>
            <p:cNvSpPr/>
            <p:nvPr userDrawn="1"/>
          </p:nvSpPr>
          <p:spPr>
            <a:xfrm rot="5400000">
              <a:off x="2862874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rgbClr val="00A0E9"/>
                </a:solidFill>
              </a:endParaRPr>
            </a:p>
          </p:txBody>
        </p:sp>
        <p:sp>
          <p:nvSpPr>
            <p:cNvPr id="10" name="等腰三角形 9"/>
            <p:cNvSpPr/>
            <p:nvPr userDrawn="1"/>
          </p:nvSpPr>
          <p:spPr>
            <a:xfrm rot="5400000">
              <a:off x="3137836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rgbClr val="FFC000"/>
                </a:solidFill>
              </a:endParaRPr>
            </a:p>
          </p:txBody>
        </p:sp>
        <p:sp>
          <p:nvSpPr>
            <p:cNvPr id="11" name="等腰三角形 10"/>
            <p:cNvSpPr/>
            <p:nvPr userDrawn="1"/>
          </p:nvSpPr>
          <p:spPr>
            <a:xfrm rot="5400000">
              <a:off x="3412798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pic>
        <p:nvPicPr>
          <p:cNvPr id="13" name="图片 1073743875" descr="学科网 zxxk.com" title=""/>
          <p:cNvPicPr>
            <a:picLocks noChangeAspect="1"/>
          </p:cNvPicPr>
          <p:nvPr/>
        </p:nvPicPr>
        <p:blipFill>
          <a:blip r:embed="rId6" r:link="rId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1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48.xml" /><Relationship Id="rId11" Type="http://schemas.openxmlformats.org/officeDocument/2006/relationships/tags" Target="../tags/tag49.xml" /><Relationship Id="rId12" Type="http://schemas.openxmlformats.org/officeDocument/2006/relationships/image" Target="../media/image12.png" /><Relationship Id="rId2" Type="http://schemas.openxmlformats.org/officeDocument/2006/relationships/tags" Target="../tags/tag40.xml" /><Relationship Id="rId3" Type="http://schemas.openxmlformats.org/officeDocument/2006/relationships/tags" Target="../tags/tag41.xml" /><Relationship Id="rId4" Type="http://schemas.openxmlformats.org/officeDocument/2006/relationships/tags" Target="../tags/tag42.xml" /><Relationship Id="rId5" Type="http://schemas.openxmlformats.org/officeDocument/2006/relationships/tags" Target="../tags/tag43.xml" /><Relationship Id="rId6" Type="http://schemas.openxmlformats.org/officeDocument/2006/relationships/tags" Target="../tags/tag44.xml" /><Relationship Id="rId7" Type="http://schemas.openxmlformats.org/officeDocument/2006/relationships/tags" Target="../tags/tag45.xml" /><Relationship Id="rId8" Type="http://schemas.openxmlformats.org/officeDocument/2006/relationships/tags" Target="../tags/tag46.xml" /><Relationship Id="rId9" Type="http://schemas.openxmlformats.org/officeDocument/2006/relationships/tags" Target="../tags/tag47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tags" Target="../tags/tag50.xml" /><Relationship Id="rId3" Type="http://schemas.openxmlformats.org/officeDocument/2006/relationships/tags" Target="../tags/tag51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tags" Target="../tags/tag52.xml" /><Relationship Id="rId3" Type="http://schemas.openxmlformats.org/officeDocument/2006/relationships/tags" Target="../tags/tag53.xml" /><Relationship Id="rId4" Type="http://schemas.openxmlformats.org/officeDocument/2006/relationships/image" Target="../media/image13.jpeg" /><Relationship Id="rId5" Type="http://schemas.openxmlformats.org/officeDocument/2006/relationships/image" Target="../media/image14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tags" Target="../tags/tag2.xml" /><Relationship Id="rId3" Type="http://schemas.openxmlformats.org/officeDocument/2006/relationships/image" Target="../media/image6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tags" Target="../tags/tag3.xml" /><Relationship Id="rId3" Type="http://schemas.openxmlformats.org/officeDocument/2006/relationships/tags" Target="../tags/tag4.xml" /><Relationship Id="rId4" Type="http://schemas.openxmlformats.org/officeDocument/2006/relationships/tags" Target="../tags/tag5.xml" /><Relationship Id="rId5" Type="http://schemas.openxmlformats.org/officeDocument/2006/relationships/tags" Target="../tags/tag6.xml" /><Relationship Id="rId6" Type="http://schemas.openxmlformats.org/officeDocument/2006/relationships/tags" Target="../tags/tag7.xml" /><Relationship Id="rId7" Type="http://schemas.openxmlformats.org/officeDocument/2006/relationships/image" Target="../media/image7.png" /><Relationship Id="rId8" Type="http://schemas.openxmlformats.org/officeDocument/2006/relationships/image" Target="../media/image8.sv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tags" Target="../tags/tag8.xml" /><Relationship Id="rId3" Type="http://schemas.openxmlformats.org/officeDocument/2006/relationships/tags" Target="../tags/tag9.xml" /><Relationship Id="rId4" Type="http://schemas.openxmlformats.org/officeDocument/2006/relationships/tags" Target="../tags/tag10.xml" /><Relationship Id="rId5" Type="http://schemas.openxmlformats.org/officeDocument/2006/relationships/tags" Target="../tags/tag11.xml" /><Relationship Id="rId6" Type="http://schemas.openxmlformats.org/officeDocument/2006/relationships/image" Target="../media/image7.png" /><Relationship Id="rId7" Type="http://schemas.openxmlformats.org/officeDocument/2006/relationships/image" Target="../media/image8.svg" /><Relationship Id="rId8" Type="http://schemas.openxmlformats.org/officeDocument/2006/relationships/image" Target="../media/image9.jpeg" /><Relationship Id="rId9" Type="http://schemas.openxmlformats.org/officeDocument/2006/relationships/tags" Target="../tags/tag12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video" Target="../media/media1.mp4" /><Relationship Id="rId11" Type="http://schemas.microsoft.com/office/2007/relationships/media" Target="../media/media1.mp4" /><Relationship Id="rId12" Type="http://schemas.openxmlformats.org/officeDocument/2006/relationships/tags" Target="../tags/tag18.xml" /><Relationship Id="rId2" Type="http://schemas.openxmlformats.org/officeDocument/2006/relationships/tags" Target="../tags/tag13.xml" /><Relationship Id="rId3" Type="http://schemas.openxmlformats.org/officeDocument/2006/relationships/tags" Target="../tags/tag14.xml" /><Relationship Id="rId4" Type="http://schemas.openxmlformats.org/officeDocument/2006/relationships/tags" Target="../tags/tag15.xml" /><Relationship Id="rId5" Type="http://schemas.openxmlformats.org/officeDocument/2006/relationships/tags" Target="../tags/tag16.xml" /><Relationship Id="rId6" Type="http://schemas.openxmlformats.org/officeDocument/2006/relationships/image" Target="../media/image7.png" /><Relationship Id="rId7" Type="http://schemas.openxmlformats.org/officeDocument/2006/relationships/image" Target="../media/image8.svg" /><Relationship Id="rId8" Type="http://schemas.openxmlformats.org/officeDocument/2006/relationships/image" Target="../media/image10.png" /><Relationship Id="rId9" Type="http://schemas.openxmlformats.org/officeDocument/2006/relationships/tags" Target="../tags/tag1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24.xml" /><Relationship Id="rId2" Type="http://schemas.openxmlformats.org/officeDocument/2006/relationships/tags" Target="../tags/tag19.xml" /><Relationship Id="rId3" Type="http://schemas.openxmlformats.org/officeDocument/2006/relationships/tags" Target="../tags/tag20.xml" /><Relationship Id="rId4" Type="http://schemas.openxmlformats.org/officeDocument/2006/relationships/tags" Target="../tags/tag21.xml" /><Relationship Id="rId5" Type="http://schemas.openxmlformats.org/officeDocument/2006/relationships/tags" Target="../tags/tag22.xml" /><Relationship Id="rId6" Type="http://schemas.openxmlformats.org/officeDocument/2006/relationships/image" Target="../media/image7.png" /><Relationship Id="rId7" Type="http://schemas.openxmlformats.org/officeDocument/2006/relationships/image" Target="../media/image8.svg" /><Relationship Id="rId8" Type="http://schemas.openxmlformats.org/officeDocument/2006/relationships/tags" Target="../tags/tag23.xml" /><Relationship Id="rId9" Type="http://schemas.openxmlformats.org/officeDocument/2006/relationships/image" Target="../media/image11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tags" Target="../tags/tag25.xml" /><Relationship Id="rId3" Type="http://schemas.openxmlformats.org/officeDocument/2006/relationships/tags" Target="../tags/tag26.xml" /><Relationship Id="rId4" Type="http://schemas.openxmlformats.org/officeDocument/2006/relationships/tags" Target="../tags/tag27.xml" /><Relationship Id="rId5" Type="http://schemas.openxmlformats.org/officeDocument/2006/relationships/tags" Target="../tags/tag28.xml" /><Relationship Id="rId6" Type="http://schemas.openxmlformats.org/officeDocument/2006/relationships/image" Target="../media/image7.png" /><Relationship Id="rId7" Type="http://schemas.openxmlformats.org/officeDocument/2006/relationships/image" Target="../media/image8.svg" /><Relationship Id="rId8" Type="http://schemas.openxmlformats.org/officeDocument/2006/relationships/tags" Target="../tags/tag29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tags" Target="../tags/tag30.xml" /><Relationship Id="rId3" Type="http://schemas.openxmlformats.org/officeDocument/2006/relationships/tags" Target="../tags/tag31.xml" /><Relationship Id="rId4" Type="http://schemas.openxmlformats.org/officeDocument/2006/relationships/tags" Target="../tags/tag32.xml" /><Relationship Id="rId5" Type="http://schemas.openxmlformats.org/officeDocument/2006/relationships/tags" Target="../tags/tag33.xml" /><Relationship Id="rId6" Type="http://schemas.openxmlformats.org/officeDocument/2006/relationships/image" Target="../media/image7.png" /><Relationship Id="rId7" Type="http://schemas.openxmlformats.org/officeDocument/2006/relationships/image" Target="../media/image8.svg" /><Relationship Id="rId8" Type="http://schemas.openxmlformats.org/officeDocument/2006/relationships/tags" Target="../tags/tag34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7.png" /><Relationship Id="rId3" Type="http://schemas.openxmlformats.org/officeDocument/2006/relationships/image" Target="../media/image8.svg" /><Relationship Id="rId4" Type="http://schemas.openxmlformats.org/officeDocument/2006/relationships/tags" Target="../tags/tag35.xml" /><Relationship Id="rId5" Type="http://schemas.openxmlformats.org/officeDocument/2006/relationships/tags" Target="../tags/tag36.xml" /><Relationship Id="rId6" Type="http://schemas.openxmlformats.org/officeDocument/2006/relationships/tags" Target="../tags/tag37.xml" /><Relationship Id="rId7" Type="http://schemas.openxmlformats.org/officeDocument/2006/relationships/tags" Target="../tags/tag38.xml" /><Relationship Id="rId8" Type="http://schemas.openxmlformats.org/officeDocument/2006/relationships/tags" Target="../tags/tag39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2"/>
            </p:custDataLst>
          </p:nvPr>
        </p:nvSpPr>
        <p:spPr>
          <a:xfrm>
            <a:off x="551180" y="2204720"/>
            <a:ext cx="1104963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40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跨学科实践：用</a:t>
            </a:r>
            <a:r>
              <a:rPr lang="en-US" altLang="zh-CN" sz="40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”</a:t>
            </a:r>
            <a:r>
              <a:rPr lang="zh-CN" altLang="en-US" sz="40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水透镜</a:t>
            </a:r>
            <a:r>
              <a:rPr lang="en-US" altLang="zh-CN" sz="40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“</a:t>
            </a:r>
            <a:r>
              <a:rPr lang="zh-CN" altLang="en-US" sz="40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探究</a:t>
            </a:r>
            <a:endParaRPr lang="zh-CN" altLang="en-US" sz="4000" b="1" kern="100" smtClean="0">
              <a:solidFill>
                <a:schemeClr val="tx1"/>
              </a:solidFill>
              <a:latin typeface="+mj-ea"/>
              <a:ea typeface="+mj-ea"/>
              <a:cs typeface="+mn-ea"/>
              <a:sym typeface="+mn-lt"/>
            </a:endParaRPr>
          </a:p>
          <a:p>
            <a:pPr marL="0" marR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4000" b="1" kern="100" smtClean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近视眼的形成原因</a:t>
            </a:r>
            <a:endParaRPr lang="zh-CN" altLang="en-US" sz="4000" b="1" kern="100" smtClean="0">
              <a:solidFill>
                <a:schemeClr val="tx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6" name="等腰三角形 75" title=""/>
          <p:cNvSpPr/>
          <p:nvPr>
            <p:custDataLst>
              <p:tags r:id="rId2"/>
            </p:custDataLst>
          </p:nvPr>
        </p:nvSpPr>
        <p:spPr>
          <a:xfrm rot="5400000">
            <a:off x="2604535" y="451365"/>
            <a:ext cx="175894" cy="151633"/>
          </a:xfrm>
          <a:prstGeom prst="triangle">
            <a:avLst/>
          </a:prstGeom>
          <a:solidFill>
            <a:srgbClr val="00A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A0E9"/>
              </a:solidFill>
            </a:endParaRPr>
          </a:p>
        </p:txBody>
      </p:sp>
      <p:sp>
        <p:nvSpPr>
          <p:cNvPr id="77" name="等腰三角形 76" title=""/>
          <p:cNvSpPr/>
          <p:nvPr>
            <p:custDataLst>
              <p:tags r:id="rId3"/>
            </p:custDataLst>
          </p:nvPr>
        </p:nvSpPr>
        <p:spPr>
          <a:xfrm rot="5400000">
            <a:off x="2879443" y="451365"/>
            <a:ext cx="175894" cy="151633"/>
          </a:xfrm>
          <a:prstGeom prst="triangle">
            <a:avLst/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sp>
        <p:nvSpPr>
          <p:cNvPr id="78" name="等腰三角形 77" title=""/>
          <p:cNvSpPr/>
          <p:nvPr>
            <p:custDataLst>
              <p:tags r:id="rId4"/>
            </p:custDataLst>
          </p:nvPr>
        </p:nvSpPr>
        <p:spPr>
          <a:xfrm rot="5400000">
            <a:off x="3154351" y="451365"/>
            <a:ext cx="175894" cy="151633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矩形 78" title=""/>
          <p:cNvSpPr/>
          <p:nvPr>
            <p:custDataLst>
              <p:tags r:id="rId5"/>
            </p:custDataLst>
          </p:nvPr>
        </p:nvSpPr>
        <p:spPr>
          <a:xfrm>
            <a:off x="3441389" y="216765"/>
            <a:ext cx="8686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smtClean="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小结</a:t>
            </a:r>
            <a:endParaRPr lang="zh-CN" altLang="en-US" sz="32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sp>
        <p:nvSpPr>
          <p:cNvPr id="80" name="文本框 79" title=""/>
          <p:cNvSpPr txBox="1"/>
          <p:nvPr>
            <p:custDataLst>
              <p:tags r:id="rId6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>
              <a:latin typeface="微软雅黑" panose="020b0503020204020204" charset="-122"/>
              <a:ea typeface="微软雅黑"/>
            </a:endParaRPr>
          </a:p>
        </p:txBody>
      </p:sp>
      <p:sp>
        <p:nvSpPr>
          <p:cNvPr id="6" name="矩形 5" title=""/>
          <p:cNvSpPr/>
          <p:nvPr>
            <p:custDataLst>
              <p:tags r:id="rId7"/>
            </p:custDataLst>
          </p:nvPr>
        </p:nvSpPr>
        <p:spPr>
          <a:xfrm>
            <a:off x="1012825" y="1245870"/>
            <a:ext cx="1069975" cy="4462780"/>
          </a:xfrm>
          <a:prstGeom prst="rect">
            <a:avLst/>
          </a:prstGeom>
          <a:solidFill>
            <a:srgbClr val="036EB8"/>
          </a:solidFill>
          <a:ln w="19050" cap="flat" cmpd="sng">
            <a:solidFill>
              <a:srgbClr val="036EB8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0" tIns="0" rIns="0" bIns="0" anchor="ctr">
            <a:noAutofit/>
          </a:bodyPr>
          <a:lstStyle/>
          <a:p>
            <a:pPr lvl="0" algn="ctr">
              <a:buClrTx/>
              <a:buSzTx/>
              <a:buFont typeface="Arial" panose="020b0604020202020204" pitchFamily="34" charset="0"/>
              <a:defRPr/>
            </a:pPr>
            <a:r>
              <a:rPr lang="zh-CN" altLang="en-US" sz="320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sym typeface="+mn-ea"/>
              </a:rPr>
              <a:t>用水透镜模拟近视眼的形成原因</a:t>
            </a:r>
            <a:endParaRPr lang="zh-CN" altLang="en-US" sz="320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25" name="左大括号 24" title=""/>
          <p:cNvSpPr/>
          <p:nvPr>
            <p:custDataLst>
              <p:tags r:id="rId8"/>
            </p:custDataLst>
          </p:nvPr>
        </p:nvSpPr>
        <p:spPr>
          <a:xfrm>
            <a:off x="2267585" y="1517015"/>
            <a:ext cx="661035" cy="3924935"/>
          </a:xfrm>
          <a:prstGeom prst="leftBrace">
            <a:avLst/>
          </a:prstGeom>
          <a:ln w="12700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 typeface="Arial" panose="020b0604020202020204" pitchFamily="34" charset="0"/>
              <a:defRPr/>
            </a:pPr>
            <a:endParaRPr lang="zh-CN" altLang="en-US" sz="2800">
              <a:ln>
                <a:noFill/>
              </a:ln>
              <a:effectLst/>
              <a:uLnTx/>
              <a:uFillTx/>
              <a:sym typeface="+mn-ea"/>
            </a:endParaRPr>
          </a:p>
        </p:txBody>
      </p:sp>
      <p:cxnSp>
        <p:nvCxnSpPr>
          <p:cNvPr id="3" name="直接连接符 2" title=""/>
          <p:cNvCxnSpPr/>
          <p:nvPr/>
        </p:nvCxnSpPr>
        <p:spPr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 title=""/>
          <p:cNvSpPr txBox="1"/>
          <p:nvPr>
            <p:custDataLst>
              <p:tags r:id="rId9"/>
            </p:custDataLst>
          </p:nvPr>
        </p:nvSpPr>
        <p:spPr>
          <a:xfrm>
            <a:off x="3071495" y="3216275"/>
            <a:ext cx="2941320" cy="568325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方案制订与实施</a:t>
            </a:r>
            <a:endParaRPr lang="zh-CN" altLang="en-US" sz="2800"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3078480" y="5140960"/>
            <a:ext cx="2934335" cy="567690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成果展示与交流</a:t>
            </a:r>
            <a:endParaRPr lang="zh-CN" altLang="en-US" sz="2800"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1"/>
            </p:custDataLst>
          </p:nvPr>
        </p:nvSpPr>
        <p:spPr>
          <a:xfrm>
            <a:off x="3078480" y="1268730"/>
            <a:ext cx="2402840" cy="568325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活动主题</a:t>
            </a:r>
            <a:endParaRPr lang="zh-CN" altLang="en-US" sz="2800">
              <a:latin typeface="微软雅黑" panose="020b0503020204020204" charset="-122"/>
              <a:ea typeface="微软雅黑"/>
              <a:sym typeface="+mn-ea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0439400" y="121412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5" grpId="0" animBg="1"/>
      <p:bldP spid="13" grpId="0" animBg="1"/>
      <p:bldP spid="2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 title=""/>
          <p:cNvSpPr txBox="1"/>
          <p:nvPr/>
        </p:nvSpPr>
        <p:spPr>
          <a:xfrm>
            <a:off x="911225" y="1052830"/>
            <a:ext cx="10559415" cy="4598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eaLnBrk="0" latinLnBrk="1" hangingPunct="0">
              <a:lnSpc>
                <a:spcPct val="150000"/>
              </a:lnSpc>
              <a:spcBef>
                <a:spcPts val="145"/>
              </a:spcBef>
              <a:buNone/>
            </a:pPr>
            <a:r>
              <a:rPr lang="en-US" altLang="zh-CN" sz="2800" kern="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1</a:t>
            </a:r>
            <a:r>
              <a:rPr lang="zh-CN" altLang="en-US" sz="2800" kern="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.</a:t>
            </a:r>
            <a:r>
              <a:rPr lang="en-US" altLang="zh-CN" sz="2800" kern="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lang="zh-CN" altLang="en-US" sz="2800" kern="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我国近视眼的发生率较高,其中小学生近视率上升到近40%,初中生近视率达到71.1%,广大青少年保护眼睛健康非常重要。下列关于近视眼分析正确的是(　  </a:t>
            </a:r>
            <a:r>
              <a:rPr lang="en-US" altLang="zh-CN" sz="2800" kern="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</a:t>
            </a:r>
            <a:r>
              <a:rPr lang="zh-CN" altLang="en-US" sz="2800" kern="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  )</a:t>
            </a:r>
            <a:endParaRPr lang="zh-CN" altLang="en-US" sz="28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145"/>
              </a:spcBef>
              <a:buNone/>
            </a:pPr>
            <a:r>
              <a:rPr lang="en-US" altLang="zh-CN" sz="2800" kern="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lang="zh-CN" altLang="en-US" sz="2800" kern="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A.近视眼总是看不清近处的物体</a:t>
            </a:r>
            <a:endParaRPr lang="zh-CN" altLang="en-US" sz="28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145"/>
              </a:spcBef>
              <a:buNone/>
            </a:pPr>
            <a:r>
              <a:rPr lang="en-US" altLang="zh-CN" sz="2800" kern="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lang="zh-CN" altLang="en-US" sz="2800" kern="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B.形成近视眼的原因是晶状体太厚,折光能力太强</a:t>
            </a:r>
            <a:endParaRPr lang="zh-CN" altLang="en-US" sz="28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145"/>
              </a:spcBef>
              <a:buNone/>
            </a:pPr>
            <a:r>
              <a:rPr lang="en-US" altLang="zh-CN" sz="2800" kern="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lang="zh-CN" altLang="en-US" sz="2800" kern="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C.近视眼应该佩戴凸透镜矫正</a:t>
            </a:r>
            <a:endParaRPr lang="zh-CN" altLang="en-US" sz="28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145"/>
              </a:spcBef>
              <a:buNone/>
            </a:pPr>
            <a:r>
              <a:rPr lang="en-US" altLang="zh-CN" sz="2800" kern="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lang="zh-CN" altLang="en-US" sz="2800" kern="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D.物体通过眼睛的晶状体在视网膜上成缩小、正立的虚像</a:t>
            </a:r>
            <a:endParaRPr lang="zh-CN" altLang="en-US" sz="28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sp>
        <p:nvSpPr>
          <p:cNvPr id="6" name="文本框 5" title="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719830" y="2348865"/>
            <a:ext cx="1363980" cy="66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endParaRPr lang="en-US" altLang="zh-CN" sz="32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习题练习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 title=""/>
          <p:cNvSpPr txBox="1"/>
          <p:nvPr/>
        </p:nvSpPr>
        <p:spPr>
          <a:xfrm>
            <a:off x="911225" y="1018540"/>
            <a:ext cx="10288270" cy="464947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0" latinLnBrk="1" hangingPunct="0">
              <a:lnSpc>
                <a:spcPct val="150000"/>
              </a:lnSpc>
              <a:spcBef>
                <a:spcPts val="100"/>
              </a:spcBef>
              <a:buNone/>
            </a:pPr>
            <a:r>
              <a:rPr lang="en-US" altLang="zh-CN" sz="2800" kern="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2</a:t>
            </a:r>
            <a:r>
              <a:rPr lang="zh-CN" altLang="en-US" sz="2800" kern="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.</a:t>
            </a:r>
            <a:r>
              <a:rPr lang="en-US" altLang="zh-CN" sz="2800" kern="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lang="zh-CN" altLang="en-US" sz="2800" kern="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调研发现,沉迷于电子游戏,不但影响学习,而且长时间注视屏幕,会对眼睛造成很大伤害。图甲、乙是两种眼睛的成像示意图,下列说法正确的是</a:t>
            </a:r>
            <a:r>
              <a:rPr lang="zh-CN" altLang="en-US" sz="2800" kern="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(　  </a:t>
            </a:r>
            <a:r>
              <a:rPr lang="en-US" altLang="zh-CN" sz="2800" kern="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 </a:t>
            </a:r>
            <a:r>
              <a:rPr lang="zh-CN" altLang="en-US" sz="2800" kern="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  )</a:t>
            </a:r>
            <a:r>
              <a:rPr lang="en-US" altLang="zh-CN" sz="2800" kern="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</a:t>
            </a:r>
            <a:endParaRPr lang="zh-CN" altLang="en-US" sz="2800" kern="0">
              <a:solidFill>
                <a:srgbClr val="00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eaLnBrk="0" latinLnBrk="1" hangingPunct="0">
              <a:lnSpc>
                <a:spcPct val="150000"/>
              </a:lnSpc>
              <a:spcBef>
                <a:spcPts val="100"/>
              </a:spcBef>
              <a:buNone/>
            </a:pPr>
            <a:r>
              <a:rPr lang="zh-CN" altLang="en-US" sz="2800" kern="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A.视网膜相当于凸透镜</a:t>
            </a:r>
            <a:endParaRPr lang="zh-CN" altLang="en-US" sz="28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eaLnBrk="0" fontAlgn="auto" latinLnBrk="1" hangingPunct="0">
              <a:lnSpc>
                <a:spcPct val="150000"/>
              </a:lnSpc>
              <a:spcBef>
                <a:spcPts val="100"/>
              </a:spcBef>
              <a:buNone/>
            </a:pPr>
            <a:r>
              <a:rPr lang="zh-CN" altLang="en-US" sz="2800" kern="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B.图乙为近视眼,可以用凸透镜矫正</a:t>
            </a:r>
            <a:endParaRPr lang="zh-CN" altLang="en-US" sz="2800" kern="0">
              <a:solidFill>
                <a:srgbClr val="00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eaLnBrk="0" latinLnBrk="1" hangingPunct="0">
              <a:lnSpc>
                <a:spcPct val="150000"/>
              </a:lnSpc>
              <a:spcBef>
                <a:spcPts val="100"/>
              </a:spcBef>
              <a:buNone/>
            </a:pPr>
            <a:r>
              <a:rPr lang="zh-CN" altLang="en-US" sz="2800" kern="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C.图甲晶状体的折光能力弱于图乙</a:t>
            </a:r>
            <a:endParaRPr lang="zh-CN" altLang="en-US" sz="28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eaLnBrk="0" latinLnBrk="1" hangingPunct="0">
              <a:lnSpc>
                <a:spcPct val="150000"/>
              </a:lnSpc>
              <a:spcBef>
                <a:spcPts val="100"/>
              </a:spcBef>
              <a:buNone/>
            </a:pPr>
            <a:r>
              <a:rPr lang="zh-CN" altLang="en-US" sz="2800" kern="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D.物体无论多远或多近,都能在视网膜上成像</a:t>
            </a:r>
            <a:endParaRPr lang="zh-CN" altLang="en-US" sz="28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indent="0" eaLnBrk="0" fontAlgn="auto" latinLnBrk="1" hangingPunct="0">
              <a:lnSpc>
                <a:spcPct val="100000"/>
              </a:lnSpc>
              <a:spcBef>
                <a:spcPts val="145"/>
              </a:spcBef>
              <a:buNone/>
            </a:pPr>
            <a:endParaRPr lang="zh-CN" altLang="en-US" sz="2800" kern="0">
              <a:solidFill>
                <a:srgbClr val="00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2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习题练习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sp>
        <p:nvSpPr>
          <p:cNvPr id="6" name="文本框 5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999740" y="2348865"/>
            <a:ext cx="1363980" cy="66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endParaRPr lang="en-US" altLang="zh-CN" sz="32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图片 3" title="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03745" y="2637155"/>
            <a:ext cx="1562735" cy="1913890"/>
          </a:xfrm>
          <a:prstGeom prst="rect">
            <a:avLst/>
          </a:prstGeom>
        </p:spPr>
      </p:pic>
      <p:pic>
        <p:nvPicPr>
          <p:cNvPr id="7" name="图片 4" title="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75725" y="2637155"/>
            <a:ext cx="1901190" cy="1913890"/>
          </a:xfrm>
          <a:prstGeom prst="rect">
            <a:avLst/>
          </a:prstGeom>
        </p:spPr>
      </p:pic>
      <p:sp>
        <p:nvSpPr>
          <p:cNvPr id="8" name="文本框 7" title=""/>
          <p:cNvSpPr txBox="1"/>
          <p:nvPr/>
        </p:nvSpPr>
        <p:spPr>
          <a:xfrm>
            <a:off x="7823835" y="4364990"/>
            <a:ext cx="555625" cy="5829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kern="0">
                <a:solidFill>
                  <a:srgbClr val="000000"/>
                </a:solidFill>
                <a:latin typeface="宋体" panose="02010600030101010101" pitchFamily="2" charset="-122"/>
                <a:cs typeface="微软雅黑" panose="020b0503020204020204" charset="-122"/>
                <a:sym typeface="+mn-ea"/>
              </a:rPr>
              <a:t>甲</a:t>
            </a:r>
            <a:r>
              <a:rPr lang="zh-CN" altLang="en-US" sz="2800" kern="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　</a:t>
            </a:r>
            <a:endParaRPr lang="zh-CN" altLang="en-US" sz="2800" kern="0">
              <a:solidFill>
                <a:srgbClr val="00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 title=""/>
          <p:cNvSpPr txBox="1"/>
          <p:nvPr/>
        </p:nvSpPr>
        <p:spPr>
          <a:xfrm>
            <a:off x="9911715" y="4364990"/>
            <a:ext cx="729615" cy="7899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indent="0" eaLnBrk="0" latinLnBrk="1" hangingPunct="0">
              <a:lnSpc>
                <a:spcPct val="150000"/>
              </a:lnSpc>
              <a:spcBef>
                <a:spcPts val="145"/>
              </a:spcBef>
              <a:buNone/>
            </a:pPr>
            <a:r>
              <a:rPr lang="zh-CN" altLang="en-US" sz="2400" b="1" kern="0">
                <a:solidFill>
                  <a:srgbClr val="000000"/>
                </a:solidFill>
                <a:latin typeface="宋体" panose="02010600030101010101" pitchFamily="2" charset="-122"/>
                <a:cs typeface="微软雅黑" panose="020b0503020204020204" charset="-122"/>
                <a:sym typeface="+mn-ea"/>
              </a:rPr>
              <a:t>乙</a:t>
            </a:r>
            <a:endParaRPr lang="zh-CN" altLang="en-US" sz="2400" b="1" kern="0">
              <a:solidFill>
                <a:srgbClr val="000000"/>
              </a:solidFill>
              <a:latin typeface="宋体" panose="02010600030101010101" pitchFamily="2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文本框 6" title=""/>
          <p:cNvSpPr txBox="1"/>
          <p:nvPr>
            <p:custDataLst>
              <p:tags r:id="rId2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课程导入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sp>
        <p:nvSpPr>
          <p:cNvPr id="3" name="文本框 2" title=""/>
          <p:cNvSpPr txBox="1"/>
          <p:nvPr/>
        </p:nvSpPr>
        <p:spPr>
          <a:xfrm>
            <a:off x="774065" y="1844675"/>
            <a:ext cx="5808345" cy="33458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720090"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cs typeface="宋体" panose="02010600030101010101" pitchFamily="2" charset="-122"/>
              </a:rPr>
              <a:t>我国中小学生近视眼人数越来越多、影响了中小学生的身心健康。据2020年统计资料表明，我国儿童、青少年总体近视率为52.7%,其中初中生近视率为71.1%。</a:t>
            </a:r>
            <a:endParaRPr lang="zh-CN" altLang="en-US" sz="28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01" name="图片 100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410" y="2061210"/>
            <a:ext cx="5117465" cy="30626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randomBar dir="vert"/>
  </p:transition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2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3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4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5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 title=""/>
          <p:cNvSpPr/>
          <p:nvPr>
            <p:custDataLst>
              <p:tags r:id="rId6"/>
            </p:custDataLst>
          </p:nvPr>
        </p:nvSpPr>
        <p:spPr>
          <a:xfrm>
            <a:off x="3437579" y="159615"/>
            <a:ext cx="6482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用</a:t>
            </a:r>
            <a:r>
              <a:rPr lang="en-US" altLang="zh-CN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“</a:t>
            </a: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水透镜</a:t>
            </a:r>
            <a:r>
              <a:rPr lang="en-US" altLang="zh-CN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”</a:t>
            </a: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探究近视眼的形成原因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grpSp>
        <p:nvGrpSpPr>
          <p:cNvPr id="13" name="组合 12" title=""/>
          <p:cNvGrpSpPr/>
          <p:nvPr/>
        </p:nvGrpSpPr>
        <p:grpSpPr>
          <a:xfrm>
            <a:off x="263525" y="836930"/>
            <a:ext cx="2392045" cy="664210"/>
            <a:chOff x="1488" y="4493"/>
            <a:chExt cx="3767" cy="1046"/>
          </a:xfrm>
        </p:grpSpPr>
        <p:pic>
          <p:nvPicPr>
            <p:cNvPr id="4" name="图片 3" descr="圆环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88" y="4720"/>
              <a:ext cx="739" cy="739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2227" y="4493"/>
              <a:ext cx="3028" cy="104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>
                  <a:latin typeface="微软雅黑" panose="020b0503020204020204" charset="-122"/>
                  <a:ea typeface="微软雅黑"/>
                </a:rPr>
                <a:t>活动主题</a:t>
              </a:r>
              <a:endParaRPr lang="zh-CN" altLang="en-US" sz="3200" b="1">
                <a:latin typeface="微软雅黑" panose="020b0503020204020204" charset="-122"/>
                <a:ea typeface="微软雅黑"/>
              </a:endParaRPr>
            </a:p>
          </p:txBody>
        </p:sp>
      </p:grpSp>
      <p:sp>
        <p:nvSpPr>
          <p:cNvPr id="18" name="文本框 17" title=""/>
          <p:cNvSpPr txBox="1"/>
          <p:nvPr/>
        </p:nvSpPr>
        <p:spPr>
          <a:xfrm>
            <a:off x="774065" y="1557020"/>
            <a:ext cx="10590530" cy="36093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720090">
              <a:lnSpc>
                <a:spcPct val="15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  <a:sym typeface="+mn-ea"/>
              </a:rPr>
              <a:t>学生学习用眼过度、不良的阅读习惯、使用电子设备时间过长等，都会导致眼晴干涩，甚至晶状体的调节能力下降，最终导致眼睛近视。你知道产生近视眼的原因吗?能不能用“水透镜”模拟眼睛的晶状体来研究近视眼的成因?为了预防近视眼，应该养成怎样的学习与生活习惯?</a:t>
            </a:r>
            <a:endParaRPr lang="zh-CN" altLang="en-US" sz="2800">
              <a:latin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2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3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4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5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 title=""/>
          <p:cNvGrpSpPr/>
          <p:nvPr/>
        </p:nvGrpSpPr>
        <p:grpSpPr>
          <a:xfrm>
            <a:off x="263525" y="836930"/>
            <a:ext cx="4343400" cy="664210"/>
            <a:chOff x="1488" y="4493"/>
            <a:chExt cx="6840" cy="1046"/>
          </a:xfrm>
        </p:grpSpPr>
        <p:pic>
          <p:nvPicPr>
            <p:cNvPr id="4" name="图片 3" descr="圆环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88" y="4720"/>
              <a:ext cx="739" cy="739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2227" y="4493"/>
              <a:ext cx="6101" cy="104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>
                  <a:latin typeface="微软雅黑" panose="020b0503020204020204" charset="-122"/>
                  <a:ea typeface="微软雅黑"/>
                </a:rPr>
                <a:t>方案制定与实施</a:t>
              </a:r>
              <a:endParaRPr lang="zh-CN" altLang="en-US" sz="3200" b="1">
                <a:latin typeface="微软雅黑" panose="020b0503020204020204" charset="-122"/>
                <a:ea typeface="微软雅黑"/>
              </a:endParaRPr>
            </a:p>
          </p:txBody>
        </p:sp>
      </p:grpSp>
      <p:sp>
        <p:nvSpPr>
          <p:cNvPr id="8" name="文本框 7" title=""/>
          <p:cNvSpPr txBox="1"/>
          <p:nvPr/>
        </p:nvSpPr>
        <p:spPr>
          <a:xfrm>
            <a:off x="732790" y="1863725"/>
            <a:ext cx="5650865" cy="38080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720090">
              <a:lnSpc>
                <a:spcPct val="15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利用实验室的“水透镜”模拟眼晴成像的过程。有兴趣的同学也可以选取塑料管、透明弹性膜、注射器、细橡胶管、棉线和水，自制一个“水透镜”进行实验。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pic>
        <p:nvPicPr>
          <p:cNvPr id="102" name="图片 101" title="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9220" y="2100580"/>
            <a:ext cx="5483225" cy="30848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 title=""/>
          <p:cNvSpPr/>
          <p:nvPr>
            <p:custDataLst>
              <p:tags r:id="rId9"/>
            </p:custDataLst>
          </p:nvPr>
        </p:nvSpPr>
        <p:spPr>
          <a:xfrm>
            <a:off x="3437579" y="159615"/>
            <a:ext cx="6482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用</a:t>
            </a:r>
            <a:r>
              <a:rPr lang="en-US" altLang="zh-CN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“</a:t>
            </a: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水透镜</a:t>
            </a:r>
            <a:r>
              <a:rPr lang="en-US" altLang="zh-CN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”</a:t>
            </a: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探究近视眼的形成原因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/>
        </p:nvSpPr>
        <p:spPr>
          <a:xfrm>
            <a:off x="774065" y="1484630"/>
            <a:ext cx="6564630" cy="47167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(1)用注射器向“水透镜”的薄膜中缓慢注水(模拟眼晴的晶状体),使薄膜略微凸起，然后点亮光源，调整光屏(模拟眼睛的视网膜)的位置，直至观察到光源的清晰的像。用注射器继续向薄膜中注水，以增加薄膜的凸起程度，观察光源的像如何变化。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2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3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4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5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 title=""/>
          <p:cNvGrpSpPr/>
          <p:nvPr/>
        </p:nvGrpSpPr>
        <p:grpSpPr>
          <a:xfrm>
            <a:off x="263525" y="836930"/>
            <a:ext cx="4343400" cy="664210"/>
            <a:chOff x="1488" y="4493"/>
            <a:chExt cx="6840" cy="1046"/>
          </a:xfrm>
        </p:grpSpPr>
        <p:pic>
          <p:nvPicPr>
            <p:cNvPr id="6" name="图片 5" descr="圆环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88" y="4720"/>
              <a:ext cx="739" cy="739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2227" y="4493"/>
              <a:ext cx="6101" cy="104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>
                  <a:latin typeface="微软雅黑" panose="020b0503020204020204" charset="-122"/>
                  <a:ea typeface="微软雅黑"/>
                </a:rPr>
                <a:t>方案制定与实施</a:t>
              </a:r>
              <a:endParaRPr lang="zh-CN" altLang="en-US" sz="3200" b="1">
                <a:latin typeface="微软雅黑" panose="020b0503020204020204" charset="-122"/>
                <a:ea typeface="微软雅黑"/>
              </a:endParaRPr>
            </a:p>
          </p:txBody>
        </p:sp>
      </p:grpSp>
      <p:pic>
        <p:nvPicPr>
          <p:cNvPr id="9" name="7月25日 (1)" title="">
            <a:hlinkClick action="ppaction://media"/>
          </p:cNvPr>
          <p:cNvPicPr/>
          <p:nvPr>
            <a:videoFile r:link="rId10"/>
            <p:custDataLst>
              <p:tags r:id="rId9"/>
            </p:custDataLst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79690" y="1196975"/>
            <a:ext cx="3409950" cy="5029835"/>
          </a:xfrm>
          <a:prstGeom prst="rect">
            <a:avLst/>
          </a:prstGeom>
        </p:spPr>
      </p:pic>
      <p:sp>
        <p:nvSpPr>
          <p:cNvPr id="8" name="矩形 7" title=""/>
          <p:cNvSpPr/>
          <p:nvPr>
            <p:custDataLst>
              <p:tags r:id="rId12"/>
            </p:custDataLst>
          </p:nvPr>
        </p:nvSpPr>
        <p:spPr>
          <a:xfrm>
            <a:off x="3437579" y="159615"/>
            <a:ext cx="6482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用</a:t>
            </a:r>
            <a:r>
              <a:rPr lang="en-US" altLang="zh-CN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“</a:t>
            </a: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水透镜</a:t>
            </a:r>
            <a:r>
              <a:rPr lang="en-US" altLang="zh-CN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”</a:t>
            </a: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探究近视眼的形成原因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文本框 4" title=""/>
          <p:cNvSpPr txBox="1"/>
          <p:nvPr>
            <p:custDataLst>
              <p:tags r:id="rId2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3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4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5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 title=""/>
          <p:cNvGrpSpPr/>
          <p:nvPr/>
        </p:nvGrpSpPr>
        <p:grpSpPr>
          <a:xfrm>
            <a:off x="263525" y="836930"/>
            <a:ext cx="4343400" cy="664210"/>
            <a:chOff x="1488" y="4493"/>
            <a:chExt cx="6840" cy="1046"/>
          </a:xfrm>
        </p:grpSpPr>
        <p:pic>
          <p:nvPicPr>
            <p:cNvPr id="6" name="图片 5" descr="圆环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88" y="4720"/>
              <a:ext cx="739" cy="739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2227" y="4493"/>
              <a:ext cx="6101" cy="104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>
                  <a:latin typeface="微软雅黑" panose="020b0503020204020204" charset="-122"/>
                  <a:ea typeface="微软雅黑"/>
                </a:rPr>
                <a:t>方案制定与实施</a:t>
              </a:r>
              <a:endParaRPr lang="zh-CN" altLang="en-US" sz="3200" b="1">
                <a:latin typeface="微软雅黑" panose="020b0503020204020204" charset="-122"/>
                <a:ea typeface="微软雅黑"/>
              </a:endParaRPr>
            </a:p>
          </p:txBody>
        </p:sp>
      </p:grpSp>
      <p:sp>
        <p:nvSpPr>
          <p:cNvPr id="4" name="文本框 3" title=""/>
          <p:cNvSpPr txBox="1"/>
          <p:nvPr/>
        </p:nvSpPr>
        <p:spPr>
          <a:xfrm>
            <a:off x="732790" y="1557020"/>
            <a:ext cx="7313930" cy="6356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(2)结合所学知识，分析形成近视眼的原因。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8"/>
            </p:custDataLst>
          </p:nvPr>
        </p:nvSpPr>
        <p:spPr>
          <a:xfrm>
            <a:off x="839470" y="2781300"/>
            <a:ext cx="5499100" cy="250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7550">
              <a:lnSpc>
                <a:spcPct val="14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形成近视眼的原因是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晶状体太厚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，折光能力太强，或者眼球在前后方向太长，导致来自远处的光会聚在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视网膜前</a:t>
            </a:r>
            <a:r>
              <a:rPr lang="zh-CN" altLang="en-US" sz="2800">
                <a:latin typeface="微软雅黑" panose="020b0503020204020204" charset="-122"/>
                <a:ea typeface="微软雅黑"/>
              </a:rPr>
              <a:t>。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pic>
        <p:nvPicPr>
          <p:cNvPr id="10" name="图片 9" title="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687" t="33311" r="38710" b="33509"/>
          <a:stretch>
            <a:fillRect/>
          </a:stretch>
        </p:blipFill>
        <p:spPr>
          <a:xfrm>
            <a:off x="6562725" y="2781300"/>
            <a:ext cx="4565015" cy="2675890"/>
          </a:xfrm>
          <a:prstGeom prst="rect">
            <a:avLst/>
          </a:prstGeom>
        </p:spPr>
      </p:pic>
      <p:sp>
        <p:nvSpPr>
          <p:cNvPr id="2" name="矩形 1" title=""/>
          <p:cNvSpPr/>
          <p:nvPr>
            <p:custDataLst>
              <p:tags r:id="rId10"/>
            </p:custDataLst>
          </p:nvPr>
        </p:nvSpPr>
        <p:spPr>
          <a:xfrm>
            <a:off x="3437579" y="159615"/>
            <a:ext cx="6482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用</a:t>
            </a:r>
            <a:r>
              <a:rPr lang="en-US" altLang="zh-CN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“</a:t>
            </a: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水透镜</a:t>
            </a:r>
            <a:r>
              <a:rPr lang="en-US" altLang="zh-CN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”</a:t>
            </a: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探究近视眼的形成原因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文本框 4" title=""/>
          <p:cNvSpPr txBox="1"/>
          <p:nvPr>
            <p:custDataLst>
              <p:tags r:id="rId2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3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4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5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 title=""/>
          <p:cNvGrpSpPr/>
          <p:nvPr/>
        </p:nvGrpSpPr>
        <p:grpSpPr>
          <a:xfrm>
            <a:off x="263525" y="836930"/>
            <a:ext cx="4343400" cy="664210"/>
            <a:chOff x="1488" y="4493"/>
            <a:chExt cx="6840" cy="1046"/>
          </a:xfrm>
        </p:grpSpPr>
        <p:pic>
          <p:nvPicPr>
            <p:cNvPr id="6" name="图片 5" descr="圆环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88" y="4720"/>
              <a:ext cx="739" cy="739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2227" y="4493"/>
              <a:ext cx="6101" cy="104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>
                  <a:latin typeface="微软雅黑" panose="020b0503020204020204" charset="-122"/>
                  <a:ea typeface="微软雅黑"/>
                </a:rPr>
                <a:t>方案制定与实施</a:t>
              </a:r>
              <a:endParaRPr lang="zh-CN" altLang="en-US" sz="3200" b="1">
                <a:latin typeface="微软雅黑" panose="020b0503020204020204" charset="-122"/>
                <a:ea typeface="微软雅黑"/>
              </a:endParaRPr>
            </a:p>
          </p:txBody>
        </p:sp>
      </p:grpSp>
      <p:sp>
        <p:nvSpPr>
          <p:cNvPr id="3" name="文本框 2" title=""/>
          <p:cNvSpPr txBox="1"/>
          <p:nvPr/>
        </p:nvSpPr>
        <p:spPr>
          <a:xfrm>
            <a:off x="695325" y="1557020"/>
            <a:ext cx="10711815" cy="12579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(3)调查本班同学中有多少人患近视以及他们的不良用眼习惯，写出预防近视眼的建议。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sp>
        <p:nvSpPr>
          <p:cNvPr id="11" name="文本框 10" title=""/>
          <p:cNvSpPr txBox="1"/>
          <p:nvPr/>
        </p:nvSpPr>
        <p:spPr>
          <a:xfrm>
            <a:off x="695325" y="2708910"/>
            <a:ext cx="2575560" cy="6477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/>
              </a:rPr>
              <a:t>不良用眼习惯：</a:t>
            </a:r>
            <a:endParaRPr lang="zh-CN" altLang="en-US" sz="2800" b="1">
              <a:latin typeface="微软雅黑" panose="020b0503020204020204" charset="-122"/>
              <a:ea typeface="微软雅黑"/>
            </a:endParaRPr>
          </a:p>
        </p:txBody>
      </p:sp>
      <p:sp>
        <p:nvSpPr>
          <p:cNvPr id="9" name="矩形 8" title=""/>
          <p:cNvSpPr/>
          <p:nvPr/>
        </p:nvSpPr>
        <p:spPr>
          <a:xfrm>
            <a:off x="732790" y="3284855"/>
            <a:ext cx="11118215" cy="296862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①用眼过度：</a:t>
            </a:r>
            <a:r>
              <a:rPr lang="zh-CN" altLang="en-US" sz="2800">
                <a:solidFill>
                  <a:srgbClr val="000000"/>
                </a:solidFill>
                <a:latin typeface="宋体" panose="02010600030101010101" pitchFamily="2" charset="-122"/>
                <a:cs typeface="微软雅黑" panose="020b0503020204020204" charset="-122"/>
              </a:rPr>
              <a:t>长时间接触电子产品、长时间看书、过度熬夜等，可能会导致眼球压力增大，眼压升高，出现近视的情况。</a:t>
            </a:r>
            <a:endParaRPr lang="zh-CN" altLang="en-US" sz="2800">
              <a:solidFill>
                <a:srgbClr val="000000"/>
              </a:solidFill>
              <a:latin typeface="宋体" panose="02010600030101010101" pitchFamily="2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②用眼姿势不正确：</a:t>
            </a:r>
            <a:r>
              <a:rPr lang="zh-CN" altLang="en-US" sz="2800">
                <a:latin typeface="宋体" panose="02010600030101010101" pitchFamily="2" charset="-122"/>
                <a:cs typeface="微软雅黑" panose="020b0503020204020204" charset="-122"/>
                <a:sym typeface="+mn-ea"/>
              </a:rPr>
              <a:t>写字姿势不正确，喜欢走路或者躺着看书、玩手机，也可能会出现近视的情况。</a:t>
            </a:r>
            <a:endParaRPr lang="en-US" altLang="zh-CN" sz="2800">
              <a:solidFill>
                <a:srgbClr val="000000"/>
              </a:solidFill>
              <a:latin typeface="宋体" panose="02010600030101010101" pitchFamily="2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矩形 7" title=""/>
          <p:cNvSpPr/>
          <p:nvPr>
            <p:custDataLst>
              <p:tags r:id="rId8"/>
            </p:custDataLst>
          </p:nvPr>
        </p:nvSpPr>
        <p:spPr>
          <a:xfrm>
            <a:off x="3437579" y="159615"/>
            <a:ext cx="6482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用</a:t>
            </a:r>
            <a:r>
              <a:rPr lang="en-US" altLang="zh-CN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“</a:t>
            </a: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水透镜</a:t>
            </a:r>
            <a:r>
              <a:rPr lang="en-US" altLang="zh-CN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”</a:t>
            </a: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探究近视眼的形成原因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文本框 4" title=""/>
          <p:cNvSpPr txBox="1"/>
          <p:nvPr>
            <p:custDataLst>
              <p:tags r:id="rId2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3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4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5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 title=""/>
          <p:cNvGrpSpPr/>
          <p:nvPr/>
        </p:nvGrpSpPr>
        <p:grpSpPr>
          <a:xfrm>
            <a:off x="263525" y="836930"/>
            <a:ext cx="4343400" cy="664210"/>
            <a:chOff x="1488" y="4493"/>
            <a:chExt cx="6840" cy="1046"/>
          </a:xfrm>
        </p:grpSpPr>
        <p:pic>
          <p:nvPicPr>
            <p:cNvPr id="6" name="图片 5" descr="圆环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88" y="4720"/>
              <a:ext cx="739" cy="739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2227" y="4493"/>
              <a:ext cx="6101" cy="104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>
                  <a:latin typeface="微软雅黑" panose="020b0503020204020204" charset="-122"/>
                  <a:ea typeface="微软雅黑"/>
                </a:rPr>
                <a:t>方案制定与实施</a:t>
              </a:r>
              <a:endParaRPr lang="zh-CN" altLang="en-US" sz="3200" b="1">
                <a:latin typeface="微软雅黑" panose="020b0503020204020204" charset="-122"/>
                <a:ea typeface="微软雅黑"/>
              </a:endParaRPr>
            </a:p>
          </p:txBody>
        </p:sp>
      </p:grpSp>
      <p:sp>
        <p:nvSpPr>
          <p:cNvPr id="3" name="文本框 2" title=""/>
          <p:cNvSpPr txBox="1"/>
          <p:nvPr/>
        </p:nvSpPr>
        <p:spPr>
          <a:xfrm>
            <a:off x="695325" y="1557020"/>
            <a:ext cx="10801985" cy="13227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(3)调查本班同学中有多少人患近视以及他们的不良用眼习惯，写出预防近视眼的建议。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sp>
        <p:nvSpPr>
          <p:cNvPr id="11" name="文本框 10" title=""/>
          <p:cNvSpPr txBox="1"/>
          <p:nvPr/>
        </p:nvSpPr>
        <p:spPr>
          <a:xfrm>
            <a:off x="695325" y="2708910"/>
            <a:ext cx="2575560" cy="6477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/>
              </a:rPr>
              <a:t>建议：</a:t>
            </a:r>
            <a:endParaRPr lang="zh-CN" altLang="en-US" sz="2800" b="1">
              <a:latin typeface="微软雅黑" panose="020b0503020204020204" charset="-122"/>
              <a:ea typeface="微软雅黑"/>
            </a:endParaRPr>
          </a:p>
        </p:txBody>
      </p:sp>
      <p:sp>
        <p:nvSpPr>
          <p:cNvPr id="9" name="矩形 8" title=""/>
          <p:cNvSpPr/>
          <p:nvPr/>
        </p:nvSpPr>
        <p:spPr>
          <a:xfrm>
            <a:off x="732790" y="3284855"/>
            <a:ext cx="10685780" cy="300736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①建议学生适度用眼，用眼时要注意劳逸结合，不要长时间看电子产品，不要在昏暗的环境中或强光下看书。</a:t>
            </a:r>
            <a:endParaRPr lang="zh-CN" altLang="en-US" sz="2800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②建议选择正确的用眼姿势，每天适当做眼保健操来保护眼睛。</a:t>
            </a:r>
            <a:endParaRPr lang="zh-CN" altLang="en-US" sz="2800"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③近视后一定要佩戴合适的眼镜进行矫正。</a:t>
            </a:r>
            <a:endParaRPr lang="zh-CN" altLang="en-US" sz="2800">
              <a:solidFill>
                <a:srgbClr val="00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sp>
        <p:nvSpPr>
          <p:cNvPr id="2" name="矩形 1" title=""/>
          <p:cNvSpPr/>
          <p:nvPr>
            <p:custDataLst>
              <p:tags r:id="rId8"/>
            </p:custDataLst>
          </p:nvPr>
        </p:nvSpPr>
        <p:spPr>
          <a:xfrm>
            <a:off x="3437579" y="159615"/>
            <a:ext cx="6482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用</a:t>
            </a:r>
            <a:r>
              <a:rPr lang="en-US" altLang="zh-CN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“</a:t>
            </a: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水透镜</a:t>
            </a:r>
            <a:r>
              <a:rPr lang="en-US" altLang="zh-CN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”</a:t>
            </a: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探究近视眼的形成原因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3" name="组合 12" title=""/>
          <p:cNvGrpSpPr/>
          <p:nvPr/>
        </p:nvGrpSpPr>
        <p:grpSpPr>
          <a:xfrm>
            <a:off x="263525" y="836930"/>
            <a:ext cx="4343400" cy="664210"/>
            <a:chOff x="1488" y="4493"/>
            <a:chExt cx="6840" cy="1046"/>
          </a:xfrm>
        </p:grpSpPr>
        <p:pic>
          <p:nvPicPr>
            <p:cNvPr id="4" name="图片 3" descr="圆环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88" y="4720"/>
              <a:ext cx="739" cy="739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2227" y="4493"/>
              <a:ext cx="6101" cy="104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>
                  <a:latin typeface="微软雅黑" panose="020b0503020204020204" charset="-122"/>
                  <a:ea typeface="微软雅黑"/>
                </a:rPr>
                <a:t>成果展示与交流</a:t>
              </a:r>
              <a:endParaRPr lang="zh-CN" altLang="en-US" sz="3200" b="1">
                <a:latin typeface="微软雅黑" panose="020b0503020204020204" charset="-122"/>
                <a:ea typeface="微软雅黑"/>
              </a:endParaRPr>
            </a:p>
          </p:txBody>
        </p:sp>
      </p:grpSp>
      <p:sp>
        <p:nvSpPr>
          <p:cNvPr id="3" name="文本框 2" title=""/>
          <p:cNvSpPr txBox="1"/>
          <p:nvPr>
            <p:custDataLst>
              <p:tags r:id="rId4"/>
            </p:custDataLst>
          </p:nvPr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smtClean="0">
                <a:latin typeface="微软雅黑" panose="020b0503020204020204" charset="-122"/>
                <a:ea typeface="微软雅黑"/>
              </a:rPr>
              <a:t>课程讲授</a:t>
            </a:r>
            <a:endParaRPr lang="zh-CN" altLang="en-US" sz="2800" b="1" spc="300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5" name="组合 24" title="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>
              <p:custDataLst>
                <p:tags r:id="rId5"/>
              </p:custDataLst>
            </p:nvPr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>
              <p:custDataLst>
                <p:tags r:id="rId6"/>
              </p:custDataLst>
            </p:nvPr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 title=""/>
          <p:cNvSpPr txBox="1"/>
          <p:nvPr/>
        </p:nvSpPr>
        <p:spPr>
          <a:xfrm>
            <a:off x="839470" y="2061210"/>
            <a:ext cx="10634345" cy="24447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720090">
              <a:lnSpc>
                <a:spcPct val="150000"/>
              </a:lnSpc>
            </a:pPr>
            <a:r>
              <a:rPr lang="zh-CN" altLang="en-US" sz="2800">
                <a:latin typeface="微软雅黑" panose="020b0503020204020204" charset="-122"/>
                <a:ea typeface="微软雅黑"/>
              </a:rPr>
              <a:t>用“水透镜”演示各自的探究过程，陈述产生近视眼的原因；针对不良用眼习惯的调查结果，与同学交流预防近视眼的方法。</a:t>
            </a:r>
            <a:endParaRPr lang="zh-CN" altLang="en-US" sz="2800">
              <a:latin typeface="微软雅黑" panose="020b0503020204020204" charset="-122"/>
              <a:ea typeface="微软雅黑"/>
            </a:endParaRPr>
          </a:p>
        </p:txBody>
      </p:sp>
      <p:sp>
        <p:nvSpPr>
          <p:cNvPr id="8" name="矩形 7" title=""/>
          <p:cNvSpPr/>
          <p:nvPr>
            <p:custDataLst>
              <p:tags r:id="rId8"/>
            </p:custDataLst>
          </p:nvPr>
        </p:nvSpPr>
        <p:spPr>
          <a:xfrm>
            <a:off x="3437579" y="159615"/>
            <a:ext cx="6482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用</a:t>
            </a:r>
            <a:r>
              <a:rPr lang="en-US" altLang="zh-CN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“</a:t>
            </a: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水透镜</a:t>
            </a:r>
            <a:r>
              <a:rPr lang="en-US" altLang="zh-CN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”</a:t>
            </a:r>
            <a:r>
              <a:rPr lang="zh-CN" altLang="en-US" sz="2800" b="1" spc="300">
                <a:solidFill>
                  <a:srgbClr val="00A0E9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探究近视眼的形成原因</a:t>
            </a:r>
            <a:endParaRPr lang="zh-CN" altLang="en-US" sz="2800" b="1" spc="300">
              <a:solidFill>
                <a:srgbClr val="00A0E9"/>
              </a:solidFill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8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6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7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8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9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NThiMzE1MzlkNmVkMmI2ZDg2N2RhNjM2YjI3NmE3N2IifQ=="/>
  <p:tag name="KSO_WPP_MARK_KEY" val="0bdc71da-dbe0-4495-b4e9-319b3fea4dc2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Arial"/>
      </a:majorFont>
      <a:minorFont>
        <a:latin typeface="Times New Roman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lnSpc>
            <a:spcPct val="120000"/>
          </a:lnSpc>
          <a:defRPr lang="zh-CN" altLang="en-US" sz="2800">
            <a:latin typeface="微软雅黑" panose="020B0503020204020204" charset="-122"/>
            <a:ea typeface="微软雅黑" panose="020B050302020402020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2_正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Arial"/>
      </a:majorFont>
      <a:minorFont>
        <a:latin typeface="Times New Roman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62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微软雅黑</vt:lpstr>
      <vt:lpstr>Times New Roman</vt:lpstr>
      <vt:lpstr>黑体</vt:lpstr>
      <vt:lpstr>楷体</vt:lpstr>
      <vt:lpstr>Calibri Light</vt:lpstr>
      <vt:lpstr>Calibri</vt:lpstr>
      <vt:lpstr>宋体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2024-08-18T18:28:53Z</cp:lastPrinted>
  <dcterms:created xsi:type="dcterms:W3CDTF">2024-08-18T18:28:53Z</dcterms:created>
  <dcterms:modified xsi:type="dcterms:W3CDTF">2024-08-18T10:28:53Z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