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29" r:id="rId2"/>
    <p:sldId id="330" r:id="rId3"/>
    <p:sldId id="398" r:id="rId4"/>
    <p:sldId id="399" r:id="rId5"/>
    <p:sldId id="401" r:id="rId6"/>
    <p:sldId id="402" r:id="rId7"/>
    <p:sldId id="403" r:id="rId8"/>
    <p:sldId id="404" r:id="rId9"/>
    <p:sldId id="416" r:id="rId10"/>
    <p:sldId id="413" r:id="rId11"/>
    <p:sldId id="415" r:id="rId12"/>
    <p:sldId id="406" r:id="rId13"/>
    <p:sldId id="407" r:id="rId14"/>
    <p:sldId id="408" r:id="rId15"/>
    <p:sldId id="409" r:id="rId16"/>
    <p:sldId id="410" r:id="rId17"/>
    <p:sldId id="411" r:id="rId18"/>
    <p:sldId id="412" r:id="rId19"/>
    <p:sldId id="315" r:id="rId20"/>
    <p:sldId id="396" r:id="rId21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557"/>
        <p:guide pos="27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52684209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>
                <a:latin typeface="Comic Sans MS" panose="030F0702030302020204" pitchFamily="66" charset="0"/>
                <a:ea typeface="宋体" panose="02010600030101010101" pitchFamily="2" charset="-122"/>
              </a:rPr>
              <a:t>3</a:t>
            </a:fld>
            <a:endParaRPr lang="en-US" altLang="zh-CN" sz="1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66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11267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>
                <a:latin typeface="Comic Sans MS" panose="030F0702030302020204" pitchFamily="66" charset="0"/>
                <a:ea typeface="宋体" panose="02010600030101010101" pitchFamily="2" charset="-122"/>
              </a:rPr>
              <a:t>4</a:t>
            </a:fld>
            <a:endParaRPr lang="en-US" altLang="zh-CN" sz="1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3314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1331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>
                <a:latin typeface="Comic Sans MS" panose="030F0702030302020204" pitchFamily="66" charset="0"/>
                <a:ea typeface="宋体" panose="02010600030101010101" pitchFamily="2" charset="-122"/>
              </a:rPr>
              <a:t>5</a:t>
            </a:fld>
            <a:endParaRPr lang="en-US" altLang="zh-CN" sz="1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2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1536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sz="1600" b="1" dirty="0">
                <a:solidFill>
                  <a:srgbClr val="3308BE"/>
                </a:solidFill>
              </a:rPr>
              <a:t>一切发声的物体都在振动．振动停止，发声停止，但声音传播没有停止。发声的物体都在振动，但振动不一定正在发声。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>
                <a:latin typeface="Comic Sans MS" panose="030F0702030302020204" pitchFamily="66" charset="0"/>
                <a:ea typeface="宋体" panose="02010600030101010101" pitchFamily="2" charset="-122"/>
              </a:rPr>
              <a:t>10</a:t>
            </a:fld>
            <a:endParaRPr lang="en-US" altLang="zh-CN" sz="1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2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1536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sz="1600" b="1" dirty="0">
                <a:solidFill>
                  <a:srgbClr val="3308BE"/>
                </a:solidFill>
              </a:rPr>
              <a:t>一切发声的物体都在振动．振动停止，发声停止，但声音传播没有停止。发声的物体都在振动，但振动不一定正在发声。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98D34C-4120-4E2E-898C-C500992783B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sp>
        <p:nvSpPr>
          <p:cNvPr id="7" name="Shape 108"/>
          <p:cNvSpPr/>
          <p:nvPr userDrawn="1"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/>
          <p:nvPr/>
        </p:nvSpPr>
        <p:spPr>
          <a:xfrm>
            <a:off x="203200" y="152024"/>
            <a:ext cx="8737600" cy="4680668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7845"/>
            <a:ext cx="8229600" cy="85275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965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4671166"/>
            <a:ext cx="2133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674729"/>
            <a:ext cx="2895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1_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/>
          <p:cNvSpPr/>
          <p:nvPr/>
        </p:nvSpPr>
        <p:spPr>
          <a:xfrm>
            <a:off x="203200" y="152024"/>
            <a:ext cx="8737600" cy="4680668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197187"/>
            <a:ext cx="4038600" cy="338609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7187"/>
            <a:ext cx="4038600" cy="338609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2"/>
          </p:nvPr>
        </p:nvSpPr>
        <p:spPr>
          <a:xfrm>
            <a:off x="76200" y="4788747"/>
            <a:ext cx="3200400" cy="21259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4788747"/>
            <a:ext cx="914400" cy="212596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21033;&#29992;&#22768;&#32435;&#25506;&#28023;&#28145;.swf" TargetMode="External"/><Relationship Id="rId2" Type="http://schemas.openxmlformats.org/officeDocument/2006/relationships/hyperlink" Target="&#21033;&#29992;&#22768;&#32435;&#25506;&#40060;&#32676;.swf" TargetMode="Externa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344160" y="2261870"/>
            <a:ext cx="3606165" cy="9709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en-US" altLang="zh-CN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</a:t>
            </a: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 第</a:t>
            </a:r>
            <a:r>
              <a:rPr lang="en-US" altLang="zh-CN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</a:t>
            </a: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altLang="en-US" sz="4000" baseline="-25000" dirty="0" smtClean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</a:p>
        </p:txBody>
      </p:sp>
      <p:sp>
        <p:nvSpPr>
          <p:cNvPr id="5" name="Shape 40"/>
          <p:cNvSpPr/>
          <p:nvPr/>
        </p:nvSpPr>
        <p:spPr>
          <a:xfrm>
            <a:off x="4505078" y="966955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沪粤版物理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864100" y="3144520"/>
            <a:ext cx="4203065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我们怎样听见声音</a:t>
            </a:r>
            <a:endParaRPr lang="zh-CN" altLang="zh-CN" sz="4800" baseline="-25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1" y="764896"/>
            <a:ext cx="3592864" cy="3590101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6"/>
          <p:cNvSpPr/>
          <p:nvPr/>
        </p:nvSpPr>
        <p:spPr>
          <a:xfrm>
            <a:off x="1094105" y="585470"/>
            <a:ext cx="4708525" cy="64960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二、声音的传播需要介质</a:t>
            </a:r>
          </a:p>
        </p:txBody>
      </p:sp>
      <p:sp>
        <p:nvSpPr>
          <p:cNvPr id="19458" name="矩形 4"/>
          <p:cNvSpPr/>
          <p:nvPr/>
        </p:nvSpPr>
        <p:spPr>
          <a:xfrm>
            <a:off x="1610995" y="1377950"/>
            <a:ext cx="43694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、声音的传播需要介质</a:t>
            </a:r>
          </a:p>
        </p:txBody>
      </p:sp>
      <p:sp>
        <p:nvSpPr>
          <p:cNvPr id="19459" name="矩形 5"/>
          <p:cNvSpPr/>
          <p:nvPr/>
        </p:nvSpPr>
        <p:spPr>
          <a:xfrm>
            <a:off x="1724025" y="2089150"/>
            <a:ext cx="5207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、介质：用来作为媒介的物质，</a:t>
            </a: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可以是气体、液体、固体。</a:t>
            </a:r>
          </a:p>
        </p:txBody>
      </p:sp>
      <p:sp>
        <p:nvSpPr>
          <p:cNvPr id="19460" name="矩形 6"/>
          <p:cNvSpPr/>
          <p:nvPr/>
        </p:nvSpPr>
        <p:spPr>
          <a:xfrm>
            <a:off x="1737995" y="3186430"/>
            <a:ext cx="34201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、真空不能传声</a:t>
            </a:r>
          </a:p>
        </p:txBody>
      </p:sp>
      <p:sp>
        <p:nvSpPr>
          <p:cNvPr id="5" name="矩形 4"/>
          <p:cNvSpPr/>
          <p:nvPr/>
        </p:nvSpPr>
        <p:spPr>
          <a:xfrm>
            <a:off x="1724025" y="3917950"/>
            <a:ext cx="4892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、声音是以波的形式传播的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593" y="747054"/>
            <a:ext cx="6526330" cy="36580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359" y="1036850"/>
            <a:ext cx="5864789" cy="39894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Rectangle 15"/>
          <p:cNvSpPr/>
          <p:nvPr/>
        </p:nvSpPr>
        <p:spPr>
          <a:xfrm>
            <a:off x="1796380" y="176965"/>
            <a:ext cx="5655757" cy="59859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290" dirty="0">
                <a:latin typeface="华文楷体" panose="02010600040101010101" pitchFamily="2" charset="-122"/>
                <a:ea typeface="华文楷体" panose="02010600040101010101" pitchFamily="2" charset="-122"/>
              </a:rPr>
              <a:t>声音传播快慢</a:t>
            </a:r>
            <a:r>
              <a:rPr lang="en-US" altLang="zh-CN" sz="3290" dirty="0"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3290" dirty="0">
                <a:latin typeface="华文楷体" panose="02010600040101010101" pitchFamily="2" charset="-122"/>
                <a:ea typeface="华文楷体" panose="02010600040101010101" pitchFamily="2" charset="-122"/>
              </a:rPr>
              <a:t>声速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428229" y="1043976"/>
            <a:ext cx="366995" cy="1188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693113" y="1043976"/>
            <a:ext cx="1397906" cy="4751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: 圆角 7"/>
          <p:cNvSpPr/>
          <p:nvPr/>
        </p:nvSpPr>
        <p:spPr>
          <a:xfrm>
            <a:off x="1663359" y="1112861"/>
            <a:ext cx="2160400" cy="47151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97926" y="4452174"/>
            <a:ext cx="2305050" cy="5969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9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υ</a:t>
            </a:r>
            <a:r>
              <a:rPr lang="zh-CN" altLang="en-US" sz="2695" baseline="-25000" dirty="0">
                <a:solidFill>
                  <a:srgbClr val="FF3300"/>
                </a:solidFill>
                <a:latin typeface="华文宋体" pitchFamily="2" charset="-122"/>
                <a:ea typeface="华文宋体" pitchFamily="2" charset="-122"/>
              </a:rPr>
              <a:t>固</a:t>
            </a:r>
            <a:r>
              <a:rPr lang="en-US" altLang="zh-CN" sz="329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 υ</a:t>
            </a:r>
            <a:r>
              <a:rPr lang="zh-CN" altLang="en-US" sz="2695" baseline="-25000" dirty="0">
                <a:solidFill>
                  <a:srgbClr val="FF3300"/>
                </a:solidFill>
                <a:latin typeface="华文宋体" pitchFamily="2" charset="-122"/>
                <a:ea typeface="华文宋体" pitchFamily="2" charset="-122"/>
              </a:rPr>
              <a:t>液</a:t>
            </a:r>
            <a:r>
              <a:rPr lang="en-US" altLang="zh-CN" sz="329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&gt; υ</a:t>
            </a:r>
            <a:r>
              <a:rPr lang="zh-CN" altLang="en-US" sz="2695" baseline="-25000" dirty="0">
                <a:solidFill>
                  <a:srgbClr val="FF3300"/>
                </a:solidFill>
                <a:latin typeface="华文宋体" pitchFamily="2" charset="-122"/>
                <a:ea typeface="华文宋体" pitchFamily="2" charset="-122"/>
              </a:rPr>
              <a:t>气</a:t>
            </a:r>
            <a:endParaRPr lang="zh-CN" altLang="en-US" sz="3290" baseline="-25000" dirty="0">
              <a:solidFill>
                <a:srgbClr val="FF3300"/>
              </a:solidFill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0" name="文本框 13"/>
          <p:cNvSpPr txBox="1">
            <a:spLocks noChangeArrowheads="1"/>
          </p:cNvSpPr>
          <p:nvPr/>
        </p:nvSpPr>
        <p:spPr bwMode="auto">
          <a:xfrm>
            <a:off x="1666922" y="4474010"/>
            <a:ext cx="4031004" cy="5532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95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声速与介质和温度有关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4467" y="742304"/>
            <a:ext cx="1220940" cy="9145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5697926" y="160338"/>
            <a:ext cx="1902460" cy="5969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9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υ</a:t>
            </a:r>
            <a:r>
              <a:rPr lang="zh-CN" altLang="en-US" sz="2695" baseline="-25000" dirty="0">
                <a:solidFill>
                  <a:srgbClr val="FF3300"/>
                </a:solidFill>
                <a:latin typeface="华文宋体" pitchFamily="2" charset="-122"/>
                <a:ea typeface="华文宋体" pitchFamily="2" charset="-122"/>
              </a:rPr>
              <a:t>声</a:t>
            </a:r>
            <a:r>
              <a:rPr lang="en-US" altLang="zh-CN" sz="2695" dirty="0">
                <a:solidFill>
                  <a:srgbClr val="FF3300"/>
                </a:solidFill>
                <a:latin typeface="华文宋体" pitchFamily="2" charset="-122"/>
                <a:ea typeface="华文宋体" pitchFamily="2" charset="-122"/>
              </a:rPr>
              <a:t>=340m/s</a:t>
            </a:r>
            <a:endParaRPr lang="zh-CN" altLang="en-US" sz="3290" dirty="0">
              <a:solidFill>
                <a:srgbClr val="FF3300"/>
              </a:solidFill>
              <a:latin typeface="华文宋体" pitchFamily="2" charset="-122"/>
              <a:ea typeface="华文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/>
          </p:cNvSpPr>
          <p:nvPr>
            <p:ph idx="4294967295"/>
          </p:nvPr>
        </p:nvSpPr>
        <p:spPr>
          <a:xfrm>
            <a:off x="1407160" y="678815"/>
            <a:ext cx="6329045" cy="3773170"/>
          </a:xfrm>
          <a:noFill/>
          <a:ln>
            <a:noFill/>
          </a:ln>
        </p:spPr>
        <p:txBody>
          <a:bodyPr anchor="t"/>
          <a:lstStyle/>
          <a:p>
            <a:pPr eaLnBrk="1" hangingPunct="1">
              <a:buFontTx/>
              <a:buNone/>
            </a:pPr>
            <a:r>
              <a:rPr lang="zh-CN" altLang="en-US" sz="4400" b="1" dirty="0">
                <a:latin typeface="Arial" panose="020B0604020202020204" pitchFamily="34" charset="0"/>
              </a:rPr>
              <a:t>三．声音的传播有多快</a:t>
            </a:r>
          </a:p>
          <a:p>
            <a:pPr eaLnBrk="1" hangingPunct="1">
              <a:buFontTx/>
              <a:buNone/>
            </a:pPr>
            <a:r>
              <a:rPr lang="zh-CN" altLang="en-US" b="1" dirty="0">
                <a:latin typeface="Arial" panose="020B0604020202020204" pitchFamily="34" charset="0"/>
              </a:rPr>
              <a:t>１、声速：声音每秒传播的距离</a:t>
            </a:r>
          </a:p>
          <a:p>
            <a:pPr eaLnBrk="1" hangingPunct="1">
              <a:buFontTx/>
              <a:buNone/>
            </a:pPr>
            <a:r>
              <a:rPr lang="zh-CN" altLang="en-US" b="1" dirty="0">
                <a:latin typeface="Arial" panose="020B0604020202020204" pitchFamily="34" charset="0"/>
              </a:rPr>
              <a:t>２、不同物质，声速一般不同．</a:t>
            </a:r>
          </a:p>
          <a:p>
            <a:pPr eaLnBrk="1" hangingPunct="1">
              <a:buFontTx/>
              <a:buNone/>
            </a:pPr>
            <a:r>
              <a:rPr lang="zh-CN" altLang="en-US" b="1" dirty="0">
                <a:latin typeface="Arial" panose="020B0604020202020204" pitchFamily="34" charset="0"/>
              </a:rPr>
              <a:t>３、同种物质，声速跟温度有关</a:t>
            </a:r>
          </a:p>
          <a:p>
            <a:pPr eaLnBrk="1" hangingPunct="1">
              <a:buFontTx/>
              <a:buNone/>
            </a:pPr>
            <a:r>
              <a:rPr lang="en-US" altLang="zh-CN" b="1" dirty="0">
                <a:latin typeface="Arial" panose="020B0604020202020204" pitchFamily="34" charset="0"/>
              </a:rPr>
              <a:t>4</a:t>
            </a:r>
            <a:r>
              <a:rPr lang="zh-CN" altLang="en-US" b="1" dirty="0">
                <a:latin typeface="Arial" panose="020B0604020202020204" pitchFamily="34" charset="0"/>
              </a:rPr>
              <a:t>、一般情况下，</a:t>
            </a:r>
            <a:r>
              <a:rPr lang="en-US" altLang="zh-CN" b="1" dirty="0">
                <a:latin typeface="Arial" panose="020B0604020202020204" pitchFamily="34" charset="0"/>
              </a:rPr>
              <a:t>v</a:t>
            </a:r>
            <a:r>
              <a:rPr lang="zh-CN" altLang="en-US" b="1" baseline="-25000" dirty="0">
                <a:latin typeface="Arial" panose="020B0604020202020204" pitchFamily="34" charset="0"/>
              </a:rPr>
              <a:t>固体</a:t>
            </a:r>
            <a:r>
              <a:rPr lang="en-US" altLang="zh-CN" b="1" dirty="0">
                <a:latin typeface="Arial" panose="020B0604020202020204" pitchFamily="34" charset="0"/>
              </a:rPr>
              <a:t>&gt;v</a:t>
            </a:r>
            <a:r>
              <a:rPr lang="zh-CN" altLang="en-US" b="1" baseline="-25000" dirty="0">
                <a:latin typeface="Arial" panose="020B0604020202020204" pitchFamily="34" charset="0"/>
              </a:rPr>
              <a:t>液体</a:t>
            </a:r>
            <a:r>
              <a:rPr lang="en-US" altLang="zh-CN" b="1" dirty="0">
                <a:latin typeface="Arial" panose="020B0604020202020204" pitchFamily="34" charset="0"/>
              </a:rPr>
              <a:t>&gt;v</a:t>
            </a:r>
            <a:r>
              <a:rPr lang="zh-CN" altLang="en-US" b="1" baseline="-25000" dirty="0">
                <a:latin typeface="Arial" panose="020B0604020202020204" pitchFamily="34" charset="0"/>
              </a:rPr>
              <a:t>气体</a:t>
            </a:r>
            <a:endParaRPr lang="zh-CN" altLang="en-US" b="1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b="1" dirty="0">
                <a:latin typeface="Arial" panose="020B0604020202020204" pitchFamily="34" charset="0"/>
              </a:rPr>
              <a:t>5</a:t>
            </a:r>
            <a:r>
              <a:rPr lang="zh-CN" altLang="en-US" b="1" dirty="0">
                <a:latin typeface="Arial" panose="020B0604020202020204" pitchFamily="34" charset="0"/>
              </a:rPr>
              <a:t>、</a:t>
            </a:r>
            <a:r>
              <a:rPr lang="en-US" altLang="zh-CN" b="1" dirty="0">
                <a:latin typeface="Arial" panose="020B0604020202020204" pitchFamily="34" charset="0"/>
              </a:rPr>
              <a:t>15 </a:t>
            </a:r>
            <a:r>
              <a:rPr lang="en-US" altLang="zh-CN" b="1" baseline="30000" dirty="0">
                <a:latin typeface="Arial" panose="020B0604020202020204" pitchFamily="34" charset="0"/>
              </a:rPr>
              <a:t>o</a:t>
            </a:r>
            <a:r>
              <a:rPr lang="en-US" altLang="zh-CN" b="1" dirty="0">
                <a:latin typeface="Arial" panose="020B0604020202020204" pitchFamily="34" charset="0"/>
              </a:rPr>
              <a:t>C</a:t>
            </a:r>
            <a:r>
              <a:rPr lang="zh-CN" altLang="en-US" b="1" dirty="0">
                <a:latin typeface="Arial" panose="020B0604020202020204" pitchFamily="34" charset="0"/>
              </a:rPr>
              <a:t>空气中声速是</a:t>
            </a:r>
            <a:r>
              <a:rPr lang="en-US" altLang="zh-CN" b="1" dirty="0">
                <a:latin typeface="Arial" panose="020B0604020202020204" pitchFamily="34" charset="0"/>
              </a:rPr>
              <a:t>340m/s</a:t>
            </a:r>
            <a:endParaRPr lang="en-US" altLang="zh-CN" b="1" baseline="-25000" dirty="0">
              <a:latin typeface="Arial" panose="020B0604020202020204" pitchFamily="34" charset="0"/>
            </a:endParaRPr>
          </a:p>
          <a:p>
            <a:pPr eaLnBrk="1" hangingPunct="1">
              <a:buFont typeface="Comic Sans MS" panose="030F0702030302020204" pitchFamily="66" charset="0"/>
              <a:buChar char="•"/>
            </a:pPr>
            <a:endParaRPr lang="en-US" altLang="zh-CN" b="1" baseline="-25000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en-US" altLang="zh-CN" b="1" baseline="-25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type="body" sz="half" idx="4294967295"/>
          </p:nvPr>
        </p:nvSpPr>
        <p:spPr>
          <a:xfrm>
            <a:off x="835660" y="356870"/>
            <a:ext cx="8044180" cy="4417060"/>
          </a:xfrm>
          <a:noFill/>
          <a:ln>
            <a:noFill/>
          </a:ln>
        </p:spPr>
        <p:txBody>
          <a:bodyPr anchor="t"/>
          <a:lstStyle/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en-US" altLang="zh-CN" sz="2400" b="1" dirty="0">
                <a:latin typeface="Arial" panose="020B0604020202020204" pitchFamily="34" charset="0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四</a:t>
            </a:r>
            <a:r>
              <a:rPr lang="zh-CN" altLang="en-US" sz="2400" b="1" dirty="0">
                <a:latin typeface="Arial" panose="020B0604020202020204" pitchFamily="34" charset="0"/>
              </a:rPr>
              <a:t>、回声</a:t>
            </a:r>
          </a:p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en-US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、声音在传播过程中遇到障碍物，被反射</a:t>
            </a:r>
          </a:p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   回来，再传入人耳，就形成回声。</a:t>
            </a:r>
          </a:p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en-US" altLang="zh-CN" sz="2400" b="1" dirty="0"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</a:rPr>
              <a:t>、回声到达人耳的时间比原声晚</a:t>
            </a:r>
            <a:r>
              <a:rPr lang="en-US" altLang="zh-CN" sz="2400" b="1" dirty="0">
                <a:latin typeface="Arial" panose="020B0604020202020204" pitchFamily="34" charset="0"/>
              </a:rPr>
              <a:t>0.1</a:t>
            </a:r>
            <a:r>
              <a:rPr lang="zh-CN" altLang="en-US" sz="2400" b="1" dirty="0">
                <a:latin typeface="Arial" panose="020B0604020202020204" pitchFamily="34" charset="0"/>
              </a:rPr>
              <a:t>秒以上，</a:t>
            </a:r>
          </a:p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   人耳能把回声和原声区分开。</a:t>
            </a:r>
          </a:p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   如果不到</a:t>
            </a:r>
            <a:r>
              <a:rPr lang="en-US" altLang="zh-CN" sz="2400" b="1" dirty="0">
                <a:latin typeface="Arial" panose="020B0604020202020204" pitchFamily="34" charset="0"/>
              </a:rPr>
              <a:t>0.1</a:t>
            </a:r>
            <a:r>
              <a:rPr lang="zh-CN" altLang="en-US" sz="2400" b="1" dirty="0">
                <a:latin typeface="Arial" panose="020B0604020202020204" pitchFamily="34" charset="0"/>
              </a:rPr>
              <a:t>秒，原声和回声混在一起，</a:t>
            </a:r>
          </a:p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   使原声加强。</a:t>
            </a:r>
          </a:p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３、回声的</a:t>
            </a:r>
            <a:r>
              <a:rPr lang="zh-CN" altLang="en-US" sz="2400" b="1" dirty="0">
                <a:latin typeface="Arial" panose="020B0604020202020204" pitchFamily="34" charset="0"/>
                <a:hlinkClick r:id="rId2" action="ppaction://hlinkfile"/>
              </a:rPr>
              <a:t>应用</a:t>
            </a:r>
            <a:r>
              <a:rPr lang="zh-CN" altLang="en-US" sz="2400" b="1" dirty="0">
                <a:latin typeface="Arial" panose="020B0604020202020204" pitchFamily="34" charset="0"/>
              </a:rPr>
              <a:t>：</a:t>
            </a:r>
            <a:r>
              <a:rPr lang="zh-CN" altLang="en-US" sz="2400" b="1" dirty="0">
                <a:latin typeface="Arial" panose="020B0604020202020204" pitchFamily="34" charset="0"/>
                <a:hlinkClick r:id="rId3" action="ppaction://hlinkfile"/>
              </a:rPr>
              <a:t>回声测距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）知道声音的传播速度</a:t>
            </a:r>
          </a:p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</a:rPr>
              <a:t>）测出从发出声音到听到回声的时间</a:t>
            </a:r>
          </a:p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</a:rPr>
              <a:t>）利用公式</a:t>
            </a:r>
            <a:r>
              <a:rPr lang="en-US" altLang="zh-CN" sz="2400" b="1" dirty="0">
                <a:latin typeface="Arial" panose="020B0604020202020204" pitchFamily="34" charset="0"/>
              </a:rPr>
              <a:t>v=s/t</a:t>
            </a:r>
            <a:r>
              <a:rPr lang="zh-CN" altLang="en-US" sz="2400" b="1" dirty="0">
                <a:latin typeface="Arial" panose="020B0604020202020204" pitchFamily="34" charset="0"/>
              </a:rPr>
              <a:t> 计算。</a:t>
            </a:r>
            <a:endParaRPr lang="zh-CN" altLang="en-US" sz="24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9" name="Object 2"/>
          <p:cNvGraphicFramePr>
            <a:graphicFrameLocks noChangeAspect="1"/>
          </p:cNvGraphicFramePr>
          <p:nvPr/>
        </p:nvGraphicFramePr>
        <p:xfrm>
          <a:off x="1368813" y="795749"/>
          <a:ext cx="5985933" cy="2580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3" imgW="2371090" imgH="1359535" progId="PI3.Image">
                  <p:embed/>
                </p:oleObj>
              </mc:Choice>
              <mc:Fallback>
                <p:oleObj r:id="rId3" imgW="2371090" imgH="1359535" progId="PI3.Imag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8813" y="795749"/>
                        <a:ext cx="5985933" cy="25808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0" name="Text Box 9"/>
          <p:cNvSpPr txBox="1"/>
          <p:nvPr/>
        </p:nvSpPr>
        <p:spPr>
          <a:xfrm>
            <a:off x="1322493" y="3705578"/>
            <a:ext cx="627097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与水波相似，音叉振动使得它周围的空气也象水似的，产生波动，并向四周传播</a:t>
            </a:r>
            <a:endParaRPr lang="zh-CN" altLang="en-US" sz="1795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1493520" y="2109329"/>
            <a:ext cx="918155" cy="920060"/>
            <a:chOff x="0" y="0"/>
            <a:chExt cx="773" cy="775"/>
          </a:xfrm>
        </p:grpSpPr>
        <p:grpSp>
          <p:nvGrpSpPr>
            <p:cNvPr id="22532" name="Group 12"/>
            <p:cNvGrpSpPr/>
            <p:nvPr/>
          </p:nvGrpSpPr>
          <p:grpSpPr>
            <a:xfrm>
              <a:off x="0" y="0"/>
              <a:ext cx="773" cy="775"/>
              <a:chOff x="0" y="0"/>
              <a:chExt cx="773" cy="775"/>
            </a:xfrm>
          </p:grpSpPr>
          <p:grpSp>
            <p:nvGrpSpPr>
              <p:cNvPr id="22533" name="Group 13"/>
              <p:cNvGrpSpPr/>
              <p:nvPr/>
            </p:nvGrpSpPr>
            <p:grpSpPr>
              <a:xfrm>
                <a:off x="288" y="490"/>
                <a:ext cx="485" cy="284"/>
                <a:chOff x="0" y="425"/>
                <a:chExt cx="597" cy="349"/>
              </a:xfrm>
            </p:grpSpPr>
            <p:sp>
              <p:nvSpPr>
                <p:cNvPr id="22534" name="Oval 14"/>
                <p:cNvSpPr/>
                <p:nvPr/>
              </p:nvSpPr>
              <p:spPr>
                <a:xfrm>
                  <a:off x="192" y="479"/>
                  <a:ext cx="405" cy="195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 sz="100" dirty="0">
                    <a:latin typeface="Comic Sans MS" panose="030F0702030302020204" pitchFamily="66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5" name="Oval 15"/>
                <p:cNvSpPr/>
                <p:nvPr/>
              </p:nvSpPr>
              <p:spPr>
                <a:xfrm>
                  <a:off x="0" y="425"/>
                  <a:ext cx="546" cy="349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 sz="100" dirty="0">
                    <a:latin typeface="Comic Sans MS" panose="030F0702030302020204" pitchFamily="66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6" name="Oval 16"/>
                <p:cNvSpPr/>
                <p:nvPr/>
              </p:nvSpPr>
              <p:spPr>
                <a:xfrm>
                  <a:off x="48" y="437"/>
                  <a:ext cx="490" cy="279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 sz="100" dirty="0">
                    <a:latin typeface="Comic Sans MS" panose="030F0702030302020204" pitchFamily="66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7" name="Rectangle 17"/>
                <p:cNvSpPr/>
                <p:nvPr/>
              </p:nvSpPr>
              <p:spPr>
                <a:xfrm>
                  <a:off x="0" y="593"/>
                  <a:ext cx="321" cy="11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 sz="100" dirty="0">
                    <a:latin typeface="Comic Sans MS" panose="030F0702030302020204" pitchFamily="66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2538" name="Text Box 18"/>
              <p:cNvSpPr txBox="1"/>
              <p:nvPr/>
            </p:nvSpPr>
            <p:spPr>
              <a:xfrm>
                <a:off x="0" y="0"/>
                <a:ext cx="576" cy="3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795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声源</a:t>
                </a:r>
              </a:p>
            </p:txBody>
          </p:sp>
        </p:grpSp>
        <p:sp>
          <p:nvSpPr>
            <p:cNvPr id="22539" name="Oval 19"/>
            <p:cNvSpPr/>
            <p:nvPr/>
          </p:nvSpPr>
          <p:spPr>
            <a:xfrm>
              <a:off x="384" y="534"/>
              <a:ext cx="144" cy="132"/>
            </a:xfrm>
            <a:prstGeom prst="ellipse">
              <a:avLst/>
            </a:prstGeom>
            <a:solidFill>
              <a:srgbClr val="CC0000"/>
            </a:solidFill>
            <a:ln w="9525">
              <a:noFill/>
            </a:ln>
          </p:spPr>
          <p:txBody>
            <a:bodyPr anchor="ctr">
              <a:spAutoFit/>
            </a:bodyPr>
            <a:lstStyle/>
            <a:p>
              <a:endParaRPr lang="zh-CN" altLang="en-US" sz="100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1284" name="Picture 20" descr="声音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796" y="741116"/>
            <a:ext cx="4276855" cy="37364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85" name="Oval 21"/>
          <p:cNvSpPr/>
          <p:nvPr/>
        </p:nvSpPr>
        <p:spPr>
          <a:xfrm>
            <a:off x="6111240" y="2220693"/>
            <a:ext cx="627098" cy="290352"/>
          </a:xfrm>
          <a:prstGeom prst="ellipse">
            <a:avLst/>
          </a:prstGeom>
          <a:noFill/>
          <a:ln w="7620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endParaRPr lang="zh-CN" altLang="en-US" sz="1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86" name="Line 22"/>
          <p:cNvSpPr/>
          <p:nvPr/>
        </p:nvSpPr>
        <p:spPr>
          <a:xfrm>
            <a:off x="6909364" y="2850444"/>
            <a:ext cx="57008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87" name="Line 23"/>
          <p:cNvSpPr/>
          <p:nvPr/>
        </p:nvSpPr>
        <p:spPr>
          <a:xfrm>
            <a:off x="5085080" y="3933613"/>
            <a:ext cx="57008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88" name="Line 24"/>
          <p:cNvSpPr/>
          <p:nvPr/>
        </p:nvSpPr>
        <p:spPr>
          <a:xfrm>
            <a:off x="4343964" y="4446693"/>
            <a:ext cx="57008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89" name="AutoShape 25"/>
          <p:cNvSpPr/>
          <p:nvPr/>
        </p:nvSpPr>
        <p:spPr>
          <a:xfrm>
            <a:off x="2690707" y="2725844"/>
            <a:ext cx="1482231" cy="306210"/>
          </a:xfrm>
          <a:prstGeom prst="rightArrow">
            <a:avLst>
              <a:gd name="adj1" fmla="val 50000"/>
              <a:gd name="adj2" fmla="val 92839"/>
            </a:avLst>
          </a:prstGeom>
          <a:solidFill>
            <a:srgbClr val="99FF33"/>
          </a:solidFill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endParaRPr lang="zh-CN" altLang="en-US" sz="1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90" name="Oval 26"/>
          <p:cNvSpPr/>
          <p:nvPr/>
        </p:nvSpPr>
        <p:spPr>
          <a:xfrm>
            <a:off x="5256107" y="2445270"/>
            <a:ext cx="513080" cy="240259"/>
          </a:xfrm>
          <a:prstGeom prst="ellipse">
            <a:avLst/>
          </a:prstGeom>
          <a:noFill/>
          <a:ln w="7620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endParaRPr lang="zh-CN" altLang="en-US" sz="1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91" name="AutoShape 27"/>
          <p:cNvSpPr/>
          <p:nvPr/>
        </p:nvSpPr>
        <p:spPr>
          <a:xfrm rot="-871174">
            <a:off x="4343964" y="2668835"/>
            <a:ext cx="423875" cy="192192"/>
          </a:xfrm>
          <a:prstGeom prst="rightArrow">
            <a:avLst>
              <a:gd name="adj1" fmla="val 50000"/>
              <a:gd name="adj2" fmla="val 133308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endParaRPr lang="zh-CN" altLang="en-US" sz="1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04928" y="244663"/>
            <a:ext cx="2862580" cy="41402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五、</a:t>
            </a:r>
            <a:r>
              <a:rPr kumimoji="0" lang="zh-CN" altLang="zh-CN" sz="209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人感知声音的过程</a:t>
            </a:r>
            <a:endParaRPr kumimoji="0" lang="zh-CN" altLang="en-US" sz="209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5" grpId="0" bldLvl="0" animBg="1"/>
      <p:bldP spid="11289" grpId="0" bldLvl="0" animBg="1"/>
      <p:bldP spid="11290" grpId="0" bldLvl="0" animBg="1"/>
      <p:bldP spid="1129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Oval 3"/>
          <p:cNvSpPr/>
          <p:nvPr/>
        </p:nvSpPr>
        <p:spPr>
          <a:xfrm>
            <a:off x="1447201" y="787436"/>
            <a:ext cx="1077230" cy="1425222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物体</a:t>
            </a:r>
          </a:p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振动</a:t>
            </a:r>
          </a:p>
        </p:txBody>
      </p:sp>
      <p:sp>
        <p:nvSpPr>
          <p:cNvPr id="12292" name="Oval 4"/>
          <p:cNvSpPr/>
          <p:nvPr/>
        </p:nvSpPr>
        <p:spPr>
          <a:xfrm>
            <a:off x="3118273" y="733989"/>
            <a:ext cx="1124738" cy="1425222"/>
          </a:xfrm>
          <a:prstGeom prst="ellipse">
            <a:avLst/>
          </a:prstGeom>
          <a:solidFill>
            <a:srgbClr val="FF99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发出</a:t>
            </a:r>
          </a:p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声音</a:t>
            </a:r>
          </a:p>
        </p:txBody>
      </p:sp>
      <p:sp>
        <p:nvSpPr>
          <p:cNvPr id="12293" name="Oval 5"/>
          <p:cNvSpPr/>
          <p:nvPr/>
        </p:nvSpPr>
        <p:spPr>
          <a:xfrm>
            <a:off x="4914053" y="798124"/>
            <a:ext cx="1059415" cy="1368213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995" b="1" dirty="0">
                <a:latin typeface="Comic Sans MS" panose="030F0702030302020204" pitchFamily="66" charset="0"/>
                <a:ea typeface="宋体" panose="02010600030101010101" pitchFamily="2" charset="-122"/>
              </a:rPr>
              <a:t>传到</a:t>
            </a:r>
          </a:p>
          <a:p>
            <a:pPr algn="ctr"/>
            <a:r>
              <a:rPr lang="zh-CN" altLang="en-US" sz="2995" b="1" dirty="0">
                <a:latin typeface="Comic Sans MS" panose="030F0702030302020204" pitchFamily="66" charset="0"/>
                <a:ea typeface="宋体" panose="02010600030101010101" pitchFamily="2" charset="-122"/>
              </a:rPr>
              <a:t>鼓膜</a:t>
            </a:r>
          </a:p>
        </p:txBody>
      </p:sp>
      <p:sp>
        <p:nvSpPr>
          <p:cNvPr id="12294" name="Oval 6"/>
          <p:cNvSpPr/>
          <p:nvPr/>
        </p:nvSpPr>
        <p:spPr>
          <a:xfrm>
            <a:off x="6510302" y="741116"/>
            <a:ext cx="1186498" cy="1425222"/>
          </a:xfrm>
          <a:prstGeom prst="ellipse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鼓膜</a:t>
            </a:r>
          </a:p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振动</a:t>
            </a:r>
          </a:p>
        </p:txBody>
      </p:sp>
      <p:sp>
        <p:nvSpPr>
          <p:cNvPr id="12295" name="Oval 7"/>
          <p:cNvSpPr/>
          <p:nvPr/>
        </p:nvSpPr>
        <p:spPr>
          <a:xfrm>
            <a:off x="2740589" y="2943084"/>
            <a:ext cx="1023785" cy="1425222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695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听觉</a:t>
            </a:r>
          </a:p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神经</a:t>
            </a:r>
          </a:p>
          <a:p>
            <a:pPr algn="ctr"/>
            <a:endParaRPr lang="zh-CN" altLang="en-US" sz="2695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296" name="Oval 8"/>
          <p:cNvSpPr/>
          <p:nvPr/>
        </p:nvSpPr>
        <p:spPr>
          <a:xfrm>
            <a:off x="4140871" y="2996530"/>
            <a:ext cx="1723331" cy="1241131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695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耳蜗内的</a:t>
            </a:r>
          </a:p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听觉感受器</a:t>
            </a:r>
          </a:p>
          <a:p>
            <a:pPr algn="ctr"/>
            <a:endParaRPr lang="zh-CN" altLang="en-US" sz="2695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297" name="Oval 9"/>
          <p:cNvSpPr/>
          <p:nvPr/>
        </p:nvSpPr>
        <p:spPr>
          <a:xfrm>
            <a:off x="6510302" y="2907453"/>
            <a:ext cx="1241131" cy="1425222"/>
          </a:xfrm>
          <a:prstGeom prst="ellipse">
            <a:avLst/>
          </a:prstGeom>
          <a:solidFill>
            <a:srgbClr val="FF99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传到</a:t>
            </a:r>
          </a:p>
          <a:p>
            <a:pPr algn="ctr"/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听小骨</a:t>
            </a:r>
          </a:p>
        </p:txBody>
      </p:sp>
      <p:sp>
        <p:nvSpPr>
          <p:cNvPr id="12298" name="Line 10"/>
          <p:cNvSpPr/>
          <p:nvPr/>
        </p:nvSpPr>
        <p:spPr>
          <a:xfrm flipV="1">
            <a:off x="2524431" y="1488170"/>
            <a:ext cx="574840" cy="4751"/>
          </a:xfrm>
          <a:prstGeom prst="line">
            <a:avLst/>
          </a:prstGeom>
          <a:ln w="1016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299" name="Line 11"/>
          <p:cNvSpPr/>
          <p:nvPr/>
        </p:nvSpPr>
        <p:spPr>
          <a:xfrm>
            <a:off x="4357029" y="1488170"/>
            <a:ext cx="513080" cy="0"/>
          </a:xfrm>
          <a:prstGeom prst="line">
            <a:avLst/>
          </a:prstGeom>
          <a:ln w="1016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300" name="Line 12"/>
          <p:cNvSpPr/>
          <p:nvPr/>
        </p:nvSpPr>
        <p:spPr>
          <a:xfrm>
            <a:off x="6026915" y="1488170"/>
            <a:ext cx="513080" cy="0"/>
          </a:xfrm>
          <a:prstGeom prst="line">
            <a:avLst/>
          </a:prstGeom>
          <a:ln w="1016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301" name="Line 13"/>
          <p:cNvSpPr/>
          <p:nvPr/>
        </p:nvSpPr>
        <p:spPr>
          <a:xfrm>
            <a:off x="7104145" y="2188904"/>
            <a:ext cx="0" cy="741116"/>
          </a:xfrm>
          <a:prstGeom prst="line">
            <a:avLst/>
          </a:prstGeom>
          <a:ln w="1016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302" name="Line 14"/>
          <p:cNvSpPr/>
          <p:nvPr/>
        </p:nvSpPr>
        <p:spPr>
          <a:xfrm flipH="1">
            <a:off x="5788190" y="3705578"/>
            <a:ext cx="741116" cy="0"/>
          </a:xfrm>
          <a:prstGeom prst="line">
            <a:avLst/>
          </a:prstGeom>
          <a:ln w="1016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303" name="Line 15"/>
          <p:cNvSpPr/>
          <p:nvPr/>
        </p:nvSpPr>
        <p:spPr>
          <a:xfrm flipH="1" flipV="1">
            <a:off x="3709741" y="3642631"/>
            <a:ext cx="431130" cy="1187"/>
          </a:xfrm>
          <a:prstGeom prst="line">
            <a:avLst/>
          </a:prstGeom>
          <a:ln w="1047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304" name="AutoShape 16"/>
          <p:cNvSpPr/>
          <p:nvPr/>
        </p:nvSpPr>
        <p:spPr>
          <a:xfrm>
            <a:off x="2309460" y="3643818"/>
            <a:ext cx="377684" cy="106892"/>
          </a:xfrm>
          <a:prstGeom prst="leftArrow">
            <a:avLst>
              <a:gd name="adj1" fmla="val 50000"/>
              <a:gd name="adj2" fmla="val 88316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1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305" name="Oval 17"/>
          <p:cNvSpPr/>
          <p:nvPr/>
        </p:nvSpPr>
        <p:spPr>
          <a:xfrm>
            <a:off x="1232229" y="3104609"/>
            <a:ext cx="1077231" cy="1238756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1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1285675" y="3319580"/>
            <a:ext cx="1077230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695" b="1" dirty="0">
                <a:latin typeface="Comic Sans MS" panose="030F0702030302020204" pitchFamily="66" charset="0"/>
                <a:ea typeface="宋体" panose="02010600030101010101" pitchFamily="2" charset="-122"/>
              </a:rPr>
              <a:t>大脑处理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12294" grpId="0" bldLvl="0" animBg="1"/>
      <p:bldP spid="12295" grpId="0" bldLvl="0" animBg="1"/>
      <p:bldP spid="12296" grpId="0" bldLvl="0" animBg="1"/>
      <p:bldP spid="12297" grpId="0" bldLvl="0" animBg="1"/>
      <p:bldP spid="12304" grpId="0" bldLvl="0" animBg="1"/>
      <p:bldP spid="12305" grpId="0" bldLvl="0" animBg="1"/>
      <p:bldP spid="1230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577" name="Text Box 23"/>
          <p:cNvSpPr txBox="1"/>
          <p:nvPr/>
        </p:nvSpPr>
        <p:spPr>
          <a:xfrm>
            <a:off x="1533901" y="1147304"/>
            <a:ext cx="5441974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、一切正在发声的物体都在</a:t>
            </a:r>
            <a:r>
              <a:rPr lang="zh-CN" altLang="en-US" sz="2095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095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endParaRPr lang="zh-CN" altLang="en-US" sz="2095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Text Box 26"/>
          <p:cNvSpPr txBox="1"/>
          <p:nvPr/>
        </p:nvSpPr>
        <p:spPr>
          <a:xfrm>
            <a:off x="1588535" y="1881293"/>
            <a:ext cx="4687794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、声音必须靠</a:t>
            </a:r>
            <a:r>
              <a:rPr lang="zh-CN" altLang="en-US" sz="2095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传播。</a:t>
            </a:r>
          </a:p>
        </p:txBody>
      </p:sp>
      <p:sp>
        <p:nvSpPr>
          <p:cNvPr id="24579" name="Text Box 31"/>
          <p:cNvSpPr txBox="1"/>
          <p:nvPr/>
        </p:nvSpPr>
        <p:spPr>
          <a:xfrm>
            <a:off x="1497083" y="2572526"/>
            <a:ext cx="6156960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15 </a:t>
            </a:r>
            <a:r>
              <a:rPr lang="en-US" altLang="zh-CN" sz="2095" b="1" baseline="30000" dirty="0">
                <a:latin typeface="Arial" panose="020B0604020202020204" pitchFamily="34" charset="0"/>
                <a:ea typeface="宋体" panose="02010600030101010101" pitchFamily="2" charset="-122"/>
              </a:rPr>
              <a:t>o </a:t>
            </a:r>
            <a:r>
              <a:rPr lang="en-US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时空气中的声速是</a:t>
            </a:r>
            <a:r>
              <a:rPr lang="zh-CN" altLang="en-US" sz="2095" b="1" u="sng" dirty="0">
                <a:latin typeface="Arial" panose="020B0604020202020204" pitchFamily="34" charset="0"/>
                <a:ea typeface="宋体" panose="02010600030101010101" pitchFamily="2" charset="-122"/>
              </a:rPr>
              <a:t>　　　　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4580" name="Text Box 33"/>
          <p:cNvSpPr txBox="1"/>
          <p:nvPr/>
        </p:nvSpPr>
        <p:spPr>
          <a:xfrm>
            <a:off x="1524400" y="3203187"/>
            <a:ext cx="6303046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、铁路工人为了听见远处的火车，将耳朵贴在铁轨上，这是</a:t>
            </a:r>
            <a:r>
              <a:rPr lang="zh-CN" altLang="en-US" sz="2095" b="1">
                <a:latin typeface="Arial" panose="020B0604020202020204" pitchFamily="34" charset="0"/>
                <a:ea typeface="宋体" panose="02010600030101010101" pitchFamily="2" charset="-122"/>
              </a:rPr>
              <a:t>因为</a:t>
            </a:r>
            <a:r>
              <a:rPr lang="zh-CN" altLang="en-US" sz="2095" b="1" u="sng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2095" b="1" u="sng" smtClean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grpSp>
        <p:nvGrpSpPr>
          <p:cNvPr id="24581" name="Group 5"/>
          <p:cNvGrpSpPr/>
          <p:nvPr/>
        </p:nvGrpSpPr>
        <p:grpSpPr>
          <a:xfrm>
            <a:off x="1289238" y="130645"/>
            <a:ext cx="2086763" cy="688857"/>
            <a:chOff x="0" y="0"/>
            <a:chExt cx="2231" cy="580"/>
          </a:xfrm>
        </p:grpSpPr>
        <p:pic>
          <p:nvPicPr>
            <p:cNvPr id="24582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3" name="Text Box 7"/>
            <p:cNvSpPr txBox="1"/>
            <p:nvPr/>
          </p:nvSpPr>
          <p:spPr>
            <a:xfrm>
              <a:off x="94" y="68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695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练一练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125461" y="1118799"/>
            <a:ext cx="1640194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zh-CN" altLang="en-US" sz="2095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振动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36339" y="1881293"/>
            <a:ext cx="792186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zh-CN" altLang="en-US" sz="2095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介质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00036" y="2540459"/>
            <a:ext cx="1237568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095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340m/s</a:t>
            </a:r>
            <a:endParaRPr lang="zh-CN" altLang="en-US" sz="2095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5122" y="3540490"/>
            <a:ext cx="1922617" cy="4147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2095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固体能够传声</a:t>
            </a: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1"/>
          <p:cNvSpPr/>
          <p:nvPr/>
        </p:nvSpPr>
        <p:spPr>
          <a:xfrm>
            <a:off x="1634855" y="1165120"/>
            <a:ext cx="5922986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、北宋沈括的</a:t>
            </a:r>
            <a:r>
              <a:rPr lang="en-US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梦溪笔谈</a:t>
            </a:r>
            <a:r>
              <a:rPr lang="en-US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中记载：“古法以牛皮为天服（即箭袋），卧则为枕，取其中虚，附地振之，数里内有人马声，则皆闻之，盖虚能纳声也。”意思是：行军宿营，士兵枕着牛皮制的箭筒睡在地上，能及时听到夜袭敌人的马蹄声。这段记载蕴涵了什么科学道理？ </a:t>
            </a:r>
          </a:p>
        </p:txBody>
      </p:sp>
      <p:sp>
        <p:nvSpPr>
          <p:cNvPr id="3" name="矩形 2"/>
          <p:cNvSpPr/>
          <p:nvPr/>
        </p:nvSpPr>
        <p:spPr>
          <a:xfrm>
            <a:off x="1590910" y="3724581"/>
            <a:ext cx="5814907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95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固体可以传声，并且固体的传声能力比气体强  </a:t>
            </a:r>
          </a:p>
        </p:txBody>
      </p:sp>
      <p:grpSp>
        <p:nvGrpSpPr>
          <p:cNvPr id="25603" name="Group 5"/>
          <p:cNvGrpSpPr/>
          <p:nvPr/>
        </p:nvGrpSpPr>
        <p:grpSpPr>
          <a:xfrm>
            <a:off x="1289238" y="130645"/>
            <a:ext cx="2086763" cy="688857"/>
            <a:chOff x="0" y="0"/>
            <a:chExt cx="2231" cy="580"/>
          </a:xfrm>
        </p:grpSpPr>
        <p:pic>
          <p:nvPicPr>
            <p:cNvPr id="25604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5" name="Text Box 7"/>
            <p:cNvSpPr txBox="1"/>
            <p:nvPr/>
          </p:nvSpPr>
          <p:spPr>
            <a:xfrm>
              <a:off x="94" y="68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695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/>
          <p:nvPr/>
        </p:nvSpPr>
        <p:spPr>
          <a:xfrm>
            <a:off x="1437699" y="927106"/>
            <a:ext cx="6272165" cy="3624580"/>
          </a:xfrm>
          <a:prstGeom prst="rect">
            <a:avLst/>
          </a:prstGeom>
          <a:noFill/>
          <a:ln w="9525">
            <a:noFill/>
          </a:ln>
        </p:spPr>
        <p:txBody>
          <a:bodyPr lIns="67333" tIns="35013" rIns="67333" bIns="35013" anchor="ctr">
            <a:spAutoFit/>
          </a:bodyPr>
          <a:lstStyle/>
          <a:p>
            <a:pPr eaLnBrk="0" hangingPunct="0"/>
            <a:r>
              <a:rPr lang="en-US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、声音在海水中的传播速度是</a:t>
            </a:r>
            <a:r>
              <a:rPr lang="zh-CN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1530m/s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，为了开辟新航道，某科学探测船装有回声探测仪器，探测水下有无暗礁</a:t>
            </a:r>
            <a:r>
              <a:rPr lang="zh-CN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如图</a:t>
            </a:r>
            <a:r>
              <a:rPr lang="zh-CN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所示，探测船发出的声音信号</a:t>
            </a:r>
            <a:r>
              <a:rPr lang="zh-CN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0.6s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后被探测仪器接收．</a:t>
            </a:r>
            <a:b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）为了有更好的回收效果，探测船最好采用什么</a:t>
            </a:r>
            <a:endParaRPr lang="en-US" altLang="zh-CN" sz="2095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声波？为什么？</a:t>
            </a:r>
            <a:b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）这种方法能不能用来测量月</a:t>
            </a:r>
            <a:endParaRPr lang="en-US" altLang="zh-CN" sz="2095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亮到地球的距离？为什么？</a:t>
            </a:r>
            <a:b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zh-CN" sz="2095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）通过计算说明海底障碍物到</a:t>
            </a:r>
            <a:endParaRPr lang="en-US" altLang="zh-CN" sz="2095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探测船舱底的距离是多少？</a:t>
            </a:r>
          </a:p>
          <a:p>
            <a:pPr eaLnBrk="0" hangingPunct="0"/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pic>
        <p:nvPicPr>
          <p:cNvPr id="26626" name="Picture 2" descr="http://czwl.cooco.net.cn/files/down/test/2014/02/13/18/2014021318575296911754.files/image019.gif"/>
          <p:cNvPicPr>
            <a:picLocks noChangeAspect="1"/>
          </p:cNvPicPr>
          <p:nvPr/>
        </p:nvPicPr>
        <p:blipFill>
          <a:blip r:embed="rId2"/>
          <a:srcRect r="-4314" b="11826"/>
          <a:stretch>
            <a:fillRect/>
          </a:stretch>
        </p:blipFill>
        <p:spPr>
          <a:xfrm>
            <a:off x="6077985" y="2747116"/>
            <a:ext cx="1523800" cy="20095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27" name="Group 5"/>
          <p:cNvGrpSpPr/>
          <p:nvPr/>
        </p:nvGrpSpPr>
        <p:grpSpPr>
          <a:xfrm>
            <a:off x="1289238" y="130645"/>
            <a:ext cx="2086763" cy="688857"/>
            <a:chOff x="0" y="0"/>
            <a:chExt cx="2231" cy="580"/>
          </a:xfrm>
        </p:grpSpPr>
        <p:pic>
          <p:nvPicPr>
            <p:cNvPr id="26628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9" name="Text Box 7"/>
            <p:cNvSpPr txBox="1"/>
            <p:nvPr/>
          </p:nvSpPr>
          <p:spPr>
            <a:xfrm>
              <a:off x="94" y="68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695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ransition>
    <p:pull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754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36866" name="文本框 2"/>
          <p:cNvSpPr txBox="1"/>
          <p:nvPr/>
        </p:nvSpPr>
        <p:spPr>
          <a:xfrm>
            <a:off x="1455903" y="895515"/>
            <a:ext cx="644525" cy="3139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95" dirty="0">
                <a:latin typeface="华文宋体" pitchFamily="2" charset="-122"/>
                <a:ea typeface="华文宋体" pitchFamily="2" charset="-122"/>
              </a:rPr>
              <a:t>我们怎样听见声音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195442" y="1003594"/>
            <a:ext cx="216159" cy="3770901"/>
          </a:xfrm>
          <a:prstGeom prst="leftBrace">
            <a:avLst>
              <a:gd name="adj1" fmla="val 76877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868" name="文本框 4"/>
          <p:cNvSpPr txBox="1"/>
          <p:nvPr/>
        </p:nvSpPr>
        <p:spPr>
          <a:xfrm>
            <a:off x="2411601" y="845632"/>
            <a:ext cx="20497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⑴声音的产生：</a:t>
            </a:r>
            <a:endParaRPr lang="zh-CN" altLang="en-US" sz="2095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74" name="文本框 13"/>
          <p:cNvSpPr txBox="1"/>
          <p:nvPr/>
        </p:nvSpPr>
        <p:spPr>
          <a:xfrm>
            <a:off x="4269141" y="823066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395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振动</a:t>
            </a:r>
          </a:p>
        </p:txBody>
      </p:sp>
      <p:sp>
        <p:nvSpPr>
          <p:cNvPr id="36869" name="文本框 6"/>
          <p:cNvSpPr txBox="1"/>
          <p:nvPr/>
        </p:nvSpPr>
        <p:spPr>
          <a:xfrm>
            <a:off x="2411601" y="1449529"/>
            <a:ext cx="31165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⑵声音在空气中的传播：</a:t>
            </a:r>
            <a:endParaRPr lang="zh-CN" altLang="en-US" sz="2095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75" name="文本框 14"/>
          <p:cNvSpPr txBox="1"/>
          <p:nvPr/>
        </p:nvSpPr>
        <p:spPr>
          <a:xfrm>
            <a:off x="5251356" y="142641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395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声波</a:t>
            </a:r>
          </a:p>
        </p:txBody>
      </p:sp>
      <p:sp>
        <p:nvSpPr>
          <p:cNvPr id="36870" name="文本框 7"/>
          <p:cNvSpPr txBox="1"/>
          <p:nvPr/>
        </p:nvSpPr>
        <p:spPr>
          <a:xfrm>
            <a:off x="2411601" y="2204344"/>
            <a:ext cx="20497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⑶声波的显示：</a:t>
            </a:r>
            <a:endParaRPr lang="zh-CN" altLang="en-US" sz="2095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6877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4316" y="1991748"/>
            <a:ext cx="2210283" cy="8705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2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6519" y="2032130"/>
            <a:ext cx="1696014" cy="8100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1" name="文本框 8"/>
          <p:cNvSpPr txBox="1"/>
          <p:nvPr/>
        </p:nvSpPr>
        <p:spPr>
          <a:xfrm>
            <a:off x="2411601" y="3076105"/>
            <a:ext cx="31165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⑷声音的传播需要介质：</a:t>
            </a:r>
            <a:endParaRPr lang="zh-CN" altLang="en-US" sz="2095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76" name="文本框 15"/>
          <p:cNvSpPr txBox="1"/>
          <p:nvPr/>
        </p:nvSpPr>
        <p:spPr>
          <a:xfrm>
            <a:off x="5343995" y="3053539"/>
            <a:ext cx="2621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395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气体、液体、固体</a:t>
            </a:r>
          </a:p>
        </p:txBody>
      </p:sp>
      <p:sp>
        <p:nvSpPr>
          <p:cNvPr id="36872" name="文本框 9"/>
          <p:cNvSpPr txBox="1"/>
          <p:nvPr/>
        </p:nvSpPr>
        <p:spPr>
          <a:xfrm>
            <a:off x="2411601" y="3859977"/>
            <a:ext cx="25831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⑸声音的传播速度：</a:t>
            </a:r>
            <a:endParaRPr lang="zh-CN" altLang="en-US" sz="2095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80" name="文本框 16"/>
          <p:cNvSpPr txBox="1"/>
          <p:nvPr/>
        </p:nvSpPr>
        <p:spPr>
          <a:xfrm>
            <a:off x="4930681" y="3767337"/>
            <a:ext cx="2305050" cy="5969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9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υ</a:t>
            </a:r>
            <a:r>
              <a:rPr lang="zh-CN" altLang="en-US" sz="2695" baseline="-25000" dirty="0">
                <a:solidFill>
                  <a:srgbClr val="FF3300"/>
                </a:solidFill>
                <a:latin typeface="华文宋体" pitchFamily="2" charset="-122"/>
                <a:ea typeface="华文宋体" pitchFamily="2" charset="-122"/>
              </a:rPr>
              <a:t>固</a:t>
            </a:r>
            <a:r>
              <a:rPr lang="en-US" altLang="zh-CN" sz="329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 υ</a:t>
            </a:r>
            <a:r>
              <a:rPr lang="zh-CN" altLang="en-US" sz="2695" baseline="-25000" dirty="0">
                <a:solidFill>
                  <a:srgbClr val="FF3300"/>
                </a:solidFill>
                <a:latin typeface="华文宋体" pitchFamily="2" charset="-122"/>
                <a:ea typeface="华文宋体" pitchFamily="2" charset="-122"/>
              </a:rPr>
              <a:t>液</a:t>
            </a:r>
            <a:r>
              <a:rPr lang="en-US" altLang="zh-CN" sz="329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&gt; υ</a:t>
            </a:r>
            <a:r>
              <a:rPr lang="zh-CN" altLang="en-US" sz="2695" baseline="-25000" dirty="0">
                <a:solidFill>
                  <a:srgbClr val="FF3300"/>
                </a:solidFill>
                <a:latin typeface="华文宋体" pitchFamily="2" charset="-122"/>
                <a:ea typeface="华文宋体" pitchFamily="2" charset="-122"/>
              </a:rPr>
              <a:t>气</a:t>
            </a:r>
            <a:endParaRPr lang="zh-CN" altLang="en-US" sz="3290" baseline="-25000" dirty="0">
              <a:solidFill>
                <a:srgbClr val="FF3300"/>
              </a:solidFill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36873" name="文本框 10"/>
          <p:cNvSpPr txBox="1"/>
          <p:nvPr/>
        </p:nvSpPr>
        <p:spPr>
          <a:xfrm>
            <a:off x="2411601" y="4577339"/>
            <a:ext cx="25831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⑹人怎样听见声音：</a:t>
            </a:r>
            <a:endParaRPr lang="zh-CN" altLang="en-US" sz="2095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881" name="文本框 14"/>
          <p:cNvSpPr txBox="1"/>
          <p:nvPr/>
        </p:nvSpPr>
        <p:spPr>
          <a:xfrm>
            <a:off x="4821414" y="455477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395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鼓膜振动</a:t>
            </a:r>
          </a:p>
        </p:txBody>
      </p:sp>
      <p:pic>
        <p:nvPicPr>
          <p:cNvPr id="36879" name="Picture 18" descr="图片1副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0538" y="178706"/>
            <a:ext cx="2750679" cy="6674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6" name="泪滴形 55"/>
          <p:cNvSpPr/>
          <p:nvPr/>
        </p:nvSpPr>
        <p:spPr>
          <a:xfrm rot="18900000">
            <a:off x="1263109" y="382435"/>
            <a:ext cx="960838" cy="69954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557065" name="右箭头 6"/>
          <p:cNvSpPr/>
          <p:nvPr/>
        </p:nvSpPr>
        <p:spPr>
          <a:xfrm>
            <a:off x="1274986" y="901453"/>
            <a:ext cx="6557210" cy="193592"/>
          </a:xfrm>
          <a:prstGeom prst="rightArrow">
            <a:avLst>
              <a:gd name="adj1" fmla="val 50000"/>
              <a:gd name="adj2" fmla="val 65076"/>
            </a:avLst>
          </a:prstGeom>
          <a:noFill/>
          <a:ln w="12700">
            <a:noFill/>
          </a:ln>
        </p:spPr>
        <p:txBody>
          <a:bodyPr anchor="ctr"/>
          <a:lstStyle/>
          <a:p>
            <a:pPr algn="ctr"/>
            <a:endParaRPr sz="100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文本框 3"/>
          <p:cNvSpPr txBox="1"/>
          <p:nvPr/>
        </p:nvSpPr>
        <p:spPr>
          <a:xfrm>
            <a:off x="1204089" y="341198"/>
            <a:ext cx="43573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课堂导入：发声物体在振动</a:t>
            </a:r>
          </a:p>
        </p:txBody>
      </p:sp>
      <p:pic>
        <p:nvPicPr>
          <p:cNvPr id="8193" name="Picture 10" descr="2-1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925" y="1095187"/>
            <a:ext cx="3231691" cy="2514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10" descr="暴风截屏201204240127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584" y="1126526"/>
            <a:ext cx="3071354" cy="24834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TextBox 5"/>
          <p:cNvSpPr txBox="1"/>
          <p:nvPr/>
        </p:nvSpPr>
        <p:spPr>
          <a:xfrm>
            <a:off x="1571155" y="3610187"/>
            <a:ext cx="2497702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95" b="1" dirty="0">
                <a:latin typeface="Comic Sans MS" panose="030F0702030302020204" pitchFamily="66" charset="0"/>
                <a:ea typeface="宋体" panose="02010600030101010101" pitchFamily="2" charset="-122"/>
              </a:rPr>
              <a:t>正在发声的鼓，所纸片弹起</a:t>
            </a:r>
          </a:p>
        </p:txBody>
      </p:sp>
      <p:sp>
        <p:nvSpPr>
          <p:cNvPr id="8196" name="TextBox 7"/>
          <p:cNvSpPr txBox="1"/>
          <p:nvPr/>
        </p:nvSpPr>
        <p:spPr>
          <a:xfrm>
            <a:off x="5176473" y="3609658"/>
            <a:ext cx="2655664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95" b="1" dirty="0">
                <a:latin typeface="Comic Sans MS" panose="030F0702030302020204" pitchFamily="66" charset="0"/>
                <a:ea typeface="宋体" panose="02010600030101010101" pitchFamily="2" charset="-122"/>
              </a:rPr>
              <a:t>正在发声的音叉激起的水花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5"/>
          <p:cNvSpPr/>
          <p:nvPr/>
        </p:nvSpPr>
        <p:spPr>
          <a:xfrm>
            <a:off x="1851014" y="148461"/>
            <a:ext cx="3555929" cy="59859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29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课外活动</a:t>
            </a:r>
          </a:p>
        </p:txBody>
      </p:sp>
      <p:pic>
        <p:nvPicPr>
          <p:cNvPr id="3891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968" y="749430"/>
            <a:ext cx="6831565" cy="259390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5"/>
          <p:cNvSpPr txBox="1"/>
          <p:nvPr/>
        </p:nvSpPr>
        <p:spPr>
          <a:xfrm>
            <a:off x="1690676" y="314737"/>
            <a:ext cx="1253008" cy="73723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095" b="1" dirty="0">
                <a:latin typeface="宋体" panose="02010600030101010101" pitchFamily="2" charset="-122"/>
                <a:ea typeface="宋体" panose="02010600030101010101" pitchFamily="2" charset="-122"/>
              </a:rPr>
              <a:t>学生体验</a:t>
            </a:r>
          </a:p>
        </p:txBody>
      </p:sp>
      <p:sp>
        <p:nvSpPr>
          <p:cNvPr id="10242" name="Text Box 6"/>
          <p:cNvSpPr txBox="1"/>
          <p:nvPr/>
        </p:nvSpPr>
        <p:spPr>
          <a:xfrm>
            <a:off x="1932964" y="3438349"/>
            <a:ext cx="5299451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latin typeface="Arial" panose="020B0604020202020204" pitchFamily="34" charset="0"/>
                <a:ea typeface="宋体" panose="02010600030101010101" pitchFamily="2" charset="-122"/>
              </a:rPr>
              <a:t>用小锤轻敲音叉再用手握住音叉，又有什么现象发生？为什么？</a:t>
            </a:r>
          </a:p>
        </p:txBody>
      </p:sp>
      <p:pic>
        <p:nvPicPr>
          <p:cNvPr id="10243" name="Picture 8" descr="2-13-2 "/>
          <p:cNvPicPr>
            <a:picLocks noChangeAspect="1"/>
          </p:cNvPicPr>
          <p:nvPr/>
        </p:nvPicPr>
        <p:blipFill>
          <a:blip r:embed="rId3"/>
          <a:srcRect t="16769" r="2477"/>
          <a:stretch>
            <a:fillRect/>
          </a:stretch>
        </p:blipFill>
        <p:spPr>
          <a:xfrm>
            <a:off x="3055326" y="401438"/>
            <a:ext cx="3047600" cy="2802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031365" y="4246245"/>
            <a:ext cx="4991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振动停止，发声也就停止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Text Box 4"/>
          <p:cNvSpPr txBox="1"/>
          <p:nvPr/>
        </p:nvSpPr>
        <p:spPr>
          <a:xfrm>
            <a:off x="1571907" y="2776808"/>
            <a:ext cx="5823221" cy="1706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95" b="1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2995" b="1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一、声音是由物体的振动产生的。一切发声体都在振动。</a:t>
            </a:r>
            <a:endParaRPr lang="en-US" altLang="zh-CN" sz="2995" b="1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995" b="1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290" name="Text Box 5"/>
          <p:cNvSpPr txBox="1"/>
          <p:nvPr/>
        </p:nvSpPr>
        <p:spPr>
          <a:xfrm>
            <a:off x="1571625" y="383540"/>
            <a:ext cx="5646420" cy="35915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说话时，声带在振动，不说话，则声带不振动。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正在发声的音叉，把乒乓球弹起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吉他发声时，弦在振动，用手按住弦，声音停止。</a:t>
            </a:r>
            <a:endParaRPr lang="en-US" altLang="zh-CN" sz="2095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har char="•"/>
            </a:pPr>
            <a:endParaRPr lang="en-US" altLang="zh-CN" sz="2095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095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har char="•"/>
            </a:pPr>
            <a:endParaRPr lang="zh-CN" altLang="en-US" sz="2095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/>
          </p:cNvSpPr>
          <p:nvPr>
            <p:ph idx="4294967295"/>
          </p:nvPr>
        </p:nvSpPr>
        <p:spPr>
          <a:xfrm>
            <a:off x="1638935" y="1649730"/>
            <a:ext cx="6949440" cy="3235325"/>
          </a:xfrm>
          <a:noFill/>
          <a:ln>
            <a:noFill/>
          </a:ln>
        </p:spPr>
        <p:txBody>
          <a:bodyPr anchor="t"/>
          <a:lstStyle/>
          <a:p>
            <a:pPr eaLnBrk="1" hangingPunct="1">
              <a:buFontTx/>
              <a:buNone/>
            </a:pPr>
            <a:r>
              <a:rPr lang="zh-CN" altLang="en-US" sz="2695" b="1" dirty="0">
                <a:latin typeface="Arial" panose="020B0604020202020204" pitchFamily="34" charset="0"/>
              </a:rPr>
              <a:t>一、声音的产生</a:t>
            </a:r>
          </a:p>
          <a:p>
            <a:pPr eaLnBrk="1" hangingPunct="1">
              <a:buFontTx/>
              <a:buNone/>
            </a:pPr>
            <a:r>
              <a:rPr lang="zh-CN" altLang="en-US" sz="2695" b="1" dirty="0">
                <a:latin typeface="Arial" panose="020B0604020202020204" pitchFamily="34" charset="0"/>
              </a:rPr>
              <a:t>１、声音是由物体振动产生的。</a:t>
            </a:r>
            <a:endParaRPr lang="en-US" altLang="zh-CN" sz="2695" b="1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sz="2695" b="1" dirty="0">
                <a:latin typeface="Arial" panose="020B0604020202020204" pitchFamily="34" charset="0"/>
              </a:rPr>
              <a:t>  </a:t>
            </a:r>
            <a:r>
              <a:rPr lang="zh-CN" altLang="en-US" sz="2695" b="1" dirty="0">
                <a:latin typeface="Arial" panose="020B0604020202020204" pitchFamily="34" charset="0"/>
              </a:rPr>
              <a:t>一切发声的物体都在振动。</a:t>
            </a:r>
          </a:p>
          <a:p>
            <a:pPr eaLnBrk="1" hangingPunct="1">
              <a:buFontTx/>
              <a:buNone/>
            </a:pPr>
            <a:r>
              <a:rPr lang="zh-CN" altLang="en-US" sz="2695" b="1" dirty="0">
                <a:latin typeface="Arial" panose="020B0604020202020204" pitchFamily="34" charset="0"/>
              </a:rPr>
              <a:t>    振动停止，发声停止。</a:t>
            </a:r>
          </a:p>
          <a:p>
            <a:pPr eaLnBrk="1" hangingPunct="1">
              <a:buFontTx/>
              <a:buNone/>
            </a:pPr>
            <a:r>
              <a:rPr lang="zh-CN" altLang="en-US" sz="2695" b="1" dirty="0">
                <a:latin typeface="Arial" panose="020B0604020202020204" pitchFamily="34" charset="0"/>
              </a:rPr>
              <a:t>２、声源：正在振动发声的物体。</a:t>
            </a:r>
          </a:p>
          <a:p>
            <a:pPr eaLnBrk="1" hangingPunct="1">
              <a:buFontTx/>
              <a:buNone/>
            </a:pPr>
            <a:r>
              <a:rPr lang="zh-CN" altLang="en-US" sz="2695" b="1" dirty="0">
                <a:latin typeface="Arial" panose="020B0604020202020204" pitchFamily="34" charset="0"/>
              </a:rPr>
              <a:t>    固体、液体、气体都可以做声源。</a:t>
            </a:r>
            <a:endParaRPr lang="zh-CN" altLang="en-US" sz="2695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338" name="Rectangle 4"/>
          <p:cNvSpPr/>
          <p:nvPr/>
        </p:nvSpPr>
        <p:spPr>
          <a:xfrm>
            <a:off x="1257688" y="925960"/>
            <a:ext cx="4679480" cy="50239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2695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一、声音是由物体振动产生的</a:t>
            </a:r>
          </a:p>
        </p:txBody>
      </p:sp>
      <p:sp>
        <p:nvSpPr>
          <p:cNvPr id="2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51618" y="7681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文本框 4"/>
          <p:cNvSpPr txBox="1"/>
          <p:nvPr/>
        </p:nvSpPr>
        <p:spPr>
          <a:xfrm>
            <a:off x="1093599" y="24785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8" descr="桌子能否传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561" y="1595062"/>
            <a:ext cx="3072542" cy="18005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6"/>
          <p:cNvSpPr/>
          <p:nvPr/>
        </p:nvSpPr>
        <p:spPr>
          <a:xfrm>
            <a:off x="1511336" y="233974"/>
            <a:ext cx="3994185" cy="6496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2695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二、声音的传播需要介质</a:t>
            </a:r>
          </a:p>
        </p:txBody>
      </p:sp>
      <p:sp>
        <p:nvSpPr>
          <p:cNvPr id="6" name="Rectangle 5"/>
          <p:cNvSpPr/>
          <p:nvPr/>
        </p:nvSpPr>
        <p:spPr>
          <a:xfrm>
            <a:off x="2544622" y="3919361"/>
            <a:ext cx="4560711" cy="5380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固体能传播声音</a:t>
            </a:r>
          </a:p>
        </p:txBody>
      </p:sp>
      <p:pic>
        <p:nvPicPr>
          <p:cNvPr id="16388" name="Picture 2" descr="http://t2.baidu.com/it/u=517753013,259743362&amp;fm=23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6532" y="1606938"/>
            <a:ext cx="2359930" cy="1623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tupian.hbrc.com/113/5/22/50220_13724743783039.png"/>
          <p:cNvPicPr>
            <a:picLocks noChangeAspect="1"/>
          </p:cNvPicPr>
          <p:nvPr/>
        </p:nvPicPr>
        <p:blipFill>
          <a:blip r:embed="rId2"/>
          <a:srcRect l="31540" t="-3397"/>
          <a:stretch>
            <a:fillRect/>
          </a:stretch>
        </p:blipFill>
        <p:spPr>
          <a:xfrm>
            <a:off x="1390192" y="420441"/>
            <a:ext cx="3095108" cy="23456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Picture 4" descr="http://file.qlteacher.com/upload/cz2010/images/1008/02/20134696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783" y="542773"/>
            <a:ext cx="2941897" cy="21176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5"/>
          <p:cNvSpPr/>
          <p:nvPr/>
        </p:nvSpPr>
        <p:spPr>
          <a:xfrm>
            <a:off x="2544622" y="3919361"/>
            <a:ext cx="4560711" cy="5380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液体能传播声音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idx="4294967295"/>
          </p:nvPr>
        </p:nvSpPr>
        <p:spPr>
          <a:xfrm>
            <a:off x="1635760" y="342900"/>
            <a:ext cx="5872480" cy="862330"/>
          </a:xfrm>
          <a:noFill/>
          <a:ln>
            <a:noFill/>
          </a:ln>
        </p:spPr>
        <p:txBody>
          <a:bodyPr anchor="t"/>
          <a:lstStyle/>
          <a:p>
            <a:pPr marL="0" indent="0">
              <a:lnSpc>
                <a:spcPct val="125000"/>
              </a:lnSpc>
              <a:spcBef>
                <a:spcPct val="0"/>
              </a:spcBef>
              <a:buFont typeface="Comic Sans MS" panose="030F0702030302020204" pitchFamily="66" charset="0"/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真空罩中的闹钟，声音大小有变化吗？</a:t>
            </a:r>
          </a:p>
          <a:p>
            <a:pPr marL="0" indent="0">
              <a:lnSpc>
                <a:spcPct val="125000"/>
              </a:lnSpc>
              <a:spcBef>
                <a:spcPct val="0"/>
              </a:spcBef>
              <a:buFont typeface="Comic Sans MS" panose="030F0702030302020204" pitchFamily="66" charset="0"/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声音的大小变了，说明了什么问题？</a:t>
            </a:r>
            <a:endParaRPr lang="zh-CN" altLang="en-US" sz="2400" b="1" dirty="0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8197" name="Rectangle 5"/>
          <p:cNvSpPr/>
          <p:nvPr/>
        </p:nvSpPr>
        <p:spPr>
          <a:xfrm>
            <a:off x="1986280" y="4451350"/>
            <a:ext cx="4941570" cy="4845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0066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气体可以传声，真空不能传声</a:t>
            </a:r>
          </a:p>
        </p:txBody>
      </p:sp>
      <p:pic>
        <p:nvPicPr>
          <p:cNvPr id="18435" name="Picture 7" descr="暴风截屏201204240103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932" y="1443038"/>
            <a:ext cx="3447850" cy="275899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805" y="733989"/>
            <a:ext cx="6071447" cy="43029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15"/>
          <p:cNvSpPr/>
          <p:nvPr/>
        </p:nvSpPr>
        <p:spPr>
          <a:xfrm>
            <a:off x="1817758" y="157963"/>
            <a:ext cx="5655757" cy="59859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290" dirty="0">
                <a:latin typeface="华文楷体" panose="02010600040101010101" pitchFamily="2" charset="-122"/>
                <a:ea typeface="华文楷体" panose="02010600040101010101" pitchFamily="2" charset="-122"/>
              </a:rPr>
              <a:t>声波“看得见”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893</Words>
  <Application>Microsoft Office PowerPoint</Application>
  <PresentationFormat>自定义</PresentationFormat>
  <Paragraphs>121</Paragraphs>
  <Slides>20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Default</vt:lpstr>
      <vt:lpstr>PI3.Image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56</cp:revision>
  <dcterms:created xsi:type="dcterms:W3CDTF">2019-04-02T02:49:00Z</dcterms:created>
  <dcterms:modified xsi:type="dcterms:W3CDTF">2019-12-08T14:24:08Z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