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notesSlides/notesSlide1.xml" ContentType="application/vnd.openxmlformats-officedocument.presentationml.notesSlide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52" r:id="rId2"/>
    <p:sldMasterId id="2147483655" r:id="rId3"/>
  </p:sldMasterIdLst>
  <p:notesMasterIdLst>
    <p:notesMasterId r:id="rId31"/>
  </p:notesMasterIdLst>
  <p:handoutMasterIdLst>
    <p:handoutMasterId r:id="rId32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5" r:id="rId13"/>
    <p:sldId id="268" r:id="rId14"/>
    <p:sldId id="267" r:id="rId15"/>
    <p:sldId id="269" r:id="rId16"/>
    <p:sldId id="270" r:id="rId17"/>
    <p:sldId id="271" r:id="rId18"/>
    <p:sldId id="272" r:id="rId19"/>
    <p:sldId id="273" r:id="rId20"/>
    <p:sldId id="280" r:id="rId21"/>
    <p:sldId id="274" r:id="rId22"/>
    <p:sldId id="276" r:id="rId23"/>
    <p:sldId id="275" r:id="rId24"/>
    <p:sldId id="277" r:id="rId25"/>
    <p:sldId id="278" r:id="rId26"/>
    <p:sldId id="279" r:id="rId27"/>
    <p:sldId id="281" r:id="rId28"/>
    <p:sldId id="282" r:id="rId29"/>
    <p:sldId id="283" r:id="rId30"/>
  </p:sldIdLst>
  <p:sldSz cx="12192000" cy="6858000"/>
  <p:notesSz cx="6858000" cy="9144000"/>
  <p:embeddedFontLst>
    <p:embeddedFont>
      <p:font typeface="微软雅黑" panose="020B0503020204020204" pitchFamily="34" charset="-122"/>
      <p:regular r:id="rId33"/>
      <p:bold r:id="rId34"/>
    </p:embeddedFont>
  </p:embeddedFontLst>
  <p:custDataLst>
    <p:tags r:id="rId35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95" userDrawn="1">
          <p15:clr>
            <a:srgbClr val="A4A3A4"/>
          </p15:clr>
        </p15:guide>
        <p15:guide id="2" pos="383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A" lastIdx="1" clrIdx="0"/>
  <p:cmAuthor id="5" name="作者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6EB8"/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614" y="72"/>
      </p:cViewPr>
      <p:guideLst>
        <p:guide orient="horz" pos="2195"/>
        <p:guide pos="3832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21" Type="http://schemas.openxmlformats.org/officeDocument/2006/relationships/slide" Target="slides/slide18.xml"/><Relationship Id="rId34" Type="http://schemas.openxmlformats.org/officeDocument/2006/relationships/font" Target="fonts/font2.fntdata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font" Target="fonts/font1.fntdata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ags" Target="tags/tag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  <a:t>2025/1/20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2025/1/20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封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>2025/1/20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2025/1/20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2025/1/20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前言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467982" y="28888"/>
            <a:ext cx="1398117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前</a:t>
            </a:r>
            <a:r>
              <a:rPr lang="en-US" altLang="zh-CN" sz="2935" b="1">
                <a:solidFill>
                  <a:schemeClr val="bg1"/>
                </a:solidFill>
              </a:rPr>
              <a:t>  </a:t>
            </a:r>
            <a:r>
              <a:rPr lang="zh-CN" altLang="en-US" sz="2935" b="1">
                <a:solidFill>
                  <a:schemeClr val="bg1"/>
                </a:solidFill>
              </a:rPr>
              <a:t>言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导入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导入新课</a:t>
            </a:r>
            <a:endParaRPr lang="en-US" altLang="zh-CN" sz="2935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讲授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讲授新课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习题解析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习题解析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堂小结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课堂小结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后作业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课后作业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2025/1/20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theme" Target="../theme/theme2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矩形 169"/>
          <p:cNvSpPr/>
          <p:nvPr userDrawn="1"/>
        </p:nvSpPr>
        <p:spPr>
          <a:xfrm>
            <a:off x="0" y="1303655"/>
            <a:ext cx="12192000" cy="4018280"/>
          </a:xfrm>
          <a:prstGeom prst="rect">
            <a:avLst/>
          </a:prstGeom>
          <a:solidFill>
            <a:srgbClr val="008D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>
              <a:cs typeface="+mn-ea"/>
              <a:sym typeface="+mn-lt"/>
            </a:endParaRP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sp>
        <p:nvSpPr>
          <p:cNvPr id="242" name="文本框 241"/>
          <p:cNvSpPr txBox="1"/>
          <p:nvPr userDrawn="1"/>
        </p:nvSpPr>
        <p:spPr>
          <a:xfrm>
            <a:off x="7773670" y="5741035"/>
            <a:ext cx="113157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物理</a:t>
            </a:r>
          </a:p>
        </p:txBody>
      </p:sp>
      <p:grpSp>
        <p:nvGrpSpPr>
          <p:cNvPr id="247" name="组合 246"/>
          <p:cNvGrpSpPr/>
          <p:nvPr userDrawn="1"/>
        </p:nvGrpSpPr>
        <p:grpSpPr>
          <a:xfrm>
            <a:off x="8858111" y="5773420"/>
            <a:ext cx="636061" cy="514985"/>
            <a:chOff x="3513" y="9087"/>
            <a:chExt cx="1042" cy="815"/>
          </a:xfrm>
        </p:grpSpPr>
        <p:sp>
          <p:nvSpPr>
            <p:cNvPr id="245" name="椭圆 244"/>
            <p:cNvSpPr/>
            <p:nvPr userDrawn="1"/>
          </p:nvSpPr>
          <p:spPr>
            <a:xfrm>
              <a:off x="3590" y="9087"/>
              <a:ext cx="815" cy="815"/>
            </a:xfrm>
            <a:prstGeom prst="ellipse">
              <a:avLst/>
            </a:prstGeom>
            <a:solidFill>
              <a:srgbClr val="008D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85"/>
            </a:p>
          </p:txBody>
        </p:sp>
        <p:sp>
          <p:nvSpPr>
            <p:cNvPr id="246" name="文本框 245"/>
            <p:cNvSpPr txBox="1"/>
            <p:nvPr userDrawn="1"/>
          </p:nvSpPr>
          <p:spPr>
            <a:xfrm>
              <a:off x="3513" y="9130"/>
              <a:ext cx="1042" cy="6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205" b="1" dirty="0">
                  <a:solidFill>
                    <a:srgbClr val="FFFF00"/>
                  </a:solidFill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HY</a:t>
              </a:r>
            </a:p>
          </p:txBody>
        </p:sp>
      </p:grpSp>
      <p:sp>
        <p:nvSpPr>
          <p:cNvPr id="243" name="文本框 242"/>
          <p:cNvSpPr txBox="1"/>
          <p:nvPr userDrawn="1"/>
        </p:nvSpPr>
        <p:spPr>
          <a:xfrm>
            <a:off x="9469755" y="5741035"/>
            <a:ext cx="227965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935" b="1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八年级下册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alphaModFix amt="1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E:/LOGO/木牍中考logo/木牍中考logo效果图/木牍中考logo-5%蓝-11.png木牍中考logo-5%蓝-11"/>
          <p:cNvPicPr>
            <a:picLocks noChangeAspect="1"/>
          </p:cNvPicPr>
          <p:nvPr userDrawn="1"/>
        </p:nvPicPr>
        <p:blipFill>
          <a:blip r:embed="rId5"/>
          <a:srcRect r="25347" b="26975"/>
          <a:stretch>
            <a:fillRect/>
          </a:stretch>
        </p:blipFill>
        <p:spPr>
          <a:xfrm>
            <a:off x="8159750" y="2906395"/>
            <a:ext cx="4032250" cy="3945255"/>
          </a:xfrm>
          <a:prstGeom prst="rect">
            <a:avLst/>
          </a:prstGeom>
        </p:spPr>
      </p:pic>
      <p:sp>
        <p:nvSpPr>
          <p:cNvPr id="17" name="矩形 16"/>
          <p:cNvSpPr/>
          <p:nvPr userDrawn="1"/>
        </p:nvSpPr>
        <p:spPr>
          <a:xfrm>
            <a:off x="635" y="0"/>
            <a:ext cx="1428115" cy="685800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75" name="文本框 74"/>
          <p:cNvSpPr txBox="1"/>
          <p:nvPr userDrawn="1"/>
        </p:nvSpPr>
        <p:spPr>
          <a:xfrm>
            <a:off x="156210" y="1054735"/>
            <a:ext cx="111696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目</a:t>
            </a:r>
          </a:p>
        </p:txBody>
      </p:sp>
      <p:sp>
        <p:nvSpPr>
          <p:cNvPr id="76" name="文本框 75"/>
          <p:cNvSpPr txBox="1"/>
          <p:nvPr userDrawn="1"/>
        </p:nvSpPr>
        <p:spPr>
          <a:xfrm>
            <a:off x="185420" y="2625090"/>
            <a:ext cx="105854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录</a:t>
            </a: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6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grpSp>
        <p:nvGrpSpPr>
          <p:cNvPr id="3" name="组合 2"/>
          <p:cNvGrpSpPr/>
          <p:nvPr userDrawn="1"/>
        </p:nvGrpSpPr>
        <p:grpSpPr>
          <a:xfrm>
            <a:off x="2756021" y="2327928"/>
            <a:ext cx="2936104" cy="607259"/>
            <a:chOff x="4408" y="1365"/>
            <a:chExt cx="5038" cy="1009"/>
          </a:xfrm>
        </p:grpSpPr>
        <p:sp>
          <p:nvSpPr>
            <p:cNvPr id="5" name="文本框 4"/>
            <p:cNvSpPr txBox="1"/>
            <p:nvPr userDrawn="1"/>
          </p:nvSpPr>
          <p:spPr>
            <a:xfrm>
              <a:off x="5966" y="1365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导入新课</a:t>
              </a:r>
              <a:endParaRPr lang="en-US" altLang="zh-CN" sz="3120" b="1" u="none" baseline="0" dirty="0">
                <a:solidFill>
                  <a:srgbClr val="008DFF"/>
                </a:solidFill>
                <a:uFill>
                  <a:solidFill>
                    <a:srgbClr val="FE970E"/>
                  </a:solidFill>
                </a:uFill>
              </a:endParaRPr>
            </a:p>
          </p:txBody>
        </p:sp>
        <p:sp>
          <p:nvSpPr>
            <p:cNvPr id="4" name="文本框 3"/>
            <p:cNvSpPr txBox="1"/>
            <p:nvPr userDrawn="1"/>
          </p:nvSpPr>
          <p:spPr>
            <a:xfrm>
              <a:off x="4408" y="1425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01</a:t>
              </a:r>
            </a:p>
          </p:txBody>
        </p:sp>
        <p:sp>
          <p:nvSpPr>
            <p:cNvPr id="6" name="矩形 5"/>
            <p:cNvSpPr/>
            <p:nvPr userDrawn="1"/>
          </p:nvSpPr>
          <p:spPr>
            <a:xfrm>
              <a:off x="5600" y="1564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8" name="组合 7"/>
          <p:cNvGrpSpPr/>
          <p:nvPr userDrawn="1"/>
        </p:nvGrpSpPr>
        <p:grpSpPr>
          <a:xfrm>
            <a:off x="6464907" y="2345984"/>
            <a:ext cx="2936104" cy="571149"/>
            <a:chOff x="4408" y="2978"/>
            <a:chExt cx="5038" cy="949"/>
          </a:xfrm>
        </p:grpSpPr>
        <p:sp>
          <p:nvSpPr>
            <p:cNvPr id="10" name="文本框 9"/>
            <p:cNvSpPr txBox="1"/>
            <p:nvPr/>
          </p:nvSpPr>
          <p:spPr>
            <a:xfrm>
              <a:off x="5966" y="2978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讲授新课</a:t>
              </a:r>
            </a:p>
          </p:txBody>
        </p:sp>
        <p:sp>
          <p:nvSpPr>
            <p:cNvPr id="13" name="文本框 12"/>
            <p:cNvSpPr txBox="1"/>
            <p:nvPr userDrawn="1"/>
          </p:nvSpPr>
          <p:spPr>
            <a:xfrm>
              <a:off x="4408" y="2978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02</a:t>
              </a:r>
            </a:p>
          </p:txBody>
        </p:sp>
        <p:sp>
          <p:nvSpPr>
            <p:cNvPr id="46" name="矩形 45"/>
            <p:cNvSpPr/>
            <p:nvPr userDrawn="1"/>
          </p:nvSpPr>
          <p:spPr>
            <a:xfrm>
              <a:off x="5600" y="3120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4" name="组合 13"/>
          <p:cNvGrpSpPr/>
          <p:nvPr userDrawn="1"/>
        </p:nvGrpSpPr>
        <p:grpSpPr>
          <a:xfrm>
            <a:off x="2756021" y="3678464"/>
            <a:ext cx="2936104" cy="571149"/>
            <a:chOff x="4408" y="5262"/>
            <a:chExt cx="5038" cy="949"/>
          </a:xfrm>
        </p:grpSpPr>
        <p:sp>
          <p:nvSpPr>
            <p:cNvPr id="15" name="文本框 14"/>
            <p:cNvSpPr txBox="1"/>
            <p:nvPr/>
          </p:nvSpPr>
          <p:spPr>
            <a:xfrm>
              <a:off x="5966" y="5262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习题解析</a:t>
              </a:r>
            </a:p>
          </p:txBody>
        </p:sp>
        <p:sp>
          <p:nvSpPr>
            <p:cNvPr id="44" name="文本框 43"/>
            <p:cNvSpPr txBox="1"/>
            <p:nvPr userDrawn="1"/>
          </p:nvSpPr>
          <p:spPr>
            <a:xfrm>
              <a:off x="4408" y="5262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03</a:t>
              </a:r>
            </a:p>
          </p:txBody>
        </p:sp>
        <p:sp>
          <p:nvSpPr>
            <p:cNvPr id="51" name="矩形 50"/>
            <p:cNvSpPr/>
            <p:nvPr userDrawn="1"/>
          </p:nvSpPr>
          <p:spPr>
            <a:xfrm>
              <a:off x="5600" y="5429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6" name="组合 15"/>
          <p:cNvGrpSpPr/>
          <p:nvPr userDrawn="1"/>
        </p:nvGrpSpPr>
        <p:grpSpPr>
          <a:xfrm>
            <a:off x="6464907" y="3678464"/>
            <a:ext cx="2936104" cy="571149"/>
            <a:chOff x="4408" y="8000"/>
            <a:chExt cx="5038" cy="949"/>
          </a:xfrm>
        </p:grpSpPr>
        <p:sp>
          <p:nvSpPr>
            <p:cNvPr id="7" name="文本框 6"/>
            <p:cNvSpPr txBox="1"/>
            <p:nvPr userDrawn="1"/>
          </p:nvSpPr>
          <p:spPr>
            <a:xfrm>
              <a:off x="5966" y="8000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课堂小结</a:t>
              </a:r>
            </a:p>
          </p:txBody>
        </p:sp>
        <p:sp>
          <p:nvSpPr>
            <p:cNvPr id="45" name="文本框 44"/>
            <p:cNvSpPr txBox="1"/>
            <p:nvPr userDrawn="1"/>
          </p:nvSpPr>
          <p:spPr>
            <a:xfrm>
              <a:off x="4408" y="8000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04</a:t>
              </a:r>
            </a:p>
          </p:txBody>
        </p:sp>
        <p:sp>
          <p:nvSpPr>
            <p:cNvPr id="53" name="矩形 52"/>
            <p:cNvSpPr/>
            <p:nvPr userDrawn="1"/>
          </p:nvSpPr>
          <p:spPr>
            <a:xfrm>
              <a:off x="5600" y="8142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pic>
        <p:nvPicPr>
          <p:cNvPr id="9" name="图片 8" descr="数学书"/>
          <p:cNvPicPr>
            <a:picLocks noChangeAspect="1"/>
          </p:cNvPicPr>
          <p:nvPr userDrawn="1"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68084" y="4436786"/>
            <a:ext cx="839220" cy="86665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rotWithShape="1">
          <a:blip r:embed="rId9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/>
          <p:cNvSpPr/>
          <p:nvPr userDrawn="1"/>
        </p:nvSpPr>
        <p:spPr>
          <a:xfrm>
            <a:off x="0" y="0"/>
            <a:ext cx="12192000" cy="61087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29" name="同侧圆角矩形 28"/>
          <p:cNvSpPr/>
          <p:nvPr userDrawn="1"/>
        </p:nvSpPr>
        <p:spPr>
          <a:xfrm rot="16200000">
            <a:off x="891272" y="-944880"/>
            <a:ext cx="619125" cy="2493645"/>
          </a:xfrm>
          <a:prstGeom prst="round2SameRect">
            <a:avLst>
              <a:gd name="adj1" fmla="val 0"/>
              <a:gd name="adj2" fmla="val 50000"/>
            </a:avLst>
          </a:prstGeom>
          <a:solidFill>
            <a:srgbClr val="FE970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4" Type="http://schemas.openxmlformats.org/officeDocument/2006/relationships/image" Target="../media/image7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1.jpeg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0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2.xml"/><Relationship Id="rId6" Type="http://schemas.openxmlformats.org/officeDocument/2006/relationships/image" Target="../media/image21.jpeg"/><Relationship Id="rId5" Type="http://schemas.openxmlformats.org/officeDocument/2006/relationships/image" Target="../media/image20.GIF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13.xml"/><Relationship Id="rId5" Type="http://schemas.openxmlformats.org/officeDocument/2006/relationships/image" Target="../media/image23.png"/><Relationship Id="rId4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7" Type="http://schemas.openxmlformats.org/officeDocument/2006/relationships/image" Target="../media/image25.GIF"/><Relationship Id="rId2" Type="http://schemas.microsoft.com/office/2007/relationships/media" Target="../media/media2.mp4"/><Relationship Id="rId1" Type="http://schemas.openxmlformats.org/officeDocument/2006/relationships/tags" Target="../tags/tag14.xml"/><Relationship Id="rId6" Type="http://schemas.openxmlformats.org/officeDocument/2006/relationships/image" Target="../media/image24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27.png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6" Type="http://schemas.openxmlformats.org/officeDocument/2006/relationships/image" Target="../media/image26.jpeg"/><Relationship Id="rId5" Type="http://schemas.openxmlformats.org/officeDocument/2006/relationships/slideLayout" Target="../slideLayouts/slideLayout8.xml"/><Relationship Id="rId4" Type="http://schemas.openxmlformats.org/officeDocument/2006/relationships/video" Target="../media/media3.mp4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video" Target="../media/media4.mp4"/><Relationship Id="rId7" Type="http://schemas.openxmlformats.org/officeDocument/2006/relationships/image" Target="../media/image28.png"/><Relationship Id="rId2" Type="http://schemas.microsoft.com/office/2007/relationships/media" Target="../media/media4.mp4"/><Relationship Id="rId1" Type="http://schemas.openxmlformats.org/officeDocument/2006/relationships/tags" Target="../tags/tag17.xml"/><Relationship Id="rId6" Type="http://schemas.openxmlformats.org/officeDocument/2006/relationships/slideLayout" Target="../slideLayouts/slideLayout8.xml"/><Relationship Id="rId5" Type="http://schemas.openxmlformats.org/officeDocument/2006/relationships/video" Target="../media/media5.mp4"/><Relationship Id="rId4" Type="http://schemas.microsoft.com/office/2007/relationships/media" Target="../media/media5.mp4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5" Type="http://schemas.openxmlformats.org/officeDocument/2006/relationships/image" Target="../media/image31.GIF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2" Type="http://schemas.microsoft.com/office/2007/relationships/media" Target="../media/media6.mp4"/><Relationship Id="rId1" Type="http://schemas.openxmlformats.org/officeDocument/2006/relationships/tags" Target="../tags/tag22.xml"/><Relationship Id="rId5" Type="http://schemas.openxmlformats.org/officeDocument/2006/relationships/image" Target="../media/image35.png"/><Relationship Id="rId4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video" Target="../media/media7.mp4"/><Relationship Id="rId2" Type="http://schemas.microsoft.com/office/2007/relationships/media" Target="../media/media7.mp4"/><Relationship Id="rId1" Type="http://schemas.openxmlformats.org/officeDocument/2006/relationships/tags" Target="../tags/tag23.xml"/><Relationship Id="rId5" Type="http://schemas.openxmlformats.org/officeDocument/2006/relationships/image" Target="../media/image36.png"/><Relationship Id="rId4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2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25.xml"/><Relationship Id="rId4" Type="http://schemas.openxmlformats.org/officeDocument/2006/relationships/image" Target="../media/image39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tags" Target="../tags/tag27.xml"/><Relationship Id="rId1" Type="http://schemas.openxmlformats.org/officeDocument/2006/relationships/tags" Target="../tags/tag26.xml"/><Relationship Id="rId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tags" Target="../tags/tag29.xml"/><Relationship Id="rId1" Type="http://schemas.openxmlformats.org/officeDocument/2006/relationships/tags" Target="../tags/tag28.xm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3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tags" Target="../tags/tag33.xml"/><Relationship Id="rId2" Type="http://schemas.openxmlformats.org/officeDocument/2006/relationships/tags" Target="../tags/tag32.xml"/><Relationship Id="rId1" Type="http://schemas.openxmlformats.org/officeDocument/2006/relationships/tags" Target="../tags/tag31.xml"/><Relationship Id="rId6" Type="http://schemas.openxmlformats.org/officeDocument/2006/relationships/image" Target="../media/image43.emf"/><Relationship Id="rId5" Type="http://schemas.openxmlformats.org/officeDocument/2006/relationships/image" Target="../media/image42.emf"/><Relationship Id="rId4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9.xml"/><Relationship Id="rId1" Type="http://schemas.openxmlformats.org/officeDocument/2006/relationships/tags" Target="../tags/tag3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9.xml"/><Relationship Id="rId1" Type="http://schemas.openxmlformats.org/officeDocument/2006/relationships/tags" Target="../tags/tag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3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0.xml"/><Relationship Id="rId1" Type="http://schemas.openxmlformats.org/officeDocument/2006/relationships/tags" Target="../tags/tag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文本框 173"/>
          <p:cNvSpPr txBox="1"/>
          <p:nvPr userDrawn="1"/>
        </p:nvSpPr>
        <p:spPr>
          <a:xfrm>
            <a:off x="-142042" y="2510513"/>
            <a:ext cx="12192000" cy="1322070"/>
          </a:xfrm>
          <a:prstGeom prst="rect">
            <a:avLst/>
          </a:prstGeom>
          <a:noFill/>
          <a:effectLst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/>
            <a:r>
              <a:rPr 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6.1  </a:t>
            </a:r>
            <a:r>
              <a:rPr lang="zh-CN" alt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力</a:t>
            </a: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976120" y="1234440"/>
            <a:ext cx="57404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我们生活中经常用到力</a:t>
            </a:r>
            <a:r>
              <a:rPr lang="en-US" altLang="zh-CN" sz="2800"/>
              <a:t>......</a:t>
            </a:r>
          </a:p>
        </p:txBody>
      </p:sp>
      <p:pic>
        <p:nvPicPr>
          <p:cNvPr id="3" name="https://docer-ks3.wpscdn.cn/picture/182065944/c8016a3d57b4de8dbc4a7ecec64a2c2a_612.jpg" descr="一位妇女正要提水桶去洗窗户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955" y="1944370"/>
            <a:ext cx="2665730" cy="399351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37210" y="2077085"/>
            <a:ext cx="49974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提起一桶水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205" y="1944370"/>
            <a:ext cx="4776470" cy="269875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9083675" y="2172970"/>
            <a:ext cx="52705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推动一辆车</a:t>
            </a:r>
          </a:p>
        </p:txBody>
      </p:sp>
      <p:grpSp>
        <p:nvGrpSpPr>
          <p:cNvPr id="63" name="组合 62" descr="7b0a202020202274657874626f78223a2022220a7d0a"/>
          <p:cNvGrpSpPr/>
          <p:nvPr/>
        </p:nvGrpSpPr>
        <p:grpSpPr>
          <a:xfrm>
            <a:off x="5856605" y="4827905"/>
            <a:ext cx="3977640" cy="1826260"/>
            <a:chOff x="6444" y="4042"/>
            <a:chExt cx="6264" cy="2876"/>
          </a:xfrm>
        </p:grpSpPr>
        <p:sp>
          <p:nvSpPr>
            <p:cNvPr id="76" name="文本框 7"/>
            <p:cNvSpPr txBox="1"/>
            <p:nvPr/>
          </p:nvSpPr>
          <p:spPr>
            <a:xfrm>
              <a:off x="7287" y="4837"/>
              <a:ext cx="5082" cy="1016"/>
            </a:xfrm>
            <a:prstGeom prst="rect">
              <a:avLst/>
            </a:prstGeom>
            <a:noFill/>
          </p:spPr>
          <p:txBody>
            <a:bodyPr wrap="square" rtlCol="0" anchor="ctr" upright="1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zh-CN" sz="2400" kern="100" spc="100">
                  <a:solidFill>
                    <a:srgbClr val="0779F9"/>
                  </a:solidFill>
                  <a:uFillTx/>
                  <a:latin typeface="微软雅黑" panose="020B0503020204020204" charset="-122"/>
                  <a:ea typeface="微软雅黑" panose="020B0503020204020204" charset="-122"/>
                  <a:cs typeface="汉仪长宋简" panose="02010600000101010101" charset="-122"/>
                  <a:sym typeface="Times New Roman" panose="02020603050405020304"/>
                </a:rPr>
                <a:t>什么是力呢？</a:t>
              </a:r>
              <a:endParaRPr lang="zh-CN" sz="2400" kern="100">
                <a:solidFill>
                  <a:srgbClr val="0779F9"/>
                </a:solidFill>
                <a:latin typeface="微软雅黑" panose="020B0503020204020204" charset="-122"/>
                <a:ea typeface="微软雅黑" panose="020B0503020204020204" charset="-122"/>
                <a:cs typeface="汉仪长宋简" panose="02010600000101010101" charset="-122"/>
                <a:sym typeface="Times New Roman" panose="02020603050405020304"/>
              </a:endParaRPr>
            </a:p>
          </p:txBody>
        </p:sp>
        <p:grpSp>
          <p:nvGrpSpPr>
            <p:cNvPr id="62" name="组合 61"/>
            <p:cNvGrpSpPr/>
            <p:nvPr/>
          </p:nvGrpSpPr>
          <p:grpSpPr>
            <a:xfrm>
              <a:off x="6444" y="4042"/>
              <a:ext cx="6264" cy="2876"/>
              <a:chOff x="6444" y="4042"/>
              <a:chExt cx="6264" cy="2876"/>
            </a:xfrm>
          </p:grpSpPr>
          <p:sp>
            <p:nvSpPr>
              <p:cNvPr id="41" name="弧形 40"/>
              <p:cNvSpPr/>
              <p:nvPr/>
            </p:nvSpPr>
            <p:spPr>
              <a:xfrm>
                <a:off x="6444" y="4042"/>
                <a:ext cx="6265" cy="2876"/>
              </a:xfrm>
              <a:prstGeom prst="arc">
                <a:avLst>
                  <a:gd name="adj1" fmla="val 12629023"/>
                  <a:gd name="adj2" fmla="val 11386508"/>
                </a:avLst>
              </a:prstGeom>
              <a:ln w="38100">
                <a:solidFill>
                  <a:srgbClr val="59AFFF"/>
                </a:solidFill>
                <a:headEnd type="oval"/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8" name="组合 7"/>
              <p:cNvGrpSpPr/>
              <p:nvPr/>
            </p:nvGrpSpPr>
            <p:grpSpPr>
              <a:xfrm>
                <a:off x="10555" y="6167"/>
                <a:ext cx="1435" cy="688"/>
                <a:chOff x="12448" y="7023"/>
                <a:chExt cx="3421" cy="1674"/>
              </a:xfrm>
            </p:grpSpPr>
            <p:sp>
              <p:nvSpPr>
                <p:cNvPr id="15" name="任意多边形: 形状 14"/>
                <p:cNvSpPr/>
                <p:nvPr/>
              </p:nvSpPr>
              <p:spPr>
                <a:xfrm>
                  <a:off x="15300" y="7392"/>
                  <a:ext cx="201" cy="159"/>
                </a:xfrm>
                <a:custGeom>
                  <a:avLst/>
                  <a:gdLst>
                    <a:gd name="connsiteX0" fmla="*/ 231228 w 273288"/>
                    <a:gd name="connsiteY0" fmla="*/ 179380 h 216615"/>
                    <a:gd name="connsiteX1" fmla="*/ -61 w 273288"/>
                    <a:gd name="connsiteY1" fmla="*/ 216555 h 216615"/>
                    <a:gd name="connsiteX2" fmla="*/ 120803 w 273288"/>
                    <a:gd name="connsiteY2" fmla="*/ 15879 h 216615"/>
                    <a:gd name="connsiteX3" fmla="*/ 257292 w 273288"/>
                    <a:gd name="connsiteY3" fmla="*/ 44865 h 216615"/>
                    <a:gd name="connsiteX4" fmla="*/ 231228 w 273288"/>
                    <a:gd name="connsiteY4" fmla="*/ 179380 h 2166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3288" h="216615">
                      <a:moveTo>
                        <a:pt x="231228" y="179380"/>
                      </a:moveTo>
                      <a:cubicBezTo>
                        <a:pt x="186080" y="209860"/>
                        <a:pt x="-61" y="216555"/>
                        <a:pt x="-61" y="216555"/>
                      </a:cubicBezTo>
                      <a:cubicBezTo>
                        <a:pt x="-61" y="216555"/>
                        <a:pt x="75655" y="46403"/>
                        <a:pt x="120803" y="15879"/>
                      </a:cubicBezTo>
                      <a:cubicBezTo>
                        <a:pt x="166498" y="-13807"/>
                        <a:pt x="227606" y="-830"/>
                        <a:pt x="257292" y="44865"/>
                      </a:cubicBezTo>
                      <a:cubicBezTo>
                        <a:pt x="286230" y="89409"/>
                        <a:pt x="274709" y="148868"/>
                        <a:pt x="231228" y="179380"/>
                      </a:cubicBezTo>
                      <a:close/>
                    </a:path>
                  </a:pathLst>
                </a:custGeom>
                <a:solidFill>
                  <a:srgbClr val="6C63FF"/>
                </a:solidFill>
                <a:ln w="4396" cap="flat">
                  <a:solidFill>
                    <a:srgbClr val="358FFA"/>
                  </a:solidFill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8" name="任意多边形: 形状 17"/>
                <p:cNvSpPr/>
                <p:nvPr/>
              </p:nvSpPr>
              <p:spPr>
                <a:xfrm>
                  <a:off x="15111" y="7488"/>
                  <a:ext cx="193" cy="170"/>
                </a:xfrm>
                <a:custGeom>
                  <a:avLst/>
                  <a:gdLst>
                    <a:gd name="connsiteX0" fmla="*/ 35086 w 262383"/>
                    <a:gd name="connsiteY0" fmla="*/ 174107 h 230986"/>
                    <a:gd name="connsiteX1" fmla="*/ 262323 w 262383"/>
                    <a:gd name="connsiteY1" fmla="*/ 230927 h 230986"/>
                    <a:gd name="connsiteX2" fmla="*/ 159078 w 262383"/>
                    <a:gd name="connsiteY2" fmla="*/ 20648 h 230986"/>
                    <a:gd name="connsiteX3" fmla="*/ 20646 w 262383"/>
                    <a:gd name="connsiteY3" fmla="*/ 38138 h 230986"/>
                    <a:gd name="connsiteX4" fmla="*/ 35087 w 262383"/>
                    <a:gd name="connsiteY4" fmla="*/ 174107 h 2309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62383" h="230986">
                      <a:moveTo>
                        <a:pt x="35086" y="174107"/>
                      </a:moveTo>
                      <a:cubicBezTo>
                        <a:pt x="77459" y="208331"/>
                        <a:pt x="262323" y="230927"/>
                        <a:pt x="262323" y="230927"/>
                      </a:cubicBezTo>
                      <a:cubicBezTo>
                        <a:pt x="262323" y="230927"/>
                        <a:pt x="201450" y="54740"/>
                        <a:pt x="159078" y="20648"/>
                      </a:cubicBezTo>
                      <a:cubicBezTo>
                        <a:pt x="116021" y="-12749"/>
                        <a:pt x="54043" y="-4919"/>
                        <a:pt x="20646" y="38138"/>
                      </a:cubicBezTo>
                      <a:cubicBezTo>
                        <a:pt x="-11817" y="79990"/>
                        <a:pt x="-5443" y="140007"/>
                        <a:pt x="35087" y="174107"/>
                      </a:cubicBezTo>
                      <a:close/>
                    </a:path>
                  </a:pathLst>
                </a:custGeom>
                <a:solidFill>
                  <a:srgbClr val="6C63FF"/>
                </a:solidFill>
                <a:ln w="4396" cap="flat">
                  <a:solidFill>
                    <a:srgbClr val="358FFA"/>
                  </a:solidFill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2" name="任意多边形: 形状 21"/>
                <p:cNvSpPr/>
                <p:nvPr/>
              </p:nvSpPr>
              <p:spPr>
                <a:xfrm>
                  <a:off x="15300" y="7392"/>
                  <a:ext cx="201" cy="159"/>
                </a:xfrm>
                <a:custGeom>
                  <a:avLst/>
                  <a:gdLst>
                    <a:gd name="connsiteX0" fmla="*/ 231228 w 273288"/>
                    <a:gd name="connsiteY0" fmla="*/ 179380 h 216615"/>
                    <a:gd name="connsiteX1" fmla="*/ -61 w 273288"/>
                    <a:gd name="connsiteY1" fmla="*/ 216555 h 216615"/>
                    <a:gd name="connsiteX2" fmla="*/ 120803 w 273288"/>
                    <a:gd name="connsiteY2" fmla="*/ 15879 h 216615"/>
                    <a:gd name="connsiteX3" fmla="*/ 257292 w 273288"/>
                    <a:gd name="connsiteY3" fmla="*/ 44865 h 216615"/>
                    <a:gd name="connsiteX4" fmla="*/ 231228 w 273288"/>
                    <a:gd name="connsiteY4" fmla="*/ 179380 h 2166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3288" h="216615">
                      <a:moveTo>
                        <a:pt x="231228" y="179380"/>
                      </a:moveTo>
                      <a:cubicBezTo>
                        <a:pt x="186080" y="209860"/>
                        <a:pt x="-61" y="216555"/>
                        <a:pt x="-61" y="216555"/>
                      </a:cubicBezTo>
                      <a:cubicBezTo>
                        <a:pt x="-61" y="216555"/>
                        <a:pt x="75655" y="46403"/>
                        <a:pt x="120803" y="15879"/>
                      </a:cubicBezTo>
                      <a:cubicBezTo>
                        <a:pt x="166498" y="-13807"/>
                        <a:pt x="227606" y="-830"/>
                        <a:pt x="257292" y="44865"/>
                      </a:cubicBezTo>
                      <a:cubicBezTo>
                        <a:pt x="286230" y="89409"/>
                        <a:pt x="274709" y="148868"/>
                        <a:pt x="231228" y="179380"/>
                      </a:cubicBezTo>
                      <a:close/>
                    </a:path>
                  </a:pathLst>
                </a:custGeom>
                <a:solidFill>
                  <a:srgbClr val="FC6681"/>
                </a:solidFill>
                <a:ln w="4396" cap="flat">
                  <a:solidFill>
                    <a:srgbClr val="358FFA"/>
                  </a:solidFill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" name="任意多边形: 形状 24"/>
                <p:cNvSpPr/>
                <p:nvPr/>
              </p:nvSpPr>
              <p:spPr>
                <a:xfrm>
                  <a:off x="15111" y="7488"/>
                  <a:ext cx="193" cy="170"/>
                </a:xfrm>
                <a:custGeom>
                  <a:avLst/>
                  <a:gdLst>
                    <a:gd name="connsiteX0" fmla="*/ 35086 w 262383"/>
                    <a:gd name="connsiteY0" fmla="*/ 174107 h 230986"/>
                    <a:gd name="connsiteX1" fmla="*/ 262323 w 262383"/>
                    <a:gd name="connsiteY1" fmla="*/ 230927 h 230986"/>
                    <a:gd name="connsiteX2" fmla="*/ 159078 w 262383"/>
                    <a:gd name="connsiteY2" fmla="*/ 20648 h 230986"/>
                    <a:gd name="connsiteX3" fmla="*/ 20646 w 262383"/>
                    <a:gd name="connsiteY3" fmla="*/ 38138 h 230986"/>
                    <a:gd name="connsiteX4" fmla="*/ 35087 w 262383"/>
                    <a:gd name="connsiteY4" fmla="*/ 174107 h 2309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62383" h="230986">
                      <a:moveTo>
                        <a:pt x="35086" y="174107"/>
                      </a:moveTo>
                      <a:cubicBezTo>
                        <a:pt x="77459" y="208331"/>
                        <a:pt x="262323" y="230927"/>
                        <a:pt x="262323" y="230927"/>
                      </a:cubicBezTo>
                      <a:cubicBezTo>
                        <a:pt x="262323" y="230927"/>
                        <a:pt x="201450" y="54740"/>
                        <a:pt x="159078" y="20648"/>
                      </a:cubicBezTo>
                      <a:cubicBezTo>
                        <a:pt x="116021" y="-12749"/>
                        <a:pt x="54043" y="-4919"/>
                        <a:pt x="20646" y="38138"/>
                      </a:cubicBezTo>
                      <a:cubicBezTo>
                        <a:pt x="-11817" y="79990"/>
                        <a:pt x="-5443" y="140007"/>
                        <a:pt x="35087" y="174107"/>
                      </a:cubicBezTo>
                      <a:close/>
                    </a:path>
                  </a:pathLst>
                </a:custGeom>
                <a:solidFill>
                  <a:srgbClr val="FC6681"/>
                </a:solidFill>
                <a:ln w="4396" cap="flat">
                  <a:solidFill>
                    <a:srgbClr val="358FFA"/>
                  </a:solidFill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6" name="任意多边形: 形状 45"/>
                <p:cNvSpPr/>
                <p:nvPr/>
              </p:nvSpPr>
              <p:spPr>
                <a:xfrm>
                  <a:off x="12448" y="7413"/>
                  <a:ext cx="3421" cy="1253"/>
                </a:xfrm>
                <a:custGeom>
                  <a:avLst/>
                  <a:gdLst>
                    <a:gd name="connsiteX0" fmla="*/ 385743 w 4651318"/>
                    <a:gd name="connsiteY0" fmla="*/ 1878 h 1704286"/>
                    <a:gd name="connsiteX1" fmla="*/ -61 w 4651318"/>
                    <a:gd name="connsiteY1" fmla="*/ 1668336 h 1704286"/>
                    <a:gd name="connsiteX2" fmla="*/ 2294766 w 4651318"/>
                    <a:gd name="connsiteY2" fmla="*/ 1636535 h 1704286"/>
                    <a:gd name="connsiteX3" fmla="*/ 4651258 w 4651318"/>
                    <a:gd name="connsiteY3" fmla="*/ 1662390 h 1704286"/>
                    <a:gd name="connsiteX4" fmla="*/ 4273427 w 4651318"/>
                    <a:gd name="connsiteY4" fmla="*/ -60 h 17042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651318" h="1704286">
                      <a:moveTo>
                        <a:pt x="385743" y="1878"/>
                      </a:moveTo>
                      <a:lnTo>
                        <a:pt x="-61" y="1668336"/>
                      </a:lnTo>
                      <a:cubicBezTo>
                        <a:pt x="-61" y="1668336"/>
                        <a:pt x="2123733" y="1747885"/>
                        <a:pt x="2294766" y="1636535"/>
                      </a:cubicBezTo>
                      <a:cubicBezTo>
                        <a:pt x="2294766" y="1636535"/>
                        <a:pt x="3613213" y="1769776"/>
                        <a:pt x="4651258" y="1662390"/>
                      </a:cubicBezTo>
                      <a:lnTo>
                        <a:pt x="4273427" y="-60"/>
                      </a:lnTo>
                      <a:close/>
                    </a:path>
                  </a:pathLst>
                </a:custGeom>
                <a:solidFill>
                  <a:srgbClr val="3676D7"/>
                </a:solidFill>
                <a:ln w="4396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7" name="任意多边形: 形状 46"/>
                <p:cNvSpPr/>
                <p:nvPr/>
              </p:nvSpPr>
              <p:spPr>
                <a:xfrm>
                  <a:off x="12553" y="7455"/>
                  <a:ext cx="3189" cy="1169"/>
                </a:xfrm>
                <a:custGeom>
                  <a:avLst/>
                  <a:gdLst>
                    <a:gd name="connsiteX0" fmla="*/ 359624 w 4336517"/>
                    <a:gd name="connsiteY0" fmla="*/ 1790 h 1588962"/>
                    <a:gd name="connsiteX1" fmla="*/ -61 w 4336517"/>
                    <a:gd name="connsiteY1" fmla="*/ 1555445 h 1588962"/>
                    <a:gd name="connsiteX2" fmla="*/ 2139458 w 4336517"/>
                    <a:gd name="connsiteY2" fmla="*/ 1525802 h 1588962"/>
                    <a:gd name="connsiteX3" fmla="*/ 4336457 w 4336517"/>
                    <a:gd name="connsiteY3" fmla="*/ 1549895 h 1588962"/>
                    <a:gd name="connsiteX4" fmla="*/ 3984085 w 4336517"/>
                    <a:gd name="connsiteY4" fmla="*/ -60 h 15889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336517" h="1588962">
                      <a:moveTo>
                        <a:pt x="359624" y="1790"/>
                      </a:moveTo>
                      <a:lnTo>
                        <a:pt x="-61" y="1555445"/>
                      </a:lnTo>
                      <a:cubicBezTo>
                        <a:pt x="-61" y="1555445"/>
                        <a:pt x="1980009" y="1629619"/>
                        <a:pt x="2139458" y="1525802"/>
                      </a:cubicBezTo>
                      <a:cubicBezTo>
                        <a:pt x="2139458" y="1525802"/>
                        <a:pt x="3368666" y="1650013"/>
                        <a:pt x="4336457" y="1549895"/>
                      </a:cubicBezTo>
                      <a:lnTo>
                        <a:pt x="3984085" y="-60"/>
                      </a:lnTo>
                      <a:close/>
                    </a:path>
                  </a:pathLst>
                </a:custGeom>
                <a:solidFill>
                  <a:srgbClr val="000000">
                    <a:alpha val="10000"/>
                  </a:srgbClr>
                </a:solidFill>
                <a:ln w="4396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8" name="任意多边形: 形状 47"/>
                <p:cNvSpPr/>
                <p:nvPr/>
              </p:nvSpPr>
              <p:spPr>
                <a:xfrm>
                  <a:off x="12602" y="7023"/>
                  <a:ext cx="3112" cy="1532"/>
                </a:xfrm>
                <a:custGeom>
                  <a:avLst/>
                  <a:gdLst>
                    <a:gd name="connsiteX0" fmla="*/ 3913478 w 4231731"/>
                    <a:gd name="connsiteY0" fmla="*/ 347051 h 2082676"/>
                    <a:gd name="connsiteX1" fmla="*/ 2998719 w 4231731"/>
                    <a:gd name="connsiteY1" fmla="*/ 136244 h 2082676"/>
                    <a:gd name="connsiteX2" fmla="*/ 2115761 w 4231731"/>
                    <a:gd name="connsiteY2" fmla="*/ 164081 h 2082676"/>
                    <a:gd name="connsiteX3" fmla="*/ 1232847 w 4231731"/>
                    <a:gd name="connsiteY3" fmla="*/ 136244 h 2082676"/>
                    <a:gd name="connsiteX4" fmla="*/ 318088 w 4231731"/>
                    <a:gd name="connsiteY4" fmla="*/ 347051 h 2082676"/>
                    <a:gd name="connsiteX5" fmla="*/ -61 w 4231731"/>
                    <a:gd name="connsiteY5" fmla="*/ 2045311 h 2082676"/>
                    <a:gd name="connsiteX6" fmla="*/ 1292530 w 4231731"/>
                    <a:gd name="connsiteY6" fmla="*/ 1890223 h 2082676"/>
                    <a:gd name="connsiteX7" fmla="*/ 2115805 w 4231731"/>
                    <a:gd name="connsiteY7" fmla="*/ 1997608 h 2082676"/>
                    <a:gd name="connsiteX8" fmla="*/ 2939080 w 4231731"/>
                    <a:gd name="connsiteY8" fmla="*/ 1890223 h 2082676"/>
                    <a:gd name="connsiteX9" fmla="*/ 4231671 w 4231731"/>
                    <a:gd name="connsiteY9" fmla="*/ 2045311 h 2082676"/>
                    <a:gd name="connsiteX10" fmla="*/ 3913478 w 4231731"/>
                    <a:gd name="connsiteY10" fmla="*/ 347051 h 208267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4231731" h="2082676">
                      <a:moveTo>
                        <a:pt x="3913478" y="347051"/>
                      </a:moveTo>
                      <a:cubicBezTo>
                        <a:pt x="3913478" y="347051"/>
                        <a:pt x="3404388" y="458401"/>
                        <a:pt x="2998719" y="136244"/>
                      </a:cubicBezTo>
                      <a:cubicBezTo>
                        <a:pt x="2593050" y="-185913"/>
                        <a:pt x="2115761" y="164081"/>
                        <a:pt x="2115761" y="164081"/>
                      </a:cubicBezTo>
                      <a:cubicBezTo>
                        <a:pt x="2115761" y="164081"/>
                        <a:pt x="1638516" y="-185913"/>
                        <a:pt x="1232847" y="136244"/>
                      </a:cubicBezTo>
                      <a:cubicBezTo>
                        <a:pt x="827178" y="458401"/>
                        <a:pt x="318088" y="347051"/>
                        <a:pt x="318088" y="347051"/>
                      </a:cubicBezTo>
                      <a:cubicBezTo>
                        <a:pt x="302055" y="995328"/>
                        <a:pt x="-61" y="2045311"/>
                        <a:pt x="-61" y="2045311"/>
                      </a:cubicBezTo>
                      <a:cubicBezTo>
                        <a:pt x="-61" y="2045311"/>
                        <a:pt x="556732" y="2196434"/>
                        <a:pt x="1292530" y="1890223"/>
                      </a:cubicBezTo>
                      <a:cubicBezTo>
                        <a:pt x="2028328" y="1584011"/>
                        <a:pt x="2115805" y="1997608"/>
                        <a:pt x="2115805" y="1997608"/>
                      </a:cubicBezTo>
                      <a:cubicBezTo>
                        <a:pt x="2115805" y="1997608"/>
                        <a:pt x="2203282" y="1583967"/>
                        <a:pt x="2939080" y="1890223"/>
                      </a:cubicBezTo>
                      <a:cubicBezTo>
                        <a:pt x="3674878" y="2196478"/>
                        <a:pt x="4231671" y="2045311"/>
                        <a:pt x="4231671" y="2045311"/>
                      </a:cubicBezTo>
                      <a:cubicBezTo>
                        <a:pt x="4231671" y="2045311"/>
                        <a:pt x="3929379" y="995328"/>
                        <a:pt x="3913478" y="347051"/>
                      </a:cubicBezTo>
                      <a:close/>
                    </a:path>
                  </a:pathLst>
                </a:custGeom>
                <a:solidFill>
                  <a:srgbClr val="E9F6FF"/>
                </a:solidFill>
                <a:ln w="4396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0" name="任意多边形: 形状 49"/>
                <p:cNvSpPr/>
                <p:nvPr/>
              </p:nvSpPr>
              <p:spPr>
                <a:xfrm>
                  <a:off x="14003" y="8562"/>
                  <a:ext cx="310" cy="135"/>
                </a:xfrm>
                <a:custGeom>
                  <a:avLst/>
                  <a:gdLst>
                    <a:gd name="connsiteX0" fmla="*/ 421614 w 421613"/>
                    <a:gd name="connsiteY0" fmla="*/ 91485 h 182969"/>
                    <a:gd name="connsiteX1" fmla="*/ 210807 w 421613"/>
                    <a:gd name="connsiteY1" fmla="*/ 182970 h 182969"/>
                    <a:gd name="connsiteX2" fmla="*/ 0 w 421613"/>
                    <a:gd name="connsiteY2" fmla="*/ 91485 h 182969"/>
                    <a:gd name="connsiteX3" fmla="*/ 210807 w 421613"/>
                    <a:gd name="connsiteY3" fmla="*/ 0 h 182969"/>
                    <a:gd name="connsiteX4" fmla="*/ 421614 w 421613"/>
                    <a:gd name="connsiteY4" fmla="*/ 91485 h 18296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613" h="182969">
                      <a:moveTo>
                        <a:pt x="421614" y="91485"/>
                      </a:moveTo>
                      <a:cubicBezTo>
                        <a:pt x="421614" y="142010"/>
                        <a:pt x="327232" y="182970"/>
                        <a:pt x="210807" y="182970"/>
                      </a:cubicBezTo>
                      <a:cubicBezTo>
                        <a:pt x="94381" y="182970"/>
                        <a:pt x="0" y="142010"/>
                        <a:pt x="0" y="91485"/>
                      </a:cubicBezTo>
                      <a:cubicBezTo>
                        <a:pt x="0" y="40959"/>
                        <a:pt x="94382" y="0"/>
                        <a:pt x="210807" y="0"/>
                      </a:cubicBezTo>
                      <a:cubicBezTo>
                        <a:pt x="327233" y="0"/>
                        <a:pt x="421614" y="40959"/>
                        <a:pt x="421614" y="91485"/>
                      </a:cubicBezTo>
                      <a:close/>
                    </a:path>
                  </a:pathLst>
                </a:custGeom>
                <a:solidFill>
                  <a:srgbClr val="FFC000"/>
                </a:solidFill>
                <a:ln w="4396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" name="任意多边形: 形状 50"/>
                <p:cNvSpPr/>
                <p:nvPr/>
              </p:nvSpPr>
              <p:spPr>
                <a:xfrm>
                  <a:off x="14156" y="7142"/>
                  <a:ext cx="50" cy="1360"/>
                </a:xfrm>
                <a:custGeom>
                  <a:avLst/>
                  <a:gdLst>
                    <a:gd name="connsiteX0" fmla="*/ -61 w 68356"/>
                    <a:gd name="connsiteY0" fmla="*/ -60 h 1849383"/>
                    <a:gd name="connsiteX1" fmla="*/ 3903 w 68356"/>
                    <a:gd name="connsiteY1" fmla="*/ 1849324 h 18493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68356" h="1849383">
                      <a:moveTo>
                        <a:pt x="-61" y="-60"/>
                      </a:moveTo>
                      <a:cubicBezTo>
                        <a:pt x="-61" y="-60"/>
                        <a:pt x="151063" y="767540"/>
                        <a:pt x="3903" y="1849324"/>
                      </a:cubicBezTo>
                    </a:path>
                  </a:pathLst>
                </a:custGeom>
                <a:solidFill>
                  <a:srgbClr val="88C4FF"/>
                </a:solidFill>
                <a:ln w="4396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42" name="椭圆 41"/>
              <p:cNvSpPr/>
              <p:nvPr/>
            </p:nvSpPr>
            <p:spPr>
              <a:xfrm>
                <a:off x="7312" y="4349"/>
                <a:ext cx="173" cy="169"/>
              </a:xfrm>
              <a:prstGeom prst="ellipse">
                <a:avLst/>
              </a:prstGeom>
              <a:solidFill>
                <a:srgbClr val="B3DE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7013" y="4508"/>
                <a:ext cx="173" cy="169"/>
              </a:xfrm>
              <a:prstGeom prst="ellipse">
                <a:avLst/>
              </a:prstGeom>
              <a:solidFill>
                <a:srgbClr val="F9A7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椭圆 43"/>
              <p:cNvSpPr/>
              <p:nvPr/>
            </p:nvSpPr>
            <p:spPr>
              <a:xfrm>
                <a:off x="6747" y="4711"/>
                <a:ext cx="173" cy="169"/>
              </a:xfrm>
              <a:prstGeom prst="ellipse">
                <a:avLst/>
              </a:prstGeom>
              <a:solidFill>
                <a:srgbClr val="B3DE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5" name="任意多边形 44"/>
              <p:cNvSpPr/>
              <p:nvPr/>
            </p:nvSpPr>
            <p:spPr>
              <a:xfrm>
                <a:off x="10524" y="4243"/>
                <a:ext cx="2027" cy="1824"/>
              </a:xfrm>
              <a:custGeom>
                <a:avLst/>
                <a:gdLst>
                  <a:gd name="idx" fmla="cos wd2 2700000"/>
                  <a:gd name="idy" fmla="sin hd2 2700000"/>
                  <a:gd name="il" fmla="+- hc 0 idx"/>
                  <a:gd name="ir" fmla="+- hc idx 0"/>
                  <a:gd name="it" fmla="+- vc 0 idy"/>
                  <a:gd name="ib" fmla="+- vc idy 0"/>
                </a:gdLst>
                <a:ahLst/>
                <a:cxnLst>
                  <a:cxn ang="3">
                    <a:pos x="hc" y="t"/>
                  </a:cxn>
                  <a:cxn ang="3">
                    <a:pos x="il" y="it"/>
                  </a:cxn>
                  <a:cxn ang="cd2">
                    <a:pos x="l" y="vc"/>
                  </a:cxn>
                  <a:cxn ang="cd4">
                    <a:pos x="il" y="ib"/>
                  </a:cxn>
                  <a:cxn ang="cd4">
                    <a:pos x="hc" y="b"/>
                  </a:cxn>
                  <a:cxn ang="cd4">
                    <a:pos x="ir" y="ib"/>
                  </a:cxn>
                  <a:cxn ang="0">
                    <a:pos x="r" y="vc"/>
                  </a:cxn>
                  <a:cxn ang="3">
                    <a:pos x="ir" y="it"/>
                  </a:cxn>
                </a:cxnLst>
                <a:rect l="l" t="t" r="r" b="b"/>
                <a:pathLst>
                  <a:path w="1977" h="1854">
                    <a:moveTo>
                      <a:pt x="0" y="0"/>
                    </a:moveTo>
                    <a:lnTo>
                      <a:pt x="42" y="6"/>
                    </a:lnTo>
                    <a:cubicBezTo>
                      <a:pt x="1167" y="180"/>
                      <a:pt x="1977" y="665"/>
                      <a:pt x="1977" y="1237"/>
                    </a:cubicBezTo>
                    <a:cubicBezTo>
                      <a:pt x="1977" y="1450"/>
                      <a:pt x="1864" y="1651"/>
                      <a:pt x="1665" y="1828"/>
                    </a:cubicBezTo>
                    <a:lnTo>
                      <a:pt x="1635" y="1854"/>
                    </a:lnTo>
                    <a:lnTo>
                      <a:pt x="1638" y="1851"/>
                    </a:lnTo>
                    <a:cubicBezTo>
                      <a:pt x="1757" y="1692"/>
                      <a:pt x="1823" y="1520"/>
                      <a:pt x="1823" y="1340"/>
                    </a:cubicBezTo>
                    <a:cubicBezTo>
                      <a:pt x="1823" y="733"/>
                      <a:pt x="1075" y="214"/>
                      <a:pt x="19" y="4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9F6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/>
          <p:cNvSpPr/>
          <p:nvPr/>
        </p:nvSpPr>
        <p:spPr>
          <a:xfrm>
            <a:off x="1308100" y="905510"/>
            <a:ext cx="104521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</a:t>
            </a:r>
          </a:p>
        </p:txBody>
      </p:sp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703200" y="1808827"/>
            <a:ext cx="295322" cy="210471"/>
            <a:chOff x="435463" y="1226414"/>
            <a:chExt cx="295380" cy="210512"/>
          </a:xfrm>
        </p:grpSpPr>
        <p:sp>
          <p:nvSpPr>
            <p:cNvPr id="18" name="矩形 1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1308100" y="1703705"/>
            <a:ext cx="83470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在生活中，我们经常</a:t>
            </a:r>
            <a:r>
              <a:rPr lang="zh-CN" sz="2800"/>
              <a:t>能看到</a:t>
            </a:r>
            <a:r>
              <a:rPr lang="en-US" altLang="zh-CN" sz="2800"/>
              <a:t>“</a:t>
            </a:r>
            <a:r>
              <a:rPr lang="zh-CN" altLang="en-US" sz="2800"/>
              <a:t>力</a:t>
            </a:r>
            <a:r>
              <a:rPr lang="en-US" altLang="zh-CN" sz="2800"/>
              <a:t>”</a:t>
            </a:r>
            <a:r>
              <a:rPr lang="zh-CN" altLang="en-US" sz="2800"/>
              <a:t>的体现。</a:t>
            </a:r>
          </a:p>
        </p:txBody>
      </p:sp>
      <p:grpSp>
        <p:nvGrpSpPr>
          <p:cNvPr id="13" name="组合 12"/>
          <p:cNvGrpSpPr/>
          <p:nvPr/>
        </p:nvGrpSpPr>
        <p:grpSpPr>
          <a:xfrm>
            <a:off x="977900" y="2225675"/>
            <a:ext cx="5615940" cy="2244090"/>
            <a:chOff x="1540" y="3505"/>
            <a:chExt cx="8844" cy="3534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12" y="3505"/>
              <a:ext cx="6272" cy="3534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/>
          </p:nvSpPr>
          <p:spPr>
            <a:xfrm>
              <a:off x="1540" y="3991"/>
              <a:ext cx="2572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/>
                <a:t>蚂蚁</a:t>
              </a:r>
              <a:r>
                <a:rPr lang="zh-CN" altLang="en-US" sz="2400" b="1">
                  <a:solidFill>
                    <a:srgbClr val="FF0000"/>
                  </a:solidFill>
                </a:rPr>
                <a:t>搬运</a:t>
              </a:r>
              <a:r>
                <a:rPr lang="zh-CN" altLang="en-US" sz="2400"/>
                <a:t>食物</a:t>
              </a: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6593840" y="2225675"/>
            <a:ext cx="4609465" cy="2244090"/>
            <a:chOff x="10384" y="3505"/>
            <a:chExt cx="7259" cy="3534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384" y="3505"/>
              <a:ext cx="4227" cy="3534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/>
          </p:nvSpPr>
          <p:spPr>
            <a:xfrm>
              <a:off x="14777" y="4281"/>
              <a:ext cx="2866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/>
                <a:t>运动员</a:t>
              </a:r>
              <a:r>
                <a:rPr lang="zh-CN" altLang="en-US" sz="2400" b="1">
                  <a:solidFill>
                    <a:srgbClr val="FF0000"/>
                  </a:solidFill>
                </a:rPr>
                <a:t>举起</a:t>
              </a:r>
              <a:r>
                <a:rPr lang="zh-CN" altLang="en-US" sz="2400"/>
                <a:t>杠铃</a:t>
              </a: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853440" y="4470400"/>
            <a:ext cx="5740400" cy="2285365"/>
            <a:chOff x="1344" y="7040"/>
            <a:chExt cx="9040" cy="3599"/>
          </a:xfrm>
        </p:grpSpPr>
        <p:pic>
          <p:nvPicPr>
            <p:cNvPr id="9" name="图片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112" y="7040"/>
              <a:ext cx="6272" cy="3599"/>
            </a:xfrm>
            <a:prstGeom prst="rect">
              <a:avLst/>
            </a:prstGeom>
          </p:spPr>
        </p:pic>
        <p:sp>
          <p:nvSpPr>
            <p:cNvPr id="3" name="文本框 2"/>
            <p:cNvSpPr txBox="1"/>
            <p:nvPr/>
          </p:nvSpPr>
          <p:spPr>
            <a:xfrm>
              <a:off x="1344" y="8179"/>
              <a:ext cx="2768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/>
                <a:t>起重机</a:t>
              </a:r>
              <a:r>
                <a:rPr lang="zh-CN" altLang="en-US" sz="2400" b="1">
                  <a:solidFill>
                    <a:srgbClr val="FF0000"/>
                  </a:solidFill>
                </a:rPr>
                <a:t>吊起</a:t>
              </a:r>
              <a:r>
                <a:rPr lang="zh-CN" altLang="en-US" sz="2400"/>
                <a:t>重物</a:t>
              </a: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6593840" y="4469765"/>
            <a:ext cx="4204970" cy="2277745"/>
            <a:chOff x="10384" y="7039"/>
            <a:chExt cx="6622" cy="358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7"/>
            <a:srcRect r="4197"/>
            <a:stretch>
              <a:fillRect/>
            </a:stretch>
          </p:blipFill>
          <p:spPr>
            <a:xfrm>
              <a:off x="10384" y="7039"/>
              <a:ext cx="4223" cy="3587"/>
            </a:xfrm>
            <a:prstGeom prst="rect">
              <a:avLst/>
            </a:prstGeom>
          </p:spPr>
        </p:pic>
        <p:sp>
          <p:nvSpPr>
            <p:cNvPr id="16" name="文本框 15"/>
            <p:cNvSpPr txBox="1"/>
            <p:nvPr/>
          </p:nvSpPr>
          <p:spPr>
            <a:xfrm>
              <a:off x="14607" y="7599"/>
              <a:ext cx="2399" cy="1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/>
                <a:t>同名磁极</a:t>
              </a:r>
              <a:r>
                <a:rPr lang="zh-CN" altLang="en-US" sz="2400" b="1">
                  <a:solidFill>
                    <a:srgbClr val="FF0000"/>
                  </a:solidFill>
                </a:rPr>
                <a:t>相斥</a:t>
              </a:r>
              <a:r>
                <a:rPr lang="zh-CN" altLang="en-US" sz="2400"/>
                <a:t>使磁环悬浮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/>
          <p:cNvSpPr/>
          <p:nvPr/>
        </p:nvSpPr>
        <p:spPr>
          <a:xfrm>
            <a:off x="1308100" y="905510"/>
            <a:ext cx="104521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</a:t>
            </a:r>
          </a:p>
        </p:txBody>
      </p:sp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703200" y="1808827"/>
            <a:ext cx="295322" cy="210471"/>
            <a:chOff x="435463" y="1226414"/>
            <a:chExt cx="295380" cy="210512"/>
          </a:xfrm>
        </p:grpSpPr>
        <p:sp>
          <p:nvSpPr>
            <p:cNvPr id="18" name="矩形 1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1308100" y="2439035"/>
            <a:ext cx="15748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蚂蚁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308735" y="3910965"/>
            <a:ext cx="15748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起重机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3619500" y="2456815"/>
            <a:ext cx="11277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>
                <a:solidFill>
                  <a:srgbClr val="FF0000"/>
                </a:solidFill>
              </a:rPr>
              <a:t>搬运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308735" y="4620895"/>
            <a:ext cx="15748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磁铁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3619500" y="3102610"/>
            <a:ext cx="11277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>
                <a:solidFill>
                  <a:srgbClr val="FF0000"/>
                </a:solidFill>
              </a:rPr>
              <a:t>举起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3619500" y="3891280"/>
            <a:ext cx="11277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>
                <a:solidFill>
                  <a:srgbClr val="FF0000"/>
                </a:solidFill>
              </a:rPr>
              <a:t>吊起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3619500" y="4620895"/>
            <a:ext cx="11277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>
                <a:solidFill>
                  <a:srgbClr val="FF0000"/>
                </a:solidFill>
              </a:rPr>
              <a:t>相斥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5483860" y="2456815"/>
            <a:ext cx="15748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食物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5483860" y="3105785"/>
            <a:ext cx="15748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杠铃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5483225" y="4620895"/>
            <a:ext cx="15748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磁铁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5483225" y="3897630"/>
            <a:ext cx="15748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重物</a:t>
            </a:r>
          </a:p>
        </p:txBody>
      </p:sp>
      <p:sp>
        <p:nvSpPr>
          <p:cNvPr id="22" name="右箭头 21"/>
          <p:cNvSpPr/>
          <p:nvPr/>
        </p:nvSpPr>
        <p:spPr>
          <a:xfrm>
            <a:off x="2732405" y="4046220"/>
            <a:ext cx="1078865" cy="25146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4" name="右箭头 23"/>
          <p:cNvSpPr/>
          <p:nvPr/>
        </p:nvSpPr>
        <p:spPr>
          <a:xfrm>
            <a:off x="4642485" y="4046220"/>
            <a:ext cx="1213485" cy="25146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右箭头 24"/>
          <p:cNvSpPr/>
          <p:nvPr/>
        </p:nvSpPr>
        <p:spPr>
          <a:xfrm>
            <a:off x="2598420" y="4756150"/>
            <a:ext cx="1212215" cy="25146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" name="右箭头 25"/>
          <p:cNvSpPr/>
          <p:nvPr/>
        </p:nvSpPr>
        <p:spPr>
          <a:xfrm>
            <a:off x="4643120" y="4754880"/>
            <a:ext cx="1212215" cy="25146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右箭头 26"/>
          <p:cNvSpPr/>
          <p:nvPr/>
        </p:nvSpPr>
        <p:spPr>
          <a:xfrm>
            <a:off x="4642485" y="3271520"/>
            <a:ext cx="1212850" cy="25146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右箭头 27"/>
          <p:cNvSpPr/>
          <p:nvPr/>
        </p:nvSpPr>
        <p:spPr>
          <a:xfrm>
            <a:off x="4643120" y="2584450"/>
            <a:ext cx="1212215" cy="25146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右箭头 28"/>
          <p:cNvSpPr/>
          <p:nvPr/>
        </p:nvSpPr>
        <p:spPr>
          <a:xfrm>
            <a:off x="2674620" y="3298190"/>
            <a:ext cx="1136650" cy="25146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" name="右箭头 29"/>
          <p:cNvSpPr/>
          <p:nvPr/>
        </p:nvSpPr>
        <p:spPr>
          <a:xfrm>
            <a:off x="2674620" y="2639060"/>
            <a:ext cx="1136015" cy="25146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5" name="圆角矩形 34"/>
          <p:cNvSpPr/>
          <p:nvPr/>
        </p:nvSpPr>
        <p:spPr>
          <a:xfrm>
            <a:off x="3681730" y="2277110"/>
            <a:ext cx="995680" cy="3053080"/>
          </a:xfrm>
          <a:prstGeom prst="roundRect">
            <a:avLst/>
          </a:prstGeom>
          <a:noFill/>
          <a:ln w="38100">
            <a:solidFill>
              <a:schemeClr val="accent2"/>
            </a:solidFill>
            <a:prstDash val="lg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文本框 35"/>
          <p:cNvSpPr txBox="1"/>
          <p:nvPr/>
        </p:nvSpPr>
        <p:spPr>
          <a:xfrm>
            <a:off x="3714750" y="5414010"/>
            <a:ext cx="9359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作用</a:t>
            </a:r>
          </a:p>
        </p:txBody>
      </p:sp>
      <p:sp>
        <p:nvSpPr>
          <p:cNvPr id="37" name="圆角矩形 36"/>
          <p:cNvSpPr/>
          <p:nvPr/>
        </p:nvSpPr>
        <p:spPr>
          <a:xfrm>
            <a:off x="5699760" y="2277110"/>
            <a:ext cx="1092200" cy="3053080"/>
          </a:xfrm>
          <a:prstGeom prst="roundRect">
            <a:avLst/>
          </a:prstGeom>
          <a:noFill/>
          <a:ln w="38100">
            <a:solidFill>
              <a:srgbClr val="0070C0"/>
            </a:solidFill>
            <a:prstDash val="lg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8" name="圆角矩形 37"/>
          <p:cNvSpPr/>
          <p:nvPr/>
        </p:nvSpPr>
        <p:spPr>
          <a:xfrm>
            <a:off x="1458595" y="2277110"/>
            <a:ext cx="1277620" cy="3136900"/>
          </a:xfrm>
          <a:prstGeom prst="roundRect">
            <a:avLst/>
          </a:prstGeom>
          <a:noFill/>
          <a:ln w="38100">
            <a:solidFill>
              <a:srgbClr val="0070C0"/>
            </a:solidFill>
            <a:prstDash val="lg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9" name="文本框 38"/>
          <p:cNvSpPr txBox="1"/>
          <p:nvPr/>
        </p:nvSpPr>
        <p:spPr>
          <a:xfrm>
            <a:off x="1220470" y="5815965"/>
            <a:ext cx="1751330" cy="633042"/>
          </a:xfrm>
          <a:prstGeom prst="roundRect">
            <a:avLst>
              <a:gd name="adj" fmla="val 29953"/>
            </a:avLst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一个物体</a:t>
            </a:r>
          </a:p>
        </p:txBody>
      </p:sp>
      <p:sp>
        <p:nvSpPr>
          <p:cNvPr id="40" name="文本框 39"/>
          <p:cNvSpPr txBox="1"/>
          <p:nvPr/>
        </p:nvSpPr>
        <p:spPr>
          <a:xfrm>
            <a:off x="5393690" y="5806440"/>
            <a:ext cx="2219325" cy="633532"/>
          </a:xfrm>
          <a:prstGeom prst="roundRect">
            <a:avLst>
              <a:gd name="adj" fmla="val 29953"/>
            </a:avLst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另一个物体</a:t>
            </a:r>
          </a:p>
        </p:txBody>
      </p:sp>
      <p:sp>
        <p:nvSpPr>
          <p:cNvPr id="41" name="右箭头 40"/>
          <p:cNvSpPr/>
          <p:nvPr/>
        </p:nvSpPr>
        <p:spPr>
          <a:xfrm>
            <a:off x="3025775" y="5942965"/>
            <a:ext cx="2326005" cy="347980"/>
          </a:xfrm>
          <a:prstGeom prst="rightArrow">
            <a:avLst>
              <a:gd name="adj1" fmla="val 56557"/>
              <a:gd name="adj2" fmla="val 109221"/>
            </a:avLst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3" name="https://docer-ks3.wpscdn.cn/picture/201425392/c1f4a75a1629f74ddaa25e0149236f98_612.jpg" descr="提问的人剪影图标。提问或问问题。向量。"/>
          <p:cNvPicPr>
            <a:picLocks noChangeAspect="1"/>
          </p:cNvPicPr>
          <p:nvPr/>
        </p:nvPicPr>
        <p:blipFill>
          <a:blip r:embed="rId3"/>
          <a:srcRect l="19341" t="8590" r="22345" b="10725"/>
          <a:stretch>
            <a:fillRect/>
          </a:stretch>
        </p:blipFill>
        <p:spPr>
          <a:xfrm>
            <a:off x="10391775" y="4495800"/>
            <a:ext cx="1405255" cy="1944370"/>
          </a:xfrm>
          <a:prstGeom prst="rect">
            <a:avLst/>
          </a:prstGeom>
        </p:spPr>
      </p:pic>
      <p:sp>
        <p:nvSpPr>
          <p:cNvPr id="44" name="椭圆形标注 43"/>
          <p:cNvSpPr/>
          <p:nvPr/>
        </p:nvSpPr>
        <p:spPr>
          <a:xfrm>
            <a:off x="7509510" y="2886075"/>
            <a:ext cx="3333750" cy="1570355"/>
          </a:xfrm>
          <a:prstGeom prst="wedgeEllipseCallout">
            <a:avLst>
              <a:gd name="adj1" fmla="val 39047"/>
              <a:gd name="adj2" fmla="val 52628"/>
            </a:avLst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应该怎么去</a:t>
            </a:r>
          </a:p>
          <a:p>
            <a:pPr algn="ctr"/>
            <a:r>
              <a:rPr lang="zh-CN" altLang="en-US" sz="2800"/>
              <a:t>定义力呢？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1458595" y="3151505"/>
            <a:ext cx="12750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运动员</a:t>
            </a:r>
          </a:p>
        </p:txBody>
      </p:sp>
      <p:sp>
        <p:nvSpPr>
          <p:cNvPr id="34" name="文本框 33"/>
          <p:cNvSpPr txBox="1"/>
          <p:nvPr/>
        </p:nvSpPr>
        <p:spPr>
          <a:xfrm>
            <a:off x="1308100" y="1667510"/>
            <a:ext cx="96774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物理学中常把生活中的所说的</a:t>
            </a:r>
            <a:r>
              <a:rPr lang="en-US" altLang="zh-CN" sz="2400"/>
              <a:t>“</a:t>
            </a:r>
            <a:r>
              <a:rPr lang="zh-CN" altLang="en-US" sz="2400"/>
              <a:t>搬运</a:t>
            </a:r>
            <a:r>
              <a:rPr lang="en-US" altLang="zh-CN" sz="2400"/>
              <a:t>”“</a:t>
            </a:r>
            <a:r>
              <a:rPr lang="zh-CN" altLang="en-US" sz="2400"/>
              <a:t>举起</a:t>
            </a:r>
            <a:r>
              <a:rPr lang="en-US" altLang="zh-CN" sz="2400"/>
              <a:t>”“</a:t>
            </a:r>
            <a:r>
              <a:rPr lang="zh-CN" altLang="en-US" sz="2400"/>
              <a:t>吊起</a:t>
            </a:r>
            <a:r>
              <a:rPr lang="en-US" altLang="zh-CN" sz="2400"/>
              <a:t>”“</a:t>
            </a:r>
            <a:r>
              <a:rPr lang="zh-CN" altLang="en-US" sz="2400"/>
              <a:t>相斥</a:t>
            </a:r>
            <a:r>
              <a:rPr lang="en-US" altLang="zh-CN" sz="2400"/>
              <a:t>”</a:t>
            </a:r>
            <a:r>
              <a:rPr lang="zh-CN" altLang="en-US" sz="2400"/>
              <a:t>等概括为作用。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500"/>
                            </p:stCondLst>
                            <p:childTnLst>
                              <p:par>
                                <p:cTn id="8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9" grpId="0"/>
      <p:bldP spid="10" grpId="0"/>
      <p:bldP spid="11" grpId="0"/>
      <p:bldP spid="13" grpId="0"/>
      <p:bldP spid="15" grpId="0"/>
      <p:bldP spid="16" grpId="0"/>
      <p:bldP spid="17" grpId="0"/>
      <p:bldP spid="19" grpId="0"/>
      <p:bldP spid="22" grpId="0" bldLvl="0" animBg="1"/>
      <p:bldP spid="24" grpId="0" bldLvl="0" animBg="1"/>
      <p:bldP spid="25" grpId="0" bldLvl="0" animBg="1"/>
      <p:bldP spid="26" grpId="0" bldLvl="0" animBg="1"/>
      <p:bldP spid="27" grpId="0" bldLvl="0" animBg="1"/>
      <p:bldP spid="28" grpId="0" bldLvl="0" animBg="1"/>
      <p:bldP spid="29" grpId="0" bldLvl="0" animBg="1"/>
      <p:bldP spid="30" grpId="0" bldLvl="0" animBg="1"/>
      <p:bldP spid="35" grpId="0" bldLvl="0" animBg="1"/>
      <p:bldP spid="36" grpId="0"/>
      <p:bldP spid="37" grpId="0" bldLvl="0" animBg="1"/>
      <p:bldP spid="38" grpId="0" bldLvl="0" animBg="1"/>
      <p:bldP spid="39" grpId="0" bldLvl="0" animBg="1"/>
      <p:bldP spid="40" grpId="0" bldLvl="0" animBg="1"/>
      <p:bldP spid="41" grpId="0" bldLvl="0" animBg="1"/>
      <p:bldP spid="44" grpId="0" bldLvl="0" animBg="1"/>
      <p:bldP spid="20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703200" y="2161252"/>
            <a:ext cx="295322" cy="210471"/>
            <a:chOff x="435463" y="1226414"/>
            <a:chExt cx="295380" cy="210512"/>
          </a:xfrm>
        </p:grpSpPr>
        <p:sp>
          <p:nvSpPr>
            <p:cNvPr id="32" name="矩形 3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104521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298575" y="1841500"/>
            <a:ext cx="5187315" cy="2214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定义：</a:t>
            </a:r>
          </a:p>
          <a:p>
            <a:pPr>
              <a:lnSpc>
                <a:spcPct val="15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力是一个物体对另一个物体的作用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。</a:t>
            </a:r>
          </a:p>
        </p:txBody>
      </p:sp>
      <p:grpSp>
        <p:nvGrpSpPr>
          <p:cNvPr id="5" name="组合 4"/>
          <p:cNvGrpSpPr/>
          <p:nvPr/>
        </p:nvGrpSpPr>
        <p:grpSpPr>
          <a:xfrm>
            <a:off x="659130" y="4536440"/>
            <a:ext cx="277495" cy="210185"/>
            <a:chOff x="435463" y="1226414"/>
            <a:chExt cx="295380" cy="210512"/>
          </a:xfrm>
        </p:grpSpPr>
        <p:sp>
          <p:nvSpPr>
            <p:cNvPr id="8" name="矩形 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1308100" y="4168775"/>
            <a:ext cx="3832860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符号：</a:t>
            </a:r>
            <a:r>
              <a:rPr lang="en-US" altLang="zh-CN" sz="2800">
                <a:solidFill>
                  <a:srgbClr val="FF0000"/>
                </a:solidFill>
              </a:rPr>
              <a:t>F</a:t>
            </a:r>
            <a:endParaRPr lang="zh-CN" altLang="en-US" sz="2800"/>
          </a:p>
          <a:p>
            <a:pPr>
              <a:lnSpc>
                <a:spcPct val="150000"/>
              </a:lnSpc>
            </a:pPr>
            <a:r>
              <a:rPr lang="zh-CN" altLang="en-US" sz="2800"/>
              <a:t>单位：</a:t>
            </a:r>
            <a:r>
              <a:rPr lang="zh-CN" altLang="en-US" sz="2800">
                <a:solidFill>
                  <a:srgbClr val="FF0000"/>
                </a:solidFill>
              </a:rPr>
              <a:t>牛顿</a:t>
            </a:r>
            <a:r>
              <a:rPr lang="zh-CN" altLang="en-US" sz="2800"/>
              <a:t>（简称牛），符号为</a:t>
            </a:r>
            <a:r>
              <a:rPr lang="en-US" altLang="zh-CN" sz="2800"/>
              <a:t> </a:t>
            </a:r>
            <a:r>
              <a:rPr lang="en-US" altLang="zh-CN" sz="2800">
                <a:solidFill>
                  <a:srgbClr val="FF0000"/>
                </a:solidFill>
              </a:rPr>
              <a:t>N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827520" y="1762760"/>
            <a:ext cx="4095750" cy="3333115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6827520" y="5163820"/>
            <a:ext cx="409575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zh-CN" altLang="en-US" sz="2800"/>
              <a:t>同名磁极没有相互接触，它们之间受到力的作用吗？力可以脱离物体存在吗？</a:t>
            </a:r>
          </a:p>
        </p:txBody>
      </p:sp>
      <p:pic>
        <p:nvPicPr>
          <p:cNvPr id="18" name="图片 17" descr="思考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84215" y="5284470"/>
            <a:ext cx="914400" cy="914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https://docer-ks3.wpscdn.cn/picture/60286493/1ae2618f46afe76d5d5e3214b4aae16a_612.jpg" descr="Amish transport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1895" y="2929890"/>
            <a:ext cx="4271010" cy="284670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104521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</a:t>
            </a:r>
          </a:p>
        </p:txBody>
      </p:sp>
      <p:grpSp>
        <p:nvGrpSpPr>
          <p:cNvPr id="31" name="组合 30"/>
          <p:cNvGrpSpPr/>
          <p:nvPr/>
        </p:nvGrpSpPr>
        <p:grpSpPr>
          <a:xfrm>
            <a:off x="703200" y="1792952"/>
            <a:ext cx="295322" cy="210471"/>
            <a:chOff x="435463" y="1226414"/>
            <a:chExt cx="295380" cy="210512"/>
          </a:xfrm>
        </p:grpSpPr>
        <p:sp>
          <p:nvSpPr>
            <p:cNvPr id="32" name="矩形 3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1219835" y="1637030"/>
            <a:ext cx="4064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力是物体对物体的作用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842125" y="1637030"/>
            <a:ext cx="4064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力不能脱离物体而存在</a:t>
            </a:r>
          </a:p>
        </p:txBody>
      </p:sp>
      <p:sp>
        <p:nvSpPr>
          <p:cNvPr id="5" name="右箭头 4"/>
          <p:cNvSpPr/>
          <p:nvPr/>
        </p:nvSpPr>
        <p:spPr>
          <a:xfrm>
            <a:off x="5003165" y="1637030"/>
            <a:ext cx="1637665" cy="49403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8" name="组合 7"/>
          <p:cNvGrpSpPr/>
          <p:nvPr/>
        </p:nvGrpSpPr>
        <p:grpSpPr>
          <a:xfrm>
            <a:off x="703200" y="3151217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150000"/>
                </a:lnSpc>
              </a:pPr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150000"/>
                </a:lnSpc>
              </a:pPr>
              <a:endParaRPr lang="zh-CN" altLang="en-US"/>
            </a:p>
          </p:txBody>
        </p:sp>
      </p:grpSp>
      <p:sp>
        <p:nvSpPr>
          <p:cNvPr id="11" name="文本框 10"/>
          <p:cNvSpPr txBox="1"/>
          <p:nvPr/>
        </p:nvSpPr>
        <p:spPr>
          <a:xfrm>
            <a:off x="1308100" y="2795905"/>
            <a:ext cx="680593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当一个物体受到力的作用时，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一定有另一个物体对它施加这种作用。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1736725" y="2204085"/>
            <a:ext cx="3973830" cy="1240790"/>
            <a:chOff x="2735" y="3471"/>
            <a:chExt cx="6258" cy="1954"/>
          </a:xfrm>
        </p:grpSpPr>
        <p:sp>
          <p:nvSpPr>
            <p:cNvPr id="13" name="圆角矩形 12"/>
            <p:cNvSpPr/>
            <p:nvPr/>
          </p:nvSpPr>
          <p:spPr>
            <a:xfrm>
              <a:off x="2735" y="4693"/>
              <a:ext cx="6258" cy="733"/>
            </a:xfrm>
            <a:prstGeom prst="roundRect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3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" name="圆角矩形标注 13"/>
            <p:cNvSpPr/>
            <p:nvPr/>
          </p:nvSpPr>
          <p:spPr>
            <a:xfrm>
              <a:off x="4139" y="3471"/>
              <a:ext cx="3558" cy="963"/>
            </a:xfrm>
            <a:prstGeom prst="wedgeRoundRectCallout">
              <a:avLst>
                <a:gd name="adj1" fmla="val -21697"/>
                <a:gd name="adj2" fmla="val 73572"/>
                <a:gd name="adj3" fmla="val 16667"/>
              </a:avLst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3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r>
                <a:rPr lang="zh-CN" altLang="en-US" sz="2800"/>
                <a:t>受力物体</a:t>
              </a:r>
            </a:p>
          </p:txBody>
        </p:sp>
      </p:grpSp>
      <p:sp>
        <p:nvSpPr>
          <p:cNvPr id="16" name="圆角矩形 15"/>
          <p:cNvSpPr/>
          <p:nvPr/>
        </p:nvSpPr>
        <p:spPr>
          <a:xfrm>
            <a:off x="2821940" y="3668395"/>
            <a:ext cx="4274185" cy="407035"/>
          </a:xfrm>
          <a:prstGeom prst="roundRect">
            <a:avLst/>
          </a:prstGeom>
          <a:ln w="31750">
            <a:solidFill>
              <a:schemeClr val="accent6"/>
            </a:solidFill>
            <a:prstDash val="dash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圆角矩形标注 16"/>
          <p:cNvSpPr/>
          <p:nvPr/>
        </p:nvSpPr>
        <p:spPr>
          <a:xfrm>
            <a:off x="3834765" y="4298315"/>
            <a:ext cx="2248535" cy="535305"/>
          </a:xfrm>
          <a:prstGeom prst="wedgeRoundRectCallout">
            <a:avLst>
              <a:gd name="adj1" fmla="val -20940"/>
              <a:gd name="adj2" fmla="val -85587"/>
              <a:gd name="adj3" fmla="val 16667"/>
            </a:avLst>
          </a:prstGeom>
          <a:ln w="31750">
            <a:solidFill>
              <a:schemeClr val="accent6"/>
            </a:solidFill>
            <a:prstDash val="dash"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施力物体</a:t>
            </a:r>
          </a:p>
        </p:txBody>
      </p:sp>
      <p:sp>
        <p:nvSpPr>
          <p:cNvPr id="21" name="圆角矩形标注 20"/>
          <p:cNvSpPr/>
          <p:nvPr/>
        </p:nvSpPr>
        <p:spPr>
          <a:xfrm>
            <a:off x="8279130" y="5776595"/>
            <a:ext cx="2332355" cy="794385"/>
          </a:xfrm>
          <a:prstGeom prst="wedgeRoundRectCallout">
            <a:avLst>
              <a:gd name="adj1" fmla="val 63395"/>
              <a:gd name="adj2" fmla="val -148481"/>
              <a:gd name="adj3" fmla="val 16667"/>
            </a:avLst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/>
              <a:t>施力物体：马</a:t>
            </a:r>
          </a:p>
        </p:txBody>
      </p:sp>
      <p:sp>
        <p:nvSpPr>
          <p:cNvPr id="23" name="圆角矩形标注 22"/>
          <p:cNvSpPr/>
          <p:nvPr/>
        </p:nvSpPr>
        <p:spPr>
          <a:xfrm>
            <a:off x="8677275" y="2453640"/>
            <a:ext cx="2332355" cy="794385"/>
          </a:xfrm>
          <a:prstGeom prst="wedgeRoundRectCallout">
            <a:avLst>
              <a:gd name="adj1" fmla="val -31323"/>
              <a:gd name="adj2" fmla="val 111390"/>
              <a:gd name="adj3" fmla="val 16667"/>
            </a:avLst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/>
              <a:t>受力物体：车</a:t>
            </a:r>
          </a:p>
        </p:txBody>
      </p:sp>
      <p:grpSp>
        <p:nvGrpSpPr>
          <p:cNvPr id="15" name="组合 14"/>
          <p:cNvGrpSpPr/>
          <p:nvPr/>
        </p:nvGrpSpPr>
        <p:grpSpPr>
          <a:xfrm>
            <a:off x="703200" y="5560407"/>
            <a:ext cx="295322" cy="210471"/>
            <a:chOff x="435463" y="1226414"/>
            <a:chExt cx="295380" cy="210512"/>
          </a:xfrm>
        </p:grpSpPr>
        <p:sp>
          <p:nvSpPr>
            <p:cNvPr id="18" name="矩形 17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150000"/>
                </a:lnSpc>
              </a:pPr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150000"/>
                </a:lnSpc>
              </a:pPr>
              <a:endParaRPr lang="zh-CN" altLang="en-US"/>
            </a:p>
          </p:txBody>
        </p:sp>
      </p:grpSp>
      <p:sp>
        <p:nvSpPr>
          <p:cNvPr id="20" name="文本框 19"/>
          <p:cNvSpPr txBox="1"/>
          <p:nvPr/>
        </p:nvSpPr>
        <p:spPr>
          <a:xfrm>
            <a:off x="1219835" y="5414645"/>
            <a:ext cx="56826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物体间不接触也可以产生力的作用</a:t>
            </a:r>
          </a:p>
        </p:txBody>
      </p:sp>
      <p:pic>
        <p:nvPicPr>
          <p:cNvPr id="24" name="https://docer-ks3.wpscdn.cn/picture/55629878/5e1d3e2d345b45a3d9a2c799d97c37f8_612.jpg" descr="Shanghai maglev train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7480" y="7013575"/>
            <a:ext cx="3940175" cy="262572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5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6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634722 " pathEditMode="relative" rAng="0" ptsTypes="">
                                      <p:cBhvr>
                                        <p:cTn id="5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animBg="1"/>
      <p:bldP spid="11" grpId="0"/>
      <p:bldP spid="16" grpId="0" animBg="1"/>
      <p:bldP spid="17" grpId="0" animBg="1"/>
      <p:bldP spid="21" grpId="0" animBg="1"/>
      <p:bldP spid="23" grpId="0" animBg="1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图片 23" descr="370"/>
          <p:cNvPicPr>
            <a:picLocks noChangeAspect="1"/>
          </p:cNvPicPr>
          <p:nvPr/>
        </p:nvPicPr>
        <p:blipFill>
          <a:blip r:embed="rId3">
            <a:alphaModFix amt="60000"/>
          </a:blip>
          <a:srcRect t="23825" r="18874" b="15972"/>
          <a:stretch>
            <a:fillRect/>
          </a:stretch>
        </p:blipFill>
        <p:spPr>
          <a:xfrm>
            <a:off x="0" y="619760"/>
            <a:ext cx="12189460" cy="623824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33617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901065" y="1025525"/>
            <a:ext cx="133096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</a:t>
            </a:r>
          </a:p>
        </p:txBody>
      </p:sp>
      <p:sp>
        <p:nvSpPr>
          <p:cNvPr id="27" name="圆角矩形 26"/>
          <p:cNvSpPr/>
          <p:nvPr/>
        </p:nvSpPr>
        <p:spPr>
          <a:xfrm>
            <a:off x="674370" y="2515870"/>
            <a:ext cx="9551670" cy="3858260"/>
          </a:xfrm>
          <a:prstGeom prst="roundRect">
            <a:avLst/>
          </a:prstGeom>
          <a:solidFill>
            <a:srgbClr val="BDD7EE">
              <a:alpha val="62000"/>
            </a:srgbClr>
          </a:solidFill>
          <a:ln>
            <a:solidFill>
              <a:srgbClr val="FB9E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3" name="组合 12"/>
          <p:cNvGrpSpPr/>
          <p:nvPr/>
        </p:nvGrpSpPr>
        <p:grpSpPr>
          <a:xfrm>
            <a:off x="336170" y="1993612"/>
            <a:ext cx="295322" cy="210471"/>
            <a:chOff x="435463" y="1226414"/>
            <a:chExt cx="295380" cy="210512"/>
          </a:xfrm>
        </p:grpSpPr>
        <p:sp>
          <p:nvSpPr>
            <p:cNvPr id="14" name="矩形 13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6" name="文本框 15"/>
          <p:cNvSpPr txBox="1"/>
          <p:nvPr/>
        </p:nvSpPr>
        <p:spPr>
          <a:xfrm>
            <a:off x="900430" y="1813560"/>
            <a:ext cx="5072380" cy="565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zh-CN" altLang="en-US" sz="2800"/>
              <a:t>总结：</a:t>
            </a:r>
          </a:p>
        </p:txBody>
      </p:sp>
      <p:sp>
        <p:nvSpPr>
          <p:cNvPr id="12290" name="文本框 2"/>
          <p:cNvSpPr txBox="1">
            <a:spLocks noChangeArrowheads="1"/>
          </p:cNvSpPr>
          <p:nvPr/>
        </p:nvSpPr>
        <p:spPr bwMode="auto">
          <a:xfrm>
            <a:off x="900430" y="4041775"/>
            <a:ext cx="348107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3600" dirty="0">
                <a:latin typeface="微软雅黑" panose="020B0503020204020204" charset="-122"/>
                <a:ea typeface="微软雅黑" panose="020B0503020204020204" charset="-122"/>
                <a:sym typeface="Wingdings" panose="05000000000000000000" charset="0"/>
              </a:rPr>
              <a:t></a:t>
            </a:r>
            <a:r>
              <a:rPr lang="zh-CN" altLang="en-US" sz="3600" dirty="0">
                <a:latin typeface="微软雅黑" panose="020B0503020204020204" charset="-122"/>
                <a:ea typeface="微软雅黑" panose="020B0503020204020204" charset="-122"/>
              </a:rPr>
              <a:t>产生力的条件</a:t>
            </a:r>
          </a:p>
        </p:txBody>
      </p:sp>
      <p:sp>
        <p:nvSpPr>
          <p:cNvPr id="12291" name="文本框 3"/>
          <p:cNvSpPr txBox="1">
            <a:spLocks noChangeArrowheads="1"/>
          </p:cNvSpPr>
          <p:nvPr/>
        </p:nvSpPr>
        <p:spPr bwMode="auto">
          <a:xfrm>
            <a:off x="5059775" y="3515994"/>
            <a:ext cx="5292588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32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两个或两个以上的物体</a:t>
            </a:r>
          </a:p>
        </p:txBody>
      </p:sp>
      <p:sp>
        <p:nvSpPr>
          <p:cNvPr id="12292" name="文本框 4"/>
          <p:cNvSpPr txBox="1">
            <a:spLocks noChangeArrowheads="1"/>
          </p:cNvSpPr>
          <p:nvPr/>
        </p:nvSpPr>
        <p:spPr bwMode="auto">
          <a:xfrm>
            <a:off x="5059775" y="4609284"/>
            <a:ext cx="5690293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32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有相互作用（可以不接触）</a:t>
            </a:r>
          </a:p>
        </p:txBody>
      </p:sp>
      <p:sp>
        <p:nvSpPr>
          <p:cNvPr id="12294" name="文本框 6"/>
          <p:cNvSpPr txBox="1">
            <a:spLocks noChangeArrowheads="1"/>
          </p:cNvSpPr>
          <p:nvPr/>
        </p:nvSpPr>
        <p:spPr bwMode="auto">
          <a:xfrm>
            <a:off x="901001" y="2583359"/>
            <a:ext cx="7704856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3600" dirty="0">
                <a:latin typeface="微软雅黑" panose="020B0503020204020204" charset="-122"/>
                <a:ea typeface="微软雅黑" panose="020B0503020204020204" charset="-122"/>
                <a:sym typeface="Wingdings" panose="05000000000000000000" charset="0"/>
              </a:rPr>
              <a:t></a:t>
            </a:r>
            <a:r>
              <a:rPr lang="zh-CN" altLang="en-US" sz="3600" dirty="0">
                <a:latin typeface="微软雅黑" panose="020B0503020204020204" charset="-122"/>
                <a:ea typeface="微软雅黑" panose="020B0503020204020204" charset="-122"/>
              </a:rPr>
              <a:t>力不能脱离物体而存在</a:t>
            </a:r>
          </a:p>
        </p:txBody>
      </p:sp>
      <p:sp>
        <p:nvSpPr>
          <p:cNvPr id="12" name="文本框 6"/>
          <p:cNvSpPr txBox="1">
            <a:spLocks noChangeArrowheads="1"/>
          </p:cNvSpPr>
          <p:nvPr/>
        </p:nvSpPr>
        <p:spPr bwMode="auto">
          <a:xfrm>
            <a:off x="900758" y="5500388"/>
            <a:ext cx="910553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3600" dirty="0">
                <a:latin typeface="微软雅黑" panose="020B0503020204020204" charset="-122"/>
                <a:ea typeface="微软雅黑" panose="020B0503020204020204" charset="-122"/>
                <a:sym typeface="Wingdings" panose="05000000000000000000" charset="0"/>
              </a:rPr>
              <a:t></a:t>
            </a:r>
            <a:r>
              <a:rPr lang="zh-CN" altLang="en-US" sz="3600" dirty="0">
                <a:latin typeface="微软雅黑" panose="020B0503020204020204" charset="-122"/>
                <a:ea typeface="微软雅黑" panose="020B0503020204020204" charset="-122"/>
              </a:rPr>
              <a:t>有力存在，必有</a:t>
            </a:r>
            <a:r>
              <a:rPr lang="zh-CN" altLang="en-US" sz="36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施力物体</a:t>
            </a:r>
            <a:r>
              <a:rPr lang="zh-CN" altLang="en-US" sz="3600" dirty="0">
                <a:latin typeface="微软雅黑" panose="020B0503020204020204" charset="-122"/>
                <a:ea typeface="微软雅黑" panose="020B0503020204020204" charset="-122"/>
              </a:rPr>
              <a:t>和</a:t>
            </a:r>
            <a:r>
              <a:rPr lang="zh-CN" altLang="en-US" sz="36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受力物体</a:t>
            </a:r>
          </a:p>
        </p:txBody>
      </p:sp>
      <p:sp>
        <p:nvSpPr>
          <p:cNvPr id="17" name="左大括号 16"/>
          <p:cNvSpPr/>
          <p:nvPr/>
        </p:nvSpPr>
        <p:spPr>
          <a:xfrm>
            <a:off x="4381500" y="3832225"/>
            <a:ext cx="613410" cy="1091565"/>
          </a:xfrm>
          <a:prstGeom prst="lef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/>
      <p:bldP spid="12292" grpId="0"/>
      <p:bldP spid="12294" grpId="0"/>
      <p:bldP spid="12" grpId="0"/>
      <p:bldP spid="17" grpId="0" bldLvl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860137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667385"/>
            <a:ext cx="104521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</a:t>
            </a:r>
          </a:p>
        </p:txBody>
      </p:sp>
      <p:grpSp>
        <p:nvGrpSpPr>
          <p:cNvPr id="31" name="组合 30"/>
          <p:cNvGrpSpPr/>
          <p:nvPr/>
        </p:nvGrpSpPr>
        <p:grpSpPr>
          <a:xfrm>
            <a:off x="703200" y="1554827"/>
            <a:ext cx="295322" cy="210471"/>
            <a:chOff x="435463" y="1226414"/>
            <a:chExt cx="295380" cy="210512"/>
          </a:xfrm>
        </p:grpSpPr>
        <p:sp>
          <p:nvSpPr>
            <p:cNvPr id="32" name="矩形 3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1229995" y="1399540"/>
            <a:ext cx="47904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一些力的大小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1308100" y="1955800"/>
            <a:ext cx="2858770" cy="2493645"/>
            <a:chOff x="2060" y="3635"/>
            <a:chExt cx="4502" cy="3927"/>
          </a:xfrm>
        </p:grpSpPr>
        <p:pic>
          <p:nvPicPr>
            <p:cNvPr id="23" name="https://docer-ks3.wpscdn.cn/picture/27802284/5e29a3aae7f2d4f37ee1cf264a0e9d80_612.jpg" descr="Carpenter ant, Camponotus vagus, carrying an egg"/>
            <p:cNvPicPr>
              <a:picLocks noChangeAspect="1"/>
            </p:cNvPicPr>
            <p:nvPr/>
          </p:nvPicPr>
          <p:blipFill>
            <a:blip r:embed="rId3"/>
            <a:srcRect l="13803" r="10766"/>
            <a:stretch>
              <a:fillRect/>
            </a:stretch>
          </p:blipFill>
          <p:spPr>
            <a:xfrm>
              <a:off x="2060" y="3635"/>
              <a:ext cx="4502" cy="2739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/>
          </p:nvSpPr>
          <p:spPr>
            <a:xfrm>
              <a:off x="2515" y="6255"/>
              <a:ext cx="3593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>
                  <a:ea typeface="宋体" panose="02010600030101010101" pitchFamily="2" charset="-122"/>
                  <a:cs typeface="+mn-lt"/>
                </a:rPr>
                <a:t>一只蚂蚁的拉力约</a:t>
              </a:r>
              <a:r>
                <a:rPr lang="en-US" altLang="zh-CN" sz="2400">
                  <a:ea typeface="宋体" panose="02010600030101010101" pitchFamily="2" charset="-122"/>
                  <a:cs typeface="+mn-lt"/>
                </a:rPr>
                <a:t>0.001N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5182870" y="1489075"/>
            <a:ext cx="2687320" cy="2482215"/>
            <a:chOff x="8162" y="2345"/>
            <a:chExt cx="4232" cy="3909"/>
          </a:xfrm>
        </p:grpSpPr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4"/>
            <a:srcRect r="9734" b="11667"/>
            <a:stretch>
              <a:fillRect/>
            </a:stretch>
          </p:blipFill>
          <p:spPr>
            <a:xfrm>
              <a:off x="8333" y="2345"/>
              <a:ext cx="3892" cy="2543"/>
            </a:xfrm>
            <a:prstGeom prst="rect">
              <a:avLst/>
            </a:prstGeom>
          </p:spPr>
        </p:pic>
        <p:sp>
          <p:nvSpPr>
            <p:cNvPr id="27" name="文本框 26"/>
            <p:cNvSpPr txBox="1"/>
            <p:nvPr/>
          </p:nvSpPr>
          <p:spPr>
            <a:xfrm>
              <a:off x="8162" y="4948"/>
              <a:ext cx="4233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>
                  <a:ea typeface="宋体" panose="02010600030101010101" pitchFamily="2" charset="-122"/>
                  <a:cs typeface="+mn-lt"/>
                </a:rPr>
                <a:t>托起两个鸡蛋所用的力大约是</a:t>
              </a:r>
              <a:r>
                <a:rPr lang="en-US" altLang="zh-CN" sz="2400">
                  <a:ea typeface="宋体" panose="02010600030101010101" pitchFamily="2" charset="-122"/>
                  <a:cs typeface="+mn-lt"/>
                </a:rPr>
                <a:t>1N</a:t>
              </a: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561340" y="4802505"/>
            <a:ext cx="4493260" cy="1779270"/>
            <a:chOff x="884" y="7563"/>
            <a:chExt cx="7076" cy="2802"/>
          </a:xfrm>
        </p:grpSpPr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84" y="7563"/>
              <a:ext cx="5224" cy="2775"/>
            </a:xfrm>
            <a:prstGeom prst="rect">
              <a:avLst/>
            </a:prstGeom>
          </p:spPr>
        </p:pic>
        <p:sp>
          <p:nvSpPr>
            <p:cNvPr id="29" name="文本框 28"/>
            <p:cNvSpPr txBox="1"/>
            <p:nvPr/>
          </p:nvSpPr>
          <p:spPr>
            <a:xfrm>
              <a:off x="6108" y="7895"/>
              <a:ext cx="1852" cy="24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400">
                  <a:ea typeface="宋体" panose="02010600030101010101" pitchFamily="2" charset="-122"/>
                  <a:cs typeface="+mn-lt"/>
                </a:rPr>
                <a:t>打开易拉罐的力约</a:t>
              </a:r>
              <a:r>
                <a:rPr lang="en-US" altLang="zh-CN" sz="2400">
                  <a:ea typeface="宋体" panose="02010600030101010101" pitchFamily="2" charset="-122"/>
                  <a:cs typeface="+mn-lt"/>
                </a:rPr>
                <a:t>20N</a:t>
              </a: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5182870" y="4186555"/>
            <a:ext cx="2579370" cy="2549525"/>
            <a:chOff x="8162" y="6593"/>
            <a:chExt cx="4062" cy="4015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162" y="6593"/>
              <a:ext cx="4063" cy="2709"/>
            </a:xfrm>
            <a:prstGeom prst="rect">
              <a:avLst/>
            </a:prstGeom>
          </p:spPr>
        </p:pic>
        <p:sp>
          <p:nvSpPr>
            <p:cNvPr id="8" name="文本框 7"/>
            <p:cNvSpPr txBox="1"/>
            <p:nvPr/>
          </p:nvSpPr>
          <p:spPr>
            <a:xfrm>
              <a:off x="8162" y="9302"/>
              <a:ext cx="4063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>
                  <a:ea typeface="宋体" panose="02010600030101010101" pitchFamily="2" charset="-122"/>
                  <a:cs typeface="+mn-lt"/>
                </a:rPr>
                <a:t>大型拖拉机的拉力约</a:t>
              </a:r>
              <a:r>
                <a:rPr lang="en-US" altLang="zh-CN" sz="2400">
                  <a:ea typeface="宋体" panose="02010600030101010101" pitchFamily="2" charset="-122"/>
                  <a:cs typeface="+mn-lt"/>
                </a:rPr>
                <a:t>35000N</a:t>
              </a:r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8654415" y="904240"/>
            <a:ext cx="3091815" cy="5544820"/>
            <a:chOff x="13629" y="1424"/>
            <a:chExt cx="4869" cy="8732"/>
          </a:xfrm>
        </p:grpSpPr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3630" y="1424"/>
              <a:ext cx="4868" cy="7307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/>
          </p:nvSpPr>
          <p:spPr>
            <a:xfrm>
              <a:off x="13629" y="8849"/>
              <a:ext cx="4868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400">
                  <a:ea typeface="宋体" panose="02010600030101010101" pitchFamily="2" charset="-122"/>
                  <a:cs typeface="+mn-lt"/>
                </a:rPr>
                <a:t>我国</a:t>
              </a:r>
              <a:r>
                <a:rPr lang="en-US" altLang="zh-CN" sz="2400">
                  <a:ea typeface="宋体" panose="02010600030101010101" pitchFamily="2" charset="-122"/>
                  <a:cs typeface="+mn-lt"/>
                </a:rPr>
                <a:t>“</a:t>
              </a:r>
              <a:r>
                <a:rPr lang="zh-CN" altLang="en-US" sz="2400">
                  <a:ea typeface="宋体" panose="02010600030101010101" pitchFamily="2" charset="-122"/>
                  <a:cs typeface="+mn-lt"/>
                </a:rPr>
                <a:t>长征</a:t>
              </a:r>
              <a:r>
                <a:rPr lang="en-US" altLang="zh-CN" sz="2400">
                  <a:ea typeface="宋体" panose="02010600030101010101" pitchFamily="2" charset="-122"/>
                  <a:cs typeface="+mn-lt"/>
                </a:rPr>
                <a:t>8</a:t>
              </a:r>
              <a:r>
                <a:rPr lang="zh-CN" altLang="en-US" sz="2400">
                  <a:ea typeface="宋体" panose="02010600030101010101" pitchFamily="2" charset="-122"/>
                  <a:cs typeface="+mn-lt"/>
                </a:rPr>
                <a:t>号</a:t>
              </a:r>
              <a:r>
                <a:rPr lang="en-US" altLang="zh-CN" sz="2400">
                  <a:ea typeface="宋体" panose="02010600030101010101" pitchFamily="2" charset="-122"/>
                  <a:cs typeface="+mn-lt"/>
                </a:rPr>
                <a:t>”</a:t>
              </a:r>
              <a:r>
                <a:rPr lang="zh-CN" altLang="en-US" sz="2400">
                  <a:ea typeface="宋体" panose="02010600030101010101" pitchFamily="2" charset="-122"/>
                  <a:cs typeface="+mn-lt"/>
                </a:rPr>
                <a:t>火箭的推力约</a:t>
              </a:r>
              <a:r>
                <a:rPr lang="en-US" altLang="zh-CN" sz="2400">
                  <a:ea typeface="宋体" panose="02010600030101010101" pitchFamily="2" charset="-122"/>
                  <a:cs typeface="+mn-lt"/>
                </a:rPr>
                <a:t>4.8</a:t>
              </a:r>
              <a:r>
                <a:rPr lang="zh-CN" altLang="en-US" sz="2400">
                  <a:ea typeface="宋体" panose="02010600030101010101" pitchFamily="2" charset="-122"/>
                  <a:cs typeface="+mn-lt"/>
                </a:rPr>
                <a:t>×</a:t>
              </a:r>
              <a:r>
                <a:rPr lang="en-US" altLang="zh-CN" sz="2400">
                  <a:ea typeface="宋体" panose="02010600030101010101" pitchFamily="2" charset="-122"/>
                  <a:cs typeface="+mn-lt"/>
                </a:rPr>
                <a:t>10</a:t>
              </a:r>
              <a:r>
                <a:rPr lang="en-US" altLang="zh-CN" sz="2800" baseline="30000">
                  <a:ea typeface="宋体" panose="02010600030101010101" pitchFamily="2" charset="-122"/>
                  <a:cs typeface="+mn-lt"/>
                </a:rPr>
                <a:t>6</a:t>
              </a:r>
              <a:r>
                <a:rPr lang="en-US" altLang="zh-CN" sz="2400">
                  <a:ea typeface="宋体" panose="02010600030101010101" pitchFamily="2" charset="-122"/>
                  <a:cs typeface="+mn-lt"/>
                </a:rPr>
                <a:t>N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361315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力的作用效果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703200" y="188375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1308100" y="1727835"/>
            <a:ext cx="43160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活动</a:t>
            </a:r>
            <a:r>
              <a:rPr lang="en-US" altLang="zh-CN" sz="2800"/>
              <a:t>1 </a:t>
            </a:r>
            <a:r>
              <a:rPr lang="zh-CN" altLang="en-US" sz="2800"/>
              <a:t>探究力的作用效果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229360" y="2769870"/>
            <a:ext cx="406400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1. 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取一根弹簧和一块海绵，分别用手拉弹簧和捏海绵，观察弹簧和海绵的形状有什么变化。</a:t>
            </a:r>
          </a:p>
        </p:txBody>
      </p:sp>
      <p:pic>
        <p:nvPicPr>
          <p:cNvPr id="16" name="【物理】力的作用效果_哔哩哔哩_bilibili1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05120" y="2002790"/>
            <a:ext cx="6101715" cy="376682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8" fill="hold" display="1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3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361315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力的作用效果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703200" y="188375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1308100" y="1727835"/>
            <a:ext cx="43160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活动</a:t>
            </a:r>
            <a:r>
              <a:rPr lang="en-US" altLang="zh-CN" sz="2800"/>
              <a:t>1 </a:t>
            </a:r>
            <a:r>
              <a:rPr lang="zh-CN" altLang="en-US" sz="2800"/>
              <a:t>探究力的作用效果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308100" y="2585720"/>
            <a:ext cx="5951220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实验现象：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1.  </a:t>
            </a:r>
            <a:r>
              <a:rPr lang="zh-CN" altLang="en-US" sz="2800"/>
              <a:t>用手拉弹簧，弹簧伸长了；</a:t>
            </a:r>
          </a:p>
          <a:p>
            <a:pPr indent="457200">
              <a:lnSpc>
                <a:spcPct val="150000"/>
              </a:lnSpc>
            </a:pPr>
            <a:r>
              <a:rPr lang="zh-CN" altLang="en-US" sz="2800"/>
              <a:t>用手捏海绵，海绵的形状改变了。</a:t>
            </a:r>
          </a:p>
        </p:txBody>
      </p:sp>
      <p:pic>
        <p:nvPicPr>
          <p:cNvPr id="16" name="【物理】力的作用效果_哔哩哔哩_bilibili1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47230" y="1097280"/>
            <a:ext cx="4722495" cy="2656205"/>
          </a:xfrm>
          <a:prstGeom prst="rect">
            <a:avLst/>
          </a:prstGeom>
        </p:spPr>
      </p:pic>
      <p:pic>
        <p:nvPicPr>
          <p:cNvPr id="11" name="图片 10" descr="捏海绵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7230" y="3753485"/>
            <a:ext cx="4721860" cy="2648585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703200" y="2923252"/>
            <a:ext cx="295322" cy="210471"/>
            <a:chOff x="435463" y="1226414"/>
            <a:chExt cx="295380" cy="210512"/>
          </a:xfrm>
        </p:grpSpPr>
        <p:sp>
          <p:nvSpPr>
            <p:cNvPr id="15" name="矩形 1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5" dur="388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24" repeatCount="indefinite" fill="hold" display="1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9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361315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力的作用效果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703200" y="188375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1308100" y="1727835"/>
            <a:ext cx="43160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活动</a:t>
            </a:r>
            <a:r>
              <a:rPr lang="en-US" altLang="zh-CN" sz="2800"/>
              <a:t>1 </a:t>
            </a:r>
            <a:r>
              <a:rPr lang="zh-CN" altLang="en-US" sz="2800"/>
              <a:t>探究力的作用效果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308100" y="2249805"/>
            <a:ext cx="515937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>
                <a:ea typeface="宋体" panose="02010600030101010101" pitchFamily="2" charset="-122"/>
                <a:cs typeface="+mn-lt"/>
              </a:rPr>
              <a:t>2. </a:t>
            </a:r>
            <a:r>
              <a:rPr lang="zh-CN" altLang="en-US" sz="2800">
                <a:ea typeface="宋体" panose="02010600030101010101" pitchFamily="2" charset="-122"/>
                <a:cs typeface="+mn-lt"/>
              </a:rPr>
              <a:t>将小铁球静止放在水平桌面上，然后用磁铁靠近小铁球，会观察到什么现象？如图所示，让小铁球做直线运动，将磁铁放在小铁球运动路径的一侧，又会观察到什么现象？</a:t>
            </a:r>
          </a:p>
        </p:txBody>
      </p:sp>
      <p:pic>
        <p:nvPicPr>
          <p:cNvPr id="11267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808470" y="2415540"/>
            <a:ext cx="4563110" cy="3060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" name="【物理】力的作用效果_哔哩哔哩_bilibili1">
            <a:hlinkClick r:id="" action="ppaction://media"/>
          </p:cNvPr>
          <p:cNvPicPr/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36265" y="2029460"/>
            <a:ext cx="6933565" cy="408305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3" fill="hold" display="1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8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361315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力的作用效果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703200" y="188375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1308100" y="1727835"/>
            <a:ext cx="43160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活动</a:t>
            </a:r>
            <a:r>
              <a:rPr lang="en-US" altLang="zh-CN" sz="2800"/>
              <a:t>1 </a:t>
            </a:r>
            <a:r>
              <a:rPr lang="zh-CN" altLang="en-US" sz="2800"/>
              <a:t>探究力的作用效果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308100" y="2585720"/>
            <a:ext cx="5951220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实验现象：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374775" y="3429000"/>
            <a:ext cx="504380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>
                <a:sym typeface="+mn-ea"/>
              </a:rPr>
              <a:t>2.  </a:t>
            </a:r>
            <a:r>
              <a:rPr lang="zh-CN" altLang="en-US" sz="2800">
                <a:sym typeface="+mn-ea"/>
              </a:rPr>
              <a:t>磁铁使静止的小铁球运动了；</a:t>
            </a:r>
          </a:p>
          <a:p>
            <a:pPr indent="457200">
              <a:lnSpc>
                <a:spcPct val="150000"/>
              </a:lnSpc>
            </a:pPr>
            <a:r>
              <a:rPr lang="zh-CN" altLang="en-US" sz="2800">
                <a:sym typeface="+mn-ea"/>
              </a:rPr>
              <a:t>磁铁使做直线运动的小铁球</a:t>
            </a:r>
          </a:p>
          <a:p>
            <a:pPr indent="457200">
              <a:lnSpc>
                <a:spcPct val="150000"/>
              </a:lnSpc>
            </a:pPr>
            <a:r>
              <a:rPr lang="zh-CN" altLang="en-US" sz="2800">
                <a:sym typeface="+mn-ea"/>
              </a:rPr>
              <a:t>发生了偏转。</a:t>
            </a:r>
          </a:p>
        </p:txBody>
      </p:sp>
      <p:pic>
        <p:nvPicPr>
          <p:cNvPr id="16" name="【物理】力的作用效果_哔哩哔哩_bilibili1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77050" y="1193800"/>
            <a:ext cx="4884420" cy="2747645"/>
          </a:xfrm>
          <a:prstGeom prst="rect">
            <a:avLst/>
          </a:prstGeom>
        </p:spPr>
      </p:pic>
      <p:pic>
        <p:nvPicPr>
          <p:cNvPr id="11" name="MyVideo_5">
            <a:hlinkClick r:id="" action="ppaction://media"/>
          </p:cNvPr>
          <p:cNvPicPr/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877050" y="3941445"/>
            <a:ext cx="4884420" cy="2645410"/>
          </a:xfrm>
          <a:prstGeom prst="rect">
            <a:avLst/>
          </a:prstGeom>
        </p:spPr>
      </p:pic>
      <p:grpSp>
        <p:nvGrpSpPr>
          <p:cNvPr id="13" name="组合 12"/>
          <p:cNvGrpSpPr/>
          <p:nvPr/>
        </p:nvGrpSpPr>
        <p:grpSpPr>
          <a:xfrm>
            <a:off x="703200" y="2923252"/>
            <a:ext cx="295322" cy="210471"/>
            <a:chOff x="435463" y="1226414"/>
            <a:chExt cx="295380" cy="210512"/>
          </a:xfrm>
        </p:grpSpPr>
        <p:sp>
          <p:nvSpPr>
            <p:cNvPr id="14" name="矩形 13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512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5" dur="252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26" repeatCount="indefinite" fill="hold" display="1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video>
              <p:cMediaNode>
                <p:cTn id="27" repeatCount="indefinite" fill="hold" display="1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361315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力的作用效果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703200" y="188375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1308100" y="1727835"/>
            <a:ext cx="43160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活动</a:t>
            </a:r>
            <a:r>
              <a:rPr lang="en-US" altLang="zh-CN" sz="2800"/>
              <a:t>1 </a:t>
            </a:r>
            <a:r>
              <a:rPr lang="zh-CN" altLang="en-US" sz="2800"/>
              <a:t>探究力的作用效果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308100" y="2259965"/>
            <a:ext cx="566229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由上述实验可得：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力可以使物体的</a:t>
            </a:r>
            <a:r>
              <a:rPr lang="zh-CN" altLang="en-US" sz="2800" b="1">
                <a:solidFill>
                  <a:schemeClr val="accent5"/>
                </a:solidFill>
              </a:rPr>
              <a:t>形状</a:t>
            </a:r>
            <a:r>
              <a:rPr lang="zh-CN" altLang="en-US" sz="2800"/>
              <a:t>发生</a:t>
            </a:r>
            <a:r>
              <a:rPr lang="zh-CN" altLang="en-US" sz="2800" b="1">
                <a:solidFill>
                  <a:schemeClr val="accent5"/>
                </a:solidFill>
              </a:rPr>
              <a:t>改变</a:t>
            </a:r>
            <a:r>
              <a:rPr lang="zh-CN" altLang="en-US" sz="2800"/>
              <a:t>，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也可以使物体的</a:t>
            </a:r>
            <a:r>
              <a:rPr lang="zh-CN" altLang="en-US" sz="2800" b="1">
                <a:solidFill>
                  <a:schemeClr val="accent5"/>
                </a:solidFill>
              </a:rPr>
              <a:t>运动状态</a:t>
            </a:r>
            <a:r>
              <a:rPr lang="zh-CN" altLang="en-US" sz="2800"/>
              <a:t>发生</a:t>
            </a:r>
            <a:r>
              <a:rPr lang="zh-CN" altLang="en-US" sz="2800" b="1">
                <a:solidFill>
                  <a:schemeClr val="accent5"/>
                </a:solidFill>
              </a:rPr>
              <a:t>改变</a:t>
            </a:r>
            <a:r>
              <a:rPr lang="zh-CN" altLang="en-US" sz="2800"/>
              <a:t>。</a:t>
            </a:r>
          </a:p>
        </p:txBody>
      </p:sp>
      <p:grpSp>
        <p:nvGrpSpPr>
          <p:cNvPr id="21" name="组合 20"/>
          <p:cNvGrpSpPr/>
          <p:nvPr/>
        </p:nvGrpSpPr>
        <p:grpSpPr>
          <a:xfrm>
            <a:off x="1609725" y="3771900"/>
            <a:ext cx="5951220" cy="2574925"/>
            <a:chOff x="2535" y="5940"/>
            <a:chExt cx="9372" cy="4055"/>
          </a:xfrm>
        </p:grpSpPr>
        <p:sp>
          <p:nvSpPr>
            <p:cNvPr id="10" name="下箭头标注 9"/>
            <p:cNvSpPr/>
            <p:nvPr/>
          </p:nvSpPr>
          <p:spPr>
            <a:xfrm>
              <a:off x="6108" y="5940"/>
              <a:ext cx="4504" cy="1877"/>
            </a:xfrm>
            <a:prstGeom prst="downArrowCallout">
              <a:avLst>
                <a:gd name="adj1" fmla="val 25000"/>
                <a:gd name="adj2" fmla="val 25000"/>
                <a:gd name="adj3" fmla="val 25000"/>
                <a:gd name="adj4" fmla="val 34096"/>
              </a:avLst>
            </a:prstGeom>
            <a:solidFill>
              <a:srgbClr val="000000">
                <a:alpha val="0"/>
              </a:srgbClr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2535" y="7817"/>
              <a:ext cx="9373" cy="2179"/>
            </a:xfrm>
            <a:prstGeom prst="rect">
              <a:avLst/>
            </a:prstGeom>
            <a:noFill/>
            <a:ln w="28575" cmpd="sng">
              <a:solidFill>
                <a:srgbClr val="FF0000"/>
              </a:solidFill>
              <a:prstDash val="solid"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800"/>
                <a:t>物体由静止变为运动或由运动变为静止，运动的速度发生变化，运动的方向改变都叫做运动状态发生改变。</a:t>
              </a:r>
            </a:p>
          </p:txBody>
        </p:sp>
      </p:grpSp>
      <p:pic>
        <p:nvPicPr>
          <p:cNvPr id="13" name="https://photo-static-api.fotomore.com/creative/vcg/veer/612/veer-150671092.jpg" descr="Woman shooting with the longbow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957820" y="905510"/>
            <a:ext cx="3789045" cy="2579370"/>
          </a:xfrm>
          <a:prstGeom prst="rect">
            <a:avLst/>
          </a:prstGeom>
        </p:spPr>
      </p:pic>
      <p:pic>
        <p:nvPicPr>
          <p:cNvPr id="17" name="图片 16"/>
          <p:cNvPicPr/>
          <p:nvPr/>
        </p:nvPicPr>
        <p:blipFill>
          <a:blip r:embed="rId5"/>
          <a:stretch>
            <a:fillRect/>
          </a:stretch>
        </p:blipFill>
        <p:spPr>
          <a:xfrm>
            <a:off x="8108315" y="3484880"/>
            <a:ext cx="3250565" cy="3250565"/>
          </a:xfrm>
          <a:prstGeom prst="rect">
            <a:avLst/>
          </a:prstGeom>
        </p:spPr>
      </p:pic>
      <p:grpSp>
        <p:nvGrpSpPr>
          <p:cNvPr id="18" name="组合 17"/>
          <p:cNvGrpSpPr/>
          <p:nvPr/>
        </p:nvGrpSpPr>
        <p:grpSpPr>
          <a:xfrm>
            <a:off x="703200" y="2611467"/>
            <a:ext cx="295322" cy="210471"/>
            <a:chOff x="435463" y="1226414"/>
            <a:chExt cx="295380" cy="210512"/>
          </a:xfrm>
        </p:grpSpPr>
        <p:sp>
          <p:nvSpPr>
            <p:cNvPr id="19" name="矩形 1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402844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力的作用是相互的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703200" y="188375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1308100" y="1727835"/>
            <a:ext cx="43160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活动</a:t>
            </a:r>
            <a:r>
              <a:rPr lang="en-US" altLang="zh-CN" sz="2800"/>
              <a:t>2 </a:t>
            </a:r>
            <a:r>
              <a:rPr lang="zh-CN" altLang="en-US" sz="2800"/>
              <a:t>推手游戏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308100" y="2333625"/>
            <a:ext cx="482727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711200" fontAlgn="auto">
              <a:lnSpc>
                <a:spcPct val="150000"/>
              </a:lnSpc>
              <a:extLst>
                <a:ext uri="{35155182-B16C-46BC-9424-99874614C6A1}">
                  <wpsdc:indentchars xmlns="" xmlns:wpsdc="http://www.wps.cn/officeDocument/2017/drawingmlCustomData" val="200" checksum="3773799597"/>
                </a:ext>
              </a:extLst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甲、乙两名同学穿着旱冰鞋，站在平整的水泥地上，两人手掌相合在一起。先让甲主动用力推乙，甲、乙各自将怎样运动？再让乙主动用力推甲，甲、乙各自又怎样运动？</a:t>
            </a: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056120" y="1054735"/>
            <a:ext cx="3841115" cy="4469130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6026785" y="5774055"/>
            <a:ext cx="6082665" cy="690880"/>
            <a:chOff x="9491" y="9093"/>
            <a:chExt cx="9579" cy="1088"/>
          </a:xfrm>
        </p:grpSpPr>
        <p:pic>
          <p:nvPicPr>
            <p:cNvPr id="11" name="图片 10" descr="注意"/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9491" y="9093"/>
              <a:ext cx="1089" cy="1089"/>
            </a:xfrm>
            <a:prstGeom prst="rect">
              <a:avLst/>
            </a:prstGeom>
          </p:spPr>
        </p:pic>
        <p:sp>
          <p:nvSpPr>
            <p:cNvPr id="13" name="文本框 12"/>
            <p:cNvSpPr txBox="1"/>
            <p:nvPr/>
          </p:nvSpPr>
          <p:spPr>
            <a:xfrm>
              <a:off x="10580" y="9201"/>
              <a:ext cx="8491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400"/>
                <a:t>做这个游戏时要均匀用力，注意安全。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402844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力的作用是相互的</a:t>
            </a:r>
          </a:p>
        </p:txBody>
      </p:sp>
      <p:pic>
        <p:nvPicPr>
          <p:cNvPr id="9" name="力学实验：力的作用是相互的_哔哩哔哩_bilibili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48180" y="1893570"/>
            <a:ext cx="8295640" cy="459041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402844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力的作用是相互的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703200" y="2669252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1308100" y="1727835"/>
            <a:ext cx="43160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活动</a:t>
            </a:r>
            <a:r>
              <a:rPr lang="en-US" altLang="zh-CN" sz="2800"/>
              <a:t>2 </a:t>
            </a:r>
            <a:r>
              <a:rPr lang="zh-CN" altLang="en-US" sz="2800"/>
              <a:t>推手游戏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365250" y="2249805"/>
            <a:ext cx="406400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实验现象：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无论甲主动用力推乙，还是乙主动用力推甲，甲、乙都会</a:t>
            </a:r>
            <a:r>
              <a:rPr lang="zh-CN" altLang="en-US" sz="2800" b="1"/>
              <a:t>同时</a:t>
            </a:r>
            <a:r>
              <a:rPr lang="zh-CN" altLang="en-US" sz="2800"/>
              <a:t>往后退。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308100" y="5134610"/>
            <a:ext cx="4316730" cy="1168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实验结论：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accent5"/>
                </a:solidFill>
              </a:rPr>
              <a:t>物体间力的作用是相互的</a:t>
            </a:r>
            <a:r>
              <a:rPr lang="zh-CN" altLang="en-US" sz="2800"/>
              <a:t>。</a:t>
            </a:r>
          </a:p>
        </p:txBody>
      </p:sp>
      <p:grpSp>
        <p:nvGrpSpPr>
          <p:cNvPr id="11" name="组合 10"/>
          <p:cNvGrpSpPr/>
          <p:nvPr/>
        </p:nvGrpSpPr>
        <p:grpSpPr>
          <a:xfrm>
            <a:off x="703200" y="5314662"/>
            <a:ext cx="295322" cy="210471"/>
            <a:chOff x="435463" y="1226414"/>
            <a:chExt cx="295380" cy="210512"/>
          </a:xfrm>
        </p:grpSpPr>
        <p:sp>
          <p:nvSpPr>
            <p:cNvPr id="13" name="矩形 1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703200" y="1883757"/>
            <a:ext cx="295322" cy="210471"/>
            <a:chOff x="435463" y="1226414"/>
            <a:chExt cx="295380" cy="210512"/>
          </a:xfrm>
        </p:grpSpPr>
        <p:sp>
          <p:nvSpPr>
            <p:cNvPr id="16" name="矩形 1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18" name="力学实验：力的作用是相互的_哔哩哔哩_bilibili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52465" y="1695450"/>
            <a:ext cx="6113780" cy="343916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5527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7" fill="hold" display="1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图片 99"/>
          <p:cNvPicPr/>
          <p:nvPr/>
        </p:nvPicPr>
        <p:blipFill>
          <a:blip r:embed="rId3">
            <a:alphaModFix amt="70000"/>
          </a:blip>
          <a:srcRect t="6585" r="9924" b="24583"/>
          <a:stretch>
            <a:fillRect/>
          </a:stretch>
        </p:blipFill>
        <p:spPr>
          <a:xfrm>
            <a:off x="1270" y="598805"/>
            <a:ext cx="12188825" cy="625919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402844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力的作用是相互的</a:t>
            </a:r>
          </a:p>
        </p:txBody>
      </p:sp>
      <p:grpSp>
        <p:nvGrpSpPr>
          <p:cNvPr id="15" name="组合 14"/>
          <p:cNvGrpSpPr/>
          <p:nvPr/>
        </p:nvGrpSpPr>
        <p:grpSpPr>
          <a:xfrm>
            <a:off x="703200" y="2121882"/>
            <a:ext cx="295322" cy="210471"/>
            <a:chOff x="435463" y="1226414"/>
            <a:chExt cx="295380" cy="210512"/>
          </a:xfrm>
        </p:grpSpPr>
        <p:sp>
          <p:nvSpPr>
            <p:cNvPr id="16" name="矩形 1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1351915" y="1781810"/>
            <a:ext cx="9417050" cy="3322955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注意事项：</a:t>
            </a:r>
          </a:p>
          <a:p>
            <a:pPr marL="0" indent="622300" eaLnBrk="1" hangingPunct="1">
              <a:lnSpc>
                <a:spcPct val="150000"/>
              </a:lnSpc>
              <a:defRPr/>
            </a:pPr>
            <a:r>
              <a:rPr lang="en-US" altLang="zh-CN" sz="2800">
                <a:latin typeface="Times New Roman" panose="02020603050405020304" pitchFamily="18" charset="0"/>
                <a:sym typeface="+mn-ea"/>
              </a:rPr>
              <a:t>(1)</a:t>
            </a:r>
            <a:r>
              <a:rPr lang="zh-CN" altLang="en-US" sz="2800">
                <a:latin typeface="Times New Roman" panose="02020603050405020304" pitchFamily="18" charset="0"/>
                <a:sym typeface="+mn-ea"/>
              </a:rPr>
              <a:t>一个物体在对另一个物体施加力的同时，也要受到另一个物体对它施加的力，因此，</a:t>
            </a:r>
            <a:r>
              <a:rPr lang="zh-CN" altLang="en-US" sz="2800" b="1">
                <a:latin typeface="Times New Roman" panose="02020603050405020304" pitchFamily="18" charset="0"/>
                <a:sym typeface="+mn-ea"/>
              </a:rPr>
              <a:t>物体间力的作用是相互的</a:t>
            </a:r>
            <a:r>
              <a:rPr lang="zh-CN" altLang="en-US" sz="2800">
                <a:latin typeface="Times New Roman" panose="02020603050405020304" pitchFamily="18" charset="0"/>
                <a:sym typeface="+mn-ea"/>
              </a:rPr>
              <a:t>。</a:t>
            </a:r>
            <a:endParaRPr lang="zh-CN" altLang="en-US" sz="2800">
              <a:latin typeface="Times New Roman" panose="02020603050405020304" pitchFamily="18" charset="0"/>
            </a:endParaRPr>
          </a:p>
          <a:p>
            <a:pPr marL="0" indent="622300" eaLnBrk="1" hangingPunct="1">
              <a:lnSpc>
                <a:spcPct val="150000"/>
              </a:lnSpc>
              <a:defRPr/>
            </a:pPr>
            <a:r>
              <a:rPr lang="en-US" altLang="zh-CN" sz="2800">
                <a:latin typeface="Times New Roman" panose="02020603050405020304" pitchFamily="18" charset="0"/>
                <a:sym typeface="+mn-ea"/>
              </a:rPr>
              <a:t>(2)</a:t>
            </a:r>
            <a:r>
              <a:rPr lang="zh-CN" altLang="en-US" sz="2800">
                <a:latin typeface="Times New Roman" panose="02020603050405020304" pitchFamily="18" charset="0"/>
                <a:sym typeface="+mn-ea"/>
              </a:rPr>
              <a:t>力总是</a:t>
            </a:r>
            <a:r>
              <a:rPr lang="zh-CN" altLang="en-US" sz="2800" b="1">
                <a:latin typeface="Times New Roman" panose="02020603050405020304" pitchFamily="18" charset="0"/>
                <a:sym typeface="+mn-ea"/>
              </a:rPr>
              <a:t>成对</a:t>
            </a:r>
            <a:r>
              <a:rPr lang="zh-CN" altLang="en-US" sz="2800">
                <a:latin typeface="Times New Roman" panose="02020603050405020304" pitchFamily="18" charset="0"/>
                <a:sym typeface="+mn-ea"/>
              </a:rPr>
              <a:t>出现的，我们把其中的一个力叫做作用力，另一个力叫做反作用力。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402844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力的作用是相互的</a:t>
            </a:r>
          </a:p>
        </p:txBody>
      </p:sp>
      <p:grpSp>
        <p:nvGrpSpPr>
          <p:cNvPr id="15" name="组合 14"/>
          <p:cNvGrpSpPr/>
          <p:nvPr/>
        </p:nvGrpSpPr>
        <p:grpSpPr>
          <a:xfrm>
            <a:off x="703200" y="1883757"/>
            <a:ext cx="295322" cy="210471"/>
            <a:chOff x="435463" y="1226414"/>
            <a:chExt cx="295380" cy="210512"/>
          </a:xfrm>
        </p:grpSpPr>
        <p:sp>
          <p:nvSpPr>
            <p:cNvPr id="16" name="矩形 1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1308100" y="1727835"/>
            <a:ext cx="57118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力的作用是相互的生活实例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1308100" y="2557145"/>
            <a:ext cx="3815080" cy="3539490"/>
            <a:chOff x="2060" y="4027"/>
            <a:chExt cx="6008" cy="5574"/>
          </a:xfrm>
        </p:grpSpPr>
        <p:pic>
          <p:nvPicPr>
            <p:cNvPr id="3" name="图片 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060" y="4027"/>
              <a:ext cx="6008" cy="3458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>
              <a:off x="2924" y="8101"/>
              <a:ext cx="4279" cy="15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800"/>
                <a:t>用力拍打桌子，手会感到疼痛</a:t>
              </a: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7115810" y="2557145"/>
            <a:ext cx="3849370" cy="3375660"/>
            <a:chOff x="11206" y="4027"/>
            <a:chExt cx="6062" cy="5316"/>
          </a:xfrm>
        </p:grpSpPr>
        <p:pic>
          <p:nvPicPr>
            <p:cNvPr id="8" name="图片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1977" y="4027"/>
              <a:ext cx="4520" cy="3390"/>
            </a:xfrm>
            <a:prstGeom prst="rect">
              <a:avLst/>
            </a:prstGeom>
          </p:spPr>
        </p:pic>
        <p:sp>
          <p:nvSpPr>
            <p:cNvPr id="9" name="文本框 8"/>
            <p:cNvSpPr txBox="1"/>
            <p:nvPr/>
          </p:nvSpPr>
          <p:spPr>
            <a:xfrm>
              <a:off x="11206" y="7843"/>
              <a:ext cx="6063" cy="15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800"/>
                <a:t>用手提起物体，</a:t>
              </a:r>
            </a:p>
            <a:p>
              <a:pPr algn="ctr"/>
              <a:r>
                <a:rPr lang="zh-CN" altLang="en-US" sz="2800"/>
                <a:t>物体也用力把手向下拉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74610" y="1410335"/>
            <a:ext cx="4112260" cy="447802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280733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力的三要素</a:t>
            </a:r>
          </a:p>
        </p:txBody>
      </p:sp>
      <p:grpSp>
        <p:nvGrpSpPr>
          <p:cNvPr id="15" name="组合 14"/>
          <p:cNvGrpSpPr/>
          <p:nvPr/>
        </p:nvGrpSpPr>
        <p:grpSpPr>
          <a:xfrm>
            <a:off x="703200" y="2029172"/>
            <a:ext cx="295322" cy="210471"/>
            <a:chOff x="435463" y="1226414"/>
            <a:chExt cx="295380" cy="210512"/>
          </a:xfrm>
        </p:grpSpPr>
        <p:sp>
          <p:nvSpPr>
            <p:cNvPr id="16" name="矩形 1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17" name="矩形 1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2" name="椭圆 1"/>
          <p:cNvSpPr/>
          <p:nvPr/>
        </p:nvSpPr>
        <p:spPr>
          <a:xfrm>
            <a:off x="9691370" y="3809365"/>
            <a:ext cx="79375" cy="76200"/>
          </a:xfrm>
          <a:prstGeom prst="ellipse">
            <a:avLst/>
          </a:prstGeom>
          <a:solidFill>
            <a:srgbClr val="036E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0158095" y="3867785"/>
            <a:ext cx="79375" cy="79375"/>
          </a:xfrm>
          <a:prstGeom prst="ellipse">
            <a:avLst/>
          </a:prstGeom>
          <a:solidFill>
            <a:srgbClr val="036E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0443845" y="3923665"/>
            <a:ext cx="76200" cy="76200"/>
          </a:xfrm>
          <a:prstGeom prst="ellipse">
            <a:avLst/>
          </a:prstGeom>
          <a:solidFill>
            <a:srgbClr val="036E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10274300" y="4081145"/>
            <a:ext cx="459105" cy="392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lnSpc>
                <a:spcPct val="70000"/>
              </a:lnSpc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B  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308100" y="1773555"/>
            <a:ext cx="5974080" cy="1770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如图所示，用不同大小的力在图中点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处按箭头的指向施力，其效果有什么不同？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743205" y="3929092"/>
            <a:ext cx="295322" cy="210471"/>
            <a:chOff x="435463" y="1226414"/>
            <a:chExt cx="295380" cy="210512"/>
          </a:xfrm>
        </p:grpSpPr>
        <p:sp>
          <p:nvSpPr>
            <p:cNvPr id="11" name="矩形 10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1308100" y="3674110"/>
            <a:ext cx="636333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/>
              <a:t>现象：用力越大，门越容易被推开。</a:t>
            </a:r>
            <a:endParaRPr lang="zh-CN" sz="2800"/>
          </a:p>
        </p:txBody>
      </p:sp>
      <p:sp>
        <p:nvSpPr>
          <p:cNvPr id="19" name="文本框 18"/>
          <p:cNvSpPr txBox="1"/>
          <p:nvPr/>
        </p:nvSpPr>
        <p:spPr>
          <a:xfrm>
            <a:off x="9984740" y="3509010"/>
            <a:ext cx="459105" cy="392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lnSpc>
                <a:spcPct val="70000"/>
              </a:lnSpc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A  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9525635" y="3445510"/>
            <a:ext cx="459105" cy="392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lnSpc>
                <a:spcPct val="70000"/>
              </a:lnSpc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C  </a:t>
            </a:r>
          </a:p>
        </p:txBody>
      </p:sp>
      <p:grpSp>
        <p:nvGrpSpPr>
          <p:cNvPr id="21" name="组合 20"/>
          <p:cNvGrpSpPr/>
          <p:nvPr/>
        </p:nvGrpSpPr>
        <p:grpSpPr>
          <a:xfrm>
            <a:off x="743840" y="5553422"/>
            <a:ext cx="295322" cy="210471"/>
            <a:chOff x="435463" y="1226414"/>
            <a:chExt cx="295380" cy="210512"/>
          </a:xfrm>
        </p:grpSpPr>
        <p:sp>
          <p:nvSpPr>
            <p:cNvPr id="22" name="矩形 2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文本框 23"/>
          <p:cNvSpPr txBox="1"/>
          <p:nvPr/>
        </p:nvSpPr>
        <p:spPr>
          <a:xfrm>
            <a:off x="1308735" y="5354955"/>
            <a:ext cx="604012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/>
              <a:t>结论：</a:t>
            </a:r>
            <a:r>
              <a:rPr lang="zh-CN" altLang="en-US" sz="2800" b="1"/>
              <a:t>力的大小影响力的作用效果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280733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力的三要素</a:t>
            </a:r>
          </a:p>
        </p:txBody>
      </p:sp>
      <p:grpSp>
        <p:nvGrpSpPr>
          <p:cNvPr id="15" name="组合 14"/>
          <p:cNvGrpSpPr/>
          <p:nvPr/>
        </p:nvGrpSpPr>
        <p:grpSpPr>
          <a:xfrm>
            <a:off x="703200" y="2333972"/>
            <a:ext cx="295322" cy="210471"/>
            <a:chOff x="435463" y="1226414"/>
            <a:chExt cx="295380" cy="210512"/>
          </a:xfrm>
        </p:grpSpPr>
        <p:sp>
          <p:nvSpPr>
            <p:cNvPr id="16" name="矩形 1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17" name="矩形 1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1308100" y="2078355"/>
            <a:ext cx="5974080" cy="1770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再用相同大小的力依次在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处按箭头的指向施力，其效果又有什么不同？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743205" y="4233892"/>
            <a:ext cx="295322" cy="210471"/>
            <a:chOff x="435463" y="1226414"/>
            <a:chExt cx="295380" cy="210512"/>
          </a:xfrm>
        </p:grpSpPr>
        <p:sp>
          <p:nvSpPr>
            <p:cNvPr id="11" name="矩形 10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1308100" y="3978910"/>
            <a:ext cx="6363335" cy="11245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/>
              <a:t>现象：</a:t>
            </a:r>
            <a:r>
              <a:rPr lang="en-US" altLang="zh-CN" sz="2800"/>
              <a:t>A</a:t>
            </a:r>
            <a:r>
              <a:rPr lang="zh-CN" altLang="en-US" sz="2800"/>
              <a:t>处最容易推开门，</a:t>
            </a:r>
            <a:r>
              <a:rPr lang="en-US" altLang="zh-CN" sz="2800"/>
              <a:t>B</a:t>
            </a:r>
            <a:r>
              <a:rPr lang="zh-CN" altLang="en-US" sz="2800"/>
              <a:t>处和</a:t>
            </a:r>
            <a:r>
              <a:rPr lang="en-US" altLang="zh-CN" sz="2800"/>
              <a:t>C</a:t>
            </a:r>
            <a:r>
              <a:rPr lang="zh-CN" altLang="en-US" sz="2800"/>
              <a:t>处都较难被推开。</a:t>
            </a:r>
          </a:p>
        </p:txBody>
      </p:sp>
      <p:pic>
        <p:nvPicPr>
          <p:cNvPr id="23" name="图片 2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74610" y="1410335"/>
            <a:ext cx="4112260" cy="4478020"/>
          </a:xfrm>
          <a:prstGeom prst="rect">
            <a:avLst/>
          </a:prstGeom>
        </p:spPr>
      </p:pic>
      <p:sp>
        <p:nvSpPr>
          <p:cNvPr id="24" name="椭圆 23"/>
          <p:cNvSpPr/>
          <p:nvPr/>
        </p:nvSpPr>
        <p:spPr>
          <a:xfrm>
            <a:off x="9691370" y="3809365"/>
            <a:ext cx="79375" cy="76200"/>
          </a:xfrm>
          <a:prstGeom prst="ellipse">
            <a:avLst/>
          </a:prstGeom>
          <a:solidFill>
            <a:srgbClr val="036E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椭圆 24"/>
          <p:cNvSpPr/>
          <p:nvPr/>
        </p:nvSpPr>
        <p:spPr>
          <a:xfrm>
            <a:off x="10158095" y="3867785"/>
            <a:ext cx="79375" cy="79375"/>
          </a:xfrm>
          <a:prstGeom prst="ellipse">
            <a:avLst/>
          </a:prstGeom>
          <a:solidFill>
            <a:srgbClr val="036E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" name="椭圆 25"/>
          <p:cNvSpPr/>
          <p:nvPr/>
        </p:nvSpPr>
        <p:spPr>
          <a:xfrm>
            <a:off x="10443845" y="3923665"/>
            <a:ext cx="76200" cy="76200"/>
          </a:xfrm>
          <a:prstGeom prst="ellipse">
            <a:avLst/>
          </a:prstGeom>
          <a:solidFill>
            <a:srgbClr val="036E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文本框 26"/>
          <p:cNvSpPr txBox="1"/>
          <p:nvPr/>
        </p:nvSpPr>
        <p:spPr>
          <a:xfrm>
            <a:off x="10274300" y="4081145"/>
            <a:ext cx="459105" cy="392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lnSpc>
                <a:spcPct val="70000"/>
              </a:lnSpc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B  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9984740" y="3509010"/>
            <a:ext cx="459105" cy="392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lnSpc>
                <a:spcPct val="70000"/>
              </a:lnSpc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A  </a:t>
            </a:r>
          </a:p>
        </p:txBody>
      </p:sp>
      <p:sp>
        <p:nvSpPr>
          <p:cNvPr id="29" name="文本框 28"/>
          <p:cNvSpPr txBox="1"/>
          <p:nvPr/>
        </p:nvSpPr>
        <p:spPr>
          <a:xfrm>
            <a:off x="9525635" y="3445510"/>
            <a:ext cx="459105" cy="392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lnSpc>
                <a:spcPct val="70000"/>
              </a:lnSpc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C  </a:t>
            </a:r>
          </a:p>
        </p:txBody>
      </p:sp>
      <p:grpSp>
        <p:nvGrpSpPr>
          <p:cNvPr id="30" name="组合 29"/>
          <p:cNvGrpSpPr/>
          <p:nvPr/>
        </p:nvGrpSpPr>
        <p:grpSpPr>
          <a:xfrm>
            <a:off x="677165" y="6096347"/>
            <a:ext cx="295322" cy="210471"/>
            <a:chOff x="435463" y="1226414"/>
            <a:chExt cx="295380" cy="210512"/>
          </a:xfrm>
        </p:grpSpPr>
        <p:sp>
          <p:nvSpPr>
            <p:cNvPr id="31" name="矩形 30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" name="矩形 3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3" name="文本框 32"/>
          <p:cNvSpPr txBox="1"/>
          <p:nvPr/>
        </p:nvSpPr>
        <p:spPr>
          <a:xfrm>
            <a:off x="1242060" y="5897880"/>
            <a:ext cx="965898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/>
              <a:t>结论：</a:t>
            </a:r>
            <a:r>
              <a:rPr lang="zh-CN" altLang="en-US" sz="2800" b="1"/>
              <a:t>力的作用点及作用方向影响力的作用效果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3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280733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力的三要素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703200" y="2025362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1308100" y="1743710"/>
            <a:ext cx="5375910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实践证明，力的作用效果不仅与</a:t>
            </a:r>
            <a:r>
              <a:rPr lang="zh-CN" altLang="en-US" sz="2800" b="1"/>
              <a:t>力的大小</a:t>
            </a:r>
            <a:r>
              <a:rPr lang="zh-CN" altLang="en-US" sz="2800"/>
              <a:t>有关，还与</a:t>
            </a:r>
            <a:r>
              <a:rPr lang="zh-CN" altLang="en-US" sz="2800" b="1"/>
              <a:t>力的方向和作用点</a:t>
            </a:r>
            <a:r>
              <a:rPr lang="zh-CN" altLang="en-US" sz="2800"/>
              <a:t>有关。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703200" y="4324062"/>
            <a:ext cx="295322" cy="210471"/>
            <a:chOff x="435463" y="1226414"/>
            <a:chExt cx="295380" cy="210512"/>
          </a:xfrm>
        </p:grpSpPr>
        <p:sp>
          <p:nvSpPr>
            <p:cNvPr id="10" name="矩形 9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11" name="矩形 10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1308100" y="4028440"/>
            <a:ext cx="537591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物理学中，把力的</a:t>
            </a:r>
            <a:r>
              <a:rPr lang="zh-CN" altLang="en-US" sz="2800" b="1">
                <a:solidFill>
                  <a:schemeClr val="accent5"/>
                </a:solidFill>
              </a:rPr>
              <a:t>大小、方向和作用点</a:t>
            </a:r>
            <a:r>
              <a:rPr lang="zh-CN" altLang="en-US" sz="2800"/>
              <a:t>叫做</a:t>
            </a:r>
            <a:r>
              <a:rPr lang="zh-CN" altLang="en-US" sz="2800" b="1">
                <a:solidFill>
                  <a:schemeClr val="accent5"/>
                </a:solidFill>
              </a:rPr>
              <a:t>力的三要素</a:t>
            </a:r>
            <a:r>
              <a:rPr lang="zh-CN" altLang="en-US" sz="2800"/>
              <a:t>。</a:t>
            </a:r>
          </a:p>
        </p:txBody>
      </p:sp>
      <p:pic>
        <p:nvPicPr>
          <p:cNvPr id="19" name="图片 18"/>
          <p:cNvPicPr/>
          <p:nvPr/>
        </p:nvPicPr>
        <p:blipFill>
          <a:blip r:embed="rId3"/>
          <a:stretch>
            <a:fillRect/>
          </a:stretch>
        </p:blipFill>
        <p:spPr>
          <a:xfrm>
            <a:off x="6023610" y="1266190"/>
            <a:ext cx="5772150" cy="47625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703200" y="10982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4" name="TextBox 1"/>
          <p:cNvSpPr/>
          <p:nvPr/>
        </p:nvSpPr>
        <p:spPr>
          <a:xfrm>
            <a:off x="1308100" y="905510"/>
            <a:ext cx="280733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dist">
              <a:buClrTx/>
              <a:buSzTx/>
              <a:buFontTx/>
            </a:pPr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力的三要素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703200" y="204250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1308100" y="1886585"/>
            <a:ext cx="83781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想一想</a:t>
            </a:r>
            <a:r>
              <a:rPr lang="en-US" altLang="zh-CN" sz="2800"/>
              <a:t>	</a:t>
            </a:r>
            <a:r>
              <a:rPr lang="zh-CN" altLang="en-US" sz="2800"/>
              <a:t>用扳手拧螺母时，怎样用力效果会更好？</a:t>
            </a: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14730" y="2527300"/>
            <a:ext cx="4121150" cy="194691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068060" y="2590800"/>
            <a:ext cx="4745355" cy="188341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1617345" y="5039360"/>
            <a:ext cx="775970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accent5"/>
                </a:solidFill>
              </a:rPr>
              <a:t>答：</a:t>
            </a:r>
            <a:r>
              <a:rPr lang="zh-CN" altLang="en-US" sz="280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用扳手拧螺母的时候，手握在把的末端比握在把的中间，易于把螺母拧紧。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561465" y="1767840"/>
            <a:ext cx="836930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1. 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吹气球时发现用手轻轻一压，气球就变扁了，说明力可以</a:t>
            </a:r>
            <a:r>
              <a:rPr lang="en-US" sz="2800" u="sng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                     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，用手轻轻推气球，气球就向一侧飞去，说明力可以</a:t>
            </a:r>
            <a:r>
              <a:rPr lang="en-US" sz="2800" u="sng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                             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；气球被推走了而手没有被推走，手对气球的推力</a:t>
            </a:r>
          </a:p>
          <a:p>
            <a:pPr>
              <a:lnSpc>
                <a:spcPct val="150000"/>
              </a:lnSpc>
            </a:pPr>
            <a:r>
              <a:rPr lang="en-US" sz="2800" u="sng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   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（选填</a:t>
            </a:r>
            <a:r>
              <a:rPr 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大于</a:t>
            </a:r>
            <a:r>
              <a:rPr 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等于</a:t>
            </a:r>
            <a:r>
              <a:rPr 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或</a:t>
            </a:r>
            <a:r>
              <a:rPr 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小于</a:t>
            </a:r>
            <a:r>
              <a:rPr 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）气球对手的推力。</a:t>
            </a:r>
            <a:endParaRPr lang="zh-CN" altLang="zh-CN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694940" y="2534285"/>
            <a:ext cx="30638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>
                <a:solidFill>
                  <a:srgbClr val="FF0000"/>
                </a:solidFill>
              </a:rPr>
              <a:t>改变物体的形状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822315" y="3117850"/>
            <a:ext cx="38449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>
                <a:solidFill>
                  <a:srgbClr val="FF0000"/>
                </a:solidFill>
              </a:rPr>
              <a:t>改变物体的运动状态</a:t>
            </a:r>
            <a:endParaRPr lang="en-US" altLang="zh-CN" sz="3200">
              <a:solidFill>
                <a:srgbClr val="FF000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637665" y="4432935"/>
            <a:ext cx="11588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等于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715645" y="1663065"/>
            <a:ext cx="1047369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下列现象中，表示</a:t>
            </a:r>
            <a:r>
              <a:rPr lang="en-US" altLang="zh-CN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力能使物体的运动状态发生改变</a:t>
            </a:r>
            <a:r>
              <a:rPr lang="en-US" altLang="zh-CN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的是（</a:t>
            </a:r>
            <a:r>
              <a:rPr 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	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）</a:t>
            </a:r>
          </a:p>
          <a:p>
            <a:pPr indent="457200"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A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．运动员将弓拉弯</a:t>
            </a:r>
            <a:r>
              <a:rPr lang="en-US" altLang="zh-CN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	</a:t>
            </a:r>
          </a:p>
          <a:p>
            <a:pPr indent="457200"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B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．运动员将垒球抛出</a:t>
            </a:r>
          </a:p>
          <a:p>
            <a:pPr indent="457200"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C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．风将小树吹弯</a:t>
            </a:r>
            <a:r>
              <a:rPr lang="en-US" altLang="zh-CN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	</a:t>
            </a:r>
          </a:p>
          <a:p>
            <a:pPr indent="457200"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D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．将橡皮泥捏成不同形状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0240010" y="1832610"/>
            <a:ext cx="7785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B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699260" y="1758315"/>
            <a:ext cx="853122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如图所示是撑杆跳比赛时的情景，撑杆变弯曲了，说明力可以使物体发生</a:t>
            </a:r>
            <a:r>
              <a:rPr lang="en-US" altLang="zh-CN" sz="2800" u="sng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           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；使撑杆弯曲的力施力物体是</a:t>
            </a:r>
            <a:r>
              <a:rPr lang="en-US" altLang="zh-CN" sz="2800" u="sng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        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559425" y="2481580"/>
            <a:ext cx="10731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形变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3286125" y="3065145"/>
            <a:ext cx="10731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人</a:t>
            </a:r>
          </a:p>
        </p:txBody>
      </p:sp>
      <p:pic>
        <p:nvPicPr>
          <p:cNvPr id="100027" name="图片 100027" descr="学科网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0575" y="3788410"/>
            <a:ext cx="3542665" cy="227393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3044190" y="1344295"/>
            <a:ext cx="2486660" cy="578444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力的概念</a:t>
            </a:r>
          </a:p>
        </p:txBody>
      </p:sp>
      <p:sp>
        <p:nvSpPr>
          <p:cNvPr id="25" name="文本框 24"/>
          <p:cNvSpPr txBox="1"/>
          <p:nvPr/>
        </p:nvSpPr>
        <p:spPr>
          <a:xfrm>
            <a:off x="6682740" y="624205"/>
            <a:ext cx="112268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概念</a:t>
            </a:r>
          </a:p>
        </p:txBody>
      </p:sp>
      <p:sp>
        <p:nvSpPr>
          <p:cNvPr id="2" name="圆角矩形 1"/>
          <p:cNvSpPr/>
          <p:nvPr/>
        </p:nvSpPr>
        <p:spPr>
          <a:xfrm>
            <a:off x="1093470" y="2610485"/>
            <a:ext cx="716280" cy="2376805"/>
          </a:xfrm>
          <a:prstGeom prst="roundRect">
            <a:avLst/>
          </a:prstGeom>
          <a:solidFill>
            <a:srgbClr val="036EB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/>
              <a:t>力</a:t>
            </a:r>
          </a:p>
        </p:txBody>
      </p:sp>
      <p:sp>
        <p:nvSpPr>
          <p:cNvPr id="14" name="左大括号 13"/>
          <p:cNvSpPr/>
          <p:nvPr/>
        </p:nvSpPr>
        <p:spPr>
          <a:xfrm>
            <a:off x="1986915" y="1658620"/>
            <a:ext cx="906145" cy="4277360"/>
          </a:xfrm>
          <a:prstGeom prst="leftBrace">
            <a:avLst/>
          </a:prstGeom>
          <a:ln w="28575">
            <a:solidFill>
              <a:srgbClr val="036E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左大括号 7"/>
          <p:cNvSpPr/>
          <p:nvPr/>
        </p:nvSpPr>
        <p:spPr>
          <a:xfrm>
            <a:off x="5681980" y="939800"/>
            <a:ext cx="876935" cy="1188085"/>
          </a:xfrm>
          <a:prstGeom prst="leftBrace">
            <a:avLst>
              <a:gd name="adj1" fmla="val 8333"/>
              <a:gd name="adj2" fmla="val 58845"/>
            </a:avLst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en-US" altLang="zh-CN"/>
              <a:t>                                        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3044190" y="2862580"/>
            <a:ext cx="2486660" cy="578888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力的作用效果</a:t>
            </a:r>
          </a:p>
        </p:txBody>
      </p:sp>
      <p:sp>
        <p:nvSpPr>
          <p:cNvPr id="6" name="左大括号 5"/>
          <p:cNvSpPr/>
          <p:nvPr/>
        </p:nvSpPr>
        <p:spPr>
          <a:xfrm>
            <a:off x="5681980" y="2677160"/>
            <a:ext cx="718820" cy="936625"/>
          </a:xfrm>
          <a:prstGeom prst="leftBrace">
            <a:avLst/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665595" y="1215390"/>
            <a:ext cx="209931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符号及单位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6551930" y="2453640"/>
            <a:ext cx="279209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使物体发生形变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551930" y="3301365"/>
            <a:ext cx="351028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改变物体的运动状态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6685915" y="1806575"/>
            <a:ext cx="176339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力的说明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3025140" y="4479290"/>
            <a:ext cx="3208655" cy="578444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力的作用是相互的</a:t>
            </a:r>
          </a:p>
        </p:txBody>
      </p:sp>
      <p:sp>
        <p:nvSpPr>
          <p:cNvPr id="12" name="左大括号 11"/>
          <p:cNvSpPr/>
          <p:nvPr/>
        </p:nvSpPr>
        <p:spPr>
          <a:xfrm>
            <a:off x="6399530" y="4252595"/>
            <a:ext cx="718820" cy="948055"/>
          </a:xfrm>
          <a:prstGeom prst="leftBrace">
            <a:avLst/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7237095" y="3957320"/>
            <a:ext cx="208026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概念与理解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7237095" y="4913630"/>
            <a:ext cx="184594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生活实例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3025140" y="5607050"/>
            <a:ext cx="2486660" cy="625132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力的三要素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6157595" y="5629910"/>
            <a:ext cx="429895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大小、方向、作用点</a:t>
            </a: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5530850" y="5923280"/>
            <a:ext cx="534670" cy="3810"/>
          </a:xfrm>
          <a:prstGeom prst="line">
            <a:avLst/>
          </a:prstGeom>
          <a:ln w="28575">
            <a:solidFill>
              <a:srgbClr val="036EB8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/>
      <p:bldP spid="25" grpId="0" bldLvl="0" animBg="1"/>
      <p:bldP spid="8" grpId="0" bldLvl="0" animBg="1"/>
      <p:bldP spid="3" grpId="0" bldLvl="0" animBg="1"/>
      <p:bldP spid="6" grpId="0" bldLvl="0" animBg="1"/>
      <p:bldP spid="4" grpId="0" bldLvl="0" animBg="1"/>
      <p:bldP spid="7" grpId="0" bldLvl="0" animBg="1"/>
      <p:bldP spid="11" grpId="0" bldLvl="0" animBg="1"/>
      <p:bldP spid="10" grpId="0" bldLvl="0" animBg="1"/>
      <p:bldP spid="9" grpId="0" bldLvl="0" animBg="1"/>
      <p:bldP spid="12" grpId="0" bldLvl="0" animBg="1"/>
      <p:bldP spid="13" grpId="0" bldLvl="0" animBg="1"/>
      <p:bldP spid="15" grpId="0" bldLvl="0" animBg="1"/>
      <p:bldP spid="16" grpId="0" bldLvl="0" animBg="1"/>
      <p:bldP spid="17" grpId="0" bldLvl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OURCE_RECORD_KEY" val="{&quot;10&quot;:[3471118,21600283],&quot;19&quot;:[20344700],&quot;65&quot;:[20205081]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9&quot;:[20344700],&quot;65&quot;:[20205081]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7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3471118],&quot;65&quot;:[20205081]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77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24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3.15,&quot;left&quot;:51.95,&quot;top&quot;:155.65,&quot;width&quot;:851.65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21600283],&quot;65&quot;:[20205081]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68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498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7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508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木牍原创课件-封面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木牍原创课件-目录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木牍原创课件-内文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1235</Words>
  <PresentationFormat>宽屏</PresentationFormat>
  <Paragraphs>151</Paragraphs>
  <Slides>27</Slides>
  <Notes>1</Notes>
  <HiddenSlides>0</HiddenSlides>
  <MMClips>7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27</vt:i4>
      </vt:variant>
    </vt:vector>
  </HeadingPairs>
  <TitlesOfParts>
    <vt:vector size="35" baseType="lpstr">
      <vt:lpstr>Calibri</vt:lpstr>
      <vt:lpstr>宋体</vt:lpstr>
      <vt:lpstr>微软雅黑</vt:lpstr>
      <vt:lpstr>Times New Roman</vt:lpstr>
      <vt:lpstr>Arial</vt:lpstr>
      <vt:lpstr>木牍原创课件-封面</vt:lpstr>
      <vt:lpstr>木牍原创课件-目录</vt:lpstr>
      <vt:lpstr>木牍原创课件-内文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dcterms:created xsi:type="dcterms:W3CDTF">2019-06-19T02:08:00Z</dcterms:created>
  <dcterms:modified xsi:type="dcterms:W3CDTF">2025-01-20T00:43:25Z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2052-12.1.0.19770</vt:lpwstr>
  </property>
  <property fmtid="{D5CDD505-2E9C-101B-9397-08002B2CF9AE}" pid="3" name="ICV">
    <vt:lpwstr>BDCA6CC7CC9A40ECAF8CDAC1377E0517_11</vt:lpwstr>
  </property>
</Properties>
</file>