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vml" ContentType="application/vnd.openxmlformats-officedocument.vmlDrawing"/>
  <Default Extension="doc" ContentType="application/msword"/>
  <Default Extension="docx" ContentType="application/vnd.openxmlformats-officedocument.wordprocessingml.document"/>
  <Default Extension="png" ContentType="image/png"/>
  <Default Extension="emf" ContentType="image/x-e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5150" r:id="rId1"/>
  </p:sldMasterIdLst>
  <p:notesMasterIdLst>
    <p:notesMasterId r:id="rId2"/>
  </p:notesMasterIdLst>
  <p:sldIdLst>
    <p:sldId id="397" r:id="rId3"/>
    <p:sldId id="575" r:id="rId4"/>
    <p:sldId id="576" r:id="rId5"/>
    <p:sldId id="577" r:id="rId6"/>
    <p:sldId id="670" r:id="rId7"/>
    <p:sldId id="678" r:id="rId8"/>
    <p:sldId id="631" r:id="rId9"/>
    <p:sldId id="633" r:id="rId10"/>
    <p:sldId id="580" r:id="rId11"/>
    <p:sldId id="616" r:id="rId12"/>
    <p:sldId id="618" r:id="rId13"/>
    <p:sldId id="679" r:id="rId14"/>
    <p:sldId id="680" r:id="rId15"/>
    <p:sldId id="690" r:id="rId16"/>
    <p:sldId id="638" r:id="rId17"/>
    <p:sldId id="639" r:id="rId18"/>
    <p:sldId id="683" r:id="rId19"/>
    <p:sldId id="622" r:id="rId20"/>
    <p:sldId id="640" r:id="rId21"/>
    <p:sldId id="671" r:id="rId22"/>
    <p:sldId id="677" r:id="rId23"/>
    <p:sldId id="623" r:id="rId24"/>
    <p:sldId id="676" r:id="rId25"/>
    <p:sldId id="685" r:id="rId26"/>
    <p:sldId id="686" r:id="rId27"/>
    <p:sldId id="642" r:id="rId28"/>
    <p:sldId id="687" r:id="rId29"/>
    <p:sldId id="643" r:id="rId30"/>
    <p:sldId id="674" r:id="rId31"/>
    <p:sldId id="673" r:id="rId32"/>
    <p:sldId id="625" r:id="rId33"/>
    <p:sldId id="644" r:id="rId34"/>
    <p:sldId id="593" r:id="rId35"/>
    <p:sldId id="518" r:id="rId36"/>
    <p:sldId id="688" r:id="rId37"/>
    <p:sldId id="597" r:id="rId38"/>
    <p:sldId id="600" r:id="rId39"/>
    <p:sldId id="658" r:id="rId40"/>
    <p:sldId id="689" r:id="rId41"/>
  </p:sldIdLst>
  <p:sldSz cx="9144000" cy="5143500"/>
  <p:notesSz cx="6858000" cy="9144000"/>
  <p:custDataLst>
    <p:tags r:id="rId42"/>
  </p:custDataLst>
  <p:defaultTextStyle>
    <a:defPPr>
      <a:defRPr lang="zh-CN"/>
    </a:defPPr>
    <a:lvl1pPr marL="0" indent="0" algn="l" defTabSz="914400" rtl="0" eaLnBrk="1" fontAlgn="base" hangingPunct="1">
      <a:lnSpc>
        <a:spcPct val="100000"/>
      </a:lnSpc>
      <a:spcBef>
        <a:spcPct val="0"/>
      </a:spcBef>
      <a:spcAft>
        <a:spcPct val="0"/>
      </a:spcAft>
      <a:buClrTx/>
      <a:buSzTx/>
      <a:buFontTx/>
      <a:buNone/>
      <a:defRPr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sz="1800" b="0" i="0" u="none" baseline="0">
        <a:solidFill>
          <a:schemeClr val="tx1"/>
        </a:solidFill>
        <a:latin typeface="Calibri" pitchFamily="34" charset="0"/>
        <a:ea typeface="宋体" pitchFamily="2" charset="-122"/>
      </a:defRPr>
    </a:lvl5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636" autoAdjust="0"/>
    <p:restoredTop sz="92903" autoAdjust="0"/>
  </p:normalViewPr>
  <p:slideViewPr>
    <p:cSldViewPr>
      <p:cViewPr varScale="1">
        <p:scale>
          <a:sx n="60" d="100"/>
          <a:sy n="60" d="100"/>
        </p:scale>
        <p:origin x="0" y="0"/>
      </p:cViewPr>
    </p:cSldViewPr>
  </p:slideViewPr>
  <p:notesViewPr>
    <p:cSldViewPr>
      <p:cViewPr varScale="1">
        <p:scale>
          <a:sx n="1" d="100"/>
          <a:sy n="1"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 Type="http://schemas.openxmlformats.org/officeDocument/2006/relationships/slide" Target="slides/slide2.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tags" Target="tags/tag1.xml" /><Relationship Id="rId43" Type="http://schemas.openxmlformats.org/officeDocument/2006/relationships/presProps" Target="presProps.xml" /><Relationship Id="rId44" Type="http://schemas.openxmlformats.org/officeDocument/2006/relationships/viewProps" Target="viewProps.xml" /><Relationship Id="rId45" Type="http://schemas.openxmlformats.org/officeDocument/2006/relationships/theme" Target="theme/theme1.xml" /><Relationship Id="rId46" Type="http://schemas.openxmlformats.org/officeDocument/2006/relationships/tableStyles" Target="tableStyles.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drawings/_rels/vmlDrawing1.vml.rels>&#65279;<?xml version="1.0" encoding="utf-8" standalone="yes"?><Relationships xmlns="http://schemas.openxmlformats.org/package/2006/relationships"><Relationship Id="rId1" Type="http://schemas.openxmlformats.org/officeDocument/2006/relationships/image" Target="../media/image18.emf" /></Relationships>
</file>

<file path=ppt/drawings/_rels/vmlDrawing2.vml.rels>&#65279;<?xml version="1.0" encoding="utf-8" standalone="yes"?><Relationships xmlns="http://schemas.openxmlformats.org/package/2006/relationships"><Relationship Id="rId1" Type="http://schemas.openxmlformats.org/officeDocument/2006/relationships/image" Target="../media/image19.emf" /></Relationships>
</file>

<file path=ppt/drawings/_rels/vmlDrawing3.vml.rels>&#65279;<?xml version="1.0" encoding="utf-8" standalone="yes"?><Relationships xmlns="http://schemas.openxmlformats.org/package/2006/relationships"><Relationship Id="rId1" Type="http://schemas.openxmlformats.org/officeDocument/2006/relationships/image" Target="../media/image21.emf"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bg>
      <p:bgPr>
        <a:solidFill>
          <a:schemeClr val="bg1"/>
        </a:solidFill>
      </p:bgPr>
    </p:bg>
    <p:spTree>
      <p:nvGrpSpPr>
        <p:cNvPr id="1" name=""/>
        <p:cNvGrpSpPr/>
        <p:nvPr/>
      </p:nvGrpSpPr>
      <p:grpSpPr/>
      <p:sp>
        <p:nvSpPr>
          <p:cNvPr id="3074" name="页眉占位符 1"/>
          <p:cNvSpPr>
            <a:spLocks noGrp="1"/>
          </p:cNvSpPr>
          <p:nvPr>
            <p:ph type="hdr" sz="quarter" idx="4294967295"/>
          </p:nvPr>
        </p:nvSpPr>
        <p:spPr>
          <a:xfrm>
            <a:off x="0" y="0"/>
            <a:ext cx="2971800" cy="457200"/>
          </a:xfrm>
          <a:prstGeom prst="rect">
            <a:avLst/>
          </a:prstGeom>
        </p:spPr>
        <p:txBody>
          <a:bodyPr vert="horz" lIns="91440" tIns="45720" rIns="91440" bIns="45720" rtlCol="0" anchor="t"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buClrTx/>
              <a:buFont typeface="Arial" pitchFamily="34" charset="0"/>
            </a:pPr>
            <a:endParaRPr lang="zh-CN" altLang="en-US" sz="1200"/>
          </a:p>
        </p:txBody>
      </p:sp>
      <p:sp>
        <p:nvSpPr>
          <p:cNvPr id="3075" name="日期占位符 2"/>
          <p:cNvSpPr>
            <a:spLocks noGrp="1"/>
          </p:cNvSpPr>
          <p:nvPr>
            <p:ph type="dt" idx="4294967295"/>
          </p:nvPr>
        </p:nvSpPr>
        <p:spPr>
          <a:xfrm>
            <a:off x="3884613" y="0"/>
            <a:ext cx="2971800" cy="457200"/>
          </a:xfrm>
          <a:prstGeom prst="rect">
            <a:avLst/>
          </a:prstGeom>
        </p:spPr>
        <p:txBody>
          <a:bodyPr vert="horz" lIns="91440" tIns="45720" rIns="91440" bIns="45720" rtlCol="0" anchor="t" anchorCtr="0"/>
          <a:lstStyle>
            <a:defPPr>
              <a:defRPr lang="zh-CN"/>
            </a:defPPr>
            <a:lvl1pPr marL="0" indent="0" algn="r" defTabSz="914400" rtl="0" eaLnBrk="1" fontAlgn="base" hangingPunct="1">
              <a:lnSpc>
                <a:spcPct val="100000"/>
              </a:lnSpc>
              <a:spcBef>
                <a:spcPct val="0"/>
              </a:spcBef>
              <a:spcAft>
                <a:spcPct val="0"/>
              </a:spcAft>
              <a:buClrTx/>
              <a:buSzTx/>
              <a:buFont typeface="Arial" pitchFamily="34" charset="0"/>
              <a:buNone/>
              <a:defRPr lang="zh-CN" altLang="en-US" sz="12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buClrTx/>
              <a:buFont typeface="Arial" pitchFamily="34" charset="0"/>
            </a:pPr>
            <a:fld id="{61C81CE5-C84F-4818-8F44-D6F16A52025F}" type="datetime1">
              <a:rPr lang="zh-CN" altLang="en-US" sz="1200"/>
              <a:t>*</a:t>
            </a:fld>
            <a:endParaRPr lang="zh-CN" altLang="en-US" sz="1200"/>
          </a:p>
        </p:txBody>
      </p:sp>
      <p:sp>
        <p:nvSpPr>
          <p:cNvPr id="3076" name="幻灯片图像占位符 3"/>
          <p:cNvSpPr>
            <a:spLocks noGrp="1" noRot="1" noChangeAspect="1"/>
          </p:cNvSpPr>
          <p:nvPr>
            <p:ph type="sldImg" idx="4294967295"/>
          </p:nvPr>
        </p:nvSpPr>
        <p:spPr>
          <a:xfrm>
            <a:off x="381000" y="685800"/>
            <a:ext cx="6096000" cy="3429000"/>
          </a:xfrm>
          <a:prstGeom prst="rect">
            <a:avLst/>
          </a:prstGeom>
          <a:noFill/>
          <a:ln w="12700">
            <a:solidFill>
              <a:prstClr val="black"/>
            </a:solidFill>
          </a:ln>
        </p:spPr>
      </p:sp>
      <p:sp>
        <p:nvSpPr>
          <p:cNvPr id="3077" name="备注占位符 4"/>
          <p:cNvSpPr>
            <a:spLocks noGrp="1"/>
          </p:cNvSpPr>
          <p:nvPr>
            <p:ph type="body" sz="quarter" idx="4294967295"/>
          </p:nvPr>
        </p:nvSpPr>
        <p:spPr>
          <a:xfrm>
            <a:off x="685800" y="4343400"/>
            <a:ext cx="5486400" cy="4114800"/>
          </a:xfrm>
          <a:prstGeom prst="rect">
            <a:avLst/>
          </a:prstGeom>
        </p:spPr>
        <p:txBody>
          <a:bodyPr vert="horz" lIns="91440" tIns="45720" rIns="91440" bIns="45720" rtlCol="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marL="0" lvl="0" indent="0" defTabSz="914400"/>
            <a:r>
              <a:t>单击此处编辑母版文本样式</a:t>
            </a:r>
          </a:p>
          <a:p>
            <a:pPr marL="457200" lvl="1" indent="0" defTabSz="914400"/>
            <a:r>
              <a:t>第二级</a:t>
            </a:r>
          </a:p>
          <a:p>
            <a:pPr marL="914400" lvl="2" indent="0" defTabSz="914400"/>
            <a:r>
              <a:t>第三级</a:t>
            </a:r>
          </a:p>
          <a:p>
            <a:pPr marL="1371600" lvl="3" indent="0" defTabSz="914400"/>
            <a:r>
              <a:t>第四级</a:t>
            </a:r>
          </a:p>
          <a:p>
            <a:pPr marL="1828800" lvl="4" indent="0" defTabSz="914400"/>
            <a:r>
              <a:t>第五级</a:t>
            </a:r>
          </a:p>
        </p:txBody>
      </p:sp>
      <p:sp>
        <p:nvSpPr>
          <p:cNvPr id="3078" name="页脚占位符 5"/>
          <p:cNvSpPr>
            <a:spLocks noGrp="1"/>
          </p:cNvSpPr>
          <p:nvPr>
            <p:ph type="ftr" sz="quarter" idx="4294967295"/>
          </p:nvPr>
        </p:nvSpPr>
        <p:spPr>
          <a:xfrm>
            <a:off x="0" y="8685213"/>
            <a:ext cx="2971800" cy="457200"/>
          </a:xfrm>
          <a:prstGeom prst="rect">
            <a:avLst/>
          </a:prstGeom>
        </p:spPr>
        <p:txBody>
          <a:bodyPr vert="horz" lIns="91440" tIns="45720" rIns="91440" bIns="45720" rtlCol="0" anchor="b" anchorCtr="0"/>
          <a:lstStyle>
            <a:defPPr>
              <a:defRPr lang="zh-CN"/>
            </a:defPPr>
            <a:lvl1pPr marL="0" indent="0" algn="l" defTabSz="914400" rtl="0" eaLnBrk="1" fontAlgn="base" hangingPunct="1">
              <a:lnSpc>
                <a:spcPct val="100000"/>
              </a:lnSpc>
              <a:spcBef>
                <a:spcPct val="0"/>
              </a:spcBef>
              <a:spcAft>
                <a:spcPct val="0"/>
              </a:spcAft>
              <a:buClrTx/>
              <a:buSzTx/>
              <a:buFont typeface="Arial" pitchFamily="34" charset="0"/>
              <a:buNone/>
              <a:defRPr lang="zh-CN" altLang="en-US" sz="12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buClrTx/>
              <a:buFont typeface="Arial" pitchFamily="34" charset="0"/>
            </a:pPr>
            <a:endParaRPr lang="zh-CN" altLang="en-US" sz="1200"/>
          </a:p>
        </p:txBody>
      </p:sp>
      <p:sp>
        <p:nvSpPr>
          <p:cNvPr id="3079" name="灯片编号占位符 6"/>
          <p:cNvSpPr>
            <a:spLocks noGrp="1"/>
          </p:cNvSpPr>
          <p:nvPr>
            <p:ph type="sldNum" sz="quarter" idx="4294967295"/>
          </p:nvPr>
        </p:nvSpPr>
        <p:spPr>
          <a:xfrm>
            <a:off x="3884613" y="8685213"/>
            <a:ext cx="2971800" cy="457200"/>
          </a:xfrm>
          <a:prstGeom prst="rect">
            <a:avLst/>
          </a:prstGeom>
        </p:spPr>
        <p:txBody>
          <a:bodyPr vert="horz" wrap="square" lIns="91440" tIns="45720" rIns="91440" bIns="45720" numCol="1" anchor="b" anchorCtr="0" compatLnSpc="1"/>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647CA372-871D-4959-9A52-891526843FE6}" type="slidenum">
              <a:rPr lang="zh-CN" altLang="en-US" sz="1200"/>
              <a:t>*</a:t>
            </a:fld>
            <a:endParaRPr lang="zh-CN" altLang="en-US" sz="1200"/>
          </a:p>
        </p:txBody>
      </p:sp>
    </p:spTree>
  </p:cSld>
  <p:clrMap bg1="lt1" tx1="dk1" bg2="lt2" tx2="dk2" accent1="accent1" accent2="accent2" accent3="accent3" accent4="accent4" accent5="accent5" accent6="accent6" hlink="hlink" folHlink="folHlink"/>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8193"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8194"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8195"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619E304A-D8D7-4A17-8373-4A4097CAA043}" type="slidenum">
              <a:rPr lang="zh-CN" altLang="en-US" sz="1200">
                <a:latin typeface="Calibri" pitchFamily="34" charset="0"/>
                <a:ea typeface="宋体" pitchFamily="2" charset="-122"/>
              </a:rPr>
              <a:t>4</a:t>
            </a:fld>
            <a:endParaRPr lang="zh-CN" altLang="en-US" sz="1200">
              <a:latin typeface="Calibri" pitchFamily="34" charset="0"/>
              <a:ea typeface="宋体" pitchFamily="2"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10241"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10242"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10243"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E6C3BF8A-9121-4261-8F56-07EEE3432C5B}" type="slidenum">
              <a:rPr lang="zh-CN" altLang="en-US" sz="1200">
                <a:latin typeface="Calibri" pitchFamily="34" charset="0"/>
                <a:ea typeface="宋体" pitchFamily="2" charset="-122"/>
              </a:rPr>
              <a:t>5</a:t>
            </a:fld>
            <a:endParaRPr lang="zh-CN" altLang="en-US" sz="1200">
              <a:latin typeface="Calibri" pitchFamily="34" charset="0"/>
              <a:ea typeface="宋体" pitchFamily="2"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12289"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12290"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12291"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249C339E-E887-478F-887E-55E8C32BDD0C}" type="slidenum">
              <a:rPr lang="zh-CN" altLang="en-US" sz="1200">
                <a:latin typeface="Calibri" pitchFamily="34" charset="0"/>
                <a:ea typeface="宋体" pitchFamily="2" charset="-122"/>
              </a:rPr>
              <a:t>6</a:t>
            </a:fld>
            <a:endParaRPr lang="zh-CN" altLang="en-US" sz="1200">
              <a:latin typeface="Calibri" pitchFamily="34" charset="0"/>
              <a:ea typeface="宋体" pitchFamily="2"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14337"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14338"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14339"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22E557F0-FE3F-4016-830B-C31A11618049}" type="slidenum">
              <a:rPr lang="zh-CN" altLang="en-US" sz="1200">
                <a:latin typeface="Calibri" pitchFamily="34" charset="0"/>
                <a:ea typeface="宋体" pitchFamily="2" charset="-122"/>
              </a:rPr>
              <a:t>7</a:t>
            </a:fld>
            <a:endParaRPr lang="zh-CN" altLang="en-US" sz="1200">
              <a:latin typeface="Calibri" pitchFamily="34" charset="0"/>
              <a:ea typeface="宋体" pitchFamily="2" charset="-122"/>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16385"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16386"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16387"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80227A1D-BEF8-4B12-8891-0DE9A8D17B4F}" type="slidenum">
              <a:rPr lang="zh-CN" altLang="en-US" sz="1200">
                <a:latin typeface="Calibri" pitchFamily="34" charset="0"/>
                <a:ea typeface="宋体" pitchFamily="2" charset="-122"/>
              </a:rPr>
              <a:t>8</a:t>
            </a:fld>
            <a:endParaRPr lang="zh-CN" altLang="en-US" sz="1200">
              <a:latin typeface="Calibri" pitchFamily="34" charset="0"/>
              <a:ea typeface="宋体" pitchFamily="2" charset="-122"/>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18433" name="幻灯片图像占位符 1"/>
          <p:cNvSpPr>
            <a:spLocks noGrp="1" noRot="1" noChangeAspect="1" noTextEdit="1"/>
          </p:cNvSpPr>
          <p:nvPr>
            <p:ph type="sldImg" idx="4294967295"/>
          </p:nvPr>
        </p:nvSpPr>
        <p:spPr>
          <a:xfrm>
            <a:off x="381000" y="685800"/>
            <a:ext cx="6096000" cy="3429000"/>
          </a:xfrm>
          <a:prstGeom prst="rect">
            <a:avLst/>
          </a:prstGeom>
          <a:noFill/>
          <a:ln w="12700">
            <a:solidFill>
              <a:prstClr val="black"/>
            </a:solidFill>
            <a:miter lim="800000"/>
          </a:ln>
        </p:spPr>
      </p:sp>
      <p:sp>
        <p:nvSpPr>
          <p:cNvPr id="18434" name="备注占位符 2"/>
          <p:cNvSpPr>
            <a:spLocks noGrp="1"/>
          </p:cNvSpPr>
          <p:nvPr>
            <p:ph type="body" idx="4294967295"/>
          </p:nvPr>
        </p:nvSpPr>
        <p:spPr>
          <a:xfrm>
            <a:off x="685800" y="4343400"/>
            <a:ext cx="5486400" cy="4114800"/>
          </a:xfrm>
          <a:prstGeom prst="rect">
            <a:avLst/>
          </a:prstGeom>
          <a:noFill/>
          <a:ln>
            <a:noFill/>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18435" name="灯片编号占位符 3"/>
          <p:cNvSpPr>
            <a:spLocks noGrp="1"/>
          </p:cNvSpPr>
          <p:nvPr>
            <p:ph type="sldNum"/>
          </p:nvPr>
        </p:nvSpPr>
        <p:spPr>
          <a:xfrm>
            <a:off x="3884613" y="8685213"/>
            <a:ext cx="2971800" cy="457200"/>
          </a:xfrm>
          <a:prstGeom prst="rect">
            <a:avLst/>
          </a:prstGeom>
          <a:noFill/>
          <a:ln>
            <a:noFill/>
            <a:miter lim="800000"/>
          </a:ln>
        </p:spPr>
        <p:txBody>
          <a:bodyPr vert="horz" wrap="square" lIns="91440" tIns="45720" rIns="91440" bIns="45720" anchor="b"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r"/>
            <a:fld id="{B62F0C76-0671-4F63-9AC2-E653371FF8C0}" type="slidenum">
              <a:rPr lang="zh-CN" altLang="en-US" sz="1200">
                <a:latin typeface="Calibri" pitchFamily="34" charset="0"/>
                <a:ea typeface="宋体" pitchFamily="2" charset="-122"/>
              </a:rPr>
              <a:t>9</a:t>
            </a:fld>
            <a:endParaRPr lang="zh-CN" altLang="en-US" sz="1200">
              <a:latin typeface="Calibri" pitchFamily="34" charset="0"/>
              <a:ea typeface="宋体" pitchFamily="2" charset="-122"/>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2_自定义版式">
    <p:bg>
      <p:bgPr>
        <a:solidFill>
          <a:schemeClr val="bg1"/>
        </a:solidFill>
      </p:bgPr>
    </p:bg>
    <p:spTree>
      <p:nvGrpSpPr>
        <p:cNvPr id="1" name=""/>
        <p:cNvGrpSpPr/>
        <p:nvPr/>
      </p:nvGrpSpPr>
      <p:grpSpPr/>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5154" r:id="rId1"/>
  </p:sldLayoutIdLst>
  <p:transition/>
  <p:timing/>
  <p:txStyles>
    <p:titleStyle>
      <a:lvl1pPr marL="0" indent="0" algn="ctr" defTabSz="914400" rtl="0" eaLnBrk="0" fontAlgn="base" hangingPunct="0">
        <a:lnSpc>
          <a:spcPct val="100000"/>
        </a:lnSpc>
        <a:spcBef>
          <a:spcPct val="0"/>
        </a:spcBef>
        <a:spcAft>
          <a:spcPct val="0"/>
        </a:spcAft>
        <a:buClrTx/>
        <a:buSzTx/>
        <a:buFontTx/>
        <a:buNone/>
        <a:defRPr sz="4400" kern="1200">
          <a:solidFill>
            <a:schemeClr val="tx1"/>
          </a:solidFill>
          <a:latin typeface="Calibri" pitchFamily="34" charset="0"/>
          <a:ea typeface="宋体" pitchFamily="2" charset="-122"/>
          <a:cs typeface="+mj-cs"/>
        </a:defRPr>
      </a:lvl1pPr>
    </p:titleStyle>
    <p:bodyStyle>
      <a:lvl1pPr marL="342900" indent="-342900" algn="l" defTabSz="914400" rtl="0" eaLnBrk="0" fontAlgn="base" hangingPunct="0">
        <a:lnSpc>
          <a:spcPct val="100000"/>
        </a:lnSpc>
        <a:spcBef>
          <a:spcPct val="20000"/>
        </a:spcBef>
        <a:spcAft>
          <a:spcPct val="0"/>
        </a:spcAft>
        <a:buClrTx/>
        <a:buSzTx/>
        <a:buFont typeface="Arial" pitchFamily="34" charset="0"/>
        <a:buChar char="•"/>
        <a:defRPr sz="3200" kern="120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 typeface="Arial" pitchFamily="34" charset="0"/>
        <a:buChar char="–"/>
        <a:defRPr sz="2800" kern="1200">
          <a:solidFill>
            <a:schemeClr val="tx1"/>
          </a:solidFill>
          <a:latin typeface="+mn-lt"/>
          <a:ea typeface="+mn-ea"/>
          <a:cs typeface="+mn-cs"/>
        </a:defRPr>
      </a:lvl2pPr>
      <a:lvl3pPr marL="1143000" indent="-228600" algn="l" defTabSz="914400" rtl="0" eaLnBrk="0" fontAlgn="base" hangingPunct="0">
        <a:lnSpc>
          <a:spcPct val="100000"/>
        </a:lnSpc>
        <a:spcBef>
          <a:spcPct val="20000"/>
        </a:spcBef>
        <a:spcAft>
          <a:spcPct val="0"/>
        </a:spcAft>
        <a:buClrTx/>
        <a:buSzTx/>
        <a:buFont typeface="Arial" pitchFamily="34" charset="0"/>
        <a:buChar char="•"/>
        <a:defRPr sz="2400" kern="1200">
          <a:solidFill>
            <a:schemeClr val="tx1"/>
          </a:solidFill>
          <a:latin typeface="+mn-lt"/>
          <a:ea typeface="+mn-ea"/>
          <a:cs typeface="+mn-cs"/>
        </a:defRPr>
      </a:lvl3pPr>
      <a:lvl4pPr marL="1600200" indent="-228600" algn="l" defTabSz="914400" rtl="0" eaLnBrk="0" fontAlgn="base" hangingPunct="0">
        <a:lnSpc>
          <a:spcPct val="100000"/>
        </a:lnSpc>
        <a:spcBef>
          <a:spcPct val="20000"/>
        </a:spcBef>
        <a:spcAft>
          <a:spcPct val="0"/>
        </a:spcAft>
        <a:buClrTx/>
        <a:buSzTx/>
        <a:buFont typeface="Arial" pitchFamily="34" charset="0"/>
        <a:buChar char="–"/>
        <a:defRPr sz="2000" kern="1200">
          <a:solidFill>
            <a:schemeClr val="tx1"/>
          </a:solidFill>
          <a:latin typeface="+mn-lt"/>
          <a:ea typeface="+mn-ea"/>
          <a:cs typeface="+mn-cs"/>
        </a:defRPr>
      </a:lvl4pPr>
      <a:lvl5pPr marL="2057400" indent="-228600" algn="l" defTabSz="914400" rtl="0" eaLnBrk="0" fontAlgn="base" hangingPunct="0">
        <a:lnSpc>
          <a:spcPct val="100000"/>
        </a:lnSpc>
        <a:spcBef>
          <a:spcPct val="20000"/>
        </a:spcBef>
        <a:spcAft>
          <a:spcPct val="0"/>
        </a:spcAft>
        <a:buClrTx/>
        <a:buSzTx/>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 Target="slide3.xml" TargetMode="Internal" /><Relationship Id="rId2" Type="http://schemas.openxmlformats.org/officeDocument/2006/relationships/image" Target="../media/image1.png" /><Relationship Id="rId3" Type="http://schemas.openxmlformats.org/officeDocument/2006/relationships/image" Target="../media/image2.png" /><Relationship Id="rId4" Type="http://schemas.openxmlformats.org/officeDocument/2006/relationships/image" Target="../media/image3.png" /><Relationship Id="rId5" Type="http://schemas.openxmlformats.org/officeDocument/2006/relationships/image" Target="../media/image4.png" /><Relationship Id="rId6" Type="http://schemas.openxmlformats.org/officeDocument/2006/relationships/image" Target="../media/image5.png" /><Relationship Id="rId7" Type="http://schemas.openxmlformats.org/officeDocument/2006/relationships/image" Target="../media/image6.png" /><Relationship Id="rId8" Type="http://schemas.openxmlformats.org/officeDocument/2006/relationships/slide" Target="slide9.xml" TargetMode="Internal" /><Relationship Id="rId9" Type="http://schemas.openxmlformats.org/officeDocument/2006/relationships/slide" Target="slide33.xml" TargetMode="Interna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 Target="slide4.xml" TargetMode="Internal" /><Relationship Id="rId3" Type="http://schemas.openxmlformats.org/officeDocument/2006/relationships/slide" Target="slide7.xml" TargetMode="Internal" /><Relationship Id="rId4" Type="http://schemas.openxmlformats.org/officeDocument/2006/relationships/image" Target="../media/image7.png" /><Relationship Id="rId5" Type="http://schemas.openxmlformats.org/officeDocument/2006/relationships/slide" Target="slide2.xml" TargetMode="Interna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xml" /><Relationship Id="rId3" Type="http://schemas.openxmlformats.org/officeDocument/2006/relationships/image" Target="../media/image8.png" /><Relationship Id="rId4" Type="http://schemas.openxmlformats.org/officeDocument/2006/relationships/image" Target="../media/image9.png" /><Relationship Id="rId5" Type="http://schemas.openxmlformats.org/officeDocument/2006/relationships/image" Target="../media/image10.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xml" /><Relationship Id="rId3" Type="http://schemas.openxmlformats.org/officeDocument/2006/relationships/image" Target="../media/image11.png" /><Relationship Id="rId4" Type="http://schemas.openxmlformats.org/officeDocument/2006/relationships/image" Target="../media/image9.png" /><Relationship Id="rId5" Type="http://schemas.openxmlformats.org/officeDocument/2006/relationships/image" Target="../media/image10.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3.xml" /><Relationship Id="rId3" Type="http://schemas.openxmlformats.org/officeDocument/2006/relationships/image" Target="../media/image7.png" /><Relationship Id="rId4" Type="http://schemas.openxmlformats.org/officeDocument/2006/relationships/slide" Target="slide3.xml" TargetMode="Interna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4.xml" /><Relationship Id="rId3" Type="http://schemas.openxmlformats.org/officeDocument/2006/relationships/image" Target="../media/image12.png" /><Relationship Id="rId4" Type="http://schemas.openxmlformats.org/officeDocument/2006/relationships/image" Target="../media/image13.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5.xml" /><Relationship Id="rId3" Type="http://schemas.openxmlformats.org/officeDocument/2006/relationships/image" Target="../media/image14.png" /><Relationship Id="rId4" Type="http://schemas.openxmlformats.org/officeDocument/2006/relationships/image" Target="../media/image7.png" /><Relationship Id="rId5" Type="http://schemas.openxmlformats.org/officeDocument/2006/relationships/slide" Target="slide3.xml" TargetMode="Internal" /><Relationship Id="rId6" Type="http://schemas.openxmlformats.org/officeDocument/2006/relationships/image" Target="../media/image13.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6.xml" /><Relationship Id="rId3" Type="http://schemas.openxmlformats.org/officeDocument/2006/relationships/slide" Target="slide10.xml" TargetMode="Internal" /><Relationship Id="rId4" Type="http://schemas.openxmlformats.org/officeDocument/2006/relationships/slide" Target="slide15.xml" TargetMode="Internal" /><Relationship Id="rId5" Type="http://schemas.openxmlformats.org/officeDocument/2006/relationships/slide" Target="slide18.xml" TargetMode="Internal" /><Relationship Id="rId6" Type="http://schemas.openxmlformats.org/officeDocument/2006/relationships/slide" Target="slide26.xml" TargetMode="Internal" /><Relationship Id="rId7" Type="http://schemas.openxmlformats.org/officeDocument/2006/relationships/image" Target="../media/image7.png" /><Relationship Id="rId8" Type="http://schemas.openxmlformats.org/officeDocument/2006/relationships/slide" Target="slide2.xml" TargetMode="Interna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5.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6.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7.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oleObject" Target="../embeddings/oleObject1.doc" TargetMode="Internal" /><Relationship Id="rId3" Type="http://schemas.openxmlformats.org/officeDocument/2006/relationships/image" Target="../media/image18.emf" /><Relationship Id="rId4" Type="http://schemas.openxmlformats.org/officeDocument/2006/relationships/image" Target="../media/image7.png" /><Relationship Id="rId5" Type="http://schemas.openxmlformats.org/officeDocument/2006/relationships/slide" Target="slide9.xml" TargetMode="Internal" /><Relationship Id="rId6" Type="http://schemas.openxmlformats.org/officeDocument/2006/relationships/vmlDrawing" Target="../drawings/vmlDrawing1.v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package" Target="../embeddings/oleObject2.docx" TargetMode="Internal" /><Relationship Id="rId3" Type="http://schemas.openxmlformats.org/officeDocument/2006/relationships/image" Target="../media/image19.emf" /><Relationship Id="rId4" Type="http://schemas.openxmlformats.org/officeDocument/2006/relationships/image" Target="../media/image20.png" /><Relationship Id="rId5" Type="http://schemas.openxmlformats.org/officeDocument/2006/relationships/vmlDrawing" Target="../drawings/vmlDrawing2.v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package" Target="../embeddings/oleObject3.docx" TargetMode="Internal" /><Relationship Id="rId3" Type="http://schemas.openxmlformats.org/officeDocument/2006/relationships/image" Target="../media/image21.emf" /><Relationship Id="rId4" Type="http://schemas.openxmlformats.org/officeDocument/2006/relationships/vmlDrawing" Target="../drawings/vmlDrawing3.v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22.png" /><Relationship Id="rId3" Type="http://schemas.openxmlformats.org/officeDocument/2006/relationships/image" Target="../media/image7.png" /><Relationship Id="rId4" Type="http://schemas.openxmlformats.org/officeDocument/2006/relationships/slide" Target="slide9.xml" TargetMode="Interna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23.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24.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7.png" /><Relationship Id="rId3" Type="http://schemas.openxmlformats.org/officeDocument/2006/relationships/slide" Target="slide9.xml" TargetMode="Interna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25.pn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26.png"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7.png" /><Relationship Id="rId3" Type="http://schemas.openxmlformats.org/officeDocument/2006/relationships/slide" Target="slide9.xml" TargetMode="Interna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27.jpeg" /><Relationship Id="rId3" Type="http://schemas.openxmlformats.org/officeDocument/2006/relationships/slide" Target="slide34.xml" TargetMode="Internal" /><Relationship Id="rId4" Type="http://schemas.openxmlformats.org/officeDocument/2006/relationships/slide" Target="slide36.xml" TargetMode="Internal" /><Relationship Id="rId5" Type="http://schemas.openxmlformats.org/officeDocument/2006/relationships/image" Target="../media/image7.png" /><Relationship Id="rId6" Type="http://schemas.openxmlformats.org/officeDocument/2006/relationships/slide" Target="slide2.xml" TargetMode="Interna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28.png"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7.png" /><Relationship Id="rId3" Type="http://schemas.openxmlformats.org/officeDocument/2006/relationships/slide" Target="slide33.xml" TargetMode="Interna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29.png"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7.png" /><Relationship Id="rId3" Type="http://schemas.openxmlformats.org/officeDocument/2006/relationships/slide" Target="slide33.xml" TargetMode="Internal" /><Relationship Id="rId4" Type="http://schemas.openxmlformats.org/officeDocument/2006/relationships/image" Target="../media/image30.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097" name="文本框 6"/>
          <p:cNvSpPr/>
          <p:nvPr/>
        </p:nvSpPr>
        <p:spPr>
          <a:xfrm>
            <a:off x="1474788" y="1690688"/>
            <a:ext cx="6157912" cy="736600"/>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ctr">
              <a:lnSpc>
                <a:spcPct val="150000"/>
              </a:lnSpc>
            </a:pPr>
            <a:r>
              <a:rPr lang="zh-CN" altLang="en-US" sz="3200" b="1">
                <a:latin typeface="Times New Roman" pitchFamily="18" charset="0"/>
                <a:ea typeface="黑体" pitchFamily="49" charset="-122"/>
                <a:sym typeface="Times New Roman" pitchFamily="18" charset="0"/>
              </a:rPr>
              <a:t>第</a:t>
            </a:r>
            <a:r>
              <a:rPr lang="en-US" altLang="zh-CN" sz="3200" b="1">
                <a:latin typeface="Times New Roman" pitchFamily="18" charset="0"/>
                <a:ea typeface="黑体" pitchFamily="49" charset="-122"/>
                <a:sym typeface="Times New Roman" pitchFamily="18" charset="0"/>
              </a:rPr>
              <a:t>13</a:t>
            </a:r>
            <a:r>
              <a:rPr lang="zh-CN" altLang="en-US" sz="3200" b="1">
                <a:latin typeface="Times New Roman" pitchFamily="18" charset="0"/>
                <a:ea typeface="黑体" pitchFamily="49" charset="-122"/>
                <a:sym typeface="Times New Roman" pitchFamily="18" charset="0"/>
              </a:rPr>
              <a:t>课时　浮力　阿基米德原理</a:t>
            </a:r>
            <a:endParaRPr lang="zh-CN" altLang="en-US" sz="3200" b="1">
              <a:latin typeface="Times New Roman" pitchFamily="18" charset="0"/>
              <a:ea typeface="黑体" pitchFamily="49" charset="-122"/>
              <a:sym typeface="Times New Roman" pitchFamily="18" charset="0"/>
            </a:endParaRPr>
          </a:p>
        </p:txBody>
      </p:sp>
      <p:sp>
        <p:nvSpPr>
          <p:cNvPr id="4098" name="Text Box 22"/>
          <p:cNvSpPr txBox="1">
            <a:spLocks noChangeArrowheads="1"/>
          </p:cNvSpPr>
          <p:nvPr/>
        </p:nvSpPr>
        <p:spPr bwMode="auto">
          <a:xfrm>
            <a:off x="6227763" y="411163"/>
            <a:ext cx="2449513"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540385" marR="0" lvl="0" indent="-540385" algn="ctr" eaLnBrk="0" hangingPunct="0">
              <a:lnSpc>
                <a:spcPct val="150000"/>
              </a:lnSpc>
              <a:spcAft>
                <a:spcPct val="0"/>
              </a:spcAft>
              <a:buClrTx/>
              <a:buFontTx/>
            </a:pPr>
            <a:r>
              <a:rPr lang="zh-CN" altLang="en-US" sz="3000" b="1" spc="0">
                <a:solidFill>
                  <a:srgbClr val="7030A0"/>
                </a:solidFill>
                <a:latin typeface="宋体" pitchFamily="2" charset="-122"/>
                <a:ea typeface="宋体" pitchFamily="2" charset="-122"/>
              </a:rPr>
              <a:t>基础梳理篇</a:t>
            </a:r>
            <a:endParaRPr lang="zh-CN" altLang="zh-CN" sz="3000" b="1">
              <a:solidFill>
                <a:srgbClr val="7030A0"/>
              </a:solidFill>
              <a:latin typeface="宋体" pitchFamily="2" charset="-122"/>
              <a:ea typeface="宋体" pitchFamily="2" charset="-122"/>
            </a:endParaRP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5121" name="组合 56"/>
          <p:cNvGrpSpPr/>
          <p:nvPr/>
        </p:nvGrpSpPr>
        <p:grpSpPr>
          <a:xfrm>
            <a:off x="3568700" y="-561975"/>
            <a:ext cx="1755775" cy="1755775"/>
            <a:chOff x="2894659" y="1465288"/>
            <a:chExt cx="1727827" cy="1727827"/>
          </a:xfrm>
        </p:grpSpPr>
        <p:grpSp>
          <p:nvGrpSpPr>
            <p:cNvPr id="5122" name="组合 57"/>
            <p:cNvGrpSpPr>
              <a:grpSpLocks noGrp="1" noChangeAspect="1"/>
            </p:cNvGrpSpPr>
            <p:nvPr/>
          </p:nvGrpSpPr>
          <p:grpSpPr>
            <a:xfrm>
              <a:off x="2804310" y="1456286"/>
              <a:ext cx="1856504" cy="1856409"/>
              <a:chOff x="1827622" y="1343919"/>
              <a:chExt cx="2304000" cy="2304000"/>
            </a:xfrm>
          </p:grpSpPr>
        </p:grpSp>
        <p:sp>
          <p:nvSpPr>
            <p:cNvPr id="5123" name="流程图: 联系 32"/>
            <p:cNvSpPr/>
            <p:nvPr/>
          </p:nvSpPr>
          <p:spPr>
            <a:xfrm>
              <a:off x="2894659" y="1465288"/>
              <a:ext cx="1727827" cy="1727827"/>
            </a:xfrm>
            <a:prstGeom prst="flowChartConnector">
              <a:avLst/>
            </a:prstGeom>
            <a:noFill/>
            <a:ln w="3175">
              <a:solidFill>
                <a:srgbClr val="00B7CA"/>
              </a:solidFill>
              <a:round/>
            </a:ln>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buClrTx/>
                <a:buFontTx/>
              </a:pPr>
              <a:endParaRPr lang="zh-CN" altLang="en-US" sz="1800" b="1">
                <a:solidFill>
                  <a:srgbClr val="FFFFFF"/>
                </a:solidFill>
              </a:endParaRPr>
            </a:p>
          </p:txBody>
        </p:sp>
      </p:grpSp>
      <p:pic>
        <p:nvPicPr>
          <p:cNvPr id="5124" name="组合 61"/>
          <p:cNvPicPr>
            <a:picLocks noGrp="1" noChangeAspect="1"/>
          </p:cNvPicPr>
          <p:nvPr/>
        </p:nvPicPr>
        <p:blipFill>
          <a:blip r:embed="rId2"/>
          <a:stretch>
            <a:fillRect/>
          </a:stretch>
        </p:blipFill>
        <p:spPr>
          <a:xfrm>
            <a:off x="3248025" y="666750"/>
            <a:ext cx="658813" cy="660400"/>
          </a:xfrm>
          <a:prstGeom prst="rect">
            <a:avLst/>
          </a:prstGeom>
          <a:noFill/>
          <a:ln>
            <a:miter lim="800000"/>
          </a:ln>
        </p:spPr>
      </p:pic>
      <p:pic>
        <p:nvPicPr>
          <p:cNvPr id="5125" name="组合 64"/>
          <p:cNvPicPr>
            <a:picLocks noGrp="1" noChangeAspect="1"/>
          </p:cNvPicPr>
          <p:nvPr/>
        </p:nvPicPr>
        <p:blipFill>
          <a:blip r:embed="rId3"/>
          <a:stretch>
            <a:fillRect/>
          </a:stretch>
        </p:blipFill>
        <p:spPr>
          <a:xfrm>
            <a:off x="4849813" y="325438"/>
            <a:ext cx="658812" cy="658812"/>
          </a:xfrm>
          <a:prstGeom prst="rect">
            <a:avLst/>
          </a:prstGeom>
          <a:noFill/>
          <a:ln>
            <a:miter lim="800000"/>
          </a:ln>
        </p:spPr>
      </p:pic>
      <p:pic>
        <p:nvPicPr>
          <p:cNvPr id="5126" name="组合 67"/>
          <p:cNvPicPr>
            <a:picLocks noGrp="1" noChangeAspect="1"/>
          </p:cNvPicPr>
          <p:nvPr/>
        </p:nvPicPr>
        <p:blipFill>
          <a:blip r:embed="rId4"/>
          <a:stretch>
            <a:fillRect/>
          </a:stretch>
        </p:blipFill>
        <p:spPr>
          <a:xfrm>
            <a:off x="3883025" y="736600"/>
            <a:ext cx="612775" cy="612775"/>
          </a:xfrm>
          <a:prstGeom prst="rect">
            <a:avLst/>
          </a:prstGeom>
          <a:noFill/>
          <a:ln>
            <a:miter lim="800000"/>
          </a:ln>
        </p:spPr>
      </p:pic>
      <p:pic>
        <p:nvPicPr>
          <p:cNvPr id="5127" name="组合 70"/>
          <p:cNvPicPr>
            <a:picLocks noGrp="1" noChangeAspect="1"/>
          </p:cNvPicPr>
          <p:nvPr/>
        </p:nvPicPr>
        <p:blipFill>
          <a:blip r:embed="rId5"/>
          <a:stretch>
            <a:fillRect/>
          </a:stretch>
        </p:blipFill>
        <p:spPr>
          <a:xfrm>
            <a:off x="4386263" y="762000"/>
            <a:ext cx="769937" cy="769938"/>
          </a:xfrm>
          <a:prstGeom prst="rect">
            <a:avLst/>
          </a:prstGeom>
          <a:noFill/>
          <a:ln>
            <a:miter lim="800000"/>
          </a:ln>
        </p:spPr>
      </p:pic>
      <p:pic>
        <p:nvPicPr>
          <p:cNvPr id="5128" name="组合 73"/>
          <p:cNvPicPr>
            <a:picLocks noGrp="1" noChangeAspect="1"/>
          </p:cNvPicPr>
          <p:nvPr/>
        </p:nvPicPr>
        <p:blipFill>
          <a:blip r:embed="rId6"/>
          <a:stretch>
            <a:fillRect/>
          </a:stretch>
        </p:blipFill>
        <p:spPr>
          <a:xfrm>
            <a:off x="3162300" y="185738"/>
            <a:ext cx="585788" cy="569912"/>
          </a:xfrm>
          <a:prstGeom prst="rect">
            <a:avLst/>
          </a:prstGeom>
          <a:noFill/>
          <a:ln>
            <a:miter lim="800000"/>
          </a:ln>
        </p:spPr>
      </p:pic>
      <p:pic>
        <p:nvPicPr>
          <p:cNvPr id="5129" name="组合 76"/>
          <p:cNvPicPr>
            <a:picLocks noGrp="1" noChangeAspect="1"/>
          </p:cNvPicPr>
          <p:nvPr/>
        </p:nvPicPr>
        <p:blipFill>
          <a:blip r:embed="rId7"/>
          <a:stretch>
            <a:fillRect/>
          </a:stretch>
        </p:blipFill>
        <p:spPr>
          <a:xfrm>
            <a:off x="3559175" y="1103313"/>
            <a:ext cx="601663" cy="601662"/>
          </a:xfrm>
          <a:prstGeom prst="rect">
            <a:avLst/>
          </a:prstGeom>
          <a:noFill/>
          <a:ln>
            <a:miter lim="800000"/>
          </a:ln>
        </p:spPr>
      </p:pic>
      <p:sp>
        <p:nvSpPr>
          <p:cNvPr id="5130" name="文本框 131"/>
          <p:cNvSpPr/>
          <p:nvPr/>
        </p:nvSpPr>
        <p:spPr>
          <a:xfrm>
            <a:off x="3757613" y="101600"/>
            <a:ext cx="1414462" cy="769938"/>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en-US" sz="4400" b="1">
                <a:solidFill>
                  <a:srgbClr val="C00000"/>
                </a:solidFill>
                <a:latin typeface="华文隶书" pitchFamily="2" charset="-122"/>
                <a:ea typeface="华文隶书" pitchFamily="2" charset="-122"/>
              </a:rPr>
              <a:t>目录</a:t>
            </a:r>
            <a:endParaRPr lang="zh-CN" altLang="en-US" sz="4400" b="1">
              <a:solidFill>
                <a:srgbClr val="C00000"/>
              </a:solidFill>
              <a:latin typeface="华文隶书" pitchFamily="2" charset="-122"/>
              <a:ea typeface="华文隶书" pitchFamily="2" charset="-122"/>
            </a:endParaRPr>
          </a:p>
        </p:txBody>
      </p:sp>
      <p:grpSp>
        <p:nvGrpSpPr>
          <p:cNvPr id="5131" name="组合 130"/>
          <p:cNvGrpSpPr/>
          <p:nvPr/>
        </p:nvGrpSpPr>
        <p:grpSpPr>
          <a:xfrm>
            <a:off x="2425700" y="2097088"/>
            <a:ext cx="4235450" cy="2008187"/>
            <a:chOff x="1847662" y="1504750"/>
            <a:chExt cx="5448676" cy="2584754"/>
          </a:xfrm>
        </p:grpSpPr>
        <p:grpSp>
          <p:nvGrpSpPr>
            <p:cNvPr id="5132" name="组合 2"/>
            <p:cNvGrpSpPr>
              <a:grpSpLocks noGrp="1" noChangeAspect="1"/>
            </p:cNvGrpSpPr>
            <p:nvPr/>
          </p:nvGrpSpPr>
          <p:grpSpPr>
            <a:xfrm>
              <a:off x="1531891" y="1379981"/>
              <a:ext cx="2667917" cy="2596667"/>
              <a:chOff x="3295850" y="1908877"/>
              <a:chExt cx="3738030" cy="4660916"/>
            </a:xfrm>
          </p:grpSpPr>
        </p:grpSp>
        <p:sp>
          <p:nvSpPr>
            <p:cNvPr id="5133" name="圆角矩形 132"/>
            <p:cNvSpPr/>
            <p:nvPr/>
          </p:nvSpPr>
          <p:spPr>
            <a:xfrm>
              <a:off x="3321077" y="1888926"/>
              <a:ext cx="4147992" cy="1004251"/>
            </a:xfrm>
            <a:prstGeom prst="roundRect">
              <a:avLst>
                <a:gd name="adj" fmla="val 9976"/>
              </a:avLst>
            </a:prstGeom>
            <a:solidFill>
              <a:srgbClr val="FFB850"/>
            </a:soli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schemeClr val="lt1"/>
                </a:solidFill>
                <a:effectLst/>
                <a:uLnTx/>
                <a:uFillTx/>
                <a:latin typeface="+mn-lt"/>
                <a:ea typeface="+mn-ea"/>
                <a:cs typeface="+mn-cs"/>
              </a:endParaRPr>
            </a:p>
          </p:txBody>
        </p:sp>
        <p:grpSp>
          <p:nvGrpSpPr>
            <p:cNvPr id="5134" name="组合 4"/>
            <p:cNvGrpSpPr/>
            <p:nvPr/>
          </p:nvGrpSpPr>
          <p:grpSpPr>
            <a:xfrm>
              <a:off x="3471676" y="2283134"/>
              <a:ext cx="118508" cy="118509"/>
              <a:chOff x="4486616" y="3001075"/>
              <a:chExt cx="274695" cy="274699"/>
            </a:xfrm>
          </p:grpSpPr>
          <p:sp>
            <p:nvSpPr>
              <p:cNvPr id="5135" name="椭圆 153"/>
              <p:cNvSpPr/>
              <p:nvPr/>
            </p:nvSpPr>
            <p:spPr>
              <a:xfrm rot="16200000">
                <a:off x="4485528" y="3001392"/>
                <a:ext cx="274702" cy="274561"/>
              </a:xfrm>
              <a:prstGeom prst="ellipse">
                <a:avLst/>
              </a:prstGeom>
              <a:gradFill rotWithShape="1">
                <a:gsLst>
                  <a:gs pos="0">
                    <a:srgbClr val="FFFFFF"/>
                  </a:gs>
                  <a:gs pos="17000">
                    <a:srgbClr val="A6A6A6"/>
                  </a:gs>
                  <a:gs pos="35001">
                    <a:srgbClr val="F2F2F2"/>
                  </a:gs>
                  <a:gs pos="55000">
                    <a:srgbClr val="A6A6A6"/>
                  </a:gs>
                  <a:gs pos="75000">
                    <a:srgbClr val="F2F2F2"/>
                  </a:gs>
                  <a:gs pos="100000">
                    <a:srgbClr val="A6A6A6"/>
                  </a:gs>
                </a:gsLst>
                <a:lin ang="2700000" scaled="1"/>
              </a:gradFill>
              <a:ln w="25400">
                <a:noFill/>
                <a:miter lim="800000"/>
              </a:ln>
              <a:effectLst>
                <a:outerShdw blurRad="12700" dist="12700" dir="2700000" algn="tl">
                  <a:srgbClr val="000000">
                    <a:alpha val="39999"/>
                  </a:srgbClr>
                </a:outerShdw>
              </a:effectLst>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buClrTx/>
                  <a:buFontTx/>
                </a:pPr>
                <a:endParaRPr lang="zh-CN" altLang="en-US" sz="1000" b="1">
                  <a:solidFill>
                    <a:srgbClr val="FFFFFF"/>
                  </a:solidFill>
                </a:endParaRPr>
              </a:p>
            </p:txBody>
          </p:sp>
          <p:sp>
            <p:nvSpPr>
              <p:cNvPr id="5136" name="椭圆 154"/>
              <p:cNvSpPr/>
              <p:nvPr/>
            </p:nvSpPr>
            <p:spPr>
              <a:xfrm>
                <a:off x="4387220" y="2759656"/>
                <a:ext cx="466047" cy="49102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prstClr val="white"/>
                  </a:solidFill>
                  <a:effectLst/>
                  <a:uLnTx/>
                  <a:uFillTx/>
                  <a:latin typeface="+mn-lt"/>
                  <a:ea typeface="+mn-ea"/>
                  <a:cs typeface="+mn-cs"/>
                </a:endParaRPr>
              </a:p>
            </p:txBody>
          </p:sp>
        </p:grpSp>
        <p:grpSp>
          <p:nvGrpSpPr>
            <p:cNvPr id="5137" name="组合 5"/>
            <p:cNvGrpSpPr/>
            <p:nvPr/>
          </p:nvGrpSpPr>
          <p:grpSpPr>
            <a:xfrm>
              <a:off x="3172171" y="2283134"/>
              <a:ext cx="118508" cy="118509"/>
              <a:chOff x="4486616" y="3001075"/>
              <a:chExt cx="274695" cy="274699"/>
            </a:xfrm>
          </p:grpSpPr>
          <p:sp>
            <p:nvSpPr>
              <p:cNvPr id="5138" name="椭圆 151"/>
              <p:cNvSpPr/>
              <p:nvPr/>
            </p:nvSpPr>
            <p:spPr>
              <a:xfrm rot="16200000">
                <a:off x="4488632" y="3001392"/>
                <a:ext cx="274702" cy="274561"/>
              </a:xfrm>
              <a:prstGeom prst="ellipse">
                <a:avLst/>
              </a:prstGeom>
              <a:gradFill rotWithShape="1">
                <a:gsLst>
                  <a:gs pos="0">
                    <a:srgbClr val="FFFFFF"/>
                  </a:gs>
                  <a:gs pos="17000">
                    <a:srgbClr val="A6A6A6"/>
                  </a:gs>
                  <a:gs pos="35001">
                    <a:srgbClr val="F2F2F2"/>
                  </a:gs>
                  <a:gs pos="55000">
                    <a:srgbClr val="A6A6A6"/>
                  </a:gs>
                  <a:gs pos="75000">
                    <a:srgbClr val="F2F2F2"/>
                  </a:gs>
                  <a:gs pos="100000">
                    <a:srgbClr val="A6A6A6"/>
                  </a:gs>
                </a:gsLst>
                <a:lin ang="2700000" scaled="1"/>
              </a:gradFill>
              <a:ln w="25400">
                <a:noFill/>
                <a:miter lim="800000"/>
              </a:ln>
              <a:effectLst>
                <a:outerShdw blurRad="12700" dist="12700" dir="2700000" algn="tl">
                  <a:srgbClr val="000000">
                    <a:alpha val="39999"/>
                  </a:srgbClr>
                </a:outerShdw>
              </a:effectLst>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buClrTx/>
                  <a:buFontTx/>
                </a:pPr>
                <a:endParaRPr lang="zh-CN" altLang="en-US" sz="1000" b="1">
                  <a:solidFill>
                    <a:srgbClr val="FFFFFF"/>
                  </a:solidFill>
                </a:endParaRPr>
              </a:p>
            </p:txBody>
          </p:sp>
          <p:sp>
            <p:nvSpPr>
              <p:cNvPr id="5139" name="椭圆 152"/>
              <p:cNvSpPr/>
              <p:nvPr/>
            </p:nvSpPr>
            <p:spPr>
              <a:xfrm>
                <a:off x="4387220" y="2759656"/>
                <a:ext cx="466047" cy="49102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prstClr val="white"/>
                  </a:solidFill>
                  <a:effectLst/>
                  <a:uLnTx/>
                  <a:uFillTx/>
                  <a:latin typeface="+mn-lt"/>
                  <a:ea typeface="+mn-ea"/>
                  <a:cs typeface="+mn-cs"/>
                </a:endParaRPr>
              </a:p>
            </p:txBody>
          </p:sp>
        </p:grpSp>
        <p:grpSp>
          <p:nvGrpSpPr>
            <p:cNvPr id="5140" name="组合 6"/>
            <p:cNvGrpSpPr>
              <a:grpSpLocks noGrp="1" noChangeAspect="1"/>
            </p:cNvGrpSpPr>
            <p:nvPr/>
          </p:nvGrpSpPr>
          <p:grpSpPr>
            <a:xfrm>
              <a:off x="3202082" y="2161737"/>
              <a:ext cx="361529" cy="235113"/>
              <a:chOff x="4318304" y="3089060"/>
              <a:chExt cx="384317" cy="61430"/>
            </a:xfrm>
          </p:grpSpPr>
        </p:grpSp>
        <p:sp>
          <p:nvSpPr>
            <p:cNvPr id="5141" name="文本框 16">
              <a:hlinkClick r:id="rId8" action="ppaction://hlinksldjump"/>
            </p:cNvPr>
            <p:cNvSpPr/>
            <p:nvPr/>
          </p:nvSpPr>
          <p:spPr>
            <a:xfrm>
              <a:off x="3960320" y="2044671"/>
              <a:ext cx="2919972" cy="653268"/>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ctr"/>
              <a:r>
                <a:rPr lang="zh-CN" altLang="en-US" sz="2700" b="1">
                  <a:solidFill>
                    <a:schemeClr val="bg1"/>
                  </a:solidFill>
                  <a:latin typeface="黑体" pitchFamily="49" charset="-122"/>
                  <a:ea typeface="黑体" pitchFamily="49" charset="-122"/>
                </a:rPr>
                <a:t>重点突破</a:t>
              </a:r>
              <a:endParaRPr lang="zh-CN" altLang="en-US" sz="2700" b="1">
                <a:solidFill>
                  <a:schemeClr val="bg1"/>
                </a:solidFill>
                <a:latin typeface="黑体" pitchFamily="49" charset="-122"/>
                <a:ea typeface="黑体" pitchFamily="49" charset="-122"/>
              </a:endParaRPr>
            </a:p>
          </p:txBody>
        </p:sp>
        <p:grpSp>
          <p:nvGrpSpPr>
            <p:cNvPr id="5142" name="组合 137"/>
            <p:cNvGrpSpPr>
              <a:grpSpLocks noGrp="1" noChangeAspect="1"/>
            </p:cNvGrpSpPr>
            <p:nvPr/>
          </p:nvGrpSpPr>
          <p:grpSpPr>
            <a:xfrm>
              <a:off x="2292908" y="2072845"/>
              <a:ext cx="647360" cy="550720"/>
              <a:chOff x="3108756" y="2110160"/>
              <a:chExt cx="745081" cy="698920"/>
            </a:xfrm>
          </p:grpSpPr>
        </p:grpSp>
        <p:grpSp>
          <p:nvGrpSpPr>
            <p:cNvPr id="5143" name="组合 9"/>
            <p:cNvGrpSpPr/>
            <p:nvPr/>
          </p:nvGrpSpPr>
          <p:grpSpPr>
            <a:xfrm>
              <a:off x="3709827" y="2081394"/>
              <a:ext cx="663073" cy="571160"/>
              <a:chOff x="4946438" y="2775191"/>
              <a:chExt cx="884098" cy="761546"/>
            </a:xfrm>
          </p:grpSpPr>
          <p:sp>
            <p:nvSpPr>
              <p:cNvPr id="5144" name="椭圆 139"/>
              <p:cNvSpPr/>
              <p:nvPr/>
            </p:nvSpPr>
            <p:spPr>
              <a:xfrm>
                <a:off x="4990474" y="2774608"/>
                <a:ext cx="743374" cy="74375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buClrTx/>
                  <a:buFontTx/>
                </a:pPr>
                <a:endParaRPr lang="zh-CN" altLang="en-US" sz="1000" b="1">
                  <a:solidFill>
                    <a:srgbClr val="FFFFFF"/>
                  </a:solidFill>
                </a:endParaRPr>
              </a:p>
            </p:txBody>
          </p:sp>
          <p:sp>
            <p:nvSpPr>
              <p:cNvPr id="5145" name="文本框 28"/>
              <p:cNvSpPr/>
              <p:nvPr/>
            </p:nvSpPr>
            <p:spPr>
              <a:xfrm>
                <a:off x="4946438" y="2824081"/>
                <a:ext cx="884098" cy="712656"/>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ctr"/>
                <a:r>
                  <a:rPr lang="en-US" altLang="zh-CN" sz="2100" b="1">
                    <a:solidFill>
                      <a:srgbClr val="FFB850"/>
                    </a:solidFill>
                    <a:latin typeface="Impact" pitchFamily="34" charset="0"/>
                  </a:rPr>
                  <a:t>02</a:t>
                </a:r>
                <a:endParaRPr lang="zh-CN" altLang="en-US" sz="2100" b="1">
                  <a:solidFill>
                    <a:srgbClr val="FFB850"/>
                  </a:solidFill>
                  <a:latin typeface="Impact" pitchFamily="34" charset="0"/>
                  <a:ea typeface="宋体" pitchFamily="2" charset="-122"/>
                </a:endParaRPr>
              </a:p>
            </p:txBody>
          </p:sp>
        </p:grpSp>
      </p:grpSp>
      <p:grpSp>
        <p:nvGrpSpPr>
          <p:cNvPr id="5146" name="组合 159"/>
          <p:cNvGrpSpPr/>
          <p:nvPr/>
        </p:nvGrpSpPr>
        <p:grpSpPr>
          <a:xfrm>
            <a:off x="2425700" y="3222625"/>
            <a:ext cx="4449763" cy="2085975"/>
            <a:chOff x="2000534" y="2474331"/>
            <a:chExt cx="5723839" cy="2584754"/>
          </a:xfrm>
        </p:grpSpPr>
        <p:grpSp>
          <p:nvGrpSpPr>
            <p:cNvPr id="5147" name="组合 31"/>
            <p:cNvGrpSpPr>
              <a:grpSpLocks noGrp="1" noChangeAspect="1"/>
            </p:cNvGrpSpPr>
            <p:nvPr/>
          </p:nvGrpSpPr>
          <p:grpSpPr>
            <a:xfrm>
              <a:off x="1684793" y="2368687"/>
              <a:ext cx="2695413" cy="2568248"/>
              <a:chOff x="3295850" y="1895995"/>
              <a:chExt cx="3725149" cy="4660916"/>
            </a:xfrm>
          </p:grpSpPr>
        </p:grpSp>
        <p:sp>
          <p:nvSpPr>
            <p:cNvPr id="5148" name="圆角矩形 161"/>
            <p:cNvSpPr/>
            <p:nvPr/>
          </p:nvSpPr>
          <p:spPr>
            <a:xfrm>
              <a:off x="3465772" y="2871970"/>
              <a:ext cx="4147968" cy="994810"/>
            </a:xfrm>
            <a:prstGeom prst="roundRect">
              <a:avLst>
                <a:gd name="adj" fmla="val 9976"/>
              </a:avLst>
            </a:prstGeom>
            <a:solidFill>
              <a:srgbClr val="01ACBE"/>
            </a:soli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schemeClr val="lt1"/>
                </a:solidFill>
                <a:effectLst/>
                <a:uLnTx/>
                <a:uFillTx/>
                <a:latin typeface="+mn-lt"/>
                <a:ea typeface="+mn-ea"/>
                <a:cs typeface="+mn-cs"/>
              </a:endParaRPr>
            </a:p>
          </p:txBody>
        </p:sp>
        <p:grpSp>
          <p:nvGrpSpPr>
            <p:cNvPr id="5149" name="组合 33"/>
            <p:cNvGrpSpPr/>
            <p:nvPr/>
          </p:nvGrpSpPr>
          <p:grpSpPr>
            <a:xfrm>
              <a:off x="3616363" y="3263182"/>
              <a:ext cx="118508" cy="118509"/>
              <a:chOff x="4486616" y="3001075"/>
              <a:chExt cx="274695" cy="274699"/>
            </a:xfrm>
          </p:grpSpPr>
          <p:sp>
            <p:nvSpPr>
              <p:cNvPr id="5150" name="椭圆 178"/>
              <p:cNvSpPr/>
              <p:nvPr/>
            </p:nvSpPr>
            <p:spPr>
              <a:xfrm rot="16200000">
                <a:off x="4485761" y="3000483"/>
                <a:ext cx="273579" cy="274534"/>
              </a:xfrm>
              <a:prstGeom prst="ellipse">
                <a:avLst/>
              </a:prstGeom>
              <a:gradFill rotWithShape="1">
                <a:gsLst>
                  <a:gs pos="0">
                    <a:srgbClr val="FFFFFF"/>
                  </a:gs>
                  <a:gs pos="17000">
                    <a:srgbClr val="A6A6A6"/>
                  </a:gs>
                  <a:gs pos="35001">
                    <a:srgbClr val="F2F2F2"/>
                  </a:gs>
                  <a:gs pos="55000">
                    <a:srgbClr val="A6A6A6"/>
                  </a:gs>
                  <a:gs pos="75000">
                    <a:srgbClr val="F2F2F2"/>
                  </a:gs>
                  <a:gs pos="100000">
                    <a:srgbClr val="A6A6A6"/>
                  </a:gs>
                </a:gsLst>
                <a:lin ang="2700000" scaled="1"/>
              </a:gradFill>
              <a:ln w="25400">
                <a:noFill/>
                <a:miter lim="800000"/>
              </a:ln>
              <a:effectLst>
                <a:outerShdw blurRad="12700" dist="12700" dir="2700000" algn="tl">
                  <a:srgbClr val="000000">
                    <a:alpha val="39999"/>
                  </a:srgbClr>
                </a:outerShdw>
              </a:effectLst>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buClrTx/>
                  <a:buFontTx/>
                </a:pPr>
                <a:endParaRPr lang="zh-CN" altLang="en-US" sz="1000" b="1">
                  <a:solidFill>
                    <a:srgbClr val="FFFFFF"/>
                  </a:solidFill>
                </a:endParaRPr>
              </a:p>
            </p:txBody>
          </p:sp>
          <p:sp>
            <p:nvSpPr>
              <p:cNvPr id="5151" name="椭圆 179"/>
              <p:cNvSpPr/>
              <p:nvPr/>
            </p:nvSpPr>
            <p:spPr>
              <a:xfrm>
                <a:off x="4390939" y="2764996"/>
                <a:ext cx="448668" cy="495325"/>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prstClr val="white"/>
                  </a:solidFill>
                  <a:effectLst/>
                  <a:uLnTx/>
                  <a:uFillTx/>
                  <a:latin typeface="+mn-lt"/>
                  <a:ea typeface="+mn-ea"/>
                  <a:cs typeface="+mn-cs"/>
                </a:endParaRPr>
              </a:p>
            </p:txBody>
          </p:sp>
        </p:grpSp>
        <p:grpSp>
          <p:nvGrpSpPr>
            <p:cNvPr id="5152" name="组合 34"/>
            <p:cNvGrpSpPr/>
            <p:nvPr/>
          </p:nvGrpSpPr>
          <p:grpSpPr>
            <a:xfrm>
              <a:off x="3316858" y="3263182"/>
              <a:ext cx="118508" cy="118509"/>
              <a:chOff x="4486616" y="3001075"/>
              <a:chExt cx="274695" cy="274699"/>
            </a:xfrm>
          </p:grpSpPr>
          <p:sp>
            <p:nvSpPr>
              <p:cNvPr id="5153" name="椭圆 176"/>
              <p:cNvSpPr/>
              <p:nvPr/>
            </p:nvSpPr>
            <p:spPr>
              <a:xfrm rot="16200000">
                <a:off x="4488931" y="3000483"/>
                <a:ext cx="273579" cy="274534"/>
              </a:xfrm>
              <a:prstGeom prst="ellipse">
                <a:avLst/>
              </a:prstGeom>
              <a:gradFill rotWithShape="1">
                <a:gsLst>
                  <a:gs pos="0">
                    <a:srgbClr val="FFFFFF"/>
                  </a:gs>
                  <a:gs pos="17000">
                    <a:srgbClr val="A6A6A6"/>
                  </a:gs>
                  <a:gs pos="35001">
                    <a:srgbClr val="F2F2F2"/>
                  </a:gs>
                  <a:gs pos="55000">
                    <a:srgbClr val="A6A6A6"/>
                  </a:gs>
                  <a:gs pos="75000">
                    <a:srgbClr val="F2F2F2"/>
                  </a:gs>
                  <a:gs pos="100000">
                    <a:srgbClr val="A6A6A6"/>
                  </a:gs>
                </a:gsLst>
                <a:lin ang="2700000" scaled="1"/>
              </a:gradFill>
              <a:ln w="25400">
                <a:noFill/>
                <a:miter lim="800000"/>
              </a:ln>
              <a:effectLst>
                <a:outerShdw blurRad="12700" dist="12700" dir="2700000" algn="tl">
                  <a:srgbClr val="000000">
                    <a:alpha val="39999"/>
                  </a:srgbClr>
                </a:outerShdw>
              </a:effectLst>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buClrTx/>
                  <a:buFontTx/>
                </a:pPr>
                <a:endParaRPr lang="zh-CN" altLang="en-US" sz="1000" b="1">
                  <a:solidFill>
                    <a:srgbClr val="FFFFFF"/>
                  </a:solidFill>
                </a:endParaRPr>
              </a:p>
            </p:txBody>
          </p:sp>
          <p:sp>
            <p:nvSpPr>
              <p:cNvPr id="5154" name="椭圆 177"/>
              <p:cNvSpPr/>
              <p:nvPr/>
            </p:nvSpPr>
            <p:spPr>
              <a:xfrm>
                <a:off x="4390939" y="2764996"/>
                <a:ext cx="448668" cy="495325"/>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prstClr val="white"/>
                  </a:solidFill>
                  <a:effectLst/>
                  <a:uLnTx/>
                  <a:uFillTx/>
                  <a:latin typeface="+mn-lt"/>
                  <a:ea typeface="+mn-ea"/>
                  <a:cs typeface="+mn-cs"/>
                </a:endParaRPr>
              </a:p>
            </p:txBody>
          </p:sp>
        </p:grpSp>
        <p:grpSp>
          <p:nvGrpSpPr>
            <p:cNvPr id="5155" name="组合 35"/>
            <p:cNvGrpSpPr>
              <a:grpSpLocks noGrp="1" noChangeAspect="1"/>
            </p:cNvGrpSpPr>
            <p:nvPr/>
          </p:nvGrpSpPr>
          <p:grpSpPr>
            <a:xfrm>
              <a:off x="3346774" y="3147881"/>
              <a:ext cx="361523" cy="227756"/>
              <a:chOff x="4312849" y="3104300"/>
              <a:chExt cx="384317" cy="61430"/>
            </a:xfrm>
          </p:grpSpPr>
        </p:grpSp>
        <p:grpSp>
          <p:nvGrpSpPr>
            <p:cNvPr id="5156" name="组合 36"/>
            <p:cNvGrpSpPr/>
            <p:nvPr/>
          </p:nvGrpSpPr>
          <p:grpSpPr>
            <a:xfrm>
              <a:off x="3731804" y="3056740"/>
              <a:ext cx="674163" cy="552077"/>
              <a:chOff x="4777361" y="2784157"/>
              <a:chExt cx="898883" cy="736101"/>
            </a:xfrm>
          </p:grpSpPr>
          <p:sp>
            <p:nvSpPr>
              <p:cNvPr id="5157" name="椭圆 172"/>
              <p:cNvSpPr/>
              <p:nvPr/>
            </p:nvSpPr>
            <p:spPr>
              <a:xfrm>
                <a:off x="4881330" y="2783955"/>
                <a:ext cx="735134" cy="73700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buClrTx/>
                  <a:buFontTx/>
                </a:pPr>
                <a:endParaRPr lang="zh-CN" altLang="en-US" sz="1000" b="1">
                  <a:solidFill>
                    <a:srgbClr val="FFFFFF"/>
                  </a:solidFill>
                </a:endParaRPr>
              </a:p>
            </p:txBody>
          </p:sp>
          <p:sp>
            <p:nvSpPr>
              <p:cNvPr id="5158" name="文本框 41"/>
              <p:cNvSpPr/>
              <p:nvPr/>
            </p:nvSpPr>
            <p:spPr>
              <a:xfrm>
                <a:off x="4777361" y="2821067"/>
                <a:ext cx="898883" cy="690947"/>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ctr"/>
                <a:r>
                  <a:rPr lang="en-US" altLang="zh-CN" sz="2100" b="1">
                    <a:solidFill>
                      <a:srgbClr val="01ACBE"/>
                    </a:solidFill>
                    <a:latin typeface="Impact" pitchFamily="34" charset="0"/>
                  </a:rPr>
                  <a:t>03</a:t>
                </a:r>
                <a:endParaRPr lang="zh-CN" altLang="en-US" sz="2100" b="1">
                  <a:solidFill>
                    <a:srgbClr val="01ACBE"/>
                  </a:solidFill>
                  <a:latin typeface="Impact" pitchFamily="34" charset="0"/>
                  <a:ea typeface="宋体" pitchFamily="2" charset="-122"/>
                </a:endParaRPr>
              </a:p>
            </p:txBody>
          </p:sp>
        </p:grpSp>
        <p:grpSp>
          <p:nvGrpSpPr>
            <p:cNvPr id="5159" name="组合 166"/>
            <p:cNvGrpSpPr>
              <a:grpSpLocks noGrp="1" noChangeAspect="1"/>
            </p:cNvGrpSpPr>
            <p:nvPr/>
          </p:nvGrpSpPr>
          <p:grpSpPr>
            <a:xfrm>
              <a:off x="2434145" y="3056739"/>
              <a:ext cx="623455" cy="497016"/>
              <a:chOff x="9404083" y="1238855"/>
              <a:chExt cx="801342" cy="665020"/>
            </a:xfrm>
          </p:grpSpPr>
        </p:grpSp>
        <p:sp>
          <p:nvSpPr>
            <p:cNvPr id="5160" name="文本框 47">
              <a:hlinkClick r:id="rId9" action="ppaction://hlinksldjump"/>
            </p:cNvPr>
            <p:cNvSpPr/>
            <p:nvPr/>
          </p:nvSpPr>
          <p:spPr>
            <a:xfrm>
              <a:off x="4051919" y="3037104"/>
              <a:ext cx="3672454" cy="572054"/>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ctr"/>
              <a:r>
                <a:rPr lang="zh-CN" altLang="en-US" sz="2400" b="1">
                  <a:solidFill>
                    <a:schemeClr val="bg1"/>
                  </a:solidFill>
                  <a:latin typeface="Times New Roman" pitchFamily="18" charset="0"/>
                  <a:ea typeface="黑体" pitchFamily="49" charset="-122"/>
                </a:rPr>
                <a:t>福建</a:t>
              </a:r>
              <a:r>
                <a:rPr lang="en-US" altLang="zh-CN" sz="2400" b="1">
                  <a:solidFill>
                    <a:schemeClr val="bg1"/>
                  </a:solidFill>
                  <a:latin typeface="Times New Roman" pitchFamily="18" charset="0"/>
                  <a:ea typeface="黑体" pitchFamily="49" charset="-122"/>
                </a:rPr>
                <a:t>4</a:t>
              </a:r>
              <a:r>
                <a:rPr lang="zh-CN" altLang="en-US" sz="2400" b="1">
                  <a:solidFill>
                    <a:schemeClr val="bg1"/>
                  </a:solidFill>
                  <a:latin typeface="Times New Roman" pitchFamily="18" charset="0"/>
                  <a:ea typeface="黑体" pitchFamily="49" charset="-122"/>
                </a:rPr>
                <a:t>年中考聚焦</a:t>
              </a:r>
              <a:endParaRPr lang="zh-CN" altLang="en-US" sz="2400" b="1">
                <a:solidFill>
                  <a:schemeClr val="bg1"/>
                </a:solidFill>
                <a:latin typeface="Times New Roman" pitchFamily="18" charset="0"/>
                <a:ea typeface="黑体" pitchFamily="49" charset="-122"/>
              </a:endParaRPr>
            </a:p>
          </p:txBody>
        </p:sp>
      </p:grpSp>
      <p:grpSp>
        <p:nvGrpSpPr>
          <p:cNvPr id="5161" name="组合 184"/>
          <p:cNvGrpSpPr/>
          <p:nvPr/>
        </p:nvGrpSpPr>
        <p:grpSpPr>
          <a:xfrm>
            <a:off x="2425700" y="987425"/>
            <a:ext cx="4192588" cy="1992313"/>
            <a:chOff x="1851755" y="1505713"/>
            <a:chExt cx="5440491" cy="2584754"/>
          </a:xfrm>
        </p:grpSpPr>
        <p:grpSp>
          <p:nvGrpSpPr>
            <p:cNvPr id="5162" name="组合 81"/>
            <p:cNvGrpSpPr>
              <a:grpSpLocks noGrp="1" noChangeAspect="1"/>
            </p:cNvGrpSpPr>
            <p:nvPr/>
          </p:nvGrpSpPr>
          <p:grpSpPr>
            <a:xfrm>
              <a:off x="1533189" y="1385529"/>
              <a:ext cx="2664226" cy="2591900"/>
              <a:chOff x="3295850" y="1895995"/>
              <a:chExt cx="3725149" cy="4660916"/>
            </a:xfrm>
          </p:grpSpPr>
        </p:grpSp>
        <p:grpSp>
          <p:nvGrpSpPr>
            <p:cNvPr id="5163" name="组合 82"/>
            <p:cNvGrpSpPr/>
            <p:nvPr/>
          </p:nvGrpSpPr>
          <p:grpSpPr>
            <a:xfrm>
              <a:off x="2302897" y="1980707"/>
              <a:ext cx="4989349" cy="751080"/>
              <a:chOff x="2302897" y="1980707"/>
              <a:chExt cx="4989349" cy="751080"/>
            </a:xfrm>
          </p:grpSpPr>
          <p:sp>
            <p:nvSpPr>
              <p:cNvPr id="5164" name="圆角矩形 187"/>
              <p:cNvSpPr/>
              <p:nvPr/>
            </p:nvSpPr>
            <p:spPr>
              <a:xfrm>
                <a:off x="3316286" y="1899715"/>
                <a:ext cx="4150195" cy="1006268"/>
              </a:xfrm>
              <a:prstGeom prst="roundRect">
                <a:avLst>
                  <a:gd name="adj" fmla="val 9976"/>
                </a:avLst>
              </a:prstGeom>
              <a:solidFill>
                <a:srgbClr val="00B0F0"/>
              </a:soli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schemeClr val="lt1"/>
                  </a:solidFill>
                  <a:effectLst/>
                  <a:uLnTx/>
                  <a:uFillTx/>
                  <a:latin typeface="+mn-lt"/>
                  <a:ea typeface="+mn-ea"/>
                  <a:cs typeface="+mn-cs"/>
                </a:endParaRPr>
              </a:p>
            </p:txBody>
          </p:sp>
          <p:grpSp>
            <p:nvGrpSpPr>
              <p:cNvPr id="5165" name="组合 84"/>
              <p:cNvGrpSpPr/>
              <p:nvPr/>
            </p:nvGrpSpPr>
            <p:grpSpPr>
              <a:xfrm>
                <a:off x="3467584" y="2294564"/>
                <a:ext cx="118508" cy="118509"/>
                <a:chOff x="4486616" y="3001075"/>
                <a:chExt cx="274695" cy="274699"/>
              </a:xfrm>
            </p:grpSpPr>
            <p:sp>
              <p:nvSpPr>
                <p:cNvPr id="5166" name="椭圆 200"/>
                <p:cNvSpPr/>
                <p:nvPr/>
              </p:nvSpPr>
              <p:spPr>
                <a:xfrm rot="16200000">
                  <a:off x="4484837" y="3000957"/>
                  <a:ext cx="276891" cy="276951"/>
                </a:xfrm>
                <a:prstGeom prst="ellipse">
                  <a:avLst/>
                </a:prstGeom>
                <a:gradFill rotWithShape="1">
                  <a:gsLst>
                    <a:gs pos="0">
                      <a:srgbClr val="FFFFFF"/>
                    </a:gs>
                    <a:gs pos="17000">
                      <a:srgbClr val="A6A6A6"/>
                    </a:gs>
                    <a:gs pos="35001">
                      <a:srgbClr val="F2F2F2"/>
                    </a:gs>
                    <a:gs pos="55000">
                      <a:srgbClr val="A6A6A6"/>
                    </a:gs>
                    <a:gs pos="75000">
                      <a:srgbClr val="F2F2F2"/>
                    </a:gs>
                    <a:gs pos="100000">
                      <a:srgbClr val="A6A6A6"/>
                    </a:gs>
                  </a:gsLst>
                  <a:lin ang="2700000" scaled="1"/>
                </a:gradFill>
                <a:ln w="25400">
                  <a:noFill/>
                  <a:miter lim="800000"/>
                </a:ln>
                <a:effectLst>
                  <a:outerShdw blurRad="12700" dist="12700" dir="2700000" algn="tl">
                    <a:srgbClr val="000000">
                      <a:alpha val="39999"/>
                    </a:srgbClr>
                  </a:outerShdw>
                </a:effectLst>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buClrTx/>
                    <a:buFontTx/>
                  </a:pPr>
                  <a:endParaRPr lang="zh-CN" altLang="en-US" sz="1000" b="1">
                    <a:solidFill>
                      <a:srgbClr val="FFFFFF"/>
                    </a:solidFill>
                  </a:endParaRPr>
                </a:p>
              </p:txBody>
            </p:sp>
            <p:sp>
              <p:nvSpPr>
                <p:cNvPr id="5167" name="椭圆 201"/>
                <p:cNvSpPr/>
                <p:nvPr/>
              </p:nvSpPr>
              <p:spPr>
                <a:xfrm>
                  <a:off x="4385233" y="2756459"/>
                  <a:ext cx="469760" cy="49440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prstClr val="white"/>
                    </a:solidFill>
                    <a:effectLst/>
                    <a:uLnTx/>
                    <a:uFillTx/>
                    <a:latin typeface="+mn-lt"/>
                    <a:ea typeface="+mn-ea"/>
                    <a:cs typeface="+mn-cs"/>
                  </a:endParaRPr>
                </a:p>
              </p:txBody>
            </p:sp>
          </p:grpSp>
          <p:grpSp>
            <p:nvGrpSpPr>
              <p:cNvPr id="5168" name="组合 85"/>
              <p:cNvGrpSpPr/>
              <p:nvPr/>
            </p:nvGrpSpPr>
            <p:grpSpPr>
              <a:xfrm>
                <a:off x="3168079" y="2294564"/>
                <a:ext cx="118508" cy="118509"/>
                <a:chOff x="4486616" y="3001075"/>
                <a:chExt cx="274695" cy="274699"/>
              </a:xfrm>
            </p:grpSpPr>
            <p:sp>
              <p:nvSpPr>
                <p:cNvPr id="5169" name="椭圆 198"/>
                <p:cNvSpPr/>
                <p:nvPr/>
              </p:nvSpPr>
              <p:spPr>
                <a:xfrm rot="16200000">
                  <a:off x="4479537" y="3008122"/>
                  <a:ext cx="276891" cy="262624"/>
                </a:xfrm>
                <a:prstGeom prst="ellipse">
                  <a:avLst/>
                </a:prstGeom>
                <a:gradFill rotWithShape="1">
                  <a:gsLst>
                    <a:gs pos="0">
                      <a:srgbClr val="FFFFFF"/>
                    </a:gs>
                    <a:gs pos="17000">
                      <a:srgbClr val="A6A6A6"/>
                    </a:gs>
                    <a:gs pos="35001">
                      <a:srgbClr val="F2F2F2"/>
                    </a:gs>
                    <a:gs pos="55000">
                      <a:srgbClr val="A6A6A6"/>
                    </a:gs>
                    <a:gs pos="75000">
                      <a:srgbClr val="F2F2F2"/>
                    </a:gs>
                    <a:gs pos="100000">
                      <a:srgbClr val="A6A6A6"/>
                    </a:gs>
                  </a:gsLst>
                  <a:lin ang="2700000" scaled="1"/>
                </a:gradFill>
                <a:ln w="25400">
                  <a:noFill/>
                  <a:miter lim="800000"/>
                </a:ln>
                <a:effectLst>
                  <a:outerShdw blurRad="12700" dist="12700" dir="2700000" algn="tl">
                    <a:srgbClr val="000000">
                      <a:alpha val="39999"/>
                    </a:srgbClr>
                  </a:outerShdw>
                </a:effectLst>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buClrTx/>
                    <a:buFontTx/>
                  </a:pPr>
                  <a:endParaRPr lang="zh-CN" altLang="en-US" sz="1000" b="1">
                    <a:solidFill>
                      <a:srgbClr val="FFFFFF"/>
                    </a:solidFill>
                  </a:endParaRPr>
                </a:p>
              </p:txBody>
            </p:sp>
            <p:sp>
              <p:nvSpPr>
                <p:cNvPr id="5170" name="椭圆 199"/>
                <p:cNvSpPr/>
                <p:nvPr/>
              </p:nvSpPr>
              <p:spPr>
                <a:xfrm>
                  <a:off x="4385233" y="2756459"/>
                  <a:ext cx="469760" cy="49440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prstClr val="white"/>
                    </a:solidFill>
                    <a:effectLst/>
                    <a:uLnTx/>
                    <a:uFillTx/>
                    <a:latin typeface="+mn-lt"/>
                    <a:ea typeface="+mn-ea"/>
                    <a:cs typeface="+mn-cs"/>
                  </a:endParaRPr>
                </a:p>
              </p:txBody>
            </p:sp>
          </p:grpSp>
          <p:grpSp>
            <p:nvGrpSpPr>
              <p:cNvPr id="5171" name="组合 86"/>
              <p:cNvGrpSpPr>
                <a:grpSpLocks noGrp="1" noChangeAspect="1"/>
              </p:cNvGrpSpPr>
              <p:nvPr/>
            </p:nvGrpSpPr>
            <p:grpSpPr>
              <a:xfrm>
                <a:off x="3197698" y="2171864"/>
                <a:ext cx="362117" cy="236685"/>
                <a:chOff x="4312849" y="3104300"/>
                <a:chExt cx="384317" cy="61430"/>
              </a:xfrm>
            </p:grpSpPr>
          </p:grpSp>
          <p:grpSp>
            <p:nvGrpSpPr>
              <p:cNvPr id="5172" name="组合 87"/>
              <p:cNvGrpSpPr/>
              <p:nvPr/>
            </p:nvGrpSpPr>
            <p:grpSpPr>
              <a:xfrm>
                <a:off x="3635164" y="2097014"/>
                <a:ext cx="630643" cy="550614"/>
                <a:chOff x="4846885" y="2796017"/>
                <a:chExt cx="840857" cy="734151"/>
              </a:xfrm>
            </p:grpSpPr>
            <p:sp>
              <p:nvSpPr>
                <p:cNvPr id="5173" name="椭圆 194"/>
                <p:cNvSpPr/>
                <p:nvPr/>
              </p:nvSpPr>
              <p:spPr>
                <a:xfrm>
                  <a:off x="4902566" y="2795742"/>
                  <a:ext cx="722379" cy="7551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buClrTx/>
                    <a:buFontTx/>
                  </a:pPr>
                  <a:endParaRPr lang="zh-CN" altLang="en-US" sz="1000" b="1">
                    <a:solidFill>
                      <a:srgbClr val="FFFFFF"/>
                    </a:solidFill>
                  </a:endParaRPr>
                </a:p>
              </p:txBody>
            </p:sp>
            <p:sp>
              <p:nvSpPr>
                <p:cNvPr id="5174" name="文本框 18"/>
                <p:cNvSpPr/>
                <p:nvPr/>
              </p:nvSpPr>
              <p:spPr>
                <a:xfrm>
                  <a:off x="4846885" y="2811166"/>
                  <a:ext cx="840857" cy="719002"/>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ctr"/>
                  <a:r>
                    <a:rPr lang="en-US" altLang="zh-CN" sz="2100" b="1">
                      <a:solidFill>
                        <a:srgbClr val="00B0F0"/>
                      </a:solidFill>
                      <a:latin typeface="Impact" pitchFamily="34" charset="0"/>
                    </a:rPr>
                    <a:t>01</a:t>
                  </a:r>
                  <a:endParaRPr lang="zh-CN" altLang="en-US" sz="2100" b="1">
                    <a:solidFill>
                      <a:srgbClr val="00B0F0"/>
                    </a:solidFill>
                    <a:latin typeface="Impact" pitchFamily="34" charset="0"/>
                    <a:ea typeface="宋体" pitchFamily="2" charset="-122"/>
                  </a:endParaRPr>
                </a:p>
              </p:txBody>
            </p:sp>
          </p:grpSp>
          <p:sp>
            <p:nvSpPr>
              <p:cNvPr id="5175" name="文本框 24">
                <a:hlinkClick r:id="rId10" action="ppaction://hlinksldjump"/>
              </p:cNvPr>
              <p:cNvSpPr/>
              <p:nvPr/>
            </p:nvSpPr>
            <p:spPr>
              <a:xfrm>
                <a:off x="4035549" y="2014039"/>
                <a:ext cx="2629911" cy="659085"/>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ctr"/>
                <a:r>
                  <a:rPr lang="zh-CN" altLang="en-US" sz="2700" b="1">
                    <a:solidFill>
                      <a:schemeClr val="bg1"/>
                    </a:solidFill>
                    <a:latin typeface="黑体" pitchFamily="49" charset="-122"/>
                    <a:ea typeface="黑体" pitchFamily="49" charset="-122"/>
                  </a:rPr>
                  <a:t>知识梳理</a:t>
                </a:r>
                <a:endParaRPr lang="zh-CN" altLang="en-US" sz="2700" b="1">
                  <a:solidFill>
                    <a:schemeClr val="bg1"/>
                  </a:solidFill>
                  <a:latin typeface="黑体" pitchFamily="49" charset="-122"/>
                  <a:ea typeface="黑体" pitchFamily="49" charset="-122"/>
                </a:endParaRPr>
              </a:p>
            </p:txBody>
          </p:sp>
          <p:sp>
            <p:nvSpPr>
              <p:cNvPr id="5176" name="KSO_Shape"/>
              <p:cNvSpPr/>
              <p:nvPr/>
            </p:nvSpPr>
            <p:spPr>
              <a:xfrm>
                <a:off x="2302898" y="2098867"/>
                <a:ext cx="558262" cy="533428"/>
              </a:xfrm>
              <a:custGeom>
                <a:rect l="l" t="t" r="r" b="b"/>
                <a:pathLst>
                  <a:path w="1889279" h="1810503">
                    <a:moveTo>
                      <a:pt x="1408636" y="1462945"/>
                    </a:moveTo>
                    <a:cubicBezTo>
                      <a:pt x="1471912" y="1494489"/>
                      <a:pt x="1528819" y="1532588"/>
                      <a:pt x="1575786" y="1578162"/>
                    </a:cubicBezTo>
                    <a:cubicBezTo>
                      <a:pt x="1467281" y="1672800"/>
                      <a:pt x="1335058" y="1742507"/>
                      <a:pt x="1188886" y="1779443"/>
                    </a:cubicBezTo>
                    <a:cubicBezTo>
                      <a:pt x="1278166" y="1700386"/>
                      <a:pt x="1353810" y="1592053"/>
                      <a:pt x="1408636" y="1462945"/>
                    </a:cubicBezTo>
                    <a:close/>
                    <a:moveTo>
                      <a:pt x="494888" y="1445849"/>
                    </a:moveTo>
                    <a:cubicBezTo>
                      <a:pt x="556747" y="1590569"/>
                      <a:pt x="643865" y="1709702"/>
                      <a:pt x="747068" y="1790925"/>
                    </a:cubicBezTo>
                    <a:cubicBezTo>
                      <a:pt x="576321" y="1756303"/>
                      <a:pt x="422614" y="1677538"/>
                      <a:pt x="300900" y="1566189"/>
                    </a:cubicBezTo>
                    <a:cubicBezTo>
                      <a:pt x="355309" y="1517036"/>
                      <a:pt x="421005" y="1476420"/>
                      <a:pt x="494888" y="1445849"/>
                    </a:cubicBezTo>
                    <a:close/>
                    <a:moveTo>
                      <a:pt x="900586" y="1355871"/>
                    </a:moveTo>
                    <a:lnTo>
                      <a:pt x="900586" y="1808904"/>
                    </a:lnTo>
                    <a:lnTo>
                      <a:pt x="884222" y="1808113"/>
                    </a:lnTo>
                    <a:cubicBezTo>
                      <a:pt x="745280" y="1742581"/>
                      <a:pt x="627378" y="1604992"/>
                      <a:pt x="551037" y="1423344"/>
                    </a:cubicBezTo>
                    <a:cubicBezTo>
                      <a:pt x="655969" y="1381011"/>
                      <a:pt x="774745" y="1357337"/>
                      <a:pt x="900586" y="1355871"/>
                    </a:cubicBezTo>
                    <a:close/>
                    <a:moveTo>
                      <a:pt x="953521" y="1355186"/>
                    </a:moveTo>
                    <a:cubicBezTo>
                      <a:pt x="1099660" y="1356509"/>
                      <a:pt x="1236550" y="1386650"/>
                      <a:pt x="1354036" y="1440083"/>
                    </a:cubicBezTo>
                    <a:cubicBezTo>
                      <a:pt x="1283551" y="1605630"/>
                      <a:pt x="1178611" y="1734316"/>
                      <a:pt x="1054486" y="1804443"/>
                    </a:cubicBezTo>
                    <a:lnTo>
                      <a:pt x="953521" y="1810503"/>
                    </a:lnTo>
                    <a:close/>
                    <a:moveTo>
                      <a:pt x="1517159" y="931303"/>
                    </a:moveTo>
                    <a:lnTo>
                      <a:pt x="1889279" y="931303"/>
                    </a:lnTo>
                    <a:cubicBezTo>
                      <a:pt x="1883282" y="1167646"/>
                      <a:pt x="1781715" y="1381244"/>
                      <a:pt x="1618873" y="1536894"/>
                    </a:cubicBezTo>
                    <a:cubicBezTo>
                      <a:pt x="1566437" y="1485571"/>
                      <a:pt x="1502786" y="1442774"/>
                      <a:pt x="1431939" y="1407715"/>
                    </a:cubicBezTo>
                    <a:cubicBezTo>
                      <a:pt x="1485774" y="1266553"/>
                      <a:pt x="1516428" y="1104135"/>
                      <a:pt x="1517159" y="931303"/>
                    </a:cubicBezTo>
                    <a:close/>
                    <a:moveTo>
                      <a:pt x="953521" y="931303"/>
                    </a:moveTo>
                    <a:lnTo>
                      <a:pt x="1456842" y="931303"/>
                    </a:lnTo>
                    <a:cubicBezTo>
                      <a:pt x="1456123" y="1096196"/>
                      <a:pt x="1427268" y="1250986"/>
                      <a:pt x="1375819" y="1384691"/>
                    </a:cubicBezTo>
                    <a:cubicBezTo>
                      <a:pt x="1251537" y="1327928"/>
                      <a:pt x="1107288" y="1296191"/>
                      <a:pt x="953521" y="1294902"/>
                    </a:cubicBezTo>
                    <a:close/>
                    <a:moveTo>
                      <a:pt x="448568" y="931303"/>
                    </a:moveTo>
                    <a:lnTo>
                      <a:pt x="900586" y="931303"/>
                    </a:lnTo>
                    <a:lnTo>
                      <a:pt x="900586" y="1295603"/>
                    </a:lnTo>
                    <a:cubicBezTo>
                      <a:pt x="766605" y="1297053"/>
                      <a:pt x="640053" y="1322469"/>
                      <a:pt x="528061" y="1368046"/>
                    </a:cubicBezTo>
                    <a:cubicBezTo>
                      <a:pt x="478984" y="1238632"/>
                      <a:pt x="450499" y="1089843"/>
                      <a:pt x="448568" y="931303"/>
                    </a:cubicBezTo>
                    <a:close/>
                    <a:moveTo>
                      <a:pt x="0" y="931303"/>
                    </a:moveTo>
                    <a:lnTo>
                      <a:pt x="388264" y="931303"/>
                    </a:lnTo>
                    <a:cubicBezTo>
                      <a:pt x="390220" y="1097785"/>
                      <a:pt x="420532" y="1254193"/>
                      <a:pt x="473139" y="1390578"/>
                    </a:cubicBezTo>
                    <a:cubicBezTo>
                      <a:pt x="391203" y="1423988"/>
                      <a:pt x="318506" y="1469260"/>
                      <a:pt x="258353" y="1524144"/>
                    </a:cubicBezTo>
                    <a:cubicBezTo>
                      <a:pt x="102364" y="1370026"/>
                      <a:pt x="5849" y="1161456"/>
                      <a:pt x="0" y="931303"/>
                    </a:cubicBezTo>
                    <a:close/>
                    <a:moveTo>
                      <a:pt x="536834" y="421694"/>
                    </a:moveTo>
                    <a:cubicBezTo>
                      <a:pt x="646682" y="464986"/>
                      <a:pt x="770110" y="489176"/>
                      <a:pt x="900586" y="490537"/>
                    </a:cubicBezTo>
                    <a:lnTo>
                      <a:pt x="900586" y="875390"/>
                    </a:lnTo>
                    <a:lnTo>
                      <a:pt x="448805" y="875390"/>
                    </a:lnTo>
                    <a:cubicBezTo>
                      <a:pt x="451150" y="709592"/>
                      <a:pt x="482649" y="554587"/>
                      <a:pt x="536834" y="421694"/>
                    </a:cubicBezTo>
                    <a:close/>
                    <a:moveTo>
                      <a:pt x="1356131" y="409527"/>
                    </a:moveTo>
                    <a:cubicBezTo>
                      <a:pt x="1415590" y="544412"/>
                      <a:pt x="1451132" y="703874"/>
                      <a:pt x="1455052" y="875390"/>
                    </a:cubicBezTo>
                    <a:lnTo>
                      <a:pt x="953521" y="875390"/>
                    </a:lnTo>
                    <a:lnTo>
                      <a:pt x="953521" y="491238"/>
                    </a:lnTo>
                    <a:cubicBezTo>
                      <a:pt x="1099303" y="490092"/>
                      <a:pt x="1236528" y="461431"/>
                      <a:pt x="1356131" y="409527"/>
                    </a:cubicBezTo>
                    <a:close/>
                    <a:moveTo>
                      <a:pt x="271202" y="273767"/>
                    </a:moveTo>
                    <a:cubicBezTo>
                      <a:pt x="330895" y="324894"/>
                      <a:pt x="401533" y="367494"/>
                      <a:pt x="480768" y="398692"/>
                    </a:cubicBezTo>
                    <a:cubicBezTo>
                      <a:pt x="424147" y="539118"/>
                      <a:pt x="390867" y="701724"/>
                      <a:pt x="388496" y="875390"/>
                    </a:cubicBezTo>
                    <a:lnTo>
                      <a:pt x="238" y="875390"/>
                    </a:lnTo>
                    <a:cubicBezTo>
                      <a:pt x="7162" y="640451"/>
                      <a:pt x="108645" y="428248"/>
                      <a:pt x="271202" y="273767"/>
                    </a:cubicBezTo>
                    <a:close/>
                    <a:moveTo>
                      <a:pt x="1605567" y="261436"/>
                    </a:moveTo>
                    <a:cubicBezTo>
                      <a:pt x="1775300" y="417133"/>
                      <a:pt x="1881942" y="634296"/>
                      <a:pt x="1889035" y="875390"/>
                    </a:cubicBezTo>
                    <a:lnTo>
                      <a:pt x="1515364" y="875390"/>
                    </a:lnTo>
                    <a:cubicBezTo>
                      <a:pt x="1511419" y="696081"/>
                      <a:pt x="1474168" y="529014"/>
                      <a:pt x="1413107" y="386152"/>
                    </a:cubicBezTo>
                    <a:cubicBezTo>
                      <a:pt x="1485941" y="353453"/>
                      <a:pt x="1551126" y="311628"/>
                      <a:pt x="1605567" y="261436"/>
                    </a:cubicBezTo>
                    <a:close/>
                    <a:moveTo>
                      <a:pt x="748157" y="19413"/>
                    </a:moveTo>
                    <a:cubicBezTo>
                      <a:pt x="649482" y="96557"/>
                      <a:pt x="565491" y="208310"/>
                      <a:pt x="504779" y="344256"/>
                    </a:cubicBezTo>
                    <a:cubicBezTo>
                      <a:pt x="432706" y="315858"/>
                      <a:pt x="368354" y="277545"/>
                      <a:pt x="313920" y="231604"/>
                    </a:cubicBezTo>
                    <a:cubicBezTo>
                      <a:pt x="434240" y="127070"/>
                      <a:pt x="583275" y="52667"/>
                      <a:pt x="748157" y="19413"/>
                    </a:cubicBezTo>
                    <a:close/>
                    <a:moveTo>
                      <a:pt x="1137621" y="18543"/>
                    </a:moveTo>
                    <a:cubicBezTo>
                      <a:pt x="1297904" y="50310"/>
                      <a:pt x="1443338" y="120918"/>
                      <a:pt x="1562575" y="219802"/>
                    </a:cubicBezTo>
                    <a:cubicBezTo>
                      <a:pt x="1512842" y="265093"/>
                      <a:pt x="1453308" y="302843"/>
                      <a:pt x="1386970" y="332857"/>
                    </a:cubicBezTo>
                    <a:cubicBezTo>
                      <a:pt x="1323718" y="199817"/>
                      <a:pt x="1237626" y="91674"/>
                      <a:pt x="1137621" y="18543"/>
                    </a:cubicBezTo>
                    <a:close/>
                    <a:moveTo>
                      <a:pt x="900586" y="1702"/>
                    </a:moveTo>
                    <a:lnTo>
                      <a:pt x="900586" y="430269"/>
                    </a:lnTo>
                    <a:cubicBezTo>
                      <a:pt x="778345" y="428899"/>
                      <a:pt x="662774" y="406468"/>
                      <a:pt x="560047" y="366408"/>
                    </a:cubicBezTo>
                    <a:cubicBezTo>
                      <a:pt x="637783" y="193348"/>
                      <a:pt x="753999" y="63227"/>
                      <a:pt x="890213" y="2203"/>
                    </a:cubicBezTo>
                    <a:close/>
                    <a:moveTo>
                      <a:pt x="953521" y="0"/>
                    </a:moveTo>
                    <a:lnTo>
                      <a:pt x="981035" y="1330"/>
                    </a:lnTo>
                    <a:cubicBezTo>
                      <a:pt x="1124068" y="53565"/>
                      <a:pt x="1247786" y="180867"/>
                      <a:pt x="1332000" y="354889"/>
                    </a:cubicBezTo>
                    <a:cubicBezTo>
                      <a:pt x="1219743" y="403080"/>
                      <a:pt x="1090709" y="429800"/>
                      <a:pt x="953521" y="430954"/>
                    </a:cubicBezTo>
                    <a:close/>
                  </a:path>
                </a:pathLst>
              </a:cu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lang="zh-CN" altLang="en-US" sz="1800" b="0" i="0" u="none" kern="1200" baseline="0">
                    <a:solidFill>
                      <a:schemeClr val="lt1"/>
                    </a:solidFill>
                    <a:latin typeface="+mn-lt"/>
                    <a:ea typeface="+mn-ea"/>
                    <a:cs typeface="+mn-cs"/>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kern="1200" baseline="0">
                    <a:solidFill>
                      <a:schemeClr val="lt1"/>
                    </a:solidFill>
                    <a:latin typeface="+mn-lt"/>
                    <a:ea typeface="+mn-ea"/>
                    <a:cs typeface="+mn-cs"/>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kern="1200" baseline="0">
                    <a:solidFill>
                      <a:schemeClr val="lt1"/>
                    </a:solidFill>
                    <a:latin typeface="+mn-lt"/>
                    <a:ea typeface="+mn-ea"/>
                    <a:cs typeface="+mn-cs"/>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kern="1200" baseline="0">
                    <a:solidFill>
                      <a:schemeClr val="lt1"/>
                    </a:solidFill>
                    <a:latin typeface="+mn-lt"/>
                    <a:ea typeface="+mn-ea"/>
                    <a:cs typeface="+mn-cs"/>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kern="1200" baseline="0">
                    <a:solidFill>
                      <a:schemeClr val="lt1"/>
                    </a:solidFill>
                    <a:latin typeface="+mn-lt"/>
                    <a:ea typeface="+mn-ea"/>
                    <a:cs typeface="+mn-cs"/>
                  </a:defRPr>
                </a:lvl5pPr>
                <a:lvl6pPr marL="2286000" algn="l" defTabSz="914400" rtl="0" eaLnBrk="1" latinLnBrk="0" hangingPunct="1">
                  <a:defRPr lang="zh-CN" altLang="en-US" kern="1200">
                    <a:solidFill>
                      <a:schemeClr val="lt1"/>
                    </a:solidFill>
                    <a:latin typeface="+mn-lt"/>
                    <a:ea typeface="+mn-ea"/>
                    <a:cs typeface="+mn-cs"/>
                  </a:defRPr>
                </a:lvl6pPr>
                <a:lvl7pPr marL="2743200" algn="l" defTabSz="914400" rtl="0" eaLnBrk="1" latinLnBrk="0" hangingPunct="1">
                  <a:defRPr lang="zh-CN" altLang="en-US" kern="1200">
                    <a:solidFill>
                      <a:schemeClr val="lt1"/>
                    </a:solidFill>
                    <a:latin typeface="+mn-lt"/>
                    <a:ea typeface="+mn-ea"/>
                    <a:cs typeface="+mn-cs"/>
                  </a:defRPr>
                </a:lvl7pPr>
                <a:lvl8pPr marL="3200400" algn="l" defTabSz="914400" rtl="0" eaLnBrk="1" latinLnBrk="0" hangingPunct="1">
                  <a:defRPr lang="zh-CN" altLang="en-US" kern="1200">
                    <a:solidFill>
                      <a:schemeClr val="lt1"/>
                    </a:solidFill>
                    <a:latin typeface="+mn-lt"/>
                    <a:ea typeface="+mn-ea"/>
                    <a:cs typeface="+mn-cs"/>
                  </a:defRPr>
                </a:lvl8pPr>
                <a:lvl9pPr marL="3657600" algn="l" defTabSz="914400" rtl="0" eaLnBrk="1" latinLnBrk="0" hangingPunct="1">
                  <a:defRPr lang="zh-CN" altLang="en-US" kern="1200">
                    <a:solidFill>
                      <a:schemeClr val="lt1"/>
                    </a:solidFill>
                    <a:latin typeface="+mn-lt"/>
                    <a:ea typeface="+mn-ea"/>
                    <a:cs typeface="+mn-cs"/>
                  </a:defRPr>
                </a:lvl9pPr>
              </a:lstStyle>
              <a:p>
                <a:pPr marL="0" marR="0" lvl="0" indent="0" algn="ctr" fontAlgn="base">
                  <a:spcBef>
                    <a:spcPct val="0"/>
                  </a:spcBef>
                  <a:spcAft>
                    <a:spcPct val="0"/>
                  </a:spcAft>
                  <a:buClrTx/>
                  <a:buFontTx/>
                </a:pPr>
                <a:endParaRPr lang="zh-CN" altLang="en-US" sz="1800">
                  <a:solidFill>
                    <a:srgbClr val="FFFFFF"/>
                  </a:solidFill>
                </a:endParaRPr>
              </a:p>
            </p:txBody>
          </p:sp>
        </p:gr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nodeType="clickEffect">
                                  <p:stCondLst>
                                    <p:cond delay="0"/>
                                  </p:stCondLst>
                                  <p:childTnLst>
                                    <p:set>
                                      <p:cBhvr>
                                        <p:cTn id="6" dur="1" fill="hold">
                                          <p:stCondLst>
                                            <p:cond delay="0"/>
                                          </p:stCondLst>
                                        </p:cTn>
                                        <p:tgtEl>
                                          <p:spTgt spid="5161"/>
                                        </p:tgtEl>
                                        <p:attrNameLst>
                                          <p:attrName>style.visibility</p:attrName>
                                        </p:attrNameLst>
                                      </p:cBhvr>
                                      <p:to>
                                        <p:strVal val="visible"/>
                                      </p:to>
                                    </p:set>
                                    <p:animEffect transition="in" filter="fade">
                                      <p:cBhvr>
                                        <p:cTn id="7" dur="1000" fill="hold"/>
                                        <p:tgtEl>
                                          <p:spTgt spid="5161"/>
                                        </p:tgtEl>
                                      </p:cBhvr>
                                    </p:animEffect>
                                    <p:anim calcmode="lin" valueType="num">
                                      <p:cBhvr>
                                        <p:cTn id="8" dur="1000" fill="hold"/>
                                        <p:tgtEl>
                                          <p:spTgt spid="5161"/>
                                        </p:tgtEl>
                                        <p:attrNameLst>
                                          <p:attrName>ppt_x</p:attrName>
                                        </p:attrNameLst>
                                      </p:cBhvr>
                                      <p:tavLst>
                                        <p:tav tm="0">
                                          <p:val>
                                            <p:strVal val="#ppt_x"/>
                                          </p:val>
                                        </p:tav>
                                        <p:tav tm="100000">
                                          <p:val>
                                            <p:strVal val="#ppt_x"/>
                                          </p:val>
                                        </p:tav>
                                      </p:tavLst>
                                    </p:anim>
                                    <p:anim calcmode="lin" valueType="num">
                                      <p:cBhvr>
                                        <p:cTn id="9" dur="1000" fill="hold"/>
                                        <p:tgtEl>
                                          <p:spTgt spid="516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after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5131"/>
                                        </p:tgtEl>
                                        <p:attrNameLst>
                                          <p:attrName>style.visibility</p:attrName>
                                        </p:attrNameLst>
                                      </p:cBhvr>
                                      <p:to>
                                        <p:strVal val="visible"/>
                                      </p:to>
                                    </p:set>
                                    <p:animEffect transition="in" filter="fade">
                                      <p:cBhvr>
                                        <p:cTn id="14" dur="1000" fill="hold"/>
                                        <p:tgtEl>
                                          <p:spTgt spid="5131"/>
                                        </p:tgtEl>
                                      </p:cBhvr>
                                    </p:animEffect>
                                    <p:anim calcmode="lin" valueType="num">
                                      <p:cBhvr>
                                        <p:cTn id="15" dur="1000" fill="hold"/>
                                        <p:tgtEl>
                                          <p:spTgt spid="5131"/>
                                        </p:tgtEl>
                                        <p:attrNameLst>
                                          <p:attrName>ppt_x</p:attrName>
                                        </p:attrNameLst>
                                      </p:cBhvr>
                                      <p:tavLst>
                                        <p:tav tm="0">
                                          <p:val>
                                            <p:strVal val="#ppt_x"/>
                                          </p:val>
                                        </p:tav>
                                        <p:tav tm="100000">
                                          <p:val>
                                            <p:strVal val="#ppt_x"/>
                                          </p:val>
                                        </p:tav>
                                      </p:tavLst>
                                    </p:anim>
                                    <p:anim calcmode="lin" valueType="num">
                                      <p:cBhvr>
                                        <p:cTn id="16" dur="1000" fill="hold"/>
                                        <p:tgtEl>
                                          <p:spTgt spid="5131"/>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5146"/>
                                        </p:tgtEl>
                                        <p:attrNameLst>
                                          <p:attrName>style.visibility</p:attrName>
                                        </p:attrNameLst>
                                      </p:cBhvr>
                                      <p:to>
                                        <p:strVal val="visible"/>
                                      </p:to>
                                    </p:set>
                                    <p:animEffect transition="in" filter="fade">
                                      <p:cBhvr>
                                        <p:cTn id="21" dur="1000" fill="hold"/>
                                        <p:tgtEl>
                                          <p:spTgt spid="5146"/>
                                        </p:tgtEl>
                                      </p:cBhvr>
                                    </p:animEffect>
                                    <p:anim calcmode="lin" valueType="num">
                                      <p:cBhvr>
                                        <p:cTn id="22" dur="1000" fill="hold"/>
                                        <p:tgtEl>
                                          <p:spTgt spid="5146"/>
                                        </p:tgtEl>
                                        <p:attrNameLst>
                                          <p:attrName>ppt_x</p:attrName>
                                        </p:attrNameLst>
                                      </p:cBhvr>
                                      <p:tavLst>
                                        <p:tav tm="0">
                                          <p:val>
                                            <p:strVal val="#ppt_x"/>
                                          </p:val>
                                        </p:tav>
                                        <p:tav tm="100000">
                                          <p:val>
                                            <p:strVal val="#ppt_x"/>
                                          </p:val>
                                        </p:tav>
                                      </p:tavLst>
                                    </p:anim>
                                    <p:anim calcmode="lin" valueType="num">
                                      <p:cBhvr>
                                        <p:cTn id="23" dur="1000" fill="hold"/>
                                        <p:tgtEl>
                                          <p:spTgt spid="51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6145" name="组合 5"/>
          <p:cNvGrpSpPr/>
          <p:nvPr/>
        </p:nvGrpSpPr>
        <p:grpSpPr>
          <a:xfrm>
            <a:off x="2425700" y="279400"/>
            <a:ext cx="4192588" cy="1992313"/>
            <a:chOff x="1851755" y="1505713"/>
            <a:chExt cx="5440491" cy="2584754"/>
          </a:xfrm>
        </p:grpSpPr>
        <p:grpSp>
          <p:nvGrpSpPr>
            <p:cNvPr id="6146" name="组合 81"/>
            <p:cNvGrpSpPr>
              <a:grpSpLocks noGrp="1" noChangeAspect="1"/>
            </p:cNvGrpSpPr>
            <p:nvPr/>
          </p:nvGrpSpPr>
          <p:grpSpPr>
            <a:xfrm>
              <a:off x="1533189" y="1385529"/>
              <a:ext cx="2664226" cy="2591900"/>
              <a:chOff x="3295850" y="1895995"/>
              <a:chExt cx="3725149" cy="4660916"/>
            </a:xfrm>
          </p:grpSpPr>
        </p:grpSp>
        <p:grpSp>
          <p:nvGrpSpPr>
            <p:cNvPr id="6147" name="组合 82"/>
            <p:cNvGrpSpPr/>
            <p:nvPr/>
          </p:nvGrpSpPr>
          <p:grpSpPr>
            <a:xfrm>
              <a:off x="2302897" y="1980707"/>
              <a:ext cx="4989349" cy="751080"/>
              <a:chOff x="2302897" y="1980707"/>
              <a:chExt cx="4989349" cy="751080"/>
            </a:xfrm>
          </p:grpSpPr>
          <p:sp>
            <p:nvSpPr>
              <p:cNvPr id="6148" name="圆角矩形 8"/>
              <p:cNvSpPr/>
              <p:nvPr/>
            </p:nvSpPr>
            <p:spPr>
              <a:xfrm>
                <a:off x="3316286" y="1899715"/>
                <a:ext cx="4150195" cy="1006268"/>
              </a:xfrm>
              <a:prstGeom prst="roundRect">
                <a:avLst>
                  <a:gd name="adj" fmla="val 9976"/>
                </a:avLst>
              </a:prstGeom>
              <a:solidFill>
                <a:srgbClr val="00B0F0"/>
              </a:soli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schemeClr val="lt1"/>
                  </a:solidFill>
                  <a:effectLst/>
                  <a:uLnTx/>
                  <a:uFillTx/>
                  <a:latin typeface="+mn-lt"/>
                  <a:ea typeface="+mn-ea"/>
                  <a:cs typeface="+mn-cs"/>
                </a:endParaRPr>
              </a:p>
            </p:txBody>
          </p:sp>
          <p:grpSp>
            <p:nvGrpSpPr>
              <p:cNvPr id="6149" name="组合 84"/>
              <p:cNvGrpSpPr/>
              <p:nvPr/>
            </p:nvGrpSpPr>
            <p:grpSpPr>
              <a:xfrm>
                <a:off x="3467584" y="2294564"/>
                <a:ext cx="118508" cy="118509"/>
                <a:chOff x="4486616" y="3001075"/>
                <a:chExt cx="274695" cy="274699"/>
              </a:xfrm>
            </p:grpSpPr>
            <p:sp>
              <p:nvSpPr>
                <p:cNvPr id="6150" name="椭圆 21"/>
                <p:cNvSpPr/>
                <p:nvPr/>
              </p:nvSpPr>
              <p:spPr>
                <a:xfrm rot="16200000">
                  <a:off x="4484837" y="3000957"/>
                  <a:ext cx="276891" cy="276951"/>
                </a:xfrm>
                <a:prstGeom prst="ellipse">
                  <a:avLst/>
                </a:prstGeom>
                <a:gradFill rotWithShape="1">
                  <a:gsLst>
                    <a:gs pos="0">
                      <a:srgbClr val="FFFFFF"/>
                    </a:gs>
                    <a:gs pos="17000">
                      <a:srgbClr val="A6A6A6"/>
                    </a:gs>
                    <a:gs pos="35001">
                      <a:srgbClr val="F2F2F2"/>
                    </a:gs>
                    <a:gs pos="55000">
                      <a:srgbClr val="A6A6A6"/>
                    </a:gs>
                    <a:gs pos="75000">
                      <a:srgbClr val="F2F2F2"/>
                    </a:gs>
                    <a:gs pos="100000">
                      <a:srgbClr val="A6A6A6"/>
                    </a:gs>
                  </a:gsLst>
                  <a:lin ang="2700000" scaled="1"/>
                </a:gradFill>
                <a:ln w="25400">
                  <a:noFill/>
                  <a:miter lim="800000"/>
                </a:ln>
                <a:effectLst>
                  <a:outerShdw blurRad="12700" dist="12700" dir="2700000" algn="tl">
                    <a:srgbClr val="000000">
                      <a:alpha val="39999"/>
                    </a:srgbClr>
                  </a:outerShdw>
                </a:effectLst>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buClrTx/>
                    <a:buFontTx/>
                  </a:pPr>
                  <a:endParaRPr lang="zh-CN" altLang="en-US" sz="1000" b="1">
                    <a:solidFill>
                      <a:srgbClr val="FFFFFF"/>
                    </a:solidFill>
                  </a:endParaRPr>
                </a:p>
              </p:txBody>
            </p:sp>
            <p:sp>
              <p:nvSpPr>
                <p:cNvPr id="6151" name="椭圆 22"/>
                <p:cNvSpPr/>
                <p:nvPr/>
              </p:nvSpPr>
              <p:spPr>
                <a:xfrm>
                  <a:off x="4385233" y="2756459"/>
                  <a:ext cx="469760" cy="49440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prstClr val="white"/>
                    </a:solidFill>
                    <a:effectLst/>
                    <a:uLnTx/>
                    <a:uFillTx/>
                    <a:latin typeface="+mn-lt"/>
                    <a:ea typeface="+mn-ea"/>
                    <a:cs typeface="+mn-cs"/>
                  </a:endParaRPr>
                </a:p>
              </p:txBody>
            </p:sp>
          </p:grpSp>
          <p:grpSp>
            <p:nvGrpSpPr>
              <p:cNvPr id="6152" name="组合 85"/>
              <p:cNvGrpSpPr/>
              <p:nvPr/>
            </p:nvGrpSpPr>
            <p:grpSpPr>
              <a:xfrm>
                <a:off x="3168079" y="2294564"/>
                <a:ext cx="118508" cy="118509"/>
                <a:chOff x="4486616" y="3001075"/>
                <a:chExt cx="274695" cy="274699"/>
              </a:xfrm>
            </p:grpSpPr>
            <p:sp>
              <p:nvSpPr>
                <p:cNvPr id="6153" name="椭圆 19"/>
                <p:cNvSpPr/>
                <p:nvPr/>
              </p:nvSpPr>
              <p:spPr>
                <a:xfrm rot="16200000">
                  <a:off x="4479537" y="3008122"/>
                  <a:ext cx="276891" cy="262624"/>
                </a:xfrm>
                <a:prstGeom prst="ellipse">
                  <a:avLst/>
                </a:prstGeom>
                <a:gradFill rotWithShape="1">
                  <a:gsLst>
                    <a:gs pos="0">
                      <a:srgbClr val="FFFFFF"/>
                    </a:gs>
                    <a:gs pos="17000">
                      <a:srgbClr val="A6A6A6"/>
                    </a:gs>
                    <a:gs pos="35001">
                      <a:srgbClr val="F2F2F2"/>
                    </a:gs>
                    <a:gs pos="55000">
                      <a:srgbClr val="A6A6A6"/>
                    </a:gs>
                    <a:gs pos="75000">
                      <a:srgbClr val="F2F2F2"/>
                    </a:gs>
                    <a:gs pos="100000">
                      <a:srgbClr val="A6A6A6"/>
                    </a:gs>
                  </a:gsLst>
                  <a:lin ang="2700000" scaled="1"/>
                </a:gradFill>
                <a:ln w="25400">
                  <a:noFill/>
                  <a:miter lim="800000"/>
                </a:ln>
                <a:effectLst>
                  <a:outerShdw blurRad="12700" dist="12700" dir="2700000" algn="tl">
                    <a:srgbClr val="000000">
                      <a:alpha val="39999"/>
                    </a:srgbClr>
                  </a:outerShdw>
                </a:effectLst>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buClrTx/>
                    <a:buFontTx/>
                  </a:pPr>
                  <a:endParaRPr lang="zh-CN" altLang="en-US" sz="1000" b="1">
                    <a:solidFill>
                      <a:srgbClr val="FFFFFF"/>
                    </a:solidFill>
                  </a:endParaRPr>
                </a:p>
              </p:txBody>
            </p:sp>
            <p:sp>
              <p:nvSpPr>
                <p:cNvPr id="6154" name="椭圆 20"/>
                <p:cNvSpPr/>
                <p:nvPr/>
              </p:nvSpPr>
              <p:spPr>
                <a:xfrm>
                  <a:off x="4385233" y="2756459"/>
                  <a:ext cx="469760" cy="49440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prstClr val="white"/>
                    </a:solidFill>
                    <a:effectLst/>
                    <a:uLnTx/>
                    <a:uFillTx/>
                    <a:latin typeface="+mn-lt"/>
                    <a:ea typeface="+mn-ea"/>
                    <a:cs typeface="+mn-cs"/>
                  </a:endParaRPr>
                </a:p>
              </p:txBody>
            </p:sp>
          </p:grpSp>
          <p:grpSp>
            <p:nvGrpSpPr>
              <p:cNvPr id="6155" name="组合 86"/>
              <p:cNvGrpSpPr>
                <a:grpSpLocks noGrp="1" noChangeAspect="1"/>
              </p:cNvGrpSpPr>
              <p:nvPr/>
            </p:nvGrpSpPr>
            <p:grpSpPr>
              <a:xfrm>
                <a:off x="3197698" y="2171864"/>
                <a:ext cx="362117" cy="236685"/>
                <a:chOff x="4312849" y="3104300"/>
                <a:chExt cx="384317" cy="61430"/>
              </a:xfrm>
            </p:grpSpPr>
          </p:grpSp>
          <p:grpSp>
            <p:nvGrpSpPr>
              <p:cNvPr id="6156" name="组合 87"/>
              <p:cNvGrpSpPr/>
              <p:nvPr/>
            </p:nvGrpSpPr>
            <p:grpSpPr>
              <a:xfrm>
                <a:off x="3635164" y="2097014"/>
                <a:ext cx="630643" cy="550614"/>
                <a:chOff x="4846885" y="2796017"/>
                <a:chExt cx="840857" cy="734151"/>
              </a:xfrm>
            </p:grpSpPr>
            <p:sp>
              <p:nvSpPr>
                <p:cNvPr id="6157" name="椭圆 15"/>
                <p:cNvSpPr/>
                <p:nvPr/>
              </p:nvSpPr>
              <p:spPr>
                <a:xfrm>
                  <a:off x="4902566" y="2795742"/>
                  <a:ext cx="722379" cy="7551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buClrTx/>
                    <a:buFontTx/>
                  </a:pPr>
                  <a:endParaRPr lang="zh-CN" altLang="en-US" sz="1000" b="1">
                    <a:solidFill>
                      <a:srgbClr val="FFFFFF"/>
                    </a:solidFill>
                  </a:endParaRPr>
                </a:p>
              </p:txBody>
            </p:sp>
            <p:sp>
              <p:nvSpPr>
                <p:cNvPr id="6158" name="文本框 18"/>
                <p:cNvSpPr/>
                <p:nvPr/>
              </p:nvSpPr>
              <p:spPr>
                <a:xfrm>
                  <a:off x="4846885" y="2811166"/>
                  <a:ext cx="840857" cy="719002"/>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ctr"/>
                  <a:r>
                    <a:rPr lang="en-US" altLang="zh-CN" sz="2100" b="1">
                      <a:solidFill>
                        <a:srgbClr val="00B0F0"/>
                      </a:solidFill>
                      <a:latin typeface="Impact" pitchFamily="34" charset="0"/>
                    </a:rPr>
                    <a:t>01</a:t>
                  </a:r>
                  <a:endParaRPr lang="zh-CN" altLang="en-US" sz="2100" b="1">
                    <a:solidFill>
                      <a:srgbClr val="00B0F0"/>
                    </a:solidFill>
                    <a:latin typeface="Impact" pitchFamily="34" charset="0"/>
                    <a:ea typeface="宋体" pitchFamily="2" charset="-122"/>
                  </a:endParaRPr>
                </a:p>
              </p:txBody>
            </p:sp>
          </p:grpSp>
          <p:sp>
            <p:nvSpPr>
              <p:cNvPr id="6159" name="文本框 24"/>
              <p:cNvSpPr/>
              <p:nvPr/>
            </p:nvSpPr>
            <p:spPr>
              <a:xfrm>
                <a:off x="4035549" y="2014039"/>
                <a:ext cx="2629911" cy="659085"/>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ctr"/>
                <a:r>
                  <a:rPr lang="zh-CN" altLang="en-US" sz="2700" b="1">
                    <a:solidFill>
                      <a:schemeClr val="bg1"/>
                    </a:solidFill>
                    <a:latin typeface="黑体" pitchFamily="49" charset="-122"/>
                    <a:ea typeface="黑体" pitchFamily="49" charset="-122"/>
                  </a:rPr>
                  <a:t>知识梳理</a:t>
                </a:r>
                <a:endParaRPr lang="zh-CN" altLang="en-US" sz="2700" b="1">
                  <a:solidFill>
                    <a:schemeClr val="bg1"/>
                  </a:solidFill>
                  <a:latin typeface="黑体" pitchFamily="49" charset="-122"/>
                  <a:ea typeface="黑体" pitchFamily="49" charset="-122"/>
                </a:endParaRPr>
              </a:p>
            </p:txBody>
          </p:sp>
          <p:sp>
            <p:nvSpPr>
              <p:cNvPr id="6160" name="KSO_Shape"/>
              <p:cNvSpPr/>
              <p:nvPr/>
            </p:nvSpPr>
            <p:spPr>
              <a:xfrm>
                <a:off x="2302898" y="2098867"/>
                <a:ext cx="558262" cy="533428"/>
              </a:xfrm>
              <a:custGeom>
                <a:rect l="l" t="t" r="r" b="b"/>
                <a:pathLst>
                  <a:path w="1889279" h="1810503">
                    <a:moveTo>
                      <a:pt x="1408636" y="1462945"/>
                    </a:moveTo>
                    <a:cubicBezTo>
                      <a:pt x="1471912" y="1494489"/>
                      <a:pt x="1528819" y="1532588"/>
                      <a:pt x="1575786" y="1578162"/>
                    </a:cubicBezTo>
                    <a:cubicBezTo>
                      <a:pt x="1467281" y="1672800"/>
                      <a:pt x="1335058" y="1742507"/>
                      <a:pt x="1188886" y="1779443"/>
                    </a:cubicBezTo>
                    <a:cubicBezTo>
                      <a:pt x="1278166" y="1700386"/>
                      <a:pt x="1353810" y="1592053"/>
                      <a:pt x="1408636" y="1462945"/>
                    </a:cubicBezTo>
                    <a:close/>
                    <a:moveTo>
                      <a:pt x="494888" y="1445849"/>
                    </a:moveTo>
                    <a:cubicBezTo>
                      <a:pt x="556747" y="1590569"/>
                      <a:pt x="643865" y="1709702"/>
                      <a:pt x="747068" y="1790925"/>
                    </a:cubicBezTo>
                    <a:cubicBezTo>
                      <a:pt x="576321" y="1756303"/>
                      <a:pt x="422614" y="1677538"/>
                      <a:pt x="300900" y="1566189"/>
                    </a:cubicBezTo>
                    <a:cubicBezTo>
                      <a:pt x="355309" y="1517036"/>
                      <a:pt x="421005" y="1476420"/>
                      <a:pt x="494888" y="1445849"/>
                    </a:cubicBezTo>
                    <a:close/>
                    <a:moveTo>
                      <a:pt x="900586" y="1355871"/>
                    </a:moveTo>
                    <a:lnTo>
                      <a:pt x="900586" y="1808904"/>
                    </a:lnTo>
                    <a:lnTo>
                      <a:pt x="884222" y="1808113"/>
                    </a:lnTo>
                    <a:cubicBezTo>
                      <a:pt x="745280" y="1742581"/>
                      <a:pt x="627378" y="1604992"/>
                      <a:pt x="551037" y="1423344"/>
                    </a:cubicBezTo>
                    <a:cubicBezTo>
                      <a:pt x="655969" y="1381011"/>
                      <a:pt x="774745" y="1357337"/>
                      <a:pt x="900586" y="1355871"/>
                    </a:cubicBezTo>
                    <a:close/>
                    <a:moveTo>
                      <a:pt x="953521" y="1355186"/>
                    </a:moveTo>
                    <a:cubicBezTo>
                      <a:pt x="1099660" y="1356509"/>
                      <a:pt x="1236550" y="1386650"/>
                      <a:pt x="1354036" y="1440083"/>
                    </a:cubicBezTo>
                    <a:cubicBezTo>
                      <a:pt x="1283551" y="1605630"/>
                      <a:pt x="1178611" y="1734316"/>
                      <a:pt x="1054486" y="1804443"/>
                    </a:cubicBezTo>
                    <a:lnTo>
                      <a:pt x="953521" y="1810503"/>
                    </a:lnTo>
                    <a:close/>
                    <a:moveTo>
                      <a:pt x="1517159" y="931303"/>
                    </a:moveTo>
                    <a:lnTo>
                      <a:pt x="1889279" y="931303"/>
                    </a:lnTo>
                    <a:cubicBezTo>
                      <a:pt x="1883282" y="1167646"/>
                      <a:pt x="1781715" y="1381244"/>
                      <a:pt x="1618873" y="1536894"/>
                    </a:cubicBezTo>
                    <a:cubicBezTo>
                      <a:pt x="1566437" y="1485571"/>
                      <a:pt x="1502786" y="1442774"/>
                      <a:pt x="1431939" y="1407715"/>
                    </a:cubicBezTo>
                    <a:cubicBezTo>
                      <a:pt x="1485774" y="1266553"/>
                      <a:pt x="1516428" y="1104135"/>
                      <a:pt x="1517159" y="931303"/>
                    </a:cubicBezTo>
                    <a:close/>
                    <a:moveTo>
                      <a:pt x="953521" y="931303"/>
                    </a:moveTo>
                    <a:lnTo>
                      <a:pt x="1456842" y="931303"/>
                    </a:lnTo>
                    <a:cubicBezTo>
                      <a:pt x="1456123" y="1096196"/>
                      <a:pt x="1427268" y="1250986"/>
                      <a:pt x="1375819" y="1384691"/>
                    </a:cubicBezTo>
                    <a:cubicBezTo>
                      <a:pt x="1251537" y="1327928"/>
                      <a:pt x="1107288" y="1296191"/>
                      <a:pt x="953521" y="1294902"/>
                    </a:cubicBezTo>
                    <a:close/>
                    <a:moveTo>
                      <a:pt x="448568" y="931303"/>
                    </a:moveTo>
                    <a:lnTo>
                      <a:pt x="900586" y="931303"/>
                    </a:lnTo>
                    <a:lnTo>
                      <a:pt x="900586" y="1295603"/>
                    </a:lnTo>
                    <a:cubicBezTo>
                      <a:pt x="766605" y="1297053"/>
                      <a:pt x="640053" y="1322469"/>
                      <a:pt x="528061" y="1368046"/>
                    </a:cubicBezTo>
                    <a:cubicBezTo>
                      <a:pt x="478984" y="1238632"/>
                      <a:pt x="450499" y="1089843"/>
                      <a:pt x="448568" y="931303"/>
                    </a:cubicBezTo>
                    <a:close/>
                    <a:moveTo>
                      <a:pt x="0" y="931303"/>
                    </a:moveTo>
                    <a:lnTo>
                      <a:pt x="388264" y="931303"/>
                    </a:lnTo>
                    <a:cubicBezTo>
                      <a:pt x="390220" y="1097785"/>
                      <a:pt x="420532" y="1254193"/>
                      <a:pt x="473139" y="1390578"/>
                    </a:cubicBezTo>
                    <a:cubicBezTo>
                      <a:pt x="391203" y="1423988"/>
                      <a:pt x="318506" y="1469260"/>
                      <a:pt x="258353" y="1524144"/>
                    </a:cubicBezTo>
                    <a:cubicBezTo>
                      <a:pt x="102364" y="1370026"/>
                      <a:pt x="5849" y="1161456"/>
                      <a:pt x="0" y="931303"/>
                    </a:cubicBezTo>
                    <a:close/>
                    <a:moveTo>
                      <a:pt x="536834" y="421694"/>
                    </a:moveTo>
                    <a:cubicBezTo>
                      <a:pt x="646682" y="464986"/>
                      <a:pt x="770110" y="489176"/>
                      <a:pt x="900586" y="490537"/>
                    </a:cubicBezTo>
                    <a:lnTo>
                      <a:pt x="900586" y="875390"/>
                    </a:lnTo>
                    <a:lnTo>
                      <a:pt x="448805" y="875390"/>
                    </a:lnTo>
                    <a:cubicBezTo>
                      <a:pt x="451150" y="709592"/>
                      <a:pt x="482649" y="554587"/>
                      <a:pt x="536834" y="421694"/>
                    </a:cubicBezTo>
                    <a:close/>
                    <a:moveTo>
                      <a:pt x="1356131" y="409527"/>
                    </a:moveTo>
                    <a:cubicBezTo>
                      <a:pt x="1415590" y="544412"/>
                      <a:pt x="1451132" y="703874"/>
                      <a:pt x="1455052" y="875390"/>
                    </a:cubicBezTo>
                    <a:lnTo>
                      <a:pt x="953521" y="875390"/>
                    </a:lnTo>
                    <a:lnTo>
                      <a:pt x="953521" y="491238"/>
                    </a:lnTo>
                    <a:cubicBezTo>
                      <a:pt x="1099303" y="490092"/>
                      <a:pt x="1236528" y="461431"/>
                      <a:pt x="1356131" y="409527"/>
                    </a:cubicBezTo>
                    <a:close/>
                    <a:moveTo>
                      <a:pt x="271202" y="273767"/>
                    </a:moveTo>
                    <a:cubicBezTo>
                      <a:pt x="330895" y="324894"/>
                      <a:pt x="401533" y="367494"/>
                      <a:pt x="480768" y="398692"/>
                    </a:cubicBezTo>
                    <a:cubicBezTo>
                      <a:pt x="424147" y="539118"/>
                      <a:pt x="390867" y="701724"/>
                      <a:pt x="388496" y="875390"/>
                    </a:cubicBezTo>
                    <a:lnTo>
                      <a:pt x="238" y="875390"/>
                    </a:lnTo>
                    <a:cubicBezTo>
                      <a:pt x="7162" y="640451"/>
                      <a:pt x="108645" y="428248"/>
                      <a:pt x="271202" y="273767"/>
                    </a:cubicBezTo>
                    <a:close/>
                    <a:moveTo>
                      <a:pt x="1605567" y="261436"/>
                    </a:moveTo>
                    <a:cubicBezTo>
                      <a:pt x="1775300" y="417133"/>
                      <a:pt x="1881942" y="634296"/>
                      <a:pt x="1889035" y="875390"/>
                    </a:cubicBezTo>
                    <a:lnTo>
                      <a:pt x="1515364" y="875390"/>
                    </a:lnTo>
                    <a:cubicBezTo>
                      <a:pt x="1511419" y="696081"/>
                      <a:pt x="1474168" y="529014"/>
                      <a:pt x="1413107" y="386152"/>
                    </a:cubicBezTo>
                    <a:cubicBezTo>
                      <a:pt x="1485941" y="353453"/>
                      <a:pt x="1551126" y="311628"/>
                      <a:pt x="1605567" y="261436"/>
                    </a:cubicBezTo>
                    <a:close/>
                    <a:moveTo>
                      <a:pt x="748157" y="19413"/>
                    </a:moveTo>
                    <a:cubicBezTo>
                      <a:pt x="649482" y="96557"/>
                      <a:pt x="565491" y="208310"/>
                      <a:pt x="504779" y="344256"/>
                    </a:cubicBezTo>
                    <a:cubicBezTo>
                      <a:pt x="432706" y="315858"/>
                      <a:pt x="368354" y="277545"/>
                      <a:pt x="313920" y="231604"/>
                    </a:cubicBezTo>
                    <a:cubicBezTo>
                      <a:pt x="434240" y="127070"/>
                      <a:pt x="583275" y="52667"/>
                      <a:pt x="748157" y="19413"/>
                    </a:cubicBezTo>
                    <a:close/>
                    <a:moveTo>
                      <a:pt x="1137621" y="18543"/>
                    </a:moveTo>
                    <a:cubicBezTo>
                      <a:pt x="1297904" y="50310"/>
                      <a:pt x="1443338" y="120918"/>
                      <a:pt x="1562575" y="219802"/>
                    </a:cubicBezTo>
                    <a:cubicBezTo>
                      <a:pt x="1512842" y="265093"/>
                      <a:pt x="1453308" y="302843"/>
                      <a:pt x="1386970" y="332857"/>
                    </a:cubicBezTo>
                    <a:cubicBezTo>
                      <a:pt x="1323718" y="199817"/>
                      <a:pt x="1237626" y="91674"/>
                      <a:pt x="1137621" y="18543"/>
                    </a:cubicBezTo>
                    <a:close/>
                    <a:moveTo>
                      <a:pt x="900586" y="1702"/>
                    </a:moveTo>
                    <a:lnTo>
                      <a:pt x="900586" y="430269"/>
                    </a:lnTo>
                    <a:cubicBezTo>
                      <a:pt x="778345" y="428899"/>
                      <a:pt x="662774" y="406468"/>
                      <a:pt x="560047" y="366408"/>
                    </a:cubicBezTo>
                    <a:cubicBezTo>
                      <a:pt x="637783" y="193348"/>
                      <a:pt x="753999" y="63227"/>
                      <a:pt x="890213" y="2203"/>
                    </a:cubicBezTo>
                    <a:close/>
                    <a:moveTo>
                      <a:pt x="953521" y="0"/>
                    </a:moveTo>
                    <a:lnTo>
                      <a:pt x="981035" y="1330"/>
                    </a:lnTo>
                    <a:cubicBezTo>
                      <a:pt x="1124068" y="53565"/>
                      <a:pt x="1247786" y="180867"/>
                      <a:pt x="1332000" y="354889"/>
                    </a:cubicBezTo>
                    <a:cubicBezTo>
                      <a:pt x="1219743" y="403080"/>
                      <a:pt x="1090709" y="429800"/>
                      <a:pt x="953521" y="430954"/>
                    </a:cubicBezTo>
                    <a:close/>
                  </a:path>
                </a:pathLst>
              </a:cu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lang="zh-CN" altLang="en-US" sz="1800" b="0" i="0" u="none" kern="1200" baseline="0">
                    <a:solidFill>
                      <a:schemeClr val="lt1"/>
                    </a:solidFill>
                    <a:latin typeface="+mn-lt"/>
                    <a:ea typeface="+mn-ea"/>
                    <a:cs typeface="+mn-cs"/>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kern="1200" baseline="0">
                    <a:solidFill>
                      <a:schemeClr val="lt1"/>
                    </a:solidFill>
                    <a:latin typeface="+mn-lt"/>
                    <a:ea typeface="+mn-ea"/>
                    <a:cs typeface="+mn-cs"/>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kern="1200" baseline="0">
                    <a:solidFill>
                      <a:schemeClr val="lt1"/>
                    </a:solidFill>
                    <a:latin typeface="+mn-lt"/>
                    <a:ea typeface="+mn-ea"/>
                    <a:cs typeface="+mn-cs"/>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kern="1200" baseline="0">
                    <a:solidFill>
                      <a:schemeClr val="lt1"/>
                    </a:solidFill>
                    <a:latin typeface="+mn-lt"/>
                    <a:ea typeface="+mn-ea"/>
                    <a:cs typeface="+mn-cs"/>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kern="1200" baseline="0">
                    <a:solidFill>
                      <a:schemeClr val="lt1"/>
                    </a:solidFill>
                    <a:latin typeface="+mn-lt"/>
                    <a:ea typeface="+mn-ea"/>
                    <a:cs typeface="+mn-cs"/>
                  </a:defRPr>
                </a:lvl5pPr>
                <a:lvl6pPr marL="2286000" algn="l" defTabSz="914400" rtl="0" eaLnBrk="1" latinLnBrk="0" hangingPunct="1">
                  <a:defRPr lang="zh-CN" altLang="en-US" kern="1200">
                    <a:solidFill>
                      <a:schemeClr val="lt1"/>
                    </a:solidFill>
                    <a:latin typeface="+mn-lt"/>
                    <a:ea typeface="+mn-ea"/>
                    <a:cs typeface="+mn-cs"/>
                  </a:defRPr>
                </a:lvl6pPr>
                <a:lvl7pPr marL="2743200" algn="l" defTabSz="914400" rtl="0" eaLnBrk="1" latinLnBrk="0" hangingPunct="1">
                  <a:defRPr lang="zh-CN" altLang="en-US" kern="1200">
                    <a:solidFill>
                      <a:schemeClr val="lt1"/>
                    </a:solidFill>
                    <a:latin typeface="+mn-lt"/>
                    <a:ea typeface="+mn-ea"/>
                    <a:cs typeface="+mn-cs"/>
                  </a:defRPr>
                </a:lvl7pPr>
                <a:lvl8pPr marL="3200400" algn="l" defTabSz="914400" rtl="0" eaLnBrk="1" latinLnBrk="0" hangingPunct="1">
                  <a:defRPr lang="zh-CN" altLang="en-US" kern="1200">
                    <a:solidFill>
                      <a:schemeClr val="lt1"/>
                    </a:solidFill>
                    <a:latin typeface="+mn-lt"/>
                    <a:ea typeface="+mn-ea"/>
                    <a:cs typeface="+mn-cs"/>
                  </a:defRPr>
                </a:lvl8pPr>
                <a:lvl9pPr marL="3657600" algn="l" defTabSz="914400" rtl="0" eaLnBrk="1" latinLnBrk="0" hangingPunct="1">
                  <a:defRPr lang="zh-CN" altLang="en-US" kern="1200">
                    <a:solidFill>
                      <a:schemeClr val="lt1"/>
                    </a:solidFill>
                    <a:latin typeface="+mn-lt"/>
                    <a:ea typeface="+mn-ea"/>
                    <a:cs typeface="+mn-cs"/>
                  </a:defRPr>
                </a:lvl9pPr>
              </a:lstStyle>
              <a:p>
                <a:pPr marL="0" marR="0" lvl="0" indent="0" algn="ctr" fontAlgn="base">
                  <a:spcBef>
                    <a:spcPct val="0"/>
                  </a:spcBef>
                  <a:spcAft>
                    <a:spcPct val="0"/>
                  </a:spcAft>
                  <a:buClrTx/>
                  <a:buFontTx/>
                </a:pPr>
                <a:endParaRPr lang="zh-CN" altLang="en-US" sz="1800">
                  <a:solidFill>
                    <a:srgbClr val="FFFFFF"/>
                  </a:solidFill>
                </a:endParaRPr>
              </a:p>
            </p:txBody>
          </p:sp>
        </p:grpSp>
      </p:grpSp>
      <p:sp>
        <p:nvSpPr>
          <p:cNvPr id="6161" name="矩形 1">
            <a:hlinkClick r:id="rId2" action="ppaction://hlinksldjump"/>
          </p:cNvPr>
          <p:cNvSpPr/>
          <p:nvPr/>
        </p:nvSpPr>
        <p:spPr>
          <a:xfrm>
            <a:off x="1835150" y="1685925"/>
            <a:ext cx="5788025" cy="460375"/>
          </a:xfrm>
          <a:prstGeom prst="rect">
            <a:avLst/>
          </a:prstGeom>
          <a:solidFill>
            <a:srgbClr val="E56666"/>
          </a:solid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en-US" altLang="zh-CN" sz="2400" b="1">
                <a:solidFill>
                  <a:schemeClr val="bg1"/>
                </a:solidFill>
                <a:latin typeface="隶书" pitchFamily="49" charset="-122"/>
                <a:ea typeface="隶书" pitchFamily="49" charset="-122"/>
              </a:rPr>
              <a:t>·</a:t>
            </a:r>
            <a:r>
              <a:rPr lang="en-US" altLang="zh-CN" sz="2400" b="1">
                <a:solidFill>
                  <a:schemeClr val="bg1"/>
                </a:solidFill>
                <a:latin typeface="隶书" pitchFamily="49" charset="-122"/>
                <a:ea typeface="隶书" pitchFamily="49" charset="-122"/>
              </a:rPr>
              <a:t>1 </a:t>
            </a:r>
            <a:r>
              <a:rPr lang="zh-CN" altLang="en-US" sz="2400" b="1">
                <a:solidFill>
                  <a:schemeClr val="bg1"/>
                </a:solidFill>
                <a:latin typeface="隶书" pitchFamily="49" charset="-122"/>
                <a:ea typeface="隶书" pitchFamily="49" charset="-122"/>
              </a:rPr>
              <a:t>浮力</a:t>
            </a:r>
            <a:endParaRPr lang="zh-CN" altLang="en-US" sz="2400" b="1">
              <a:solidFill>
                <a:schemeClr val="bg1"/>
              </a:solidFill>
              <a:latin typeface="隶书" pitchFamily="49" charset="-122"/>
              <a:ea typeface="隶书" pitchFamily="49" charset="-122"/>
            </a:endParaRPr>
          </a:p>
        </p:txBody>
      </p:sp>
      <p:sp>
        <p:nvSpPr>
          <p:cNvPr id="6162" name="矩形 2">
            <a:hlinkClick r:id="rId3" action="ppaction://hlinksldjump"/>
          </p:cNvPr>
          <p:cNvSpPr/>
          <p:nvPr/>
        </p:nvSpPr>
        <p:spPr>
          <a:xfrm>
            <a:off x="1835150" y="2284413"/>
            <a:ext cx="5788025" cy="461962"/>
          </a:xfrm>
          <a:prstGeom prst="rect">
            <a:avLst/>
          </a:prstGeom>
          <a:solidFill>
            <a:srgbClr val="00B7CA"/>
          </a:solid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en-US" altLang="zh-CN" sz="2400" b="1">
                <a:solidFill>
                  <a:schemeClr val="bg1"/>
                </a:solidFill>
                <a:latin typeface="隶书" pitchFamily="49" charset="-122"/>
                <a:ea typeface="隶书" pitchFamily="49" charset="-122"/>
              </a:rPr>
              <a:t>·</a:t>
            </a:r>
            <a:r>
              <a:rPr lang="en-US" altLang="zh-CN" sz="2400" b="1">
                <a:solidFill>
                  <a:schemeClr val="bg1"/>
                </a:solidFill>
                <a:latin typeface="隶书" pitchFamily="49" charset="-122"/>
                <a:ea typeface="隶书" pitchFamily="49" charset="-122"/>
              </a:rPr>
              <a:t>2 </a:t>
            </a:r>
            <a:r>
              <a:rPr lang="zh-CN" altLang="en-US" sz="2400" b="1">
                <a:solidFill>
                  <a:schemeClr val="bg1"/>
                </a:solidFill>
                <a:latin typeface="隶书" pitchFamily="49" charset="-122"/>
                <a:ea typeface="隶书" pitchFamily="49" charset="-122"/>
              </a:rPr>
              <a:t>阿基米德原理</a:t>
            </a:r>
            <a:endParaRPr lang="zh-CN" altLang="en-US" sz="2400" b="1">
              <a:solidFill>
                <a:schemeClr val="bg1"/>
              </a:solidFill>
              <a:latin typeface="隶书" pitchFamily="49" charset="-122"/>
              <a:ea typeface="隶书" pitchFamily="49" charset="-122"/>
            </a:endParaRPr>
          </a:p>
        </p:txBody>
      </p:sp>
      <p:pic>
        <p:nvPicPr>
          <p:cNvPr id="6163" name="Picture 7" descr="C:\Users\Administrator\Desktop\习题课件\返回框.png">
            <a:hlinkClick r:id="rId5" action="ppaction://hlinksldjump"/>
          </p:cNvPr>
          <p:cNvPicPr>
            <a:picLocks noChangeAspect="1"/>
          </p:cNvPicPr>
          <p:nvPr/>
        </p:nvPicPr>
        <p:blipFill>
          <a:blip r:embed="rId4"/>
          <a:stretch>
            <a:fillRect/>
          </a:stretch>
        </p:blipFill>
        <p:spPr>
          <a:xfrm>
            <a:off x="8101013" y="4130675"/>
            <a:ext cx="669925" cy="66992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161"/>
                                        </p:tgtEl>
                                        <p:attrNameLst>
                                          <p:attrName>style.visibility</p:attrName>
                                        </p:attrNameLst>
                                      </p:cBhvr>
                                      <p:to>
                                        <p:strVal val="visible"/>
                                      </p:to>
                                    </p:set>
                                    <p:anim calcmode="lin" valueType="num">
                                      <p:cBhvr additive="base">
                                        <p:cTn id="7" dur="500" fill="hold"/>
                                        <p:tgtEl>
                                          <p:spTgt spid="6161"/>
                                        </p:tgtEl>
                                        <p:attrNameLst>
                                          <p:attrName>ppt_x</p:attrName>
                                        </p:attrNameLst>
                                      </p:cBhvr>
                                      <p:tavLst>
                                        <p:tav tm="0">
                                          <p:val>
                                            <p:strVal val="#ppt_x"/>
                                          </p:val>
                                        </p:tav>
                                        <p:tav tm="100000">
                                          <p:val>
                                            <p:strVal val="#ppt_x"/>
                                          </p:val>
                                        </p:tav>
                                      </p:tavLst>
                                    </p:anim>
                                    <p:anim calcmode="lin" valueType="num">
                                      <p:cBhvr additive="base">
                                        <p:cTn id="8" dur="500" fill="hold"/>
                                        <p:tgtEl>
                                          <p:spTgt spid="6161"/>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162"/>
                                        </p:tgtEl>
                                        <p:attrNameLst>
                                          <p:attrName>style.visibility</p:attrName>
                                        </p:attrNameLst>
                                      </p:cBhvr>
                                      <p:to>
                                        <p:strVal val="visible"/>
                                      </p:to>
                                    </p:set>
                                    <p:anim calcmode="lin" valueType="num">
                                      <p:cBhvr additive="base">
                                        <p:cTn id="13" dur="500" fill="hold"/>
                                        <p:tgtEl>
                                          <p:spTgt spid="6162"/>
                                        </p:tgtEl>
                                        <p:attrNameLst>
                                          <p:attrName>ppt_x</p:attrName>
                                        </p:attrNameLst>
                                      </p:cBhvr>
                                      <p:tavLst>
                                        <p:tav tm="0">
                                          <p:val>
                                            <p:strVal val="#ppt_x"/>
                                          </p:val>
                                        </p:tav>
                                        <p:tav tm="100000">
                                          <p:val>
                                            <p:strVal val="#ppt_x"/>
                                          </p:val>
                                        </p:tav>
                                      </p:tavLst>
                                    </p:anim>
                                    <p:anim calcmode="lin" valueType="num">
                                      <p:cBhvr additive="base">
                                        <p:cTn id="14" dur="500" fill="hold"/>
                                        <p:tgtEl>
                                          <p:spTgt spid="616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61" grpId="0"/>
      <p:bldP spid="6162"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7169" name="Picture 8"/>
          <p:cNvPicPr>
            <a:picLocks noChangeAspect="1"/>
          </p:cNvPicPr>
          <p:nvPr/>
        </p:nvPicPr>
        <p:blipFill>
          <a:blip r:embed="rId3">
            <a:clrChange>
              <a:clrFrom>
                <a:srgbClr val="FFFFFF"/>
              </a:clrFrom>
              <a:clrTo>
                <a:srgbClr val="FFFFFF">
                  <a:alpha val="0"/>
                </a:srgbClr>
              </a:clrTo>
            </a:clrChange>
          </a:blip>
          <a:stretch>
            <a:fillRect/>
          </a:stretch>
        </p:blipFill>
        <p:spPr>
          <a:xfrm>
            <a:off x="1476375" y="915988"/>
            <a:ext cx="6565900" cy="3949700"/>
          </a:xfrm>
          <a:prstGeom prst="rect">
            <a:avLst/>
          </a:prstGeom>
          <a:noFill/>
          <a:ln>
            <a:noFill/>
            <a:miter lim="800000"/>
          </a:ln>
        </p:spPr>
      </p:pic>
      <p:sp>
        <p:nvSpPr>
          <p:cNvPr id="7170" name="矩形 15"/>
          <p:cNvSpPr>
            <a:spLocks noChangeArrowheads="1"/>
          </p:cNvSpPr>
          <p:nvPr/>
        </p:nvSpPr>
        <p:spPr bwMode="auto">
          <a:xfrm>
            <a:off x="539750" y="555625"/>
            <a:ext cx="6985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buClrTx/>
              <a:buFontTx/>
            </a:pPr>
            <a:r>
              <a:rPr lang="zh-CN" altLang="en-US" sz="2400" b="1" spc="0">
                <a:solidFill>
                  <a:srgbClr val="E46C0A"/>
                </a:solidFill>
                <a:latin typeface="Times New Roman" pitchFamily="18" charset="0"/>
                <a:ea typeface="宋体" pitchFamily="2" charset="-122"/>
              </a:rPr>
              <a:t>知识点</a:t>
            </a:r>
            <a:r>
              <a:rPr lang="en-US" altLang="zh-CN" sz="2400" b="1" spc="0">
                <a:solidFill>
                  <a:srgbClr val="E46C0A"/>
                </a:solidFill>
                <a:latin typeface="Times New Roman" pitchFamily="18" charset="0"/>
                <a:ea typeface="宋体" pitchFamily="2" charset="-122"/>
              </a:rPr>
              <a:t>1    </a:t>
            </a:r>
            <a:r>
              <a:rPr lang="zh-CN" altLang="en-US" sz="2400" b="1" spc="0">
                <a:solidFill>
                  <a:srgbClr val="E46C0A"/>
                </a:solidFill>
                <a:latin typeface="Times New Roman" pitchFamily="18" charset="0"/>
                <a:ea typeface="宋体" pitchFamily="2" charset="-122"/>
              </a:rPr>
              <a:t>浮力</a:t>
            </a:r>
            <a:endParaRPr lang="zh-CN" altLang="en-US" sz="2400" b="1">
              <a:solidFill>
                <a:srgbClr val="E46C0A"/>
              </a:solidFill>
              <a:latin typeface="Times New Roman" pitchFamily="18" charset="0"/>
              <a:ea typeface="宋体" pitchFamily="2" charset="-122"/>
            </a:endParaRPr>
          </a:p>
        </p:txBody>
      </p:sp>
      <p:sp>
        <p:nvSpPr>
          <p:cNvPr id="7171" name="矩形 1"/>
          <p:cNvSpPr/>
          <p:nvPr/>
        </p:nvSpPr>
        <p:spPr>
          <a:xfrm>
            <a:off x="1658938" y="1314450"/>
            <a:ext cx="1422400" cy="461963"/>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zh-CN" sz="2400" b="1">
                <a:solidFill>
                  <a:srgbClr val="C00000"/>
                </a:solidFill>
                <a:latin typeface="Times New Roman" pitchFamily="18" charset="0"/>
                <a:ea typeface="宋体" pitchFamily="2" charset="-122"/>
              </a:rPr>
              <a:t>竖直向上</a:t>
            </a:r>
            <a:endParaRPr lang="zh-CN" altLang="en-US">
              <a:latin typeface="Calibri" pitchFamily="34" charset="0"/>
              <a:ea typeface="宋体" pitchFamily="2" charset="-122"/>
            </a:endParaRPr>
          </a:p>
        </p:txBody>
      </p:sp>
      <p:sp>
        <p:nvSpPr>
          <p:cNvPr id="7172" name="矩形 11"/>
          <p:cNvSpPr/>
          <p:nvPr/>
        </p:nvSpPr>
        <p:spPr>
          <a:xfrm>
            <a:off x="2913063" y="2066925"/>
            <a:ext cx="1730375" cy="461963"/>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zh-CN" sz="2400" b="1">
                <a:solidFill>
                  <a:srgbClr val="C00000"/>
                </a:solidFill>
                <a:latin typeface="Times New Roman" pitchFamily="18" charset="0"/>
                <a:ea typeface="宋体" pitchFamily="2" charset="-122"/>
              </a:rPr>
              <a:t>液体或气体</a:t>
            </a:r>
            <a:endParaRPr lang="zh-CN" altLang="en-US">
              <a:latin typeface="Calibri" pitchFamily="34" charset="0"/>
              <a:ea typeface="宋体" pitchFamily="2" charset="-122"/>
            </a:endParaRPr>
          </a:p>
        </p:txBody>
      </p:sp>
      <p:sp>
        <p:nvSpPr>
          <p:cNvPr id="7173" name="矩形 12"/>
          <p:cNvSpPr/>
          <p:nvPr/>
        </p:nvSpPr>
        <p:spPr>
          <a:xfrm>
            <a:off x="2555875" y="2665413"/>
            <a:ext cx="1422400" cy="461962"/>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zh-CN" sz="2400" b="1">
                <a:solidFill>
                  <a:srgbClr val="C00000"/>
                </a:solidFill>
                <a:latin typeface="Times New Roman" pitchFamily="18" charset="0"/>
                <a:ea typeface="宋体" pitchFamily="2" charset="-122"/>
              </a:rPr>
              <a:t>竖直向上</a:t>
            </a:r>
            <a:endParaRPr lang="zh-CN" altLang="en-US">
              <a:latin typeface="Calibri" pitchFamily="34" charset="0"/>
              <a:ea typeface="宋体" pitchFamily="2" charset="-122"/>
            </a:endParaRPr>
          </a:p>
        </p:txBody>
      </p:sp>
      <p:pic>
        <p:nvPicPr>
          <p:cNvPr id="7174" name="Picture 6"/>
          <p:cNvPicPr>
            <a:picLocks noChangeAspect="1"/>
          </p:cNvPicPr>
          <p:nvPr/>
        </p:nvPicPr>
        <p:blipFill>
          <a:blip r:embed="rId4">
            <a:clrChange>
              <a:clrFrom>
                <a:srgbClr val="FFFFFF"/>
              </a:clrFrom>
              <a:clrTo>
                <a:srgbClr val="FFFFFF">
                  <a:alpha val="0"/>
                </a:srgbClr>
              </a:clrTo>
            </a:clrChange>
          </a:blip>
          <a:srcRect l="61540"/>
          <a:stretch>
            <a:fillRect/>
          </a:stretch>
        </p:blipFill>
        <p:spPr>
          <a:xfrm>
            <a:off x="1331913" y="1120775"/>
            <a:ext cx="233362" cy="3532188"/>
          </a:xfrm>
          <a:prstGeom prst="rect">
            <a:avLst/>
          </a:prstGeom>
          <a:noFill/>
          <a:ln>
            <a:noFill/>
            <a:miter lim="800000"/>
          </a:ln>
        </p:spPr>
      </p:pic>
      <p:pic>
        <p:nvPicPr>
          <p:cNvPr id="7175" name="Picture 7"/>
          <p:cNvPicPr>
            <a:picLocks noChangeAspect="1"/>
          </p:cNvPicPr>
          <p:nvPr/>
        </p:nvPicPr>
        <p:blipFill>
          <a:blip r:embed="rId5"/>
          <a:stretch>
            <a:fillRect/>
          </a:stretch>
        </p:blipFill>
        <p:spPr>
          <a:xfrm>
            <a:off x="827088" y="2346325"/>
            <a:ext cx="479425" cy="873125"/>
          </a:xfrm>
          <a:prstGeom prst="rect">
            <a:avLst/>
          </a:prstGeom>
          <a:noFill/>
          <a:ln>
            <a:noFill/>
            <a:miter lim="800000"/>
          </a:ln>
        </p:spPr>
      </p:pic>
      <p:sp>
        <p:nvSpPr>
          <p:cNvPr id="7176" name="矩形 10"/>
          <p:cNvSpPr/>
          <p:nvPr/>
        </p:nvSpPr>
        <p:spPr>
          <a:xfrm>
            <a:off x="3913188" y="3795713"/>
            <a:ext cx="803275" cy="461962"/>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zh-CN" sz="2400" b="1">
                <a:solidFill>
                  <a:srgbClr val="C00000"/>
                </a:solidFill>
                <a:latin typeface="Times New Roman" pitchFamily="18" charset="0"/>
                <a:ea typeface="宋体" pitchFamily="2" charset="-122"/>
              </a:rPr>
              <a:t>大于</a:t>
            </a:r>
            <a:endParaRPr lang="zh-CN" altLang="en-US">
              <a:latin typeface="Calibri" pitchFamily="34" charset="0"/>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wipe(left)">
                                      <p:cBhvr>
                                        <p:cTn id="7" dur="500" fill="hold"/>
                                        <p:tgtEl>
                                          <p:spTgt spid="717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172"/>
                                        </p:tgtEl>
                                        <p:attrNameLst>
                                          <p:attrName>style.visibility</p:attrName>
                                        </p:attrNameLst>
                                      </p:cBhvr>
                                      <p:to>
                                        <p:strVal val="visible"/>
                                      </p:to>
                                    </p:set>
                                    <p:animEffect transition="in" filter="wipe(left)">
                                      <p:cBhvr>
                                        <p:cTn id="12" dur="500" fill="hold"/>
                                        <p:tgtEl>
                                          <p:spTgt spid="717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173"/>
                                        </p:tgtEl>
                                        <p:attrNameLst>
                                          <p:attrName>style.visibility</p:attrName>
                                        </p:attrNameLst>
                                      </p:cBhvr>
                                      <p:to>
                                        <p:strVal val="visible"/>
                                      </p:to>
                                    </p:set>
                                    <p:animEffect transition="in" filter="wipe(left)">
                                      <p:cBhvr>
                                        <p:cTn id="17" dur="500" fill="hold"/>
                                        <p:tgtEl>
                                          <p:spTgt spid="7173"/>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7176"/>
                                        </p:tgtEl>
                                        <p:attrNameLst>
                                          <p:attrName>style.visibility</p:attrName>
                                        </p:attrNameLst>
                                      </p:cBhvr>
                                      <p:to>
                                        <p:strVal val="visible"/>
                                      </p:to>
                                    </p:set>
                                    <p:animEffect transition="in" filter="wipe(left)">
                                      <p:cBhvr>
                                        <p:cTn id="22" dur="500" fill="hold"/>
                                        <p:tgtEl>
                                          <p:spTgt spid="71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p:bldP spid="7172" grpId="0"/>
      <p:bldP spid="7173" grpId="0"/>
      <p:bldP spid="7176"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9217" name="Picture 7"/>
          <p:cNvPicPr>
            <a:picLocks noChangeAspect="1"/>
          </p:cNvPicPr>
          <p:nvPr/>
        </p:nvPicPr>
        <p:blipFill>
          <a:blip r:embed="rId3">
            <a:clrChange>
              <a:clrFrom>
                <a:srgbClr val="FFFFFF"/>
              </a:clrFrom>
              <a:clrTo>
                <a:srgbClr val="FFFFFF">
                  <a:alpha val="0"/>
                </a:srgbClr>
              </a:clrTo>
            </a:clrChange>
          </a:blip>
          <a:stretch>
            <a:fillRect/>
          </a:stretch>
        </p:blipFill>
        <p:spPr>
          <a:xfrm>
            <a:off x="1187450" y="1073150"/>
            <a:ext cx="7153275" cy="2863850"/>
          </a:xfrm>
          <a:prstGeom prst="rect">
            <a:avLst/>
          </a:prstGeom>
          <a:noFill/>
          <a:ln>
            <a:noFill/>
            <a:miter lim="800000"/>
          </a:ln>
        </p:spPr>
      </p:pic>
      <p:sp>
        <p:nvSpPr>
          <p:cNvPr id="9218" name="矩形 16"/>
          <p:cNvSpPr/>
          <p:nvPr/>
        </p:nvSpPr>
        <p:spPr>
          <a:xfrm>
            <a:off x="4460875" y="3292475"/>
            <a:ext cx="1335088" cy="460375"/>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en-US" altLang="zh-CN" sz="2400" b="1" i="1">
                <a:solidFill>
                  <a:srgbClr val="C00000"/>
                </a:solidFill>
                <a:latin typeface="Times New Roman" pitchFamily="18" charset="0"/>
              </a:rPr>
              <a:t>G</a:t>
            </a:r>
            <a:r>
              <a:rPr lang="zh-CN" altLang="zh-CN" sz="2400" b="1" baseline="-25000">
                <a:solidFill>
                  <a:srgbClr val="C00000"/>
                </a:solidFill>
                <a:latin typeface="Times New Roman" pitchFamily="18" charset="0"/>
                <a:ea typeface="宋体" pitchFamily="2" charset="-122"/>
              </a:rPr>
              <a:t>物</a:t>
            </a:r>
            <a:r>
              <a:rPr lang="zh-CN" altLang="zh-CN" sz="2400" b="1">
                <a:solidFill>
                  <a:srgbClr val="C00000"/>
                </a:solidFill>
                <a:latin typeface="Times New Roman" pitchFamily="18" charset="0"/>
                <a:ea typeface="宋体" pitchFamily="2" charset="-122"/>
              </a:rPr>
              <a:t>－</a:t>
            </a:r>
            <a:r>
              <a:rPr lang="en-US" altLang="zh-CN" sz="2400" b="1" i="1">
                <a:solidFill>
                  <a:srgbClr val="C00000"/>
                </a:solidFill>
                <a:latin typeface="Times New Roman" pitchFamily="18" charset="0"/>
              </a:rPr>
              <a:t>F</a:t>
            </a:r>
            <a:r>
              <a:rPr lang="zh-CN" altLang="zh-CN" sz="2400" b="1" baseline="-25000">
                <a:solidFill>
                  <a:srgbClr val="C00000"/>
                </a:solidFill>
                <a:latin typeface="Times New Roman" pitchFamily="18" charset="0"/>
                <a:ea typeface="宋体" pitchFamily="2" charset="-122"/>
              </a:rPr>
              <a:t>拉</a:t>
            </a:r>
            <a:endParaRPr lang="zh-CN" altLang="en-US">
              <a:latin typeface="Calibri" pitchFamily="34" charset="0"/>
              <a:ea typeface="宋体" pitchFamily="2" charset="-122"/>
            </a:endParaRPr>
          </a:p>
        </p:txBody>
      </p:sp>
      <p:pic>
        <p:nvPicPr>
          <p:cNvPr id="9219" name="Picture 6"/>
          <p:cNvPicPr>
            <a:picLocks noChangeAspect="1"/>
          </p:cNvPicPr>
          <p:nvPr/>
        </p:nvPicPr>
        <p:blipFill>
          <a:blip r:embed="rId4">
            <a:clrChange>
              <a:clrFrom>
                <a:srgbClr val="FFFFFF"/>
              </a:clrFrom>
              <a:clrTo>
                <a:srgbClr val="FFFFFF">
                  <a:alpha val="0"/>
                </a:srgbClr>
              </a:clrTo>
            </a:clrChange>
          </a:blip>
          <a:srcRect l="61540"/>
          <a:stretch>
            <a:fillRect/>
          </a:stretch>
        </p:blipFill>
        <p:spPr>
          <a:xfrm>
            <a:off x="1042988" y="1203325"/>
            <a:ext cx="176212" cy="2654300"/>
          </a:xfrm>
          <a:prstGeom prst="rect">
            <a:avLst/>
          </a:prstGeom>
          <a:noFill/>
          <a:ln>
            <a:noFill/>
            <a:miter lim="800000"/>
          </a:ln>
        </p:spPr>
      </p:pic>
      <p:pic>
        <p:nvPicPr>
          <p:cNvPr id="9220" name="Picture 7"/>
          <p:cNvPicPr>
            <a:picLocks noChangeAspect="1"/>
          </p:cNvPicPr>
          <p:nvPr/>
        </p:nvPicPr>
        <p:blipFill>
          <a:blip r:embed="rId5"/>
          <a:stretch>
            <a:fillRect/>
          </a:stretch>
        </p:blipFill>
        <p:spPr>
          <a:xfrm>
            <a:off x="468313" y="2154238"/>
            <a:ext cx="479425" cy="87312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wipe(left)">
                                      <p:cBhvr>
                                        <p:cTn id="7" dur="500" fill="hold"/>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1265" name="矩形 4"/>
          <p:cNvSpPr>
            <a:spLocks noChangeArrowheads="1"/>
          </p:cNvSpPr>
          <p:nvPr/>
        </p:nvSpPr>
        <p:spPr bwMode="auto">
          <a:xfrm>
            <a:off x="468313" y="962025"/>
            <a:ext cx="8207375"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en-US" altLang="zh-CN" sz="2400" b="1" spc="0">
                <a:solidFill>
                  <a:srgbClr val="00B050"/>
                </a:solidFill>
                <a:latin typeface="Times New Roman" pitchFamily="18" charset="0"/>
              </a:rPr>
              <a:t>【</a:t>
            </a:r>
            <a:r>
              <a:rPr lang="zh-CN" altLang="en-US" sz="2400" b="1" spc="0">
                <a:solidFill>
                  <a:srgbClr val="00B050"/>
                </a:solidFill>
                <a:latin typeface="Times New Roman" pitchFamily="18" charset="0"/>
                <a:ea typeface="宋体" pitchFamily="2" charset="-122"/>
              </a:rPr>
              <a:t>易错提醒</a:t>
            </a:r>
            <a:r>
              <a:rPr lang="en-US" altLang="zh-CN" sz="2400" b="1" spc="0">
                <a:solidFill>
                  <a:srgbClr val="00B050"/>
                </a:solidFill>
                <a:latin typeface="Times New Roman" pitchFamily="18" charset="0"/>
              </a:rPr>
              <a:t>】</a:t>
            </a:r>
            <a:r>
              <a:rPr lang="zh-CN" altLang="en-US" sz="2400" b="1" spc="0">
                <a:solidFill>
                  <a:srgbClr val="C00000"/>
                </a:solidFill>
                <a:latin typeface="Times New Roman"/>
                <a:ea typeface="宋体" pitchFamily="2" charset="-122"/>
              </a:rPr>
              <a:t>浸没在液体中的物体，下表面与容器的底部紧密接触，受到向上的液体压力为</a:t>
            </a:r>
            <a:r>
              <a:rPr lang="en-US" altLang="zh-CN" sz="2400" b="1" spc="0">
                <a:solidFill>
                  <a:srgbClr val="C00000"/>
                </a:solidFill>
                <a:latin typeface="Times New Roman"/>
              </a:rPr>
              <a:t>0</a:t>
            </a:r>
            <a:r>
              <a:rPr lang="zh-CN" altLang="en-US" sz="2400" b="1" spc="0">
                <a:solidFill>
                  <a:srgbClr val="C00000"/>
                </a:solidFill>
                <a:latin typeface="Times New Roman"/>
                <a:ea typeface="宋体" pitchFamily="2" charset="-122"/>
              </a:rPr>
              <a:t>，因此物体不受浮力的作用。例如：桥墩。</a:t>
            </a:r>
            <a:endParaRPr lang="zh-CN" altLang="zh-CN" sz="1000">
              <a:latin typeface="宋体" pitchFamily="2" charset="-122"/>
              <a:ea typeface="宋体" pitchFamily="2" charset="-122"/>
            </a:endParaRPr>
          </a:p>
        </p:txBody>
      </p:sp>
      <p:pic>
        <p:nvPicPr>
          <p:cNvPr id="11266" name="Picture 7" descr="C:\Users\Administrator\Desktop\习题课件\返回框.png">
            <a:hlinkClick r:id="rId4" action="ppaction://hlinksldjump"/>
          </p:cNvPr>
          <p:cNvPicPr>
            <a:picLocks noChangeAspect="1"/>
          </p:cNvPicPr>
          <p:nvPr/>
        </p:nvPicPr>
        <p:blipFill>
          <a:blip r:embed="rId3"/>
          <a:stretch>
            <a:fillRect/>
          </a:stretch>
        </p:blipFill>
        <p:spPr>
          <a:xfrm>
            <a:off x="8101013" y="4122738"/>
            <a:ext cx="669925" cy="66992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nodeType="afterEffect">
                                  <p:stCondLst>
                                    <p:cond delay="0"/>
                                  </p:stCondLst>
                                  <p:childTnLst>
                                    <p:set>
                                      <p:cBhvr>
                                        <p:cTn id="6" dur="1" fill="hold">
                                          <p:stCondLst>
                                            <p:cond delay="0"/>
                                          </p:stCondLst>
                                        </p:cTn>
                                        <p:tgtEl>
                                          <p:spTgt spid="11265">
                                            <p:txEl>
                                              <p:pRg st="0" end="0"/>
                                            </p:txEl>
                                          </p:spTgt>
                                        </p:tgtEl>
                                        <p:attrNameLst>
                                          <p:attrName>style.visibility</p:attrName>
                                        </p:attrNameLst>
                                      </p:cBhvr>
                                      <p:to>
                                        <p:strVal val="visible"/>
                                      </p:to>
                                    </p:set>
                                    <p:animEffect transition="in" filter="wipe(left)">
                                      <p:cBhvr>
                                        <p:cTn id="7" dur="500" fill="hold"/>
                                        <p:tgtEl>
                                          <p:spTgt spid="1126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13313" name="Picture 12"/>
          <p:cNvPicPr>
            <a:picLocks noChangeAspect="1"/>
          </p:cNvPicPr>
          <p:nvPr/>
        </p:nvPicPr>
        <p:blipFill>
          <a:blip r:embed="rId3">
            <a:clrChange>
              <a:clrFrom>
                <a:srgbClr val="FFFFFF"/>
              </a:clrFrom>
              <a:clrTo>
                <a:srgbClr val="FFFFFF">
                  <a:alpha val="0"/>
                </a:srgbClr>
              </a:clrTo>
            </a:clrChange>
          </a:blip>
          <a:stretch>
            <a:fillRect/>
          </a:stretch>
        </p:blipFill>
        <p:spPr>
          <a:xfrm>
            <a:off x="1833563" y="1346200"/>
            <a:ext cx="7131050" cy="2738438"/>
          </a:xfrm>
          <a:prstGeom prst="rect">
            <a:avLst/>
          </a:prstGeom>
          <a:noFill/>
          <a:ln>
            <a:noFill/>
            <a:miter lim="800000"/>
          </a:ln>
        </p:spPr>
      </p:pic>
      <p:sp>
        <p:nvSpPr>
          <p:cNvPr id="13314" name="矩形 15"/>
          <p:cNvSpPr>
            <a:spLocks noChangeArrowheads="1"/>
          </p:cNvSpPr>
          <p:nvPr/>
        </p:nvSpPr>
        <p:spPr bwMode="auto">
          <a:xfrm>
            <a:off x="539750" y="614363"/>
            <a:ext cx="6985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buClrTx/>
              <a:buFontTx/>
            </a:pPr>
            <a:r>
              <a:rPr lang="zh-CN" altLang="en-US" sz="2400" b="1" spc="0">
                <a:solidFill>
                  <a:srgbClr val="E46C0A"/>
                </a:solidFill>
                <a:latin typeface="Times New Roman" pitchFamily="18" charset="0"/>
                <a:ea typeface="宋体" pitchFamily="2" charset="-122"/>
              </a:rPr>
              <a:t>知识点</a:t>
            </a:r>
            <a:r>
              <a:rPr lang="en-US" altLang="zh-CN" sz="2400" b="1" spc="0">
                <a:solidFill>
                  <a:srgbClr val="E46C0A"/>
                </a:solidFill>
                <a:latin typeface="Times New Roman" pitchFamily="18" charset="0"/>
                <a:ea typeface="宋体" pitchFamily="2" charset="-122"/>
              </a:rPr>
              <a:t>2   </a:t>
            </a:r>
            <a:r>
              <a:rPr lang="zh-CN" altLang="en-US" sz="2400" b="1" spc="0">
                <a:solidFill>
                  <a:srgbClr val="E46C0A"/>
                </a:solidFill>
                <a:latin typeface="Times New Roman" pitchFamily="18" charset="0"/>
                <a:ea typeface="宋体" pitchFamily="2" charset="-122"/>
              </a:rPr>
              <a:t>阿基米德原理</a:t>
            </a:r>
            <a:endParaRPr lang="zh-CN" altLang="en-US" sz="2400" b="1">
              <a:solidFill>
                <a:srgbClr val="E46C0A"/>
              </a:solidFill>
              <a:latin typeface="Times New Roman" pitchFamily="18" charset="0"/>
              <a:ea typeface="宋体" pitchFamily="2" charset="-122"/>
            </a:endParaRPr>
          </a:p>
        </p:txBody>
      </p:sp>
      <p:sp>
        <p:nvSpPr>
          <p:cNvPr id="13315" name="矩形 4"/>
          <p:cNvSpPr/>
          <p:nvPr/>
        </p:nvSpPr>
        <p:spPr>
          <a:xfrm>
            <a:off x="7153275" y="1347788"/>
            <a:ext cx="803275" cy="461962"/>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zh-CN" sz="2400" b="1">
                <a:solidFill>
                  <a:srgbClr val="C00000"/>
                </a:solidFill>
                <a:latin typeface="Times New Roman" pitchFamily="18" charset="0"/>
                <a:ea typeface="宋体" pitchFamily="2" charset="-122"/>
              </a:rPr>
              <a:t>等于</a:t>
            </a:r>
            <a:endParaRPr lang="zh-CN" altLang="en-US">
              <a:latin typeface="Calibri" pitchFamily="34" charset="0"/>
              <a:ea typeface="宋体" pitchFamily="2" charset="-122"/>
            </a:endParaRPr>
          </a:p>
        </p:txBody>
      </p:sp>
      <p:sp>
        <p:nvSpPr>
          <p:cNvPr id="13316" name="矩形 5"/>
          <p:cNvSpPr/>
          <p:nvPr/>
        </p:nvSpPr>
        <p:spPr>
          <a:xfrm>
            <a:off x="3132138" y="2597150"/>
            <a:ext cx="1335087" cy="461963"/>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en-US" altLang="zh-CN" sz="2400" b="1" i="1">
                <a:solidFill>
                  <a:srgbClr val="C00000"/>
                </a:solidFill>
                <a:latin typeface="Times New Roman" pitchFamily="18" charset="0"/>
              </a:rPr>
              <a:t>F</a:t>
            </a:r>
            <a:r>
              <a:rPr lang="zh-CN" altLang="zh-CN" sz="2400" b="1" baseline="-25000">
                <a:solidFill>
                  <a:srgbClr val="C00000"/>
                </a:solidFill>
                <a:latin typeface="Times New Roman" pitchFamily="18" charset="0"/>
                <a:ea typeface="宋体" pitchFamily="2" charset="-122"/>
              </a:rPr>
              <a:t>浮</a:t>
            </a:r>
            <a:r>
              <a:rPr lang="zh-CN" altLang="zh-CN" sz="2400" b="1">
                <a:solidFill>
                  <a:srgbClr val="C00000"/>
                </a:solidFill>
                <a:latin typeface="Times New Roman" pitchFamily="18" charset="0"/>
                <a:ea typeface="宋体" pitchFamily="2" charset="-122"/>
              </a:rPr>
              <a:t>＝</a:t>
            </a:r>
            <a:r>
              <a:rPr lang="en-US" altLang="zh-CN" sz="2400" b="1" i="1">
                <a:solidFill>
                  <a:srgbClr val="C00000"/>
                </a:solidFill>
                <a:latin typeface="Times New Roman" pitchFamily="18" charset="0"/>
              </a:rPr>
              <a:t>G</a:t>
            </a:r>
            <a:r>
              <a:rPr lang="zh-CN" altLang="zh-CN" sz="2400" b="1" baseline="-25000">
                <a:solidFill>
                  <a:srgbClr val="C00000"/>
                </a:solidFill>
                <a:latin typeface="Times New Roman" pitchFamily="18" charset="0"/>
                <a:ea typeface="宋体" pitchFamily="2" charset="-122"/>
              </a:rPr>
              <a:t>排</a:t>
            </a:r>
            <a:endParaRPr lang="zh-CN" altLang="en-US">
              <a:latin typeface="Calibri" pitchFamily="34" charset="0"/>
              <a:ea typeface="宋体" pitchFamily="2" charset="-122"/>
            </a:endParaRPr>
          </a:p>
        </p:txBody>
      </p:sp>
      <p:sp>
        <p:nvSpPr>
          <p:cNvPr id="13317" name="矩形 6"/>
          <p:cNvSpPr/>
          <p:nvPr/>
        </p:nvSpPr>
        <p:spPr>
          <a:xfrm>
            <a:off x="4932363" y="3432175"/>
            <a:ext cx="1582737" cy="460375"/>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en-US" altLang="zh-CN" sz="2400" b="1" i="1">
                <a:solidFill>
                  <a:srgbClr val="C00000"/>
                </a:solidFill>
                <a:latin typeface="Times New Roman" pitchFamily="18" charset="0"/>
              </a:rPr>
              <a:t>F</a:t>
            </a:r>
            <a:r>
              <a:rPr lang="zh-CN" altLang="zh-CN" sz="2400" b="1" baseline="-25000">
                <a:solidFill>
                  <a:srgbClr val="C00000"/>
                </a:solidFill>
                <a:latin typeface="Times New Roman" pitchFamily="18" charset="0"/>
                <a:ea typeface="宋体" pitchFamily="2" charset="-122"/>
              </a:rPr>
              <a:t>浮</a:t>
            </a:r>
            <a:r>
              <a:rPr lang="zh-CN" altLang="zh-CN" sz="2400" b="1">
                <a:solidFill>
                  <a:srgbClr val="C00000"/>
                </a:solidFill>
                <a:latin typeface="Times New Roman" pitchFamily="18" charset="0"/>
                <a:ea typeface="宋体" pitchFamily="2" charset="-122"/>
              </a:rPr>
              <a:t>＝</a:t>
            </a:r>
            <a:r>
              <a:rPr lang="en-US" altLang="zh-CN" sz="2400" b="1" i="1">
                <a:solidFill>
                  <a:srgbClr val="C00000"/>
                </a:solidFill>
                <a:latin typeface="Times New Roman" pitchFamily="18" charset="0"/>
              </a:rPr>
              <a:t>m</a:t>
            </a:r>
            <a:r>
              <a:rPr lang="zh-CN" altLang="zh-CN" sz="2400" b="1" baseline="-25000">
                <a:solidFill>
                  <a:srgbClr val="C00000"/>
                </a:solidFill>
                <a:latin typeface="Times New Roman" pitchFamily="18" charset="0"/>
                <a:ea typeface="宋体" pitchFamily="2" charset="-122"/>
              </a:rPr>
              <a:t>排</a:t>
            </a:r>
            <a:r>
              <a:rPr lang="en-US" altLang="zh-CN" sz="2400" b="1">
                <a:solidFill>
                  <a:srgbClr val="C00000"/>
                </a:solidFill>
                <a:latin typeface="Times New Roman" pitchFamily="18" charset="0"/>
              </a:rPr>
              <a:t> </a:t>
            </a:r>
            <a:r>
              <a:rPr lang="en-US" altLang="zh-CN" sz="2400" b="1" i="1">
                <a:solidFill>
                  <a:srgbClr val="C00000"/>
                </a:solidFill>
                <a:latin typeface="Times New Roman" pitchFamily="18" charset="0"/>
              </a:rPr>
              <a:t>g</a:t>
            </a:r>
            <a:endParaRPr lang="zh-CN" altLang="en-US">
              <a:latin typeface="Calibri" pitchFamily="34" charset="0"/>
              <a:ea typeface="宋体" pitchFamily="2" charset="-122"/>
            </a:endParaRPr>
          </a:p>
        </p:txBody>
      </p:sp>
      <p:sp>
        <p:nvSpPr>
          <p:cNvPr id="13318" name="矩形 11"/>
          <p:cNvSpPr/>
          <p:nvPr/>
        </p:nvSpPr>
        <p:spPr>
          <a:xfrm>
            <a:off x="6632575" y="3435350"/>
            <a:ext cx="1844675" cy="461963"/>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en-US" altLang="zh-CN" sz="2400" b="1" i="1">
                <a:solidFill>
                  <a:srgbClr val="C00000"/>
                </a:solidFill>
                <a:latin typeface="Times New Roman" pitchFamily="18" charset="0"/>
              </a:rPr>
              <a:t>F</a:t>
            </a:r>
            <a:r>
              <a:rPr lang="zh-CN" altLang="zh-CN" sz="2400" b="1" baseline="-25000">
                <a:solidFill>
                  <a:srgbClr val="C00000"/>
                </a:solidFill>
                <a:latin typeface="Times New Roman" pitchFamily="18" charset="0"/>
                <a:ea typeface="宋体" pitchFamily="2" charset="-122"/>
              </a:rPr>
              <a:t>浮</a:t>
            </a:r>
            <a:r>
              <a:rPr lang="zh-CN" altLang="zh-CN" sz="2400" b="1">
                <a:solidFill>
                  <a:srgbClr val="C00000"/>
                </a:solidFill>
                <a:latin typeface="Times New Roman" pitchFamily="18" charset="0"/>
                <a:ea typeface="宋体" pitchFamily="2" charset="-122"/>
              </a:rPr>
              <a:t>＝</a:t>
            </a:r>
            <a:r>
              <a:rPr lang="en-US" altLang="zh-CN" sz="2400" b="1" i="1">
                <a:solidFill>
                  <a:srgbClr val="C00000"/>
                </a:solidFill>
                <a:latin typeface="Times New Roman" pitchFamily="18" charset="0"/>
              </a:rPr>
              <a:t>ρ</a:t>
            </a:r>
            <a:r>
              <a:rPr lang="zh-CN" altLang="zh-CN" sz="2400" b="1" baseline="-25000">
                <a:solidFill>
                  <a:srgbClr val="C00000"/>
                </a:solidFill>
                <a:latin typeface="Times New Roman" pitchFamily="18" charset="0"/>
                <a:ea typeface="宋体" pitchFamily="2" charset="-122"/>
              </a:rPr>
              <a:t>液</a:t>
            </a:r>
            <a:r>
              <a:rPr lang="en-US" altLang="zh-CN" sz="2400" b="1" i="1">
                <a:solidFill>
                  <a:srgbClr val="C00000"/>
                </a:solidFill>
                <a:latin typeface="Times New Roman" pitchFamily="18" charset="0"/>
              </a:rPr>
              <a:t>V</a:t>
            </a:r>
            <a:r>
              <a:rPr lang="zh-CN" altLang="zh-CN" sz="2400" b="1" baseline="-25000">
                <a:solidFill>
                  <a:srgbClr val="C00000"/>
                </a:solidFill>
                <a:latin typeface="Times New Roman" pitchFamily="18" charset="0"/>
                <a:ea typeface="宋体" pitchFamily="2" charset="-122"/>
              </a:rPr>
              <a:t>排</a:t>
            </a:r>
            <a:r>
              <a:rPr lang="en-US" altLang="zh-CN" sz="2400" b="1" i="1">
                <a:solidFill>
                  <a:srgbClr val="C00000"/>
                </a:solidFill>
                <a:latin typeface="Times New Roman" pitchFamily="18" charset="0"/>
              </a:rPr>
              <a:t>g</a:t>
            </a:r>
            <a:endParaRPr lang="zh-CN" altLang="en-US">
              <a:latin typeface="Calibri" pitchFamily="34" charset="0"/>
              <a:ea typeface="宋体" pitchFamily="2" charset="-122"/>
            </a:endParaRPr>
          </a:p>
        </p:txBody>
      </p:sp>
      <p:pic>
        <p:nvPicPr>
          <p:cNvPr id="13319" name="Picture 11"/>
          <p:cNvPicPr>
            <a:picLocks noChangeAspect="1"/>
          </p:cNvPicPr>
          <p:nvPr/>
        </p:nvPicPr>
        <p:blipFill>
          <a:blip r:embed="rId4">
            <a:clrChange>
              <a:clrFrom>
                <a:srgbClr val="FFFFFF"/>
              </a:clrFrom>
              <a:clrTo>
                <a:srgbClr val="FFFFFF">
                  <a:alpha val="0"/>
                </a:srgbClr>
              </a:clrTo>
            </a:clrChange>
          </a:blip>
          <a:stretch>
            <a:fillRect/>
          </a:stretch>
        </p:blipFill>
        <p:spPr>
          <a:xfrm>
            <a:off x="1112838" y="1204913"/>
            <a:ext cx="781050" cy="3173412"/>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315"/>
                                        </p:tgtEl>
                                        <p:attrNameLst>
                                          <p:attrName>style.visibility</p:attrName>
                                        </p:attrNameLst>
                                      </p:cBhvr>
                                      <p:to>
                                        <p:strVal val="visible"/>
                                      </p:to>
                                    </p:set>
                                    <p:animEffect transition="in" filter="wipe(left)">
                                      <p:cBhvr>
                                        <p:cTn id="7" dur="500" fill="hold"/>
                                        <p:tgtEl>
                                          <p:spTgt spid="1331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316"/>
                                        </p:tgtEl>
                                        <p:attrNameLst>
                                          <p:attrName>style.visibility</p:attrName>
                                        </p:attrNameLst>
                                      </p:cBhvr>
                                      <p:to>
                                        <p:strVal val="visible"/>
                                      </p:to>
                                    </p:set>
                                    <p:animEffect transition="in" filter="wipe(left)">
                                      <p:cBhvr>
                                        <p:cTn id="12" dur="500" fill="hold"/>
                                        <p:tgtEl>
                                          <p:spTgt spid="13316"/>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3317"/>
                                        </p:tgtEl>
                                        <p:attrNameLst>
                                          <p:attrName>style.visibility</p:attrName>
                                        </p:attrNameLst>
                                      </p:cBhvr>
                                      <p:to>
                                        <p:strVal val="visible"/>
                                      </p:to>
                                    </p:set>
                                    <p:animEffect transition="in" filter="wipe(left)">
                                      <p:cBhvr>
                                        <p:cTn id="17" dur="500" fill="hold"/>
                                        <p:tgtEl>
                                          <p:spTgt spid="13317"/>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3318"/>
                                        </p:tgtEl>
                                        <p:attrNameLst>
                                          <p:attrName>style.visibility</p:attrName>
                                        </p:attrNameLst>
                                      </p:cBhvr>
                                      <p:to>
                                        <p:strVal val="visible"/>
                                      </p:to>
                                    </p:set>
                                    <p:animEffect transition="in" filter="wipe(left)">
                                      <p:cBhvr>
                                        <p:cTn id="22" dur="500" fill="hold"/>
                                        <p:tgtEl>
                                          <p:spTgt spid="133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13316" grpId="0"/>
      <p:bldP spid="13317" grpId="0"/>
      <p:bldP spid="13318"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15361" name="Picture 6"/>
          <p:cNvPicPr>
            <a:picLocks noChangeAspect="1"/>
          </p:cNvPicPr>
          <p:nvPr/>
        </p:nvPicPr>
        <p:blipFill>
          <a:blip r:embed="rId3">
            <a:clrChange>
              <a:clrFrom>
                <a:srgbClr val="FFFFFF"/>
              </a:clrFrom>
              <a:clrTo>
                <a:srgbClr val="FFFFFF">
                  <a:alpha val="0"/>
                </a:srgbClr>
              </a:clrTo>
            </a:clrChange>
          </a:blip>
          <a:stretch>
            <a:fillRect/>
          </a:stretch>
        </p:blipFill>
        <p:spPr>
          <a:xfrm>
            <a:off x="1258888" y="1508125"/>
            <a:ext cx="7180262" cy="1766888"/>
          </a:xfrm>
          <a:prstGeom prst="rect">
            <a:avLst/>
          </a:prstGeom>
          <a:noFill/>
          <a:ln>
            <a:noFill/>
            <a:miter lim="800000"/>
          </a:ln>
        </p:spPr>
      </p:pic>
      <p:sp>
        <p:nvSpPr>
          <p:cNvPr id="15362" name="矩形 2"/>
          <p:cNvSpPr/>
          <p:nvPr/>
        </p:nvSpPr>
        <p:spPr>
          <a:xfrm>
            <a:off x="5003800" y="2079625"/>
            <a:ext cx="803275" cy="461963"/>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zh-CN" sz="2400" b="1">
                <a:solidFill>
                  <a:srgbClr val="C00000"/>
                </a:solidFill>
                <a:latin typeface="Times New Roman" pitchFamily="18" charset="0"/>
                <a:ea typeface="宋体" pitchFamily="2" charset="-122"/>
              </a:rPr>
              <a:t>密度</a:t>
            </a:r>
            <a:endParaRPr lang="zh-CN" altLang="en-US">
              <a:latin typeface="Calibri" pitchFamily="34" charset="0"/>
              <a:ea typeface="宋体" pitchFamily="2" charset="-122"/>
            </a:endParaRPr>
          </a:p>
        </p:txBody>
      </p:sp>
      <p:sp>
        <p:nvSpPr>
          <p:cNvPr id="15363" name="矩形 3"/>
          <p:cNvSpPr/>
          <p:nvPr/>
        </p:nvSpPr>
        <p:spPr>
          <a:xfrm>
            <a:off x="6588125" y="2665413"/>
            <a:ext cx="803275" cy="461962"/>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en-US" sz="2400" b="1">
                <a:solidFill>
                  <a:srgbClr val="C00000"/>
                </a:solidFill>
                <a:latin typeface="Times New Roman" pitchFamily="18" charset="0"/>
                <a:ea typeface="宋体" pitchFamily="2" charset="-122"/>
              </a:rPr>
              <a:t>深度</a:t>
            </a:r>
            <a:endParaRPr lang="zh-CN" altLang="en-US">
              <a:latin typeface="Calibri" pitchFamily="34" charset="0"/>
              <a:ea typeface="宋体" pitchFamily="2" charset="-122"/>
            </a:endParaRPr>
          </a:p>
        </p:txBody>
      </p:sp>
      <p:sp>
        <p:nvSpPr>
          <p:cNvPr id="15364" name="矩形 6"/>
          <p:cNvSpPr/>
          <p:nvPr/>
        </p:nvSpPr>
        <p:spPr>
          <a:xfrm>
            <a:off x="2411413" y="2643188"/>
            <a:ext cx="803275" cy="461962"/>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zh-CN" sz="2400" b="1">
                <a:solidFill>
                  <a:srgbClr val="C00000"/>
                </a:solidFill>
                <a:latin typeface="Times New Roman" pitchFamily="18" charset="0"/>
                <a:ea typeface="宋体" pitchFamily="2" charset="-122"/>
              </a:rPr>
              <a:t>体积</a:t>
            </a:r>
            <a:endParaRPr lang="zh-CN" altLang="en-US">
              <a:latin typeface="Calibri" pitchFamily="34" charset="0"/>
              <a:ea typeface="宋体" pitchFamily="2" charset="-122"/>
            </a:endParaRPr>
          </a:p>
        </p:txBody>
      </p:sp>
      <p:pic>
        <p:nvPicPr>
          <p:cNvPr id="15365" name="Picture 7" descr="C:\Users\Administrator\Desktop\习题课件\返回框.png">
            <a:hlinkClick r:id="rId5" action="ppaction://hlinksldjump"/>
          </p:cNvPr>
          <p:cNvPicPr>
            <a:picLocks noChangeAspect="1"/>
          </p:cNvPicPr>
          <p:nvPr/>
        </p:nvPicPr>
        <p:blipFill>
          <a:blip r:embed="rId4"/>
          <a:stretch>
            <a:fillRect/>
          </a:stretch>
        </p:blipFill>
        <p:spPr>
          <a:xfrm>
            <a:off x="8101013" y="4122738"/>
            <a:ext cx="669925" cy="669925"/>
          </a:xfrm>
          <a:prstGeom prst="rect">
            <a:avLst/>
          </a:prstGeom>
          <a:noFill/>
          <a:ln>
            <a:noFill/>
            <a:miter lim="800000"/>
          </a:ln>
        </p:spPr>
      </p:pic>
      <p:pic>
        <p:nvPicPr>
          <p:cNvPr id="15366" name="Picture 11"/>
          <p:cNvPicPr>
            <a:picLocks noChangeAspect="1"/>
          </p:cNvPicPr>
          <p:nvPr/>
        </p:nvPicPr>
        <p:blipFill>
          <a:blip r:embed="rId6">
            <a:clrChange>
              <a:clrFrom>
                <a:srgbClr val="FFFFFF"/>
              </a:clrFrom>
              <a:clrTo>
                <a:srgbClr val="FFFFFF">
                  <a:alpha val="0"/>
                </a:srgbClr>
              </a:clrTo>
            </a:clrChange>
          </a:blip>
          <a:stretch>
            <a:fillRect/>
          </a:stretch>
        </p:blipFill>
        <p:spPr>
          <a:xfrm>
            <a:off x="438150" y="1155700"/>
            <a:ext cx="644525" cy="2624138"/>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wipe(left)">
                                      <p:cBhvr>
                                        <p:cTn id="7" dur="500" fill="hold"/>
                                        <p:tgtEl>
                                          <p:spTgt spid="1536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5364"/>
                                        </p:tgtEl>
                                        <p:attrNameLst>
                                          <p:attrName>style.visibility</p:attrName>
                                        </p:attrNameLst>
                                      </p:cBhvr>
                                      <p:to>
                                        <p:strVal val="visible"/>
                                      </p:to>
                                    </p:set>
                                    <p:animEffect transition="in" filter="wipe(left)">
                                      <p:cBhvr>
                                        <p:cTn id="12" dur="500" fill="hold"/>
                                        <p:tgtEl>
                                          <p:spTgt spid="1536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5363"/>
                                        </p:tgtEl>
                                        <p:attrNameLst>
                                          <p:attrName>style.visibility</p:attrName>
                                        </p:attrNameLst>
                                      </p:cBhvr>
                                      <p:to>
                                        <p:strVal val="visible"/>
                                      </p:to>
                                    </p:set>
                                    <p:animEffect transition="in" filter="wipe(left)">
                                      <p:cBhvr>
                                        <p:cTn id="17" dur="500" fill="hold"/>
                                        <p:tgtEl>
                                          <p:spTgt spid="153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P spid="15363" grpId="0"/>
      <p:bldP spid="15364"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17409" name="组合 2"/>
          <p:cNvGrpSpPr/>
          <p:nvPr/>
        </p:nvGrpSpPr>
        <p:grpSpPr>
          <a:xfrm>
            <a:off x="2517775" y="195263"/>
            <a:ext cx="4235450" cy="2008187"/>
            <a:chOff x="1847662" y="1504750"/>
            <a:chExt cx="5448676" cy="2584754"/>
          </a:xfrm>
        </p:grpSpPr>
        <p:grpSp>
          <p:nvGrpSpPr>
            <p:cNvPr id="17410" name="组合 2"/>
            <p:cNvGrpSpPr>
              <a:grpSpLocks noGrp="1" noChangeAspect="1"/>
            </p:cNvGrpSpPr>
            <p:nvPr/>
          </p:nvGrpSpPr>
          <p:grpSpPr>
            <a:xfrm>
              <a:off x="1531891" y="1379981"/>
              <a:ext cx="2667917" cy="2596667"/>
              <a:chOff x="3295850" y="1908877"/>
              <a:chExt cx="3738030" cy="4660916"/>
            </a:xfrm>
          </p:grpSpPr>
        </p:grpSp>
        <p:sp>
          <p:nvSpPr>
            <p:cNvPr id="17411" name="圆角矩形 4"/>
            <p:cNvSpPr/>
            <p:nvPr/>
          </p:nvSpPr>
          <p:spPr>
            <a:xfrm>
              <a:off x="3321077" y="1888926"/>
              <a:ext cx="4147992" cy="1004251"/>
            </a:xfrm>
            <a:prstGeom prst="roundRect">
              <a:avLst>
                <a:gd name="adj" fmla="val 9976"/>
              </a:avLst>
            </a:prstGeom>
            <a:solidFill>
              <a:srgbClr val="FFB850"/>
            </a:soli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schemeClr val="lt1"/>
                </a:solidFill>
                <a:effectLst/>
                <a:uLnTx/>
                <a:uFillTx/>
                <a:latin typeface="+mn-lt"/>
                <a:ea typeface="+mn-ea"/>
                <a:cs typeface="+mn-cs"/>
              </a:endParaRPr>
            </a:p>
          </p:txBody>
        </p:sp>
        <p:grpSp>
          <p:nvGrpSpPr>
            <p:cNvPr id="17412" name="组合 4"/>
            <p:cNvGrpSpPr/>
            <p:nvPr/>
          </p:nvGrpSpPr>
          <p:grpSpPr>
            <a:xfrm>
              <a:off x="3471676" y="2283134"/>
              <a:ext cx="118508" cy="118509"/>
              <a:chOff x="4486616" y="3001075"/>
              <a:chExt cx="274695" cy="274699"/>
            </a:xfrm>
          </p:grpSpPr>
          <p:sp>
            <p:nvSpPr>
              <p:cNvPr id="17413" name="椭圆 25"/>
              <p:cNvSpPr/>
              <p:nvPr/>
            </p:nvSpPr>
            <p:spPr>
              <a:xfrm rot="16200000">
                <a:off x="4485528" y="3001392"/>
                <a:ext cx="274702" cy="274561"/>
              </a:xfrm>
              <a:prstGeom prst="ellipse">
                <a:avLst/>
              </a:prstGeom>
              <a:gradFill rotWithShape="1">
                <a:gsLst>
                  <a:gs pos="0">
                    <a:srgbClr val="FFFFFF"/>
                  </a:gs>
                  <a:gs pos="17000">
                    <a:srgbClr val="A6A6A6"/>
                  </a:gs>
                  <a:gs pos="35001">
                    <a:srgbClr val="F2F2F2"/>
                  </a:gs>
                  <a:gs pos="55000">
                    <a:srgbClr val="A6A6A6"/>
                  </a:gs>
                  <a:gs pos="75000">
                    <a:srgbClr val="F2F2F2"/>
                  </a:gs>
                  <a:gs pos="100000">
                    <a:srgbClr val="A6A6A6"/>
                  </a:gs>
                </a:gsLst>
                <a:lin ang="2700000" scaled="1"/>
              </a:gradFill>
              <a:ln w="25400">
                <a:noFill/>
                <a:miter lim="800000"/>
              </a:ln>
              <a:effectLst>
                <a:outerShdw blurRad="12700" dist="12700" dir="2700000" algn="tl">
                  <a:srgbClr val="000000">
                    <a:alpha val="39999"/>
                  </a:srgbClr>
                </a:outerShdw>
              </a:effectLst>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buClrTx/>
                  <a:buFontTx/>
                </a:pPr>
                <a:endParaRPr lang="zh-CN" altLang="en-US" sz="1000" b="1">
                  <a:solidFill>
                    <a:srgbClr val="FFFFFF"/>
                  </a:solidFill>
                </a:endParaRPr>
              </a:p>
            </p:txBody>
          </p:sp>
          <p:sp>
            <p:nvSpPr>
              <p:cNvPr id="17414" name="椭圆 26"/>
              <p:cNvSpPr/>
              <p:nvPr/>
            </p:nvSpPr>
            <p:spPr>
              <a:xfrm>
                <a:off x="4387220" y="2759656"/>
                <a:ext cx="466047" cy="49102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prstClr val="white"/>
                  </a:solidFill>
                  <a:effectLst/>
                  <a:uLnTx/>
                  <a:uFillTx/>
                  <a:latin typeface="+mn-lt"/>
                  <a:ea typeface="+mn-ea"/>
                  <a:cs typeface="+mn-cs"/>
                </a:endParaRPr>
              </a:p>
            </p:txBody>
          </p:sp>
        </p:grpSp>
        <p:grpSp>
          <p:nvGrpSpPr>
            <p:cNvPr id="17415" name="组合 5"/>
            <p:cNvGrpSpPr/>
            <p:nvPr/>
          </p:nvGrpSpPr>
          <p:grpSpPr>
            <a:xfrm>
              <a:off x="3172171" y="2283134"/>
              <a:ext cx="118508" cy="118509"/>
              <a:chOff x="4486616" y="3001075"/>
              <a:chExt cx="274695" cy="274699"/>
            </a:xfrm>
          </p:grpSpPr>
          <p:sp>
            <p:nvSpPr>
              <p:cNvPr id="17416" name="椭圆 23"/>
              <p:cNvSpPr/>
              <p:nvPr/>
            </p:nvSpPr>
            <p:spPr>
              <a:xfrm rot="16200000">
                <a:off x="4488632" y="3001392"/>
                <a:ext cx="274702" cy="274561"/>
              </a:xfrm>
              <a:prstGeom prst="ellipse">
                <a:avLst/>
              </a:prstGeom>
              <a:gradFill rotWithShape="1">
                <a:gsLst>
                  <a:gs pos="0">
                    <a:srgbClr val="FFFFFF"/>
                  </a:gs>
                  <a:gs pos="17000">
                    <a:srgbClr val="A6A6A6"/>
                  </a:gs>
                  <a:gs pos="35001">
                    <a:srgbClr val="F2F2F2"/>
                  </a:gs>
                  <a:gs pos="55000">
                    <a:srgbClr val="A6A6A6"/>
                  </a:gs>
                  <a:gs pos="75000">
                    <a:srgbClr val="F2F2F2"/>
                  </a:gs>
                  <a:gs pos="100000">
                    <a:srgbClr val="A6A6A6"/>
                  </a:gs>
                </a:gsLst>
                <a:lin ang="2700000" scaled="1"/>
              </a:gradFill>
              <a:ln w="25400">
                <a:noFill/>
                <a:miter lim="800000"/>
              </a:ln>
              <a:effectLst>
                <a:outerShdw blurRad="12700" dist="12700" dir="2700000" algn="tl">
                  <a:srgbClr val="000000">
                    <a:alpha val="39999"/>
                  </a:srgbClr>
                </a:outerShdw>
              </a:effectLst>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buClrTx/>
                  <a:buFontTx/>
                </a:pPr>
                <a:endParaRPr lang="zh-CN" altLang="en-US" sz="1000" b="1">
                  <a:solidFill>
                    <a:srgbClr val="FFFFFF"/>
                  </a:solidFill>
                </a:endParaRPr>
              </a:p>
            </p:txBody>
          </p:sp>
          <p:sp>
            <p:nvSpPr>
              <p:cNvPr id="17417" name="椭圆 24"/>
              <p:cNvSpPr/>
              <p:nvPr/>
            </p:nvSpPr>
            <p:spPr>
              <a:xfrm>
                <a:off x="4387220" y="2759656"/>
                <a:ext cx="466047" cy="49102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prstClr val="white"/>
                  </a:solidFill>
                  <a:effectLst/>
                  <a:uLnTx/>
                  <a:uFillTx/>
                  <a:latin typeface="+mn-lt"/>
                  <a:ea typeface="+mn-ea"/>
                  <a:cs typeface="+mn-cs"/>
                </a:endParaRPr>
              </a:p>
            </p:txBody>
          </p:sp>
        </p:grpSp>
        <p:grpSp>
          <p:nvGrpSpPr>
            <p:cNvPr id="17418" name="组合 6"/>
            <p:cNvGrpSpPr>
              <a:grpSpLocks noGrp="1" noChangeAspect="1"/>
            </p:cNvGrpSpPr>
            <p:nvPr/>
          </p:nvGrpSpPr>
          <p:grpSpPr>
            <a:xfrm>
              <a:off x="3202082" y="2161737"/>
              <a:ext cx="361529" cy="235113"/>
              <a:chOff x="4318304" y="3089060"/>
              <a:chExt cx="384317" cy="61430"/>
            </a:xfrm>
          </p:grpSpPr>
        </p:grpSp>
        <p:sp>
          <p:nvSpPr>
            <p:cNvPr id="17419" name="文本框 16"/>
            <p:cNvSpPr/>
            <p:nvPr/>
          </p:nvSpPr>
          <p:spPr>
            <a:xfrm>
              <a:off x="3960320" y="2044671"/>
              <a:ext cx="2919972" cy="653268"/>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ctr"/>
              <a:r>
                <a:rPr lang="zh-CN" altLang="en-US" sz="2700" b="1">
                  <a:solidFill>
                    <a:schemeClr val="bg1"/>
                  </a:solidFill>
                  <a:latin typeface="黑体" pitchFamily="49" charset="-122"/>
                  <a:ea typeface="黑体" pitchFamily="49" charset="-122"/>
                </a:rPr>
                <a:t>重点突破</a:t>
              </a:r>
              <a:endParaRPr lang="zh-CN" altLang="en-US" sz="2700" b="1">
                <a:solidFill>
                  <a:schemeClr val="bg1"/>
                </a:solidFill>
                <a:latin typeface="黑体" pitchFamily="49" charset="-122"/>
                <a:ea typeface="黑体" pitchFamily="49" charset="-122"/>
              </a:endParaRPr>
            </a:p>
          </p:txBody>
        </p:sp>
        <p:grpSp>
          <p:nvGrpSpPr>
            <p:cNvPr id="17420" name="组合 9"/>
            <p:cNvGrpSpPr>
              <a:grpSpLocks noGrp="1" noChangeAspect="1"/>
            </p:cNvGrpSpPr>
            <p:nvPr/>
          </p:nvGrpSpPr>
          <p:grpSpPr>
            <a:xfrm>
              <a:off x="2292908" y="2072845"/>
              <a:ext cx="647360" cy="550720"/>
              <a:chOff x="3108756" y="2110160"/>
              <a:chExt cx="745081" cy="698920"/>
            </a:xfrm>
          </p:grpSpPr>
        </p:grpSp>
        <p:grpSp>
          <p:nvGrpSpPr>
            <p:cNvPr id="17421" name="组合 9"/>
            <p:cNvGrpSpPr/>
            <p:nvPr/>
          </p:nvGrpSpPr>
          <p:grpSpPr>
            <a:xfrm>
              <a:off x="3709827" y="2081394"/>
              <a:ext cx="663073" cy="571160"/>
              <a:chOff x="4946438" y="2775191"/>
              <a:chExt cx="884098" cy="761546"/>
            </a:xfrm>
          </p:grpSpPr>
          <p:sp>
            <p:nvSpPr>
              <p:cNvPr id="17422" name="椭圆 11"/>
              <p:cNvSpPr/>
              <p:nvPr/>
            </p:nvSpPr>
            <p:spPr>
              <a:xfrm>
                <a:off x="4990474" y="2774608"/>
                <a:ext cx="743374" cy="74375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buClrTx/>
                  <a:buFontTx/>
                </a:pPr>
                <a:endParaRPr lang="zh-CN" altLang="en-US" sz="1000" b="1">
                  <a:solidFill>
                    <a:srgbClr val="FFFFFF"/>
                  </a:solidFill>
                </a:endParaRPr>
              </a:p>
            </p:txBody>
          </p:sp>
          <p:sp>
            <p:nvSpPr>
              <p:cNvPr id="17423" name="文本框 28"/>
              <p:cNvSpPr/>
              <p:nvPr/>
            </p:nvSpPr>
            <p:spPr>
              <a:xfrm>
                <a:off x="4946438" y="2824081"/>
                <a:ext cx="884098" cy="712656"/>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ctr"/>
                <a:r>
                  <a:rPr lang="en-US" altLang="zh-CN" sz="2100" b="1">
                    <a:solidFill>
                      <a:srgbClr val="FFB850"/>
                    </a:solidFill>
                    <a:latin typeface="Impact" pitchFamily="34" charset="0"/>
                  </a:rPr>
                  <a:t>02</a:t>
                </a:r>
                <a:endParaRPr lang="zh-CN" altLang="en-US" sz="2100" b="1">
                  <a:solidFill>
                    <a:srgbClr val="FFB850"/>
                  </a:solidFill>
                  <a:latin typeface="Impact" pitchFamily="34" charset="0"/>
                  <a:ea typeface="宋体" pitchFamily="2" charset="-122"/>
                </a:endParaRPr>
              </a:p>
            </p:txBody>
          </p:sp>
        </p:grpSp>
      </p:grpSp>
      <p:sp>
        <p:nvSpPr>
          <p:cNvPr id="17424" name="矩形 1">
            <a:hlinkClick r:id="rId3" action="ppaction://hlinksldjump"/>
          </p:cNvPr>
          <p:cNvSpPr/>
          <p:nvPr/>
        </p:nvSpPr>
        <p:spPr>
          <a:xfrm>
            <a:off x="1471613" y="1563688"/>
            <a:ext cx="6326187" cy="461962"/>
          </a:xfrm>
          <a:prstGeom prst="rect">
            <a:avLst/>
          </a:prstGeom>
          <a:solidFill>
            <a:srgbClr val="E56666"/>
          </a:solid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en-US" altLang="zh-CN" sz="2400" b="1">
                <a:solidFill>
                  <a:schemeClr val="bg1"/>
                </a:solidFill>
                <a:latin typeface="隶书" pitchFamily="49" charset="-122"/>
                <a:ea typeface="隶书" pitchFamily="49" charset="-122"/>
              </a:rPr>
              <a:t>·</a:t>
            </a:r>
            <a:r>
              <a:rPr lang="en-US" altLang="zh-CN" sz="2400" b="1">
                <a:solidFill>
                  <a:schemeClr val="bg1"/>
                </a:solidFill>
                <a:latin typeface="隶书" pitchFamily="49" charset="-122"/>
                <a:ea typeface="隶书" pitchFamily="49" charset="-122"/>
              </a:rPr>
              <a:t>1 </a:t>
            </a:r>
            <a:r>
              <a:rPr lang="zh-CN" altLang="en-US" sz="2400" b="1">
                <a:solidFill>
                  <a:schemeClr val="bg1"/>
                </a:solidFill>
                <a:latin typeface="隶书" pitchFamily="49" charset="-122"/>
                <a:ea typeface="隶书" pitchFamily="49" charset="-122"/>
              </a:rPr>
              <a:t>“</a:t>
            </a:r>
            <a:r>
              <a:rPr lang="zh-CN" altLang="en-US" sz="2400" b="1">
                <a:solidFill>
                  <a:schemeClr val="bg1"/>
                </a:solidFill>
                <a:latin typeface="隶书" pitchFamily="49" charset="-122"/>
                <a:ea typeface="隶书" pitchFamily="49" charset="-122"/>
              </a:rPr>
              <a:t>称重法</a:t>
            </a:r>
            <a:r>
              <a:rPr lang="zh-CN" altLang="en-US" sz="2400" b="1">
                <a:solidFill>
                  <a:schemeClr val="bg1"/>
                </a:solidFill>
                <a:latin typeface="隶书" pitchFamily="49" charset="-122"/>
                <a:ea typeface="隶书" pitchFamily="49" charset="-122"/>
              </a:rPr>
              <a:t>”</a:t>
            </a:r>
            <a:r>
              <a:rPr lang="zh-CN" altLang="en-US" sz="2400" b="1">
                <a:solidFill>
                  <a:schemeClr val="bg1"/>
                </a:solidFill>
                <a:latin typeface="隶书" pitchFamily="49" charset="-122"/>
                <a:ea typeface="隶书" pitchFamily="49" charset="-122"/>
              </a:rPr>
              <a:t>测量浮力大小</a:t>
            </a:r>
            <a:r>
              <a:rPr lang="en-US" altLang="zh-CN" sz="2400" b="1">
                <a:solidFill>
                  <a:schemeClr val="bg1"/>
                </a:solidFill>
                <a:latin typeface="隶书" pitchFamily="49" charset="-122"/>
                <a:ea typeface="隶书" pitchFamily="49" charset="-122"/>
              </a:rPr>
              <a:t>[</a:t>
            </a:r>
            <a:r>
              <a:rPr lang="zh-CN" altLang="en-US" sz="2400" b="1">
                <a:solidFill>
                  <a:schemeClr val="bg1"/>
                </a:solidFill>
                <a:latin typeface="隶书" pitchFamily="49" charset="-122"/>
                <a:ea typeface="隶书" pitchFamily="49" charset="-122"/>
              </a:rPr>
              <a:t>高频考点</a:t>
            </a:r>
            <a:r>
              <a:rPr lang="en-US" altLang="zh-CN" sz="2400" b="1">
                <a:solidFill>
                  <a:schemeClr val="bg1"/>
                </a:solidFill>
                <a:latin typeface="隶书" pitchFamily="49" charset="-122"/>
                <a:ea typeface="隶书" pitchFamily="49" charset="-122"/>
              </a:rPr>
              <a:t>]</a:t>
            </a:r>
            <a:endParaRPr lang="zh-CN" altLang="en-US" sz="2400" b="1">
              <a:solidFill>
                <a:schemeClr val="bg1"/>
              </a:solidFill>
              <a:latin typeface="隶书" pitchFamily="49" charset="-122"/>
              <a:ea typeface="隶书" pitchFamily="49" charset="-122"/>
            </a:endParaRPr>
          </a:p>
        </p:txBody>
      </p:sp>
      <p:sp>
        <p:nvSpPr>
          <p:cNvPr id="17425" name="矩形 2">
            <a:hlinkClick r:id="rId4" action="ppaction://hlinksldjump"/>
          </p:cNvPr>
          <p:cNvSpPr/>
          <p:nvPr/>
        </p:nvSpPr>
        <p:spPr>
          <a:xfrm>
            <a:off x="1485900" y="2305050"/>
            <a:ext cx="6326188" cy="461963"/>
          </a:xfrm>
          <a:prstGeom prst="rect">
            <a:avLst/>
          </a:prstGeom>
          <a:solidFill>
            <a:srgbClr val="00B7CA"/>
          </a:solid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en-US" altLang="zh-CN" sz="2400" b="1">
                <a:solidFill>
                  <a:schemeClr val="bg1"/>
                </a:solidFill>
                <a:latin typeface="隶书" pitchFamily="49" charset="-122"/>
                <a:ea typeface="隶书" pitchFamily="49" charset="-122"/>
              </a:rPr>
              <a:t>·</a:t>
            </a:r>
            <a:r>
              <a:rPr lang="en-US" altLang="zh-CN" sz="2400" b="1">
                <a:solidFill>
                  <a:schemeClr val="bg1"/>
                </a:solidFill>
                <a:latin typeface="隶书" pitchFamily="49" charset="-122"/>
                <a:ea typeface="隶书" pitchFamily="49" charset="-122"/>
              </a:rPr>
              <a:t>2 </a:t>
            </a:r>
            <a:r>
              <a:rPr lang="zh-CN" altLang="en-US" sz="2400" b="1">
                <a:solidFill>
                  <a:schemeClr val="bg1"/>
                </a:solidFill>
                <a:latin typeface="隶书" pitchFamily="49" charset="-122"/>
                <a:ea typeface="隶书" pitchFamily="49" charset="-122"/>
              </a:rPr>
              <a:t>利用阿基米德原理计算浮力</a:t>
            </a:r>
            <a:endParaRPr lang="zh-CN" altLang="en-US" sz="2400" b="1">
              <a:solidFill>
                <a:schemeClr val="bg1"/>
              </a:solidFill>
              <a:latin typeface="隶书" pitchFamily="49" charset="-122"/>
              <a:ea typeface="隶书" pitchFamily="49" charset="-122"/>
            </a:endParaRPr>
          </a:p>
        </p:txBody>
      </p:sp>
      <p:sp>
        <p:nvSpPr>
          <p:cNvPr id="17426" name="矩形 3">
            <a:hlinkClick r:id="rId5" action="ppaction://hlinksldjump"/>
          </p:cNvPr>
          <p:cNvSpPr/>
          <p:nvPr/>
        </p:nvSpPr>
        <p:spPr>
          <a:xfrm>
            <a:off x="1458913" y="3067050"/>
            <a:ext cx="6326187" cy="461963"/>
          </a:xfrm>
          <a:prstGeom prst="rect">
            <a:avLst/>
          </a:prstGeom>
          <a:solidFill>
            <a:srgbClr val="EF9F9F"/>
          </a:solid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en-US" altLang="zh-CN" sz="2400" b="1">
                <a:solidFill>
                  <a:schemeClr val="bg1"/>
                </a:solidFill>
                <a:latin typeface="隶书" pitchFamily="49" charset="-122"/>
                <a:ea typeface="隶书" pitchFamily="49" charset="-122"/>
              </a:rPr>
              <a:t>·</a:t>
            </a:r>
            <a:r>
              <a:rPr lang="en-US" altLang="zh-CN" sz="2400" b="1">
                <a:solidFill>
                  <a:schemeClr val="bg1"/>
                </a:solidFill>
                <a:latin typeface="隶书" pitchFamily="49" charset="-122"/>
                <a:ea typeface="隶书" pitchFamily="49" charset="-122"/>
              </a:rPr>
              <a:t>3 </a:t>
            </a:r>
            <a:r>
              <a:rPr lang="zh-CN" altLang="en-US" sz="2400" b="1">
                <a:solidFill>
                  <a:schemeClr val="bg1"/>
                </a:solidFill>
                <a:latin typeface="隶书" pitchFamily="49" charset="-122"/>
                <a:ea typeface="隶书" pitchFamily="49" charset="-122"/>
              </a:rPr>
              <a:t>实验：探究浮力的大小与哪些因素有关</a:t>
            </a:r>
            <a:endParaRPr lang="zh-CN" altLang="en-US" sz="2400" b="1">
              <a:solidFill>
                <a:schemeClr val="bg1"/>
              </a:solidFill>
              <a:latin typeface="隶书" pitchFamily="49" charset="-122"/>
              <a:ea typeface="隶书" pitchFamily="49" charset="-122"/>
            </a:endParaRPr>
          </a:p>
        </p:txBody>
      </p:sp>
      <p:sp>
        <p:nvSpPr>
          <p:cNvPr id="17427" name="矩形 51">
            <a:hlinkClick r:id="rId6" action="ppaction://hlinksldjump"/>
          </p:cNvPr>
          <p:cNvSpPr/>
          <p:nvPr/>
        </p:nvSpPr>
        <p:spPr bwMode="auto">
          <a:xfrm>
            <a:off x="1458913" y="3854450"/>
            <a:ext cx="6326188" cy="460375"/>
          </a:xfrm>
          <a:prstGeom prst="rect">
            <a:avLst/>
          </a:prstGeom>
          <a:solidFill>
            <a:schemeClr val="accent4">
              <a:lumMod val="60000"/>
              <a:lumOff val="40000"/>
            </a:schemeClr>
          </a:solidFill>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buClrTx/>
              <a:buFontTx/>
            </a:pPr>
            <a:r>
              <a:rPr lang="en-US" altLang="zh-CN" sz="2400" b="1" spc="0">
                <a:solidFill>
                  <a:schemeClr val="bg1"/>
                </a:solidFill>
                <a:latin typeface="隶书" pitchFamily="49" charset="-122"/>
                <a:ea typeface="隶书" pitchFamily="49" charset="-122"/>
              </a:rPr>
              <a:t>·</a:t>
            </a:r>
            <a:r>
              <a:rPr lang="en-US" altLang="zh-CN" sz="2400" b="1" spc="0">
                <a:solidFill>
                  <a:schemeClr val="bg1"/>
                </a:solidFill>
                <a:latin typeface="隶书" pitchFamily="49" charset="-122"/>
                <a:ea typeface="隶书" pitchFamily="49" charset="-122"/>
              </a:rPr>
              <a:t>4 </a:t>
            </a:r>
            <a:r>
              <a:rPr lang="zh-CN" altLang="en-US" sz="2400" b="1">
                <a:solidFill>
                  <a:schemeClr val="bg1"/>
                </a:solidFill>
                <a:latin typeface="隶书" pitchFamily="49" charset="-122"/>
                <a:ea typeface="隶书" pitchFamily="49" charset="-122"/>
              </a:rPr>
              <a:t>实验：探究浮力的大小</a:t>
            </a:r>
            <a:endParaRPr lang="zh-CN" altLang="en-US" sz="2400" b="1">
              <a:solidFill>
                <a:schemeClr val="bg1"/>
              </a:solidFill>
              <a:latin typeface="隶书" pitchFamily="49" charset="-122"/>
              <a:ea typeface="隶书" pitchFamily="49" charset="-122"/>
            </a:endParaRPr>
          </a:p>
        </p:txBody>
      </p:sp>
      <p:pic>
        <p:nvPicPr>
          <p:cNvPr id="17428" name="Picture 7" descr="C:\Users\Administrator\Desktop\习题课件\返回框.png">
            <a:hlinkClick r:id="rId8" action="ppaction://hlinksldjump"/>
          </p:cNvPr>
          <p:cNvPicPr>
            <a:picLocks noChangeAspect="1"/>
          </p:cNvPicPr>
          <p:nvPr/>
        </p:nvPicPr>
        <p:blipFill>
          <a:blip r:embed="rId7"/>
          <a:stretch>
            <a:fillRect/>
          </a:stretch>
        </p:blipFill>
        <p:spPr>
          <a:xfrm>
            <a:off x="8172450" y="4146550"/>
            <a:ext cx="669925" cy="66992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424"/>
                                        </p:tgtEl>
                                        <p:attrNameLst>
                                          <p:attrName>style.visibility</p:attrName>
                                        </p:attrNameLst>
                                      </p:cBhvr>
                                      <p:to>
                                        <p:strVal val="visible"/>
                                      </p:to>
                                    </p:set>
                                    <p:anim calcmode="lin" valueType="num">
                                      <p:cBhvr additive="base">
                                        <p:cTn id="7" dur="500" fill="hold"/>
                                        <p:tgtEl>
                                          <p:spTgt spid="17424"/>
                                        </p:tgtEl>
                                        <p:attrNameLst>
                                          <p:attrName>ppt_x</p:attrName>
                                        </p:attrNameLst>
                                      </p:cBhvr>
                                      <p:tavLst>
                                        <p:tav tm="0">
                                          <p:val>
                                            <p:strVal val="#ppt_x"/>
                                          </p:val>
                                        </p:tav>
                                        <p:tav tm="100000">
                                          <p:val>
                                            <p:strVal val="#ppt_x"/>
                                          </p:val>
                                        </p:tav>
                                      </p:tavLst>
                                    </p:anim>
                                    <p:anim calcmode="lin" valueType="num">
                                      <p:cBhvr additive="base">
                                        <p:cTn id="8" dur="500" fill="hold"/>
                                        <p:tgtEl>
                                          <p:spTgt spid="1742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7425"/>
                                        </p:tgtEl>
                                        <p:attrNameLst>
                                          <p:attrName>style.visibility</p:attrName>
                                        </p:attrNameLst>
                                      </p:cBhvr>
                                      <p:to>
                                        <p:strVal val="visible"/>
                                      </p:to>
                                    </p:set>
                                    <p:anim calcmode="lin" valueType="num">
                                      <p:cBhvr additive="base">
                                        <p:cTn id="13" dur="500" fill="hold"/>
                                        <p:tgtEl>
                                          <p:spTgt spid="17425"/>
                                        </p:tgtEl>
                                        <p:attrNameLst>
                                          <p:attrName>ppt_x</p:attrName>
                                        </p:attrNameLst>
                                      </p:cBhvr>
                                      <p:tavLst>
                                        <p:tav tm="0">
                                          <p:val>
                                            <p:strVal val="#ppt_x"/>
                                          </p:val>
                                        </p:tav>
                                        <p:tav tm="100000">
                                          <p:val>
                                            <p:strVal val="#ppt_x"/>
                                          </p:val>
                                        </p:tav>
                                      </p:tavLst>
                                    </p:anim>
                                    <p:anim calcmode="lin" valueType="num">
                                      <p:cBhvr additive="base">
                                        <p:cTn id="14" dur="500" fill="hold"/>
                                        <p:tgtEl>
                                          <p:spTgt spid="1742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7426"/>
                                        </p:tgtEl>
                                        <p:attrNameLst>
                                          <p:attrName>style.visibility</p:attrName>
                                        </p:attrNameLst>
                                      </p:cBhvr>
                                      <p:to>
                                        <p:strVal val="visible"/>
                                      </p:to>
                                    </p:set>
                                    <p:anim calcmode="lin" valueType="num">
                                      <p:cBhvr additive="base">
                                        <p:cTn id="19" dur="500" fill="hold"/>
                                        <p:tgtEl>
                                          <p:spTgt spid="17426"/>
                                        </p:tgtEl>
                                        <p:attrNameLst>
                                          <p:attrName>ppt_x</p:attrName>
                                        </p:attrNameLst>
                                      </p:cBhvr>
                                      <p:tavLst>
                                        <p:tav tm="0">
                                          <p:val>
                                            <p:strVal val="#ppt_x"/>
                                          </p:val>
                                        </p:tav>
                                        <p:tav tm="100000">
                                          <p:val>
                                            <p:strVal val="#ppt_x"/>
                                          </p:val>
                                        </p:tav>
                                      </p:tavLst>
                                    </p:anim>
                                    <p:anim calcmode="lin" valueType="num">
                                      <p:cBhvr additive="base">
                                        <p:cTn id="20" dur="500" fill="hold"/>
                                        <p:tgtEl>
                                          <p:spTgt spid="17426"/>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427"/>
                                        </p:tgtEl>
                                        <p:attrNameLst>
                                          <p:attrName>style.visibility</p:attrName>
                                        </p:attrNameLst>
                                      </p:cBhvr>
                                      <p:to>
                                        <p:strVal val="visible"/>
                                      </p:to>
                                    </p:set>
                                    <p:anim calcmode="lin" valueType="num">
                                      <p:cBhvr additive="base">
                                        <p:cTn id="25" dur="500" fill="hold"/>
                                        <p:tgtEl>
                                          <p:spTgt spid="17427"/>
                                        </p:tgtEl>
                                        <p:attrNameLst>
                                          <p:attrName>ppt_x</p:attrName>
                                        </p:attrNameLst>
                                      </p:cBhvr>
                                      <p:tavLst>
                                        <p:tav tm="0">
                                          <p:val>
                                            <p:strVal val="#ppt_x"/>
                                          </p:val>
                                        </p:tav>
                                        <p:tav tm="100000">
                                          <p:val>
                                            <p:strVal val="#ppt_x"/>
                                          </p:val>
                                        </p:tav>
                                      </p:tavLst>
                                    </p:anim>
                                    <p:anim calcmode="lin" valueType="num">
                                      <p:cBhvr additive="base">
                                        <p:cTn id="26" dur="500" fill="hold"/>
                                        <p:tgtEl>
                                          <p:spTgt spid="174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24" grpId="0"/>
      <p:bldP spid="17425" grpId="0"/>
      <p:bldP spid="17426" grpId="0"/>
      <p:bldP spid="17427"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9457" name="Text Box 22"/>
          <p:cNvSpPr txBox="1">
            <a:spLocks noChangeArrowheads="1"/>
          </p:cNvSpPr>
          <p:nvPr/>
        </p:nvSpPr>
        <p:spPr bwMode="auto">
          <a:xfrm>
            <a:off x="468313" y="1058863"/>
            <a:ext cx="8115300" cy="286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539750" indent="-539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lang="zh-CN" altLang="en-US">
                <a:solidFill>
                  <a:schemeClr val="tx1"/>
                </a:solidFill>
                <a:latin typeface="Calibri" pitchFamily="34" charset="0"/>
                <a:ea typeface="宋体" pitchFamily="2" charset="-122"/>
              </a:defRPr>
            </a:lvl9pPr>
          </a:lstStyle>
          <a:p>
            <a:pPr marL="357505" marR="0" lvl="0" indent="-354965" algn="just" eaLnBrk="0" hangingPunct="0">
              <a:lnSpc>
                <a:spcPct val="150000"/>
              </a:lnSpc>
              <a:spcAft>
                <a:spcPct val="0"/>
              </a:spcAft>
              <a:buClrTx/>
              <a:buFontTx/>
            </a:pPr>
            <a:r>
              <a:rPr lang="zh-CN" altLang="zh-CN" sz="2400" b="1" spc="0">
                <a:latin typeface="Times New Roman"/>
                <a:ea typeface="宋体" pitchFamily="2" charset="-122"/>
              </a:rPr>
              <a:t>【典例</a:t>
            </a:r>
            <a:r>
              <a:rPr lang="en-US" altLang="zh-CN" sz="2400" b="1" spc="0">
                <a:latin typeface="Times New Roman"/>
              </a:rPr>
              <a:t>1</a:t>
            </a:r>
            <a:r>
              <a:rPr lang="zh-CN" altLang="zh-CN" sz="2400" b="1" spc="0">
                <a:latin typeface="Times New Roman"/>
                <a:ea typeface="宋体" pitchFamily="2" charset="-122"/>
              </a:rPr>
              <a:t>】如图</a:t>
            </a:r>
            <a:r>
              <a:rPr lang="en-US" altLang="zh-CN" sz="2400" b="1" spc="0">
                <a:latin typeface="Times New Roman"/>
              </a:rPr>
              <a:t>1</a:t>
            </a:r>
            <a:r>
              <a:rPr lang="zh-CN" altLang="zh-CN" sz="2400" b="1" spc="0">
                <a:latin typeface="Times New Roman"/>
                <a:ea typeface="宋体" pitchFamily="2" charset="-122"/>
              </a:rPr>
              <a:t>所示，将重为</a:t>
            </a:r>
            <a:r>
              <a:rPr lang="en-US" altLang="zh-CN" sz="2400" b="1" i="1" spc="0">
                <a:latin typeface="Times New Roman"/>
              </a:rPr>
              <a:t>G</a:t>
            </a:r>
            <a:r>
              <a:rPr lang="zh-CN" altLang="zh-CN" sz="2400" b="1" spc="0">
                <a:latin typeface="Times New Roman"/>
                <a:ea typeface="宋体" pitchFamily="2" charset="-122"/>
              </a:rPr>
              <a:t>的铝块挂在弹簧测力计下，当它浸没在水中时，弹簧测力计的示数</a:t>
            </a:r>
            <a:r>
              <a:rPr lang="zh-CN" altLang="zh-CN" sz="2400" b="1" spc="0">
                <a:latin typeface="Times New Roman"/>
                <a:ea typeface="宋体" pitchFamily="2" charset="-122"/>
              </a:rPr>
              <a:t>为</a:t>
            </a:r>
            <a:endParaRPr lang="en-US" altLang="zh-CN" sz="2400" b="1">
              <a:latin typeface="Times New Roman"/>
            </a:endParaRPr>
          </a:p>
          <a:p>
            <a:pPr marL="357505" marR="0" lvl="0" indent="-354965" algn="just" eaLnBrk="0" hangingPunct="0">
              <a:lnSpc>
                <a:spcPct val="150000"/>
              </a:lnSpc>
              <a:spcAft>
                <a:spcPct val="0"/>
              </a:spcAft>
              <a:buClrTx/>
              <a:buFontTx/>
            </a:pPr>
            <a:r>
              <a:rPr lang="en-US" altLang="zh-CN" sz="2400" b="1" i="1" spc="0">
                <a:latin typeface="Times New Roman"/>
              </a:rPr>
              <a:t>	</a:t>
            </a:r>
            <a:r>
              <a:rPr lang="en-US" altLang="zh-CN" sz="2400" b="1" i="1" spc="0">
                <a:latin typeface="Times New Roman"/>
              </a:rPr>
              <a:t>F</a:t>
            </a:r>
            <a:r>
              <a:rPr lang="zh-CN" altLang="zh-CN" sz="2400" b="1" spc="0">
                <a:latin typeface="Times New Roman"/>
                <a:ea typeface="宋体" pitchFamily="2" charset="-122"/>
              </a:rPr>
              <a:t>。则铝块所受的浮力大小为</a:t>
            </a:r>
            <a:r>
              <a:rPr lang="en-US" altLang="zh-CN" sz="2400" b="1" spc="0">
                <a:latin typeface="Times New Roman"/>
              </a:rPr>
              <a:t>(</a:t>
            </a:r>
            <a:r>
              <a:rPr lang="zh-CN" altLang="zh-CN" sz="2400" b="1" spc="0">
                <a:latin typeface="Times New Roman"/>
                <a:ea typeface="宋体" pitchFamily="2" charset="-122"/>
              </a:rPr>
              <a:t>　　</a:t>
            </a:r>
            <a:r>
              <a:rPr lang="en-US" altLang="zh-CN" sz="2400" b="1" spc="0">
                <a:latin typeface="Times New Roman"/>
              </a:rPr>
              <a:t>)</a:t>
            </a:r>
            <a:endParaRPr lang="zh-CN" altLang="zh-CN" sz="1000">
              <a:latin typeface="宋体" pitchFamily="2" charset="-122"/>
              <a:ea typeface="宋体" pitchFamily="2" charset="-122"/>
            </a:endParaRPr>
          </a:p>
          <a:p>
            <a:pPr marL="357505" marR="0" lvl="0" indent="-1905" algn="just" eaLnBrk="0" hangingPunct="0">
              <a:lnSpc>
                <a:spcPct val="150000"/>
              </a:lnSpc>
              <a:spcAft>
                <a:spcPct val="0"/>
              </a:spcAft>
              <a:buClrTx/>
              <a:buFontTx/>
            </a:pPr>
            <a:r>
              <a:rPr lang="en-US" altLang="zh-CN" sz="2400" b="1" spc="0">
                <a:latin typeface="Times New Roman"/>
              </a:rPr>
              <a:t>A</a:t>
            </a:r>
            <a:r>
              <a:rPr lang="zh-CN" altLang="zh-CN" sz="2400" b="1" spc="0">
                <a:latin typeface="Times New Roman"/>
                <a:ea typeface="宋体" pitchFamily="2" charset="-122"/>
              </a:rPr>
              <a:t>．</a:t>
            </a:r>
            <a:r>
              <a:rPr lang="en-US" altLang="zh-CN" sz="2400" b="1" i="1" spc="0">
                <a:latin typeface="Times New Roman"/>
              </a:rPr>
              <a:t>G</a:t>
            </a:r>
            <a:r>
              <a:rPr lang="zh-CN" altLang="zh-CN" sz="2400" b="1" spc="0">
                <a:latin typeface="Times New Roman"/>
                <a:ea typeface="宋体" pitchFamily="2" charset="-122"/>
              </a:rPr>
              <a:t>　</a:t>
            </a:r>
            <a:r>
              <a:rPr lang="zh-CN" altLang="zh-CN" sz="2400" b="1" spc="0">
                <a:latin typeface="宋体" pitchFamily="2" charset="-122"/>
                <a:ea typeface="Times New Roman" panose="02020603050405020304"/>
              </a:rPr>
              <a:t> </a:t>
            </a:r>
            <a:r>
              <a:rPr lang="zh-CN" altLang="zh-CN" sz="2400" b="1" spc="0">
                <a:latin typeface="Times New Roman"/>
                <a:ea typeface="宋体" pitchFamily="2" charset="-122"/>
              </a:rPr>
              <a:t>　</a:t>
            </a:r>
            <a:r>
              <a:rPr lang="zh-CN" altLang="zh-CN" sz="2400" b="1" spc="0">
                <a:latin typeface="宋体" pitchFamily="2" charset="-122"/>
                <a:ea typeface="Times New Roman" panose="02020603050405020304"/>
              </a:rPr>
              <a:t> </a:t>
            </a:r>
            <a:r>
              <a:rPr lang="zh-CN" altLang="zh-CN" sz="2400" b="1" spc="0">
                <a:latin typeface="Times New Roman"/>
                <a:ea typeface="宋体" pitchFamily="2" charset="-122"/>
              </a:rPr>
              <a:t>　</a:t>
            </a:r>
            <a:r>
              <a:rPr lang="en-US" altLang="zh-CN" sz="2400" b="1" spc="0">
                <a:latin typeface="Times New Roman"/>
              </a:rPr>
              <a:t>B</a:t>
            </a:r>
            <a:r>
              <a:rPr lang="zh-CN" altLang="zh-CN" sz="2400" b="1" spc="0">
                <a:latin typeface="Times New Roman"/>
                <a:ea typeface="宋体" pitchFamily="2" charset="-122"/>
              </a:rPr>
              <a:t>．</a:t>
            </a:r>
            <a:r>
              <a:rPr lang="en-US" altLang="zh-CN" sz="2400" b="1" i="1" spc="0">
                <a:latin typeface="Times New Roman"/>
              </a:rPr>
              <a:t>F</a:t>
            </a:r>
            <a:r>
              <a:rPr lang="zh-CN" altLang="zh-CN" sz="2400" b="1" spc="0">
                <a:latin typeface="Times New Roman"/>
                <a:ea typeface="宋体" pitchFamily="2" charset="-122"/>
              </a:rPr>
              <a:t>　</a:t>
            </a:r>
            <a:r>
              <a:rPr lang="zh-CN" altLang="zh-CN" sz="2400" b="1" spc="0">
                <a:latin typeface="宋体" pitchFamily="2" charset="-122"/>
                <a:ea typeface="Times New Roman" panose="02020603050405020304"/>
              </a:rPr>
              <a:t> </a:t>
            </a:r>
            <a:r>
              <a:rPr lang="zh-CN" altLang="zh-CN" sz="2400" b="1" spc="0">
                <a:latin typeface="Times New Roman"/>
                <a:ea typeface="宋体" pitchFamily="2" charset="-122"/>
              </a:rPr>
              <a:t>　</a:t>
            </a:r>
            <a:r>
              <a:rPr lang="zh-CN" altLang="zh-CN" sz="2400" b="1" spc="0">
                <a:latin typeface="宋体" pitchFamily="2" charset="-122"/>
                <a:ea typeface="Times New Roman" panose="02020603050405020304"/>
              </a:rPr>
              <a:t> </a:t>
            </a:r>
            <a:r>
              <a:rPr lang="zh-CN" altLang="zh-CN" sz="2400" b="1" spc="0">
                <a:latin typeface="Times New Roman"/>
                <a:ea typeface="宋体" pitchFamily="2" charset="-122"/>
              </a:rPr>
              <a:t>　</a:t>
            </a:r>
            <a:endParaRPr lang="en-US" altLang="zh-CN" sz="2400" b="1">
              <a:latin typeface="Times New Roman"/>
            </a:endParaRPr>
          </a:p>
          <a:p>
            <a:pPr marL="357505" marR="0" lvl="0" indent="-1905" algn="just" eaLnBrk="0" hangingPunct="0">
              <a:lnSpc>
                <a:spcPct val="150000"/>
              </a:lnSpc>
              <a:spcAft>
                <a:spcPct val="0"/>
              </a:spcAft>
              <a:buClrTx/>
              <a:buFontTx/>
            </a:pPr>
            <a:r>
              <a:rPr lang="en-US" altLang="zh-CN" sz="2400" b="1" spc="0">
                <a:latin typeface="Times New Roman"/>
              </a:rPr>
              <a:t>C</a:t>
            </a:r>
            <a:r>
              <a:rPr lang="zh-CN" altLang="zh-CN" sz="2400" b="1" spc="0">
                <a:latin typeface="Times New Roman"/>
                <a:ea typeface="宋体" pitchFamily="2" charset="-122"/>
              </a:rPr>
              <a:t>．</a:t>
            </a:r>
            <a:r>
              <a:rPr lang="en-US" altLang="zh-CN" sz="2400" b="1" i="1" spc="0">
                <a:latin typeface="Times New Roman"/>
              </a:rPr>
              <a:t>G</a:t>
            </a:r>
            <a:r>
              <a:rPr lang="zh-CN" altLang="zh-CN" sz="2400" b="1" spc="0">
                <a:latin typeface="Times New Roman"/>
                <a:ea typeface="宋体" pitchFamily="2" charset="-122"/>
              </a:rPr>
              <a:t>＋</a:t>
            </a:r>
            <a:r>
              <a:rPr lang="en-US" altLang="zh-CN" sz="2400" b="1" i="1" spc="0">
                <a:latin typeface="Times New Roman"/>
              </a:rPr>
              <a:t>F</a:t>
            </a:r>
            <a:r>
              <a:rPr lang="zh-CN" altLang="zh-CN" sz="2400" b="1" spc="0">
                <a:latin typeface="Times New Roman"/>
                <a:ea typeface="宋体" pitchFamily="2" charset="-122"/>
              </a:rPr>
              <a:t>　</a:t>
            </a:r>
            <a:r>
              <a:rPr lang="zh-CN" altLang="zh-CN" sz="2400" b="1" spc="0">
                <a:latin typeface="宋体" pitchFamily="2" charset="-122"/>
                <a:ea typeface="Times New Roman" panose="02020603050405020304"/>
              </a:rPr>
              <a:t> </a:t>
            </a:r>
            <a:r>
              <a:rPr lang="zh-CN" altLang="zh-CN" sz="2400" b="1" spc="0">
                <a:latin typeface="Times New Roman"/>
                <a:ea typeface="宋体" pitchFamily="2" charset="-122"/>
              </a:rPr>
              <a:t>　</a:t>
            </a:r>
            <a:r>
              <a:rPr lang="en-US" altLang="zh-CN" sz="2400" b="1" spc="0">
                <a:latin typeface="Times New Roman"/>
              </a:rPr>
              <a:t>D</a:t>
            </a:r>
            <a:r>
              <a:rPr lang="zh-CN" altLang="zh-CN" sz="2400" b="1" spc="0">
                <a:latin typeface="Times New Roman"/>
                <a:ea typeface="宋体" pitchFamily="2" charset="-122"/>
              </a:rPr>
              <a:t>．</a:t>
            </a:r>
            <a:r>
              <a:rPr lang="en-US" altLang="zh-CN" sz="2400" b="1" i="1" spc="0">
                <a:latin typeface="Times New Roman"/>
              </a:rPr>
              <a:t>G</a:t>
            </a:r>
            <a:r>
              <a:rPr lang="zh-CN" altLang="zh-CN" sz="2400" b="1" spc="0">
                <a:latin typeface="Times New Roman"/>
                <a:ea typeface="宋体" pitchFamily="2" charset="-122"/>
              </a:rPr>
              <a:t>－</a:t>
            </a:r>
            <a:r>
              <a:rPr lang="en-US" altLang="zh-CN" sz="2400" b="1" i="1" spc="0">
                <a:latin typeface="Times New Roman"/>
              </a:rPr>
              <a:t>F</a:t>
            </a:r>
            <a:endParaRPr lang="zh-CN" altLang="zh-CN" sz="1000">
              <a:latin typeface="宋体" pitchFamily="2" charset="-122"/>
              <a:ea typeface="宋体" pitchFamily="2" charset="-122"/>
            </a:endParaRPr>
          </a:p>
        </p:txBody>
      </p:sp>
      <p:sp>
        <p:nvSpPr>
          <p:cNvPr id="19458" name="矩形 15"/>
          <p:cNvSpPr>
            <a:spLocks noChangeArrowheads="1"/>
          </p:cNvSpPr>
          <p:nvPr/>
        </p:nvSpPr>
        <p:spPr bwMode="auto">
          <a:xfrm>
            <a:off x="539750" y="614363"/>
            <a:ext cx="6985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buClrTx/>
              <a:buFontTx/>
            </a:pPr>
            <a:r>
              <a:rPr lang="zh-CN" altLang="en-US" sz="2400" b="1" spc="0">
                <a:solidFill>
                  <a:srgbClr val="E46C0A"/>
                </a:solidFill>
                <a:latin typeface="Times New Roman" pitchFamily="18" charset="0"/>
                <a:ea typeface="宋体" pitchFamily="2" charset="-122"/>
              </a:rPr>
              <a:t>重点</a:t>
            </a:r>
            <a:r>
              <a:rPr lang="en-US" altLang="zh-CN" sz="2400" b="1" spc="0">
                <a:solidFill>
                  <a:srgbClr val="E46C0A"/>
                </a:solidFill>
                <a:latin typeface="Times New Roman" pitchFamily="18" charset="0"/>
                <a:ea typeface="宋体" pitchFamily="2" charset="-122"/>
              </a:rPr>
              <a:t>1   </a:t>
            </a:r>
            <a:r>
              <a:rPr lang="zh-CN" altLang="en-US" sz="2400" b="1" spc="0">
                <a:solidFill>
                  <a:srgbClr val="E46C0A"/>
                </a:solidFill>
                <a:latin typeface="Times New Roman" pitchFamily="18" charset="0"/>
                <a:ea typeface="宋体" pitchFamily="2" charset="-122"/>
              </a:rPr>
              <a:t>“称重法”测量浮力大小</a:t>
            </a:r>
            <a:r>
              <a:rPr lang="en-US" altLang="zh-CN" sz="2400" b="1" spc="0">
                <a:solidFill>
                  <a:srgbClr val="953735"/>
                </a:solidFill>
                <a:latin typeface="Times New Roman" pitchFamily="18" charset="0"/>
                <a:ea typeface="宋体" pitchFamily="2" charset="-122"/>
              </a:rPr>
              <a:t>【</a:t>
            </a:r>
            <a:r>
              <a:rPr lang="zh-CN" altLang="en-US" sz="2400" b="1" spc="0">
                <a:solidFill>
                  <a:srgbClr val="953735"/>
                </a:solidFill>
                <a:latin typeface="Times New Roman" pitchFamily="18" charset="0"/>
                <a:ea typeface="宋体" pitchFamily="2" charset="-122"/>
              </a:rPr>
              <a:t>高频考点</a:t>
            </a:r>
            <a:r>
              <a:rPr lang="en-US" altLang="zh-CN" sz="2400" b="1" spc="0">
                <a:solidFill>
                  <a:srgbClr val="953735"/>
                </a:solidFill>
                <a:latin typeface="Times New Roman" pitchFamily="18" charset="0"/>
                <a:ea typeface="宋体" pitchFamily="2" charset="-122"/>
              </a:rPr>
              <a:t>】</a:t>
            </a:r>
            <a:endParaRPr lang="zh-CN" altLang="en-US" sz="2400" b="1">
              <a:solidFill>
                <a:srgbClr val="953735"/>
              </a:solidFill>
              <a:latin typeface="Times New Roman" pitchFamily="18" charset="0"/>
              <a:ea typeface="宋体" pitchFamily="2" charset="-122"/>
            </a:endParaRPr>
          </a:p>
        </p:txBody>
      </p:sp>
      <p:sp>
        <p:nvSpPr>
          <p:cNvPr id="19459" name="矩形 5"/>
          <p:cNvSpPr/>
          <p:nvPr/>
        </p:nvSpPr>
        <p:spPr>
          <a:xfrm>
            <a:off x="5076825" y="2259013"/>
            <a:ext cx="406400" cy="461962"/>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en-US" altLang="zh-CN" sz="2400" b="1">
                <a:solidFill>
                  <a:srgbClr val="C00000"/>
                </a:solidFill>
                <a:latin typeface="Times New Roman" pitchFamily="18" charset="0"/>
              </a:rPr>
              <a:t>D</a:t>
            </a:r>
            <a:endParaRPr lang="zh-CN" altLang="en-US">
              <a:latin typeface="Calibri" pitchFamily="34" charset="0"/>
              <a:ea typeface="宋体" pitchFamily="2" charset="-122"/>
            </a:endParaRPr>
          </a:p>
        </p:txBody>
      </p:sp>
      <p:pic>
        <p:nvPicPr>
          <p:cNvPr id="19460" name="Picture 5" descr="cD180"/>
          <p:cNvPicPr>
            <a:picLocks noChangeAspect="1"/>
          </p:cNvPicPr>
          <p:nvPr/>
        </p:nvPicPr>
        <p:blipFill>
          <a:blip r:embed="rId2">
            <a:clrChange>
              <a:clrFrom>
                <a:srgbClr val="FFFFFF"/>
              </a:clrFrom>
              <a:clrTo>
                <a:srgbClr val="FFFFFF">
                  <a:alpha val="0"/>
                </a:srgbClr>
              </a:clrTo>
            </a:clrChange>
          </a:blip>
          <a:stretch>
            <a:fillRect/>
          </a:stretch>
        </p:blipFill>
        <p:spPr>
          <a:xfrm>
            <a:off x="6865938" y="1779588"/>
            <a:ext cx="801687" cy="275272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9459"/>
                                        </p:tgtEl>
                                        <p:attrNameLst>
                                          <p:attrName>style.visibility</p:attrName>
                                        </p:attrNameLst>
                                      </p:cBhvr>
                                      <p:to>
                                        <p:strVal val="visible"/>
                                      </p:to>
                                    </p:set>
                                    <p:animEffect transition="in" filter="wipe(left)">
                                      <p:cBhvr>
                                        <p:cTn id="7" dur="500" fill="hold"/>
                                        <p:tgtEl>
                                          <p:spTgt spid="194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0481" name="矩形 3"/>
          <p:cNvSpPr>
            <a:spLocks noChangeArrowheads="1"/>
          </p:cNvSpPr>
          <p:nvPr/>
        </p:nvSpPr>
        <p:spPr bwMode="auto">
          <a:xfrm>
            <a:off x="360363" y="717550"/>
            <a:ext cx="8459788"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7505" marR="0" lvl="0" indent="-354965" algn="just">
              <a:lnSpc>
                <a:spcPct val="150000"/>
              </a:lnSpc>
              <a:spcAft>
                <a:spcPct val="0"/>
              </a:spcAft>
              <a:buClrTx/>
              <a:buFontTx/>
            </a:pPr>
            <a:r>
              <a:rPr lang="zh-CN" altLang="zh-CN" sz="2400" b="1" spc="0">
                <a:latin typeface="Times New Roman"/>
                <a:ea typeface="宋体" pitchFamily="2" charset="-122"/>
              </a:rPr>
              <a:t>【典例</a:t>
            </a:r>
            <a:r>
              <a:rPr lang="en-US" altLang="zh-CN" sz="2400" b="1" spc="0">
                <a:latin typeface="Times New Roman"/>
              </a:rPr>
              <a:t>2</a:t>
            </a:r>
            <a:r>
              <a:rPr lang="zh-CN" altLang="zh-CN" sz="2400" b="1" spc="0">
                <a:latin typeface="Times New Roman"/>
                <a:ea typeface="宋体" pitchFamily="2" charset="-122"/>
              </a:rPr>
              <a:t>】如</a:t>
            </a:r>
            <a:r>
              <a:rPr lang="en-US" altLang="zh-CN" sz="2400" b="1" spc="0">
                <a:latin typeface="Times New Roman"/>
              </a:rPr>
              <a:t>2</a:t>
            </a:r>
            <a:r>
              <a:rPr lang="zh-CN" altLang="zh-CN" sz="2400" b="1" spc="0">
                <a:latin typeface="Times New Roman"/>
                <a:ea typeface="宋体" pitchFamily="2" charset="-122"/>
              </a:rPr>
              <a:t>图所示，用一细绳拴住重为</a:t>
            </a:r>
            <a:r>
              <a:rPr lang="en-US" altLang="zh-CN" sz="2400" b="1" spc="0">
                <a:latin typeface="Times New Roman"/>
              </a:rPr>
              <a:t>4 N</a:t>
            </a:r>
            <a:r>
              <a:rPr lang="zh-CN" altLang="zh-CN" sz="2400" b="1" spc="0">
                <a:latin typeface="Times New Roman"/>
                <a:ea typeface="宋体" pitchFamily="2" charset="-122"/>
              </a:rPr>
              <a:t>的木块使其浸没在水中，绳子拉力为</a:t>
            </a:r>
            <a:r>
              <a:rPr lang="en-US" altLang="zh-CN" sz="2400" b="1" spc="0">
                <a:latin typeface="Times New Roman"/>
              </a:rPr>
              <a:t>2 N</a:t>
            </a:r>
            <a:r>
              <a:rPr lang="zh-CN" altLang="zh-CN" sz="2400" b="1" spc="0">
                <a:latin typeface="Times New Roman"/>
                <a:ea typeface="宋体" pitchFamily="2" charset="-122"/>
              </a:rPr>
              <a:t>，则木块受到的浮力为</a:t>
            </a:r>
            <a:r>
              <a:rPr lang="en-US" altLang="zh-CN" sz="2400" b="1" spc="0">
                <a:latin typeface="Times New Roman"/>
              </a:rPr>
              <a:t>______N</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p:txBody>
      </p:sp>
      <p:sp>
        <p:nvSpPr>
          <p:cNvPr id="20482" name="矩形 2"/>
          <p:cNvSpPr/>
          <p:nvPr/>
        </p:nvSpPr>
        <p:spPr>
          <a:xfrm>
            <a:off x="7380288" y="1301750"/>
            <a:ext cx="338137" cy="460375"/>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en-US" altLang="zh-CN" sz="2400" b="1">
                <a:solidFill>
                  <a:srgbClr val="C00000"/>
                </a:solidFill>
                <a:latin typeface="Times New Roman" pitchFamily="18" charset="0"/>
              </a:rPr>
              <a:t>6</a:t>
            </a:r>
            <a:endParaRPr lang="zh-CN" altLang="en-US">
              <a:latin typeface="Calibri" pitchFamily="34" charset="0"/>
              <a:ea typeface="宋体" pitchFamily="2" charset="-122"/>
            </a:endParaRPr>
          </a:p>
        </p:txBody>
      </p:sp>
      <p:pic>
        <p:nvPicPr>
          <p:cNvPr id="20483" name="Picture 5" descr="图+221"/>
          <p:cNvPicPr>
            <a:picLocks noChangeAspect="1"/>
          </p:cNvPicPr>
          <p:nvPr/>
        </p:nvPicPr>
        <p:blipFill>
          <a:blip r:embed="rId2">
            <a:clrChange>
              <a:clrFrom>
                <a:srgbClr val="FFFFFF"/>
              </a:clrFrom>
              <a:clrTo>
                <a:srgbClr val="FFFFFF">
                  <a:alpha val="0"/>
                </a:srgbClr>
              </a:clrTo>
            </a:clrChange>
          </a:blip>
          <a:stretch>
            <a:fillRect/>
          </a:stretch>
        </p:blipFill>
        <p:spPr>
          <a:xfrm>
            <a:off x="3779838" y="1995488"/>
            <a:ext cx="1565275" cy="1878012"/>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wipe(left)">
                                      <p:cBhvr>
                                        <p:cTn id="7" dur="500" fill="hold"/>
                                        <p:tgtEl>
                                          <p:spTgt spid="204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1505" name="矩形 3"/>
          <p:cNvSpPr>
            <a:spLocks noChangeArrowheads="1"/>
          </p:cNvSpPr>
          <p:nvPr/>
        </p:nvSpPr>
        <p:spPr bwMode="auto">
          <a:xfrm>
            <a:off x="360363" y="700088"/>
            <a:ext cx="8459788"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7505" marR="0" lvl="0" indent="-354965" algn="just">
              <a:lnSpc>
                <a:spcPct val="150000"/>
              </a:lnSpc>
              <a:spcAft>
                <a:spcPct val="0"/>
              </a:spcAft>
              <a:buClrTx/>
              <a:buFontTx/>
            </a:pPr>
            <a:r>
              <a:rPr lang="zh-CN" altLang="zh-CN" sz="2400" b="1" spc="0">
                <a:latin typeface="Times New Roman"/>
                <a:ea typeface="宋体" pitchFamily="2" charset="-122"/>
              </a:rPr>
              <a:t>【典例</a:t>
            </a:r>
            <a:r>
              <a:rPr lang="en-US" altLang="zh-CN" sz="2400" b="1" spc="0">
                <a:latin typeface="Times New Roman"/>
              </a:rPr>
              <a:t>3</a:t>
            </a:r>
            <a:r>
              <a:rPr lang="zh-CN" altLang="zh-CN" sz="2400" b="1" spc="0">
                <a:latin typeface="Times New Roman"/>
                <a:ea typeface="宋体" pitchFamily="2" charset="-122"/>
              </a:rPr>
              <a:t>】用弹簧测力计悬挂一实心物块，物块下表面与水面刚好接触，如图甲所示。由此处匀速下放物块，直至浸没于水中并继续匀速下放</a:t>
            </a:r>
            <a:r>
              <a:rPr lang="en-US" altLang="zh-CN" sz="2400" b="1" spc="0">
                <a:latin typeface="Times New Roman"/>
              </a:rPr>
              <a:t>(</a:t>
            </a:r>
            <a:r>
              <a:rPr lang="zh-CN" altLang="zh-CN" sz="2400" b="1" spc="0">
                <a:latin typeface="Times New Roman"/>
                <a:ea typeface="宋体" pitchFamily="2" charset="-122"/>
              </a:rPr>
              <a:t>物块始终未与容器接触</a:t>
            </a:r>
            <a:r>
              <a:rPr lang="en-US" altLang="zh-CN" sz="2400" b="1" spc="0">
                <a:latin typeface="Times New Roman"/>
              </a:rPr>
              <a:t>)</a:t>
            </a:r>
            <a:r>
              <a:rPr lang="zh-CN" altLang="zh-CN" sz="2400" b="1" spc="0">
                <a:latin typeface="Times New Roman"/>
                <a:ea typeface="宋体" pitchFamily="2" charset="-122"/>
              </a:rPr>
              <a:t>。物块下放过程中，弹簧测力计示数</a:t>
            </a:r>
            <a:r>
              <a:rPr lang="en-US" altLang="zh-CN" sz="2400" b="1" i="1" spc="0">
                <a:latin typeface="Times New Roman"/>
              </a:rPr>
              <a:t>F</a:t>
            </a:r>
            <a:r>
              <a:rPr lang="zh-CN" altLang="zh-CN" sz="2400" b="1" spc="0">
                <a:latin typeface="Times New Roman"/>
                <a:ea typeface="宋体" pitchFamily="2" charset="-122"/>
              </a:rPr>
              <a:t>与</a:t>
            </a:r>
            <a:endParaRPr lang="en-US" altLang="zh-CN" sz="2400" b="1">
              <a:latin typeface="Times New Roman"/>
            </a:endParaRPr>
          </a:p>
          <a:p>
            <a:pPr marL="357505" marR="0" lvl="0" indent="-354965" algn="just">
              <a:lnSpc>
                <a:spcPct val="150000"/>
              </a:lnSpc>
              <a:spcAft>
                <a:spcPct val="0"/>
              </a:spcAft>
              <a:buClrTx/>
              <a:buFontTx/>
            </a:pPr>
            <a:r>
              <a:rPr lang="en-US" altLang="zh-CN" sz="2400" b="1" spc="0">
                <a:latin typeface="Times New Roman"/>
              </a:rPr>
              <a:t>	</a:t>
            </a:r>
            <a:r>
              <a:rPr lang="zh-CN" altLang="zh-CN" sz="2400" b="1" spc="0">
                <a:latin typeface="Times New Roman"/>
                <a:ea typeface="宋体" pitchFamily="2" charset="-122"/>
              </a:rPr>
              <a:t>物块下表面浸入水中的深度</a:t>
            </a:r>
            <a:r>
              <a:rPr lang="en-US" altLang="zh-CN" sz="2400" b="1" i="1" spc="0">
                <a:latin typeface="Times New Roman"/>
              </a:rPr>
              <a:t>h</a:t>
            </a:r>
            <a:r>
              <a:rPr lang="zh-CN" altLang="zh-CN" sz="2400" b="1" spc="0">
                <a:latin typeface="Times New Roman"/>
                <a:ea typeface="宋体" pitchFamily="2" charset="-122"/>
              </a:rPr>
              <a:t>的</a:t>
            </a:r>
            <a:endParaRPr lang="en-US" altLang="zh-CN" sz="2400" b="1">
              <a:latin typeface="Times New Roman"/>
            </a:endParaRPr>
          </a:p>
          <a:p>
            <a:pPr marL="357505" marR="0" lvl="0" indent="-354965" algn="just">
              <a:lnSpc>
                <a:spcPct val="150000"/>
              </a:lnSpc>
              <a:spcAft>
                <a:spcPct val="0"/>
              </a:spcAft>
              <a:buClrTx/>
              <a:buFontTx/>
            </a:pPr>
            <a:r>
              <a:rPr lang="en-US" altLang="zh-CN" sz="2400" b="1" spc="0">
                <a:latin typeface="Times New Roman"/>
              </a:rPr>
              <a:t>	</a:t>
            </a:r>
            <a:r>
              <a:rPr lang="zh-CN" altLang="zh-CN" sz="2400" b="1" spc="0">
                <a:latin typeface="Times New Roman"/>
                <a:ea typeface="宋体" pitchFamily="2" charset="-122"/>
              </a:rPr>
              <a:t>关系如图所示。</a:t>
            </a:r>
            <a:r>
              <a:rPr lang="en-US" altLang="zh-CN" sz="2400" b="1" spc="0">
                <a:latin typeface="Times New Roman"/>
              </a:rPr>
              <a:t>(</a:t>
            </a:r>
            <a:r>
              <a:rPr lang="en-US" altLang="zh-CN" sz="2400" b="1" i="1" spc="0">
                <a:latin typeface="Times New Roman"/>
              </a:rPr>
              <a:t>g</a:t>
            </a:r>
            <a:r>
              <a:rPr lang="zh-CN" altLang="zh-CN" sz="2400" b="1" spc="0">
                <a:latin typeface="Times New Roman"/>
                <a:ea typeface="宋体" pitchFamily="2" charset="-122"/>
              </a:rPr>
              <a:t>取</a:t>
            </a:r>
            <a:r>
              <a:rPr lang="en-US" altLang="zh-CN" sz="2400" b="1" spc="0">
                <a:latin typeface="Times New Roman"/>
              </a:rPr>
              <a:t>10 N/kg)</a:t>
            </a:r>
            <a:endParaRPr lang="zh-CN" altLang="zh-CN" sz="1000">
              <a:latin typeface="宋体" pitchFamily="2" charset="-122"/>
              <a:ea typeface="宋体" pitchFamily="2" charset="-122"/>
            </a:endParaRPr>
          </a:p>
        </p:txBody>
      </p:sp>
      <p:pic>
        <p:nvPicPr>
          <p:cNvPr id="21506" name="Picture 2" descr="图+222"/>
          <p:cNvPicPr>
            <a:picLocks noChangeAspect="1"/>
          </p:cNvPicPr>
          <p:nvPr/>
        </p:nvPicPr>
        <p:blipFill>
          <a:blip r:embed="rId2">
            <a:clrChange>
              <a:clrFrom>
                <a:srgbClr val="FFFFFF"/>
              </a:clrFrom>
              <a:clrTo>
                <a:srgbClr val="FFFFFF">
                  <a:alpha val="0"/>
                </a:srgbClr>
              </a:clrTo>
            </a:clrChange>
          </a:blip>
          <a:stretch>
            <a:fillRect/>
          </a:stretch>
        </p:blipFill>
        <p:spPr>
          <a:xfrm>
            <a:off x="5024438" y="2381250"/>
            <a:ext cx="3724275" cy="2206625"/>
          </a:xfrm>
          <a:prstGeom prst="rect">
            <a:avLst/>
          </a:prstGeom>
          <a:noFill/>
          <a:ln>
            <a:noFill/>
            <a:miter lim="800000"/>
          </a:ln>
        </p:spPr>
      </p:pic>
    </p:spTree>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2529" name="矩形 3"/>
          <p:cNvSpPr>
            <a:spLocks noChangeArrowheads="1"/>
          </p:cNvSpPr>
          <p:nvPr/>
        </p:nvSpPr>
        <p:spPr bwMode="auto">
          <a:xfrm>
            <a:off x="360363" y="717550"/>
            <a:ext cx="8459788"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7505" marR="0" lvl="0" indent="-354965" algn="just">
              <a:lnSpc>
                <a:spcPct val="150000"/>
              </a:lnSpc>
              <a:spcAft>
                <a:spcPct val="0"/>
              </a:spcAft>
              <a:buClrTx/>
              <a:buFontTx/>
            </a:pPr>
            <a:r>
              <a:rPr lang="en-US" altLang="zh-CN" sz="2400" b="1" spc="0">
                <a:latin typeface="Times New Roman"/>
              </a:rPr>
              <a:t>(1)</a:t>
            </a:r>
            <a:r>
              <a:rPr lang="zh-CN" altLang="zh-CN" sz="2400" b="1" spc="0">
                <a:latin typeface="Times New Roman"/>
                <a:ea typeface="宋体" pitchFamily="2" charset="-122"/>
              </a:rPr>
              <a:t>求物块浸没在水中时受到的浮力。</a:t>
            </a:r>
            <a:endParaRPr lang="zh-CN" altLang="zh-CN" sz="1000">
              <a:latin typeface="宋体" pitchFamily="2" charset="-122"/>
              <a:ea typeface="宋体" pitchFamily="2" charset="-122"/>
            </a:endParaRPr>
          </a:p>
        </p:txBody>
      </p:sp>
      <p:sp>
        <p:nvSpPr>
          <p:cNvPr id="22530" name="矩形 5"/>
          <p:cNvSpPr>
            <a:spLocks noChangeArrowheads="1"/>
          </p:cNvSpPr>
          <p:nvPr/>
        </p:nvSpPr>
        <p:spPr bwMode="auto">
          <a:xfrm>
            <a:off x="684213" y="1347788"/>
            <a:ext cx="7488238"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en-US" altLang="zh-CN" sz="2400" b="1" spc="0">
                <a:solidFill>
                  <a:srgbClr val="00B050"/>
                </a:solidFill>
                <a:latin typeface="Times New Roman" pitchFamily="18" charset="0"/>
              </a:rPr>
              <a:t>【</a:t>
            </a:r>
            <a:r>
              <a:rPr lang="zh-CN" altLang="en-US" sz="2400" b="1" spc="0">
                <a:solidFill>
                  <a:srgbClr val="00B050"/>
                </a:solidFill>
                <a:latin typeface="Times New Roman" pitchFamily="18" charset="0"/>
                <a:ea typeface="宋体" pitchFamily="2" charset="-122"/>
              </a:rPr>
              <a:t>易错提醒</a:t>
            </a:r>
            <a:r>
              <a:rPr lang="en-US" altLang="zh-CN" sz="2400" b="1" spc="0">
                <a:solidFill>
                  <a:srgbClr val="00B050"/>
                </a:solidFill>
                <a:latin typeface="Times New Roman" pitchFamily="18" charset="0"/>
              </a:rPr>
              <a:t>】</a:t>
            </a:r>
            <a:r>
              <a:rPr lang="zh-CN" altLang="en-US" sz="2400" b="1" spc="0">
                <a:solidFill>
                  <a:srgbClr val="C00000"/>
                </a:solidFill>
                <a:latin typeface="Times New Roman"/>
                <a:ea typeface="宋体" pitchFamily="2" charset="-122"/>
              </a:rPr>
              <a:t>“称重法”测量浮力大小的关键是对研究对象受力分析，然后根据平衡条件列等式。</a:t>
            </a:r>
            <a:endParaRPr lang="zh-CN" altLang="zh-CN" sz="1000">
              <a:latin typeface="宋体" pitchFamily="2" charset="-122"/>
              <a:ea typeface="宋体" pitchFamily="2" charset="-122"/>
            </a:endParaRPr>
          </a:p>
        </p:txBody>
      </p:sp>
      <p:sp>
        <p:nvSpPr>
          <p:cNvPr id="22531" name="矩形 6"/>
          <p:cNvSpPr>
            <a:spLocks noChangeArrowheads="1"/>
          </p:cNvSpPr>
          <p:nvPr/>
        </p:nvSpPr>
        <p:spPr bwMode="auto">
          <a:xfrm>
            <a:off x="868363" y="2667000"/>
            <a:ext cx="73755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解：</a:t>
            </a:r>
            <a:r>
              <a:rPr lang="en-US" altLang="zh-CN" sz="2400" b="1" spc="0">
                <a:solidFill>
                  <a:srgbClr val="C00000"/>
                </a:solidFill>
                <a:latin typeface="Times New Roman"/>
              </a:rPr>
              <a:t>(1)</a:t>
            </a:r>
            <a:r>
              <a:rPr lang="zh-CN" altLang="zh-CN" sz="2400" b="1" spc="0">
                <a:solidFill>
                  <a:srgbClr val="C00000"/>
                </a:solidFill>
                <a:latin typeface="Times New Roman"/>
                <a:ea typeface="宋体" pitchFamily="2" charset="-122"/>
              </a:rPr>
              <a:t>由乙图可知，</a:t>
            </a:r>
            <a:r>
              <a:rPr lang="en-US" altLang="zh-CN" sz="2400" b="1" i="1" spc="0">
                <a:solidFill>
                  <a:srgbClr val="C00000"/>
                </a:solidFill>
                <a:latin typeface="Times New Roman"/>
              </a:rPr>
              <a:t>G</a:t>
            </a:r>
            <a:r>
              <a:rPr lang="zh-CN" altLang="zh-CN" sz="2400" b="1" spc="0" baseline="-25000">
                <a:solidFill>
                  <a:srgbClr val="C00000"/>
                </a:solidFill>
                <a:latin typeface="Times New Roman"/>
                <a:ea typeface="宋体" pitchFamily="2" charset="-122"/>
              </a:rPr>
              <a:t>物</a:t>
            </a:r>
            <a:r>
              <a:rPr lang="zh-CN" altLang="zh-CN" sz="2400" b="1" spc="0">
                <a:solidFill>
                  <a:srgbClr val="C00000"/>
                </a:solidFill>
                <a:latin typeface="Times New Roman"/>
                <a:ea typeface="宋体" pitchFamily="2" charset="-122"/>
              </a:rPr>
              <a:t>＝</a:t>
            </a:r>
            <a:r>
              <a:rPr lang="en-US" altLang="zh-CN" sz="2400" b="1" spc="0">
                <a:solidFill>
                  <a:srgbClr val="C00000"/>
                </a:solidFill>
                <a:latin typeface="Times New Roman"/>
              </a:rPr>
              <a:t>8 N</a:t>
            </a:r>
            <a:r>
              <a:rPr lang="zh-CN" altLang="zh-CN" sz="2400" b="1" spc="0">
                <a:solidFill>
                  <a:srgbClr val="C00000"/>
                </a:solidFill>
                <a:latin typeface="Times New Roman"/>
                <a:ea typeface="宋体" pitchFamily="2" charset="-122"/>
              </a:rPr>
              <a:t>，物块浸没在水中时的拉力</a:t>
            </a:r>
            <a:r>
              <a:rPr lang="en-US" altLang="zh-CN" sz="2400" b="1" i="1" spc="0">
                <a:solidFill>
                  <a:srgbClr val="C00000"/>
                </a:solidFill>
                <a:latin typeface="Times New Roman"/>
              </a:rPr>
              <a:t>F</a:t>
            </a:r>
            <a:r>
              <a:rPr lang="zh-CN" altLang="zh-CN" sz="2400" b="1" spc="0" baseline="-25000">
                <a:solidFill>
                  <a:srgbClr val="C00000"/>
                </a:solidFill>
                <a:latin typeface="Times New Roman"/>
                <a:ea typeface="宋体" pitchFamily="2" charset="-122"/>
              </a:rPr>
              <a:t>拉</a:t>
            </a:r>
            <a:r>
              <a:rPr lang="zh-CN" altLang="zh-CN" sz="2400" b="1" spc="0">
                <a:solidFill>
                  <a:srgbClr val="C00000"/>
                </a:solidFill>
                <a:latin typeface="Times New Roman"/>
                <a:ea typeface="宋体" pitchFamily="2" charset="-122"/>
              </a:rPr>
              <a:t>＝</a:t>
            </a:r>
            <a:r>
              <a:rPr lang="en-US" altLang="zh-CN" sz="2400" b="1" spc="0">
                <a:solidFill>
                  <a:srgbClr val="C00000"/>
                </a:solidFill>
                <a:latin typeface="Times New Roman"/>
              </a:rPr>
              <a:t>4 N</a:t>
            </a:r>
            <a:r>
              <a:rPr lang="zh-CN" altLang="zh-CN" sz="2400" b="1" spc="0">
                <a:solidFill>
                  <a:srgbClr val="C00000"/>
                </a:solidFill>
                <a:latin typeface="Times New Roman"/>
                <a:ea typeface="宋体" pitchFamily="2" charset="-122"/>
              </a:rPr>
              <a:t>，所以，</a:t>
            </a:r>
            <a:r>
              <a:rPr lang="en-US" altLang="zh-CN" sz="2400" b="1" i="1" spc="0">
                <a:solidFill>
                  <a:srgbClr val="C00000"/>
                </a:solidFill>
                <a:latin typeface="Times New Roman"/>
              </a:rPr>
              <a:t>F</a:t>
            </a:r>
            <a:r>
              <a:rPr lang="zh-CN" altLang="zh-CN" sz="2400" b="1" spc="0" baseline="-25000">
                <a:solidFill>
                  <a:srgbClr val="C00000"/>
                </a:solidFill>
                <a:latin typeface="Times New Roman"/>
                <a:ea typeface="宋体" pitchFamily="2" charset="-122"/>
              </a:rPr>
              <a:t>浮</a:t>
            </a:r>
            <a:r>
              <a:rPr lang="zh-CN" altLang="zh-CN" sz="2400" b="1" spc="0">
                <a:solidFill>
                  <a:srgbClr val="C00000"/>
                </a:solidFill>
                <a:latin typeface="Times New Roman"/>
                <a:ea typeface="宋体" pitchFamily="2" charset="-122"/>
              </a:rPr>
              <a:t>＝</a:t>
            </a:r>
            <a:r>
              <a:rPr lang="en-US" altLang="zh-CN" sz="2400" b="1" i="1" spc="0">
                <a:solidFill>
                  <a:srgbClr val="C00000"/>
                </a:solidFill>
                <a:latin typeface="Times New Roman"/>
              </a:rPr>
              <a:t>G</a:t>
            </a:r>
            <a:r>
              <a:rPr lang="zh-CN" altLang="zh-CN" sz="2400" b="1" spc="0" baseline="-25000">
                <a:solidFill>
                  <a:srgbClr val="C00000"/>
                </a:solidFill>
                <a:latin typeface="Times New Roman"/>
                <a:ea typeface="宋体" pitchFamily="2" charset="-122"/>
              </a:rPr>
              <a:t>物</a:t>
            </a:r>
            <a:r>
              <a:rPr lang="zh-CN" altLang="zh-CN" sz="2400" b="1" spc="0">
                <a:solidFill>
                  <a:srgbClr val="C00000"/>
                </a:solidFill>
                <a:latin typeface="Times New Roman"/>
                <a:ea typeface="宋体" pitchFamily="2" charset="-122"/>
              </a:rPr>
              <a:t>－</a:t>
            </a:r>
            <a:r>
              <a:rPr lang="en-US" altLang="zh-CN" sz="2400" b="1" i="1" spc="0">
                <a:solidFill>
                  <a:srgbClr val="C00000"/>
                </a:solidFill>
                <a:latin typeface="Times New Roman"/>
              </a:rPr>
              <a:t>F</a:t>
            </a:r>
            <a:r>
              <a:rPr lang="zh-CN" altLang="zh-CN" sz="2400" b="1" spc="0" baseline="-25000">
                <a:solidFill>
                  <a:srgbClr val="C00000"/>
                </a:solidFill>
                <a:latin typeface="Times New Roman"/>
                <a:ea typeface="宋体" pitchFamily="2" charset="-122"/>
              </a:rPr>
              <a:t>拉</a:t>
            </a:r>
            <a:r>
              <a:rPr lang="zh-CN" altLang="zh-CN" sz="2400" b="1" spc="0">
                <a:solidFill>
                  <a:srgbClr val="C00000"/>
                </a:solidFill>
                <a:latin typeface="Times New Roman"/>
                <a:ea typeface="宋体" pitchFamily="2" charset="-122"/>
              </a:rPr>
              <a:t>＝</a:t>
            </a:r>
            <a:r>
              <a:rPr lang="en-US" altLang="zh-CN" sz="2400" b="1" spc="0">
                <a:solidFill>
                  <a:srgbClr val="C00000"/>
                </a:solidFill>
                <a:latin typeface="Times New Roman"/>
              </a:rPr>
              <a:t>8 N</a:t>
            </a:r>
            <a:r>
              <a:rPr lang="zh-CN" altLang="zh-CN" sz="2400" b="1" spc="0">
                <a:solidFill>
                  <a:srgbClr val="C00000"/>
                </a:solidFill>
                <a:latin typeface="Times New Roman"/>
                <a:ea typeface="宋体" pitchFamily="2" charset="-122"/>
              </a:rPr>
              <a:t>－</a:t>
            </a:r>
            <a:r>
              <a:rPr lang="en-US" altLang="zh-CN" sz="2400" b="1" spc="0">
                <a:solidFill>
                  <a:srgbClr val="C00000"/>
                </a:solidFill>
                <a:latin typeface="Times New Roman"/>
              </a:rPr>
              <a:t>4 N</a:t>
            </a:r>
            <a:r>
              <a:rPr lang="zh-CN" altLang="zh-CN" sz="2400" b="1" spc="0">
                <a:solidFill>
                  <a:srgbClr val="C00000"/>
                </a:solidFill>
                <a:latin typeface="Times New Roman"/>
                <a:ea typeface="宋体" pitchFamily="2" charset="-122"/>
              </a:rPr>
              <a:t>＝</a:t>
            </a:r>
            <a:r>
              <a:rPr lang="en-US" altLang="zh-CN" sz="2400" b="1" spc="0">
                <a:solidFill>
                  <a:srgbClr val="C00000"/>
                </a:solidFill>
                <a:latin typeface="Times New Roman"/>
              </a:rPr>
              <a:t>4 N</a:t>
            </a:r>
            <a:r>
              <a:rPr lang="zh-CN" altLang="zh-CN" sz="2400" b="1" spc="0">
                <a:solidFill>
                  <a:srgbClr val="C00000"/>
                </a:solidFill>
                <a:latin typeface="Times New Roman"/>
                <a:ea typeface="宋体" pitchFamily="2" charset="-122"/>
              </a:rPr>
              <a:t>。</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1" fill="hold">
                                          <p:stCondLst>
                                            <p:cond delay="0"/>
                                          </p:stCondLst>
                                        </p:cTn>
                                        <p:tgtEl>
                                          <p:spTgt spid="22530">
                                            <p:txEl>
                                              <p:pRg st="0" end="0"/>
                                            </p:txEl>
                                          </p:spTgt>
                                        </p:tgtEl>
                                        <p:attrNameLst>
                                          <p:attrName>style.visibility</p:attrName>
                                        </p:attrNameLst>
                                      </p:cBhvr>
                                      <p:to>
                                        <p:strVal val="visible"/>
                                      </p:to>
                                    </p:set>
                                    <p:animEffect transition="in" filter="wipe(left)">
                                      <p:cBhvr>
                                        <p:cTn id="7" dur="500" fill="hold"/>
                                        <p:tgtEl>
                                          <p:spTgt spid="22530">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2531"/>
                                        </p:tgtEl>
                                        <p:attrNameLst>
                                          <p:attrName>style.visibility</p:attrName>
                                        </p:attrNameLst>
                                      </p:cBhvr>
                                      <p:to>
                                        <p:strVal val="visible"/>
                                      </p:to>
                                    </p:set>
                                    <p:animEffect transition="in" filter="wipe(left)">
                                      <p:cBhvr>
                                        <p:cTn id="12" dur="500" fill="hold"/>
                                        <p:tgtEl>
                                          <p:spTgt spid="225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3553" name="矩形 3"/>
          <p:cNvSpPr>
            <a:spLocks noChangeArrowheads="1"/>
          </p:cNvSpPr>
          <p:nvPr/>
        </p:nvSpPr>
        <p:spPr bwMode="auto">
          <a:xfrm>
            <a:off x="360363" y="717550"/>
            <a:ext cx="8459788"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7505" marR="0" lvl="0" indent="-354965" algn="just">
              <a:lnSpc>
                <a:spcPct val="150000"/>
              </a:lnSpc>
              <a:spcAft>
                <a:spcPct val="0"/>
              </a:spcAft>
              <a:buClrTx/>
              <a:buFontTx/>
            </a:pPr>
            <a:r>
              <a:rPr lang="en-US" altLang="zh-CN" sz="2400" b="1" spc="0">
                <a:latin typeface="Times New Roman"/>
              </a:rPr>
              <a:t>(2)</a:t>
            </a:r>
            <a:r>
              <a:rPr lang="zh-CN" altLang="zh-CN" sz="2400" b="1" spc="0">
                <a:latin typeface="Times New Roman"/>
                <a:ea typeface="宋体" pitchFamily="2" charset="-122"/>
              </a:rPr>
              <a:t>求物块的密度。</a:t>
            </a:r>
            <a:endParaRPr lang="zh-CN" altLang="zh-CN" sz="1000">
              <a:latin typeface="宋体" pitchFamily="2" charset="-122"/>
              <a:ea typeface="宋体" pitchFamily="2" charset="-122"/>
            </a:endParaRPr>
          </a:p>
        </p:txBody>
      </p:sp>
      <p:graphicFrame>
        <p:nvGraphicFramePr>
          <p:cNvPr id="23554" name="对象 1"/>
          <p:cNvGraphicFramePr>
            <a:graphicFrameLocks noChangeAspect="1"/>
          </p:cNvGraphicFramePr>
          <p:nvPr/>
        </p:nvGraphicFramePr>
        <p:xfrm>
          <a:off x="762000" y="1563688"/>
          <a:ext cx="7937500" cy="3149600"/>
        </p:xfrm>
        <a:graphic>
          <a:graphicData uri="http://schemas.openxmlformats.org/presentationml/2006/ole">
            <mc:AlternateContent>
              <mc:Choice xmlns:v="urn:schemas-microsoft-com:vml" Requires="v">
                <p:oleObj spid="_x0000_s1038" r:id="rId2" imgW="7937500" imgH="3149600" progId="Word.Document.8">
                  <p:embed/>
                </p:oleObj>
              </mc:Choice>
              <mc:Fallback>
                <p:oleObj r:id="rId2" imgW="7937500" imgH="3149600" progId="Word.Document.8">
                  <p:embed/>
                  <p:pic>
                    <p:nvPicPr>
                      <p:cNvPr id="0" name="OLE substitute image"/>
                      <p:cNvPicPr/>
                      <p:nvPr/>
                    </p:nvPicPr>
                    <p:blipFill>
                      <a:blip r:embed="rId3"/>
                      <a:stretch>
                        <a:fillRect/>
                      </a:stretch>
                    </p:blipFill>
                    <p:spPr>
                      <a:xfrm>
                        <a:off x="762000" y="1563688"/>
                        <a:ext cx="7937500" cy="3149600"/>
                      </a:xfrm>
                      <a:prstGeom prst="rect">
                        <a:avLst/>
                      </a:prstGeom>
                      <a:noFill/>
                      <a:ln w="38100">
                        <a:noFill/>
                        <a:miter lim="800000"/>
                      </a:ln>
                    </p:spPr>
                  </p:pic>
                </p:oleObj>
              </mc:Fallback>
            </mc:AlternateContent>
          </a:graphicData>
        </a:graphic>
      </p:graphicFrame>
      <p:pic>
        <p:nvPicPr>
          <p:cNvPr id="23555" name="Picture 7" descr="C:\Users\Administrator\Desktop\习题课件\返回框.png">
            <a:hlinkClick r:id="rId5" action="ppaction://hlinksldjump"/>
          </p:cNvPr>
          <p:cNvPicPr>
            <a:picLocks noChangeAspect="1"/>
          </p:cNvPicPr>
          <p:nvPr/>
        </p:nvPicPr>
        <p:blipFill>
          <a:blip r:embed="rId4"/>
          <a:stretch>
            <a:fillRect/>
          </a:stretch>
        </p:blipFill>
        <p:spPr>
          <a:xfrm>
            <a:off x="8150225" y="4146550"/>
            <a:ext cx="669925" cy="66992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wipe(left)">
                                      <p:cBhvr>
                                        <p:cTn id="7" dur="500" fill="hold"/>
                                        <p:tgtEl>
                                          <p:spTgt spid="235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4577" name="矩形 15"/>
          <p:cNvSpPr>
            <a:spLocks noChangeArrowheads="1"/>
          </p:cNvSpPr>
          <p:nvPr/>
        </p:nvSpPr>
        <p:spPr bwMode="auto">
          <a:xfrm>
            <a:off x="539750" y="614363"/>
            <a:ext cx="6985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buClrTx/>
              <a:buFontTx/>
            </a:pPr>
            <a:r>
              <a:rPr lang="zh-CN" altLang="en-US" sz="2400" b="1" spc="0">
                <a:solidFill>
                  <a:srgbClr val="E46C0A"/>
                </a:solidFill>
                <a:latin typeface="Times New Roman" pitchFamily="18" charset="0"/>
                <a:ea typeface="宋体" pitchFamily="2" charset="-122"/>
              </a:rPr>
              <a:t>重点</a:t>
            </a:r>
            <a:r>
              <a:rPr lang="en-US" altLang="zh-CN" sz="2400" b="1" spc="0">
                <a:solidFill>
                  <a:srgbClr val="E46C0A"/>
                </a:solidFill>
                <a:latin typeface="Times New Roman" pitchFamily="18" charset="0"/>
                <a:ea typeface="宋体" pitchFamily="2" charset="-122"/>
              </a:rPr>
              <a:t>2   </a:t>
            </a:r>
            <a:r>
              <a:rPr lang="zh-CN" altLang="en-US" sz="2400" b="1" spc="0">
                <a:solidFill>
                  <a:srgbClr val="E46C0A"/>
                </a:solidFill>
                <a:latin typeface="Times New Roman" pitchFamily="18" charset="0"/>
                <a:ea typeface="宋体" pitchFamily="2" charset="-122"/>
              </a:rPr>
              <a:t>利用阿基米德原理计算浮力</a:t>
            </a:r>
            <a:endParaRPr lang="zh-CN" altLang="en-US" sz="2400" b="1">
              <a:solidFill>
                <a:srgbClr val="E46C0A"/>
              </a:solidFill>
              <a:latin typeface="Times New Roman" pitchFamily="18" charset="0"/>
              <a:ea typeface="宋体" pitchFamily="2" charset="-122"/>
            </a:endParaRPr>
          </a:p>
        </p:txBody>
      </p:sp>
      <p:graphicFrame>
        <p:nvGraphicFramePr>
          <p:cNvPr id="24578" name="对象 4"/>
          <p:cNvGraphicFramePr>
            <a:graphicFrameLocks noChangeAspect="1"/>
          </p:cNvGraphicFramePr>
          <p:nvPr/>
        </p:nvGraphicFramePr>
        <p:xfrm>
          <a:off x="344488" y="1131888"/>
          <a:ext cx="8455025" cy="2578100"/>
        </p:xfrm>
        <a:graphic>
          <a:graphicData uri="http://schemas.openxmlformats.org/presentationml/2006/ole">
            <mc:AlternateContent>
              <mc:Choice xmlns:v="urn:schemas-microsoft-com:vml" Requires="v">
                <p:oleObj spid="_x0000_s1039" r:id="rId2" imgW="8455025" imgH="2578100" progId="Word.Document.12">
                  <p:embed/>
                </p:oleObj>
              </mc:Choice>
              <mc:Fallback>
                <p:oleObj r:id="rId2" imgW="8455025" imgH="2578100" progId="Word.Document.12">
                  <p:embed/>
                  <p:pic>
                    <p:nvPicPr>
                      <p:cNvPr id="0" name="OLE substitute image"/>
                      <p:cNvPicPr/>
                      <p:nvPr/>
                    </p:nvPicPr>
                    <p:blipFill>
                      <a:blip r:embed="rId3"/>
                      <a:stretch>
                        <a:fillRect/>
                      </a:stretch>
                    </p:blipFill>
                    <p:spPr>
                      <a:xfrm>
                        <a:off x="344488" y="1131888"/>
                        <a:ext cx="8455025" cy="2578100"/>
                      </a:xfrm>
                      <a:prstGeom prst="rect">
                        <a:avLst/>
                      </a:prstGeom>
                      <a:noFill/>
                      <a:ln w="38100">
                        <a:noFill/>
                        <a:miter lim="800000"/>
                      </a:ln>
                    </p:spPr>
                  </p:pic>
                </p:oleObj>
              </mc:Fallback>
            </mc:AlternateContent>
          </a:graphicData>
        </a:graphic>
      </p:graphicFrame>
      <p:pic>
        <p:nvPicPr>
          <p:cNvPr id="24579" name="图片 7" descr="一改+13"/>
          <p:cNvPicPr>
            <a:picLocks noChangeAspect="1"/>
          </p:cNvPicPr>
          <p:nvPr/>
        </p:nvPicPr>
        <p:blipFill>
          <a:blip r:embed="rId4">
            <a:clrChange>
              <a:clrFrom>
                <a:srgbClr val="FFFFFF"/>
              </a:clrFrom>
              <a:clrTo>
                <a:srgbClr val="FFFFFF">
                  <a:alpha val="0"/>
                </a:srgbClr>
              </a:clrTo>
            </a:clrChange>
          </a:blip>
          <a:stretch>
            <a:fillRect/>
          </a:stretch>
        </p:blipFill>
        <p:spPr>
          <a:xfrm>
            <a:off x="5219700" y="3092450"/>
            <a:ext cx="944563" cy="1801813"/>
          </a:xfrm>
          <a:prstGeom prst="rect">
            <a:avLst/>
          </a:prstGeom>
          <a:noFill/>
          <a:ln>
            <a:noFill/>
            <a:miter lim="800000"/>
          </a:ln>
        </p:spPr>
      </p:pic>
    </p:spTree>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aphicFrame>
        <p:nvGraphicFramePr>
          <p:cNvPr id="25601" name="对象 1"/>
          <p:cNvGraphicFramePr>
            <a:graphicFrameLocks noChangeAspect="1"/>
          </p:cNvGraphicFramePr>
          <p:nvPr/>
        </p:nvGraphicFramePr>
        <p:xfrm>
          <a:off x="344488" y="1058863"/>
          <a:ext cx="8455025" cy="2578100"/>
        </p:xfrm>
        <a:graphic>
          <a:graphicData uri="http://schemas.openxmlformats.org/presentationml/2006/ole">
            <mc:AlternateContent>
              <mc:Choice xmlns:v="urn:schemas-microsoft-com:vml" Requires="v">
                <p:oleObj spid="_x0000_s1040" r:id="rId2" imgW="8455025" imgH="2578100" progId="Word.Document.12">
                  <p:embed/>
                </p:oleObj>
              </mc:Choice>
              <mc:Fallback>
                <p:oleObj r:id="rId2" imgW="8455025" imgH="2578100" progId="Word.Document.12">
                  <p:embed/>
                  <p:pic>
                    <p:nvPicPr>
                      <p:cNvPr id="0" name="OLE substitute image"/>
                      <p:cNvPicPr/>
                      <p:nvPr/>
                    </p:nvPicPr>
                    <p:blipFill>
                      <a:blip r:embed="rId3"/>
                      <a:stretch>
                        <a:fillRect/>
                      </a:stretch>
                    </p:blipFill>
                    <p:spPr>
                      <a:xfrm>
                        <a:off x="344488" y="1058863"/>
                        <a:ext cx="8455025" cy="2578100"/>
                      </a:xfrm>
                      <a:prstGeom prst="rect">
                        <a:avLst/>
                      </a:prstGeom>
                      <a:noFill/>
                      <a:ln w="38100">
                        <a:noFill/>
                        <a:miter lim="800000"/>
                      </a:ln>
                    </p:spPr>
                  </p:pic>
                </p:oleObj>
              </mc:Fallback>
            </mc:AlternateContent>
          </a:graphicData>
        </a:graphic>
      </p:graphicFrame>
      <p:sp>
        <p:nvSpPr>
          <p:cNvPr id="25602" name="矩形 5"/>
          <p:cNvSpPr/>
          <p:nvPr/>
        </p:nvSpPr>
        <p:spPr>
          <a:xfrm>
            <a:off x="577850" y="2211388"/>
            <a:ext cx="501650" cy="784225"/>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en-US" sz="4500">
                <a:solidFill>
                  <a:srgbClr val="C00000"/>
                </a:solidFill>
                <a:latin typeface="Times New Roman" pitchFamily="18" charset="0"/>
                <a:ea typeface="宋体" pitchFamily="2" charset="-122"/>
              </a:rPr>
              <a:t>√</a:t>
            </a:r>
            <a:endParaRPr lang="zh-CN" altLang="en-US" sz="4500">
              <a:solidFill>
                <a:srgbClr val="C00000"/>
              </a:solidFill>
              <a:latin typeface="Times New Roman" pitchFamily="18" charset="0"/>
              <a:ea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5602"/>
                                        </p:tgtEl>
                                        <p:attrNameLst>
                                          <p:attrName>style.visibility</p:attrName>
                                        </p:attrNameLst>
                                      </p:cBhvr>
                                      <p:to>
                                        <p:strVal val="visible"/>
                                      </p:to>
                                    </p:set>
                                    <p:animEffect transition="in" filter="wipe(left)">
                                      <p:cBhvr>
                                        <p:cTn id="7" dur="500" fill="hold"/>
                                        <p:tgtEl>
                                          <p:spTgt spid="256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6625" name="矩形 3"/>
          <p:cNvSpPr>
            <a:spLocks noChangeArrowheads="1"/>
          </p:cNvSpPr>
          <p:nvPr/>
        </p:nvSpPr>
        <p:spPr bwMode="auto">
          <a:xfrm>
            <a:off x="612775" y="411163"/>
            <a:ext cx="7920038"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7505" marR="0" lvl="0" indent="-354965" algn="just">
              <a:lnSpc>
                <a:spcPct val="150000"/>
              </a:lnSpc>
              <a:spcAft>
                <a:spcPct val="0"/>
              </a:spcAft>
              <a:buClrTx/>
              <a:buFontTx/>
            </a:pPr>
            <a:r>
              <a:rPr lang="zh-CN" altLang="zh-CN" sz="2400" b="1" spc="0">
                <a:latin typeface="Times New Roman"/>
                <a:ea typeface="宋体" pitchFamily="2" charset="-122"/>
              </a:rPr>
              <a:t>【典例</a:t>
            </a:r>
            <a:r>
              <a:rPr lang="en-US" altLang="zh-CN" sz="2400" b="1" spc="0">
                <a:latin typeface="Times New Roman"/>
              </a:rPr>
              <a:t>5</a:t>
            </a:r>
            <a:r>
              <a:rPr lang="zh-CN" altLang="zh-CN" sz="2400" b="1" spc="0">
                <a:latin typeface="Times New Roman"/>
                <a:ea typeface="宋体" pitchFamily="2" charset="-122"/>
              </a:rPr>
              <a:t>】【</a:t>
            </a:r>
            <a:r>
              <a:rPr lang="en-US" altLang="zh-CN" sz="2400" b="1" spc="0">
                <a:latin typeface="Times New Roman"/>
              </a:rPr>
              <a:t>2019·</a:t>
            </a:r>
            <a:r>
              <a:rPr lang="zh-CN" altLang="zh-CN" sz="2400" b="1" spc="0">
                <a:latin typeface="Times New Roman"/>
                <a:ea typeface="宋体" pitchFamily="2" charset="-122"/>
              </a:rPr>
              <a:t>厦门质检</a:t>
            </a:r>
            <a:r>
              <a:rPr lang="en-US" altLang="zh-CN" sz="2400" b="1" spc="0">
                <a:latin typeface="Times New Roman"/>
              </a:rPr>
              <a:t>·2</a:t>
            </a:r>
            <a:r>
              <a:rPr lang="zh-CN" altLang="zh-CN" sz="2400" b="1" spc="0">
                <a:latin typeface="Times New Roman"/>
                <a:ea typeface="宋体" pitchFamily="2" charset="-122"/>
              </a:rPr>
              <a:t>分】三个相同的轻质弹簧，一端固定在容器底部，另一端分别与三个体积相同的实心球相连。向容器内倒入某种液体，待液体和球都稳定后，观察到如图</a:t>
            </a:r>
            <a:r>
              <a:rPr lang="en-US" altLang="zh-CN" sz="2400" b="1" spc="0">
                <a:latin typeface="Times New Roman"/>
              </a:rPr>
              <a:t>5</a:t>
            </a:r>
            <a:r>
              <a:rPr lang="zh-CN" altLang="zh-CN" sz="2400" b="1" spc="0">
                <a:latin typeface="Times New Roman"/>
                <a:ea typeface="宋体" pitchFamily="2" charset="-122"/>
              </a:rPr>
              <a:t>所示现象，乙球下方的弹簧长度等于原长。三个球受到浮力的大小分别为</a:t>
            </a:r>
            <a:r>
              <a:rPr lang="en-US" altLang="zh-CN" sz="2400" b="1" i="1" spc="0">
                <a:latin typeface="Times New Roman"/>
              </a:rPr>
              <a:t>F</a:t>
            </a:r>
            <a:r>
              <a:rPr lang="zh-CN" altLang="zh-CN" sz="2400" b="1" spc="0" baseline="-25000">
                <a:latin typeface="Times New Roman"/>
                <a:ea typeface="宋体" pitchFamily="2" charset="-122"/>
              </a:rPr>
              <a:t>甲</a:t>
            </a:r>
            <a:r>
              <a:rPr lang="zh-CN" altLang="zh-CN" sz="2400" b="1" spc="0">
                <a:latin typeface="Times New Roman"/>
                <a:ea typeface="宋体" pitchFamily="2" charset="-122"/>
              </a:rPr>
              <a:t>、</a:t>
            </a:r>
            <a:endParaRPr lang="en-US" altLang="zh-CN" sz="2400" b="1">
              <a:latin typeface="Times New Roman"/>
            </a:endParaRPr>
          </a:p>
          <a:p>
            <a:pPr marL="357505" marR="0" lvl="0" indent="-354965" algn="just">
              <a:lnSpc>
                <a:spcPct val="150000"/>
              </a:lnSpc>
              <a:spcAft>
                <a:spcPct val="0"/>
              </a:spcAft>
              <a:buClrTx/>
              <a:buFontTx/>
            </a:pPr>
            <a:r>
              <a:rPr lang="en-US" altLang="zh-CN" sz="2400" b="1" i="1" spc="0">
                <a:latin typeface="Times New Roman"/>
              </a:rPr>
              <a:t>	</a:t>
            </a:r>
            <a:r>
              <a:rPr lang="en-US" altLang="zh-CN" sz="2400" b="1" i="1" spc="0">
                <a:latin typeface="Times New Roman"/>
              </a:rPr>
              <a:t>F</a:t>
            </a:r>
            <a:r>
              <a:rPr lang="zh-CN" altLang="zh-CN" sz="2400" b="1" spc="0" baseline="-25000">
                <a:latin typeface="Times New Roman"/>
                <a:ea typeface="宋体" pitchFamily="2" charset="-122"/>
              </a:rPr>
              <a:t>乙</a:t>
            </a:r>
            <a:r>
              <a:rPr lang="zh-CN" altLang="zh-CN" sz="2400" b="1" spc="0">
                <a:latin typeface="Times New Roman"/>
                <a:ea typeface="宋体" pitchFamily="2" charset="-122"/>
              </a:rPr>
              <a:t>和</a:t>
            </a:r>
            <a:r>
              <a:rPr lang="en-US" altLang="zh-CN" sz="2400" b="1" i="1" spc="0">
                <a:latin typeface="Times New Roman"/>
              </a:rPr>
              <a:t>F</a:t>
            </a:r>
            <a:r>
              <a:rPr lang="zh-CN" altLang="zh-CN" sz="2400" b="1" spc="0" baseline="-25000">
                <a:latin typeface="Times New Roman"/>
                <a:ea typeface="宋体" pitchFamily="2" charset="-122"/>
              </a:rPr>
              <a:t>丙</a:t>
            </a:r>
            <a:r>
              <a:rPr lang="zh-CN" altLang="zh-CN" sz="2400" b="1" spc="0">
                <a:latin typeface="Times New Roman"/>
                <a:ea typeface="宋体" pitchFamily="2" charset="-122"/>
              </a:rPr>
              <a:t>，这三者的关系是</a:t>
            </a:r>
            <a:r>
              <a:rPr lang="en-US" altLang="zh-CN" sz="2400" b="1" spc="0">
                <a:latin typeface="Times New Roman"/>
              </a:rPr>
              <a:t>_____________</a:t>
            </a:r>
            <a:r>
              <a:rPr lang="zh-CN" altLang="zh-CN" sz="2400" b="1" spc="0">
                <a:latin typeface="Times New Roman"/>
                <a:ea typeface="宋体" pitchFamily="2" charset="-122"/>
              </a:rPr>
              <a:t>；</a:t>
            </a:r>
            <a:endParaRPr lang="en-US" altLang="zh-CN" sz="2400" b="1">
              <a:latin typeface="Times New Roman"/>
            </a:endParaRPr>
          </a:p>
          <a:p>
            <a:pPr marL="357505" marR="0" lvl="0" indent="-354965" algn="just">
              <a:lnSpc>
                <a:spcPct val="150000"/>
              </a:lnSpc>
              <a:spcAft>
                <a:spcPct val="0"/>
              </a:spcAft>
              <a:buClrTx/>
              <a:buFontTx/>
            </a:pPr>
            <a:r>
              <a:rPr lang="en-US" altLang="zh-CN" sz="2400" b="1" spc="0">
                <a:latin typeface="Times New Roman"/>
              </a:rPr>
              <a:t>	</a:t>
            </a:r>
            <a:r>
              <a:rPr lang="zh-CN" altLang="zh-CN" sz="2400" b="1" spc="0">
                <a:latin typeface="Times New Roman"/>
                <a:ea typeface="宋体" pitchFamily="2" charset="-122"/>
              </a:rPr>
              <a:t>这三个球的密度分别为</a:t>
            </a:r>
            <a:r>
              <a:rPr lang="en-US" altLang="zh-CN" sz="2400" b="1" i="1" spc="0">
                <a:latin typeface="Times New Roman"/>
              </a:rPr>
              <a:t>ρ</a:t>
            </a:r>
            <a:r>
              <a:rPr lang="zh-CN" altLang="zh-CN" sz="2400" b="1" spc="0" baseline="-25000">
                <a:latin typeface="Times New Roman"/>
                <a:ea typeface="宋体" pitchFamily="2" charset="-122"/>
              </a:rPr>
              <a:t>甲</a:t>
            </a:r>
            <a:r>
              <a:rPr lang="zh-CN" altLang="zh-CN" sz="2400" b="1" spc="0">
                <a:latin typeface="Times New Roman"/>
                <a:ea typeface="宋体" pitchFamily="2" charset="-122"/>
              </a:rPr>
              <a:t>、</a:t>
            </a:r>
            <a:r>
              <a:rPr lang="en-US" altLang="zh-CN" sz="2400" b="1" i="1" spc="0">
                <a:latin typeface="Times New Roman"/>
              </a:rPr>
              <a:t>ρ</a:t>
            </a:r>
            <a:r>
              <a:rPr lang="zh-CN" altLang="zh-CN" sz="2400" b="1" spc="0" baseline="-25000">
                <a:latin typeface="Times New Roman"/>
                <a:ea typeface="宋体" pitchFamily="2" charset="-122"/>
              </a:rPr>
              <a:t>乙</a:t>
            </a:r>
            <a:r>
              <a:rPr lang="zh-CN" altLang="zh-CN" sz="2400" b="1" spc="0">
                <a:latin typeface="Times New Roman"/>
                <a:ea typeface="宋体" pitchFamily="2" charset="-122"/>
              </a:rPr>
              <a:t>和</a:t>
            </a:r>
            <a:r>
              <a:rPr lang="en-US" altLang="zh-CN" sz="2400" b="1" i="1" spc="0">
                <a:latin typeface="Times New Roman"/>
              </a:rPr>
              <a:t>ρ</a:t>
            </a:r>
            <a:r>
              <a:rPr lang="zh-CN" altLang="zh-CN" sz="2400" b="1" spc="0" baseline="-25000">
                <a:latin typeface="Times New Roman"/>
                <a:ea typeface="宋体" pitchFamily="2" charset="-122"/>
              </a:rPr>
              <a:t>丙</a:t>
            </a:r>
            <a:r>
              <a:rPr lang="zh-CN" altLang="zh-CN" sz="2400" b="1" spc="0">
                <a:latin typeface="Times New Roman"/>
                <a:ea typeface="宋体" pitchFamily="2" charset="-122"/>
              </a:rPr>
              <a:t>，这</a:t>
            </a:r>
            <a:endParaRPr lang="en-US" altLang="zh-CN" sz="2400" b="1">
              <a:latin typeface="Times New Roman"/>
            </a:endParaRPr>
          </a:p>
          <a:p>
            <a:pPr marL="357505" marR="0" lvl="0" indent="-354965" algn="just">
              <a:lnSpc>
                <a:spcPct val="150000"/>
              </a:lnSpc>
              <a:spcAft>
                <a:spcPct val="0"/>
              </a:spcAft>
              <a:buClrTx/>
              <a:buFontTx/>
            </a:pPr>
            <a:r>
              <a:rPr lang="en-US" altLang="zh-CN" sz="2400" b="1" spc="0">
                <a:latin typeface="Times New Roman"/>
              </a:rPr>
              <a:t>	</a:t>
            </a:r>
            <a:r>
              <a:rPr lang="zh-CN" altLang="zh-CN" sz="2400" b="1" spc="0">
                <a:latin typeface="Times New Roman"/>
                <a:ea typeface="宋体" pitchFamily="2" charset="-122"/>
              </a:rPr>
              <a:t>三者的关系是</a:t>
            </a:r>
            <a:r>
              <a:rPr lang="en-US" altLang="zh-CN" sz="2400" b="1" spc="0">
                <a:latin typeface="Times New Roman"/>
              </a:rPr>
              <a:t>______________</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p:txBody>
      </p:sp>
      <p:sp>
        <p:nvSpPr>
          <p:cNvPr id="26626" name="矩形 2"/>
          <p:cNvSpPr>
            <a:spLocks noChangeArrowheads="1"/>
          </p:cNvSpPr>
          <p:nvPr/>
        </p:nvSpPr>
        <p:spPr bwMode="auto">
          <a:xfrm>
            <a:off x="4597400" y="3076575"/>
            <a:ext cx="2039938"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en-US" altLang="zh-CN" sz="2400" b="1" i="1" spc="0">
                <a:solidFill>
                  <a:srgbClr val="C00000"/>
                </a:solidFill>
                <a:latin typeface="Times New Roman"/>
              </a:rPr>
              <a:t>F</a:t>
            </a:r>
            <a:r>
              <a:rPr lang="zh-CN" altLang="zh-CN" sz="2400" b="1" spc="0" baseline="-25000">
                <a:solidFill>
                  <a:srgbClr val="C00000"/>
                </a:solidFill>
                <a:latin typeface="Times New Roman"/>
                <a:ea typeface="宋体" pitchFamily="2" charset="-122"/>
              </a:rPr>
              <a:t>甲</a:t>
            </a:r>
            <a:r>
              <a:rPr lang="zh-CN" altLang="zh-CN" sz="2400" b="1" spc="0">
                <a:solidFill>
                  <a:srgbClr val="C00000"/>
                </a:solidFill>
                <a:latin typeface="Times New Roman"/>
                <a:ea typeface="宋体" pitchFamily="2" charset="-122"/>
              </a:rPr>
              <a:t>＝</a:t>
            </a:r>
            <a:r>
              <a:rPr lang="en-US" altLang="zh-CN" sz="2400" b="1" i="1" spc="0">
                <a:solidFill>
                  <a:srgbClr val="C00000"/>
                </a:solidFill>
                <a:latin typeface="Times New Roman"/>
              </a:rPr>
              <a:t>F</a:t>
            </a:r>
            <a:r>
              <a:rPr lang="zh-CN" altLang="zh-CN" sz="2400" b="1" spc="0" baseline="-25000">
                <a:solidFill>
                  <a:srgbClr val="C00000"/>
                </a:solidFill>
                <a:latin typeface="Times New Roman"/>
                <a:ea typeface="宋体" pitchFamily="2" charset="-122"/>
              </a:rPr>
              <a:t>乙</a:t>
            </a:r>
            <a:r>
              <a:rPr lang="zh-CN" altLang="zh-CN" sz="2400" b="1" spc="0">
                <a:solidFill>
                  <a:srgbClr val="C00000"/>
                </a:solidFill>
                <a:latin typeface="Times New Roman"/>
                <a:ea typeface="宋体" pitchFamily="2" charset="-122"/>
              </a:rPr>
              <a:t>＝</a:t>
            </a:r>
            <a:r>
              <a:rPr lang="en-US" altLang="zh-CN" sz="2400" b="1" i="1" spc="0">
                <a:solidFill>
                  <a:srgbClr val="C00000"/>
                </a:solidFill>
                <a:latin typeface="Times New Roman"/>
              </a:rPr>
              <a:t>F</a:t>
            </a:r>
            <a:r>
              <a:rPr lang="zh-CN" altLang="zh-CN" sz="2400" b="1" spc="0" baseline="-25000">
                <a:solidFill>
                  <a:srgbClr val="C00000"/>
                </a:solidFill>
                <a:latin typeface="Times New Roman"/>
                <a:ea typeface="宋体" pitchFamily="2" charset="-122"/>
              </a:rPr>
              <a:t>丙</a:t>
            </a:r>
            <a:endParaRPr lang="zh-CN" altLang="zh-CN" sz="1000">
              <a:latin typeface="宋体" pitchFamily="2" charset="-122"/>
              <a:ea typeface="宋体" pitchFamily="2" charset="-122"/>
            </a:endParaRPr>
          </a:p>
        </p:txBody>
      </p:sp>
      <p:pic>
        <p:nvPicPr>
          <p:cNvPr id="26627" name="Picture 2"/>
          <p:cNvPicPr>
            <a:picLocks noChangeAspect="1"/>
          </p:cNvPicPr>
          <p:nvPr/>
        </p:nvPicPr>
        <p:blipFill>
          <a:blip r:embed="rId2">
            <a:clrChange>
              <a:clrFrom>
                <a:srgbClr val="FFFFFF"/>
              </a:clrFrom>
              <a:clrTo>
                <a:srgbClr val="FFFFFF">
                  <a:alpha val="0"/>
                </a:srgbClr>
              </a:clrTo>
            </a:clrChange>
          </a:blip>
          <a:stretch>
            <a:fillRect/>
          </a:stretch>
        </p:blipFill>
        <p:spPr>
          <a:xfrm>
            <a:off x="6827838" y="2643188"/>
            <a:ext cx="1631950" cy="1730375"/>
          </a:xfrm>
          <a:prstGeom prst="rect">
            <a:avLst/>
          </a:prstGeom>
          <a:noFill/>
          <a:ln>
            <a:noFill/>
            <a:miter lim="800000"/>
          </a:ln>
        </p:spPr>
      </p:pic>
      <p:pic>
        <p:nvPicPr>
          <p:cNvPr id="26628" name="Picture 7" descr="C:\Users\Administrator\Desktop\习题课件\返回框.png">
            <a:hlinkClick r:id="rId4" action="ppaction://hlinksldjump"/>
          </p:cNvPr>
          <p:cNvPicPr>
            <a:picLocks noChangeAspect="1"/>
          </p:cNvPicPr>
          <p:nvPr/>
        </p:nvPicPr>
        <p:blipFill>
          <a:blip r:embed="rId3"/>
          <a:stretch>
            <a:fillRect/>
          </a:stretch>
        </p:blipFill>
        <p:spPr>
          <a:xfrm>
            <a:off x="8316913" y="4146550"/>
            <a:ext cx="669925" cy="669925"/>
          </a:xfrm>
          <a:prstGeom prst="rect">
            <a:avLst/>
          </a:prstGeom>
          <a:noFill/>
          <a:ln>
            <a:noFill/>
            <a:miter lim="800000"/>
          </a:ln>
        </p:spPr>
      </p:pic>
      <p:sp>
        <p:nvSpPr>
          <p:cNvPr id="26629" name="矩形 5"/>
          <p:cNvSpPr/>
          <p:nvPr/>
        </p:nvSpPr>
        <p:spPr>
          <a:xfrm>
            <a:off x="3094038" y="4156075"/>
            <a:ext cx="2047875" cy="582613"/>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just">
              <a:lnSpc>
                <a:spcPct val="150000"/>
              </a:lnSpc>
            </a:pPr>
            <a:r>
              <a:rPr lang="en-US" altLang="zh-CN" sz="2400" b="1" i="1">
                <a:solidFill>
                  <a:srgbClr val="C00000"/>
                </a:solidFill>
                <a:latin typeface="Times New Roman" pitchFamily="18" charset="0"/>
              </a:rPr>
              <a:t>ρ</a:t>
            </a:r>
            <a:r>
              <a:rPr lang="zh-CN" altLang="zh-CN" sz="2400" b="1" baseline="-25000">
                <a:solidFill>
                  <a:srgbClr val="C00000"/>
                </a:solidFill>
                <a:latin typeface="Times New Roman" pitchFamily="18" charset="0"/>
                <a:ea typeface="宋体" pitchFamily="2" charset="-122"/>
              </a:rPr>
              <a:t>甲</a:t>
            </a:r>
            <a:r>
              <a:rPr lang="zh-CN" altLang="zh-CN" sz="2400" b="1">
                <a:solidFill>
                  <a:srgbClr val="C00000"/>
                </a:solidFill>
                <a:latin typeface="Times New Roman" pitchFamily="18" charset="0"/>
                <a:ea typeface="宋体" pitchFamily="2" charset="-122"/>
              </a:rPr>
              <a:t>＜</a:t>
            </a:r>
            <a:r>
              <a:rPr lang="zh-CN" altLang="zh-CN" sz="2400" b="1">
                <a:solidFill>
                  <a:srgbClr val="C00000"/>
                </a:solidFill>
                <a:latin typeface="Calibri" pitchFamily="34" charset="0"/>
                <a:ea typeface="宋体" pitchFamily="2" charset="-122"/>
              </a:rPr>
              <a:t> </a:t>
            </a:r>
            <a:r>
              <a:rPr lang="en-US" altLang="zh-CN" sz="2400" b="1" i="1">
                <a:solidFill>
                  <a:srgbClr val="C00000"/>
                </a:solidFill>
                <a:latin typeface="Calibri" pitchFamily="34" charset="0"/>
              </a:rPr>
              <a:t>ρ</a:t>
            </a:r>
            <a:r>
              <a:rPr lang="zh-CN" altLang="zh-CN" sz="2400" b="1" baseline="-25000">
                <a:solidFill>
                  <a:srgbClr val="C00000"/>
                </a:solidFill>
                <a:latin typeface="Times New Roman" pitchFamily="18" charset="0"/>
                <a:ea typeface="宋体" pitchFamily="2" charset="-122"/>
              </a:rPr>
              <a:t>乙</a:t>
            </a:r>
            <a:r>
              <a:rPr lang="zh-CN" altLang="zh-CN" sz="2400" b="1">
                <a:solidFill>
                  <a:srgbClr val="C00000"/>
                </a:solidFill>
                <a:latin typeface="Times New Roman" pitchFamily="18" charset="0"/>
                <a:ea typeface="宋体" pitchFamily="2" charset="-122"/>
              </a:rPr>
              <a:t>＜</a:t>
            </a:r>
            <a:r>
              <a:rPr lang="zh-CN" altLang="zh-CN" sz="2400" b="1">
                <a:solidFill>
                  <a:srgbClr val="C00000"/>
                </a:solidFill>
                <a:latin typeface="Calibri" pitchFamily="34" charset="0"/>
                <a:ea typeface="宋体" pitchFamily="2" charset="-122"/>
              </a:rPr>
              <a:t> </a:t>
            </a:r>
            <a:r>
              <a:rPr lang="en-US" altLang="zh-CN" sz="2400" b="1" i="1">
                <a:solidFill>
                  <a:srgbClr val="C00000"/>
                </a:solidFill>
                <a:latin typeface="Calibri" pitchFamily="34" charset="0"/>
              </a:rPr>
              <a:t>ρ</a:t>
            </a:r>
            <a:r>
              <a:rPr lang="zh-CN" altLang="zh-CN" sz="2400" b="1" baseline="-25000">
                <a:solidFill>
                  <a:srgbClr val="C00000"/>
                </a:solidFill>
                <a:latin typeface="Times New Roman" pitchFamily="18" charset="0"/>
                <a:ea typeface="宋体" pitchFamily="2" charset="-122"/>
              </a:rPr>
              <a:t>丙</a:t>
            </a:r>
            <a:endParaRPr lang="zh-CN" altLang="zh-CN" sz="1000">
              <a:latin typeface="宋体" pitchFamily="2" charset="-122"/>
              <a:ea typeface="Courier New" pitchFamily="49"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wipe(left)">
                                      <p:cBhvr>
                                        <p:cTn id="7" dur="500" fill="hold"/>
                                        <p:tgtEl>
                                          <p:spTgt spid="2662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6629"/>
                                        </p:tgtEl>
                                        <p:attrNameLst>
                                          <p:attrName>style.visibility</p:attrName>
                                        </p:attrNameLst>
                                      </p:cBhvr>
                                      <p:to>
                                        <p:strVal val="visible"/>
                                      </p:to>
                                    </p:set>
                                    <p:animEffect transition="in" filter="wipe(left)">
                                      <p:cBhvr>
                                        <p:cTn id="12" dur="500" fill="hold"/>
                                        <p:tgtEl>
                                          <p:spTgt spid="266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p:bldP spid="26629"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7649" name="矩形 5"/>
          <p:cNvSpPr>
            <a:spLocks noChangeArrowheads="1"/>
          </p:cNvSpPr>
          <p:nvPr/>
        </p:nvSpPr>
        <p:spPr bwMode="auto">
          <a:xfrm>
            <a:off x="565150" y="873125"/>
            <a:ext cx="8023225" cy="390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7505" marR="0" lvl="0" indent="-354965" algn="just">
              <a:lnSpc>
                <a:spcPct val="150000"/>
              </a:lnSpc>
              <a:spcAft>
                <a:spcPct val="0"/>
              </a:spcAft>
              <a:buClrTx/>
              <a:buFontTx/>
            </a:pPr>
            <a:r>
              <a:rPr lang="zh-CN" altLang="zh-CN" sz="2400" b="1" spc="0">
                <a:latin typeface="Times New Roman"/>
                <a:ea typeface="宋体" pitchFamily="2" charset="-122"/>
              </a:rPr>
              <a:t>【实验剖析】</a:t>
            </a:r>
            <a:endParaRPr lang="zh-CN" altLang="zh-CN" sz="1000">
              <a:latin typeface="宋体" pitchFamily="2" charset="-122"/>
              <a:ea typeface="宋体" pitchFamily="2" charset="-122"/>
            </a:endParaRPr>
          </a:p>
          <a:p>
            <a:pPr marL="357505" marR="0" lvl="0" indent="-354965" algn="just">
              <a:lnSpc>
                <a:spcPct val="150000"/>
              </a:lnSpc>
              <a:spcAft>
                <a:spcPct val="0"/>
              </a:spcAft>
              <a:buClrTx/>
              <a:buFontTx/>
            </a:pPr>
            <a:r>
              <a:rPr lang="en-US" altLang="zh-CN" sz="2400" b="1" spc="0">
                <a:latin typeface="Times New Roman"/>
              </a:rPr>
              <a:t>1</a:t>
            </a:r>
            <a:r>
              <a:rPr lang="zh-CN" altLang="zh-CN" sz="2400" b="1" spc="0">
                <a:latin typeface="Times New Roman"/>
                <a:ea typeface="宋体" pitchFamily="2" charset="-122"/>
              </a:rPr>
              <a:t>．猜想与假设</a:t>
            </a:r>
            <a:endParaRPr lang="zh-CN" altLang="zh-CN" sz="1000">
              <a:latin typeface="宋体" pitchFamily="2" charset="-122"/>
              <a:ea typeface="宋体" pitchFamily="2" charset="-122"/>
            </a:endParaRPr>
          </a:p>
          <a:p>
            <a:pPr marL="357505" marR="0" lvl="0" indent="-354965" algn="just">
              <a:lnSpc>
                <a:spcPct val="150000"/>
              </a:lnSpc>
              <a:spcAft>
                <a:spcPct val="0"/>
              </a:spcAft>
              <a:buClrTx/>
              <a:buFontTx/>
            </a:pPr>
            <a:r>
              <a:rPr lang="en-US" altLang="zh-CN" sz="2400" b="1" spc="0">
                <a:latin typeface="Times New Roman"/>
              </a:rPr>
              <a:t>(1)</a:t>
            </a:r>
            <a:r>
              <a:rPr lang="zh-CN" altLang="zh-CN" sz="2400" b="1" spc="0">
                <a:latin typeface="Times New Roman"/>
                <a:ea typeface="宋体" pitchFamily="2" charset="-122"/>
              </a:rPr>
              <a:t>浮力的大小可能与物体浸在液体中的深度或物体排开液体的体积有关。</a:t>
            </a:r>
            <a:endParaRPr lang="zh-CN" altLang="zh-CN" sz="1000">
              <a:latin typeface="宋体" pitchFamily="2" charset="-122"/>
              <a:ea typeface="宋体" pitchFamily="2" charset="-122"/>
            </a:endParaRPr>
          </a:p>
          <a:p>
            <a:pPr marL="357505" marR="0" lvl="0" indent="-354965" algn="just">
              <a:lnSpc>
                <a:spcPct val="150000"/>
              </a:lnSpc>
              <a:spcAft>
                <a:spcPct val="0"/>
              </a:spcAft>
              <a:buClrTx/>
              <a:buFontTx/>
            </a:pPr>
            <a:r>
              <a:rPr lang="en-US" altLang="zh-CN" sz="2400" b="1" spc="0">
                <a:latin typeface="Times New Roman"/>
              </a:rPr>
              <a:t>(2)</a:t>
            </a:r>
            <a:r>
              <a:rPr lang="zh-CN" altLang="zh-CN" sz="2400" b="1" spc="0">
                <a:latin typeface="Times New Roman"/>
                <a:ea typeface="宋体" pitchFamily="2" charset="-122"/>
              </a:rPr>
              <a:t>浮力的大小可能与液体的密度有关。</a:t>
            </a:r>
            <a:endParaRPr lang="zh-CN" altLang="zh-CN" sz="1000">
              <a:latin typeface="宋体" pitchFamily="2" charset="-122"/>
              <a:ea typeface="宋体" pitchFamily="2" charset="-122"/>
            </a:endParaRPr>
          </a:p>
          <a:p>
            <a:pPr marL="357505" marR="0" lvl="0" indent="-354965" algn="just">
              <a:lnSpc>
                <a:spcPct val="150000"/>
              </a:lnSpc>
              <a:spcAft>
                <a:spcPct val="0"/>
              </a:spcAft>
              <a:buClrTx/>
              <a:buFontTx/>
            </a:pPr>
            <a:r>
              <a:rPr lang="en-US" altLang="zh-CN" sz="2400" b="1" spc="0">
                <a:latin typeface="Times New Roman"/>
              </a:rPr>
              <a:t>2</a:t>
            </a:r>
            <a:r>
              <a:rPr lang="zh-CN" altLang="zh-CN" sz="2400" b="1" spc="0">
                <a:latin typeface="Times New Roman"/>
                <a:ea typeface="宋体" pitchFamily="2" charset="-122"/>
              </a:rPr>
              <a:t>．主要实验器材：弹簧测力计、</a:t>
            </a:r>
            <a:r>
              <a:rPr lang="zh-CN" altLang="zh-CN" sz="2400" b="1" spc="0">
                <a:latin typeface="宋体" pitchFamily="2" charset="-122"/>
                <a:ea typeface="Times New Roman" panose="02020603050405020304"/>
              </a:rPr>
              <a:t> </a:t>
            </a:r>
            <a:r>
              <a:rPr lang="zh-CN" altLang="zh-CN" sz="2400" b="1" spc="0">
                <a:latin typeface="Times New Roman"/>
                <a:ea typeface="宋体" pitchFamily="2" charset="-122"/>
              </a:rPr>
              <a:t>铁球、两种不同密度的液体</a:t>
            </a:r>
            <a:r>
              <a:rPr lang="en-US" altLang="zh-CN" sz="2400" b="1" spc="0">
                <a:latin typeface="Times New Roman"/>
              </a:rPr>
              <a:t>(</a:t>
            </a:r>
            <a:r>
              <a:rPr lang="zh-CN" altLang="zh-CN" sz="2400" b="1" spc="0">
                <a:latin typeface="Times New Roman"/>
                <a:ea typeface="宋体" pitchFamily="2" charset="-122"/>
              </a:rPr>
              <a:t>以水和盐水为例</a:t>
            </a:r>
            <a:r>
              <a:rPr lang="en-US" altLang="zh-CN" sz="2400" b="1" spc="0">
                <a:latin typeface="Times New Roman"/>
              </a:rPr>
              <a:t>)</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p:txBody>
      </p:sp>
      <p:sp>
        <p:nvSpPr>
          <p:cNvPr id="27650" name="矩形 15"/>
          <p:cNvSpPr>
            <a:spLocks noChangeArrowheads="1"/>
          </p:cNvSpPr>
          <p:nvPr/>
        </p:nvSpPr>
        <p:spPr bwMode="auto">
          <a:xfrm>
            <a:off x="539750" y="555625"/>
            <a:ext cx="6985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buClrTx/>
              <a:buFontTx/>
            </a:pPr>
            <a:r>
              <a:rPr lang="zh-CN" altLang="en-US" sz="2400" b="1" spc="0">
                <a:solidFill>
                  <a:srgbClr val="E46C0A"/>
                </a:solidFill>
                <a:latin typeface="Times New Roman" pitchFamily="18" charset="0"/>
                <a:ea typeface="宋体" pitchFamily="2" charset="-122"/>
              </a:rPr>
              <a:t>重点</a:t>
            </a:r>
            <a:r>
              <a:rPr lang="en-US" altLang="zh-CN" sz="2400" b="1" spc="0">
                <a:solidFill>
                  <a:srgbClr val="E46C0A"/>
                </a:solidFill>
                <a:latin typeface="Times New Roman" pitchFamily="18" charset="0"/>
                <a:ea typeface="宋体" pitchFamily="2" charset="-122"/>
              </a:rPr>
              <a:t>3   </a:t>
            </a:r>
            <a:r>
              <a:rPr lang="zh-CN" altLang="en-US" sz="2400" b="1" spc="0">
                <a:solidFill>
                  <a:srgbClr val="E46C0A"/>
                </a:solidFill>
                <a:latin typeface="Times New Roman" pitchFamily="18" charset="0"/>
                <a:ea typeface="宋体" pitchFamily="2" charset="-122"/>
              </a:rPr>
              <a:t>实验：探究浮力的大小与哪些因素有关</a:t>
            </a:r>
            <a:endParaRPr lang="zh-CN" altLang="en-US" sz="2400" b="1">
              <a:solidFill>
                <a:srgbClr val="953735"/>
              </a:solidFill>
              <a:latin typeface="Times New Roman" pitchFamily="18" charset="0"/>
              <a:ea typeface="宋体" pitchFamily="2" charset="-122"/>
            </a:endParaRPr>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8673" name="矩形 5"/>
          <p:cNvSpPr>
            <a:spLocks noChangeArrowheads="1"/>
          </p:cNvSpPr>
          <p:nvPr/>
        </p:nvSpPr>
        <p:spPr bwMode="auto">
          <a:xfrm>
            <a:off x="565150" y="649288"/>
            <a:ext cx="8023225"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7505" marR="0" lvl="0" indent="-354965" algn="just">
              <a:lnSpc>
                <a:spcPct val="150000"/>
              </a:lnSpc>
              <a:spcAft>
                <a:spcPct val="0"/>
              </a:spcAft>
              <a:buClrTx/>
              <a:buFontTx/>
            </a:pPr>
            <a:r>
              <a:rPr lang="en-US" altLang="zh-CN" sz="2400" b="1" spc="0">
                <a:latin typeface="Times New Roman"/>
              </a:rPr>
              <a:t>3</a:t>
            </a:r>
            <a:r>
              <a:rPr lang="zh-CN" altLang="zh-CN" sz="2400" b="1" spc="0">
                <a:latin typeface="Times New Roman"/>
                <a:ea typeface="宋体" pitchFamily="2" charset="-122"/>
              </a:rPr>
              <a:t>．实验方法：</a:t>
            </a:r>
            <a:r>
              <a:rPr lang="en-US" altLang="zh-CN" sz="2400" b="1" spc="0">
                <a:latin typeface="Times New Roman"/>
              </a:rPr>
              <a:t>____________</a:t>
            </a:r>
            <a:r>
              <a:rPr lang="zh-CN" altLang="zh-CN" sz="2400" b="1" spc="0">
                <a:latin typeface="Times New Roman"/>
                <a:ea typeface="宋体" pitchFamily="2" charset="-122"/>
              </a:rPr>
              <a:t>法。</a:t>
            </a:r>
            <a:endParaRPr lang="zh-CN" altLang="zh-CN" sz="1000">
              <a:latin typeface="宋体" pitchFamily="2" charset="-122"/>
              <a:ea typeface="宋体" pitchFamily="2" charset="-122"/>
            </a:endParaRPr>
          </a:p>
          <a:p>
            <a:pPr marL="357505" marR="0" lvl="0" indent="-354965" algn="just">
              <a:lnSpc>
                <a:spcPct val="150000"/>
              </a:lnSpc>
              <a:spcAft>
                <a:spcPct val="0"/>
              </a:spcAft>
              <a:buClrTx/>
              <a:buFontTx/>
            </a:pPr>
            <a:r>
              <a:rPr lang="en-US" altLang="zh-CN" sz="2400" b="1" spc="0">
                <a:latin typeface="Times New Roman"/>
              </a:rPr>
              <a:t>4</a:t>
            </a:r>
            <a:r>
              <a:rPr lang="zh-CN" altLang="zh-CN" sz="2400" b="1" spc="0">
                <a:latin typeface="Times New Roman"/>
                <a:ea typeface="宋体" pitchFamily="2" charset="-122"/>
              </a:rPr>
              <a:t>．实验过程</a:t>
            </a:r>
            <a:endParaRPr lang="zh-CN" altLang="zh-CN" sz="1000">
              <a:latin typeface="宋体" pitchFamily="2" charset="-122"/>
              <a:ea typeface="宋体" pitchFamily="2" charset="-122"/>
            </a:endParaRPr>
          </a:p>
        </p:txBody>
      </p:sp>
      <p:sp>
        <p:nvSpPr>
          <p:cNvPr id="28674" name="矩形 3"/>
          <p:cNvSpPr>
            <a:spLocks noChangeArrowheads="1"/>
          </p:cNvSpPr>
          <p:nvPr/>
        </p:nvSpPr>
        <p:spPr bwMode="auto">
          <a:xfrm>
            <a:off x="2935288" y="568325"/>
            <a:ext cx="1420813"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控制变量</a:t>
            </a:r>
            <a:endParaRPr lang="zh-CN" altLang="zh-CN" sz="1000">
              <a:latin typeface="宋体" pitchFamily="2" charset="-122"/>
              <a:ea typeface="宋体" pitchFamily="2" charset="-122"/>
            </a:endParaRPr>
          </a:p>
        </p:txBody>
      </p:sp>
      <p:pic>
        <p:nvPicPr>
          <p:cNvPr id="28675" name="Picture 6" descr="图+224"/>
          <p:cNvPicPr>
            <a:picLocks noChangeAspect="1"/>
          </p:cNvPicPr>
          <p:nvPr/>
        </p:nvPicPr>
        <p:blipFill>
          <a:blip r:embed="rId2">
            <a:clrChange>
              <a:clrFrom>
                <a:srgbClr val="FFFFFF"/>
              </a:clrFrom>
              <a:clrTo>
                <a:srgbClr val="FFFFFF">
                  <a:alpha val="0"/>
                </a:srgbClr>
              </a:clrTo>
            </a:clrChange>
          </a:blip>
          <a:stretch>
            <a:fillRect/>
          </a:stretch>
        </p:blipFill>
        <p:spPr>
          <a:xfrm>
            <a:off x="971550" y="1995488"/>
            <a:ext cx="7186613" cy="230822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8674"/>
                                        </p:tgtEl>
                                        <p:attrNameLst>
                                          <p:attrName>style.visibility</p:attrName>
                                        </p:attrNameLst>
                                      </p:cBhvr>
                                      <p:to>
                                        <p:strVal val="visible"/>
                                      </p:to>
                                    </p:set>
                                    <p:animEffect transition="in" filter="wipe(left)">
                                      <p:cBhvr>
                                        <p:cTn id="7" dur="500" fill="hold"/>
                                        <p:tgtEl>
                                          <p:spTgt spid="286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9697" name="矩形 5"/>
          <p:cNvSpPr>
            <a:spLocks noChangeArrowheads="1"/>
          </p:cNvSpPr>
          <p:nvPr/>
        </p:nvSpPr>
        <p:spPr bwMode="auto">
          <a:xfrm>
            <a:off x="565150" y="700088"/>
            <a:ext cx="8023225" cy="2776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7505" marR="0" lvl="0" indent="-354965" algn="just">
              <a:lnSpc>
                <a:spcPct val="150000"/>
              </a:lnSpc>
              <a:spcAft>
                <a:spcPct val="0"/>
              </a:spcAft>
              <a:buClrTx/>
              <a:buFontTx/>
            </a:pPr>
            <a:r>
              <a:rPr lang="en-US" altLang="zh-CN" sz="2400" b="1" spc="0">
                <a:latin typeface="Times New Roman"/>
              </a:rPr>
              <a:t>(1)</a:t>
            </a:r>
            <a:r>
              <a:rPr lang="zh-CN" altLang="zh-CN" sz="2400" b="1" spc="0">
                <a:latin typeface="Times New Roman"/>
                <a:ea typeface="宋体" pitchFamily="2" charset="-122"/>
              </a:rPr>
              <a:t>用弹簧测力计测出铁球在空气中的重力。</a:t>
            </a:r>
            <a:endParaRPr lang="zh-CN" altLang="zh-CN" sz="1000">
              <a:latin typeface="宋体" pitchFamily="2" charset="-122"/>
              <a:ea typeface="宋体" pitchFamily="2" charset="-122"/>
            </a:endParaRPr>
          </a:p>
          <a:p>
            <a:pPr marL="357505" marR="0" lvl="0" indent="-354965" algn="just">
              <a:lnSpc>
                <a:spcPct val="150000"/>
              </a:lnSpc>
              <a:spcAft>
                <a:spcPct val="0"/>
              </a:spcAft>
              <a:buClrTx/>
              <a:buFontTx/>
            </a:pPr>
            <a:r>
              <a:rPr lang="en-US" altLang="zh-CN" sz="2400" b="1" spc="0">
                <a:latin typeface="Times New Roman"/>
              </a:rPr>
              <a:t>(2)</a:t>
            </a:r>
            <a:r>
              <a:rPr lang="zh-CN" altLang="zh-CN" sz="2400" b="1" spc="0">
                <a:latin typeface="Times New Roman"/>
                <a:ea typeface="宋体" pitchFamily="2" charset="-122"/>
              </a:rPr>
              <a:t>让弹簧测力计下的铁球慢慢浸入水中，记下铁球在水中不同位置时弹簧测力计的示数。</a:t>
            </a:r>
            <a:endParaRPr lang="zh-CN" altLang="zh-CN" sz="1000">
              <a:latin typeface="宋体" pitchFamily="2" charset="-122"/>
              <a:ea typeface="宋体" pitchFamily="2" charset="-122"/>
            </a:endParaRPr>
          </a:p>
          <a:p>
            <a:pPr marL="357505" marR="0" lvl="0" indent="-354965" algn="just">
              <a:lnSpc>
                <a:spcPct val="150000"/>
              </a:lnSpc>
              <a:spcAft>
                <a:spcPct val="0"/>
              </a:spcAft>
              <a:buClrTx/>
              <a:buFontTx/>
            </a:pPr>
            <a:r>
              <a:rPr lang="en-US" altLang="zh-CN" sz="2400" b="1" spc="0">
                <a:latin typeface="Times New Roman"/>
              </a:rPr>
              <a:t>(3)</a:t>
            </a:r>
            <a:r>
              <a:rPr lang="zh-CN" altLang="zh-CN" sz="2400" b="1" spc="0">
                <a:latin typeface="Times New Roman"/>
                <a:ea typeface="宋体" pitchFamily="2" charset="-122"/>
              </a:rPr>
              <a:t>让弹簧测力计下的铁球慢慢浸没在盐水中，记下此时弹簧测力计的示数。</a:t>
            </a:r>
            <a:endParaRPr lang="zh-CN" altLang="zh-CN" sz="1000">
              <a:latin typeface="宋体" pitchFamily="2" charset="-122"/>
              <a:ea typeface="宋体" pitchFamily="2" charset="-122"/>
            </a:endParaRPr>
          </a:p>
        </p:txBody>
      </p:sp>
    </p:spTree>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0721" name="矩形 5"/>
          <p:cNvSpPr>
            <a:spLocks noChangeArrowheads="1"/>
          </p:cNvSpPr>
          <p:nvPr/>
        </p:nvSpPr>
        <p:spPr bwMode="auto">
          <a:xfrm>
            <a:off x="565150" y="544513"/>
            <a:ext cx="8023225" cy="389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7505" marR="0" lvl="0" indent="-354965" algn="just">
              <a:lnSpc>
                <a:spcPct val="150000"/>
              </a:lnSpc>
              <a:spcAft>
                <a:spcPct val="0"/>
              </a:spcAft>
              <a:buClrTx/>
              <a:buFontTx/>
            </a:pPr>
            <a:r>
              <a:rPr lang="en-US" altLang="zh-CN" sz="2400" b="1" spc="0">
                <a:latin typeface="Times New Roman"/>
              </a:rPr>
              <a:t>5</a:t>
            </a:r>
            <a:r>
              <a:rPr lang="zh-CN" altLang="zh-CN" sz="2400" b="1" spc="0">
                <a:latin typeface="Times New Roman"/>
                <a:ea typeface="宋体" pitchFamily="2" charset="-122"/>
              </a:rPr>
              <a:t>．实验结果</a:t>
            </a:r>
            <a:endParaRPr lang="zh-CN" altLang="zh-CN" sz="1000">
              <a:latin typeface="宋体" pitchFamily="2" charset="-122"/>
              <a:ea typeface="宋体" pitchFamily="2" charset="-122"/>
            </a:endParaRPr>
          </a:p>
          <a:p>
            <a:pPr marL="357505" marR="0" lvl="0" indent="-354965" algn="just">
              <a:lnSpc>
                <a:spcPct val="150000"/>
              </a:lnSpc>
              <a:spcAft>
                <a:spcPct val="0"/>
              </a:spcAft>
              <a:buClrTx/>
              <a:buFontTx/>
            </a:pPr>
            <a:r>
              <a:rPr lang="en-US" altLang="zh-CN" sz="2400" b="1" spc="0">
                <a:latin typeface="Times New Roman"/>
              </a:rPr>
              <a:t>(1)</a:t>
            </a:r>
            <a:r>
              <a:rPr lang="zh-CN" altLang="zh-CN" sz="2400" b="1" spc="0">
                <a:latin typeface="Times New Roman"/>
                <a:ea typeface="宋体" pitchFamily="2" charset="-122"/>
              </a:rPr>
              <a:t>由步骤</a:t>
            </a:r>
            <a:r>
              <a:rPr lang="en-US" altLang="zh-CN" sz="2400" b="1" spc="0">
                <a:latin typeface="Times New Roman"/>
              </a:rPr>
              <a:t>a</a:t>
            </a:r>
            <a:r>
              <a:rPr lang="zh-CN" altLang="zh-CN" sz="2400" b="1" spc="0">
                <a:latin typeface="Times New Roman"/>
                <a:ea typeface="宋体" pitchFamily="2" charset="-122"/>
              </a:rPr>
              <a:t>、</a:t>
            </a:r>
            <a:r>
              <a:rPr lang="en-US" altLang="zh-CN" sz="2400" b="1" spc="0">
                <a:latin typeface="Times New Roman"/>
              </a:rPr>
              <a:t>d</a:t>
            </a:r>
            <a:r>
              <a:rPr lang="zh-CN" altLang="zh-CN" sz="2400" b="1" spc="0">
                <a:latin typeface="Times New Roman"/>
                <a:ea typeface="宋体" pitchFamily="2" charset="-122"/>
              </a:rPr>
              <a:t>、</a:t>
            </a:r>
            <a:r>
              <a:rPr lang="en-US" altLang="zh-CN" sz="2400" b="1" spc="0">
                <a:latin typeface="Times New Roman"/>
              </a:rPr>
              <a:t>e</a:t>
            </a:r>
            <a:r>
              <a:rPr lang="zh-CN" altLang="zh-CN" sz="2400" b="1" spc="0">
                <a:latin typeface="Times New Roman"/>
                <a:ea typeface="宋体" pitchFamily="2" charset="-122"/>
              </a:rPr>
              <a:t>可得，浮力的大小跟物体浸没在液体中的深度</a:t>
            </a:r>
            <a:r>
              <a:rPr lang="en-US" altLang="zh-CN" sz="2400" b="1" spc="0">
                <a:latin typeface="Times New Roman"/>
              </a:rPr>
              <a:t>________</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a:p>
            <a:pPr marL="357505" marR="0" lvl="0" indent="-354965" algn="just">
              <a:lnSpc>
                <a:spcPct val="150000"/>
              </a:lnSpc>
              <a:spcAft>
                <a:spcPct val="0"/>
              </a:spcAft>
              <a:buClrTx/>
              <a:buFontTx/>
            </a:pPr>
            <a:r>
              <a:rPr lang="en-US" altLang="zh-CN" sz="2400" b="1" spc="0">
                <a:latin typeface="Times New Roman"/>
              </a:rPr>
              <a:t>(2)</a:t>
            </a:r>
            <a:r>
              <a:rPr lang="zh-CN" altLang="zh-CN" sz="2400" b="1" spc="0">
                <a:latin typeface="Times New Roman"/>
                <a:ea typeface="宋体" pitchFamily="2" charset="-122"/>
              </a:rPr>
              <a:t>由步骤</a:t>
            </a:r>
            <a:r>
              <a:rPr lang="en-US" altLang="zh-CN" sz="2400" b="1" spc="0">
                <a:latin typeface="Times New Roman"/>
              </a:rPr>
              <a:t>a</a:t>
            </a:r>
            <a:r>
              <a:rPr lang="zh-CN" altLang="zh-CN" sz="2400" b="1" spc="0">
                <a:latin typeface="Times New Roman"/>
                <a:ea typeface="宋体" pitchFamily="2" charset="-122"/>
              </a:rPr>
              <a:t>、</a:t>
            </a:r>
            <a:r>
              <a:rPr lang="en-US" altLang="zh-CN" sz="2400" b="1" spc="0">
                <a:latin typeface="Times New Roman"/>
              </a:rPr>
              <a:t>b</a:t>
            </a:r>
            <a:r>
              <a:rPr lang="zh-CN" altLang="zh-CN" sz="2400" b="1" spc="0">
                <a:latin typeface="Times New Roman"/>
                <a:ea typeface="宋体" pitchFamily="2" charset="-122"/>
              </a:rPr>
              <a:t>、</a:t>
            </a:r>
            <a:r>
              <a:rPr lang="en-US" altLang="zh-CN" sz="2400" b="1" spc="0">
                <a:latin typeface="Times New Roman"/>
              </a:rPr>
              <a:t>c</a:t>
            </a:r>
            <a:r>
              <a:rPr lang="zh-CN" altLang="zh-CN" sz="2400" b="1" spc="0">
                <a:latin typeface="Times New Roman"/>
                <a:ea typeface="宋体" pitchFamily="2" charset="-122"/>
              </a:rPr>
              <a:t>、</a:t>
            </a:r>
            <a:r>
              <a:rPr lang="en-US" altLang="zh-CN" sz="2400" b="1" spc="0">
                <a:latin typeface="Times New Roman"/>
              </a:rPr>
              <a:t>d</a:t>
            </a:r>
            <a:r>
              <a:rPr lang="zh-CN" altLang="zh-CN" sz="2400" b="1" spc="0">
                <a:latin typeface="Times New Roman"/>
                <a:ea typeface="宋体" pitchFamily="2" charset="-122"/>
              </a:rPr>
              <a:t>可得，在同种液体中，物体排开液体的体积越大，物体所受的浮力就</a:t>
            </a:r>
            <a:r>
              <a:rPr lang="en-US" altLang="zh-CN" sz="2400" b="1" spc="0">
                <a:latin typeface="Times New Roman"/>
              </a:rPr>
              <a:t>________</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a:p>
            <a:pPr marL="357505" marR="0" lvl="0" indent="-354965" algn="just">
              <a:lnSpc>
                <a:spcPct val="150000"/>
              </a:lnSpc>
              <a:spcAft>
                <a:spcPct val="0"/>
              </a:spcAft>
              <a:buClrTx/>
              <a:buFontTx/>
            </a:pPr>
            <a:r>
              <a:rPr lang="en-US" altLang="zh-CN" sz="2400" b="1" spc="0">
                <a:latin typeface="Times New Roman"/>
              </a:rPr>
              <a:t>(3)</a:t>
            </a:r>
            <a:r>
              <a:rPr lang="zh-CN" altLang="zh-CN" sz="2400" b="1" spc="0">
                <a:latin typeface="Times New Roman"/>
                <a:ea typeface="宋体" pitchFamily="2" charset="-122"/>
              </a:rPr>
              <a:t>由步骤</a:t>
            </a:r>
            <a:r>
              <a:rPr lang="en-US" altLang="zh-CN" sz="2400" b="1" spc="0">
                <a:latin typeface="Times New Roman"/>
              </a:rPr>
              <a:t>a</a:t>
            </a:r>
            <a:r>
              <a:rPr lang="zh-CN" altLang="zh-CN" sz="2400" b="1" spc="0">
                <a:latin typeface="Times New Roman"/>
                <a:ea typeface="宋体" pitchFamily="2" charset="-122"/>
              </a:rPr>
              <a:t>、</a:t>
            </a:r>
            <a:r>
              <a:rPr lang="en-US" altLang="zh-CN" sz="2400" b="1" spc="0">
                <a:latin typeface="Times New Roman"/>
              </a:rPr>
              <a:t>e</a:t>
            </a:r>
            <a:r>
              <a:rPr lang="zh-CN" altLang="zh-CN" sz="2400" b="1" spc="0">
                <a:latin typeface="Times New Roman"/>
                <a:ea typeface="宋体" pitchFamily="2" charset="-122"/>
              </a:rPr>
              <a:t>、</a:t>
            </a:r>
            <a:r>
              <a:rPr lang="en-US" altLang="zh-CN" sz="2400" b="1" spc="0">
                <a:latin typeface="Times New Roman"/>
              </a:rPr>
              <a:t>f</a:t>
            </a:r>
            <a:r>
              <a:rPr lang="zh-CN" altLang="zh-CN" sz="2400" b="1" spc="0">
                <a:latin typeface="Times New Roman"/>
                <a:ea typeface="宋体" pitchFamily="2" charset="-122"/>
              </a:rPr>
              <a:t>可得，当物体浸在液体中的体积相同时，液体密度越大，物体所受的浮力就</a:t>
            </a:r>
            <a:r>
              <a:rPr lang="en-US" altLang="zh-CN" sz="2400" b="1" spc="0">
                <a:latin typeface="Times New Roman"/>
              </a:rPr>
              <a:t>________</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p:txBody>
      </p:sp>
      <p:sp>
        <p:nvSpPr>
          <p:cNvPr id="30722" name="矩形 4"/>
          <p:cNvSpPr>
            <a:spLocks noChangeArrowheads="1"/>
          </p:cNvSpPr>
          <p:nvPr/>
        </p:nvSpPr>
        <p:spPr bwMode="auto">
          <a:xfrm>
            <a:off x="2184400" y="1604963"/>
            <a:ext cx="803275" cy="56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无关</a:t>
            </a:r>
            <a:endParaRPr lang="zh-CN" altLang="zh-CN" sz="1000">
              <a:latin typeface="宋体" pitchFamily="2" charset="-122"/>
              <a:ea typeface="宋体" pitchFamily="2" charset="-122"/>
            </a:endParaRPr>
          </a:p>
        </p:txBody>
      </p:sp>
      <p:sp>
        <p:nvSpPr>
          <p:cNvPr id="30723" name="矩形 3"/>
          <p:cNvSpPr>
            <a:spLocks noChangeArrowheads="1"/>
          </p:cNvSpPr>
          <p:nvPr/>
        </p:nvSpPr>
        <p:spPr bwMode="auto">
          <a:xfrm>
            <a:off x="5580063" y="2671763"/>
            <a:ext cx="803275" cy="56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越大</a:t>
            </a:r>
            <a:endParaRPr lang="zh-CN" altLang="zh-CN" sz="1000">
              <a:latin typeface="宋体" pitchFamily="2" charset="-122"/>
              <a:ea typeface="宋体" pitchFamily="2" charset="-122"/>
            </a:endParaRPr>
          </a:p>
        </p:txBody>
      </p:sp>
      <p:sp>
        <p:nvSpPr>
          <p:cNvPr id="30724" name="矩形 6"/>
          <p:cNvSpPr>
            <a:spLocks noChangeArrowheads="1"/>
          </p:cNvSpPr>
          <p:nvPr/>
        </p:nvSpPr>
        <p:spPr bwMode="auto">
          <a:xfrm>
            <a:off x="5961063" y="3808413"/>
            <a:ext cx="803275" cy="56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越大</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wipe(left)">
                                      <p:cBhvr>
                                        <p:cTn id="7" dur="500" fill="hold"/>
                                        <p:tgtEl>
                                          <p:spTgt spid="3072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0723"/>
                                        </p:tgtEl>
                                        <p:attrNameLst>
                                          <p:attrName>style.visibility</p:attrName>
                                        </p:attrNameLst>
                                      </p:cBhvr>
                                      <p:to>
                                        <p:strVal val="visible"/>
                                      </p:to>
                                    </p:set>
                                    <p:animEffect transition="in" filter="wipe(left)">
                                      <p:cBhvr>
                                        <p:cTn id="12" dur="500" fill="hold"/>
                                        <p:tgtEl>
                                          <p:spTgt spid="3072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0724"/>
                                        </p:tgtEl>
                                        <p:attrNameLst>
                                          <p:attrName>style.visibility</p:attrName>
                                        </p:attrNameLst>
                                      </p:cBhvr>
                                      <p:to>
                                        <p:strVal val="visible"/>
                                      </p:to>
                                    </p:set>
                                    <p:animEffect transition="in" filter="wipe(left)">
                                      <p:cBhvr>
                                        <p:cTn id="17" dur="500" fill="hold"/>
                                        <p:tgtEl>
                                          <p:spTgt spid="307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p:bldP spid="30723" grpId="0"/>
      <p:bldP spid="30724"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1745" name="矩形 4"/>
          <p:cNvSpPr>
            <a:spLocks noChangeArrowheads="1"/>
          </p:cNvSpPr>
          <p:nvPr/>
        </p:nvSpPr>
        <p:spPr bwMode="auto">
          <a:xfrm>
            <a:off x="565150" y="647700"/>
            <a:ext cx="8023225" cy="286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7505" marR="0" lvl="0" indent="-354965" algn="just">
              <a:lnSpc>
                <a:spcPct val="150000"/>
              </a:lnSpc>
              <a:spcAft>
                <a:spcPct val="0"/>
              </a:spcAft>
              <a:buClrTx/>
              <a:buFontTx/>
            </a:pPr>
            <a:r>
              <a:rPr lang="en-US" altLang="zh-CN" sz="2400" b="1" spc="0">
                <a:latin typeface="Times New Roman"/>
              </a:rPr>
              <a:t>6</a:t>
            </a:r>
            <a:r>
              <a:rPr lang="zh-CN" altLang="zh-CN" sz="2400" b="1" spc="0">
                <a:latin typeface="Times New Roman"/>
                <a:ea typeface="宋体" pitchFamily="2" charset="-122"/>
              </a:rPr>
              <a:t>．实验误差分析：实验时若先测量物体在水中受到的拉力，再测量物体的重力，会导致浮力的测量结果</a:t>
            </a:r>
            <a:r>
              <a:rPr lang="en-US" altLang="zh-CN" sz="2400" b="1" spc="0">
                <a:latin typeface="Times New Roman"/>
              </a:rPr>
              <a:t>________</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a:p>
            <a:pPr marL="357505" marR="0" lvl="0" indent="-354965" algn="just">
              <a:lnSpc>
                <a:spcPct val="150000"/>
              </a:lnSpc>
              <a:spcAft>
                <a:spcPct val="0"/>
              </a:spcAft>
              <a:buClrTx/>
              <a:buFontTx/>
            </a:pPr>
            <a:r>
              <a:rPr lang="en-US" altLang="zh-CN" sz="2400" b="1" spc="0">
                <a:latin typeface="Times New Roman"/>
              </a:rPr>
              <a:t>7</a:t>
            </a:r>
            <a:r>
              <a:rPr lang="zh-CN" altLang="zh-CN" sz="2400" b="1" spc="0">
                <a:latin typeface="Times New Roman"/>
                <a:ea typeface="宋体" pitchFamily="2" charset="-122"/>
              </a:rPr>
              <a:t>．实验结论：物体在液体中所受浮力的大小不仅与液体密度有关，还与物体排开液体的体积有关，而与物体浸没在液体中的深度无关。</a:t>
            </a:r>
            <a:endParaRPr lang="zh-CN" altLang="zh-CN" sz="1000">
              <a:latin typeface="宋体" pitchFamily="2" charset="-122"/>
              <a:ea typeface="宋体" pitchFamily="2" charset="-122"/>
            </a:endParaRPr>
          </a:p>
        </p:txBody>
      </p:sp>
      <p:sp>
        <p:nvSpPr>
          <p:cNvPr id="31746" name="矩形 3"/>
          <p:cNvSpPr>
            <a:spLocks noChangeArrowheads="1"/>
          </p:cNvSpPr>
          <p:nvPr/>
        </p:nvSpPr>
        <p:spPr bwMode="auto">
          <a:xfrm>
            <a:off x="7092950" y="1144588"/>
            <a:ext cx="803275" cy="56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偏大</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1746"/>
                                        </p:tgtEl>
                                        <p:attrNameLst>
                                          <p:attrName>style.visibility</p:attrName>
                                        </p:attrNameLst>
                                      </p:cBhvr>
                                      <p:to>
                                        <p:strVal val="visible"/>
                                      </p:to>
                                    </p:set>
                                    <p:animEffect transition="in" filter="wipe(left)">
                                      <p:cBhvr>
                                        <p:cTn id="7" dur="500" fill="hold"/>
                                        <p:tgtEl>
                                          <p:spTgt spid="317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2769" name="矩形 4"/>
          <p:cNvSpPr>
            <a:spLocks noChangeArrowheads="1"/>
          </p:cNvSpPr>
          <p:nvPr/>
        </p:nvSpPr>
        <p:spPr bwMode="auto">
          <a:xfrm>
            <a:off x="323850" y="436563"/>
            <a:ext cx="84709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7505" marR="0" lvl="0" indent="-354965" algn="just">
              <a:lnSpc>
                <a:spcPct val="150000"/>
              </a:lnSpc>
              <a:spcAft>
                <a:spcPct val="0"/>
              </a:spcAft>
              <a:buClrTx/>
              <a:buFontTx/>
            </a:pPr>
            <a:r>
              <a:rPr lang="zh-CN" altLang="zh-CN" sz="2400" b="1" spc="0">
                <a:latin typeface="Times New Roman"/>
                <a:ea typeface="宋体" pitchFamily="2" charset="-122"/>
              </a:rPr>
              <a:t>【典例</a:t>
            </a:r>
            <a:r>
              <a:rPr lang="en-US" altLang="zh-CN" sz="2400" b="1" spc="0">
                <a:latin typeface="Times New Roman"/>
              </a:rPr>
              <a:t>6</a:t>
            </a:r>
            <a:r>
              <a:rPr lang="zh-CN" altLang="zh-CN" sz="2400" b="1" spc="0">
                <a:latin typeface="Times New Roman"/>
                <a:ea typeface="宋体" pitchFamily="2" charset="-122"/>
              </a:rPr>
              <a:t>】探究</a:t>
            </a:r>
            <a:r>
              <a:rPr lang="en-US" altLang="zh-CN" sz="2400" b="1" spc="0">
                <a:latin typeface="Times New Roman"/>
              </a:rPr>
              <a:t>“</a:t>
            </a:r>
            <a:r>
              <a:rPr lang="zh-CN" altLang="zh-CN" sz="2400" b="1" spc="0">
                <a:latin typeface="Times New Roman"/>
                <a:ea typeface="宋体" pitchFamily="2" charset="-122"/>
              </a:rPr>
              <a:t>浮力大小与哪些因素有关</a:t>
            </a:r>
            <a:r>
              <a:rPr lang="en-US" altLang="zh-CN" sz="2400" b="1" spc="0">
                <a:latin typeface="Times New Roman"/>
              </a:rPr>
              <a:t>”</a:t>
            </a:r>
            <a:r>
              <a:rPr lang="zh-CN" altLang="zh-CN" sz="2400" b="1" spc="0">
                <a:latin typeface="Times New Roman"/>
                <a:ea typeface="宋体" pitchFamily="2" charset="-122"/>
              </a:rPr>
              <a:t>的实验时，如图甲所示，将体积为</a:t>
            </a:r>
            <a:r>
              <a:rPr lang="en-US" altLang="zh-CN" sz="2400" b="1" spc="0">
                <a:latin typeface="Times New Roman"/>
              </a:rPr>
              <a:t>100 cm</a:t>
            </a:r>
            <a:r>
              <a:rPr lang="en-US" altLang="zh-CN" sz="2400" b="1" spc="0" baseline="30000">
                <a:latin typeface="Times New Roman"/>
              </a:rPr>
              <a:t>3</a:t>
            </a:r>
            <a:r>
              <a:rPr lang="zh-CN" altLang="zh-CN" sz="2400" b="1" spc="0">
                <a:latin typeface="Times New Roman"/>
                <a:ea typeface="宋体" pitchFamily="2" charset="-122"/>
              </a:rPr>
              <a:t>的物体缓缓浸入某液体中</a:t>
            </a:r>
            <a:r>
              <a:rPr lang="en-US" altLang="zh-CN" sz="2400" b="1" spc="0">
                <a:latin typeface="Times New Roman"/>
              </a:rPr>
              <a:t>(</a:t>
            </a:r>
            <a:r>
              <a:rPr lang="zh-CN" altLang="zh-CN" sz="2400" b="1" spc="0">
                <a:latin typeface="Times New Roman"/>
                <a:ea typeface="宋体" pitchFamily="2" charset="-122"/>
              </a:rPr>
              <a:t>液体未溢出</a:t>
            </a:r>
            <a:r>
              <a:rPr lang="en-US" altLang="zh-CN" sz="2400" b="1" spc="0">
                <a:latin typeface="Times New Roman"/>
              </a:rPr>
              <a:t>)</a:t>
            </a:r>
            <a:r>
              <a:rPr lang="zh-CN" altLang="zh-CN" sz="2400" b="1" spc="0">
                <a:latin typeface="Times New Roman"/>
                <a:ea typeface="宋体" pitchFamily="2" charset="-122"/>
              </a:rPr>
              <a:t>；根据实验数据绘制了测力计的示数</a:t>
            </a:r>
            <a:r>
              <a:rPr lang="en-US" altLang="zh-CN" sz="2400" b="1" i="1" spc="0">
                <a:latin typeface="Times New Roman"/>
              </a:rPr>
              <a:t>F</a:t>
            </a:r>
            <a:r>
              <a:rPr lang="zh-CN" altLang="zh-CN" sz="2400" b="1" spc="0">
                <a:latin typeface="Times New Roman"/>
                <a:ea typeface="宋体" pitchFamily="2" charset="-122"/>
              </a:rPr>
              <a:t>与物体下表面浸入液体中的深度</a:t>
            </a:r>
            <a:r>
              <a:rPr lang="en-US" altLang="zh-CN" sz="2400" b="1" i="1" spc="0">
                <a:latin typeface="Times New Roman"/>
              </a:rPr>
              <a:t>h</a:t>
            </a:r>
            <a:r>
              <a:rPr lang="zh-CN" altLang="zh-CN" sz="2400" b="1" spc="0">
                <a:latin typeface="Times New Roman"/>
                <a:ea typeface="宋体" pitchFamily="2" charset="-122"/>
              </a:rPr>
              <a:t>的关系图像，如图乙所示。</a:t>
            </a:r>
            <a:r>
              <a:rPr lang="en-US" altLang="zh-CN" sz="2400" b="1" spc="0">
                <a:latin typeface="Times New Roman"/>
              </a:rPr>
              <a:t>(</a:t>
            </a:r>
            <a:r>
              <a:rPr lang="en-US" altLang="zh-CN" sz="2400" b="1" i="1" spc="0">
                <a:latin typeface="Times New Roman"/>
              </a:rPr>
              <a:t>g</a:t>
            </a:r>
            <a:r>
              <a:rPr lang="zh-CN" altLang="zh-CN" sz="2400" b="1" spc="0">
                <a:latin typeface="Times New Roman"/>
                <a:ea typeface="宋体" pitchFamily="2" charset="-122"/>
              </a:rPr>
              <a:t>取</a:t>
            </a:r>
            <a:r>
              <a:rPr lang="en-US" altLang="zh-CN" sz="2400" b="1" spc="0">
                <a:latin typeface="Times New Roman"/>
              </a:rPr>
              <a:t>10 N/kg)</a:t>
            </a:r>
            <a:endParaRPr lang="zh-CN" altLang="zh-CN" sz="1000">
              <a:latin typeface="宋体" pitchFamily="2" charset="-122"/>
              <a:ea typeface="宋体" pitchFamily="2" charset="-122"/>
            </a:endParaRPr>
          </a:p>
        </p:txBody>
      </p:sp>
      <p:pic>
        <p:nvPicPr>
          <p:cNvPr id="32770" name="Picture 5" descr="图+225"/>
          <p:cNvPicPr>
            <a:picLocks noChangeAspect="1"/>
          </p:cNvPicPr>
          <p:nvPr/>
        </p:nvPicPr>
        <p:blipFill>
          <a:blip r:embed="rId2">
            <a:clrChange>
              <a:clrFrom>
                <a:srgbClr val="FFFFFF"/>
              </a:clrFrom>
              <a:clrTo>
                <a:srgbClr val="FFFFFF">
                  <a:alpha val="0"/>
                </a:srgbClr>
              </a:clrTo>
            </a:clrChange>
          </a:blip>
          <a:stretch>
            <a:fillRect/>
          </a:stretch>
        </p:blipFill>
        <p:spPr>
          <a:xfrm>
            <a:off x="1828800" y="2638425"/>
            <a:ext cx="5551488" cy="2062163"/>
          </a:xfrm>
          <a:prstGeom prst="rect">
            <a:avLst/>
          </a:prstGeom>
          <a:noFill/>
          <a:ln>
            <a:noFill/>
            <a:miter lim="800000"/>
          </a:ln>
        </p:spPr>
      </p:pic>
    </p:spTree>
  </p:cSld>
  <p:clrMapOvr>
    <a:masterClrMapping/>
  </p:clrMapOvr>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3793" name="矩形 4"/>
          <p:cNvSpPr>
            <a:spLocks noChangeArrowheads="1"/>
          </p:cNvSpPr>
          <p:nvPr/>
        </p:nvSpPr>
        <p:spPr bwMode="auto">
          <a:xfrm>
            <a:off x="565150" y="647700"/>
            <a:ext cx="8023225" cy="390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7505" marR="0" lvl="0" indent="-354965" algn="just">
              <a:lnSpc>
                <a:spcPct val="150000"/>
              </a:lnSpc>
              <a:spcAft>
                <a:spcPct val="0"/>
              </a:spcAft>
              <a:buClrTx/>
              <a:buFontTx/>
            </a:pPr>
            <a:r>
              <a:rPr lang="en-US" altLang="zh-CN" sz="2400" b="1" spc="0">
                <a:latin typeface="Times New Roman"/>
              </a:rPr>
              <a:t>(1)</a:t>
            </a:r>
            <a:r>
              <a:rPr lang="zh-CN" altLang="zh-CN" sz="2400" b="1" spc="0">
                <a:latin typeface="Times New Roman"/>
                <a:ea typeface="宋体" pitchFamily="2" charset="-122"/>
              </a:rPr>
              <a:t>分析图乙发现，物体浸没在液体中后，测力计示数不再变化，说明浸没在液体中的物体所受的浮力大小与</a:t>
            </a:r>
            <a:r>
              <a:rPr lang="en-US" altLang="zh-CN" sz="2400" b="1" spc="0">
                <a:latin typeface="Times New Roman"/>
              </a:rPr>
              <a:t>________________(</a:t>
            </a:r>
            <a:r>
              <a:rPr lang="zh-CN" altLang="zh-CN" sz="2400" b="1" spc="0">
                <a:latin typeface="Times New Roman"/>
                <a:ea typeface="宋体" pitchFamily="2" charset="-122"/>
              </a:rPr>
              <a:t>填</a:t>
            </a:r>
            <a:r>
              <a:rPr lang="en-US" altLang="zh-CN" sz="2400" b="1" spc="0">
                <a:latin typeface="Times New Roman"/>
              </a:rPr>
              <a:t>“</a:t>
            </a:r>
            <a:r>
              <a:rPr lang="zh-CN" altLang="zh-CN" sz="2400" b="1" spc="0">
                <a:latin typeface="Times New Roman"/>
                <a:ea typeface="宋体" pitchFamily="2" charset="-122"/>
              </a:rPr>
              <a:t>物体体积</a:t>
            </a:r>
            <a:r>
              <a:rPr lang="en-US" altLang="zh-CN" sz="2400" b="1" spc="0">
                <a:latin typeface="Times New Roman"/>
              </a:rPr>
              <a:t>”</a:t>
            </a:r>
            <a:r>
              <a:rPr lang="zh-CN" altLang="zh-CN" sz="2400" b="1" spc="0">
                <a:latin typeface="Times New Roman"/>
                <a:ea typeface="宋体" pitchFamily="2" charset="-122"/>
              </a:rPr>
              <a:t>或</a:t>
            </a:r>
            <a:r>
              <a:rPr lang="en-US" altLang="zh-CN" sz="2400" b="1" spc="0">
                <a:latin typeface="Times New Roman"/>
              </a:rPr>
              <a:t>“</a:t>
            </a:r>
            <a:r>
              <a:rPr lang="zh-CN" altLang="zh-CN" sz="2400" b="1" spc="0">
                <a:latin typeface="Times New Roman"/>
                <a:ea typeface="宋体" pitchFamily="2" charset="-122"/>
              </a:rPr>
              <a:t>排开液体体积</a:t>
            </a:r>
            <a:r>
              <a:rPr lang="en-US" altLang="zh-CN" sz="2400" b="1" spc="0">
                <a:latin typeface="Times New Roman"/>
              </a:rPr>
              <a:t>”)</a:t>
            </a:r>
            <a:r>
              <a:rPr lang="zh-CN" altLang="zh-CN" sz="2400" b="1" spc="0">
                <a:latin typeface="Times New Roman"/>
                <a:ea typeface="宋体" pitchFamily="2" charset="-122"/>
              </a:rPr>
              <a:t>有关，与物体浸没在液体中的深度</a:t>
            </a:r>
            <a:r>
              <a:rPr lang="en-US" altLang="zh-CN" sz="2400" b="1" spc="0">
                <a:latin typeface="Times New Roman"/>
              </a:rPr>
              <a:t>________(</a:t>
            </a:r>
            <a:r>
              <a:rPr lang="zh-CN" altLang="zh-CN" sz="2400" b="1" spc="0">
                <a:latin typeface="Times New Roman"/>
                <a:ea typeface="宋体" pitchFamily="2" charset="-122"/>
              </a:rPr>
              <a:t>填</a:t>
            </a:r>
            <a:r>
              <a:rPr lang="en-US" altLang="zh-CN" sz="2400" b="1" spc="0">
                <a:latin typeface="Times New Roman"/>
              </a:rPr>
              <a:t>“</a:t>
            </a:r>
            <a:r>
              <a:rPr lang="zh-CN" altLang="zh-CN" sz="2400" b="1" spc="0">
                <a:latin typeface="Times New Roman"/>
                <a:ea typeface="宋体" pitchFamily="2" charset="-122"/>
              </a:rPr>
              <a:t>有关</a:t>
            </a:r>
            <a:r>
              <a:rPr lang="en-US" altLang="zh-CN" sz="2400" b="1" spc="0">
                <a:latin typeface="Times New Roman"/>
              </a:rPr>
              <a:t>”</a:t>
            </a:r>
            <a:r>
              <a:rPr lang="zh-CN" altLang="zh-CN" sz="2400" b="1" spc="0">
                <a:latin typeface="Times New Roman"/>
                <a:ea typeface="宋体" pitchFamily="2" charset="-122"/>
              </a:rPr>
              <a:t>或</a:t>
            </a:r>
            <a:r>
              <a:rPr lang="en-US" altLang="zh-CN" sz="2400" b="1" spc="0">
                <a:latin typeface="Times New Roman"/>
              </a:rPr>
              <a:t>“</a:t>
            </a:r>
            <a:r>
              <a:rPr lang="zh-CN" altLang="zh-CN" sz="2400" b="1" spc="0">
                <a:latin typeface="Times New Roman"/>
                <a:ea typeface="宋体" pitchFamily="2" charset="-122"/>
              </a:rPr>
              <a:t>无关</a:t>
            </a:r>
            <a:r>
              <a:rPr lang="en-US" altLang="zh-CN" sz="2400" b="1" spc="0">
                <a:latin typeface="Times New Roman"/>
              </a:rPr>
              <a:t>”)</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a:p>
            <a:pPr marL="357505" marR="0" lvl="0" indent="-354965" algn="just">
              <a:lnSpc>
                <a:spcPct val="150000"/>
              </a:lnSpc>
              <a:spcAft>
                <a:spcPct val="0"/>
              </a:spcAft>
              <a:buClrTx/>
              <a:buFontTx/>
            </a:pPr>
            <a:r>
              <a:rPr lang="en-US" altLang="zh-CN" sz="2400" b="1" spc="0">
                <a:latin typeface="Times New Roman"/>
              </a:rPr>
              <a:t>(2)</a:t>
            </a:r>
            <a:r>
              <a:rPr lang="zh-CN" altLang="zh-CN" sz="2400" b="1" spc="0">
                <a:latin typeface="Times New Roman"/>
                <a:ea typeface="宋体" pitchFamily="2" charset="-122"/>
              </a:rPr>
              <a:t>物体密度为</a:t>
            </a:r>
            <a:r>
              <a:rPr lang="en-US" altLang="zh-CN" sz="2400" b="1" spc="0">
                <a:latin typeface="Times New Roman"/>
              </a:rPr>
              <a:t>______g/cm</a:t>
            </a:r>
            <a:r>
              <a:rPr lang="en-US" altLang="zh-CN" sz="2400" b="1" spc="0" baseline="30000">
                <a:latin typeface="Times New Roman"/>
              </a:rPr>
              <a:t>3</a:t>
            </a:r>
            <a:r>
              <a:rPr lang="zh-CN" altLang="zh-CN" sz="2400" b="1" spc="0">
                <a:latin typeface="Times New Roman"/>
                <a:ea typeface="宋体" pitchFamily="2" charset="-122"/>
              </a:rPr>
              <a:t>，若把该物体直接放入此液体中，静止时物体受到容器底的支持力为</a:t>
            </a:r>
            <a:r>
              <a:rPr lang="en-US" altLang="zh-CN" sz="2400" b="1" spc="0">
                <a:latin typeface="Times New Roman"/>
              </a:rPr>
              <a:t>______N</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p:txBody>
      </p:sp>
      <p:sp>
        <p:nvSpPr>
          <p:cNvPr id="33794" name="矩形 6"/>
          <p:cNvSpPr>
            <a:spLocks noChangeArrowheads="1"/>
          </p:cNvSpPr>
          <p:nvPr/>
        </p:nvSpPr>
        <p:spPr bwMode="auto">
          <a:xfrm>
            <a:off x="1258888" y="1708150"/>
            <a:ext cx="2041525"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排开液体体积</a:t>
            </a:r>
            <a:endParaRPr lang="zh-CN" altLang="zh-CN" sz="1000">
              <a:latin typeface="宋体" pitchFamily="2" charset="-122"/>
              <a:ea typeface="宋体" pitchFamily="2" charset="-122"/>
            </a:endParaRPr>
          </a:p>
        </p:txBody>
      </p:sp>
      <p:sp>
        <p:nvSpPr>
          <p:cNvPr id="33795" name="矩形 3"/>
          <p:cNvSpPr>
            <a:spLocks noChangeArrowheads="1"/>
          </p:cNvSpPr>
          <p:nvPr/>
        </p:nvSpPr>
        <p:spPr bwMode="auto">
          <a:xfrm>
            <a:off x="5795963" y="2259013"/>
            <a:ext cx="803275"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无关</a:t>
            </a:r>
            <a:endParaRPr lang="zh-CN" altLang="zh-CN" sz="1000">
              <a:latin typeface="宋体" pitchFamily="2" charset="-122"/>
              <a:ea typeface="宋体" pitchFamily="2" charset="-122"/>
            </a:endParaRPr>
          </a:p>
        </p:txBody>
      </p:sp>
      <p:sp>
        <p:nvSpPr>
          <p:cNvPr id="33796" name="矩形 5"/>
          <p:cNvSpPr>
            <a:spLocks noChangeArrowheads="1"/>
          </p:cNvSpPr>
          <p:nvPr/>
        </p:nvSpPr>
        <p:spPr bwMode="auto">
          <a:xfrm>
            <a:off x="2987675" y="3363913"/>
            <a:ext cx="338138"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en-US" altLang="zh-CN" sz="2400" b="1" spc="0">
                <a:solidFill>
                  <a:srgbClr val="C00000"/>
                </a:solidFill>
                <a:latin typeface="Times New Roman"/>
              </a:rPr>
              <a:t>5</a:t>
            </a:r>
            <a:endParaRPr lang="zh-CN" altLang="zh-CN" sz="1000">
              <a:latin typeface="宋体" pitchFamily="2" charset="-122"/>
              <a:ea typeface="宋体" pitchFamily="2" charset="-122"/>
            </a:endParaRPr>
          </a:p>
        </p:txBody>
      </p:sp>
      <p:sp>
        <p:nvSpPr>
          <p:cNvPr id="33797" name="矩形 7"/>
          <p:cNvSpPr>
            <a:spLocks noChangeArrowheads="1"/>
          </p:cNvSpPr>
          <p:nvPr/>
        </p:nvSpPr>
        <p:spPr bwMode="auto">
          <a:xfrm>
            <a:off x="5875338" y="3867150"/>
            <a:ext cx="5683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en-US" altLang="zh-CN" sz="2400" b="1" spc="0">
                <a:solidFill>
                  <a:srgbClr val="C00000"/>
                </a:solidFill>
                <a:latin typeface="Times New Roman"/>
              </a:rPr>
              <a:t>3.9</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3794"/>
                                        </p:tgtEl>
                                        <p:attrNameLst>
                                          <p:attrName>style.visibility</p:attrName>
                                        </p:attrNameLst>
                                      </p:cBhvr>
                                      <p:to>
                                        <p:strVal val="visible"/>
                                      </p:to>
                                    </p:set>
                                    <p:animEffect transition="in" filter="wipe(left)">
                                      <p:cBhvr>
                                        <p:cTn id="7" dur="500" fill="hold"/>
                                        <p:tgtEl>
                                          <p:spTgt spid="3379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3795"/>
                                        </p:tgtEl>
                                        <p:attrNameLst>
                                          <p:attrName>style.visibility</p:attrName>
                                        </p:attrNameLst>
                                      </p:cBhvr>
                                      <p:to>
                                        <p:strVal val="visible"/>
                                      </p:to>
                                    </p:set>
                                    <p:animEffect transition="in" filter="wipe(left)">
                                      <p:cBhvr>
                                        <p:cTn id="12" dur="500" fill="hold"/>
                                        <p:tgtEl>
                                          <p:spTgt spid="3379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3796"/>
                                        </p:tgtEl>
                                        <p:attrNameLst>
                                          <p:attrName>style.visibility</p:attrName>
                                        </p:attrNameLst>
                                      </p:cBhvr>
                                      <p:to>
                                        <p:strVal val="visible"/>
                                      </p:to>
                                    </p:set>
                                    <p:animEffect transition="in" filter="wipe(left)">
                                      <p:cBhvr>
                                        <p:cTn id="17" dur="500" fill="hold"/>
                                        <p:tgtEl>
                                          <p:spTgt spid="33796"/>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3797"/>
                                        </p:tgtEl>
                                        <p:attrNameLst>
                                          <p:attrName>style.visibility</p:attrName>
                                        </p:attrNameLst>
                                      </p:cBhvr>
                                      <p:to>
                                        <p:strVal val="visible"/>
                                      </p:to>
                                    </p:set>
                                    <p:animEffect transition="in" filter="wipe(left)">
                                      <p:cBhvr>
                                        <p:cTn id="22" dur="500" fill="hold"/>
                                        <p:tgtEl>
                                          <p:spTgt spid="337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p:bldP spid="33795" grpId="0"/>
      <p:bldP spid="33796" grpId="0"/>
      <p:bldP spid="33797"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4817" name="矩形 4"/>
          <p:cNvSpPr>
            <a:spLocks noChangeArrowheads="1"/>
          </p:cNvSpPr>
          <p:nvPr/>
        </p:nvSpPr>
        <p:spPr bwMode="auto">
          <a:xfrm>
            <a:off x="565150" y="647700"/>
            <a:ext cx="8023225"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7505" marR="0" lvl="0" indent="-354965" algn="just">
              <a:lnSpc>
                <a:spcPct val="150000"/>
              </a:lnSpc>
              <a:spcAft>
                <a:spcPct val="0"/>
              </a:spcAft>
              <a:buClrTx/>
              <a:buFontTx/>
            </a:pPr>
            <a:r>
              <a:rPr lang="en-US" altLang="zh-CN" sz="2400" b="1" spc="0">
                <a:latin typeface="Times New Roman"/>
              </a:rPr>
              <a:t>(3)</a:t>
            </a:r>
            <a:r>
              <a:rPr lang="zh-CN" altLang="zh-CN" sz="2400" b="1" spc="0">
                <a:latin typeface="Times New Roman"/>
                <a:ea typeface="宋体" pitchFamily="2" charset="-122"/>
              </a:rPr>
              <a:t>当</a:t>
            </a:r>
            <a:r>
              <a:rPr lang="en-US" altLang="zh-CN" sz="2400" b="1" i="1" spc="0">
                <a:latin typeface="Times New Roman"/>
              </a:rPr>
              <a:t>h</a:t>
            </a:r>
            <a:r>
              <a:rPr lang="zh-CN" altLang="zh-CN" sz="2400" b="1" spc="0">
                <a:latin typeface="Times New Roman"/>
                <a:ea typeface="宋体" pitchFamily="2" charset="-122"/>
              </a:rPr>
              <a:t>＝</a:t>
            </a:r>
            <a:r>
              <a:rPr lang="en-US" altLang="zh-CN" sz="2400" b="1" spc="0">
                <a:latin typeface="Times New Roman"/>
              </a:rPr>
              <a:t>4 cm</a:t>
            </a:r>
            <a:r>
              <a:rPr lang="zh-CN" altLang="zh-CN" sz="2400" b="1" spc="0">
                <a:latin typeface="Times New Roman"/>
                <a:ea typeface="宋体" pitchFamily="2" charset="-122"/>
              </a:rPr>
              <a:t>时，物体受到的浮力为</a:t>
            </a:r>
            <a:r>
              <a:rPr lang="en-US" altLang="zh-CN" sz="2400" b="1" spc="0">
                <a:latin typeface="Times New Roman"/>
              </a:rPr>
              <a:t>______N</a:t>
            </a:r>
            <a:r>
              <a:rPr lang="zh-CN" altLang="zh-CN" sz="2400" b="1" spc="0">
                <a:latin typeface="Times New Roman"/>
                <a:ea typeface="宋体" pitchFamily="2" charset="-122"/>
              </a:rPr>
              <a:t>，下表面所受压强为</a:t>
            </a:r>
            <a:r>
              <a:rPr lang="en-US" altLang="zh-CN" sz="2400" b="1" spc="0">
                <a:latin typeface="Times New Roman"/>
              </a:rPr>
              <a:t>________Pa</a:t>
            </a:r>
            <a:r>
              <a:rPr lang="zh-CN" altLang="zh-CN" sz="2400" b="1" spc="0">
                <a:latin typeface="Times New Roman"/>
                <a:ea typeface="宋体" pitchFamily="2" charset="-122"/>
              </a:rPr>
              <a:t>；整个过程，物体下表面所受液体压强</a:t>
            </a:r>
            <a:r>
              <a:rPr lang="en-US" altLang="zh-CN" sz="2400" b="1" i="1" spc="0">
                <a:latin typeface="Times New Roman"/>
              </a:rPr>
              <a:t>p</a:t>
            </a:r>
            <a:r>
              <a:rPr lang="zh-CN" altLang="zh-CN" sz="2400" b="1" spc="0">
                <a:latin typeface="Times New Roman"/>
                <a:ea typeface="宋体" pitchFamily="2" charset="-122"/>
              </a:rPr>
              <a:t>与其浸入液体中深度</a:t>
            </a:r>
            <a:r>
              <a:rPr lang="en-US" altLang="zh-CN" sz="2400" b="1" i="1" spc="0">
                <a:latin typeface="Times New Roman"/>
              </a:rPr>
              <a:t>h</a:t>
            </a:r>
            <a:r>
              <a:rPr lang="zh-CN" altLang="zh-CN" sz="2400" b="1" spc="0">
                <a:latin typeface="Times New Roman"/>
                <a:ea typeface="宋体" pitchFamily="2" charset="-122"/>
              </a:rPr>
              <a:t>的关系图像应该是图丙中的</a:t>
            </a:r>
            <a:r>
              <a:rPr lang="en-US" altLang="zh-CN" sz="2400" b="1" spc="0">
                <a:latin typeface="Times New Roman"/>
              </a:rPr>
              <a:t>__________</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a:p>
            <a:pPr marL="357505" marR="0" lvl="0" indent="-354965" algn="just">
              <a:lnSpc>
                <a:spcPct val="150000"/>
              </a:lnSpc>
              <a:spcAft>
                <a:spcPct val="0"/>
              </a:spcAft>
              <a:buClrTx/>
              <a:buFontTx/>
            </a:pPr>
            <a:r>
              <a:rPr lang="en-US" altLang="zh-CN" sz="2400" b="1" spc="0">
                <a:latin typeface="Times New Roman"/>
              </a:rPr>
              <a:t>(4)</a:t>
            </a:r>
            <a:r>
              <a:rPr lang="zh-CN" altLang="zh-CN" sz="2400" b="1" spc="0">
                <a:latin typeface="Times New Roman"/>
                <a:ea typeface="宋体" pitchFamily="2" charset="-122"/>
              </a:rPr>
              <a:t>将容器中液体更换为水，发现当物体浸没时测力计的示数大于浸没在原来液体中时的示数，说明浸在液体中的物体所受浮力大小还与</a:t>
            </a:r>
            <a:r>
              <a:rPr lang="en-US" altLang="zh-CN" sz="2400" b="1" spc="0">
                <a:latin typeface="Times New Roman"/>
              </a:rPr>
              <a:t>____________</a:t>
            </a:r>
            <a:r>
              <a:rPr lang="zh-CN" altLang="zh-CN" sz="2400" b="1" spc="0">
                <a:latin typeface="Times New Roman"/>
                <a:ea typeface="宋体" pitchFamily="2" charset="-122"/>
              </a:rPr>
              <a:t>有关。</a:t>
            </a:r>
            <a:endParaRPr lang="zh-CN" altLang="zh-CN" sz="1000">
              <a:latin typeface="宋体" pitchFamily="2" charset="-122"/>
              <a:ea typeface="宋体" pitchFamily="2" charset="-122"/>
            </a:endParaRPr>
          </a:p>
        </p:txBody>
      </p:sp>
      <p:sp>
        <p:nvSpPr>
          <p:cNvPr id="34818" name="矩形 6"/>
          <p:cNvSpPr>
            <a:spLocks noChangeArrowheads="1"/>
          </p:cNvSpPr>
          <p:nvPr/>
        </p:nvSpPr>
        <p:spPr bwMode="auto">
          <a:xfrm>
            <a:off x="5802313" y="581025"/>
            <a:ext cx="569913"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en-US" altLang="zh-CN" sz="2400" b="1" spc="0">
                <a:solidFill>
                  <a:srgbClr val="C00000"/>
                </a:solidFill>
                <a:latin typeface="Times New Roman"/>
              </a:rPr>
              <a:t>1.1</a:t>
            </a:r>
            <a:endParaRPr lang="zh-CN" altLang="zh-CN" sz="1000">
              <a:latin typeface="宋体" pitchFamily="2" charset="-122"/>
              <a:ea typeface="宋体" pitchFamily="2" charset="-122"/>
            </a:endParaRPr>
          </a:p>
        </p:txBody>
      </p:sp>
      <p:pic>
        <p:nvPicPr>
          <p:cNvPr id="34819" name="Picture 7" descr="C:\Users\Administrator\Desktop\习题课件\返回框.png">
            <a:hlinkClick r:id="rId3" action="ppaction://hlinksldjump"/>
          </p:cNvPr>
          <p:cNvPicPr>
            <a:picLocks noChangeAspect="1"/>
          </p:cNvPicPr>
          <p:nvPr/>
        </p:nvPicPr>
        <p:blipFill>
          <a:blip r:embed="rId2"/>
          <a:stretch>
            <a:fillRect/>
          </a:stretch>
        </p:blipFill>
        <p:spPr>
          <a:xfrm>
            <a:off x="8150225" y="4146550"/>
            <a:ext cx="669925" cy="669925"/>
          </a:xfrm>
          <a:prstGeom prst="rect">
            <a:avLst/>
          </a:prstGeom>
          <a:noFill/>
          <a:ln>
            <a:noFill/>
            <a:miter lim="800000"/>
          </a:ln>
        </p:spPr>
      </p:pic>
      <p:sp>
        <p:nvSpPr>
          <p:cNvPr id="34820" name="矩形 5"/>
          <p:cNvSpPr>
            <a:spLocks noChangeArrowheads="1"/>
          </p:cNvSpPr>
          <p:nvPr/>
        </p:nvSpPr>
        <p:spPr bwMode="auto">
          <a:xfrm>
            <a:off x="2228850" y="1131888"/>
            <a:ext cx="646113"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en-US" altLang="zh-CN" sz="2400" b="1" spc="0">
                <a:solidFill>
                  <a:srgbClr val="C00000"/>
                </a:solidFill>
                <a:latin typeface="Times New Roman"/>
              </a:rPr>
              <a:t>440</a:t>
            </a:r>
            <a:endParaRPr lang="zh-CN" altLang="zh-CN" sz="1000">
              <a:latin typeface="宋体" pitchFamily="2" charset="-122"/>
              <a:ea typeface="宋体" pitchFamily="2" charset="-122"/>
            </a:endParaRPr>
          </a:p>
        </p:txBody>
      </p:sp>
      <p:sp>
        <p:nvSpPr>
          <p:cNvPr id="34821" name="矩形 7"/>
          <p:cNvSpPr>
            <a:spLocks noChangeArrowheads="1"/>
          </p:cNvSpPr>
          <p:nvPr/>
        </p:nvSpPr>
        <p:spPr bwMode="auto">
          <a:xfrm>
            <a:off x="1531938" y="2284413"/>
            <a:ext cx="3905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en-US" altLang="zh-CN" sz="2400" b="1" spc="0">
                <a:solidFill>
                  <a:srgbClr val="C00000"/>
                </a:solidFill>
                <a:latin typeface="Times New Roman"/>
              </a:rPr>
              <a:t>B</a:t>
            </a:r>
            <a:endParaRPr lang="zh-CN" altLang="zh-CN" sz="1000">
              <a:latin typeface="宋体" pitchFamily="2" charset="-122"/>
              <a:ea typeface="宋体" pitchFamily="2" charset="-122"/>
            </a:endParaRPr>
          </a:p>
        </p:txBody>
      </p:sp>
      <p:sp>
        <p:nvSpPr>
          <p:cNvPr id="34822" name="矩形 8"/>
          <p:cNvSpPr>
            <a:spLocks noChangeArrowheads="1"/>
          </p:cNvSpPr>
          <p:nvPr/>
        </p:nvSpPr>
        <p:spPr bwMode="auto">
          <a:xfrm>
            <a:off x="4208463" y="3916363"/>
            <a:ext cx="1731963"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液体的密度</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4818"/>
                                        </p:tgtEl>
                                        <p:attrNameLst>
                                          <p:attrName>style.visibility</p:attrName>
                                        </p:attrNameLst>
                                      </p:cBhvr>
                                      <p:to>
                                        <p:strVal val="visible"/>
                                      </p:to>
                                    </p:set>
                                    <p:animEffect transition="in" filter="wipe(left)">
                                      <p:cBhvr>
                                        <p:cTn id="7" dur="500" fill="hold"/>
                                        <p:tgtEl>
                                          <p:spTgt spid="3481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4820"/>
                                        </p:tgtEl>
                                        <p:attrNameLst>
                                          <p:attrName>style.visibility</p:attrName>
                                        </p:attrNameLst>
                                      </p:cBhvr>
                                      <p:to>
                                        <p:strVal val="visible"/>
                                      </p:to>
                                    </p:set>
                                    <p:animEffect transition="in" filter="wipe(left)">
                                      <p:cBhvr>
                                        <p:cTn id="12" dur="500" fill="hold"/>
                                        <p:tgtEl>
                                          <p:spTgt spid="34820"/>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4821"/>
                                        </p:tgtEl>
                                        <p:attrNameLst>
                                          <p:attrName>style.visibility</p:attrName>
                                        </p:attrNameLst>
                                      </p:cBhvr>
                                      <p:to>
                                        <p:strVal val="visible"/>
                                      </p:to>
                                    </p:set>
                                    <p:animEffect transition="in" filter="wipe(left)">
                                      <p:cBhvr>
                                        <p:cTn id="17" dur="500" fill="hold"/>
                                        <p:tgtEl>
                                          <p:spTgt spid="34821"/>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4822"/>
                                        </p:tgtEl>
                                        <p:attrNameLst>
                                          <p:attrName>style.visibility</p:attrName>
                                        </p:attrNameLst>
                                      </p:cBhvr>
                                      <p:to>
                                        <p:strVal val="visible"/>
                                      </p:to>
                                    </p:set>
                                    <p:animEffect transition="in" filter="wipe(left)">
                                      <p:cBhvr>
                                        <p:cTn id="22" dur="500" fill="hold"/>
                                        <p:tgtEl>
                                          <p:spTgt spid="348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p:bldP spid="34820" grpId="0"/>
      <p:bldP spid="34821" grpId="0"/>
      <p:bldP spid="34822"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5841" name="矩形 15"/>
          <p:cNvSpPr>
            <a:spLocks noChangeArrowheads="1"/>
          </p:cNvSpPr>
          <p:nvPr/>
        </p:nvSpPr>
        <p:spPr bwMode="auto">
          <a:xfrm>
            <a:off x="633413" y="627063"/>
            <a:ext cx="64595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buClrTx/>
              <a:buFontTx/>
            </a:pPr>
            <a:r>
              <a:rPr lang="zh-CN" altLang="en-US" sz="2400" b="1" spc="0">
                <a:solidFill>
                  <a:srgbClr val="E46C0A"/>
                </a:solidFill>
                <a:latin typeface="Times New Roman"/>
                <a:ea typeface="宋体" pitchFamily="2" charset="-122"/>
              </a:rPr>
              <a:t>重点</a:t>
            </a:r>
            <a:r>
              <a:rPr lang="en-US" altLang="zh-CN" sz="2400" b="1" spc="0">
                <a:solidFill>
                  <a:srgbClr val="E46C0A"/>
                </a:solidFill>
                <a:latin typeface="Times New Roman"/>
              </a:rPr>
              <a:t>4   </a:t>
            </a:r>
            <a:r>
              <a:rPr lang="zh-CN" altLang="en-US" sz="2400" b="1" spc="0">
                <a:solidFill>
                  <a:srgbClr val="E46C0A"/>
                </a:solidFill>
                <a:latin typeface="Times New Roman"/>
                <a:ea typeface="宋体" pitchFamily="2" charset="-122"/>
              </a:rPr>
              <a:t>实验</a:t>
            </a:r>
            <a:r>
              <a:rPr lang="zh-CN" altLang="en-US" sz="2400" b="1" spc="0">
                <a:solidFill>
                  <a:srgbClr val="E46C0A"/>
                </a:solidFill>
                <a:latin typeface="Times New Roman"/>
                <a:ea typeface="宋体" pitchFamily="2" charset="-122"/>
              </a:rPr>
              <a:t>：探究浮力的大小</a:t>
            </a:r>
            <a:endParaRPr lang="zh-CN" altLang="en-US" sz="2400" b="1">
              <a:solidFill>
                <a:srgbClr val="E46C0A"/>
              </a:solidFill>
              <a:latin typeface="Times New Roman"/>
              <a:ea typeface="宋体" pitchFamily="2" charset="-122"/>
            </a:endParaRPr>
          </a:p>
        </p:txBody>
      </p:sp>
      <p:sp>
        <p:nvSpPr>
          <p:cNvPr id="35842" name="矩形 5"/>
          <p:cNvSpPr>
            <a:spLocks noChangeArrowheads="1"/>
          </p:cNvSpPr>
          <p:nvPr/>
        </p:nvSpPr>
        <p:spPr bwMode="auto">
          <a:xfrm>
            <a:off x="581025" y="987425"/>
            <a:ext cx="8023225" cy="279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7505" marR="0" lvl="0" indent="-354965" algn="just">
              <a:lnSpc>
                <a:spcPct val="150000"/>
              </a:lnSpc>
              <a:spcAft>
                <a:spcPct val="0"/>
              </a:spcAft>
              <a:buClrTx/>
              <a:buFontTx/>
            </a:pPr>
            <a:r>
              <a:rPr lang="zh-CN" altLang="zh-CN" sz="2400" b="1" spc="0">
                <a:latin typeface="Times New Roman"/>
                <a:ea typeface="宋体" pitchFamily="2" charset="-122"/>
              </a:rPr>
              <a:t>【实验剖析】</a:t>
            </a:r>
            <a:endParaRPr lang="zh-CN" altLang="zh-CN" sz="1000">
              <a:latin typeface="宋体" pitchFamily="2" charset="-122"/>
              <a:ea typeface="宋体" pitchFamily="2" charset="-122"/>
            </a:endParaRPr>
          </a:p>
          <a:p>
            <a:pPr marL="357505" marR="0" lvl="0" indent="-354965" algn="just">
              <a:lnSpc>
                <a:spcPct val="150000"/>
              </a:lnSpc>
              <a:spcAft>
                <a:spcPct val="0"/>
              </a:spcAft>
              <a:buClrTx/>
              <a:buFontTx/>
            </a:pPr>
            <a:r>
              <a:rPr lang="en-US" altLang="zh-CN" sz="2400" b="1" spc="0">
                <a:latin typeface="Times New Roman"/>
              </a:rPr>
              <a:t>1</a:t>
            </a:r>
            <a:r>
              <a:rPr lang="zh-CN" altLang="zh-CN" sz="2400" b="1" spc="0">
                <a:latin typeface="Times New Roman"/>
                <a:ea typeface="宋体" pitchFamily="2" charset="-122"/>
              </a:rPr>
              <a:t>．实验器材：溢水杯、弹簧测力计、水、重物、小桶</a:t>
            </a:r>
            <a:endParaRPr lang="zh-CN" altLang="zh-CN" sz="1000">
              <a:latin typeface="宋体" pitchFamily="2" charset="-122"/>
              <a:ea typeface="宋体" pitchFamily="2" charset="-122"/>
            </a:endParaRPr>
          </a:p>
          <a:p>
            <a:pPr marL="357505" marR="0" lvl="0" indent="-354965" algn="just">
              <a:lnSpc>
                <a:spcPct val="150000"/>
              </a:lnSpc>
              <a:spcAft>
                <a:spcPct val="0"/>
              </a:spcAft>
              <a:buClrTx/>
              <a:buFontTx/>
            </a:pPr>
            <a:r>
              <a:rPr lang="en-US" altLang="zh-CN" sz="2400" b="1" spc="0">
                <a:latin typeface="Times New Roman"/>
              </a:rPr>
              <a:t>2</a:t>
            </a:r>
            <a:r>
              <a:rPr lang="zh-CN" altLang="zh-CN" sz="2400" b="1" spc="0">
                <a:latin typeface="Times New Roman"/>
                <a:ea typeface="宋体" pitchFamily="2" charset="-122"/>
              </a:rPr>
              <a:t>．实验方法</a:t>
            </a:r>
            <a:endParaRPr lang="zh-CN" altLang="zh-CN" sz="1000">
              <a:latin typeface="宋体" pitchFamily="2" charset="-122"/>
              <a:ea typeface="宋体" pitchFamily="2" charset="-122"/>
            </a:endParaRPr>
          </a:p>
          <a:p>
            <a:pPr marL="357505" marR="0" lvl="0" indent="-354965" algn="just">
              <a:lnSpc>
                <a:spcPct val="150000"/>
              </a:lnSpc>
              <a:spcAft>
                <a:spcPct val="0"/>
              </a:spcAft>
              <a:buClrTx/>
              <a:buFontTx/>
            </a:pPr>
            <a:r>
              <a:rPr lang="en-US" altLang="zh-CN" sz="2400" b="1" spc="0">
                <a:latin typeface="Times New Roman"/>
              </a:rPr>
              <a:t>(1)</a:t>
            </a:r>
            <a:r>
              <a:rPr lang="zh-CN" altLang="zh-CN" sz="2400" b="1" spc="0">
                <a:latin typeface="Times New Roman"/>
                <a:ea typeface="宋体" pitchFamily="2" charset="-122"/>
              </a:rPr>
              <a:t>称重法测量浮力的大小：</a:t>
            </a:r>
            <a:r>
              <a:rPr lang="en-US" altLang="zh-CN" sz="2400" b="1" i="1" spc="0">
                <a:latin typeface="Times New Roman"/>
              </a:rPr>
              <a:t>F</a:t>
            </a:r>
            <a:r>
              <a:rPr lang="zh-CN" altLang="zh-CN" sz="2400" b="1" spc="0" baseline="-25000">
                <a:latin typeface="Times New Roman"/>
                <a:ea typeface="宋体" pitchFamily="2" charset="-122"/>
              </a:rPr>
              <a:t>浮</a:t>
            </a:r>
            <a:r>
              <a:rPr lang="zh-CN" altLang="zh-CN" sz="2400" b="1" spc="0">
                <a:latin typeface="Times New Roman"/>
                <a:ea typeface="宋体" pitchFamily="2" charset="-122"/>
              </a:rPr>
              <a:t>＝</a:t>
            </a:r>
            <a:r>
              <a:rPr lang="en-US" altLang="zh-CN" sz="2400" b="1" i="1" spc="0">
                <a:latin typeface="Times New Roman"/>
              </a:rPr>
              <a:t>G</a:t>
            </a:r>
            <a:r>
              <a:rPr lang="zh-CN" altLang="zh-CN" sz="2400" b="1" spc="0">
                <a:latin typeface="Times New Roman"/>
                <a:ea typeface="宋体" pitchFamily="2" charset="-122"/>
              </a:rPr>
              <a:t>－</a:t>
            </a:r>
            <a:r>
              <a:rPr lang="en-US" altLang="zh-CN" sz="2400" b="1" i="1" spc="0">
                <a:latin typeface="Times New Roman"/>
              </a:rPr>
              <a:t>F</a:t>
            </a:r>
            <a:r>
              <a:rPr lang="zh-CN" altLang="zh-CN" sz="2400" b="1" spc="0" baseline="-25000">
                <a:latin typeface="Times New Roman"/>
                <a:ea typeface="宋体" pitchFamily="2" charset="-122"/>
              </a:rPr>
              <a:t>拉</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a:p>
            <a:pPr marL="357505" marR="0" lvl="0" indent="-354965" algn="just">
              <a:lnSpc>
                <a:spcPct val="150000"/>
              </a:lnSpc>
              <a:spcAft>
                <a:spcPct val="0"/>
              </a:spcAft>
              <a:buClrTx/>
              <a:buFontTx/>
            </a:pPr>
            <a:r>
              <a:rPr lang="en-US" altLang="zh-CN" sz="2400" b="1" spc="0">
                <a:latin typeface="Times New Roman"/>
              </a:rPr>
              <a:t>(2)</a:t>
            </a:r>
            <a:r>
              <a:rPr lang="zh-CN" altLang="zh-CN" sz="2400" b="1" spc="0">
                <a:latin typeface="Times New Roman"/>
                <a:ea typeface="宋体" pitchFamily="2" charset="-122"/>
              </a:rPr>
              <a:t>排液法测量排开液体的重力：</a:t>
            </a:r>
            <a:r>
              <a:rPr lang="en-US" altLang="zh-CN" sz="2400" b="1" i="1" spc="0">
                <a:latin typeface="Times New Roman"/>
              </a:rPr>
              <a:t>G</a:t>
            </a:r>
            <a:r>
              <a:rPr lang="zh-CN" altLang="zh-CN" sz="2400" b="1" spc="0" baseline="-25000">
                <a:latin typeface="Times New Roman"/>
                <a:ea typeface="宋体" pitchFamily="2" charset="-122"/>
              </a:rPr>
              <a:t>排</a:t>
            </a:r>
            <a:r>
              <a:rPr lang="zh-CN" altLang="zh-CN" sz="2400" b="1" spc="0">
                <a:latin typeface="Times New Roman"/>
                <a:ea typeface="宋体" pitchFamily="2" charset="-122"/>
              </a:rPr>
              <a:t>＝</a:t>
            </a:r>
            <a:r>
              <a:rPr lang="en-US" altLang="zh-CN" sz="2400" b="1" i="1" spc="0">
                <a:latin typeface="Times New Roman"/>
              </a:rPr>
              <a:t>G</a:t>
            </a:r>
            <a:r>
              <a:rPr lang="zh-CN" altLang="zh-CN" sz="2400" b="1" spc="0" baseline="-25000">
                <a:latin typeface="Times New Roman"/>
                <a:ea typeface="宋体" pitchFamily="2" charset="-122"/>
              </a:rPr>
              <a:t>总</a:t>
            </a:r>
            <a:r>
              <a:rPr lang="zh-CN" altLang="zh-CN" sz="2400" b="1" spc="0">
                <a:latin typeface="Times New Roman"/>
                <a:ea typeface="宋体" pitchFamily="2" charset="-122"/>
              </a:rPr>
              <a:t>－</a:t>
            </a:r>
            <a:r>
              <a:rPr lang="en-US" altLang="zh-CN" sz="2400" b="1" i="1" spc="0">
                <a:latin typeface="Times New Roman"/>
              </a:rPr>
              <a:t>G</a:t>
            </a:r>
            <a:r>
              <a:rPr lang="zh-CN" altLang="zh-CN" sz="2400" b="1" spc="0" baseline="-25000">
                <a:latin typeface="Times New Roman"/>
                <a:ea typeface="宋体" pitchFamily="2" charset="-122"/>
              </a:rPr>
              <a:t>桶</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p:txBody>
      </p:sp>
    </p:spTree>
  </p:cSld>
  <p:clrMapOvr>
    <a:masterClrMapping/>
  </p:clrMapOvr>
  <p:transition/>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6865" name="矩形 5"/>
          <p:cNvSpPr>
            <a:spLocks noChangeArrowheads="1"/>
          </p:cNvSpPr>
          <p:nvPr/>
        </p:nvSpPr>
        <p:spPr bwMode="auto">
          <a:xfrm>
            <a:off x="581025" y="842963"/>
            <a:ext cx="80232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7505" marR="0" lvl="0" indent="-354965" algn="just">
              <a:lnSpc>
                <a:spcPct val="150000"/>
              </a:lnSpc>
              <a:spcAft>
                <a:spcPct val="0"/>
              </a:spcAft>
              <a:buClrTx/>
              <a:buFontTx/>
            </a:pPr>
            <a:r>
              <a:rPr lang="en-US" altLang="zh-CN" sz="2400" b="1" spc="0">
                <a:latin typeface="Times New Roman"/>
              </a:rPr>
              <a:t>3</a:t>
            </a:r>
            <a:r>
              <a:rPr lang="zh-CN" altLang="zh-CN" sz="2400" b="1" spc="0">
                <a:latin typeface="Times New Roman"/>
                <a:ea typeface="宋体" pitchFamily="2" charset="-122"/>
              </a:rPr>
              <a:t>．实验过程</a:t>
            </a:r>
            <a:endParaRPr lang="zh-CN" altLang="zh-CN" sz="1000">
              <a:latin typeface="宋体" pitchFamily="2" charset="-122"/>
              <a:ea typeface="宋体" pitchFamily="2" charset="-122"/>
            </a:endParaRPr>
          </a:p>
        </p:txBody>
      </p:sp>
      <p:pic>
        <p:nvPicPr>
          <p:cNvPr id="36866" name="Picture 6" descr="图+226"/>
          <p:cNvPicPr>
            <a:picLocks noChangeAspect="1"/>
          </p:cNvPicPr>
          <p:nvPr/>
        </p:nvPicPr>
        <p:blipFill>
          <a:blip r:embed="rId2">
            <a:clrChange>
              <a:clrFrom>
                <a:srgbClr val="FFFFFF"/>
              </a:clrFrom>
              <a:clrTo>
                <a:srgbClr val="FFFFFF">
                  <a:alpha val="0"/>
                </a:srgbClr>
              </a:clrTo>
            </a:clrChange>
          </a:blip>
          <a:stretch>
            <a:fillRect/>
          </a:stretch>
        </p:blipFill>
        <p:spPr>
          <a:xfrm>
            <a:off x="3170238" y="1276350"/>
            <a:ext cx="3113087" cy="1595438"/>
          </a:xfrm>
          <a:prstGeom prst="rect">
            <a:avLst/>
          </a:prstGeom>
          <a:noFill/>
          <a:ln>
            <a:noFill/>
            <a:miter lim="800000"/>
          </a:ln>
        </p:spPr>
      </p:pic>
      <p:sp>
        <p:nvSpPr>
          <p:cNvPr id="36867" name="矩形 6"/>
          <p:cNvSpPr>
            <a:spLocks noChangeArrowheads="1"/>
          </p:cNvSpPr>
          <p:nvPr/>
        </p:nvSpPr>
        <p:spPr bwMode="auto">
          <a:xfrm>
            <a:off x="560388" y="3003550"/>
            <a:ext cx="8023225" cy="113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7505" marR="0" lvl="0" indent="-354965" algn="just">
              <a:lnSpc>
                <a:spcPct val="150000"/>
              </a:lnSpc>
              <a:spcAft>
                <a:spcPct val="0"/>
              </a:spcAft>
              <a:buClrTx/>
              <a:buFontTx/>
            </a:pPr>
            <a:r>
              <a:rPr lang="en-US" altLang="zh-CN" sz="2400" b="1" spc="0">
                <a:latin typeface="Times New Roman"/>
              </a:rPr>
              <a:t>(1)</a:t>
            </a:r>
            <a:r>
              <a:rPr lang="zh-CN" altLang="zh-CN" sz="2400" b="1" spc="0">
                <a:latin typeface="Times New Roman"/>
                <a:ea typeface="宋体" pitchFamily="2" charset="-122"/>
              </a:rPr>
              <a:t>用弹簧测力计测出小桶的重力</a:t>
            </a:r>
            <a:r>
              <a:rPr lang="en-US" altLang="zh-CN" sz="2400" b="1" i="1" spc="0">
                <a:latin typeface="Times New Roman"/>
              </a:rPr>
              <a:t>G</a:t>
            </a:r>
            <a:r>
              <a:rPr lang="en-US" altLang="zh-CN" sz="2400" b="1" spc="0" baseline="-25000">
                <a:latin typeface="Times New Roman"/>
              </a:rPr>
              <a:t>1</a:t>
            </a:r>
            <a:r>
              <a:rPr lang="zh-CN" altLang="zh-CN" sz="2400" b="1" spc="0">
                <a:latin typeface="Times New Roman"/>
                <a:ea typeface="宋体" pitchFamily="2" charset="-122"/>
              </a:rPr>
              <a:t>和重物的重力</a:t>
            </a:r>
            <a:r>
              <a:rPr lang="en-US" altLang="zh-CN" sz="2400" b="1" i="1" spc="0">
                <a:latin typeface="Times New Roman"/>
              </a:rPr>
              <a:t>G</a:t>
            </a:r>
            <a:r>
              <a:rPr lang="en-US" altLang="zh-CN" sz="2400" b="1" spc="0" baseline="-25000">
                <a:latin typeface="Times New Roman"/>
              </a:rPr>
              <a:t>2</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a:p>
            <a:pPr marL="357505" marR="0" lvl="0" indent="-354965" algn="just">
              <a:lnSpc>
                <a:spcPct val="150000"/>
              </a:lnSpc>
              <a:spcAft>
                <a:spcPct val="0"/>
              </a:spcAft>
              <a:buClrTx/>
              <a:buFontTx/>
            </a:pPr>
            <a:r>
              <a:rPr lang="en-US" altLang="zh-CN" sz="2400" b="1" spc="0">
                <a:latin typeface="Times New Roman"/>
              </a:rPr>
              <a:t>(2)</a:t>
            </a:r>
            <a:r>
              <a:rPr lang="zh-CN" altLang="zh-CN" sz="2400" b="1" spc="0">
                <a:latin typeface="Times New Roman"/>
                <a:ea typeface="宋体" pitchFamily="2" charset="-122"/>
              </a:rPr>
              <a:t>在溢水杯中装满水。</a:t>
            </a:r>
            <a:endParaRPr lang="zh-CN" altLang="zh-CN" sz="1000">
              <a:latin typeface="宋体" pitchFamily="2" charset="-122"/>
              <a:ea typeface="宋体" pitchFamily="2" charset="-122"/>
            </a:endParaRPr>
          </a:p>
        </p:txBody>
      </p:sp>
    </p:spTree>
  </p:cSld>
  <p:clrMapOvr>
    <a:masterClrMapping/>
  </p:clrMapOvr>
  <p:transition/>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7889" name="矩形 5"/>
          <p:cNvSpPr>
            <a:spLocks noChangeArrowheads="1"/>
          </p:cNvSpPr>
          <p:nvPr/>
        </p:nvSpPr>
        <p:spPr bwMode="auto">
          <a:xfrm>
            <a:off x="581025" y="484188"/>
            <a:ext cx="8023225" cy="334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7505" marR="0" lvl="0" indent="-354965" algn="just">
              <a:lnSpc>
                <a:spcPct val="150000"/>
              </a:lnSpc>
              <a:spcAft>
                <a:spcPct val="0"/>
              </a:spcAft>
              <a:buClrTx/>
              <a:buFontTx/>
            </a:pPr>
            <a:r>
              <a:rPr lang="en-US" altLang="zh-CN" sz="2400" b="1" spc="0">
                <a:latin typeface="Times New Roman"/>
              </a:rPr>
              <a:t>(3)</a:t>
            </a:r>
            <a:r>
              <a:rPr lang="zh-CN" altLang="zh-CN" sz="2400" b="1" spc="0">
                <a:latin typeface="Times New Roman"/>
                <a:ea typeface="宋体" pitchFamily="2" charset="-122"/>
              </a:rPr>
              <a:t>将重物挂在弹簧测力计下，然后将重物浸入装满水的溢水杯中，记录此时弹簧测力计的示数为</a:t>
            </a:r>
            <a:r>
              <a:rPr lang="en-US" altLang="zh-CN" sz="2400" b="1" i="1" spc="0">
                <a:latin typeface="Times New Roman"/>
              </a:rPr>
              <a:t>F</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a:p>
            <a:pPr marL="357505" marR="0" lvl="0" indent="-354965" algn="just">
              <a:lnSpc>
                <a:spcPct val="150000"/>
              </a:lnSpc>
              <a:spcAft>
                <a:spcPct val="0"/>
              </a:spcAft>
              <a:buClrTx/>
              <a:buFontTx/>
            </a:pPr>
            <a:r>
              <a:rPr lang="en-US" altLang="zh-CN" sz="2400" b="1" spc="0">
                <a:latin typeface="Times New Roman"/>
              </a:rPr>
              <a:t>(4)</a:t>
            </a:r>
            <a:r>
              <a:rPr lang="zh-CN" altLang="zh-CN" sz="2400" b="1" spc="0">
                <a:latin typeface="Times New Roman"/>
                <a:ea typeface="宋体" pitchFamily="2" charset="-122"/>
              </a:rPr>
              <a:t>用弹簧测力计测出桶和溢出水的总重力</a:t>
            </a:r>
            <a:r>
              <a:rPr lang="en-US" altLang="zh-CN" sz="2400" b="1" i="1" spc="0">
                <a:latin typeface="Times New Roman"/>
              </a:rPr>
              <a:t>G</a:t>
            </a:r>
            <a:r>
              <a:rPr lang="en-US" altLang="zh-CN" sz="2400" b="1" spc="0" baseline="-25000">
                <a:latin typeface="Times New Roman"/>
              </a:rPr>
              <a:t>3</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a:p>
            <a:pPr marL="357505" marR="0" lvl="0" indent="-354965" algn="just">
              <a:lnSpc>
                <a:spcPct val="150000"/>
              </a:lnSpc>
              <a:spcAft>
                <a:spcPct val="0"/>
              </a:spcAft>
              <a:buClrTx/>
              <a:buFontTx/>
            </a:pPr>
            <a:r>
              <a:rPr lang="en-US" altLang="zh-CN" sz="2400" b="1" spc="0">
                <a:latin typeface="Times New Roman"/>
              </a:rPr>
              <a:t>(5)</a:t>
            </a:r>
            <a:r>
              <a:rPr lang="zh-CN" altLang="zh-CN" sz="2400" b="1" spc="0">
                <a:latin typeface="Times New Roman"/>
                <a:ea typeface="宋体" pitchFamily="2" charset="-122"/>
              </a:rPr>
              <a:t>计算出重物所受浮力的大小为</a:t>
            </a:r>
            <a:r>
              <a:rPr lang="en-US" altLang="zh-CN" sz="2400" b="1" spc="0">
                <a:latin typeface="Times New Roman"/>
              </a:rPr>
              <a:t>________</a:t>
            </a:r>
            <a:r>
              <a:rPr lang="zh-CN" altLang="zh-CN" sz="2400" b="1" spc="0">
                <a:latin typeface="Times New Roman"/>
                <a:ea typeface="宋体" pitchFamily="2" charset="-122"/>
              </a:rPr>
              <a:t>，重物排开水的重力为</a:t>
            </a:r>
            <a:r>
              <a:rPr lang="en-US" altLang="zh-CN" sz="2400" b="1" spc="0">
                <a:latin typeface="Times New Roman"/>
              </a:rPr>
              <a:t>________</a:t>
            </a:r>
            <a:r>
              <a:rPr lang="zh-CN" altLang="zh-CN" sz="2400" b="1" spc="0">
                <a:latin typeface="Times New Roman"/>
                <a:ea typeface="宋体" pitchFamily="2" charset="-122"/>
              </a:rPr>
              <a:t>，并将比较两者的大小。</a:t>
            </a:r>
            <a:endParaRPr lang="zh-CN" altLang="zh-CN" sz="1000">
              <a:latin typeface="宋体" pitchFamily="2" charset="-122"/>
              <a:ea typeface="宋体" pitchFamily="2" charset="-122"/>
            </a:endParaRPr>
          </a:p>
          <a:p>
            <a:pPr marL="357505" marR="0" lvl="0" indent="-354965" algn="just">
              <a:lnSpc>
                <a:spcPct val="150000"/>
              </a:lnSpc>
              <a:spcAft>
                <a:spcPct val="0"/>
              </a:spcAft>
              <a:buClrTx/>
              <a:buFontTx/>
            </a:pPr>
            <a:r>
              <a:rPr lang="en-US" altLang="zh-CN" sz="2400" b="1" spc="0">
                <a:latin typeface="Times New Roman"/>
              </a:rPr>
              <a:t>(6)</a:t>
            </a:r>
            <a:r>
              <a:rPr lang="zh-CN" altLang="zh-CN" sz="2400" b="1" spc="0">
                <a:latin typeface="Times New Roman"/>
                <a:ea typeface="宋体" pitchFamily="2" charset="-122"/>
              </a:rPr>
              <a:t>换用铁块、铝块，重复以上实验，并实验数据记录下来。</a:t>
            </a:r>
            <a:endParaRPr lang="zh-CN" altLang="zh-CN" sz="1000">
              <a:latin typeface="宋体" pitchFamily="2" charset="-122"/>
              <a:ea typeface="宋体" pitchFamily="2" charset="-122"/>
            </a:endParaRPr>
          </a:p>
        </p:txBody>
      </p:sp>
      <p:sp>
        <p:nvSpPr>
          <p:cNvPr id="37890" name="矩形 2"/>
          <p:cNvSpPr>
            <a:spLocks noChangeArrowheads="1"/>
          </p:cNvSpPr>
          <p:nvPr/>
        </p:nvSpPr>
        <p:spPr bwMode="auto">
          <a:xfrm>
            <a:off x="5216525" y="2066925"/>
            <a:ext cx="1023938"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en-US" altLang="zh-CN" sz="2400" b="1" i="1" spc="0">
                <a:solidFill>
                  <a:srgbClr val="C00000"/>
                </a:solidFill>
                <a:latin typeface="Times New Roman"/>
              </a:rPr>
              <a:t>G</a:t>
            </a:r>
            <a:r>
              <a:rPr lang="en-US" altLang="zh-CN" sz="2400" b="1" spc="0" baseline="-25000">
                <a:solidFill>
                  <a:srgbClr val="C00000"/>
                </a:solidFill>
                <a:latin typeface="Times New Roman"/>
              </a:rPr>
              <a:t>2</a:t>
            </a:r>
            <a:r>
              <a:rPr lang="zh-CN" altLang="zh-CN" sz="2400" b="1" spc="0">
                <a:solidFill>
                  <a:srgbClr val="C00000"/>
                </a:solidFill>
                <a:latin typeface="Times New Roman"/>
                <a:ea typeface="宋体" pitchFamily="2" charset="-122"/>
              </a:rPr>
              <a:t>－</a:t>
            </a:r>
            <a:r>
              <a:rPr lang="en-US" altLang="zh-CN" sz="2400" b="1" i="1" spc="0">
                <a:solidFill>
                  <a:srgbClr val="C00000"/>
                </a:solidFill>
                <a:latin typeface="Times New Roman"/>
              </a:rPr>
              <a:t>F</a:t>
            </a:r>
            <a:endParaRPr lang="zh-CN" altLang="zh-CN" sz="1000">
              <a:latin typeface="宋体" pitchFamily="2" charset="-122"/>
              <a:ea typeface="宋体" pitchFamily="2" charset="-122"/>
            </a:endParaRPr>
          </a:p>
        </p:txBody>
      </p:sp>
      <p:sp>
        <p:nvSpPr>
          <p:cNvPr id="37891" name="矩形 3"/>
          <p:cNvSpPr>
            <a:spLocks noChangeArrowheads="1"/>
          </p:cNvSpPr>
          <p:nvPr/>
        </p:nvSpPr>
        <p:spPr bwMode="auto">
          <a:xfrm>
            <a:off x="2046288" y="2617788"/>
            <a:ext cx="1144588"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en-US" altLang="zh-CN" sz="2400" b="1" i="1" spc="0">
                <a:solidFill>
                  <a:srgbClr val="C00000"/>
                </a:solidFill>
                <a:latin typeface="Times New Roman"/>
              </a:rPr>
              <a:t>G</a:t>
            </a:r>
            <a:r>
              <a:rPr lang="en-US" altLang="zh-CN" sz="2400" b="1" spc="0" baseline="-25000">
                <a:solidFill>
                  <a:srgbClr val="C00000"/>
                </a:solidFill>
                <a:latin typeface="Times New Roman"/>
              </a:rPr>
              <a:t>3</a:t>
            </a:r>
            <a:r>
              <a:rPr lang="zh-CN" altLang="zh-CN" sz="2400" b="1" spc="0">
                <a:solidFill>
                  <a:srgbClr val="C00000"/>
                </a:solidFill>
                <a:latin typeface="Times New Roman"/>
                <a:ea typeface="宋体" pitchFamily="2" charset="-122"/>
              </a:rPr>
              <a:t>－</a:t>
            </a:r>
            <a:r>
              <a:rPr lang="en-US" altLang="zh-CN" sz="2400" b="1" i="1" spc="0">
                <a:solidFill>
                  <a:srgbClr val="C00000"/>
                </a:solidFill>
                <a:latin typeface="Times New Roman"/>
              </a:rPr>
              <a:t>G</a:t>
            </a:r>
            <a:r>
              <a:rPr lang="en-US" altLang="zh-CN" sz="2400" b="1" spc="0" baseline="-25000">
                <a:solidFill>
                  <a:srgbClr val="C00000"/>
                </a:solidFill>
                <a:latin typeface="Times New Roman"/>
              </a:rPr>
              <a:t>1</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7890"/>
                                        </p:tgtEl>
                                        <p:attrNameLst>
                                          <p:attrName>style.visibility</p:attrName>
                                        </p:attrNameLst>
                                      </p:cBhvr>
                                      <p:to>
                                        <p:strVal val="visible"/>
                                      </p:to>
                                    </p:set>
                                    <p:animEffect transition="in" filter="wipe(left)">
                                      <p:cBhvr>
                                        <p:cTn id="7" dur="500" fill="hold"/>
                                        <p:tgtEl>
                                          <p:spTgt spid="3789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7891"/>
                                        </p:tgtEl>
                                        <p:attrNameLst>
                                          <p:attrName>style.visibility</p:attrName>
                                        </p:attrNameLst>
                                      </p:cBhvr>
                                      <p:to>
                                        <p:strVal val="visible"/>
                                      </p:to>
                                    </p:set>
                                    <p:animEffect transition="in" filter="wipe(left)">
                                      <p:cBhvr>
                                        <p:cTn id="12" dur="500" fill="hold"/>
                                        <p:tgtEl>
                                          <p:spTgt spid="378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p:bldP spid="37891"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8913" name="矩形 5"/>
          <p:cNvSpPr>
            <a:spLocks noChangeArrowheads="1"/>
          </p:cNvSpPr>
          <p:nvPr/>
        </p:nvSpPr>
        <p:spPr bwMode="auto">
          <a:xfrm>
            <a:off x="581025" y="593725"/>
            <a:ext cx="8023225" cy="334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7505" marR="0" lvl="0" indent="-354965" algn="just">
              <a:lnSpc>
                <a:spcPct val="150000"/>
              </a:lnSpc>
              <a:spcAft>
                <a:spcPct val="0"/>
              </a:spcAft>
              <a:buClrTx/>
              <a:buFontTx/>
            </a:pPr>
            <a:r>
              <a:rPr lang="en-US" altLang="zh-CN" sz="2400" b="1" spc="0">
                <a:latin typeface="Times New Roman"/>
              </a:rPr>
              <a:t>4</a:t>
            </a:r>
            <a:r>
              <a:rPr lang="zh-CN" altLang="zh-CN" sz="2400" b="1" spc="0">
                <a:latin typeface="Times New Roman"/>
                <a:ea typeface="宋体" pitchFamily="2" charset="-122"/>
              </a:rPr>
              <a:t>．分析实验数据。</a:t>
            </a:r>
            <a:endParaRPr lang="zh-CN" altLang="zh-CN" sz="1000">
              <a:latin typeface="宋体" pitchFamily="2" charset="-122"/>
              <a:ea typeface="宋体" pitchFamily="2" charset="-122"/>
            </a:endParaRPr>
          </a:p>
          <a:p>
            <a:pPr marL="357505" marR="0" lvl="0" indent="-354965" algn="just">
              <a:lnSpc>
                <a:spcPct val="150000"/>
              </a:lnSpc>
              <a:spcAft>
                <a:spcPct val="0"/>
              </a:spcAft>
              <a:buClrTx/>
              <a:buFontTx/>
            </a:pPr>
            <a:r>
              <a:rPr lang="en-US" altLang="zh-CN" sz="2400" b="1" spc="0">
                <a:latin typeface="Times New Roman"/>
              </a:rPr>
              <a:t>5</a:t>
            </a:r>
            <a:r>
              <a:rPr lang="zh-CN" altLang="zh-CN" sz="2400" b="1" spc="0">
                <a:latin typeface="Times New Roman"/>
                <a:ea typeface="宋体" pitchFamily="2" charset="-122"/>
              </a:rPr>
              <a:t>．交流与反思</a:t>
            </a:r>
            <a:endParaRPr lang="zh-CN" altLang="zh-CN" sz="1000">
              <a:latin typeface="宋体" pitchFamily="2" charset="-122"/>
              <a:ea typeface="宋体" pitchFamily="2" charset="-122"/>
            </a:endParaRPr>
          </a:p>
          <a:p>
            <a:pPr marL="357505" marR="0" lvl="0" indent="-354965" algn="just">
              <a:lnSpc>
                <a:spcPct val="150000"/>
              </a:lnSpc>
              <a:spcAft>
                <a:spcPct val="0"/>
              </a:spcAft>
              <a:buClrTx/>
              <a:buFontTx/>
            </a:pPr>
            <a:r>
              <a:rPr lang="en-US" altLang="zh-CN" sz="2400" b="1" spc="0">
                <a:latin typeface="Times New Roman"/>
              </a:rPr>
              <a:t>(1)</a:t>
            </a:r>
            <a:r>
              <a:rPr lang="zh-CN" altLang="zh-CN" sz="2400" b="1" spc="0">
                <a:latin typeface="Times New Roman"/>
                <a:ea typeface="宋体" pitchFamily="2" charset="-122"/>
              </a:rPr>
              <a:t>先测桶与排开水所受的重力，再测桶的重力，引起所测桶的重力偏大，所测排开水的重力</a:t>
            </a:r>
            <a:r>
              <a:rPr lang="en-US" altLang="zh-CN" sz="2400" b="1" spc="0">
                <a:latin typeface="Times New Roman"/>
              </a:rPr>
              <a:t>________</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a:p>
            <a:pPr marL="357505" marR="0" lvl="0" indent="-354965" algn="just">
              <a:lnSpc>
                <a:spcPct val="150000"/>
              </a:lnSpc>
              <a:spcAft>
                <a:spcPct val="0"/>
              </a:spcAft>
              <a:buClrTx/>
              <a:buFontTx/>
            </a:pPr>
            <a:r>
              <a:rPr lang="en-US" altLang="zh-CN" sz="2400" b="1" spc="0">
                <a:latin typeface="Times New Roman"/>
              </a:rPr>
              <a:t>(2)</a:t>
            </a:r>
            <a:r>
              <a:rPr lang="zh-CN" altLang="zh-CN" sz="2400" b="1" spc="0">
                <a:latin typeface="Times New Roman"/>
                <a:ea typeface="宋体" pitchFamily="2" charset="-122"/>
              </a:rPr>
              <a:t>实验过程中，若溢水杯没有装满水，所测排开液体的重力</a:t>
            </a:r>
            <a:r>
              <a:rPr lang="en-US" altLang="zh-CN" sz="2400" b="1" spc="0">
                <a:latin typeface="Times New Roman"/>
              </a:rPr>
              <a:t>________</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p:txBody>
      </p:sp>
      <p:sp>
        <p:nvSpPr>
          <p:cNvPr id="38914" name="矩形 2"/>
          <p:cNvSpPr>
            <a:spLocks noChangeArrowheads="1"/>
          </p:cNvSpPr>
          <p:nvPr/>
        </p:nvSpPr>
        <p:spPr bwMode="auto">
          <a:xfrm>
            <a:off x="5856288" y="2211388"/>
            <a:ext cx="803275" cy="56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偏小</a:t>
            </a:r>
            <a:endParaRPr lang="zh-CN" altLang="zh-CN" sz="1000">
              <a:latin typeface="宋体" pitchFamily="2" charset="-122"/>
              <a:ea typeface="宋体" pitchFamily="2" charset="-122"/>
            </a:endParaRPr>
          </a:p>
        </p:txBody>
      </p:sp>
      <p:sp>
        <p:nvSpPr>
          <p:cNvPr id="38915" name="矩形 3"/>
          <p:cNvSpPr>
            <a:spLocks noChangeArrowheads="1"/>
          </p:cNvSpPr>
          <p:nvPr/>
        </p:nvSpPr>
        <p:spPr bwMode="auto">
          <a:xfrm>
            <a:off x="1536700" y="3308350"/>
            <a:ext cx="803275"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偏小</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8914"/>
                                        </p:tgtEl>
                                        <p:attrNameLst>
                                          <p:attrName>style.visibility</p:attrName>
                                        </p:attrNameLst>
                                      </p:cBhvr>
                                      <p:to>
                                        <p:strVal val="visible"/>
                                      </p:to>
                                    </p:set>
                                    <p:animEffect transition="in" filter="wipe(left)">
                                      <p:cBhvr>
                                        <p:cTn id="7" dur="500" fill="hold"/>
                                        <p:tgtEl>
                                          <p:spTgt spid="3891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8915"/>
                                        </p:tgtEl>
                                        <p:attrNameLst>
                                          <p:attrName>style.visibility</p:attrName>
                                        </p:attrNameLst>
                                      </p:cBhvr>
                                      <p:to>
                                        <p:strVal val="visible"/>
                                      </p:to>
                                    </p:set>
                                    <p:animEffect transition="in" filter="wipe(left)">
                                      <p:cBhvr>
                                        <p:cTn id="12" dur="500" fill="hold"/>
                                        <p:tgtEl>
                                          <p:spTgt spid="389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4" grpId="0"/>
      <p:bldP spid="38915"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9937" name="矩形 5"/>
          <p:cNvSpPr>
            <a:spLocks noChangeArrowheads="1"/>
          </p:cNvSpPr>
          <p:nvPr/>
        </p:nvSpPr>
        <p:spPr bwMode="auto">
          <a:xfrm>
            <a:off x="581025" y="782638"/>
            <a:ext cx="8023225" cy="2220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7505" marR="0" lvl="0" indent="-354965" algn="just">
              <a:lnSpc>
                <a:spcPct val="150000"/>
              </a:lnSpc>
              <a:spcAft>
                <a:spcPct val="0"/>
              </a:spcAft>
              <a:buClrTx/>
              <a:buFontTx/>
            </a:pPr>
            <a:r>
              <a:rPr lang="en-US" altLang="zh-CN" sz="2400" b="1" spc="0">
                <a:latin typeface="Times New Roman"/>
              </a:rPr>
              <a:t>(3)</a:t>
            </a:r>
            <a:r>
              <a:rPr lang="zh-CN" altLang="zh-CN" sz="2400" b="1" spc="0">
                <a:latin typeface="Times New Roman"/>
                <a:ea typeface="宋体" pitchFamily="2" charset="-122"/>
              </a:rPr>
              <a:t>若物体没有浸没在水中，对实验结论</a:t>
            </a:r>
            <a:r>
              <a:rPr lang="en-US" altLang="zh-CN" sz="2400" b="1" spc="0">
                <a:latin typeface="Times New Roman"/>
              </a:rPr>
              <a:t>________(</a:t>
            </a:r>
            <a:r>
              <a:rPr lang="zh-CN" altLang="zh-CN" sz="2400" b="1" spc="0">
                <a:latin typeface="Times New Roman"/>
                <a:ea typeface="宋体" pitchFamily="2" charset="-122"/>
              </a:rPr>
              <a:t>填</a:t>
            </a:r>
            <a:r>
              <a:rPr lang="en-US" altLang="zh-CN" sz="2400" b="1" spc="0">
                <a:latin typeface="Times New Roman"/>
              </a:rPr>
              <a:t>“</a:t>
            </a:r>
            <a:r>
              <a:rPr lang="zh-CN" altLang="zh-CN" sz="2400" b="1" spc="0">
                <a:latin typeface="Times New Roman"/>
                <a:ea typeface="宋体" pitchFamily="2" charset="-122"/>
              </a:rPr>
              <a:t>有</a:t>
            </a:r>
            <a:r>
              <a:rPr lang="en-US" altLang="zh-CN" sz="2400" b="1" spc="0">
                <a:latin typeface="Times New Roman"/>
              </a:rPr>
              <a:t>”</a:t>
            </a:r>
            <a:r>
              <a:rPr lang="zh-CN" altLang="zh-CN" sz="2400" b="1" spc="0">
                <a:latin typeface="Times New Roman"/>
                <a:ea typeface="宋体" pitchFamily="2" charset="-122"/>
              </a:rPr>
              <a:t>或</a:t>
            </a:r>
            <a:r>
              <a:rPr lang="en-US" altLang="zh-CN" sz="2400" b="1" spc="0">
                <a:latin typeface="Times New Roman"/>
              </a:rPr>
              <a:t>“</a:t>
            </a:r>
            <a:r>
              <a:rPr lang="zh-CN" altLang="zh-CN" sz="2400" b="1" spc="0">
                <a:latin typeface="Times New Roman"/>
                <a:ea typeface="宋体" pitchFamily="2" charset="-122"/>
              </a:rPr>
              <a:t>没有</a:t>
            </a:r>
            <a:r>
              <a:rPr lang="en-US" altLang="zh-CN" sz="2400" b="1" spc="0">
                <a:latin typeface="Times New Roman"/>
              </a:rPr>
              <a:t>”)</a:t>
            </a:r>
            <a:r>
              <a:rPr lang="zh-CN" altLang="zh-CN" sz="2400" b="1" spc="0">
                <a:latin typeface="Times New Roman"/>
                <a:ea typeface="宋体" pitchFamily="2" charset="-122"/>
              </a:rPr>
              <a:t>影响。</a:t>
            </a:r>
            <a:endParaRPr lang="zh-CN" altLang="zh-CN" sz="1000">
              <a:latin typeface="宋体" pitchFamily="2" charset="-122"/>
              <a:ea typeface="宋体" pitchFamily="2" charset="-122"/>
            </a:endParaRPr>
          </a:p>
          <a:p>
            <a:pPr marL="357505" marR="0" lvl="0" indent="-354965" algn="just">
              <a:lnSpc>
                <a:spcPct val="150000"/>
              </a:lnSpc>
              <a:spcAft>
                <a:spcPct val="0"/>
              </a:spcAft>
              <a:buClrTx/>
              <a:buFontTx/>
            </a:pPr>
            <a:r>
              <a:rPr lang="en-US" altLang="zh-CN" sz="2400" b="1" spc="0">
                <a:latin typeface="Times New Roman"/>
              </a:rPr>
              <a:t>6</a:t>
            </a:r>
            <a:r>
              <a:rPr lang="zh-CN" altLang="zh-CN" sz="2400" b="1" spc="0">
                <a:latin typeface="Times New Roman"/>
                <a:ea typeface="宋体" pitchFamily="2" charset="-122"/>
              </a:rPr>
              <a:t>．实验结论：浸入液体的物体所受浮力的大小等于物体排开的液体所受重力的大小。</a:t>
            </a:r>
            <a:endParaRPr lang="zh-CN" altLang="zh-CN" sz="1000">
              <a:latin typeface="宋体" pitchFamily="2" charset="-122"/>
              <a:ea typeface="宋体" pitchFamily="2" charset="-122"/>
            </a:endParaRPr>
          </a:p>
        </p:txBody>
      </p:sp>
      <p:sp>
        <p:nvSpPr>
          <p:cNvPr id="39938" name="矩形 2"/>
          <p:cNvSpPr>
            <a:spLocks noChangeArrowheads="1"/>
          </p:cNvSpPr>
          <p:nvPr/>
        </p:nvSpPr>
        <p:spPr bwMode="auto">
          <a:xfrm>
            <a:off x="6227763" y="700088"/>
            <a:ext cx="803275"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没有</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9938"/>
                                        </p:tgtEl>
                                        <p:attrNameLst>
                                          <p:attrName>style.visibility</p:attrName>
                                        </p:attrNameLst>
                                      </p:cBhvr>
                                      <p:to>
                                        <p:strVal val="visible"/>
                                      </p:to>
                                    </p:set>
                                    <p:animEffect transition="in" filter="wipe(left)">
                                      <p:cBhvr>
                                        <p:cTn id="7" dur="500" fill="hold"/>
                                        <p:tgtEl>
                                          <p:spTgt spid="399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8"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0961" name="矩形 4"/>
          <p:cNvSpPr>
            <a:spLocks noChangeArrowheads="1"/>
          </p:cNvSpPr>
          <p:nvPr/>
        </p:nvSpPr>
        <p:spPr bwMode="auto">
          <a:xfrm>
            <a:off x="395288" y="411163"/>
            <a:ext cx="83280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7505" marR="0" lvl="0" indent="-354965" algn="just">
              <a:lnSpc>
                <a:spcPct val="150000"/>
              </a:lnSpc>
              <a:spcAft>
                <a:spcPct val="0"/>
              </a:spcAft>
              <a:buClrTx/>
              <a:buFontTx/>
            </a:pPr>
            <a:r>
              <a:rPr lang="zh-CN" altLang="zh-CN" sz="2400" b="1" spc="0">
                <a:latin typeface="Times New Roman"/>
                <a:ea typeface="宋体" pitchFamily="2" charset="-122"/>
              </a:rPr>
              <a:t>【典例</a:t>
            </a:r>
            <a:r>
              <a:rPr lang="en-US" altLang="zh-CN" sz="2400" b="1" spc="0">
                <a:latin typeface="Times New Roman"/>
              </a:rPr>
              <a:t>7</a:t>
            </a:r>
            <a:r>
              <a:rPr lang="zh-CN" altLang="zh-CN" sz="2400" b="1" spc="0">
                <a:latin typeface="Times New Roman"/>
                <a:ea typeface="宋体" pitchFamily="2" charset="-122"/>
              </a:rPr>
              <a:t>】如图所示，物理兴趣小组用金属块研究浮力的实验。</a:t>
            </a:r>
            <a:endParaRPr lang="zh-CN" altLang="zh-CN" sz="1000">
              <a:latin typeface="宋体" pitchFamily="2" charset="-122"/>
              <a:ea typeface="宋体" pitchFamily="2" charset="-122"/>
            </a:endParaRPr>
          </a:p>
        </p:txBody>
      </p:sp>
      <p:pic>
        <p:nvPicPr>
          <p:cNvPr id="40962" name="Picture 3" descr="图+227"/>
          <p:cNvPicPr>
            <a:picLocks noChangeAspect="1"/>
          </p:cNvPicPr>
          <p:nvPr/>
        </p:nvPicPr>
        <p:blipFill>
          <a:blip r:embed="rId2">
            <a:clrChange>
              <a:clrFrom>
                <a:srgbClr val="FFFFFF"/>
              </a:clrFrom>
              <a:clrTo>
                <a:srgbClr val="FFFFFF">
                  <a:alpha val="0"/>
                </a:srgbClr>
              </a:clrTo>
            </a:clrChange>
          </a:blip>
          <a:stretch>
            <a:fillRect/>
          </a:stretch>
        </p:blipFill>
        <p:spPr>
          <a:xfrm>
            <a:off x="1906588" y="1055688"/>
            <a:ext cx="5329237" cy="1944687"/>
          </a:xfrm>
          <a:prstGeom prst="rect">
            <a:avLst/>
          </a:prstGeom>
          <a:noFill/>
          <a:ln>
            <a:noFill/>
            <a:miter lim="800000"/>
          </a:ln>
        </p:spPr>
      </p:pic>
      <p:sp>
        <p:nvSpPr>
          <p:cNvPr id="40963" name="矩形 3"/>
          <p:cNvSpPr>
            <a:spLocks noChangeArrowheads="1"/>
          </p:cNvSpPr>
          <p:nvPr/>
        </p:nvSpPr>
        <p:spPr bwMode="auto">
          <a:xfrm>
            <a:off x="468313" y="2932113"/>
            <a:ext cx="8326438"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7505" marR="0" lvl="0" indent="-354965" algn="just">
              <a:lnSpc>
                <a:spcPct val="150000"/>
              </a:lnSpc>
              <a:spcAft>
                <a:spcPct val="0"/>
              </a:spcAft>
              <a:buClrTx/>
              <a:buFontTx/>
            </a:pPr>
            <a:r>
              <a:rPr lang="en-US" altLang="zh-CN" sz="2400" b="1" spc="0">
                <a:solidFill>
                  <a:srgbClr val="000000"/>
                </a:solidFill>
                <a:latin typeface="Times New Roman"/>
              </a:rPr>
              <a:t>(1)</a:t>
            </a:r>
            <a:r>
              <a:rPr lang="zh-CN" altLang="zh-CN" sz="2400" b="1" spc="0">
                <a:solidFill>
                  <a:srgbClr val="000000"/>
                </a:solidFill>
                <a:latin typeface="Times New Roman"/>
                <a:ea typeface="宋体" pitchFamily="2" charset="-122"/>
              </a:rPr>
              <a:t>金属块浸没在水中时，受到的浮力是</a:t>
            </a:r>
            <a:r>
              <a:rPr lang="en-US" altLang="zh-CN" sz="2400" b="1" spc="0">
                <a:solidFill>
                  <a:srgbClr val="000000"/>
                </a:solidFill>
                <a:latin typeface="Times New Roman"/>
              </a:rPr>
              <a:t>________N</a:t>
            </a:r>
            <a:r>
              <a:rPr lang="zh-CN" altLang="zh-CN" sz="2400" b="1" spc="0">
                <a:solidFill>
                  <a:srgbClr val="000000"/>
                </a:solidFill>
                <a:latin typeface="Times New Roman"/>
                <a:ea typeface="宋体" pitchFamily="2" charset="-122"/>
              </a:rPr>
              <a:t>。</a:t>
            </a:r>
            <a:endParaRPr lang="zh-CN" altLang="zh-CN" sz="1000">
              <a:solidFill>
                <a:srgbClr val="000000"/>
              </a:solidFill>
              <a:latin typeface="宋体" pitchFamily="2" charset="-122"/>
              <a:ea typeface="宋体" pitchFamily="2" charset="-122"/>
            </a:endParaRPr>
          </a:p>
          <a:p>
            <a:pPr marL="357505" marR="0" lvl="0" indent="-354965" algn="just">
              <a:lnSpc>
                <a:spcPct val="150000"/>
              </a:lnSpc>
              <a:spcAft>
                <a:spcPct val="0"/>
              </a:spcAft>
              <a:buClrTx/>
              <a:buFontTx/>
            </a:pPr>
            <a:r>
              <a:rPr lang="en-US" altLang="zh-CN" sz="2400" b="1" spc="0">
                <a:solidFill>
                  <a:srgbClr val="000000"/>
                </a:solidFill>
                <a:latin typeface="Times New Roman"/>
              </a:rPr>
              <a:t>(2)</a:t>
            </a:r>
            <a:r>
              <a:rPr lang="zh-CN" altLang="zh-CN" sz="2400" b="1" spc="0">
                <a:solidFill>
                  <a:srgbClr val="000000"/>
                </a:solidFill>
                <a:latin typeface="Times New Roman"/>
                <a:ea typeface="宋体" pitchFamily="2" charset="-122"/>
              </a:rPr>
              <a:t>比较</a:t>
            </a:r>
            <a:r>
              <a:rPr lang="en-US" altLang="zh-CN" sz="2400" b="1" spc="0">
                <a:solidFill>
                  <a:srgbClr val="000000"/>
                </a:solidFill>
                <a:latin typeface="Times New Roman"/>
              </a:rPr>
              <a:t>____________(</a:t>
            </a:r>
            <a:r>
              <a:rPr lang="zh-CN" altLang="zh-CN" sz="2400" b="1" spc="0">
                <a:solidFill>
                  <a:srgbClr val="000000"/>
                </a:solidFill>
                <a:latin typeface="Times New Roman"/>
                <a:ea typeface="宋体" pitchFamily="2" charset="-122"/>
              </a:rPr>
              <a:t>填字母代号</a:t>
            </a:r>
            <a:r>
              <a:rPr lang="en-US" altLang="zh-CN" sz="2400" b="1" spc="0">
                <a:solidFill>
                  <a:srgbClr val="000000"/>
                </a:solidFill>
                <a:latin typeface="Times New Roman"/>
              </a:rPr>
              <a:t>)</a:t>
            </a:r>
            <a:r>
              <a:rPr lang="zh-CN" altLang="zh-CN" sz="2400" b="1" spc="0">
                <a:solidFill>
                  <a:srgbClr val="000000"/>
                </a:solidFill>
                <a:latin typeface="Times New Roman"/>
                <a:ea typeface="宋体" pitchFamily="2" charset="-122"/>
              </a:rPr>
              <a:t>三图可得出结论：金属块受到的浮力大小与其排开液体的体积有关。</a:t>
            </a:r>
            <a:r>
              <a:rPr lang="en-US" altLang="zh-CN" sz="2400" b="1" spc="0">
                <a:solidFill>
                  <a:srgbClr val="000000"/>
                </a:solidFill>
                <a:latin typeface="Times New Roman"/>
              </a:rPr>
              <a:t> </a:t>
            </a:r>
            <a:endParaRPr lang="zh-CN" altLang="zh-CN" sz="1000">
              <a:solidFill>
                <a:srgbClr val="000000"/>
              </a:solidFill>
              <a:latin typeface="宋体" pitchFamily="2" charset="-122"/>
              <a:ea typeface="宋体" pitchFamily="2" charset="-122"/>
            </a:endParaRPr>
          </a:p>
        </p:txBody>
      </p:sp>
      <p:sp>
        <p:nvSpPr>
          <p:cNvPr id="40964" name="矩形 5"/>
          <p:cNvSpPr>
            <a:spLocks noChangeArrowheads="1"/>
          </p:cNvSpPr>
          <p:nvPr/>
        </p:nvSpPr>
        <p:spPr bwMode="auto">
          <a:xfrm>
            <a:off x="6321425" y="2859088"/>
            <a:ext cx="338138"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en-US" altLang="zh-CN" sz="2400" b="1" spc="0">
                <a:solidFill>
                  <a:srgbClr val="C00000"/>
                </a:solidFill>
                <a:latin typeface="Times New Roman"/>
              </a:rPr>
              <a:t>1</a:t>
            </a:r>
            <a:endParaRPr lang="zh-CN" altLang="zh-CN" sz="1000">
              <a:latin typeface="宋体" pitchFamily="2" charset="-122"/>
              <a:ea typeface="宋体" pitchFamily="2" charset="-122"/>
            </a:endParaRPr>
          </a:p>
        </p:txBody>
      </p:sp>
      <p:sp>
        <p:nvSpPr>
          <p:cNvPr id="40965" name="矩形 6"/>
          <p:cNvSpPr>
            <a:spLocks noChangeArrowheads="1"/>
          </p:cNvSpPr>
          <p:nvPr/>
        </p:nvSpPr>
        <p:spPr bwMode="auto">
          <a:xfrm>
            <a:off x="1655763" y="3448050"/>
            <a:ext cx="169227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en-US" altLang="zh-CN" sz="2400" b="1" spc="0">
                <a:solidFill>
                  <a:srgbClr val="C00000"/>
                </a:solidFill>
                <a:latin typeface="Times New Roman"/>
              </a:rPr>
              <a:t>ABC(ABD)</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0964"/>
                                        </p:tgtEl>
                                        <p:attrNameLst>
                                          <p:attrName>style.visibility</p:attrName>
                                        </p:attrNameLst>
                                      </p:cBhvr>
                                      <p:to>
                                        <p:strVal val="visible"/>
                                      </p:to>
                                    </p:set>
                                    <p:animEffect transition="in" filter="wipe(left)">
                                      <p:cBhvr>
                                        <p:cTn id="7" dur="500" fill="hold"/>
                                        <p:tgtEl>
                                          <p:spTgt spid="4096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0965"/>
                                        </p:tgtEl>
                                        <p:attrNameLst>
                                          <p:attrName>style.visibility</p:attrName>
                                        </p:attrNameLst>
                                      </p:cBhvr>
                                      <p:to>
                                        <p:strVal val="visible"/>
                                      </p:to>
                                    </p:set>
                                    <p:animEffect transition="in" filter="wipe(left)">
                                      <p:cBhvr>
                                        <p:cTn id="12" dur="500" fill="hold"/>
                                        <p:tgtEl>
                                          <p:spTgt spid="409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4" grpId="0"/>
      <p:bldP spid="40965" grpId="0"/>
    </p:bld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1985" name="矩形 4"/>
          <p:cNvSpPr>
            <a:spLocks noChangeArrowheads="1"/>
          </p:cNvSpPr>
          <p:nvPr/>
        </p:nvSpPr>
        <p:spPr bwMode="auto">
          <a:xfrm>
            <a:off x="539750" y="595313"/>
            <a:ext cx="8023225" cy="334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7505" marR="0" lvl="0" indent="-354965" algn="just">
              <a:lnSpc>
                <a:spcPct val="150000"/>
              </a:lnSpc>
              <a:spcAft>
                <a:spcPct val="0"/>
              </a:spcAft>
              <a:buClrTx/>
              <a:buFontTx/>
            </a:pPr>
            <a:r>
              <a:rPr lang="en-US" altLang="zh-CN" sz="2400" b="1" spc="0">
                <a:latin typeface="Times New Roman"/>
              </a:rPr>
              <a:t>(3)</a:t>
            </a:r>
            <a:r>
              <a:rPr lang="zh-CN" altLang="zh-CN" sz="2400" b="1" spc="0">
                <a:latin typeface="Times New Roman"/>
                <a:ea typeface="宋体" pitchFamily="2" charset="-122"/>
              </a:rPr>
              <a:t>比较</a:t>
            </a:r>
            <a:r>
              <a:rPr lang="en-US" altLang="zh-CN" sz="2400" b="1" spc="0">
                <a:latin typeface="Times New Roman"/>
              </a:rPr>
              <a:t>________(</a:t>
            </a:r>
            <a:r>
              <a:rPr lang="zh-CN" altLang="zh-CN" sz="2400" b="1" spc="0">
                <a:latin typeface="Times New Roman"/>
                <a:ea typeface="宋体" pitchFamily="2" charset="-122"/>
              </a:rPr>
              <a:t>填字母代号</a:t>
            </a:r>
            <a:r>
              <a:rPr lang="en-US" altLang="zh-CN" sz="2400" b="1" spc="0">
                <a:latin typeface="Times New Roman"/>
              </a:rPr>
              <a:t>)</a:t>
            </a:r>
            <a:r>
              <a:rPr lang="zh-CN" altLang="zh-CN" sz="2400" b="1" spc="0">
                <a:latin typeface="Times New Roman"/>
                <a:ea typeface="宋体" pitchFamily="2" charset="-122"/>
              </a:rPr>
              <a:t>三图可得出结论：金属块受到的浮力大小与其浸没在液体中的深度无关。</a:t>
            </a:r>
            <a:endParaRPr lang="zh-CN" altLang="zh-CN" sz="1000">
              <a:latin typeface="宋体" pitchFamily="2" charset="-122"/>
              <a:ea typeface="宋体" pitchFamily="2" charset="-122"/>
            </a:endParaRPr>
          </a:p>
          <a:p>
            <a:pPr marL="357505" marR="0" lvl="0" indent="-354965" algn="just">
              <a:lnSpc>
                <a:spcPct val="150000"/>
              </a:lnSpc>
              <a:spcAft>
                <a:spcPct val="0"/>
              </a:spcAft>
              <a:buClrTx/>
              <a:buFontTx/>
            </a:pPr>
            <a:r>
              <a:rPr lang="en-US" altLang="zh-CN" sz="2400" b="1" spc="0">
                <a:latin typeface="Times New Roman"/>
              </a:rPr>
              <a:t>(4)</a:t>
            </a:r>
            <a:r>
              <a:rPr lang="zh-CN" altLang="zh-CN" sz="2400" b="1" spc="0">
                <a:latin typeface="Times New Roman"/>
                <a:ea typeface="宋体" pitchFamily="2" charset="-122"/>
              </a:rPr>
              <a:t>金属块的密度为</a:t>
            </a:r>
            <a:r>
              <a:rPr lang="en-US" altLang="zh-CN" sz="2400" b="1" spc="0">
                <a:latin typeface="Times New Roman"/>
              </a:rPr>
              <a:t>__________kg/m</a:t>
            </a:r>
            <a:r>
              <a:rPr lang="en-US" altLang="zh-CN" sz="2400" b="1" spc="0" baseline="30000">
                <a:latin typeface="Times New Roman"/>
              </a:rPr>
              <a:t>3</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a:p>
            <a:pPr marL="357505" marR="0" lvl="0" indent="-354965" algn="just">
              <a:lnSpc>
                <a:spcPct val="150000"/>
              </a:lnSpc>
              <a:spcAft>
                <a:spcPct val="0"/>
              </a:spcAft>
              <a:buClrTx/>
              <a:buFontTx/>
            </a:pPr>
            <a:r>
              <a:rPr lang="en-US" altLang="zh-CN" sz="2400" b="1" spc="0">
                <a:latin typeface="Times New Roman"/>
              </a:rPr>
              <a:t>(5)</a:t>
            </a:r>
            <a:r>
              <a:rPr lang="zh-CN" altLang="zh-CN" sz="2400" b="1" spc="0">
                <a:latin typeface="Times New Roman"/>
                <a:ea typeface="宋体" pitchFamily="2" charset="-122"/>
              </a:rPr>
              <a:t>兴趣小组发现金属块排开水的重力明显小于所受的浮力，请指出实验操作中可能造成这种结果的原因：</a:t>
            </a:r>
            <a:r>
              <a:rPr lang="en-US" altLang="zh-CN" sz="2400" b="1" spc="0">
                <a:latin typeface="Times New Roman"/>
              </a:rPr>
              <a:t>____________________________</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p:txBody>
      </p:sp>
      <p:sp>
        <p:nvSpPr>
          <p:cNvPr id="41986" name="矩形 6"/>
          <p:cNvSpPr>
            <a:spLocks noChangeArrowheads="1"/>
          </p:cNvSpPr>
          <p:nvPr/>
        </p:nvSpPr>
        <p:spPr bwMode="auto">
          <a:xfrm>
            <a:off x="1897063" y="555625"/>
            <a:ext cx="852488"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en-US" altLang="zh-CN" sz="2400" b="1" spc="0">
                <a:solidFill>
                  <a:srgbClr val="C00000"/>
                </a:solidFill>
                <a:latin typeface="Times New Roman"/>
              </a:rPr>
              <a:t>ACD</a:t>
            </a:r>
            <a:endParaRPr lang="zh-CN" altLang="zh-CN" sz="1000">
              <a:latin typeface="宋体" pitchFamily="2" charset="-122"/>
              <a:ea typeface="宋体" pitchFamily="2" charset="-122"/>
            </a:endParaRPr>
          </a:p>
        </p:txBody>
      </p:sp>
      <p:sp>
        <p:nvSpPr>
          <p:cNvPr id="41987" name="矩形 7"/>
          <p:cNvSpPr>
            <a:spLocks noChangeArrowheads="1"/>
          </p:cNvSpPr>
          <p:nvPr/>
        </p:nvSpPr>
        <p:spPr bwMode="auto">
          <a:xfrm>
            <a:off x="3278188" y="1692275"/>
            <a:ext cx="1365250"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en-US" altLang="zh-CN" sz="2400" b="1" spc="0">
                <a:solidFill>
                  <a:srgbClr val="C00000"/>
                </a:solidFill>
                <a:latin typeface="Times New Roman"/>
              </a:rPr>
              <a:t>2.7× 10</a:t>
            </a:r>
            <a:r>
              <a:rPr lang="en-US" altLang="zh-CN" sz="2400" b="1" spc="0" baseline="30000">
                <a:solidFill>
                  <a:srgbClr val="C00000"/>
                </a:solidFill>
                <a:latin typeface="Times New Roman"/>
              </a:rPr>
              <a:t>3</a:t>
            </a:r>
            <a:endParaRPr lang="zh-CN" altLang="zh-CN" sz="1000">
              <a:latin typeface="宋体" pitchFamily="2" charset="-122"/>
              <a:ea typeface="宋体" pitchFamily="2" charset="-122"/>
            </a:endParaRPr>
          </a:p>
        </p:txBody>
      </p:sp>
      <p:pic>
        <p:nvPicPr>
          <p:cNvPr id="41988" name="Picture 7" descr="C:\Users\Administrator\Desktop\习题课件\返回框.png">
            <a:hlinkClick r:id="rId3" action="ppaction://hlinksldjump"/>
          </p:cNvPr>
          <p:cNvPicPr>
            <a:picLocks noChangeAspect="1"/>
          </p:cNvPicPr>
          <p:nvPr/>
        </p:nvPicPr>
        <p:blipFill>
          <a:blip r:embed="rId2"/>
          <a:stretch>
            <a:fillRect/>
          </a:stretch>
        </p:blipFill>
        <p:spPr>
          <a:xfrm>
            <a:off x="8150225" y="4146550"/>
            <a:ext cx="669925" cy="669925"/>
          </a:xfrm>
          <a:prstGeom prst="rect">
            <a:avLst/>
          </a:prstGeom>
          <a:noFill/>
          <a:ln>
            <a:noFill/>
            <a:miter lim="800000"/>
          </a:ln>
        </p:spPr>
      </p:pic>
      <p:sp>
        <p:nvSpPr>
          <p:cNvPr id="41989" name="矩形 8"/>
          <p:cNvSpPr>
            <a:spLocks noChangeArrowheads="1"/>
          </p:cNvSpPr>
          <p:nvPr/>
        </p:nvSpPr>
        <p:spPr bwMode="auto">
          <a:xfrm>
            <a:off x="1624013" y="3282950"/>
            <a:ext cx="2660650"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溢水杯没有装满水</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1986"/>
                                        </p:tgtEl>
                                        <p:attrNameLst>
                                          <p:attrName>style.visibility</p:attrName>
                                        </p:attrNameLst>
                                      </p:cBhvr>
                                      <p:to>
                                        <p:strVal val="visible"/>
                                      </p:to>
                                    </p:set>
                                    <p:animEffect transition="in" filter="wipe(left)">
                                      <p:cBhvr>
                                        <p:cTn id="7" dur="500" fill="hold"/>
                                        <p:tgtEl>
                                          <p:spTgt spid="4198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1987"/>
                                        </p:tgtEl>
                                        <p:attrNameLst>
                                          <p:attrName>style.visibility</p:attrName>
                                        </p:attrNameLst>
                                      </p:cBhvr>
                                      <p:to>
                                        <p:strVal val="visible"/>
                                      </p:to>
                                    </p:set>
                                    <p:animEffect transition="in" filter="wipe(left)">
                                      <p:cBhvr>
                                        <p:cTn id="12" dur="500" fill="hold"/>
                                        <p:tgtEl>
                                          <p:spTgt spid="4198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1989"/>
                                        </p:tgtEl>
                                        <p:attrNameLst>
                                          <p:attrName>style.visibility</p:attrName>
                                        </p:attrNameLst>
                                      </p:cBhvr>
                                      <p:to>
                                        <p:strVal val="visible"/>
                                      </p:to>
                                    </p:set>
                                    <p:animEffect transition="in" filter="wipe(left)">
                                      <p:cBhvr>
                                        <p:cTn id="17" dur="500" fill="hold"/>
                                        <p:tgtEl>
                                          <p:spTgt spid="419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p:bldP spid="41987" grpId="0"/>
      <p:bldP spid="41989" grpId="0"/>
    </p:bld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grpSp>
        <p:nvGrpSpPr>
          <p:cNvPr id="43009" name="组合 27"/>
          <p:cNvGrpSpPr/>
          <p:nvPr/>
        </p:nvGrpSpPr>
        <p:grpSpPr>
          <a:xfrm>
            <a:off x="2425700" y="269875"/>
            <a:ext cx="4449763" cy="2085975"/>
            <a:chOff x="2000534" y="2474331"/>
            <a:chExt cx="5723839" cy="2584754"/>
          </a:xfrm>
        </p:grpSpPr>
        <p:grpSp>
          <p:nvGrpSpPr>
            <p:cNvPr id="43010" name="组合 31"/>
            <p:cNvGrpSpPr>
              <a:grpSpLocks noGrp="1" noChangeAspect="1"/>
            </p:cNvGrpSpPr>
            <p:nvPr/>
          </p:nvGrpSpPr>
          <p:grpSpPr>
            <a:xfrm>
              <a:off x="1684793" y="2368687"/>
              <a:ext cx="2695413" cy="2568248"/>
              <a:chOff x="3295850" y="1895995"/>
              <a:chExt cx="3725149" cy="4660916"/>
            </a:xfrm>
          </p:grpSpPr>
        </p:grpSp>
        <p:sp>
          <p:nvSpPr>
            <p:cNvPr id="43011" name="圆角矩形 29"/>
            <p:cNvSpPr/>
            <p:nvPr/>
          </p:nvSpPr>
          <p:spPr>
            <a:xfrm>
              <a:off x="3465772" y="2871970"/>
              <a:ext cx="4147968" cy="994810"/>
            </a:xfrm>
            <a:prstGeom prst="roundRect">
              <a:avLst>
                <a:gd name="adj" fmla="val 9976"/>
              </a:avLst>
            </a:prstGeom>
            <a:solidFill>
              <a:srgbClr val="01ACBE"/>
            </a:solidFill>
            <a:ln w="2540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gradFill>
            </a:ln>
            <a:effectLst>
              <a:outerShdw blurRad="101600" dist="508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schemeClr val="lt1"/>
                </a:solidFill>
                <a:effectLst/>
                <a:uLnTx/>
                <a:uFillTx/>
                <a:latin typeface="+mn-lt"/>
                <a:ea typeface="+mn-ea"/>
                <a:cs typeface="+mn-cs"/>
              </a:endParaRPr>
            </a:p>
          </p:txBody>
        </p:sp>
        <p:grpSp>
          <p:nvGrpSpPr>
            <p:cNvPr id="43012" name="组合 33"/>
            <p:cNvGrpSpPr/>
            <p:nvPr/>
          </p:nvGrpSpPr>
          <p:grpSpPr>
            <a:xfrm>
              <a:off x="3616363" y="3263182"/>
              <a:ext cx="118508" cy="118509"/>
              <a:chOff x="4486616" y="3001075"/>
              <a:chExt cx="274695" cy="274699"/>
            </a:xfrm>
          </p:grpSpPr>
          <p:sp>
            <p:nvSpPr>
              <p:cNvPr id="43013" name="椭圆 46"/>
              <p:cNvSpPr/>
              <p:nvPr/>
            </p:nvSpPr>
            <p:spPr>
              <a:xfrm rot="16200000">
                <a:off x="4485761" y="3000483"/>
                <a:ext cx="273579" cy="274534"/>
              </a:xfrm>
              <a:prstGeom prst="ellipse">
                <a:avLst/>
              </a:prstGeom>
              <a:gradFill rotWithShape="1">
                <a:gsLst>
                  <a:gs pos="0">
                    <a:srgbClr val="FFFFFF"/>
                  </a:gs>
                  <a:gs pos="17000">
                    <a:srgbClr val="A6A6A6"/>
                  </a:gs>
                  <a:gs pos="35001">
                    <a:srgbClr val="F2F2F2"/>
                  </a:gs>
                  <a:gs pos="55000">
                    <a:srgbClr val="A6A6A6"/>
                  </a:gs>
                  <a:gs pos="75000">
                    <a:srgbClr val="F2F2F2"/>
                  </a:gs>
                  <a:gs pos="100000">
                    <a:srgbClr val="A6A6A6"/>
                  </a:gs>
                </a:gsLst>
                <a:lin ang="2700000" scaled="1"/>
              </a:gradFill>
              <a:ln w="25400">
                <a:noFill/>
                <a:miter lim="800000"/>
              </a:ln>
              <a:effectLst>
                <a:outerShdw blurRad="12700" dist="12700" dir="2700000" algn="tl">
                  <a:srgbClr val="000000">
                    <a:alpha val="39999"/>
                  </a:srgbClr>
                </a:outerShdw>
              </a:effectLst>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buClrTx/>
                  <a:buFontTx/>
                </a:pPr>
                <a:endParaRPr lang="zh-CN" altLang="en-US" sz="1000" b="1">
                  <a:solidFill>
                    <a:srgbClr val="FFFFFF"/>
                  </a:solidFill>
                </a:endParaRPr>
              </a:p>
            </p:txBody>
          </p:sp>
          <p:sp>
            <p:nvSpPr>
              <p:cNvPr id="43014" name="椭圆 47"/>
              <p:cNvSpPr/>
              <p:nvPr/>
            </p:nvSpPr>
            <p:spPr>
              <a:xfrm>
                <a:off x="4390939" y="2764996"/>
                <a:ext cx="448668" cy="495325"/>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prstClr val="white"/>
                  </a:solidFill>
                  <a:effectLst/>
                  <a:uLnTx/>
                  <a:uFillTx/>
                  <a:latin typeface="+mn-lt"/>
                  <a:ea typeface="+mn-ea"/>
                  <a:cs typeface="+mn-cs"/>
                </a:endParaRPr>
              </a:p>
            </p:txBody>
          </p:sp>
        </p:grpSp>
        <p:grpSp>
          <p:nvGrpSpPr>
            <p:cNvPr id="43015" name="组合 34"/>
            <p:cNvGrpSpPr/>
            <p:nvPr/>
          </p:nvGrpSpPr>
          <p:grpSpPr>
            <a:xfrm>
              <a:off x="3316858" y="3263182"/>
              <a:ext cx="118508" cy="118509"/>
              <a:chOff x="4486616" y="3001075"/>
              <a:chExt cx="274695" cy="274699"/>
            </a:xfrm>
          </p:grpSpPr>
          <p:sp>
            <p:nvSpPr>
              <p:cNvPr id="43016" name="椭圆 44"/>
              <p:cNvSpPr/>
              <p:nvPr/>
            </p:nvSpPr>
            <p:spPr>
              <a:xfrm rot="16200000">
                <a:off x="4488931" y="3000483"/>
                <a:ext cx="273579" cy="274534"/>
              </a:xfrm>
              <a:prstGeom prst="ellipse">
                <a:avLst/>
              </a:prstGeom>
              <a:gradFill rotWithShape="1">
                <a:gsLst>
                  <a:gs pos="0">
                    <a:srgbClr val="FFFFFF"/>
                  </a:gs>
                  <a:gs pos="17000">
                    <a:srgbClr val="A6A6A6"/>
                  </a:gs>
                  <a:gs pos="35001">
                    <a:srgbClr val="F2F2F2"/>
                  </a:gs>
                  <a:gs pos="55000">
                    <a:srgbClr val="A6A6A6"/>
                  </a:gs>
                  <a:gs pos="75000">
                    <a:srgbClr val="F2F2F2"/>
                  </a:gs>
                  <a:gs pos="100000">
                    <a:srgbClr val="A6A6A6"/>
                  </a:gs>
                </a:gsLst>
                <a:lin ang="2700000" scaled="1"/>
              </a:gradFill>
              <a:ln w="25400">
                <a:noFill/>
                <a:miter lim="800000"/>
              </a:ln>
              <a:effectLst>
                <a:outerShdw blurRad="12700" dist="12700" dir="2700000" algn="tl">
                  <a:srgbClr val="000000">
                    <a:alpha val="39999"/>
                  </a:srgbClr>
                </a:outerShdw>
              </a:effectLst>
            </p:spPr>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buClrTx/>
                  <a:buFontTx/>
                </a:pPr>
                <a:endParaRPr lang="zh-CN" altLang="en-US" sz="1000" b="1">
                  <a:solidFill>
                    <a:srgbClr val="FFFFFF"/>
                  </a:solidFill>
                </a:endParaRPr>
              </a:p>
            </p:txBody>
          </p:sp>
          <p:sp>
            <p:nvSpPr>
              <p:cNvPr id="43017" name="椭圆 45"/>
              <p:cNvSpPr/>
              <p:nvPr/>
            </p:nvSpPr>
            <p:spPr>
              <a:xfrm>
                <a:off x="4390939" y="2764996"/>
                <a:ext cx="448668" cy="495325"/>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15" b="1" i="0" u="none" strike="noStrike" kern="1200" cap="none" spc="0" normalizeH="0" baseline="0" noProof="0">
                  <a:ln>
                    <a:noFill/>
                  </a:ln>
                  <a:solidFill>
                    <a:prstClr val="white"/>
                  </a:solidFill>
                  <a:effectLst/>
                  <a:uLnTx/>
                  <a:uFillTx/>
                  <a:latin typeface="+mn-lt"/>
                  <a:ea typeface="+mn-ea"/>
                  <a:cs typeface="+mn-cs"/>
                </a:endParaRPr>
              </a:p>
            </p:txBody>
          </p:sp>
        </p:grpSp>
        <p:grpSp>
          <p:nvGrpSpPr>
            <p:cNvPr id="43018" name="组合 35"/>
            <p:cNvGrpSpPr>
              <a:grpSpLocks noGrp="1" noChangeAspect="1"/>
            </p:cNvGrpSpPr>
            <p:nvPr/>
          </p:nvGrpSpPr>
          <p:grpSpPr>
            <a:xfrm>
              <a:off x="3346774" y="3147881"/>
              <a:ext cx="361523" cy="227756"/>
              <a:chOff x="4312849" y="3104300"/>
              <a:chExt cx="384317" cy="61430"/>
            </a:xfrm>
          </p:grpSpPr>
        </p:grpSp>
        <p:grpSp>
          <p:nvGrpSpPr>
            <p:cNvPr id="43019" name="组合 36"/>
            <p:cNvGrpSpPr/>
            <p:nvPr/>
          </p:nvGrpSpPr>
          <p:grpSpPr>
            <a:xfrm>
              <a:off x="3731804" y="3056740"/>
              <a:ext cx="674163" cy="552077"/>
              <a:chOff x="4777361" y="2784157"/>
              <a:chExt cx="898883" cy="736101"/>
            </a:xfrm>
          </p:grpSpPr>
          <p:sp>
            <p:nvSpPr>
              <p:cNvPr id="43020" name="椭圆 40"/>
              <p:cNvSpPr/>
              <p:nvPr/>
            </p:nvSpPr>
            <p:spPr>
              <a:xfrm>
                <a:off x="4881330" y="2783955"/>
                <a:ext cx="735134" cy="73700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0"/>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ctr">
                  <a:buClrTx/>
                  <a:buFontTx/>
                </a:pPr>
                <a:endParaRPr lang="zh-CN" altLang="en-US" sz="1000" b="1">
                  <a:solidFill>
                    <a:srgbClr val="FFFFFF"/>
                  </a:solidFill>
                </a:endParaRPr>
              </a:p>
            </p:txBody>
          </p:sp>
          <p:sp>
            <p:nvSpPr>
              <p:cNvPr id="43021" name="文本框 41"/>
              <p:cNvSpPr/>
              <p:nvPr/>
            </p:nvSpPr>
            <p:spPr>
              <a:xfrm>
                <a:off x="4777361" y="2821067"/>
                <a:ext cx="898883" cy="690947"/>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ctr"/>
                <a:r>
                  <a:rPr lang="en-US" altLang="zh-CN" sz="2100" b="1">
                    <a:solidFill>
                      <a:srgbClr val="01ACBE"/>
                    </a:solidFill>
                    <a:latin typeface="Impact" pitchFamily="34" charset="0"/>
                  </a:rPr>
                  <a:t>03</a:t>
                </a:r>
                <a:endParaRPr lang="zh-CN" altLang="en-US" sz="2100" b="1">
                  <a:solidFill>
                    <a:srgbClr val="01ACBE"/>
                  </a:solidFill>
                  <a:latin typeface="Impact" pitchFamily="34" charset="0"/>
                  <a:ea typeface="宋体" pitchFamily="2" charset="-122"/>
                </a:endParaRPr>
              </a:p>
            </p:txBody>
          </p:sp>
        </p:grpSp>
        <p:grpSp>
          <p:nvGrpSpPr>
            <p:cNvPr id="43022" name="组合 34"/>
            <p:cNvGrpSpPr>
              <a:grpSpLocks noGrp="1" noChangeAspect="1"/>
            </p:cNvGrpSpPr>
            <p:nvPr/>
          </p:nvGrpSpPr>
          <p:grpSpPr>
            <a:xfrm>
              <a:off x="2434145" y="3056739"/>
              <a:ext cx="623455" cy="497016"/>
              <a:chOff x="9404083" y="1238855"/>
              <a:chExt cx="801342" cy="665020"/>
            </a:xfrm>
          </p:grpSpPr>
        </p:grpSp>
        <p:sp>
          <p:nvSpPr>
            <p:cNvPr id="43023" name="文本框 47"/>
            <p:cNvSpPr/>
            <p:nvPr/>
          </p:nvSpPr>
          <p:spPr>
            <a:xfrm>
              <a:off x="4051919" y="3037104"/>
              <a:ext cx="3672454" cy="572054"/>
            </a:xfrm>
            <a:prstGeom prst="rect">
              <a:avLst/>
            </a:prstGeom>
            <a:noFill/>
            <a:ln>
              <a:noFill/>
              <a:miter lim="800000"/>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lgn="ctr"/>
              <a:r>
                <a:rPr lang="zh-CN" altLang="en-US" sz="2400" b="1">
                  <a:solidFill>
                    <a:schemeClr val="bg1"/>
                  </a:solidFill>
                  <a:latin typeface="黑体" pitchFamily="49" charset="-122"/>
                  <a:ea typeface="黑体" pitchFamily="49" charset="-122"/>
                </a:rPr>
                <a:t>福建</a:t>
              </a:r>
              <a:r>
                <a:rPr lang="en-US" altLang="zh-CN" sz="2400" b="1">
                  <a:solidFill>
                    <a:schemeClr val="bg1"/>
                  </a:solidFill>
                  <a:latin typeface="黑体" pitchFamily="49" charset="-122"/>
                  <a:ea typeface="黑体" pitchFamily="49" charset="-122"/>
                </a:rPr>
                <a:t>4</a:t>
              </a:r>
              <a:r>
                <a:rPr lang="zh-CN" altLang="en-US" sz="2400" b="1">
                  <a:solidFill>
                    <a:schemeClr val="bg1"/>
                  </a:solidFill>
                  <a:latin typeface="黑体" pitchFamily="49" charset="-122"/>
                  <a:ea typeface="黑体" pitchFamily="49" charset="-122"/>
                </a:rPr>
                <a:t>年中考聚焦</a:t>
              </a:r>
              <a:endParaRPr lang="zh-CN" altLang="en-US" sz="2400" b="1">
                <a:solidFill>
                  <a:schemeClr val="bg1"/>
                </a:solidFill>
                <a:latin typeface="黑体" pitchFamily="49" charset="-122"/>
                <a:ea typeface="黑体" pitchFamily="49" charset="-122"/>
              </a:endParaRPr>
            </a:p>
          </p:txBody>
        </p:sp>
      </p:grpSp>
      <p:grpSp>
        <p:nvGrpSpPr>
          <p:cNvPr id="43024" name="组合 1"/>
          <p:cNvGrpSpPr/>
          <p:nvPr/>
        </p:nvGrpSpPr>
        <p:grpSpPr>
          <a:xfrm>
            <a:off x="1592263" y="1924050"/>
            <a:ext cx="542925" cy="547688"/>
            <a:chOff x="1153731" y="1592014"/>
            <a:chExt cx="543166" cy="547688"/>
          </a:xfrm>
        </p:grpSpPr>
        <p:pic>
          <p:nvPicPr>
            <p:cNvPr id="43025" name="Picture 2">
              <a:hlinkClick r:id="rId3" action="ppaction://hlinksldjump"/>
            </p:cNvPr>
            <p:cNvPicPr>
              <a:picLocks noChangeAspect="1"/>
            </p:cNvPicPr>
            <p:nvPr/>
          </p:nvPicPr>
          <p:blipFill>
            <a:blip r:embed="rId2">
              <a:clrChange>
                <a:clrFrom>
                  <a:srgbClr val="FFFFFF"/>
                </a:clrFrom>
                <a:clrTo>
                  <a:srgbClr val="FFFFFF">
                    <a:alpha val="0"/>
                  </a:srgbClr>
                </a:clrTo>
              </a:clrChange>
            </a:blip>
            <a:stretch>
              <a:fillRect/>
            </a:stretch>
          </p:blipFill>
          <p:spPr>
            <a:xfrm>
              <a:off x="1153731" y="1592014"/>
              <a:ext cx="543166" cy="547688"/>
            </a:xfrm>
            <a:prstGeom prst="rect">
              <a:avLst/>
            </a:prstGeom>
            <a:noFill/>
            <a:ln>
              <a:noFill/>
              <a:miter lim="800000"/>
            </a:ln>
          </p:spPr>
        </p:pic>
        <p:sp>
          <p:nvSpPr>
            <p:cNvPr id="43026" name="矩形 53">
              <a:hlinkClick r:id="rId3" action="ppaction://hlinksldjump"/>
            </p:cNvPr>
            <p:cNvSpPr/>
            <p:nvPr/>
          </p:nvSpPr>
          <p:spPr>
            <a:xfrm>
              <a:off x="1258553" y="1642814"/>
              <a:ext cx="387522" cy="461963"/>
            </a:xfrm>
            <a:prstGeom prst="rect">
              <a:avLst/>
            </a:prstGeom>
            <a:noFill/>
            <a:ln>
              <a:noFill/>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spcAft>
                  <a:spcPct val="0"/>
                </a:spcAft>
                <a:buClrTx/>
                <a:buFontTx/>
              </a:pPr>
              <a:r>
                <a:rPr lang="en-US" altLang="zh-CN" sz="2400" b="1" spc="0">
                  <a:latin typeface="Times New Roman"/>
                </a:rPr>
                <a:t>1</a:t>
              </a:r>
              <a:endParaRPr lang="zh-CN" altLang="zh-CN" sz="1000">
                <a:latin typeface="宋体" pitchFamily="2" charset="-122"/>
                <a:ea typeface="宋体" pitchFamily="2" charset="-122"/>
              </a:endParaRPr>
            </a:p>
          </p:txBody>
        </p:sp>
      </p:grpSp>
      <p:grpSp>
        <p:nvGrpSpPr>
          <p:cNvPr id="43027" name="组合 1"/>
          <p:cNvGrpSpPr/>
          <p:nvPr/>
        </p:nvGrpSpPr>
        <p:grpSpPr>
          <a:xfrm>
            <a:off x="2843213" y="1924050"/>
            <a:ext cx="542925" cy="547688"/>
            <a:chOff x="1153731" y="1592014"/>
            <a:chExt cx="543166" cy="547688"/>
          </a:xfrm>
        </p:grpSpPr>
        <p:pic>
          <p:nvPicPr>
            <p:cNvPr id="43028" name="Picture 2">
              <a:hlinkClick r:id="rId3" action="ppaction://hlinksldjump"/>
            </p:cNvPr>
            <p:cNvPicPr>
              <a:picLocks noChangeAspect="1"/>
            </p:cNvPicPr>
            <p:nvPr/>
          </p:nvPicPr>
          <p:blipFill>
            <a:blip r:embed="rId2">
              <a:clrChange>
                <a:clrFrom>
                  <a:srgbClr val="FFFFFF"/>
                </a:clrFrom>
                <a:clrTo>
                  <a:srgbClr val="FFFFFF">
                    <a:alpha val="0"/>
                  </a:srgbClr>
                </a:clrTo>
              </a:clrChange>
            </a:blip>
            <a:stretch>
              <a:fillRect/>
            </a:stretch>
          </p:blipFill>
          <p:spPr>
            <a:xfrm>
              <a:off x="1153731" y="1592014"/>
              <a:ext cx="543166" cy="547688"/>
            </a:xfrm>
            <a:prstGeom prst="rect">
              <a:avLst/>
            </a:prstGeom>
            <a:noFill/>
            <a:ln>
              <a:noFill/>
              <a:miter lim="800000"/>
            </a:ln>
          </p:spPr>
        </p:pic>
        <p:sp>
          <p:nvSpPr>
            <p:cNvPr id="43029" name="矩形 32">
              <a:hlinkClick r:id="rId4" action="ppaction://hlinksldjump"/>
            </p:cNvPr>
            <p:cNvSpPr/>
            <p:nvPr/>
          </p:nvSpPr>
          <p:spPr>
            <a:xfrm>
              <a:off x="1258553" y="1642814"/>
              <a:ext cx="387522" cy="461963"/>
            </a:xfrm>
            <a:prstGeom prst="rect">
              <a:avLst/>
            </a:prstGeom>
            <a:noFill/>
            <a:ln>
              <a:noFill/>
            </a:ln>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spcAft>
                  <a:spcPct val="0"/>
                </a:spcAft>
                <a:buClrTx/>
                <a:buFontTx/>
              </a:pPr>
              <a:r>
                <a:rPr lang="en-US" altLang="zh-CN" sz="2400" b="1" spc="0">
                  <a:latin typeface="Times New Roman"/>
                </a:rPr>
                <a:t>2</a:t>
              </a:r>
              <a:endParaRPr lang="zh-CN" altLang="zh-CN" sz="1000">
                <a:latin typeface="宋体" pitchFamily="2" charset="-122"/>
                <a:ea typeface="宋体" pitchFamily="2" charset="-122"/>
              </a:endParaRPr>
            </a:p>
          </p:txBody>
        </p:sp>
      </p:grpSp>
      <p:pic>
        <p:nvPicPr>
          <p:cNvPr id="43030" name="Picture 7" descr="C:\Users\Administrator\Desktop\习题课件\返回框.png">
            <a:hlinkClick r:id="rId6" action="ppaction://hlinksldjump"/>
          </p:cNvPr>
          <p:cNvPicPr>
            <a:picLocks noChangeAspect="1"/>
          </p:cNvPicPr>
          <p:nvPr/>
        </p:nvPicPr>
        <p:blipFill>
          <a:blip r:embed="rId5"/>
          <a:stretch>
            <a:fillRect/>
          </a:stretch>
        </p:blipFill>
        <p:spPr>
          <a:xfrm>
            <a:off x="8299450" y="4133850"/>
            <a:ext cx="669925" cy="669925"/>
          </a:xfrm>
          <a:prstGeom prst="rect">
            <a:avLst/>
          </a:prstGeom>
          <a:noFill/>
          <a:ln>
            <a:noFill/>
            <a:miter lim="800000"/>
          </a:ln>
        </p:spPr>
      </p:pic>
    </p:spTree>
  </p:cSld>
  <p:clrMapOvr>
    <a:masterClrMapping/>
  </p:clrMapOvr>
  <p:transition/>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4033" name="矩形 4"/>
          <p:cNvSpPr>
            <a:spLocks noChangeArrowheads="1"/>
          </p:cNvSpPr>
          <p:nvPr/>
        </p:nvSpPr>
        <p:spPr bwMode="auto">
          <a:xfrm>
            <a:off x="565150" y="555625"/>
            <a:ext cx="8023225" cy="223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7505" marR="0" lvl="0" indent="-354965" algn="just">
              <a:lnSpc>
                <a:spcPct val="150000"/>
              </a:lnSpc>
              <a:spcAft>
                <a:spcPct val="0"/>
              </a:spcAft>
              <a:buClrTx/>
              <a:buFontTx/>
            </a:pPr>
            <a:r>
              <a:rPr lang="en-US" altLang="zh-CN" sz="2400" b="1" spc="0">
                <a:latin typeface="Times New Roman"/>
              </a:rPr>
              <a:t>1</a:t>
            </a:r>
            <a:r>
              <a:rPr lang="zh-CN" altLang="zh-CN" sz="2400" b="1" spc="0">
                <a:latin typeface="Times New Roman"/>
                <a:ea typeface="宋体" pitchFamily="2" charset="-122"/>
              </a:rPr>
              <a:t>．【</a:t>
            </a:r>
            <a:r>
              <a:rPr lang="en-US" altLang="zh-CN" sz="2400" b="1" spc="0">
                <a:latin typeface="Times New Roman"/>
              </a:rPr>
              <a:t>2020·</a:t>
            </a:r>
            <a:r>
              <a:rPr lang="zh-CN" altLang="zh-CN" sz="2400" b="1" spc="0">
                <a:latin typeface="Times New Roman"/>
                <a:ea typeface="宋体" pitchFamily="2" charset="-122"/>
              </a:rPr>
              <a:t>福建中考</a:t>
            </a:r>
            <a:r>
              <a:rPr lang="en-US" altLang="zh-CN" sz="2400" b="1" spc="0">
                <a:latin typeface="Times New Roman"/>
              </a:rPr>
              <a:t>·2</a:t>
            </a:r>
            <a:r>
              <a:rPr lang="zh-CN" altLang="zh-CN" sz="2400" b="1" spc="0">
                <a:latin typeface="Times New Roman"/>
                <a:ea typeface="宋体" pitchFamily="2" charset="-122"/>
              </a:rPr>
              <a:t>分】如图，体积相同的两物体</a:t>
            </a:r>
            <a:r>
              <a:rPr lang="en-US" altLang="zh-CN" sz="2400" b="1" i="1" spc="0">
                <a:latin typeface="Times New Roman"/>
              </a:rPr>
              <a:t>A</a:t>
            </a:r>
            <a:r>
              <a:rPr lang="zh-CN" altLang="zh-CN" sz="2400" b="1" spc="0">
                <a:latin typeface="Times New Roman"/>
                <a:ea typeface="宋体" pitchFamily="2" charset="-122"/>
              </a:rPr>
              <a:t>、</a:t>
            </a:r>
            <a:r>
              <a:rPr lang="en-US" altLang="zh-CN" sz="2400" b="1" i="1" spc="0">
                <a:latin typeface="Times New Roman"/>
              </a:rPr>
              <a:t>B</a:t>
            </a:r>
            <a:r>
              <a:rPr lang="zh-CN" altLang="zh-CN" sz="2400" b="1" spc="0">
                <a:latin typeface="Times New Roman"/>
                <a:ea typeface="宋体" pitchFamily="2" charset="-122"/>
              </a:rPr>
              <a:t>用不可伸长的细线系住，放入水中后，</a:t>
            </a:r>
            <a:r>
              <a:rPr lang="en-US" altLang="zh-CN" sz="2400" b="1" i="1" spc="0">
                <a:latin typeface="Times New Roman"/>
              </a:rPr>
              <a:t>A</a:t>
            </a:r>
            <a:r>
              <a:rPr lang="zh-CN" altLang="zh-CN" sz="2400" b="1" spc="0">
                <a:latin typeface="Times New Roman"/>
                <a:ea typeface="宋体" pitchFamily="2" charset="-122"/>
              </a:rPr>
              <a:t>有四分之一体积露出水面，细线被拉直。已知</a:t>
            </a:r>
            <a:r>
              <a:rPr lang="en-US" altLang="zh-CN" sz="2400" b="1" i="1" spc="0">
                <a:latin typeface="Times New Roman"/>
              </a:rPr>
              <a:t>A</a:t>
            </a:r>
            <a:r>
              <a:rPr lang="zh-CN" altLang="zh-CN" sz="2400" b="1" spc="0">
                <a:latin typeface="Times New Roman"/>
                <a:ea typeface="宋体" pitchFamily="2" charset="-122"/>
              </a:rPr>
              <a:t>重</a:t>
            </a:r>
            <a:r>
              <a:rPr lang="en-US" altLang="zh-CN" sz="2400" b="1" spc="0">
                <a:latin typeface="Times New Roman"/>
              </a:rPr>
              <a:t>4 N</a:t>
            </a:r>
            <a:r>
              <a:rPr lang="zh-CN" altLang="zh-CN" sz="2400" b="1" spc="0">
                <a:latin typeface="Times New Roman"/>
                <a:ea typeface="宋体" pitchFamily="2" charset="-122"/>
              </a:rPr>
              <a:t>，</a:t>
            </a:r>
            <a:r>
              <a:rPr lang="en-US" altLang="zh-CN" sz="2400" b="1" i="1" spc="0">
                <a:latin typeface="Times New Roman"/>
              </a:rPr>
              <a:t>B</a:t>
            </a:r>
            <a:r>
              <a:rPr lang="zh-CN" altLang="zh-CN" sz="2400" b="1" spc="0">
                <a:latin typeface="Times New Roman"/>
                <a:ea typeface="宋体" pitchFamily="2" charset="-122"/>
              </a:rPr>
              <a:t>受到的浮力为</a:t>
            </a:r>
            <a:r>
              <a:rPr lang="en-US" altLang="zh-CN" sz="2400" b="1" spc="0">
                <a:latin typeface="Times New Roman"/>
              </a:rPr>
              <a:t>8 N</a:t>
            </a:r>
            <a:r>
              <a:rPr lang="zh-CN" altLang="zh-CN" sz="2400" b="1" spc="0">
                <a:latin typeface="Times New Roman"/>
                <a:ea typeface="宋体" pitchFamily="2" charset="-122"/>
              </a:rPr>
              <a:t>，</a:t>
            </a:r>
            <a:r>
              <a:rPr lang="en-US" altLang="zh-CN" sz="2400" b="1" i="1" spc="0">
                <a:latin typeface="Times New Roman"/>
              </a:rPr>
              <a:t>A</a:t>
            </a:r>
            <a:r>
              <a:rPr lang="zh-CN" altLang="zh-CN" sz="2400" b="1" spc="0">
                <a:latin typeface="Times New Roman"/>
                <a:ea typeface="宋体" pitchFamily="2" charset="-122"/>
              </a:rPr>
              <a:t>、</a:t>
            </a:r>
            <a:r>
              <a:rPr lang="en-US" altLang="zh-CN" sz="2400" b="1" i="1" spc="0">
                <a:latin typeface="Times New Roman"/>
              </a:rPr>
              <a:t>B</a:t>
            </a:r>
            <a:r>
              <a:rPr lang="zh-CN" altLang="zh-CN" sz="2400" b="1" spc="0">
                <a:latin typeface="Times New Roman"/>
                <a:ea typeface="宋体" pitchFamily="2" charset="-122"/>
              </a:rPr>
              <a:t>密度之比为</a:t>
            </a:r>
            <a:r>
              <a:rPr lang="en-US" altLang="zh-CN" sz="2400" b="1" spc="0">
                <a:latin typeface="Times New Roman"/>
              </a:rPr>
              <a:t>2</a:t>
            </a:r>
            <a:r>
              <a:rPr lang="zh-CN" altLang="zh-CN" sz="2400" b="1" spc="0">
                <a:latin typeface="宋体" pitchFamily="2" charset="-122"/>
                <a:ea typeface="宋体" pitchFamily="2" charset="-122"/>
              </a:rPr>
              <a:t>∶</a:t>
            </a:r>
            <a:r>
              <a:rPr lang="en-US" altLang="zh-CN" sz="2400" b="1" spc="0">
                <a:latin typeface="Times New Roman"/>
              </a:rPr>
              <a:t>5</a:t>
            </a:r>
            <a:r>
              <a:rPr lang="zh-CN" altLang="zh-CN" sz="2400" b="1" spc="0">
                <a:latin typeface="Times New Roman"/>
                <a:ea typeface="宋体" pitchFamily="2" charset="-122"/>
              </a:rPr>
              <a:t>，那么</a:t>
            </a:r>
            <a:r>
              <a:rPr lang="en-US" altLang="zh-CN" sz="2400" b="1" spc="0">
                <a:latin typeface="Times New Roman"/>
              </a:rPr>
              <a:t>(</a:t>
            </a:r>
            <a:r>
              <a:rPr lang="zh-CN" altLang="zh-CN" sz="2400" b="1" spc="0">
                <a:latin typeface="Times New Roman"/>
                <a:ea typeface="宋体" pitchFamily="2" charset="-122"/>
              </a:rPr>
              <a:t>　　</a:t>
            </a:r>
            <a:r>
              <a:rPr lang="en-US" altLang="zh-CN" sz="2400" b="1" spc="0">
                <a:latin typeface="Times New Roman"/>
              </a:rPr>
              <a:t>)</a:t>
            </a:r>
            <a:endParaRPr lang="zh-CN" altLang="zh-CN" sz="1000">
              <a:latin typeface="宋体" pitchFamily="2" charset="-122"/>
              <a:ea typeface="宋体" pitchFamily="2" charset="-122"/>
            </a:endParaRPr>
          </a:p>
        </p:txBody>
      </p:sp>
      <p:pic>
        <p:nvPicPr>
          <p:cNvPr id="44034" name="Picture 5"/>
          <p:cNvPicPr>
            <a:picLocks noChangeAspect="1"/>
          </p:cNvPicPr>
          <p:nvPr/>
        </p:nvPicPr>
        <p:blipFill>
          <a:blip r:embed="rId2">
            <a:clrChange>
              <a:clrFrom>
                <a:srgbClr val="FFFFFF"/>
              </a:clrFrom>
              <a:clrTo>
                <a:srgbClr val="FFFFFF">
                  <a:alpha val="0"/>
                </a:srgbClr>
              </a:clrTo>
            </a:clrChange>
          </a:blip>
          <a:stretch>
            <a:fillRect/>
          </a:stretch>
        </p:blipFill>
        <p:spPr>
          <a:xfrm>
            <a:off x="3494088" y="2787650"/>
            <a:ext cx="2155825" cy="1779588"/>
          </a:xfrm>
          <a:prstGeom prst="rect">
            <a:avLst/>
          </a:prstGeom>
          <a:noFill/>
          <a:ln>
            <a:noFill/>
            <a:miter lim="800000"/>
          </a:ln>
        </p:spPr>
      </p:pic>
    </p:spTree>
  </p:cSld>
  <p:clrMapOvr>
    <a:masterClrMapping/>
  </p:clrMapOvr>
  <p:transition/>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5057" name="矩形 4"/>
          <p:cNvSpPr>
            <a:spLocks noChangeArrowheads="1"/>
          </p:cNvSpPr>
          <p:nvPr/>
        </p:nvSpPr>
        <p:spPr bwMode="auto">
          <a:xfrm>
            <a:off x="565150" y="1196975"/>
            <a:ext cx="8023225" cy="223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7505" marR="0" lvl="0" indent="-354965" algn="just">
              <a:lnSpc>
                <a:spcPct val="150000"/>
              </a:lnSpc>
              <a:spcAft>
                <a:spcPct val="0"/>
              </a:spcAft>
              <a:buClrTx/>
              <a:buFontTx/>
            </a:pPr>
            <a:r>
              <a:rPr lang="en-US" altLang="zh-CN" sz="2400" b="1" spc="0">
                <a:latin typeface="Times New Roman"/>
              </a:rPr>
              <a:t>A</a:t>
            </a:r>
            <a:r>
              <a:rPr lang="zh-CN" altLang="zh-CN" sz="2400" b="1" spc="0">
                <a:latin typeface="Times New Roman"/>
                <a:ea typeface="宋体" pitchFamily="2" charset="-122"/>
              </a:rPr>
              <a:t>．</a:t>
            </a:r>
            <a:r>
              <a:rPr lang="en-US" altLang="zh-CN" sz="2400" b="1" i="1" spc="0">
                <a:latin typeface="Times New Roman"/>
              </a:rPr>
              <a:t>A</a:t>
            </a:r>
            <a:r>
              <a:rPr lang="zh-CN" altLang="zh-CN" sz="2400" b="1" spc="0">
                <a:latin typeface="Times New Roman"/>
                <a:ea typeface="宋体" pitchFamily="2" charset="-122"/>
              </a:rPr>
              <a:t>、</a:t>
            </a:r>
            <a:r>
              <a:rPr lang="en-US" altLang="zh-CN" sz="2400" b="1" i="1" spc="0">
                <a:latin typeface="Times New Roman"/>
              </a:rPr>
              <a:t>B</a:t>
            </a:r>
            <a:r>
              <a:rPr lang="zh-CN" altLang="zh-CN" sz="2400" b="1" spc="0">
                <a:latin typeface="Times New Roman"/>
                <a:ea typeface="宋体" pitchFamily="2" charset="-122"/>
              </a:rPr>
              <a:t>所受的重力之比为</a:t>
            </a:r>
            <a:r>
              <a:rPr lang="en-US" altLang="zh-CN" sz="2400" b="1" spc="0">
                <a:latin typeface="Times New Roman"/>
              </a:rPr>
              <a:t>5</a:t>
            </a:r>
            <a:r>
              <a:rPr lang="zh-CN" altLang="zh-CN" sz="2400" b="1" spc="0">
                <a:latin typeface="宋体" pitchFamily="2" charset="-122"/>
                <a:ea typeface="宋体" pitchFamily="2" charset="-122"/>
              </a:rPr>
              <a:t>∶</a:t>
            </a:r>
            <a:r>
              <a:rPr lang="en-US" altLang="zh-CN" sz="2400" b="1" spc="0">
                <a:latin typeface="Times New Roman"/>
              </a:rPr>
              <a:t>2</a:t>
            </a:r>
            <a:endParaRPr lang="zh-CN" altLang="zh-CN" sz="1000">
              <a:latin typeface="宋体" pitchFamily="2" charset="-122"/>
              <a:ea typeface="宋体" pitchFamily="2" charset="-122"/>
            </a:endParaRPr>
          </a:p>
          <a:p>
            <a:pPr marL="357505" marR="0" lvl="0" indent="-354965" algn="just">
              <a:lnSpc>
                <a:spcPct val="150000"/>
              </a:lnSpc>
              <a:spcAft>
                <a:spcPct val="0"/>
              </a:spcAft>
              <a:buClrTx/>
              <a:buFontTx/>
            </a:pPr>
            <a:r>
              <a:rPr lang="en-US" altLang="zh-CN" sz="2400" b="1" spc="0">
                <a:latin typeface="Times New Roman"/>
              </a:rPr>
              <a:t>B</a:t>
            </a:r>
            <a:r>
              <a:rPr lang="zh-CN" altLang="zh-CN" sz="2400" b="1" spc="0">
                <a:latin typeface="Times New Roman"/>
                <a:ea typeface="宋体" pitchFamily="2" charset="-122"/>
              </a:rPr>
              <a:t>．</a:t>
            </a:r>
            <a:r>
              <a:rPr lang="en-US" altLang="zh-CN" sz="2400" b="1" i="1" spc="0">
                <a:latin typeface="Times New Roman"/>
              </a:rPr>
              <a:t>A</a:t>
            </a:r>
            <a:r>
              <a:rPr lang="zh-CN" altLang="zh-CN" sz="2400" b="1" spc="0">
                <a:latin typeface="Times New Roman"/>
                <a:ea typeface="宋体" pitchFamily="2" charset="-122"/>
              </a:rPr>
              <a:t>、</a:t>
            </a:r>
            <a:r>
              <a:rPr lang="en-US" altLang="zh-CN" sz="2400" b="1" i="1" spc="0">
                <a:latin typeface="Times New Roman"/>
              </a:rPr>
              <a:t>B</a:t>
            </a:r>
            <a:r>
              <a:rPr lang="zh-CN" altLang="zh-CN" sz="2400" b="1" spc="0">
                <a:latin typeface="Times New Roman"/>
                <a:ea typeface="宋体" pitchFamily="2" charset="-122"/>
              </a:rPr>
              <a:t>所受的浮力之比为</a:t>
            </a:r>
            <a:r>
              <a:rPr lang="en-US" altLang="zh-CN" sz="2400" b="1" spc="0">
                <a:latin typeface="Times New Roman"/>
              </a:rPr>
              <a:t>1</a:t>
            </a:r>
            <a:r>
              <a:rPr lang="zh-CN" altLang="zh-CN" sz="2400" b="1" spc="0">
                <a:latin typeface="宋体" pitchFamily="2" charset="-122"/>
                <a:ea typeface="宋体" pitchFamily="2" charset="-122"/>
              </a:rPr>
              <a:t>∶</a:t>
            </a:r>
            <a:r>
              <a:rPr lang="en-US" altLang="zh-CN" sz="2400" b="1" spc="0">
                <a:latin typeface="Times New Roman"/>
              </a:rPr>
              <a:t>2</a:t>
            </a:r>
            <a:endParaRPr lang="zh-CN" altLang="zh-CN" sz="1000">
              <a:latin typeface="宋体" pitchFamily="2" charset="-122"/>
              <a:ea typeface="宋体" pitchFamily="2" charset="-122"/>
            </a:endParaRPr>
          </a:p>
          <a:p>
            <a:pPr marL="357505" marR="0" lvl="0" indent="-354965" algn="just">
              <a:lnSpc>
                <a:spcPct val="150000"/>
              </a:lnSpc>
              <a:spcAft>
                <a:spcPct val="0"/>
              </a:spcAft>
              <a:buClrTx/>
              <a:buFontTx/>
            </a:pPr>
            <a:r>
              <a:rPr lang="en-US" altLang="zh-CN" sz="2400" b="1" spc="0">
                <a:latin typeface="Times New Roman"/>
              </a:rPr>
              <a:t>C</a:t>
            </a:r>
            <a:r>
              <a:rPr lang="zh-CN" altLang="zh-CN" sz="2400" b="1" spc="0">
                <a:latin typeface="Times New Roman"/>
                <a:ea typeface="宋体" pitchFamily="2" charset="-122"/>
              </a:rPr>
              <a:t>．细线对</a:t>
            </a:r>
            <a:r>
              <a:rPr lang="en-US" altLang="zh-CN" sz="2400" b="1" i="1" spc="0">
                <a:latin typeface="Times New Roman"/>
              </a:rPr>
              <a:t>A</a:t>
            </a:r>
            <a:r>
              <a:rPr lang="zh-CN" altLang="zh-CN" sz="2400" b="1" spc="0">
                <a:latin typeface="Times New Roman"/>
                <a:ea typeface="宋体" pitchFamily="2" charset="-122"/>
              </a:rPr>
              <a:t>的拉力大小为</a:t>
            </a:r>
            <a:r>
              <a:rPr lang="en-US" altLang="zh-CN" sz="2400" b="1" spc="0">
                <a:latin typeface="Times New Roman"/>
              </a:rPr>
              <a:t>1 N</a:t>
            </a:r>
            <a:endParaRPr lang="zh-CN" altLang="zh-CN" sz="1000">
              <a:latin typeface="宋体" pitchFamily="2" charset="-122"/>
              <a:ea typeface="宋体" pitchFamily="2" charset="-122"/>
            </a:endParaRPr>
          </a:p>
          <a:p>
            <a:pPr marL="357505" marR="0" lvl="0" indent="-354965" algn="just">
              <a:lnSpc>
                <a:spcPct val="150000"/>
              </a:lnSpc>
              <a:spcAft>
                <a:spcPct val="0"/>
              </a:spcAft>
              <a:buClrTx/>
              <a:buFontTx/>
            </a:pPr>
            <a:r>
              <a:rPr lang="en-US" altLang="zh-CN" sz="2400" b="1" spc="0">
                <a:latin typeface="Times New Roman"/>
              </a:rPr>
              <a:t>D</a:t>
            </a:r>
            <a:r>
              <a:rPr lang="zh-CN" altLang="zh-CN" sz="2400" b="1" spc="0">
                <a:latin typeface="Times New Roman"/>
                <a:ea typeface="宋体" pitchFamily="2" charset="-122"/>
              </a:rPr>
              <a:t>．</a:t>
            </a:r>
            <a:r>
              <a:rPr lang="en-US" altLang="zh-CN" sz="2400" b="1" i="1" spc="0">
                <a:latin typeface="Times New Roman"/>
              </a:rPr>
              <a:t>B</a:t>
            </a:r>
            <a:r>
              <a:rPr lang="zh-CN" altLang="zh-CN" sz="2400" b="1" spc="0">
                <a:latin typeface="Times New Roman"/>
                <a:ea typeface="宋体" pitchFamily="2" charset="-122"/>
              </a:rPr>
              <a:t>对容器底部的压力为零</a:t>
            </a:r>
            <a:endParaRPr lang="zh-CN" altLang="zh-CN" sz="1000">
              <a:latin typeface="宋体" pitchFamily="2" charset="-122"/>
              <a:ea typeface="宋体" pitchFamily="2" charset="-122"/>
            </a:endParaRPr>
          </a:p>
        </p:txBody>
      </p:sp>
      <p:pic>
        <p:nvPicPr>
          <p:cNvPr id="45058" name="Picture 7" descr="C:\Users\Administrator\Desktop\习题课件\返回框.png">
            <a:hlinkClick r:id="rId3" action="ppaction://hlinksldjump"/>
          </p:cNvPr>
          <p:cNvPicPr>
            <a:picLocks noChangeAspect="1"/>
          </p:cNvPicPr>
          <p:nvPr/>
        </p:nvPicPr>
        <p:blipFill>
          <a:blip r:embed="rId2"/>
          <a:stretch>
            <a:fillRect/>
          </a:stretch>
        </p:blipFill>
        <p:spPr>
          <a:xfrm>
            <a:off x="8150225" y="4146550"/>
            <a:ext cx="669925" cy="669925"/>
          </a:xfrm>
          <a:prstGeom prst="rect">
            <a:avLst/>
          </a:prstGeom>
          <a:noFill/>
          <a:ln>
            <a:noFill/>
            <a:miter lim="800000"/>
          </a:ln>
        </p:spPr>
      </p:pic>
      <p:sp>
        <p:nvSpPr>
          <p:cNvPr id="45059" name="矩形 5"/>
          <p:cNvSpPr/>
          <p:nvPr/>
        </p:nvSpPr>
        <p:spPr>
          <a:xfrm>
            <a:off x="577850" y="2859088"/>
            <a:ext cx="501650" cy="784225"/>
          </a:xfrm>
          <a:prstGeom prst="rect">
            <a:avLst/>
          </a:prstGeom>
          <a:noFill/>
          <a:ln>
            <a:noFill/>
            <a:miter lim="800000"/>
          </a:ln>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lvl="0"/>
            <a:r>
              <a:rPr lang="zh-CN" altLang="en-US" sz="4500">
                <a:solidFill>
                  <a:srgbClr val="C00000"/>
                </a:solidFill>
                <a:latin typeface="Times New Roman" pitchFamily="18" charset="0"/>
                <a:ea typeface="宋体" pitchFamily="2" charset="-122"/>
              </a:rPr>
              <a:t>√</a:t>
            </a:r>
            <a:endParaRPr lang="zh-CN" altLang="en-US" sz="4500">
              <a:solidFill>
                <a:srgbClr val="C00000"/>
              </a:solidFill>
              <a:latin typeface="Times New Roman" pitchFamily="18" charset="0"/>
              <a:ea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5059"/>
                                        </p:tgtEl>
                                        <p:attrNameLst>
                                          <p:attrName>style.visibility</p:attrName>
                                        </p:attrNameLst>
                                      </p:cBhvr>
                                      <p:to>
                                        <p:strVal val="visible"/>
                                      </p:to>
                                    </p:set>
                                    <p:animEffect transition="in" filter="wipe(left)">
                                      <p:cBhvr>
                                        <p:cTn id="7" dur="500" fill="hold"/>
                                        <p:tgtEl>
                                          <p:spTgt spid="450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p:bldLs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6081" name="矩形 4"/>
          <p:cNvSpPr>
            <a:spLocks noChangeArrowheads="1"/>
          </p:cNvSpPr>
          <p:nvPr/>
        </p:nvSpPr>
        <p:spPr bwMode="auto">
          <a:xfrm>
            <a:off x="565150" y="627063"/>
            <a:ext cx="8023225" cy="111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7505" marR="0" lvl="0" indent="-354965" algn="just">
              <a:lnSpc>
                <a:spcPct val="150000"/>
              </a:lnSpc>
              <a:spcAft>
                <a:spcPct val="0"/>
              </a:spcAft>
              <a:buClrTx/>
              <a:buFontTx/>
            </a:pPr>
            <a:r>
              <a:rPr lang="en-US" altLang="zh-CN" sz="2400" b="1" spc="0">
                <a:latin typeface="Times New Roman"/>
              </a:rPr>
              <a:t>2</a:t>
            </a:r>
            <a:r>
              <a:rPr lang="zh-CN" altLang="zh-CN" sz="2400" b="1" spc="0">
                <a:latin typeface="Times New Roman"/>
                <a:ea typeface="宋体" pitchFamily="2" charset="-122"/>
              </a:rPr>
              <a:t>．【</a:t>
            </a:r>
            <a:r>
              <a:rPr lang="en-US" altLang="zh-CN" sz="2400" b="1" spc="0">
                <a:latin typeface="Times New Roman"/>
              </a:rPr>
              <a:t>2019·</a:t>
            </a:r>
            <a:r>
              <a:rPr lang="zh-CN" altLang="zh-CN" sz="2400" b="1" spc="0">
                <a:latin typeface="Times New Roman"/>
                <a:ea typeface="宋体" pitchFamily="2" charset="-122"/>
              </a:rPr>
              <a:t>福建</a:t>
            </a:r>
            <a:r>
              <a:rPr lang="en-US" altLang="zh-CN" sz="2400" b="1" spc="0">
                <a:latin typeface="Times New Roman"/>
              </a:rPr>
              <a:t>·5</a:t>
            </a:r>
            <a:r>
              <a:rPr lang="zh-CN" altLang="zh-CN" sz="2400" b="1" spc="0">
                <a:latin typeface="Times New Roman"/>
                <a:ea typeface="宋体" pitchFamily="2" charset="-122"/>
              </a:rPr>
              <a:t>分】如图，</a:t>
            </a:r>
            <a:r>
              <a:rPr lang="en-US" altLang="zh-CN" sz="2400" b="1" spc="0">
                <a:latin typeface="Times New Roman"/>
              </a:rPr>
              <a:t>“</a:t>
            </a:r>
            <a:r>
              <a:rPr lang="zh-CN" altLang="zh-CN" sz="2400" b="1" spc="0">
                <a:latin typeface="Times New Roman"/>
                <a:ea typeface="宋体" pitchFamily="2" charset="-122"/>
              </a:rPr>
              <a:t>验证阿基米德原理</a:t>
            </a:r>
            <a:r>
              <a:rPr lang="en-US" altLang="zh-CN" sz="2400" b="1" spc="0">
                <a:latin typeface="Times New Roman"/>
              </a:rPr>
              <a:t>”</a:t>
            </a:r>
            <a:r>
              <a:rPr lang="zh-CN" altLang="zh-CN" sz="2400" b="1" spc="0">
                <a:latin typeface="Times New Roman"/>
                <a:ea typeface="宋体" pitchFamily="2" charset="-122"/>
              </a:rPr>
              <a:t>的实验步骤如下：</a:t>
            </a:r>
            <a:endParaRPr lang="zh-CN" altLang="zh-CN" sz="1000">
              <a:latin typeface="宋体" pitchFamily="2" charset="-122"/>
              <a:ea typeface="宋体" pitchFamily="2" charset="-122"/>
            </a:endParaRPr>
          </a:p>
        </p:txBody>
      </p:sp>
      <p:pic>
        <p:nvPicPr>
          <p:cNvPr id="46082" name="Picture 5" descr="图+228"/>
          <p:cNvPicPr>
            <a:picLocks noChangeAspect="1"/>
          </p:cNvPicPr>
          <p:nvPr/>
        </p:nvPicPr>
        <p:blipFill>
          <a:blip r:embed="rId2">
            <a:clrChange>
              <a:clrFrom>
                <a:srgbClr val="FFFFFF"/>
              </a:clrFrom>
              <a:clrTo>
                <a:srgbClr val="FFFFFF">
                  <a:alpha val="0"/>
                </a:srgbClr>
              </a:clrTo>
            </a:clrChange>
          </a:blip>
          <a:stretch>
            <a:fillRect/>
          </a:stretch>
        </p:blipFill>
        <p:spPr>
          <a:xfrm>
            <a:off x="2627313" y="1924050"/>
            <a:ext cx="3736975" cy="2139950"/>
          </a:xfrm>
          <a:prstGeom prst="rect">
            <a:avLst/>
          </a:prstGeom>
          <a:noFill/>
          <a:ln>
            <a:noFill/>
            <a:miter lim="800000"/>
          </a:ln>
        </p:spPr>
      </p:pic>
    </p:spTree>
  </p:cSld>
  <p:clrMapOvr>
    <a:masterClrMapping/>
  </p:clrMapOvr>
  <p:transition/>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7105" name="矩形 4"/>
          <p:cNvSpPr>
            <a:spLocks noChangeArrowheads="1"/>
          </p:cNvSpPr>
          <p:nvPr/>
        </p:nvSpPr>
        <p:spPr bwMode="auto">
          <a:xfrm>
            <a:off x="565150" y="423863"/>
            <a:ext cx="8023225" cy="443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7505" marR="0" lvl="0" indent="-354965" algn="just">
              <a:lnSpc>
                <a:spcPct val="150000"/>
              </a:lnSpc>
              <a:spcAft>
                <a:spcPct val="0"/>
              </a:spcAft>
              <a:buClrTx/>
              <a:buFontTx/>
            </a:pPr>
            <a:r>
              <a:rPr lang="zh-CN" altLang="zh-CN" sz="2400" b="1" spc="0">
                <a:latin typeface="宋体" pitchFamily="2" charset="-122"/>
                <a:ea typeface="宋体" pitchFamily="2" charset="-122"/>
              </a:rPr>
              <a:t>①</a:t>
            </a:r>
            <a:r>
              <a:rPr lang="zh-CN" altLang="zh-CN" sz="2400" b="1" spc="0">
                <a:latin typeface="Times New Roman"/>
                <a:ea typeface="宋体" pitchFamily="2" charset="-122"/>
              </a:rPr>
              <a:t>用弹簧测力计测出物体所受的重力为</a:t>
            </a:r>
            <a:r>
              <a:rPr lang="en-US" altLang="zh-CN" sz="2400" b="1" i="1" spc="0">
                <a:latin typeface="Times New Roman"/>
              </a:rPr>
              <a:t>G</a:t>
            </a:r>
            <a:r>
              <a:rPr lang="en-US" altLang="zh-CN" sz="2400" b="1" spc="0">
                <a:latin typeface="Times New Roman"/>
              </a:rPr>
              <a:t> (</a:t>
            </a:r>
            <a:r>
              <a:rPr lang="zh-CN" altLang="zh-CN" sz="2400" b="1" spc="0">
                <a:latin typeface="Times New Roman"/>
                <a:ea typeface="宋体" pitchFamily="2" charset="-122"/>
              </a:rPr>
              <a:t>图甲</a:t>
            </a:r>
            <a:r>
              <a:rPr lang="en-US" altLang="zh-CN" sz="2400" b="1" spc="0">
                <a:latin typeface="Times New Roman"/>
              </a:rPr>
              <a:t>)</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a:p>
            <a:pPr marL="357505" marR="0" lvl="0" indent="-354965" algn="just">
              <a:lnSpc>
                <a:spcPct val="150000"/>
              </a:lnSpc>
              <a:spcAft>
                <a:spcPct val="0"/>
              </a:spcAft>
              <a:buClrTx/>
              <a:buFontTx/>
            </a:pPr>
            <a:r>
              <a:rPr lang="zh-CN" altLang="zh-CN" sz="2400" b="1" spc="0">
                <a:latin typeface="宋体" pitchFamily="2" charset="-122"/>
                <a:ea typeface="宋体" pitchFamily="2" charset="-122"/>
              </a:rPr>
              <a:t>②</a:t>
            </a:r>
            <a:r>
              <a:rPr lang="zh-CN" altLang="zh-CN" sz="2400" b="1" spc="0">
                <a:latin typeface="Times New Roman"/>
                <a:ea typeface="宋体" pitchFamily="2" charset="-122"/>
              </a:rPr>
              <a:t>将物体浸没在水面恰好与溢口相平的溢水杯中，用空的小桶接从溢水杯里被物体排开的水，读出这时测力计的示数为</a:t>
            </a:r>
            <a:r>
              <a:rPr lang="en-US" altLang="zh-CN" sz="2400" b="1" i="1" spc="0">
                <a:latin typeface="Times New Roman"/>
              </a:rPr>
              <a:t>F</a:t>
            </a:r>
            <a:r>
              <a:rPr lang="en-US" altLang="zh-CN" sz="2400" b="1" spc="0">
                <a:latin typeface="Times New Roman"/>
              </a:rPr>
              <a:t>(</a:t>
            </a:r>
            <a:r>
              <a:rPr lang="zh-CN" altLang="zh-CN" sz="2400" b="1" spc="0">
                <a:latin typeface="Times New Roman"/>
                <a:ea typeface="宋体" pitchFamily="2" charset="-122"/>
              </a:rPr>
              <a:t>图乙</a:t>
            </a:r>
            <a:r>
              <a:rPr lang="en-US" altLang="zh-CN" sz="2400" b="1" spc="0">
                <a:latin typeface="Times New Roman"/>
              </a:rPr>
              <a:t>)</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a:p>
            <a:pPr marL="357505" marR="0" lvl="0" indent="-354965" algn="just">
              <a:lnSpc>
                <a:spcPct val="150000"/>
              </a:lnSpc>
              <a:spcAft>
                <a:spcPct val="0"/>
              </a:spcAft>
              <a:buClrTx/>
              <a:buFontTx/>
            </a:pPr>
            <a:r>
              <a:rPr lang="zh-CN" altLang="zh-CN" sz="2400" b="1" spc="0">
                <a:latin typeface="宋体" pitchFamily="2" charset="-122"/>
                <a:ea typeface="宋体" pitchFamily="2" charset="-122"/>
              </a:rPr>
              <a:t>③</a:t>
            </a:r>
            <a:r>
              <a:rPr lang="zh-CN" altLang="zh-CN" sz="2400" b="1" spc="0">
                <a:latin typeface="Times New Roman"/>
                <a:ea typeface="宋体" pitchFamily="2" charset="-122"/>
              </a:rPr>
              <a:t>测出接水后小桶与水所受的总重力</a:t>
            </a:r>
            <a:r>
              <a:rPr lang="en-US" altLang="zh-CN" sz="2400" b="1" i="1" spc="0">
                <a:latin typeface="Times New Roman"/>
              </a:rPr>
              <a:t>G</a:t>
            </a:r>
            <a:r>
              <a:rPr lang="en-US" altLang="zh-CN" sz="2400" b="1" spc="0" baseline="-25000">
                <a:latin typeface="Times New Roman"/>
              </a:rPr>
              <a:t>1</a:t>
            </a:r>
            <a:r>
              <a:rPr lang="en-US" altLang="zh-CN" sz="2400" b="1" spc="0">
                <a:latin typeface="Times New Roman"/>
              </a:rPr>
              <a:t>(</a:t>
            </a:r>
            <a:r>
              <a:rPr lang="zh-CN" altLang="zh-CN" sz="2400" b="1" spc="0">
                <a:latin typeface="Times New Roman"/>
                <a:ea typeface="宋体" pitchFamily="2" charset="-122"/>
              </a:rPr>
              <a:t>图丙</a:t>
            </a:r>
            <a:r>
              <a:rPr lang="en-US" altLang="zh-CN" sz="2400" b="1" spc="0">
                <a:latin typeface="Times New Roman"/>
              </a:rPr>
              <a:t>)</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a:p>
            <a:pPr marL="357505" marR="0" lvl="0" indent="-354965" algn="just">
              <a:lnSpc>
                <a:spcPct val="150000"/>
              </a:lnSpc>
              <a:spcAft>
                <a:spcPct val="0"/>
              </a:spcAft>
              <a:buClrTx/>
              <a:buFontTx/>
            </a:pPr>
            <a:r>
              <a:rPr lang="zh-CN" altLang="zh-CN" sz="2400" b="1" spc="0">
                <a:latin typeface="宋体" pitchFamily="2" charset="-122"/>
                <a:ea typeface="宋体" pitchFamily="2" charset="-122"/>
              </a:rPr>
              <a:t>④</a:t>
            </a:r>
            <a:r>
              <a:rPr lang="zh-CN" altLang="zh-CN" sz="2400" b="1" spc="0">
                <a:latin typeface="Times New Roman"/>
                <a:ea typeface="宋体" pitchFamily="2" charset="-122"/>
              </a:rPr>
              <a:t>将小桶中的水倒出，测岀小桶所受的重力</a:t>
            </a:r>
            <a:r>
              <a:rPr lang="en-US" altLang="zh-CN" sz="2400" b="1" i="1" spc="0">
                <a:latin typeface="Times New Roman"/>
              </a:rPr>
              <a:t>G</a:t>
            </a:r>
            <a:r>
              <a:rPr lang="en-US" altLang="zh-CN" sz="2400" b="1" spc="0" baseline="-25000">
                <a:latin typeface="Times New Roman"/>
              </a:rPr>
              <a:t>2</a:t>
            </a:r>
            <a:r>
              <a:rPr lang="en-US" altLang="zh-CN" sz="2400" b="1" spc="0">
                <a:latin typeface="Times New Roman"/>
              </a:rPr>
              <a:t>(</a:t>
            </a:r>
            <a:r>
              <a:rPr lang="zh-CN" altLang="zh-CN" sz="2400" b="1" spc="0">
                <a:latin typeface="Times New Roman"/>
                <a:ea typeface="宋体" pitchFamily="2" charset="-122"/>
              </a:rPr>
              <a:t>图丁</a:t>
            </a:r>
            <a:r>
              <a:rPr lang="en-US" altLang="zh-CN" sz="2400" b="1" spc="0">
                <a:latin typeface="Times New Roman"/>
              </a:rPr>
              <a:t>)</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a:p>
            <a:pPr marL="357505" marR="0" lvl="0" indent="-354965" algn="just">
              <a:lnSpc>
                <a:spcPct val="150000"/>
              </a:lnSpc>
              <a:spcAft>
                <a:spcPct val="0"/>
              </a:spcAft>
              <a:buClrTx/>
              <a:buFontTx/>
            </a:pPr>
            <a:r>
              <a:rPr lang="zh-CN" altLang="zh-CN" sz="2400" b="1" spc="0">
                <a:latin typeface="宋体" pitchFamily="2" charset="-122"/>
                <a:ea typeface="宋体" pitchFamily="2" charset="-122"/>
              </a:rPr>
              <a:t>⑤</a:t>
            </a:r>
            <a:r>
              <a:rPr lang="zh-CN" altLang="zh-CN" sz="2400" b="1" spc="0">
                <a:latin typeface="Times New Roman"/>
                <a:ea typeface="宋体" pitchFamily="2" charset="-122"/>
              </a:rPr>
              <a:t>分别计算出物体受到的浮力和排开的水所受的重力，并比较它们的大小是否相同。</a:t>
            </a:r>
            <a:endParaRPr lang="zh-CN" altLang="zh-CN" sz="1000">
              <a:latin typeface="宋体" pitchFamily="2" charset="-122"/>
              <a:ea typeface="宋体" pitchFamily="2" charset="-122"/>
            </a:endParaRPr>
          </a:p>
        </p:txBody>
      </p:sp>
    </p:spTree>
  </p:cSld>
  <p:clrMapOvr>
    <a:masterClrMapping/>
  </p:clrMapOvr>
  <p:transition/>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8129" name="矩形 4"/>
          <p:cNvSpPr>
            <a:spLocks noChangeArrowheads="1"/>
          </p:cNvSpPr>
          <p:nvPr/>
        </p:nvSpPr>
        <p:spPr bwMode="auto">
          <a:xfrm>
            <a:off x="522288" y="495300"/>
            <a:ext cx="8023225"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7505" marR="0" lvl="0" indent="-354965" algn="just">
              <a:lnSpc>
                <a:spcPct val="150000"/>
              </a:lnSpc>
              <a:spcAft>
                <a:spcPct val="0"/>
              </a:spcAft>
              <a:buClrTx/>
              <a:buFontTx/>
            </a:pPr>
            <a:r>
              <a:rPr lang="en-US" altLang="zh-CN" sz="2400" b="1" spc="0">
                <a:latin typeface="Times New Roman"/>
              </a:rPr>
              <a:t>	</a:t>
            </a:r>
            <a:r>
              <a:rPr lang="zh-CN" altLang="zh-CN" sz="2400" b="1" spc="0">
                <a:latin typeface="Times New Roman"/>
                <a:ea typeface="宋体" pitchFamily="2" charset="-122"/>
              </a:rPr>
              <a:t>回答下列问题：</a:t>
            </a:r>
            <a:endParaRPr lang="zh-CN" altLang="zh-CN" sz="1000">
              <a:latin typeface="宋体" pitchFamily="2" charset="-122"/>
              <a:ea typeface="宋体" pitchFamily="2" charset="-122"/>
            </a:endParaRPr>
          </a:p>
          <a:p>
            <a:pPr marL="357505" marR="0" lvl="0" indent="-354965" algn="just">
              <a:lnSpc>
                <a:spcPct val="150000"/>
              </a:lnSpc>
              <a:spcAft>
                <a:spcPct val="0"/>
              </a:spcAft>
              <a:buClrTx/>
              <a:buFontTx/>
            </a:pPr>
            <a:r>
              <a:rPr lang="en-US" altLang="zh-CN" sz="2400" b="1" spc="0">
                <a:latin typeface="Times New Roman"/>
              </a:rPr>
              <a:t>(1)</a:t>
            </a:r>
            <a:r>
              <a:rPr lang="zh-CN" altLang="zh-CN" sz="2400" b="1" spc="0">
                <a:latin typeface="Times New Roman"/>
                <a:ea typeface="宋体" pitchFamily="2" charset="-122"/>
              </a:rPr>
              <a:t>物体浸没在水中，受到水的浮力</a:t>
            </a:r>
            <a:r>
              <a:rPr lang="en-US" altLang="zh-CN" sz="2400" b="1" i="1" spc="0">
                <a:latin typeface="Times New Roman"/>
              </a:rPr>
              <a:t>F</a:t>
            </a:r>
            <a:r>
              <a:rPr lang="zh-CN" altLang="zh-CN" sz="2400" b="1" spc="0" baseline="-25000">
                <a:latin typeface="Times New Roman"/>
                <a:ea typeface="宋体" pitchFamily="2" charset="-122"/>
              </a:rPr>
              <a:t>浮</a:t>
            </a:r>
            <a:r>
              <a:rPr lang="zh-CN" altLang="zh-CN" sz="2400" b="1" spc="0">
                <a:latin typeface="Times New Roman"/>
                <a:ea typeface="宋体" pitchFamily="2" charset="-122"/>
              </a:rPr>
              <a:t>＝</a:t>
            </a:r>
            <a:r>
              <a:rPr lang="en-US" altLang="zh-CN" sz="2400" b="1" spc="0">
                <a:latin typeface="Times New Roman"/>
              </a:rPr>
              <a:t>________</a:t>
            </a:r>
            <a:r>
              <a:rPr lang="zh-CN" altLang="zh-CN" sz="2400" b="1" spc="0">
                <a:latin typeface="Times New Roman"/>
                <a:ea typeface="宋体" pitchFamily="2" charset="-122"/>
              </a:rPr>
              <a:t>，被排开的水所受的重力</a:t>
            </a:r>
            <a:r>
              <a:rPr lang="en-US" altLang="zh-CN" sz="2400" b="1" i="1" spc="0">
                <a:latin typeface="Times New Roman"/>
              </a:rPr>
              <a:t>G</a:t>
            </a:r>
            <a:r>
              <a:rPr lang="zh-CN" altLang="zh-CN" sz="2400" b="1" spc="0" baseline="-25000">
                <a:latin typeface="Times New Roman"/>
                <a:ea typeface="宋体" pitchFamily="2" charset="-122"/>
              </a:rPr>
              <a:t>排</a:t>
            </a:r>
            <a:r>
              <a:rPr lang="zh-CN" altLang="zh-CN" sz="2400" b="1" spc="0">
                <a:latin typeface="Times New Roman"/>
                <a:ea typeface="宋体" pitchFamily="2" charset="-122"/>
              </a:rPr>
              <a:t>＝</a:t>
            </a:r>
            <a:r>
              <a:rPr lang="en-US" altLang="zh-CN" sz="2400" b="1" spc="0">
                <a:latin typeface="Times New Roman"/>
              </a:rPr>
              <a:t>________</a:t>
            </a:r>
            <a:r>
              <a:rPr lang="zh-CN" altLang="zh-CN" sz="2400" b="1" spc="0">
                <a:latin typeface="Times New Roman"/>
                <a:ea typeface="宋体" pitchFamily="2" charset="-122"/>
              </a:rPr>
              <a:t>。</a:t>
            </a:r>
            <a:r>
              <a:rPr lang="en-US" altLang="zh-CN" sz="2400" b="1" spc="0">
                <a:latin typeface="Times New Roman"/>
              </a:rPr>
              <a:t>(</a:t>
            </a:r>
            <a:r>
              <a:rPr lang="zh-CN" altLang="zh-CN" sz="2400" b="1" spc="0">
                <a:latin typeface="Times New Roman"/>
                <a:ea typeface="宋体" pitchFamily="2" charset="-122"/>
              </a:rPr>
              <a:t>用上述测得量的符号表示</a:t>
            </a:r>
            <a:r>
              <a:rPr lang="en-US" altLang="zh-CN" sz="2400" b="1" spc="0">
                <a:latin typeface="Times New Roman"/>
              </a:rPr>
              <a:t>)</a:t>
            </a:r>
            <a:endParaRPr lang="zh-CN" altLang="zh-CN" sz="1000">
              <a:latin typeface="宋体" pitchFamily="2" charset="-122"/>
              <a:ea typeface="宋体" pitchFamily="2" charset="-122"/>
            </a:endParaRPr>
          </a:p>
          <a:p>
            <a:pPr marL="357505" marR="0" lvl="0" indent="-354965" algn="just">
              <a:lnSpc>
                <a:spcPct val="150000"/>
              </a:lnSpc>
              <a:spcAft>
                <a:spcPct val="0"/>
              </a:spcAft>
              <a:buClrTx/>
              <a:buFontTx/>
            </a:pPr>
            <a:r>
              <a:rPr lang="en-US" altLang="zh-CN" sz="2400" b="1" spc="0">
                <a:latin typeface="Times New Roman"/>
              </a:rPr>
              <a:t>(2)</a:t>
            </a:r>
            <a:r>
              <a:rPr lang="zh-CN" altLang="zh-CN" sz="2400" b="1" spc="0">
                <a:latin typeface="Times New Roman"/>
                <a:ea typeface="宋体" pitchFamily="2" charset="-122"/>
              </a:rPr>
              <a:t>指出本实验产生误差的原因</a:t>
            </a:r>
            <a:r>
              <a:rPr lang="en-US" altLang="zh-CN" sz="2400" b="1" spc="0">
                <a:latin typeface="Times New Roman"/>
              </a:rPr>
              <a:t>(</a:t>
            </a:r>
            <a:r>
              <a:rPr lang="zh-CN" altLang="zh-CN" sz="2400" b="1" spc="0">
                <a:latin typeface="Times New Roman"/>
                <a:ea typeface="宋体" pitchFamily="2" charset="-122"/>
              </a:rPr>
              <a:t>写出两点</a:t>
            </a:r>
            <a:r>
              <a:rPr lang="en-US" altLang="zh-CN" sz="2400" b="1" spc="0">
                <a:latin typeface="Times New Roman"/>
              </a:rPr>
              <a:t>)</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a:p>
            <a:pPr marL="357505" marR="0" lvl="0" indent="-1905" algn="just">
              <a:lnSpc>
                <a:spcPct val="150000"/>
              </a:lnSpc>
              <a:spcAft>
                <a:spcPct val="0"/>
              </a:spcAft>
              <a:buClrTx/>
              <a:buFontTx/>
            </a:pPr>
            <a:r>
              <a:rPr lang="en-US" altLang="zh-CN" sz="2400" b="1" spc="0">
                <a:latin typeface="Times New Roman"/>
              </a:rPr>
              <a:t>a</a:t>
            </a:r>
            <a:r>
              <a:rPr lang="zh-CN" altLang="zh-CN" sz="2400" b="1" spc="0">
                <a:latin typeface="Times New Roman"/>
                <a:ea typeface="宋体" pitchFamily="2" charset="-122"/>
              </a:rPr>
              <a:t>．</a:t>
            </a:r>
            <a:r>
              <a:rPr lang="en-US" altLang="zh-CN" sz="2400" b="1" spc="0">
                <a:latin typeface="Times New Roman"/>
              </a:rPr>
              <a:t>___________________________________________</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p:txBody>
      </p:sp>
      <p:sp>
        <p:nvSpPr>
          <p:cNvPr id="48130" name="矩形 2"/>
          <p:cNvSpPr>
            <a:spLocks noChangeArrowheads="1"/>
          </p:cNvSpPr>
          <p:nvPr/>
        </p:nvSpPr>
        <p:spPr bwMode="auto">
          <a:xfrm>
            <a:off x="6170613" y="1012825"/>
            <a:ext cx="922338"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en-US" altLang="zh-CN" sz="2400" b="1" i="1" spc="0">
                <a:solidFill>
                  <a:srgbClr val="C00000"/>
                </a:solidFill>
                <a:latin typeface="Times New Roman"/>
              </a:rPr>
              <a:t>G</a:t>
            </a:r>
            <a:r>
              <a:rPr lang="zh-CN" altLang="zh-CN" sz="2400" b="1" spc="0">
                <a:solidFill>
                  <a:srgbClr val="C00000"/>
                </a:solidFill>
                <a:latin typeface="Times New Roman"/>
                <a:ea typeface="宋体" pitchFamily="2" charset="-122"/>
              </a:rPr>
              <a:t>－</a:t>
            </a:r>
            <a:r>
              <a:rPr lang="en-US" altLang="zh-CN" sz="2400" b="1" i="1" spc="0">
                <a:solidFill>
                  <a:srgbClr val="C00000"/>
                </a:solidFill>
                <a:latin typeface="Times New Roman"/>
              </a:rPr>
              <a:t>F</a:t>
            </a:r>
            <a:endParaRPr lang="zh-CN" altLang="zh-CN" sz="1000">
              <a:latin typeface="宋体" pitchFamily="2" charset="-122"/>
              <a:ea typeface="宋体" pitchFamily="2" charset="-122"/>
            </a:endParaRPr>
          </a:p>
        </p:txBody>
      </p:sp>
      <p:sp>
        <p:nvSpPr>
          <p:cNvPr id="48131" name="矩形 3"/>
          <p:cNvSpPr>
            <a:spLocks noChangeArrowheads="1"/>
          </p:cNvSpPr>
          <p:nvPr/>
        </p:nvSpPr>
        <p:spPr bwMode="auto">
          <a:xfrm>
            <a:off x="4075113" y="1517650"/>
            <a:ext cx="1144588"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en-US" altLang="zh-CN" sz="2400" b="1" i="1" spc="0">
                <a:solidFill>
                  <a:srgbClr val="C00000"/>
                </a:solidFill>
                <a:latin typeface="Times New Roman"/>
              </a:rPr>
              <a:t>G</a:t>
            </a:r>
            <a:r>
              <a:rPr lang="en-US" altLang="zh-CN" sz="2400" b="1" spc="0" baseline="-25000">
                <a:solidFill>
                  <a:srgbClr val="C00000"/>
                </a:solidFill>
                <a:latin typeface="Times New Roman"/>
              </a:rPr>
              <a:t>1</a:t>
            </a:r>
            <a:r>
              <a:rPr lang="zh-CN" altLang="zh-CN" sz="2400" b="1" spc="0">
                <a:solidFill>
                  <a:srgbClr val="C00000"/>
                </a:solidFill>
                <a:latin typeface="Times New Roman"/>
                <a:ea typeface="宋体" pitchFamily="2" charset="-122"/>
              </a:rPr>
              <a:t>－</a:t>
            </a:r>
            <a:r>
              <a:rPr lang="en-US" altLang="zh-CN" sz="2400" b="1" i="1" spc="0">
                <a:solidFill>
                  <a:srgbClr val="C00000"/>
                </a:solidFill>
                <a:latin typeface="Times New Roman"/>
              </a:rPr>
              <a:t>G</a:t>
            </a:r>
            <a:r>
              <a:rPr lang="en-US" altLang="zh-CN" sz="2400" b="1" spc="0" baseline="-25000">
                <a:solidFill>
                  <a:srgbClr val="C00000"/>
                </a:solidFill>
                <a:latin typeface="Times New Roman"/>
              </a:rPr>
              <a:t>2</a:t>
            </a:r>
            <a:endParaRPr lang="zh-CN" altLang="zh-CN" sz="1000">
              <a:latin typeface="宋体" pitchFamily="2" charset="-122"/>
              <a:ea typeface="宋体" pitchFamily="2" charset="-122"/>
            </a:endParaRPr>
          </a:p>
        </p:txBody>
      </p:sp>
      <p:sp>
        <p:nvSpPr>
          <p:cNvPr id="48132" name="矩形 5"/>
          <p:cNvSpPr>
            <a:spLocks noChangeArrowheads="1"/>
          </p:cNvSpPr>
          <p:nvPr/>
        </p:nvSpPr>
        <p:spPr bwMode="auto">
          <a:xfrm>
            <a:off x="1439863" y="3192463"/>
            <a:ext cx="6372225" cy="56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测力计的精度不够，测量时测力计未保持静止</a:t>
            </a:r>
            <a:endParaRPr lang="zh-CN" altLang="zh-CN" sz="1000">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8130"/>
                                        </p:tgtEl>
                                        <p:attrNameLst>
                                          <p:attrName>style.visibility</p:attrName>
                                        </p:attrNameLst>
                                      </p:cBhvr>
                                      <p:to>
                                        <p:strVal val="visible"/>
                                      </p:to>
                                    </p:set>
                                    <p:animEffect transition="in" filter="wipe(left)">
                                      <p:cBhvr>
                                        <p:cTn id="7" dur="500" fill="hold"/>
                                        <p:tgtEl>
                                          <p:spTgt spid="4813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8131"/>
                                        </p:tgtEl>
                                        <p:attrNameLst>
                                          <p:attrName>style.visibility</p:attrName>
                                        </p:attrNameLst>
                                      </p:cBhvr>
                                      <p:to>
                                        <p:strVal val="visible"/>
                                      </p:to>
                                    </p:set>
                                    <p:animEffect transition="in" filter="wipe(left)">
                                      <p:cBhvr>
                                        <p:cTn id="12" dur="500" fill="hold"/>
                                        <p:tgtEl>
                                          <p:spTgt spid="48131"/>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8132"/>
                                        </p:tgtEl>
                                        <p:attrNameLst>
                                          <p:attrName>style.visibility</p:attrName>
                                        </p:attrNameLst>
                                      </p:cBhvr>
                                      <p:to>
                                        <p:strVal val="visible"/>
                                      </p:to>
                                    </p:set>
                                    <p:animEffect transition="in" filter="wipe(left)">
                                      <p:cBhvr>
                                        <p:cTn id="17" dur="500" fill="hold"/>
                                        <p:tgtEl>
                                          <p:spTgt spid="481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0" grpId="0"/>
      <p:bldP spid="48131" grpId="0"/>
      <p:bldP spid="48132" grpId="0"/>
    </p:bldLs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9153" name="矩形 4"/>
          <p:cNvSpPr>
            <a:spLocks noChangeArrowheads="1"/>
          </p:cNvSpPr>
          <p:nvPr/>
        </p:nvSpPr>
        <p:spPr bwMode="auto">
          <a:xfrm>
            <a:off x="581025" y="1033463"/>
            <a:ext cx="8023225"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357505" marR="0" lvl="0" indent="-354965" algn="just">
              <a:lnSpc>
                <a:spcPct val="150000"/>
              </a:lnSpc>
              <a:spcAft>
                <a:spcPct val="0"/>
              </a:spcAft>
              <a:buClrTx/>
              <a:buFontTx/>
            </a:pPr>
            <a:r>
              <a:rPr lang="en-US" altLang="zh-CN" sz="2400" b="1" spc="0">
                <a:latin typeface="Times New Roman"/>
              </a:rPr>
              <a:t>	b</a:t>
            </a:r>
            <a:r>
              <a:rPr lang="zh-CN" altLang="zh-CN" sz="2400" b="1" spc="0">
                <a:latin typeface="Times New Roman"/>
                <a:ea typeface="宋体" pitchFamily="2" charset="-122"/>
              </a:rPr>
              <a:t>．</a:t>
            </a:r>
            <a:r>
              <a:rPr lang="en-US" altLang="zh-CN" sz="2400" b="1" spc="0">
                <a:latin typeface="Times New Roman"/>
              </a:rPr>
              <a:t>______________________</a:t>
            </a:r>
            <a:r>
              <a:rPr lang="zh-CN" altLang="zh-CN" sz="2400" b="1" spc="0">
                <a:latin typeface="Times New Roman"/>
                <a:ea typeface="宋体" pitchFamily="2" charset="-122"/>
              </a:rPr>
              <a:t>。</a:t>
            </a:r>
            <a:endParaRPr lang="zh-CN" altLang="zh-CN" sz="1000">
              <a:latin typeface="宋体" pitchFamily="2" charset="-122"/>
              <a:ea typeface="宋体" pitchFamily="2" charset="-122"/>
            </a:endParaRPr>
          </a:p>
          <a:p>
            <a:pPr marL="357505" marR="0" lvl="0" indent="-354965" algn="just">
              <a:lnSpc>
                <a:spcPct val="150000"/>
              </a:lnSpc>
              <a:spcAft>
                <a:spcPct val="0"/>
              </a:spcAft>
              <a:buClrTx/>
              <a:buFontTx/>
            </a:pPr>
            <a:r>
              <a:rPr lang="en-US" altLang="zh-CN" sz="2400" b="1" spc="0">
                <a:latin typeface="Times New Roman"/>
              </a:rPr>
              <a:t>(3)</a:t>
            </a:r>
            <a:r>
              <a:rPr lang="zh-CN" altLang="zh-CN" sz="2400" b="1" spc="0">
                <a:latin typeface="Times New Roman"/>
                <a:ea typeface="宋体" pitchFamily="2" charset="-122"/>
              </a:rPr>
              <a:t>物体没有完全浸没在水中，</a:t>
            </a:r>
            <a:r>
              <a:rPr lang="en-US" altLang="zh-CN" sz="2400" b="1" spc="0">
                <a:latin typeface="Times New Roman"/>
              </a:rPr>
              <a:t>________(</a:t>
            </a:r>
            <a:r>
              <a:rPr lang="zh-CN" altLang="zh-CN" sz="2400" b="1" spc="0">
                <a:latin typeface="Times New Roman"/>
                <a:ea typeface="宋体" pitchFamily="2" charset="-122"/>
              </a:rPr>
              <a:t>填</a:t>
            </a:r>
            <a:r>
              <a:rPr lang="en-US" altLang="zh-CN" sz="2400" b="1" spc="0">
                <a:latin typeface="Times New Roman"/>
              </a:rPr>
              <a:t>“</a:t>
            </a:r>
            <a:r>
              <a:rPr lang="zh-CN" altLang="zh-CN" sz="2400" b="1" spc="0">
                <a:latin typeface="Times New Roman"/>
                <a:ea typeface="宋体" pitchFamily="2" charset="-122"/>
              </a:rPr>
              <a:t>能</a:t>
            </a:r>
            <a:r>
              <a:rPr lang="en-US" altLang="zh-CN" sz="2400" b="1" spc="0">
                <a:latin typeface="Times New Roman"/>
              </a:rPr>
              <a:t>”</a:t>
            </a:r>
            <a:r>
              <a:rPr lang="zh-CN" altLang="zh-CN" sz="2400" b="1" spc="0">
                <a:latin typeface="Times New Roman"/>
                <a:ea typeface="宋体" pitchFamily="2" charset="-122"/>
              </a:rPr>
              <a:t>或</a:t>
            </a:r>
            <a:r>
              <a:rPr lang="en-US" altLang="zh-CN" sz="2400" b="1" spc="0">
                <a:latin typeface="Times New Roman"/>
              </a:rPr>
              <a:t>“</a:t>
            </a:r>
            <a:r>
              <a:rPr lang="zh-CN" altLang="zh-CN" sz="2400" b="1" spc="0">
                <a:latin typeface="Times New Roman"/>
                <a:ea typeface="宋体" pitchFamily="2" charset="-122"/>
              </a:rPr>
              <a:t>不能</a:t>
            </a:r>
            <a:r>
              <a:rPr lang="en-US" altLang="zh-CN" sz="2400" b="1" spc="0">
                <a:latin typeface="Times New Roman"/>
              </a:rPr>
              <a:t>”)</a:t>
            </a:r>
            <a:r>
              <a:rPr lang="zh-CN" altLang="zh-CN" sz="2400" b="1" spc="0">
                <a:latin typeface="Times New Roman"/>
                <a:ea typeface="宋体" pitchFamily="2" charset="-122"/>
              </a:rPr>
              <a:t>用实验验证阿基米德原理。</a:t>
            </a:r>
            <a:endParaRPr lang="zh-CN" altLang="zh-CN" sz="1000">
              <a:latin typeface="宋体" pitchFamily="2" charset="-122"/>
              <a:ea typeface="宋体" pitchFamily="2" charset="-122"/>
            </a:endParaRPr>
          </a:p>
        </p:txBody>
      </p:sp>
      <p:pic>
        <p:nvPicPr>
          <p:cNvPr id="49154" name="Picture 7" descr="C:\Users\Administrator\Desktop\习题课件\返回框.png">
            <a:hlinkClick r:id="rId3" action="ppaction://hlinksldjump"/>
          </p:cNvPr>
          <p:cNvPicPr>
            <a:picLocks noChangeAspect="1"/>
          </p:cNvPicPr>
          <p:nvPr/>
        </p:nvPicPr>
        <p:blipFill>
          <a:blip r:embed="rId2"/>
          <a:stretch>
            <a:fillRect/>
          </a:stretch>
        </p:blipFill>
        <p:spPr>
          <a:xfrm>
            <a:off x="8150225" y="4146550"/>
            <a:ext cx="669925" cy="669925"/>
          </a:xfrm>
          <a:prstGeom prst="rect">
            <a:avLst/>
          </a:prstGeom>
          <a:noFill/>
          <a:ln>
            <a:noFill/>
            <a:miter lim="800000"/>
          </a:ln>
        </p:spPr>
      </p:pic>
      <p:sp>
        <p:nvSpPr>
          <p:cNvPr id="49155" name="矩形 3"/>
          <p:cNvSpPr>
            <a:spLocks noChangeArrowheads="1"/>
          </p:cNvSpPr>
          <p:nvPr/>
        </p:nvSpPr>
        <p:spPr bwMode="auto">
          <a:xfrm>
            <a:off x="1763713" y="987425"/>
            <a:ext cx="2659063" cy="56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小桶中的水未倒净</a:t>
            </a:r>
            <a:endParaRPr lang="zh-CN" altLang="zh-CN" sz="1000">
              <a:latin typeface="宋体" pitchFamily="2" charset="-122"/>
              <a:ea typeface="宋体" pitchFamily="2" charset="-122"/>
            </a:endParaRPr>
          </a:p>
        </p:txBody>
      </p:sp>
      <p:sp>
        <p:nvSpPr>
          <p:cNvPr id="49156" name="矩形 5"/>
          <p:cNvSpPr>
            <a:spLocks noChangeArrowheads="1"/>
          </p:cNvSpPr>
          <p:nvPr/>
        </p:nvSpPr>
        <p:spPr bwMode="auto">
          <a:xfrm>
            <a:off x="5230813" y="1492250"/>
            <a:ext cx="493713"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t" anchorCtr="0">
            <a:spAutoFit/>
          </a:bodyPr>
          <a:lstStyle>
            <a:defPPr>
              <a:defRPr lang="zh-CN"/>
            </a:defPPr>
            <a:lvl1pPr marL="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b="0" i="0" u="none" baseline="0">
                <a:solidFill>
                  <a:schemeClr val="tx1"/>
                </a:solidFill>
                <a:latin typeface="Calibri" pitchFamily="34" charset="0"/>
                <a:ea typeface="宋体" pitchFamily="2" charset="-122"/>
              </a:defRPr>
            </a:lvl5pPr>
          </a:lstStyle>
          <a:p>
            <a:pPr marL="0" marR="0" lvl="0" indent="0" algn="just">
              <a:lnSpc>
                <a:spcPct val="150000"/>
              </a:lnSpc>
              <a:spcAft>
                <a:spcPct val="0"/>
              </a:spcAft>
              <a:buClrTx/>
              <a:buFontTx/>
            </a:pPr>
            <a:r>
              <a:rPr lang="zh-CN" altLang="zh-CN" sz="2400" b="1" spc="0">
                <a:solidFill>
                  <a:srgbClr val="C00000"/>
                </a:solidFill>
                <a:latin typeface="Times New Roman"/>
                <a:ea typeface="宋体" pitchFamily="2" charset="-122"/>
              </a:rPr>
              <a:t>能</a:t>
            </a:r>
            <a:endParaRPr lang="zh-CN" altLang="zh-CN" sz="1000">
              <a:latin typeface="宋体" pitchFamily="2" charset="-122"/>
              <a:ea typeface="宋体" pitchFamily="2" charset="-122"/>
            </a:endParaRPr>
          </a:p>
        </p:txBody>
      </p:sp>
      <p:pic>
        <p:nvPicPr>
          <p:cNvPr id="49157" name="New picture"/>
          <p:cNvPicPr/>
          <p:nvPr/>
        </p:nvPicPr>
        <p:blipFill>
          <a:blip r:embed="rId4"/>
          <a:stretch>
            <a:fillRect/>
          </a:stretch>
        </p:blipFill>
        <p:spPr>
          <a:xfrm>
            <a:off x="11112500" y="10515600"/>
            <a:ext cx="304800" cy="2286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9155"/>
                                        </p:tgtEl>
                                        <p:attrNameLst>
                                          <p:attrName>style.visibility</p:attrName>
                                        </p:attrNameLst>
                                      </p:cBhvr>
                                      <p:to>
                                        <p:strVal val="visible"/>
                                      </p:to>
                                    </p:set>
                                    <p:animEffect transition="in" filter="wipe(left)">
                                      <p:cBhvr>
                                        <p:cTn id="7" dur="500" fill="hold"/>
                                        <p:tgtEl>
                                          <p:spTgt spid="4915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9156"/>
                                        </p:tgtEl>
                                        <p:attrNameLst>
                                          <p:attrName>style.visibility</p:attrName>
                                        </p:attrNameLst>
                                      </p:cBhvr>
                                      <p:to>
                                        <p:strVal val="visible"/>
                                      </p:to>
                                    </p:set>
                                    <p:animEffect transition="in" filter="wipe(left)">
                                      <p:cBhvr>
                                        <p:cTn id="12" dur="500" fill="hold"/>
                                        <p:tgtEl>
                                          <p:spTgt spid="491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p:bldP spid="49156" grpId="0"/>
    </p:bldLst>
  </p:timing>
</p:sld>
</file>

<file path=ppt/tags/tag1.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2_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154</Paragraphs>
  <Slides>39</Slides>
  <Notes>6</Notes>
  <TotalTime>0</TotalTime>
  <HiddenSlides>0</HiddenSlides>
  <MMClips>0</MMClips>
  <ScaleCrop>0</ScaleCrop>
  <HeadingPairs>
    <vt:vector baseType="variant" size="6">
      <vt:variant>
        <vt:lpstr>Fonts used</vt:lpstr>
      </vt:variant>
      <vt:variant>
        <vt:i4>10</vt:i4>
      </vt:variant>
      <vt:variant>
        <vt:lpstr>Theme</vt:lpstr>
      </vt:variant>
      <vt:variant>
        <vt:i4>1</vt:i4>
      </vt:variant>
      <vt:variant>
        <vt:lpstr>Slide Titles</vt:lpstr>
      </vt:variant>
      <vt:variant>
        <vt:i4>39</vt:i4>
      </vt:variant>
    </vt:vector>
  </HeadingPairs>
  <TitlesOfParts>
    <vt:vector baseType="lpstr" size="50">
      <vt:lpstr>Arial</vt:lpstr>
      <vt:lpstr>Calibri</vt:lpstr>
      <vt:lpstr>宋体</vt:lpstr>
      <vt:lpstr>Times New Roman</vt:lpstr>
      <vt:lpstr>黑体</vt:lpstr>
      <vt:lpstr>华文隶书</vt:lpstr>
      <vt:lpstr>Wingdings</vt:lpstr>
      <vt:lpstr>Impact</vt:lpstr>
      <vt:lpstr>隶书</vt:lpstr>
      <vt:lpstr>Courier New</vt:lpstr>
      <vt:lpstr>2_自定义设计方案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2021-03-03T23:19:20.133</cp:lastPrinted>
  <dcterms:created xsi:type="dcterms:W3CDTF">2021-03-03T23:19:20Z</dcterms:created>
  <dcterms:modified xsi:type="dcterms:W3CDTF">2021-03-03T15:19:21Z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