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5150" r:id="rId1"/>
  </p:sldMasterIdLst>
  <p:notesMasterIdLst>
    <p:notesMasterId r:id="rId2"/>
  </p:notesMasterIdLst>
  <p:sldIdLst>
    <p:sldId id="397" r:id="rId3"/>
    <p:sldId id="575" r:id="rId4"/>
    <p:sldId id="576" r:id="rId5"/>
    <p:sldId id="577" r:id="rId6"/>
    <p:sldId id="670" r:id="rId7"/>
    <p:sldId id="634" r:id="rId8"/>
    <p:sldId id="671" r:id="rId9"/>
    <p:sldId id="672" r:id="rId10"/>
    <p:sldId id="673" r:id="rId11"/>
    <p:sldId id="631" r:id="rId12"/>
    <p:sldId id="633" r:id="rId13"/>
    <p:sldId id="674" r:id="rId14"/>
    <p:sldId id="635" r:id="rId15"/>
    <p:sldId id="675" r:id="rId16"/>
    <p:sldId id="677" r:id="rId17"/>
    <p:sldId id="678" r:id="rId18"/>
    <p:sldId id="679" r:id="rId19"/>
    <p:sldId id="682" r:id="rId20"/>
    <p:sldId id="676" r:id="rId21"/>
    <p:sldId id="680" r:id="rId22"/>
    <p:sldId id="681" r:id="rId23"/>
    <p:sldId id="683" r:id="rId24"/>
    <p:sldId id="684" r:id="rId25"/>
    <p:sldId id="593" r:id="rId26"/>
    <p:sldId id="518" r:id="rId27"/>
    <p:sldId id="597" r:id="rId28"/>
    <p:sldId id="600" r:id="rId29"/>
    <p:sldId id="685" r:id="rId30"/>
  </p:sldIdLst>
  <p:sldSz cx="9144000" cy="5143500"/>
  <p:notesSz cx="6858000" cy="9144000"/>
  <p:custDataLst>
    <p:tags r:id="rId31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6" autoAdjust="0"/>
    <p:restoredTop sz="92903" autoAdjust="0"/>
  </p:normalViewPr>
  <p:slideViewPr>
    <p:cSldViewPr>
      <p:cViewPr varScale="1">
        <p:scale>
          <a:sx n="60" d="100"/>
          <a:sy n="6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tags" Target="tags/tag1.xml" /><Relationship Id="rId32" Type="http://schemas.openxmlformats.org/officeDocument/2006/relationships/presProps" Target="presProps.xml" /><Relationship Id="rId33" Type="http://schemas.openxmlformats.org/officeDocument/2006/relationships/viewProps" Target="viewProps.xml" /><Relationship Id="rId34" Type="http://schemas.openxmlformats.org/officeDocument/2006/relationships/theme" Target="theme/theme1.xml" /><Relationship Id="rId35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4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页眉占位符 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3075" name="日期占位符 2"/>
          <p:cNvSpPr>
            <a:spLocks noGrp="1"/>
          </p:cNvSpPr>
          <p:nvPr>
            <p:ph type="dt" idx="4294967295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>
              <a:buClrTx/>
              <a:buFont typeface="Arial" pitchFamily="34" charset="0"/>
            </a:pPr>
            <a:fld id="{72765702-E644-4CAE-A96E-455F9EE90372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077" name="备注占位符 4"/>
          <p:cNvSpPr>
            <a:spLocks noGrp="1"/>
          </p:cNvSpPr>
          <p:nvPr>
            <p:ph type="body" sz="quarter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3078" name="页脚占位符 5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3079" name="灯片编号占位符 6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8D0F33B9-945F-4645-933A-E3D9AA0EEB38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2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19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819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06C7DB1F-C2F1-4886-845D-EFF692BE59AB}" type="slidenum">
              <a:rPr lang="zh-CN" altLang="en-US" sz="1200">
                <a:latin typeface="Calibri" pitchFamily="34" charset="0"/>
                <a:ea typeface="宋体" pitchFamily="2" charset="-122"/>
              </a:rPr>
              <a:t>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024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024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C80DBBF7-1795-45BA-BA43-FAD5550BF34B}" type="slidenum">
              <a:rPr lang="zh-CN" altLang="en-US" sz="1200">
                <a:latin typeface="Calibri" pitchFamily="34" charset="0"/>
                <a:ea typeface="宋体" pitchFamily="2" charset="-122"/>
              </a:rPr>
              <a:t>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229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229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F50E1E17-2919-4542-BCEA-2B283F2FCC79}" type="slidenum">
              <a:rPr lang="zh-CN" altLang="en-US" sz="1200">
                <a:latin typeface="Calibri" pitchFamily="34" charset="0"/>
                <a:ea typeface="宋体" pitchFamily="2" charset="-122"/>
              </a:rPr>
              <a:t>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433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433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B0A8F5FC-338B-47C7-AD39-E891D5F69A76}" type="slidenum">
              <a:rPr lang="zh-CN" altLang="en-US" sz="1200">
                <a:latin typeface="Calibri" pitchFamily="34" charset="0"/>
                <a:ea typeface="宋体" pitchFamily="2" charset="-122"/>
              </a:rPr>
              <a:t>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638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7668CCE7-8FD3-4493-A9E9-2C593443B1B2}" type="slidenum">
              <a:rPr lang="zh-CN" altLang="en-US" sz="1200">
                <a:latin typeface="Calibri" pitchFamily="34" charset="0"/>
                <a:ea typeface="宋体" pitchFamily="2" charset="-122"/>
              </a:rPr>
              <a:t>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843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843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30B4F84B-52A6-4A89-8AB0-FCBD61BC7537}" type="slidenum">
              <a:rPr lang="zh-CN" altLang="en-US" sz="1200">
                <a:latin typeface="Calibri" pitchFamily="34" charset="0"/>
                <a:ea typeface="宋体" pitchFamily="2" charset="-122"/>
              </a:rPr>
              <a:t>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048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048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01E600CA-9A77-4A43-99E6-73DAAB248A0E}" type="slidenum">
              <a:rPr lang="zh-CN" altLang="en-US" sz="1200">
                <a:latin typeface="Calibri" pitchFamily="34" charset="0"/>
                <a:ea typeface="宋体" pitchFamily="2" charset="-122"/>
              </a:rPr>
              <a:t>10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253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253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E46722D7-4D2F-4E3E-9E05-C1BB053C9E0E}" type="slidenum">
              <a:rPr lang="zh-CN" altLang="en-US" sz="1200">
                <a:latin typeface="Calibri" pitchFamily="34" charset="0"/>
                <a:ea typeface="宋体" pitchFamily="2" charset="-122"/>
              </a:rPr>
              <a:t>11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457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457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1353B289-C87B-463A-81E4-1BC43054D99D}" type="slidenum">
              <a:rPr lang="zh-CN" altLang="en-US" sz="1200">
                <a:latin typeface="Calibri" pitchFamily="34" charset="0"/>
                <a:ea typeface="宋体" pitchFamily="2" charset="-122"/>
              </a:rPr>
              <a:t>12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662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2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E0C49AC9-CE82-43D0-80C6-7A79D763FE62}" type="slidenum">
              <a:rPr lang="zh-CN" altLang="en-US" sz="1200">
                <a:latin typeface="Calibri" pitchFamily="34" charset="0"/>
                <a:ea typeface="宋体" pitchFamily="2" charset="-122"/>
              </a:rPr>
              <a:t>13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867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867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B63F03D7-D763-40B9-BA88-3FC2B4F15FB3}" type="slidenum">
              <a:rPr lang="zh-CN" altLang="en-US" sz="1200">
                <a:latin typeface="Calibri" pitchFamily="34" charset="0"/>
                <a:ea typeface="宋体" pitchFamily="2" charset="-122"/>
              </a:rPr>
              <a:t>14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072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072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5F94D161-2653-4560-95C5-25212DC12CF7}" type="slidenum">
              <a:rPr lang="zh-CN" altLang="en-US" sz="1200">
                <a:latin typeface="Calibri" pitchFamily="34" charset="0"/>
                <a:ea typeface="宋体" pitchFamily="2" charset="-122"/>
              </a:rPr>
              <a:t>15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277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277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103FAFC8-0349-432C-B099-DF32566CFAC2}" type="slidenum">
              <a:rPr lang="zh-CN" altLang="en-US" sz="1200">
                <a:latin typeface="Calibri" pitchFamily="34" charset="0"/>
                <a:ea typeface="宋体" pitchFamily="2" charset="-122"/>
              </a:rPr>
              <a:t>16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481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481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4B5C184D-E6CF-42C0-B333-7A089A88C54C}" type="slidenum">
              <a:rPr lang="zh-CN" altLang="en-US" sz="1200">
                <a:latin typeface="Calibri" pitchFamily="34" charset="0"/>
                <a:ea typeface="宋体" pitchFamily="2" charset="-122"/>
              </a:rPr>
              <a:t>17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686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686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A41F76C4-5EB7-4B35-9EB5-3333C44B95C8}" type="slidenum">
              <a:rPr lang="zh-CN" altLang="en-US" sz="1200">
                <a:latin typeface="Calibri" pitchFamily="34" charset="0"/>
                <a:ea typeface="宋体" pitchFamily="2" charset="-122"/>
              </a:rPr>
              <a:t>18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891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891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58A67D10-F8EB-4F8C-AD64-85A6C0244036}" type="slidenum">
              <a:rPr lang="zh-CN" altLang="en-US" sz="1200">
                <a:latin typeface="Calibri" pitchFamily="34" charset="0"/>
                <a:ea typeface="宋体" pitchFamily="2" charset="-122"/>
              </a:rPr>
              <a:t>19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096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096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9292E761-8524-4567-8959-C061DB335832}" type="slidenum">
              <a:rPr lang="zh-CN" altLang="en-US" sz="1200">
                <a:latin typeface="Calibri" pitchFamily="34" charset="0"/>
                <a:ea typeface="宋体" pitchFamily="2" charset="-122"/>
              </a:rPr>
              <a:t>20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0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301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301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33392544-D3EF-4E7C-B0A7-0A83879D6A39}" type="slidenum">
              <a:rPr lang="zh-CN" altLang="en-US" sz="1200">
                <a:latin typeface="Calibri" pitchFamily="34" charset="0"/>
                <a:ea typeface="宋体" pitchFamily="2" charset="-122"/>
              </a:rPr>
              <a:t>21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505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505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CC9202F7-72D1-465D-B905-5939CAF7EFC0}" type="slidenum">
              <a:rPr lang="zh-CN" altLang="en-US" sz="1200">
                <a:latin typeface="Calibri" pitchFamily="34" charset="0"/>
                <a:ea typeface="宋体" pitchFamily="2" charset="-122"/>
              </a:rPr>
              <a:t>22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710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710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38E5D988-97FB-467B-801D-B8D9968D454B}" type="slidenum">
              <a:rPr lang="zh-CN" altLang="en-US" sz="1200">
                <a:latin typeface="Calibri" pitchFamily="34" charset="0"/>
                <a:ea typeface="宋体" pitchFamily="2" charset="-122"/>
              </a:rPr>
              <a:t>23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2_自定义版式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5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Calibri" pitchFamily="34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slide" Target="slide24.xml" TargetMode="Internal" /><Relationship Id="rId9" Type="http://schemas.openxmlformats.org/officeDocument/2006/relationships/slide" Target="slide3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4.xml" TargetMode="Internal" /><Relationship Id="rId3" Type="http://schemas.openxmlformats.org/officeDocument/2006/relationships/slide" Target="slide10.xml" TargetMode="Internal" /><Relationship Id="rId4" Type="http://schemas.openxmlformats.org/officeDocument/2006/relationships/image" Target="../media/image7.png" /><Relationship Id="rId5" Type="http://schemas.openxmlformats.org/officeDocument/2006/relationships/slide" Target="slide2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8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9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10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8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9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11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1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12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3.xml" /><Relationship Id="rId3" Type="http://schemas.openxmlformats.org/officeDocument/2006/relationships/package" Target="../embeddings/oleObject1.docx" TargetMode="Internal" /><Relationship Id="rId4" Type="http://schemas.openxmlformats.org/officeDocument/2006/relationships/image" Target="../media/image13.emf" /><Relationship Id="rId5" Type="http://schemas.openxmlformats.org/officeDocument/2006/relationships/image" Target="../media/image14.png" /><Relationship Id="rId6" Type="http://schemas.openxmlformats.org/officeDocument/2006/relationships/vmlDrawing" Target="../drawings/vmlDrawing1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4.xml" /><Relationship Id="rId3" Type="http://schemas.openxmlformats.org/officeDocument/2006/relationships/oleObject" Target="../embeddings/oleObject2.doc" TargetMode="Internal" /><Relationship Id="rId4" Type="http://schemas.openxmlformats.org/officeDocument/2006/relationships/image" Target="../media/image15.emf" /><Relationship Id="rId5" Type="http://schemas.openxmlformats.org/officeDocument/2006/relationships/vmlDrawing" Target="../drawings/vmlDrawing2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5.xml" /><Relationship Id="rId3" Type="http://schemas.openxmlformats.org/officeDocument/2006/relationships/oleObject" Target="../embeddings/oleObject3.doc" TargetMode="Internal" /><Relationship Id="rId4" Type="http://schemas.openxmlformats.org/officeDocument/2006/relationships/image" Target="../media/image16.emf" /><Relationship Id="rId5" Type="http://schemas.openxmlformats.org/officeDocument/2006/relationships/vmlDrawing" Target="../drawings/vmlDrawing3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6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7.xml" /><Relationship Id="rId3" Type="http://schemas.openxmlformats.org/officeDocument/2006/relationships/image" Target="../media/image17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8.xml" /><Relationship Id="rId3" Type="http://schemas.openxmlformats.org/officeDocument/2006/relationships/image" Target="../media/image18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9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0.xml" /><Relationship Id="rId3" Type="http://schemas.openxmlformats.org/officeDocument/2006/relationships/oleObject" Target="../embeddings/oleObject4.doc" TargetMode="Internal" /><Relationship Id="rId4" Type="http://schemas.openxmlformats.org/officeDocument/2006/relationships/image" Target="../media/image19.emf" /><Relationship Id="rId5" Type="http://schemas.openxmlformats.org/officeDocument/2006/relationships/image" Target="../media/image7.png" /><Relationship Id="rId6" Type="http://schemas.openxmlformats.org/officeDocument/2006/relationships/slide" Target="slide3.xml" TargetMode="Internal" /><Relationship Id="rId7" Type="http://schemas.openxmlformats.org/officeDocument/2006/relationships/vmlDrawing" Target="../drawings/vmlDrawing4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0.jpeg" /><Relationship Id="rId3" Type="http://schemas.openxmlformats.org/officeDocument/2006/relationships/slide" Target="slide25.xml" TargetMode="Internal" /><Relationship Id="rId4" Type="http://schemas.openxmlformats.org/officeDocument/2006/relationships/slide" Target="slide26.xml" TargetMode="Internal" /><Relationship Id="rId5" Type="http://schemas.openxmlformats.org/officeDocument/2006/relationships/image" Target="../media/image7.png" /><Relationship Id="rId6" Type="http://schemas.openxmlformats.org/officeDocument/2006/relationships/slide" Target="slide2.xml" TargetMode="Interna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24.xml" TargetMode="Internal" /><Relationship Id="rId4" Type="http://schemas.openxmlformats.org/officeDocument/2006/relationships/image" Target="../media/image21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package" Target="../embeddings/oleObject5.docx" TargetMode="Internal" /><Relationship Id="rId3" Type="http://schemas.openxmlformats.org/officeDocument/2006/relationships/image" Target="../media/image22.emf" /><Relationship Id="rId4" Type="http://schemas.openxmlformats.org/officeDocument/2006/relationships/image" Target="../media/image23.png" /><Relationship Id="rId5" Type="http://schemas.openxmlformats.org/officeDocument/2006/relationships/vmlDrawing" Target="../drawings/vmlDrawing5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6.doc" TargetMode="Internal" /><Relationship Id="rId3" Type="http://schemas.openxmlformats.org/officeDocument/2006/relationships/image" Target="../media/image24.emf" /><Relationship Id="rId4" Type="http://schemas.openxmlformats.org/officeDocument/2006/relationships/vmlDrawing" Target="../drawings/vmlDrawing6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24.xml" TargetMode="Internal" /><Relationship Id="rId4" Type="http://schemas.openxmlformats.org/officeDocument/2006/relationships/image" Target="../media/image25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7" name="文本框 6"/>
          <p:cNvSpPr/>
          <p:nvPr/>
        </p:nvSpPr>
        <p:spPr>
          <a:xfrm>
            <a:off x="1474788" y="1690688"/>
            <a:ext cx="6157912" cy="1476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50000"/>
              </a:lnSpc>
            </a:pP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第</a:t>
            </a:r>
            <a:r>
              <a:rPr lang="en-US" altLang="zh-CN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15</a:t>
            </a: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课时　 内容综合专题：浮力的计算 </a:t>
            </a:r>
            <a:endParaRPr lang="zh-CN" altLang="en-US" sz="3200" b="1">
              <a:latin typeface="Times New Roman" pitchFamily="18" charset="0"/>
              <a:ea typeface="黑体" pitchFamily="49" charset="-122"/>
              <a:sym typeface="Times New Roman" pitchFamily="18" charset="0"/>
            </a:endParaRPr>
          </a:p>
        </p:txBody>
      </p:sp>
      <p:sp>
        <p:nvSpPr>
          <p:cNvPr id="4098" name="Text Box 22"/>
          <p:cNvSpPr txBox="1">
            <a:spLocks noChangeArrowheads="1"/>
          </p:cNvSpPr>
          <p:nvPr/>
        </p:nvSpPr>
        <p:spPr bwMode="auto">
          <a:xfrm>
            <a:off x="6227763" y="411163"/>
            <a:ext cx="244951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40385" marR="0" lvl="0" indent="-540385" algn="ctr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en-US" sz="3000" b="1" spc="0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基础梳理篇</a:t>
            </a:r>
            <a:endParaRPr lang="zh-CN" altLang="zh-CN" sz="3000" b="1">
              <a:solidFill>
                <a:srgbClr val="7030A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5121" name="组合 56"/>
          <p:cNvGrpSpPr/>
          <p:nvPr/>
        </p:nvGrpSpPr>
        <p:grpSpPr>
          <a:xfrm>
            <a:off x="3568700" y="-561975"/>
            <a:ext cx="1755775" cy="1755775"/>
            <a:chOff x="2894659" y="1465288"/>
            <a:chExt cx="1727827" cy="1727827"/>
          </a:xfrm>
        </p:grpSpPr>
        <p:grpSp>
          <p:nvGrpSpPr>
            <p:cNvPr id="5122" name="组合 57"/>
            <p:cNvGrpSpPr>
              <a:grpSpLocks noGrp="1" noChangeAspect="1"/>
            </p:cNvGrpSpPr>
            <p:nvPr/>
          </p:nvGrpSpPr>
          <p:grpSpPr>
            <a:xfrm>
              <a:off x="2804310" y="1456286"/>
              <a:ext cx="1856504" cy="1856409"/>
              <a:chOff x="1827622" y="1343919"/>
              <a:chExt cx="2304000" cy="2304000"/>
            </a:xfrm>
          </p:grpSpPr>
        </p:grpSp>
        <p:sp>
          <p:nvSpPr>
            <p:cNvPr id="5123" name="流程图: 联系 32"/>
            <p:cNvSpPr/>
            <p:nvPr/>
          </p:nvSpPr>
          <p:spPr>
            <a:xfrm>
              <a:off x="2894659" y="1465288"/>
              <a:ext cx="1727827" cy="1727827"/>
            </a:xfrm>
            <a:prstGeom prst="flowChartConnector">
              <a:avLst/>
            </a:prstGeom>
            <a:noFill/>
            <a:ln w="3175">
              <a:solidFill>
                <a:srgbClr val="00B7CA"/>
              </a:solidFill>
              <a:round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>
                <a:buClrTx/>
                <a:buFontTx/>
              </a:pPr>
              <a:endParaRPr lang="zh-CN" altLang="en-US" sz="1800" b="1">
                <a:solidFill>
                  <a:srgbClr val="FFFFFF"/>
                </a:solidFill>
              </a:endParaRPr>
            </a:p>
          </p:txBody>
        </p:sp>
      </p:grpSp>
      <p:pic>
        <p:nvPicPr>
          <p:cNvPr id="5124" name="组合 6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8025" y="666750"/>
            <a:ext cx="658813" cy="6604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5" name="组合 64"/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9813" y="325438"/>
            <a:ext cx="658812" cy="6588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6" name="组合 67"/>
          <p:cNvPicPr>
            <a:picLocks noGrp="1"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3025" y="736600"/>
            <a:ext cx="612775" cy="6127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7" name="组合 70"/>
          <p:cNvPicPr>
            <a:picLocks noGrp="1"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6263" y="762000"/>
            <a:ext cx="769937" cy="7699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8" name="组合 73"/>
          <p:cNvPicPr>
            <a:picLocks noGrp="1"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2300" y="185738"/>
            <a:ext cx="585788" cy="5699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9" name="组合 76"/>
          <p:cNvPicPr>
            <a:picLocks noGrp="1"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59175" y="1103313"/>
            <a:ext cx="601663" cy="6016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5130" name="文本框 131"/>
          <p:cNvSpPr/>
          <p:nvPr/>
        </p:nvSpPr>
        <p:spPr>
          <a:xfrm>
            <a:off x="3757613" y="101600"/>
            <a:ext cx="1414462" cy="769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b="1">
                <a:solidFill>
                  <a:srgbClr val="C00000"/>
                </a:solidFill>
                <a:latin typeface="华文隶书" pitchFamily="2" charset="-122"/>
                <a:ea typeface="华文隶书" pitchFamily="2" charset="-122"/>
              </a:rPr>
              <a:t>目录</a:t>
            </a:r>
            <a:endParaRPr lang="zh-CN" altLang="en-US" sz="4400" b="1">
              <a:solidFill>
                <a:srgbClr val="C00000"/>
              </a:solidFill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5131" name="组合 159"/>
          <p:cNvGrpSpPr/>
          <p:nvPr/>
        </p:nvGrpSpPr>
        <p:grpSpPr>
          <a:xfrm>
            <a:off x="2425700" y="2332038"/>
            <a:ext cx="4449763" cy="2085975"/>
            <a:chOff x="2000534" y="2474331"/>
            <a:chExt cx="5723839" cy="2584754"/>
          </a:xfrm>
        </p:grpSpPr>
        <p:grpSp>
          <p:nvGrpSpPr>
            <p:cNvPr id="5132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5133" name="圆角矩形 161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134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5135" name="椭圆 178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36" name="椭圆 179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37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5138" name="椭圆 176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39" name="椭圆 17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40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5141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5142" name="椭圆 172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43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5144" name="组合 166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5145" name="文本框 47">
              <a:hlinkClick r:id="rId8" action="ppaction://hlinksldjump"/>
            </p:cNvPr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5146" name="组合 184"/>
          <p:cNvGrpSpPr/>
          <p:nvPr/>
        </p:nvGrpSpPr>
        <p:grpSpPr>
          <a:xfrm>
            <a:off x="2433638" y="1203325"/>
            <a:ext cx="4192587" cy="1992313"/>
            <a:chOff x="1851755" y="1505713"/>
            <a:chExt cx="5440491" cy="2584754"/>
          </a:xfrm>
        </p:grpSpPr>
        <p:grpSp>
          <p:nvGrpSpPr>
            <p:cNvPr id="5147" name="组合 81"/>
            <p:cNvGrpSpPr>
              <a:grpSpLocks noGrp="1" noChangeAspect="1"/>
            </p:cNvGrpSpPr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5148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5149" name="圆角矩形 187"/>
              <p:cNvSpPr/>
              <p:nvPr/>
            </p:nvSpPr>
            <p:spPr>
              <a:xfrm>
                <a:off x="3316286" y="1899715"/>
                <a:ext cx="4150195" cy="1006268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5150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5151" name="椭圆 200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52" name="椭圆 201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153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5154" name="椭圆 198"/>
                <p:cNvSpPr/>
                <p:nvPr/>
              </p:nvSpPr>
              <p:spPr>
                <a:xfrm rot="16200000">
                  <a:off x="4479537" y="3008122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55" name="椭圆 199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156" name="组合 86"/>
              <p:cNvGrpSpPr>
                <a:grpSpLocks noGrp="1" noChangeAspect="1"/>
              </p:cNvGrpSpPr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5157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5158" name="椭圆 194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59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5160" name="文本框 24">
                <a:hlinkClick r:id="rId9" action="ppaction://hlinksldjump"/>
              </p:cNvPr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5161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  <a:buClrTx/>
                  <a:buFontTx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fill="hold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 fill="hold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6145" name="组合 5"/>
          <p:cNvGrpSpPr/>
          <p:nvPr/>
        </p:nvGrpSpPr>
        <p:grpSpPr>
          <a:xfrm>
            <a:off x="2425700" y="279400"/>
            <a:ext cx="4192588" cy="1992313"/>
            <a:chOff x="1851755" y="1505713"/>
            <a:chExt cx="5440491" cy="2584754"/>
          </a:xfrm>
        </p:grpSpPr>
        <p:grpSp>
          <p:nvGrpSpPr>
            <p:cNvPr id="6146" name="组合 81"/>
            <p:cNvGrpSpPr>
              <a:grpSpLocks noGrp="1" noChangeAspect="1"/>
            </p:cNvGrpSpPr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6147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6148" name="圆角矩形 8"/>
              <p:cNvSpPr/>
              <p:nvPr/>
            </p:nvSpPr>
            <p:spPr>
              <a:xfrm>
                <a:off x="3316286" y="1899715"/>
                <a:ext cx="4150195" cy="1006268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6149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6150" name="椭圆 21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1" name="椭圆 22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152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6153" name="椭圆 19"/>
                <p:cNvSpPr/>
                <p:nvPr/>
              </p:nvSpPr>
              <p:spPr>
                <a:xfrm rot="16200000">
                  <a:off x="4479537" y="3008122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4" name="椭圆 20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155" name="组合 86"/>
              <p:cNvGrpSpPr>
                <a:grpSpLocks noGrp="1" noChangeAspect="1"/>
              </p:cNvGrpSpPr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6156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6157" name="椭圆 15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8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6159" name="文本框 24"/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6160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  <a:buClrTx/>
                  <a:buFontTx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6161" name="矩形 1">
            <a:hlinkClick r:id="rId2" action="ppaction://hlinksldjump"/>
          </p:cNvPr>
          <p:cNvSpPr/>
          <p:nvPr/>
        </p:nvSpPr>
        <p:spPr>
          <a:xfrm>
            <a:off x="1835150" y="1685925"/>
            <a:ext cx="5788025" cy="460375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1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有关浮力大小的判断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6162" name="矩形 2">
            <a:hlinkClick r:id="rId3" action="ppaction://hlinksldjump"/>
          </p:cNvPr>
          <p:cNvSpPr/>
          <p:nvPr/>
        </p:nvSpPr>
        <p:spPr>
          <a:xfrm>
            <a:off x="1835150" y="2284413"/>
            <a:ext cx="5788025" cy="461962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2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有关浮力的计算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6163" name="Picture 7" descr="C:\Users\Administrator\Desktop\习题课件\返回框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1013" y="41306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1" grpId="0"/>
      <p:bldP spid="616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Text Box 22"/>
          <p:cNvSpPr txBox="1">
            <a:spLocks noChangeArrowheads="1"/>
          </p:cNvSpPr>
          <p:nvPr/>
        </p:nvSpPr>
        <p:spPr bwMode="auto">
          <a:xfrm>
            <a:off x="506413" y="881063"/>
            <a:ext cx="8115300" cy="388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【解题技巧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不同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物体放入同一液体中时：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体积相同，质量不同的物体：体积相同时，通常从阿基米德原理入手分析比较浮力大小。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质量相同，体积不同：质量相同时，通常从浮沉条件入手分析比较浮力大小。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根据浮沉条件比较不同物体的密度大小关系。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170" name="矩形 15"/>
          <p:cNvSpPr>
            <a:spLocks noChangeArrowheads="1"/>
          </p:cNvSpPr>
          <p:nvPr/>
        </p:nvSpPr>
        <p:spPr bwMode="auto">
          <a:xfrm>
            <a:off x="539750" y="522288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有关浮力大小的判断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Text Box 22"/>
          <p:cNvSpPr txBox="1">
            <a:spLocks noChangeArrowheads="1"/>
          </p:cNvSpPr>
          <p:nvPr/>
        </p:nvSpPr>
        <p:spPr bwMode="auto">
          <a:xfrm>
            <a:off x="506413" y="627063"/>
            <a:ext cx="8115300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】如图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所示，是体积相等的甲、乙两球在水中静止处的状态，这时甲球受到的浮力</a:t>
            </a:r>
            <a:r>
              <a:rPr lang="en-US" altLang="zh-CN" sz="2400" b="1" spc="0">
                <a:latin typeface="Times New Roman"/>
              </a:rPr>
              <a:t>________ 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大于</a:t>
            </a:r>
            <a:r>
              <a:rPr lang="en-US" altLang="zh-CN" sz="2400" b="1" spc="0">
                <a:latin typeface="Times New Roman"/>
              </a:rPr>
              <a:t>” 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等于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小于</a:t>
            </a:r>
            <a:r>
              <a:rPr lang="en-US" altLang="zh-CN" sz="2400" b="1" spc="0">
                <a:latin typeface="Times New Roman"/>
              </a:rPr>
              <a:t>”)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乙球受到的浮力。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218" name="矩形 13"/>
          <p:cNvSpPr/>
          <p:nvPr/>
        </p:nvSpPr>
        <p:spPr>
          <a:xfrm>
            <a:off x="5795963" y="1271588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小于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9219" name="Picture 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63938" y="2427288"/>
            <a:ext cx="2243137" cy="15668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Text Box 22"/>
          <p:cNvSpPr txBox="1">
            <a:spLocks noChangeArrowheads="1"/>
          </p:cNvSpPr>
          <p:nvPr/>
        </p:nvSpPr>
        <p:spPr bwMode="auto">
          <a:xfrm>
            <a:off x="506413" y="715963"/>
            <a:ext cx="8115300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】把质量相等的实心木球和实心铁球浸没于水中放手后，木球上浮而铁球下沉，静止后它们所受的浮力大小关系是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．木球的大　　　　　</a:t>
            </a: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．铁球的大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．一样大</a:t>
            </a:r>
            <a:r>
              <a:rPr lang="en-US" altLang="zh-CN" sz="2400" b="1" spc="0">
                <a:latin typeface="Times New Roman"/>
              </a:rPr>
              <a:t>  </a:t>
            </a:r>
            <a:r>
              <a:rPr lang="en-US" altLang="zh-CN" sz="2400" b="1" spc="0">
                <a:latin typeface="Times New Roman"/>
              </a:rPr>
              <a:t>		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．条件不足，无法判断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1266" name="矩形 6"/>
          <p:cNvSpPr/>
          <p:nvPr/>
        </p:nvSpPr>
        <p:spPr>
          <a:xfrm>
            <a:off x="2436813" y="1919288"/>
            <a:ext cx="4064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A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Text Box 22"/>
          <p:cNvSpPr txBox="1">
            <a:spLocks noChangeArrowheads="1"/>
          </p:cNvSpPr>
          <p:nvPr/>
        </p:nvSpPr>
        <p:spPr bwMode="auto">
          <a:xfrm>
            <a:off x="506413" y="627063"/>
            <a:ext cx="81153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【解题技巧</a:t>
            </a: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同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一物体放入不同液体中时：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3314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35375" y="593725"/>
            <a:ext cx="4037013" cy="39163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Text Box 22"/>
          <p:cNvSpPr txBox="1">
            <a:spLocks noChangeArrowheads="1"/>
          </p:cNvSpPr>
          <p:nvPr/>
        </p:nvSpPr>
        <p:spPr bwMode="auto">
          <a:xfrm>
            <a:off x="506413" y="615950"/>
            <a:ext cx="81153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】在家庭实验中，小明把鸡蛋放入盛水的杯中，鸡蛋沉在杯底，如图</a:t>
            </a: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甲；向杯中加盐，鸡蛋悬浮，如图乙；再加盐鸡蛋漂浮，如图丙。三种情况下，各物理量间的关系正确的是</a:t>
            </a:r>
            <a:r>
              <a:rPr lang="en-US" altLang="zh-CN" sz="2400" b="1" spc="0">
                <a:latin typeface="Times New Roman"/>
              </a:rPr>
              <a:t>(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鸡蛋质量不变</a:t>
            </a:r>
            <a:r>
              <a:rPr lang="en-US" altLang="zh-CN" sz="2400" b="1" spc="0">
                <a:latin typeface="Times New Roman"/>
              </a:rPr>
              <a:t>)(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5362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52725" y="2887663"/>
            <a:ext cx="3603625" cy="15557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Text Box 22"/>
          <p:cNvSpPr txBox="1">
            <a:spLocks noChangeArrowheads="1"/>
          </p:cNvSpPr>
          <p:nvPr/>
        </p:nvSpPr>
        <p:spPr bwMode="auto">
          <a:xfrm>
            <a:off x="506413" y="771525"/>
            <a:ext cx="81153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．液体的密度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甲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乙</a:t>
            </a:r>
            <a:r>
              <a:rPr lang="en-US" altLang="zh-CN" sz="2400" b="1" spc="0">
                <a:latin typeface="Times New Roman"/>
              </a:rPr>
              <a:t>&lt;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丙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．鸡蛋排开液体的质量</a:t>
            </a:r>
            <a:r>
              <a:rPr lang="en-US" altLang="zh-CN" sz="2400" b="1" i="1" spc="0">
                <a:latin typeface="Times New Roman"/>
              </a:rPr>
              <a:t>m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甲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m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乙</a:t>
            </a:r>
            <a:r>
              <a:rPr lang="en-US" altLang="zh-CN" sz="2400" b="1" spc="0">
                <a:latin typeface="Times New Roman"/>
              </a:rPr>
              <a:t>&gt;</a:t>
            </a:r>
            <a:r>
              <a:rPr lang="en-US" altLang="zh-CN" sz="2400" b="1" i="1" spc="0">
                <a:latin typeface="Times New Roman"/>
              </a:rPr>
              <a:t>m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丙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．鸡蛋受到的浮力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浮甲</a:t>
            </a:r>
            <a:r>
              <a:rPr lang="en-US" altLang="zh-CN" sz="2400" b="1" spc="0">
                <a:latin typeface="Times New Roman"/>
              </a:rPr>
              <a:t>&lt;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浮乙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en-US" altLang="zh-CN" sz="2400" b="1" i="1" spc="0">
                <a:latin typeface="宋体" pitchFamily="2" charset="-122"/>
                <a:ea typeface="Times New Roman" panose="02020603050405020304"/>
              </a:rPr>
              <a:t>F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浮丙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．液体对容器底的压强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甲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乙</a:t>
            </a:r>
            <a:r>
              <a:rPr lang="en-US" altLang="zh-CN" sz="2400" b="1" spc="0">
                <a:latin typeface="Times New Roman"/>
              </a:rPr>
              <a:t>&gt;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丙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7410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1013" y="40846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1" name="矩形 4"/>
          <p:cNvSpPr/>
          <p:nvPr/>
        </p:nvSpPr>
        <p:spPr>
          <a:xfrm>
            <a:off x="830263" y="1876425"/>
            <a:ext cx="501650" cy="784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5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√</a:t>
            </a:r>
            <a:endParaRPr lang="zh-CN" altLang="en-US" sz="45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Text Box 22"/>
          <p:cNvSpPr txBox="1">
            <a:spLocks noChangeArrowheads="1"/>
          </p:cNvSpPr>
          <p:nvPr/>
        </p:nvSpPr>
        <p:spPr bwMode="auto">
          <a:xfrm>
            <a:off x="506413" y="1065213"/>
            <a:ext cx="81153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浮力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计算的四种方法：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压力差法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浮力产生的原因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公式：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浮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向上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向下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应用条件：已知或可计算出液体对物体上、下表面的压力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9458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有关浮力的计算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Text Box 22"/>
          <p:cNvSpPr txBox="1">
            <a:spLocks noChangeArrowheads="1"/>
          </p:cNvSpPr>
          <p:nvPr/>
        </p:nvSpPr>
        <p:spPr bwMode="auto">
          <a:xfrm>
            <a:off x="225425" y="627063"/>
            <a:ext cx="8713788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称重法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浮力的测量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公式：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浮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拉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应用条件：已知物体的重力和浸在液体中时所受的拉力。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公式法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阿基米德原理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公式：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en-US" altLang="zh-CN" sz="2400" b="1" i="1" spc="0">
                <a:latin typeface="宋体" pitchFamily="2" charset="-122"/>
                <a:ea typeface="Times New Roman" panose="02020603050405020304"/>
              </a:rPr>
              <a:t>F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浮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排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m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排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液</a:t>
            </a:r>
            <a:r>
              <a:rPr lang="en-US" altLang="zh-CN" sz="2400" b="1" i="1" spc="0">
                <a:latin typeface="Times New Roman"/>
              </a:rPr>
              <a:t>V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排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应用条件：已知液体的密度和物体排开液体的体积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endParaRPr lang="en-US" altLang="zh-CN" sz="2400" b="1">
              <a:latin typeface="Times New Roman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质量。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Text Box 22"/>
          <p:cNvSpPr txBox="1">
            <a:spLocks noChangeArrowheads="1"/>
          </p:cNvSpPr>
          <p:nvPr/>
        </p:nvSpPr>
        <p:spPr bwMode="auto">
          <a:xfrm>
            <a:off x="506413" y="695325"/>
            <a:ext cx="81153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4)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平衡法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物体的浮沉条件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公式：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浮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物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m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物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物</a:t>
            </a:r>
            <a:r>
              <a:rPr lang="en-US" altLang="zh-CN" sz="2400" b="1" i="1" spc="0">
                <a:latin typeface="Times New Roman"/>
              </a:rPr>
              <a:t>V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物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应用条件：物体处于漂浮或悬浮状态，并已知或可计算出物体的重力。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Text Box 22"/>
          <p:cNvSpPr txBox="1">
            <a:spLocks noChangeArrowheads="1"/>
          </p:cNvSpPr>
          <p:nvPr/>
        </p:nvSpPr>
        <p:spPr bwMode="auto">
          <a:xfrm>
            <a:off x="506413" y="695325"/>
            <a:ext cx="81153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】如图</a:t>
            </a: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所示，一个棱长为</a:t>
            </a:r>
            <a:r>
              <a:rPr lang="en-US" altLang="zh-CN" sz="2400" b="1" spc="0">
                <a:latin typeface="Times New Roman"/>
              </a:rPr>
              <a:t>10 cm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的正方体竖直悬浮在某液体中，上表面受到液体的压力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为</a:t>
            </a:r>
            <a:r>
              <a:rPr lang="en-US" altLang="zh-CN" sz="2400" b="1" spc="0">
                <a:latin typeface="Times New Roman"/>
              </a:rPr>
              <a:t>5 N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，下表面受到液体的压力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为</a:t>
            </a:r>
            <a:r>
              <a:rPr lang="en-US" altLang="zh-CN" sz="2400" b="1" spc="0">
                <a:latin typeface="Times New Roman"/>
              </a:rPr>
              <a:t>13 N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 spc="0">
                <a:latin typeface="Times New Roman"/>
              </a:rPr>
              <a:t>10 N/kg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en-US" altLang="zh-CN" sz="2400" b="1">
              <a:latin typeface="Times New Roman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下列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说法错误的是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5602" name="Picture 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11900" y="1887538"/>
            <a:ext cx="1677988" cy="22320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Text Box 22"/>
          <p:cNvSpPr txBox="1">
            <a:spLocks noChangeArrowheads="1"/>
          </p:cNvSpPr>
          <p:nvPr/>
        </p:nvSpPr>
        <p:spPr bwMode="auto">
          <a:xfrm>
            <a:off x="506413" y="911225"/>
            <a:ext cx="81153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．正方体受到的浮力为</a:t>
            </a:r>
            <a:r>
              <a:rPr lang="en-US" altLang="zh-CN" sz="2400" b="1" spc="0">
                <a:latin typeface="Times New Roman"/>
              </a:rPr>
              <a:t>8 N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．液体的密度为</a:t>
            </a:r>
            <a:r>
              <a:rPr lang="en-US" altLang="zh-CN" sz="2400" b="1" spc="0">
                <a:latin typeface="Times New Roman"/>
              </a:rPr>
              <a:t>0.8×10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en-US" altLang="zh-CN" sz="2400" b="1" spc="0">
                <a:latin typeface="Times New Roman"/>
              </a:rPr>
              <a:t> kg/m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en-US" altLang="zh-CN" sz="2400" b="1" spc="0">
                <a:latin typeface="Times New Roman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．正方体上表面到液面的距离</a:t>
            </a:r>
            <a:r>
              <a:rPr lang="en-US" altLang="zh-CN" sz="2400" b="1" i="1" spc="0">
                <a:latin typeface="Times New Roman"/>
              </a:rPr>
              <a:t>h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 5 cm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．液体对正方体下表面的压强为</a:t>
            </a:r>
            <a:r>
              <a:rPr lang="en-US" altLang="zh-CN" sz="2400" b="1" spc="0">
                <a:latin typeface="Times New Roman"/>
              </a:rPr>
              <a:t>1.3× 10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en-US" altLang="zh-CN" sz="2400" b="1" spc="0">
                <a:latin typeface="Times New Roman"/>
              </a:rPr>
              <a:t> Pa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7650" name="矩形 11"/>
          <p:cNvSpPr/>
          <p:nvPr/>
        </p:nvSpPr>
        <p:spPr>
          <a:xfrm>
            <a:off x="469900" y="2016125"/>
            <a:ext cx="501650" cy="784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5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√</a:t>
            </a:r>
            <a:endParaRPr lang="zh-CN" altLang="en-US" sz="45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Text Box 22"/>
          <p:cNvSpPr txBox="1">
            <a:spLocks noChangeArrowheads="1"/>
          </p:cNvSpPr>
          <p:nvPr/>
        </p:nvSpPr>
        <p:spPr bwMode="auto">
          <a:xfrm>
            <a:off x="506413" y="484188"/>
            <a:ext cx="81153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】如图</a:t>
            </a: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甲，一个质量为</a:t>
            </a:r>
            <a:r>
              <a:rPr lang="en-US" altLang="zh-CN" sz="2400" b="1" spc="0">
                <a:latin typeface="Times New Roman"/>
              </a:rPr>
              <a:t>270 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的铝块悬挂在弹簧测力计的挂钩上，铝块的下表面刚好接触某未知液体的液面。将铝块缓慢浸入液体，弹簧测力计的示数随浸入深度的变化如图乙所示。则铝块浸没时所受的浮力为</a:t>
            </a:r>
            <a:r>
              <a:rPr lang="en-US" altLang="zh-CN" sz="2400" b="1" spc="0">
                <a:latin typeface="Times New Roman"/>
              </a:rPr>
              <a:t>________N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，液体的密度为</a:t>
            </a:r>
            <a:r>
              <a:rPr lang="en-US" altLang="zh-CN" sz="2400" b="1" spc="0">
                <a:latin typeface="Times New Roman"/>
              </a:rPr>
              <a:t>_______</a:t>
            </a:r>
            <a:endParaRPr lang="en-US" altLang="zh-CN" sz="2400" b="1">
              <a:latin typeface="Times New Roman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en-US" altLang="zh-CN" sz="2400" b="1" spc="0">
                <a:latin typeface="Times New Roman"/>
              </a:rPr>
              <a:t>kg/m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 spc="0">
                <a:latin typeface="Times New Roman"/>
              </a:rPr>
              <a:t>10 N/kg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</a:t>
            </a:r>
            <a:endParaRPr lang="en-US" altLang="zh-CN" sz="2400" b="1">
              <a:latin typeface="Times New Roman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2.7×10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en-US" altLang="zh-CN" sz="2400" b="1" spc="0">
                <a:latin typeface="Times New Roman"/>
              </a:rPr>
              <a:t> kg/m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9698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432425" y="2668588"/>
            <a:ext cx="3387725" cy="1919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699" name="矩形 3"/>
          <p:cNvSpPr/>
          <p:nvPr/>
        </p:nvSpPr>
        <p:spPr>
          <a:xfrm>
            <a:off x="1331913" y="2757488"/>
            <a:ext cx="56832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1.2</a:t>
            </a:r>
            <a:endParaRPr lang="zh-CN" altLang="en-US" sz="24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  <p:sp>
        <p:nvSpPr>
          <p:cNvPr id="29700" name="矩形 4"/>
          <p:cNvSpPr/>
          <p:nvPr/>
        </p:nvSpPr>
        <p:spPr>
          <a:xfrm>
            <a:off x="4500563" y="2770188"/>
            <a:ext cx="1443037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1.2× 10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 pitchFamily="18" charset="0"/>
              </a:rPr>
              <a:t>3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 </a:t>
            </a:r>
            <a:endParaRPr lang="zh-CN" altLang="en-US" sz="24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1745" name="对象 1"/>
          <p:cNvGraphicFramePr>
            <a:graphicFrameLocks noChangeAspect="1"/>
          </p:cNvGraphicFramePr>
          <p:nvPr/>
        </p:nvGraphicFramePr>
        <p:xfrm>
          <a:off x="342900" y="698500"/>
          <a:ext cx="8458200" cy="34798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8458200" imgH="3479800" progId="Word.Document.12">
                  <p:embed/>
                </p:oleObj>
              </mc:Choice>
              <mc:Fallback>
                <p:oleObj r:id="rId3" imgW="8458200" imgH="34798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2900" y="698500"/>
                        <a:ext cx="8458200" cy="3479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746" name="Picture 2" descr="一改+1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67400" y="2716213"/>
            <a:ext cx="1319213" cy="17160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Text Box 22"/>
          <p:cNvSpPr txBox="1">
            <a:spLocks noChangeArrowheads="1"/>
          </p:cNvSpPr>
          <p:nvPr/>
        </p:nvSpPr>
        <p:spPr bwMode="auto">
          <a:xfrm>
            <a:off x="522288" y="887413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物块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受到的浮力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33794" name="对象 2"/>
          <p:cNvGraphicFramePr>
            <a:graphicFrameLocks noChangeAspect="1"/>
          </p:cNvGraphicFramePr>
          <p:nvPr/>
        </p:nvGraphicFramePr>
        <p:xfrm>
          <a:off x="869950" y="1708150"/>
          <a:ext cx="7734300" cy="3187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3" imgW="7734300" imgH="3187700" progId="Word.Document.8">
                  <p:embed/>
                </p:oleObj>
              </mc:Choice>
              <mc:Fallback>
                <p:oleObj r:id="rId3" imgW="7734300" imgH="3187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69950" y="1708150"/>
                        <a:ext cx="7734300" cy="318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Text Box 22"/>
          <p:cNvSpPr txBox="1">
            <a:spLocks noChangeArrowheads="1"/>
          </p:cNvSpPr>
          <p:nvPr/>
        </p:nvSpPr>
        <p:spPr bwMode="auto">
          <a:xfrm>
            <a:off x="506413" y="700088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物块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的密度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35842" name="对象 2"/>
          <p:cNvGraphicFramePr>
            <a:graphicFrameLocks noChangeAspect="1"/>
          </p:cNvGraphicFramePr>
          <p:nvPr/>
        </p:nvGraphicFramePr>
        <p:xfrm>
          <a:off x="1009650" y="1563688"/>
          <a:ext cx="7162800" cy="18796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3" imgW="7162800" imgH="1879600" progId="Word.Document.8">
                  <p:embed/>
                </p:oleObj>
              </mc:Choice>
              <mc:Fallback>
                <p:oleObj r:id="rId3" imgW="7162800" imgH="18796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09650" y="1563688"/>
                        <a:ext cx="7162800" cy="1879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Text Box 22"/>
          <p:cNvSpPr txBox="1">
            <a:spLocks noChangeArrowheads="1"/>
          </p:cNvSpPr>
          <p:nvPr/>
        </p:nvSpPr>
        <p:spPr bwMode="auto">
          <a:xfrm>
            <a:off x="506413" y="911225"/>
            <a:ext cx="81153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000000"/>
                </a:solidFill>
                <a:latin typeface="Times New Roman"/>
              </a:rPr>
              <a:t>(</a:t>
            </a:r>
            <a:r>
              <a:rPr lang="en-US" altLang="zh-CN" sz="2400" b="1" spc="0">
                <a:solidFill>
                  <a:srgbClr val="000000"/>
                </a:solidFill>
                <a:latin typeface="Times New Roman"/>
              </a:rPr>
              <a:t>3)</a:t>
            </a:r>
            <a:r>
              <a:rPr lang="zh-CN" altLang="zh-CN" sz="2400" b="1" spc="0">
                <a:solidFill>
                  <a:srgbClr val="000000"/>
                </a:solidFill>
                <a:latin typeface="Times New Roman"/>
                <a:ea typeface="宋体" pitchFamily="2" charset="-122"/>
              </a:rPr>
              <a:t>往容器内缓慢加水，至物块</a:t>
            </a:r>
            <a:r>
              <a:rPr lang="en-US" altLang="zh-CN" sz="2400" b="1" i="1" spc="0">
                <a:solidFill>
                  <a:srgbClr val="000000"/>
                </a:solidFill>
                <a:latin typeface="Times New Roman"/>
              </a:rPr>
              <a:t>A</a:t>
            </a:r>
            <a:r>
              <a:rPr lang="zh-CN" altLang="zh-CN" sz="2400" b="1" spc="0">
                <a:solidFill>
                  <a:srgbClr val="000000"/>
                </a:solidFill>
                <a:latin typeface="Times New Roman"/>
                <a:ea typeface="宋体" pitchFamily="2" charset="-122"/>
              </a:rPr>
              <a:t>刚好浸没在水中，立即停止加水，此时弹簧对物块</a:t>
            </a:r>
            <a:r>
              <a:rPr lang="en-US" altLang="zh-CN" sz="2400" b="1" i="1" spc="0">
                <a:solidFill>
                  <a:srgbClr val="000000"/>
                </a:solidFill>
                <a:latin typeface="Times New Roman"/>
              </a:rPr>
              <a:t>A</a:t>
            </a:r>
            <a:r>
              <a:rPr lang="zh-CN" altLang="zh-CN" sz="2400" b="1" spc="0">
                <a:solidFill>
                  <a:srgbClr val="000000"/>
                </a:solidFill>
                <a:latin typeface="Times New Roman"/>
                <a:ea typeface="宋体" pitchFamily="2" charset="-122"/>
              </a:rPr>
              <a:t>的作用力</a:t>
            </a:r>
            <a:r>
              <a:rPr lang="en-US" altLang="zh-CN" sz="2400" b="1" i="1" spc="0">
                <a:solidFill>
                  <a:srgbClr val="000000"/>
                </a:solidFill>
                <a:latin typeface="Times New Roman"/>
              </a:rPr>
              <a:t>F</a:t>
            </a:r>
            <a:r>
              <a:rPr lang="zh-CN" altLang="zh-CN" sz="2400" b="1" spc="0">
                <a:solidFill>
                  <a:srgbClr val="000000"/>
                </a:solidFill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solidFill>
                <a:srgbClr val="00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7890" name="矩形 3"/>
          <p:cNvSpPr>
            <a:spLocks noChangeArrowheads="1"/>
          </p:cNvSpPr>
          <p:nvPr/>
        </p:nvSpPr>
        <p:spPr bwMode="auto">
          <a:xfrm>
            <a:off x="669925" y="2211388"/>
            <a:ext cx="7789863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物块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A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刚好浸没在水中时，弹簧对物块的拉力：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F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F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浮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G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ρ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水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gV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ρ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物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gV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1.0×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kg/m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× 10 N/kg× 0.001 m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0.4×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kg/m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× 10 N/kg× 0.001 m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6 N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7" name="Text Box 22"/>
          <p:cNvSpPr txBox="1">
            <a:spLocks noChangeArrowheads="1"/>
          </p:cNvSpPr>
          <p:nvPr/>
        </p:nvSpPr>
        <p:spPr bwMode="auto">
          <a:xfrm>
            <a:off x="506413" y="411163"/>
            <a:ext cx="81153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 pitchFamily="18" charset="0"/>
              </a:rPr>
              <a:t>7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】</a:t>
            </a:r>
            <a:r>
              <a:rPr lang="en-US" altLang="zh-CN" sz="2400" b="1" i="1" spc="0">
                <a:latin typeface="Times New Roman" pitchFamily="18" charset="0"/>
              </a:rPr>
              <a:t>A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、</a:t>
            </a:r>
            <a:r>
              <a:rPr lang="en-US" altLang="zh-CN" sz="2400" b="1" i="1" spc="0">
                <a:latin typeface="Times New Roman" pitchFamily="18" charset="0"/>
              </a:rPr>
              <a:t>B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是两个不溶于水的物块，用一根细线连接在一起，先后以两种不同方式放入同一个装有水的烧杯中，处于如图</a:t>
            </a:r>
            <a:r>
              <a:rPr lang="en-US" altLang="zh-CN" sz="2400" b="1" spc="0">
                <a:latin typeface="Times New Roman" pitchFamily="18" charset="0"/>
              </a:rPr>
              <a:t>6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甲、乙所示的静止状态。试判断两种情况下，烧杯中水面的高度</a:t>
            </a:r>
            <a:r>
              <a:rPr lang="en-US" altLang="zh-CN" sz="2400" b="1" i="1" spc="0">
                <a:latin typeface="Times New Roman" pitchFamily="18" charset="0"/>
              </a:rPr>
              <a:t>h</a:t>
            </a:r>
            <a:r>
              <a:rPr lang="zh-CN" altLang="zh-CN" sz="2400" b="1" spc="0" baseline="-25000">
                <a:latin typeface="Times New Roman" pitchFamily="18" charset="0"/>
                <a:ea typeface="宋体" pitchFamily="2" charset="-122"/>
              </a:rPr>
              <a:t>甲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、</a:t>
            </a:r>
            <a:r>
              <a:rPr lang="en-US" altLang="zh-CN" sz="2400" b="1" i="1" spc="0">
                <a:latin typeface="Times New Roman" pitchFamily="18" charset="0"/>
              </a:rPr>
              <a:t>h</a:t>
            </a:r>
            <a:r>
              <a:rPr lang="zh-CN" altLang="zh-CN" sz="2400" b="1" spc="0" baseline="-25000">
                <a:latin typeface="Times New Roman" pitchFamily="18" charset="0"/>
                <a:ea typeface="宋体" pitchFamily="2" charset="-122"/>
              </a:rPr>
              <a:t>乙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的大小关系为</a:t>
            </a:r>
            <a:r>
              <a:rPr lang="en-US" altLang="zh-CN" sz="2400" b="1" spc="0">
                <a:latin typeface="Times New Roman" pitchFamily="18" charset="0"/>
              </a:rPr>
              <a:t>(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 pitchFamily="18" charset="0"/>
              </a:rPr>
              <a:t>)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 pitchFamily="18" charset="0"/>
              </a:rPr>
              <a:t>A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．</a:t>
            </a:r>
            <a:r>
              <a:rPr lang="en-US" altLang="zh-CN" sz="2400" b="1" i="1" spc="0">
                <a:latin typeface="Times New Roman" pitchFamily="18" charset="0"/>
              </a:rPr>
              <a:t>h</a:t>
            </a:r>
            <a:r>
              <a:rPr lang="zh-CN" altLang="zh-CN" sz="2400" b="1" spc="0" baseline="-25000">
                <a:latin typeface="Times New Roman" pitchFamily="18" charset="0"/>
                <a:ea typeface="宋体" pitchFamily="2" charset="-122"/>
              </a:rPr>
              <a:t>甲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＜</a:t>
            </a:r>
            <a:r>
              <a:rPr lang="zh-CN" altLang="zh-CN" sz="2400" b="1" spc="0">
                <a:latin typeface="Times New Roman" pitchFamily="18" charset="0"/>
                <a:ea typeface="Times New Roman" panose="02020603050405020304"/>
              </a:rPr>
              <a:t> </a:t>
            </a:r>
            <a:r>
              <a:rPr lang="en-US" altLang="zh-CN" sz="2400" b="1" i="1" spc="0">
                <a:latin typeface="Times New Roman" pitchFamily="18" charset="0"/>
                <a:ea typeface="Times New Roman" panose="02020603050405020304"/>
              </a:rPr>
              <a:t>h</a:t>
            </a:r>
            <a:r>
              <a:rPr lang="zh-CN" altLang="zh-CN" sz="2400" b="1" spc="0" baseline="-25000">
                <a:latin typeface="Times New Roman" pitchFamily="18" charset="0"/>
                <a:ea typeface="宋体" pitchFamily="2" charset="-122"/>
              </a:rPr>
              <a:t>乙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　　　　</a:t>
            </a:r>
            <a:endParaRPr lang="en-US" altLang="zh-CN" sz="2400" b="1">
              <a:latin typeface="Times New Roman" pitchFamily="18" charset="0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 pitchFamily="18" charset="0"/>
              </a:rPr>
              <a:t>B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．</a:t>
            </a:r>
            <a:r>
              <a:rPr lang="en-US" altLang="zh-CN" sz="2400" b="1" i="1" spc="0">
                <a:latin typeface="Times New Roman" pitchFamily="18" charset="0"/>
              </a:rPr>
              <a:t>h</a:t>
            </a:r>
            <a:r>
              <a:rPr lang="zh-CN" altLang="zh-CN" sz="2400" b="1" spc="0" baseline="-25000">
                <a:latin typeface="Times New Roman" pitchFamily="18" charset="0"/>
                <a:ea typeface="宋体" pitchFamily="2" charset="-122"/>
              </a:rPr>
              <a:t>甲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＞</a:t>
            </a:r>
            <a:r>
              <a:rPr lang="zh-CN" altLang="zh-CN" sz="2400" b="1" spc="0">
                <a:latin typeface="Times New Roman" pitchFamily="18" charset="0"/>
                <a:ea typeface="Times New Roman" panose="02020603050405020304"/>
              </a:rPr>
              <a:t> </a:t>
            </a:r>
            <a:r>
              <a:rPr lang="en-US" altLang="zh-CN" sz="2400" b="1" i="1" spc="0">
                <a:latin typeface="Times New Roman" pitchFamily="18" charset="0"/>
                <a:ea typeface="Times New Roman" panose="02020603050405020304"/>
              </a:rPr>
              <a:t>h</a:t>
            </a:r>
            <a:r>
              <a:rPr lang="zh-CN" altLang="zh-CN" sz="2400" b="1" spc="0" baseline="-25000">
                <a:latin typeface="Times New Roman" pitchFamily="18" charset="0"/>
                <a:ea typeface="宋体" pitchFamily="2" charset="-122"/>
              </a:rPr>
              <a:t>乙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 pitchFamily="18" charset="0"/>
              </a:rPr>
              <a:t>C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．</a:t>
            </a:r>
            <a:r>
              <a:rPr lang="en-US" altLang="zh-CN" sz="2400" b="1" i="1" spc="0">
                <a:latin typeface="Times New Roman" pitchFamily="18" charset="0"/>
              </a:rPr>
              <a:t>h</a:t>
            </a:r>
            <a:r>
              <a:rPr lang="zh-CN" altLang="zh-CN" sz="2400" b="1" spc="0" baseline="-25000">
                <a:latin typeface="Times New Roman" pitchFamily="18" charset="0"/>
                <a:ea typeface="宋体" pitchFamily="2" charset="-122"/>
              </a:rPr>
              <a:t>甲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＝</a:t>
            </a:r>
            <a:r>
              <a:rPr lang="zh-CN" altLang="zh-CN" sz="2400" b="1" spc="0">
                <a:latin typeface="Times New Roman" pitchFamily="18" charset="0"/>
                <a:ea typeface="Times New Roman" panose="02020603050405020304"/>
              </a:rPr>
              <a:t> </a:t>
            </a:r>
            <a:r>
              <a:rPr lang="en-US" altLang="zh-CN" sz="2400" b="1" i="1" spc="0">
                <a:latin typeface="Times New Roman" pitchFamily="18" charset="0"/>
                <a:ea typeface="Times New Roman" panose="02020603050405020304"/>
              </a:rPr>
              <a:t>h</a:t>
            </a:r>
            <a:r>
              <a:rPr lang="zh-CN" altLang="zh-CN" sz="2400" b="1" spc="0" baseline="-25000">
                <a:latin typeface="Times New Roman" pitchFamily="18" charset="0"/>
                <a:ea typeface="宋体" pitchFamily="2" charset="-122"/>
              </a:rPr>
              <a:t>乙</a:t>
            </a:r>
            <a:r>
              <a:rPr lang="en-US" altLang="zh-CN" sz="2400" b="1" spc="0">
                <a:latin typeface="Times New Roman" pitchFamily="18" charset="0"/>
              </a:rPr>
              <a:t>  </a:t>
            </a:r>
            <a:endParaRPr lang="en-US" altLang="zh-CN" sz="2400" b="1">
              <a:latin typeface="Times New Roman" pitchFamily="18" charset="0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 pitchFamily="18" charset="0"/>
              </a:rPr>
              <a:t>D</a:t>
            </a:r>
            <a:r>
              <a:rPr lang="zh-CN" altLang="zh-CN" sz="2400" b="1" spc="0">
                <a:latin typeface="Times New Roman" pitchFamily="18" charset="0"/>
                <a:ea typeface="宋体" pitchFamily="2" charset="-122"/>
              </a:rPr>
              <a:t>．无法判断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39938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40125" y="2668588"/>
            <a:ext cx="4127500" cy="19351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9939" name="矩形 4"/>
          <p:cNvSpPr/>
          <p:nvPr/>
        </p:nvSpPr>
        <p:spPr>
          <a:xfrm>
            <a:off x="6900863" y="2220913"/>
            <a:ext cx="407987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C</a:t>
            </a:r>
            <a:endParaRPr lang="zh-CN" altLang="en-US" sz="24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5" name="Text Box 22"/>
          <p:cNvSpPr txBox="1">
            <a:spLocks noChangeArrowheads="1"/>
          </p:cNvSpPr>
          <p:nvPr/>
        </p:nvSpPr>
        <p:spPr bwMode="auto">
          <a:xfrm>
            <a:off x="506413" y="615950"/>
            <a:ext cx="81153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8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】如图</a:t>
            </a:r>
            <a:r>
              <a:rPr lang="en-US" altLang="zh-CN" sz="2400" b="1" spc="0">
                <a:latin typeface="Times New Roman"/>
              </a:rPr>
              <a:t>7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是我国自主建造的第一艘国产航母</a:t>
            </a:r>
            <a:r>
              <a:rPr lang="en-US" altLang="zh-CN" sz="2400" b="1" spc="0">
                <a:latin typeface="Times New Roman"/>
              </a:rPr>
              <a:t>——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山东舰，其标准排水量为</a:t>
            </a: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万吨，可同时停放</a:t>
            </a:r>
            <a:r>
              <a:rPr lang="en-US" altLang="zh-CN" sz="2400" b="1" spc="0">
                <a:latin typeface="Times New Roman"/>
              </a:rPr>
              <a:t>36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架歼－</a:t>
            </a:r>
            <a:r>
              <a:rPr lang="en-US" altLang="zh-CN" sz="2400" b="1" spc="0">
                <a:latin typeface="Times New Roman"/>
              </a:rPr>
              <a:t>15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舰载机。若每架舰载机质量为</a:t>
            </a:r>
            <a:r>
              <a:rPr lang="en-US" altLang="zh-CN" sz="2400" b="1" spc="0">
                <a:latin typeface="Times New Roman"/>
              </a:rPr>
              <a:t>25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吨。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海水的密度取</a:t>
            </a:r>
            <a:r>
              <a:rPr lang="en-US" altLang="zh-CN" sz="2400" b="1" spc="0">
                <a:latin typeface="Times New Roman"/>
              </a:rPr>
              <a:t>1.03× 10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en-US" altLang="zh-CN" sz="2400" b="1" spc="0">
                <a:latin typeface="Times New Roman"/>
              </a:rPr>
              <a:t> kg/m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 spc="0">
                <a:latin typeface="Times New Roman"/>
              </a:rPr>
              <a:t>10 N/kg)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求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1986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7900" y="2427288"/>
            <a:ext cx="2708275" cy="16303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3" name="Text Box 22"/>
          <p:cNvSpPr txBox="1">
            <a:spLocks noChangeArrowheads="1"/>
          </p:cNvSpPr>
          <p:nvPr/>
        </p:nvSpPr>
        <p:spPr bwMode="auto">
          <a:xfrm>
            <a:off x="506413" y="673100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在标准排水量时，航母所受的浮力大小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4034" name="矩形 4"/>
          <p:cNvSpPr>
            <a:spLocks noChangeArrowheads="1"/>
          </p:cNvSpPr>
          <p:nvPr/>
        </p:nvSpPr>
        <p:spPr bwMode="auto">
          <a:xfrm>
            <a:off x="900113" y="1492250"/>
            <a:ext cx="7319963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解：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(1)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航母处于漂浮状态，在标准排水量时，航母所受的浮力：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F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浮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G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排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m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排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g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5×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7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kg× 10 N/kg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5×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8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N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1" name="Text Box 22"/>
          <p:cNvSpPr txBox="1">
            <a:spLocks noChangeArrowheads="1"/>
          </p:cNvSpPr>
          <p:nvPr/>
        </p:nvSpPr>
        <p:spPr bwMode="auto">
          <a:xfrm>
            <a:off x="506413" y="411163"/>
            <a:ext cx="81153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当</a:t>
            </a:r>
            <a:r>
              <a:rPr lang="en-US" altLang="zh-CN" sz="2400" b="1" spc="0">
                <a:latin typeface="Times New Roman"/>
              </a:rPr>
              <a:t>36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架舰载机全部飞离航母后，航母排开海水的体积的变化量。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结果保留一位小数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46082" name="对象 1"/>
          <p:cNvGraphicFramePr>
            <a:graphicFrameLocks noChangeAspect="1"/>
          </p:cNvGraphicFramePr>
          <p:nvPr/>
        </p:nvGraphicFramePr>
        <p:xfrm>
          <a:off x="1016000" y="1624013"/>
          <a:ext cx="7162800" cy="2819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3" imgW="7162800" imgH="2819400" progId="Word.Document.8">
                  <p:embed/>
                </p:oleObj>
              </mc:Choice>
              <mc:Fallback>
                <p:oleObj r:id="rId3" imgW="7162800" imgH="2819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16000" y="1624013"/>
                        <a:ext cx="7162800" cy="2819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6083" name="Picture 7" descr="C:\Users\Administrator\Desktop\习题课件\返回框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1013" y="40846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48129" name="组合 27"/>
          <p:cNvGrpSpPr/>
          <p:nvPr/>
        </p:nvGrpSpPr>
        <p:grpSpPr>
          <a:xfrm>
            <a:off x="2425700" y="269875"/>
            <a:ext cx="4449763" cy="2085975"/>
            <a:chOff x="2000534" y="2474331"/>
            <a:chExt cx="5723839" cy="2584754"/>
          </a:xfrm>
        </p:grpSpPr>
        <p:grpSp>
          <p:nvGrpSpPr>
            <p:cNvPr id="48130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48131" name="圆角矩形 29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48132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48133" name="椭圆 46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48134" name="椭圆 4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48135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48136" name="椭圆 44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48137" name="椭圆 45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48138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48139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48140" name="椭圆 40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48141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48142" name="组合 34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48143" name="文本框 47"/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48144" name="组合 1"/>
          <p:cNvGrpSpPr/>
          <p:nvPr/>
        </p:nvGrpSpPr>
        <p:grpSpPr>
          <a:xfrm>
            <a:off x="1592263" y="1924050"/>
            <a:ext cx="542925" cy="547688"/>
            <a:chOff x="1153731" y="1592014"/>
            <a:chExt cx="543166" cy="547688"/>
          </a:xfrm>
        </p:grpSpPr>
        <p:pic>
          <p:nvPicPr>
            <p:cNvPr id="48145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8146" name="矩形 53">
              <a:hlinkClick r:id="rId3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1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48147" name="组合 1"/>
          <p:cNvGrpSpPr/>
          <p:nvPr/>
        </p:nvGrpSpPr>
        <p:grpSpPr>
          <a:xfrm>
            <a:off x="2843213" y="1924050"/>
            <a:ext cx="542925" cy="547688"/>
            <a:chOff x="1153731" y="1592014"/>
            <a:chExt cx="543166" cy="547688"/>
          </a:xfrm>
        </p:grpSpPr>
        <p:pic>
          <p:nvPicPr>
            <p:cNvPr id="48148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8149" name="矩形 32">
              <a:hlinkClick r:id="rId4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2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pic>
        <p:nvPicPr>
          <p:cNvPr id="48150" name="Picture 7" descr="C:\Users\Administrator\Desktop\习题课件\返回框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99450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3" name="矩形 4"/>
          <p:cNvSpPr>
            <a:spLocks noChangeArrowheads="1"/>
          </p:cNvSpPr>
          <p:nvPr/>
        </p:nvSpPr>
        <p:spPr bwMode="auto">
          <a:xfrm>
            <a:off x="565150" y="555625"/>
            <a:ext cx="802322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2017·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福船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因由福建所造而得名，是古代海上丝绸之路的重要航运工具。如图所示，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福船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在大海上航行时，是利用风的</a:t>
            </a:r>
            <a:r>
              <a:rPr lang="en-US" altLang="zh-CN" sz="2400" b="1" spc="0">
                <a:latin typeface="Times New Roman"/>
              </a:rPr>
              <a:t>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能，船的总质量为</a:t>
            </a:r>
            <a:r>
              <a:rPr lang="en-US" altLang="zh-CN" sz="2400" b="1" spc="0">
                <a:latin typeface="Times New Roman"/>
              </a:rPr>
              <a:t>2× 10</a:t>
            </a:r>
            <a:r>
              <a:rPr lang="en-US" altLang="zh-CN" sz="2400" b="1" spc="0" baseline="30000">
                <a:latin typeface="Times New Roman"/>
              </a:rPr>
              <a:t>5</a:t>
            </a:r>
            <a:r>
              <a:rPr lang="en-US" altLang="zh-CN" sz="2400" b="1" spc="0">
                <a:latin typeface="Times New Roman"/>
              </a:rPr>
              <a:t> kg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，则该船所受到的浮力是</a:t>
            </a:r>
            <a:endParaRPr lang="en-US" altLang="zh-CN" sz="2400" b="1">
              <a:latin typeface="Times New Roman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 spc="0">
                <a:latin typeface="Times New Roman"/>
              </a:rPr>
              <a:t>10 N/kg)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9154" name="矩形 3"/>
          <p:cNvSpPr>
            <a:spLocks noChangeArrowheads="1"/>
          </p:cNvSpPr>
          <p:nvPr/>
        </p:nvSpPr>
        <p:spPr bwMode="auto">
          <a:xfrm>
            <a:off x="4732338" y="1622425"/>
            <a:ext cx="16271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动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(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机械能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9155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915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3488" y="2355850"/>
            <a:ext cx="1714500" cy="18335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57" name="矩形 5"/>
          <p:cNvSpPr>
            <a:spLocks noChangeArrowheads="1"/>
          </p:cNvSpPr>
          <p:nvPr/>
        </p:nvSpPr>
        <p:spPr bwMode="auto">
          <a:xfrm>
            <a:off x="900113" y="2741613"/>
            <a:ext cx="14351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2×10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6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 N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  <p:bldP spid="4915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0177" name="对象 1"/>
          <p:cNvGraphicFramePr>
            <a:graphicFrameLocks noChangeAspect="1"/>
          </p:cNvGraphicFramePr>
          <p:nvPr/>
        </p:nvGraphicFramePr>
        <p:xfrm>
          <a:off x="344488" y="555625"/>
          <a:ext cx="8455025" cy="2578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2" imgW="8455025" imgH="2578100" progId="Word.Document.12">
                  <p:embed/>
                </p:oleObj>
              </mc:Choice>
              <mc:Fallback>
                <p:oleObj r:id="rId2" imgW="8455025" imgH="25781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44488" y="555625"/>
                        <a:ext cx="8455025" cy="2578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0178" name="Picture 5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492750" y="2371725"/>
            <a:ext cx="3259138" cy="16398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01" name="矩形 5"/>
          <p:cNvSpPr>
            <a:spLocks noChangeArrowheads="1"/>
          </p:cNvSpPr>
          <p:nvPr/>
        </p:nvSpPr>
        <p:spPr bwMode="auto">
          <a:xfrm>
            <a:off x="611188" y="771525"/>
            <a:ext cx="8023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航标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受到的浮力。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51202" name="对象 1"/>
          <p:cNvGraphicFramePr>
            <a:graphicFrameLocks noChangeAspect="1"/>
          </p:cNvGraphicFramePr>
          <p:nvPr/>
        </p:nvGraphicFramePr>
        <p:xfrm>
          <a:off x="1016000" y="1624013"/>
          <a:ext cx="7162800" cy="2819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7162800" imgH="2819400" progId="Word.Document.8">
                  <p:embed/>
                </p:oleObj>
              </mc:Choice>
              <mc:Fallback>
                <p:oleObj r:id="rId2" imgW="7162800" imgH="2819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16000" y="1624013"/>
                        <a:ext cx="7162800" cy="2819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5" name="矩形 5"/>
          <p:cNvSpPr>
            <a:spLocks noChangeArrowheads="1"/>
          </p:cNvSpPr>
          <p:nvPr/>
        </p:nvSpPr>
        <p:spPr bwMode="auto">
          <a:xfrm>
            <a:off x="611188" y="569913"/>
            <a:ext cx="8023225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浮子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受到的浮力。</a:t>
            </a:r>
            <a:endParaRPr lang="en-US" altLang="zh-CN" sz="2400" b="1">
              <a:latin typeface="Times New Roman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endParaRPr lang="en-US" altLang="zh-CN" sz="2400" b="1">
              <a:latin typeface="Times New Roman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endParaRPr lang="en-US" altLang="zh-CN" sz="2400" b="1">
              <a:latin typeface="Times New Roman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endParaRPr lang="en-US" altLang="zh-CN" sz="2400" b="1">
              <a:latin typeface="Times New Roman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当涨潮时，航标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露出水面的高度</a:t>
            </a:r>
            <a:r>
              <a:rPr lang="en-US" altLang="zh-CN" sz="2400" b="1" spc="0">
                <a:latin typeface="Times New Roman"/>
              </a:rPr>
              <a:t>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会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不会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发生变化。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2226" name="矩形 3"/>
          <p:cNvSpPr>
            <a:spLocks noChangeArrowheads="1"/>
          </p:cNvSpPr>
          <p:nvPr/>
        </p:nvSpPr>
        <p:spPr bwMode="auto">
          <a:xfrm>
            <a:off x="1042988" y="1203325"/>
            <a:ext cx="6985000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航标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A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受到绳的拉力：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F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拉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F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浮</a:t>
            </a:r>
            <a:r>
              <a:rPr lang="en-US" altLang="zh-CN" sz="2400" b="1" i="1" spc="0" baseline="-25000">
                <a:solidFill>
                  <a:srgbClr val="C00000"/>
                </a:solidFill>
                <a:latin typeface="Times New Roman"/>
              </a:rPr>
              <a:t>A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G</a:t>
            </a:r>
            <a:r>
              <a:rPr lang="en-US" altLang="zh-CN" sz="2400" b="1" i="1" spc="0" baseline="-25000">
                <a:solidFill>
                  <a:srgbClr val="C00000"/>
                </a:solidFill>
                <a:latin typeface="Times New Roman"/>
              </a:rPr>
              <a:t>A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5 N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3 N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 N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，浮子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B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受到的拉力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F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拉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′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F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拉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 N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，浮子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B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受到的浮力：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F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浮</a:t>
            </a:r>
            <a:r>
              <a:rPr lang="en-US" altLang="zh-CN" sz="2400" b="1" i="1" spc="0" baseline="-25000">
                <a:solidFill>
                  <a:srgbClr val="C00000"/>
                </a:solidFill>
                <a:latin typeface="Times New Roman"/>
              </a:rPr>
              <a:t>B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F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拉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′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＋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G</a:t>
            </a:r>
            <a:r>
              <a:rPr lang="en-US" altLang="zh-CN" sz="2400" b="1" i="1" spc="0" baseline="-25000">
                <a:solidFill>
                  <a:srgbClr val="C00000"/>
                </a:solidFill>
                <a:latin typeface="Times New Roman"/>
              </a:rPr>
              <a:t>B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 N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＋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1.5 N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3.5 N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2227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2228" name="矩形 4"/>
          <p:cNvSpPr>
            <a:spLocks noChangeArrowheads="1"/>
          </p:cNvSpPr>
          <p:nvPr/>
        </p:nvSpPr>
        <p:spPr bwMode="auto">
          <a:xfrm>
            <a:off x="5821363" y="2982913"/>
            <a:ext cx="803275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不会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2229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379200" y="112268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  <p:bldP spid="52228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86</Paragraphs>
  <Slides>28</Slides>
  <Notes>20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baseType="lpstr" size="38">
      <vt:lpstr>Arial</vt:lpstr>
      <vt:lpstr>Calibri</vt:lpstr>
      <vt:lpstr>宋体</vt:lpstr>
      <vt:lpstr>Times New Roman</vt:lpstr>
      <vt:lpstr>黑体</vt:lpstr>
      <vt:lpstr>华文隶书</vt:lpstr>
      <vt:lpstr>Wingdings</vt:lpstr>
      <vt:lpstr>Impact</vt:lpstr>
      <vt:lpstr>隶书</vt:lpstr>
      <vt:lpstr>2_自定义设计方案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2021-03-03T23:19:22.457</cp:lastPrinted>
  <dcterms:created xsi:type="dcterms:W3CDTF">2021-03-03T23:19:22Z</dcterms:created>
  <dcterms:modified xsi:type="dcterms:W3CDTF">2021-03-03T15:19:23Z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