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image" Target="../media/image2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image" Target="../media/image21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88054-51CC-40EC-B3E7-6095A42702A4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61EA1-C864-455C-A732-72EC755546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643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819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819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93B85F6A-005A-49D8-9D35-FFEC90F58A57}" type="slidenum">
              <a:rPr sz="1200">
                <a:solidFill>
                  <a:prstClr val="black"/>
                </a:solidFill>
              </a:rPr>
              <a:pPr algn="r"/>
              <a:t>4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662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583E724D-97A3-4D2B-B55D-CEC106E22E6C}" type="slidenum">
              <a:rPr sz="1200">
                <a:solidFill>
                  <a:prstClr val="black"/>
                </a:solidFill>
              </a:rPr>
              <a:pPr algn="r"/>
              <a:t>13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867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867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100D1E2E-3E45-4229-9087-180F132D7302}" type="slidenum">
              <a:rPr sz="1200">
                <a:solidFill>
                  <a:prstClr val="black"/>
                </a:solidFill>
              </a:rPr>
              <a:pPr algn="r"/>
              <a:t>14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072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3072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BF7476D4-E953-473E-B439-DA5F16EF6850}" type="slidenum">
              <a:rPr sz="1200">
                <a:solidFill>
                  <a:prstClr val="black"/>
                </a:solidFill>
              </a:rPr>
              <a:pPr algn="r"/>
              <a:t>15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277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3277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47F8A957-618C-42F6-81C2-66CD613F8239}" type="slidenum">
              <a:rPr sz="1200">
                <a:solidFill>
                  <a:prstClr val="black"/>
                </a:solidFill>
              </a:rPr>
              <a:pPr algn="r"/>
              <a:t>16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481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3481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3F032FBA-DCC5-45D7-9BB4-FFE79715DC6C}" type="slidenum">
              <a:rPr sz="1200">
                <a:solidFill>
                  <a:prstClr val="black"/>
                </a:solidFill>
              </a:rPr>
              <a:pPr algn="r"/>
              <a:t>17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686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3686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62155116-7C8B-4CEA-B109-AC03239F8F8C}" type="slidenum">
              <a:rPr sz="1200">
                <a:solidFill>
                  <a:prstClr val="black"/>
                </a:solidFill>
              </a:rPr>
              <a:pPr algn="r"/>
              <a:t>18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891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3891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2DBF0B51-ED46-4CD7-AF80-BE9C42888B23}" type="slidenum">
              <a:rPr sz="1200">
                <a:solidFill>
                  <a:prstClr val="black"/>
                </a:solidFill>
              </a:rPr>
              <a:pPr algn="r"/>
              <a:t>19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4096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4096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06CAFD58-3E67-4DB9-9A2D-768EBE39C064}" type="slidenum">
              <a:rPr sz="1200">
                <a:solidFill>
                  <a:prstClr val="black"/>
                </a:solidFill>
              </a:rPr>
              <a:pPr algn="r"/>
              <a:t>20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024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7C2AC3A3-0041-434A-9EA5-1468F932B29E}" type="slidenum">
              <a:rPr sz="1200">
                <a:solidFill>
                  <a:prstClr val="black"/>
                </a:solidFill>
              </a:rPr>
              <a:pPr algn="r"/>
              <a:t>5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229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F04CD492-9D56-41BF-A8EC-BA5CF7057E19}" type="slidenum">
              <a:rPr sz="1200">
                <a:solidFill>
                  <a:prstClr val="black"/>
                </a:solidFill>
              </a:rPr>
              <a:pPr algn="r"/>
              <a:t>6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433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433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D8FB6F3D-1C50-4E68-AD8E-84C4DBE2B80B}" type="slidenum">
              <a:rPr sz="1200">
                <a:solidFill>
                  <a:prstClr val="black"/>
                </a:solidFill>
              </a:rPr>
              <a:pPr algn="r"/>
              <a:t>7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638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DCC47CED-E7DB-4BA8-B208-D869F4D85CEF}" type="slidenum">
              <a:rPr sz="1200">
                <a:solidFill>
                  <a:prstClr val="black"/>
                </a:solidFill>
              </a:rPr>
              <a:pPr algn="r"/>
              <a:t>8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843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843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44733F5C-6700-44DB-B9EC-9AFD62585131}" type="slidenum">
              <a:rPr sz="1200">
                <a:solidFill>
                  <a:prstClr val="black"/>
                </a:solidFill>
              </a:rPr>
              <a:pPr algn="r"/>
              <a:t>9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048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048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622EF29C-2EC1-454B-86E0-41842252E43E}" type="slidenum">
              <a:rPr sz="1200">
                <a:solidFill>
                  <a:prstClr val="black"/>
                </a:solidFill>
              </a:rPr>
              <a:pPr algn="r"/>
              <a:t>10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253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70E2359F-5DFD-45A7-BBF0-5B37353EE007}" type="slidenum">
              <a:rPr sz="1200">
                <a:solidFill>
                  <a:prstClr val="black"/>
                </a:solidFill>
              </a:rPr>
              <a:pPr algn="r"/>
              <a:t>11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457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7E409B92-F36C-49BB-896A-45954F807DDB}" type="slidenum">
              <a:rPr sz="1200">
                <a:solidFill>
                  <a:prstClr val="black"/>
                </a:solidFill>
              </a:rPr>
              <a:pPr algn="r"/>
              <a:t>12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126345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00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4400" kern="1200">
          <a:solidFill>
            <a:schemeClr val="tx1"/>
          </a:solidFill>
          <a:latin typeface="Calibri" pitchFamily="34" charset="0"/>
          <a:ea typeface="宋体" pitchFamily="2" charset="-122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emf"/><Relationship Id="rId5" Type="http://schemas.openxmlformats.org/officeDocument/2006/relationships/oleObject" Target="../embeddings/Microsoft_Word_97_-_2003___4.doc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emf"/><Relationship Id="rId5" Type="http://schemas.openxmlformats.org/officeDocument/2006/relationships/oleObject" Target="../embeddings/Microsoft_Word_97_-_2003___5.doc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emf"/><Relationship Id="rId5" Type="http://schemas.openxmlformats.org/officeDocument/2006/relationships/oleObject" Target="../embeddings/Microsoft_Word_97_-_2003___6.doc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14.xml"/><Relationship Id="rId7" Type="http://schemas.openxmlformats.org/officeDocument/2006/relationships/slide" Target="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emf"/><Relationship Id="rId5" Type="http://schemas.openxmlformats.org/officeDocument/2006/relationships/oleObject" Target="../embeddings/Microsoft_Word_97_-_2003___7.doc"/><Relationship Id="rId4" Type="http://schemas.openxmlformats.org/officeDocument/2006/relationships/oleObject" Target="../embeddings/oleObject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Word_97_-_2003___9.doc"/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emf"/><Relationship Id="rId5" Type="http://schemas.openxmlformats.org/officeDocument/2006/relationships/oleObject" Target="../embeddings/Microsoft_Word_97_-_2003___8.doc"/><Relationship Id="rId4" Type="http://schemas.openxmlformats.org/officeDocument/2006/relationships/oleObject" Target="../embeddings/oleObject8.bin"/><Relationship Id="rId9" Type="http://schemas.openxmlformats.org/officeDocument/2006/relationships/image" Target="../media/image22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Word_97_-_2003___11.doc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emf"/><Relationship Id="rId11" Type="http://schemas.openxmlformats.org/officeDocument/2006/relationships/image" Target="../media/image7.png"/><Relationship Id="rId5" Type="http://schemas.openxmlformats.org/officeDocument/2006/relationships/oleObject" Target="../embeddings/Microsoft_Word_97_-_2003___10.doc"/><Relationship Id="rId10" Type="http://schemas.openxmlformats.org/officeDocument/2006/relationships/slide" Target="slide3.xml"/><Relationship Id="rId4" Type="http://schemas.openxmlformats.org/officeDocument/2006/relationships/oleObject" Target="../embeddings/oleObject10.bin"/><Relationship Id="rId9" Type="http://schemas.openxmlformats.org/officeDocument/2006/relationships/image" Target="../media/image24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slide" Target="slide2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7.emf"/><Relationship Id="rId5" Type="http://schemas.openxmlformats.org/officeDocument/2006/relationships/oleObject" Target="../embeddings/Microsoft_Word_97_-_2003___12.doc"/><Relationship Id="rId4" Type="http://schemas.openxmlformats.org/officeDocument/2006/relationships/oleObject" Target="../embeddings/oleObject12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Microsoft_Word_97_-_2003___14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31.png"/><Relationship Id="rId5" Type="http://schemas.openxmlformats.org/officeDocument/2006/relationships/image" Target="../media/image29.emf"/><Relationship Id="rId10" Type="http://schemas.openxmlformats.org/officeDocument/2006/relationships/image" Target="../media/image7.png"/><Relationship Id="rId4" Type="http://schemas.openxmlformats.org/officeDocument/2006/relationships/oleObject" Target="../embeddings/Microsoft_Word_97_-_2003___13.doc"/><Relationship Id="rId9" Type="http://schemas.openxmlformats.org/officeDocument/2006/relationships/slide" Target="slide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18.xml"/><Relationship Id="rId5" Type="http://schemas.openxmlformats.org/officeDocument/2006/relationships/image" Target="../media/image7.png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emf"/><Relationship Id="rId5" Type="http://schemas.openxmlformats.org/officeDocument/2006/relationships/oleObject" Target="../embeddings/Microsoft_Word_97_-_2003___1.doc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emf"/><Relationship Id="rId5" Type="http://schemas.openxmlformats.org/officeDocument/2006/relationships/oleObject" Target="../embeddings/Microsoft_Word_97_-_2003___2.doc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6.xml"/><Relationship Id="rId7" Type="http://schemas.openxmlformats.org/officeDocument/2006/relationships/slide" Target="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emf"/><Relationship Id="rId5" Type="http://schemas.openxmlformats.org/officeDocument/2006/relationships/oleObject" Target="../embeddings/Microsoft_Word_97_-_2003___3.doc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文本框 6"/>
          <p:cNvSpPr/>
          <p:nvPr/>
        </p:nvSpPr>
        <p:spPr>
          <a:xfrm>
            <a:off x="1474788" y="1690688"/>
            <a:ext cx="6157912" cy="1649169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ctr">
              <a:lnSpc>
                <a:spcPct val="150000"/>
              </a:lnSpc>
            </a:pPr>
            <a:r>
              <a:rPr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第</a:t>
            </a:r>
            <a:r>
              <a:rPr lang="en-US" altLang="zh-CN"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21</a:t>
            </a:r>
            <a:r>
              <a:rPr sz="3600" b="1" kern="0" dirty="0" smtClean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课时 内容综合专题</a:t>
            </a:r>
            <a:r>
              <a:rPr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：简单机械计算</a:t>
            </a:r>
          </a:p>
        </p:txBody>
      </p:sp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6227763" y="411163"/>
            <a:ext cx="244951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540385" indent="-540385" algn="ctr">
              <a:lnSpc>
                <a:spcPct val="150000"/>
              </a:lnSpc>
            </a:pPr>
            <a:r>
              <a:rPr sz="3000" b="1" kern="0">
                <a:solidFill>
                  <a:srgbClr val="7030A0"/>
                </a:solidFill>
                <a:latin typeface="宋体" pitchFamily="2" charset="-122"/>
              </a:rPr>
              <a:t>基础梳理篇</a:t>
            </a:r>
            <a:endParaRPr altLang="zh-CN" sz="3000" b="1" kern="0">
              <a:solidFill>
                <a:srgbClr val="7030A0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6184688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22"/>
          <p:cNvSpPr txBox="1">
            <a:spLocks noChangeArrowheads="1"/>
          </p:cNvSpPr>
          <p:nvPr/>
        </p:nvSpPr>
        <p:spPr bwMode="auto">
          <a:xfrm>
            <a:off x="506413" y="1065213"/>
            <a:ext cx="81153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三明质检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分】将规格完全相同的滑轮，用绳子绕成图中的甲、乙滑轮组。使用甲、乙滑轮组分别匀速提升重力为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G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G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的两物体，升高相同的高度。绳子自由端施加的拉力大小分别为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F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F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，物重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G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&gt;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G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，不计绳重和摩擦。下列判断正确的是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19458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类型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滑轮组的相关计算 </a:t>
            </a:r>
          </a:p>
        </p:txBody>
      </p:sp>
    </p:spTree>
    <p:extLst>
      <p:ext uri="{BB962C8B-B14F-4D97-AF65-F5344CB8AC3E}">
        <p14:creationId xmlns:p14="http://schemas.microsoft.com/office/powerpoint/2010/main" val="188035489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22"/>
          <p:cNvSpPr txBox="1">
            <a:spLocks noChangeArrowheads="1"/>
          </p:cNvSpPr>
          <p:nvPr/>
        </p:nvSpPr>
        <p:spPr bwMode="auto">
          <a:xfrm>
            <a:off x="611188" y="1271588"/>
            <a:ext cx="7967663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．拉力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F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一定小于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F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．甲、乙滑轮组的有用功相同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．乙滑轮组的机械效率较高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．甲的额外功与有用功的比值较小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1506" name="Pictur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80063" y="1203325"/>
            <a:ext cx="2584450" cy="24542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1507" name="矩形 3"/>
          <p:cNvSpPr/>
          <p:nvPr/>
        </p:nvSpPr>
        <p:spPr>
          <a:xfrm>
            <a:off x="577850" y="3011488"/>
            <a:ext cx="501650" cy="784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500" kern="0">
                <a:solidFill>
                  <a:srgbClr val="C00000"/>
                </a:solidFill>
                <a:latin typeface="Times New Roman" pitchFamily="18" charset="0"/>
              </a:rPr>
              <a:t>√</a:t>
            </a:r>
            <a:endParaRPr sz="4500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7686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22"/>
          <p:cNvSpPr txBox="1">
            <a:spLocks noChangeArrowheads="1"/>
          </p:cNvSpPr>
          <p:nvPr/>
        </p:nvSpPr>
        <p:spPr bwMode="auto">
          <a:xfrm>
            <a:off x="506413" y="695325"/>
            <a:ext cx="81153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】工人用滑轮组将重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500 N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的重物从地面匀速提升至楼上，已知拉力为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300 N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，楼高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 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，不计摩擦与绳重，求：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此过程中的有用功。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3554" name="Pictur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80063" y="2066925"/>
            <a:ext cx="2471737" cy="20764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3555" name="矩形 3"/>
          <p:cNvSpPr>
            <a:spLocks noChangeArrowheads="1"/>
          </p:cNvSpPr>
          <p:nvPr/>
        </p:nvSpPr>
        <p:spPr bwMode="auto">
          <a:xfrm>
            <a:off x="979488" y="3003550"/>
            <a:ext cx="38084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解：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由题意得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W</a:t>
            </a:r>
            <a:r>
              <a:rPr altLang="zh-CN" sz="2400" b="1" kern="0" baseline="-25000">
                <a:solidFill>
                  <a:srgbClr val="C00000"/>
                </a:solidFill>
                <a:latin typeface="Times New Roman"/>
              </a:rPr>
              <a:t>有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Gh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500 N× 3 m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1 500 J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86371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22"/>
          <p:cNvSpPr txBox="1">
            <a:spLocks noChangeArrowheads="1"/>
          </p:cNvSpPr>
          <p:nvPr/>
        </p:nvSpPr>
        <p:spPr bwMode="auto">
          <a:xfrm>
            <a:off x="506413" y="695325"/>
            <a:ext cx="81153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滑轮组的机械效率。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25602" name="对象 1"/>
          <p:cNvGraphicFramePr>
            <a:graphicFrameLocks noChangeAspect="1"/>
          </p:cNvGraphicFramePr>
          <p:nvPr/>
        </p:nvGraphicFramePr>
        <p:xfrm>
          <a:off x="1090613" y="1835150"/>
          <a:ext cx="72263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r:id="rId5" imgW="7226300" imgH="2032000" progId="Word.Document.8">
                  <p:embed/>
                </p:oleObj>
              </mc:Choice>
              <mc:Fallback>
                <p:oleObj r:id="rId5" imgW="7226300" imgH="20320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90613" y="1835150"/>
                        <a:ext cx="7226300" cy="2032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08722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22"/>
          <p:cNvSpPr txBox="1">
            <a:spLocks noChangeArrowheads="1"/>
          </p:cNvSpPr>
          <p:nvPr/>
        </p:nvSpPr>
        <p:spPr bwMode="auto">
          <a:xfrm>
            <a:off x="506413" y="627063"/>
            <a:ext cx="8115300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】如图所示，质量为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960 kg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、底面积为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0.5 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的石材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放在水平地面上，利用滑轮组水平拉动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，使其在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 s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的时间内匀速向墙靠近了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 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，水平拉力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F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500 N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，不计绳、滑轮组的重力以及绳与滑轮组之间的摩擦，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N/kg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。求：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7650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89250" y="2859088"/>
            <a:ext cx="3756025" cy="1592262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027552075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22"/>
          <p:cNvSpPr txBox="1">
            <a:spLocks noChangeArrowheads="1"/>
          </p:cNvSpPr>
          <p:nvPr/>
        </p:nvSpPr>
        <p:spPr bwMode="auto">
          <a:xfrm>
            <a:off x="506413" y="746125"/>
            <a:ext cx="81153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对水平地面的压强；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29698" name="对象 1"/>
          <p:cNvGraphicFramePr>
            <a:graphicFrameLocks noChangeAspect="1"/>
          </p:cNvGraphicFramePr>
          <p:nvPr/>
        </p:nvGraphicFramePr>
        <p:xfrm>
          <a:off x="971550" y="1635125"/>
          <a:ext cx="72390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r:id="rId5" imgW="7239000" imgH="2032000" progId="Word.Document.8">
                  <p:embed/>
                </p:oleObj>
              </mc:Choice>
              <mc:Fallback>
                <p:oleObj r:id="rId5" imgW="7239000" imgH="20320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1550" y="1635125"/>
                        <a:ext cx="7239000" cy="2032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41927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22"/>
          <p:cNvSpPr txBox="1">
            <a:spLocks noChangeArrowheads="1"/>
          </p:cNvSpPr>
          <p:nvPr/>
        </p:nvSpPr>
        <p:spPr bwMode="auto">
          <a:xfrm>
            <a:off x="506413" y="746125"/>
            <a:ext cx="81153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在运动过程中受到摩擦力的大小；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31746" name="对象 1"/>
          <p:cNvGraphicFramePr>
            <a:graphicFrameLocks noChangeAspect="1"/>
          </p:cNvGraphicFramePr>
          <p:nvPr/>
        </p:nvGraphicFramePr>
        <p:xfrm>
          <a:off x="1149350" y="1841500"/>
          <a:ext cx="72390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r:id="rId5" imgW="7239000" imgH="2032000" progId="Word.Document.8">
                  <p:embed/>
                </p:oleObj>
              </mc:Choice>
              <mc:Fallback>
                <p:oleObj r:id="rId5" imgW="7239000" imgH="20320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49350" y="1841500"/>
                        <a:ext cx="7239000" cy="2032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69619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22"/>
          <p:cNvSpPr txBox="1">
            <a:spLocks noChangeArrowheads="1"/>
          </p:cNvSpPr>
          <p:nvPr/>
        </p:nvSpPr>
        <p:spPr bwMode="auto">
          <a:xfrm>
            <a:off x="506413" y="746125"/>
            <a:ext cx="81153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拉力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F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做功的功率。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33794" name="对象 1"/>
          <p:cNvGraphicFramePr>
            <a:graphicFrameLocks noChangeAspect="1"/>
          </p:cNvGraphicFramePr>
          <p:nvPr/>
        </p:nvGraphicFramePr>
        <p:xfrm>
          <a:off x="971550" y="1779588"/>
          <a:ext cx="72390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r:id="rId5" imgW="7239000" imgH="2032000" progId="Word.Document.8">
                  <p:embed/>
                </p:oleObj>
              </mc:Choice>
              <mc:Fallback>
                <p:oleObj r:id="rId5" imgW="7239000" imgH="20320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1550" y="1779588"/>
                        <a:ext cx="7239000" cy="2032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795" name="Picture 7" descr="C:\Users\Administrator\Desktop\习题课件\返回框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01013" y="40846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9647256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22"/>
          <p:cNvSpPr txBox="1">
            <a:spLocks noChangeArrowheads="1"/>
          </p:cNvSpPr>
          <p:nvPr/>
        </p:nvSpPr>
        <p:spPr bwMode="auto">
          <a:xfrm>
            <a:off x="506413" y="1065213"/>
            <a:ext cx="8115300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】如图所示，斜面长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8 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，高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h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 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。用平行于斜面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F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50 N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的拉力，将重力为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100 N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的物体，由斜面的底端匀速拉到顶端，用时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t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s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。求：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5842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类型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3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斜面的相关计算 </a:t>
            </a:r>
          </a:p>
        </p:txBody>
      </p:sp>
      <p:pic>
        <p:nvPicPr>
          <p:cNvPr id="3584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02063" y="2427288"/>
            <a:ext cx="3471862" cy="16922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812698288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22"/>
          <p:cNvSpPr txBox="1">
            <a:spLocks noChangeArrowheads="1"/>
          </p:cNvSpPr>
          <p:nvPr/>
        </p:nvSpPr>
        <p:spPr bwMode="auto">
          <a:xfrm>
            <a:off x="506413" y="622300"/>
            <a:ext cx="8115300" cy="199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有用功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W</a:t>
            </a:r>
            <a:r>
              <a:rPr altLang="zh-CN" sz="2400" b="1" kern="0" baseline="-25000">
                <a:solidFill>
                  <a:prstClr val="black"/>
                </a:solidFill>
                <a:latin typeface="Times New Roman"/>
              </a:rPr>
              <a:t>有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拉力做功的功率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P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37890" name="对象 1"/>
          <p:cNvGraphicFramePr>
            <a:graphicFrameLocks noChangeAspect="1"/>
          </p:cNvGraphicFramePr>
          <p:nvPr/>
        </p:nvGraphicFramePr>
        <p:xfrm>
          <a:off x="755650" y="1436688"/>
          <a:ext cx="7073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r:id="rId5" imgW="7073900" imgH="990600" progId="Word.Document.8">
                  <p:embed/>
                </p:oleObj>
              </mc:Choice>
              <mc:Fallback>
                <p:oleObj r:id="rId5" imgW="7073900" imgH="9906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5650" y="1436688"/>
                        <a:ext cx="7073900" cy="990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对象 4"/>
          <p:cNvGraphicFramePr>
            <a:graphicFrameLocks noChangeAspect="1"/>
          </p:cNvGraphicFramePr>
          <p:nvPr/>
        </p:nvGraphicFramePr>
        <p:xfrm>
          <a:off x="827088" y="2868613"/>
          <a:ext cx="6858000" cy="200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r:id="rId8" imgW="6858000" imgH="2006600" progId="Word.Document.8">
                  <p:embed/>
                </p:oleObj>
              </mc:Choice>
              <mc:Fallback>
                <p:oleObj r:id="rId8" imgW="6858000" imgH="20066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27088" y="2868613"/>
                        <a:ext cx="6858000" cy="2006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95063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组合 56"/>
          <p:cNvGrpSpPr/>
          <p:nvPr/>
        </p:nvGrpSpPr>
        <p:grpSpPr>
          <a:xfrm>
            <a:off x="3568700" y="-561975"/>
            <a:ext cx="1755775" cy="1755775"/>
            <a:chOff x="2894659" y="1465288"/>
            <a:chExt cx="1727827" cy="1727827"/>
          </a:xfrm>
        </p:grpSpPr>
        <p:grpSp>
          <p:nvGrpSpPr>
            <p:cNvPr id="5122" name="组合 57"/>
            <p:cNvGrpSpPr>
              <a:grpSpLocks noGrp="1" noChangeAspect="1"/>
            </p:cNvGrpSpPr>
            <p:nvPr/>
          </p:nvGrpSpPr>
          <p:grpSpPr>
            <a:xfrm>
              <a:off x="2804310" y="1456286"/>
              <a:ext cx="1856504" cy="1856409"/>
              <a:chOff x="1827622" y="1343919"/>
              <a:chExt cx="2304000" cy="2304000"/>
            </a:xfrm>
          </p:grpSpPr>
        </p:grpSp>
        <p:sp>
          <p:nvSpPr>
            <p:cNvPr id="5123" name="流程图: 联系 32"/>
            <p:cNvSpPr/>
            <p:nvPr/>
          </p:nvSpPr>
          <p:spPr>
            <a:xfrm>
              <a:off x="2894659" y="1465288"/>
              <a:ext cx="1727827" cy="1727827"/>
            </a:xfrm>
            <a:prstGeom prst="flowChartConnector">
              <a:avLst/>
            </a:prstGeom>
            <a:noFill/>
            <a:ln w="3175">
              <a:solidFill>
                <a:srgbClr val="00B7CA"/>
              </a:solidFill>
              <a:round/>
            </a:ln>
          </p:spPr>
          <p:txBody>
            <a:bodyPr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endParaRPr b="1" kern="0">
                <a:solidFill>
                  <a:srgbClr val="FFFFFF"/>
                </a:solidFill>
              </a:endParaRPr>
            </a:p>
          </p:txBody>
        </p:sp>
      </p:grpSp>
      <p:pic>
        <p:nvPicPr>
          <p:cNvPr id="5124" name="组合 6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8025" y="666750"/>
            <a:ext cx="658813" cy="660400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5" name="组合 64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813" y="325438"/>
            <a:ext cx="658812" cy="6588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6" name="组合 67"/>
          <p:cNvPicPr>
            <a:picLocks noGrp="1"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3025" y="736600"/>
            <a:ext cx="612775" cy="612775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7" name="组合 70"/>
          <p:cNvPicPr>
            <a:picLocks noGrp="1"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6263" y="762000"/>
            <a:ext cx="769937" cy="769938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8" name="组合 73"/>
          <p:cNvPicPr>
            <a:picLocks noGrp="1"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2300" y="185738"/>
            <a:ext cx="585788" cy="5699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9" name="组合 76"/>
          <p:cNvPicPr>
            <a:picLocks noGrp="1"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9175" y="1103313"/>
            <a:ext cx="601663" cy="601662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5130" name="文本框 131"/>
          <p:cNvSpPr/>
          <p:nvPr/>
        </p:nvSpPr>
        <p:spPr>
          <a:xfrm>
            <a:off x="3757613" y="101600"/>
            <a:ext cx="1414462" cy="7699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400" b="1" kern="0">
                <a:solidFill>
                  <a:srgbClr val="C00000"/>
                </a:solidFill>
                <a:latin typeface="华文隶书" pitchFamily="2" charset="-122"/>
                <a:ea typeface="华文隶书" pitchFamily="2" charset="-122"/>
              </a:rPr>
              <a:t>目录</a:t>
            </a:r>
          </a:p>
        </p:txBody>
      </p:sp>
      <p:grpSp>
        <p:nvGrpSpPr>
          <p:cNvPr id="5131" name="组合 159"/>
          <p:cNvGrpSpPr/>
          <p:nvPr/>
        </p:nvGrpSpPr>
        <p:grpSpPr>
          <a:xfrm>
            <a:off x="2425700" y="2332038"/>
            <a:ext cx="4449763" cy="2085975"/>
            <a:chOff x="2000534" y="2474331"/>
            <a:chExt cx="5723839" cy="2584754"/>
          </a:xfrm>
        </p:grpSpPr>
        <p:grpSp>
          <p:nvGrpSpPr>
            <p:cNvPr id="5132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5133" name="圆角矩形 161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34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5135" name="椭圆 178"/>
              <p:cNvSpPr/>
              <p:nvPr/>
            </p:nvSpPr>
            <p:spPr>
              <a:xfrm rot="16200000">
                <a:off x="4485761" y="3000480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6" name="椭圆 179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37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5138" name="椭圆 176"/>
              <p:cNvSpPr/>
              <p:nvPr/>
            </p:nvSpPr>
            <p:spPr>
              <a:xfrm rot="16200000">
                <a:off x="4488931" y="3000480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9" name="椭圆 17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40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5141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5142" name="椭圆 172"/>
              <p:cNvSpPr/>
              <p:nvPr/>
            </p:nvSpPr>
            <p:spPr>
              <a:xfrm>
                <a:off x="4881330" y="2783955"/>
                <a:ext cx="735134" cy="737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43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5144" name="组合 166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5145" name="文本框 47">
              <a:hlinkClick r:id="rId8" action="ppaction://hlinksldjump"/>
            </p:cNvPr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5146" name="组合 184"/>
          <p:cNvGrpSpPr/>
          <p:nvPr/>
        </p:nvGrpSpPr>
        <p:grpSpPr>
          <a:xfrm>
            <a:off x="2433638" y="1203325"/>
            <a:ext cx="4192587" cy="1992313"/>
            <a:chOff x="1851755" y="1505713"/>
            <a:chExt cx="5440491" cy="2584754"/>
          </a:xfrm>
        </p:grpSpPr>
        <p:grpSp>
          <p:nvGrpSpPr>
            <p:cNvPr id="5147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5148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5149" name="圆角矩形 187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5150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51" name="椭圆 200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52" name="椭圆 201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53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54" name="椭圆 198"/>
                <p:cNvSpPr/>
                <p:nvPr/>
              </p:nvSpPr>
              <p:spPr>
                <a:xfrm rot="16200000">
                  <a:off x="4479537" y="3008119"/>
                  <a:ext cx="276891" cy="26262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55" name="椭圆 199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56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5157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5158" name="椭圆 194"/>
                <p:cNvSpPr/>
                <p:nvPr/>
              </p:nvSpPr>
              <p:spPr>
                <a:xfrm>
                  <a:off x="4902568" y="2795742"/>
                  <a:ext cx="722377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59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5160" name="文本框 24">
                <a:hlinkClick r:id="rId9" action="ppaction://hlinksldjump"/>
              </p:cNvPr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试题凝聚</a:t>
                </a:r>
              </a:p>
            </p:txBody>
          </p:sp>
          <p:sp>
            <p:nvSpPr>
              <p:cNvPr id="5161" name="KSO_Shape"/>
              <p:cNvSpPr/>
              <p:nvPr/>
            </p:nvSpPr>
            <p:spPr>
              <a:xfrm>
                <a:off x="2302897" y="2098867"/>
                <a:ext cx="558264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200412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 fill="hold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 fill="hold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22"/>
          <p:cNvSpPr txBox="1">
            <a:spLocks noChangeArrowheads="1"/>
          </p:cNvSpPr>
          <p:nvPr/>
        </p:nvSpPr>
        <p:spPr bwMode="auto">
          <a:xfrm>
            <a:off x="506413" y="622300"/>
            <a:ext cx="8115300" cy="254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物体受到的摩擦力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f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(4)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该斜面的机械效率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39938" name="对象 1"/>
          <p:cNvGraphicFramePr>
            <a:graphicFrameLocks noChangeAspect="1"/>
          </p:cNvGraphicFramePr>
          <p:nvPr/>
        </p:nvGraphicFramePr>
        <p:xfrm>
          <a:off x="1009650" y="1382713"/>
          <a:ext cx="71628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r:id="rId5" imgW="7162800" imgH="1765300" progId="Word.Document.8">
                  <p:embed/>
                </p:oleObj>
              </mc:Choice>
              <mc:Fallback>
                <p:oleObj r:id="rId5" imgW="7162800" imgH="17653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09650" y="1382713"/>
                        <a:ext cx="7162800" cy="1765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39" name="对象 3"/>
          <p:cNvGraphicFramePr>
            <a:graphicFrameLocks noChangeAspect="1"/>
          </p:cNvGraphicFramePr>
          <p:nvPr/>
        </p:nvGraphicFramePr>
        <p:xfrm>
          <a:off x="971550" y="3003550"/>
          <a:ext cx="70739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r:id="rId8" imgW="7073900" imgH="1143000" progId="Word.Document.8">
                  <p:embed/>
                </p:oleObj>
              </mc:Choice>
              <mc:Fallback>
                <p:oleObj r:id="rId8" imgW="7073900" imgH="11430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71550" y="3003550"/>
                        <a:ext cx="7073900" cy="1143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9940" name="Picture 7" descr="C:\Users\Administrator\Desktop\习题课件\返回框.png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101013" y="40846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2259034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5" name="组合 27"/>
          <p:cNvGrpSpPr/>
          <p:nvPr/>
        </p:nvGrpSpPr>
        <p:grpSpPr>
          <a:xfrm>
            <a:off x="2425700" y="269875"/>
            <a:ext cx="4449763" cy="2085975"/>
            <a:chOff x="2000534" y="2474331"/>
            <a:chExt cx="5723839" cy="2584754"/>
          </a:xfrm>
        </p:grpSpPr>
        <p:grpSp>
          <p:nvGrpSpPr>
            <p:cNvPr id="41986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41987" name="圆角矩形 29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41988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41989" name="椭圆 46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1990" name="椭圆 4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1991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41992" name="椭圆 44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1993" name="椭圆 45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1994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41995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41996" name="椭圆 40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1997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41998" name="组合 34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41999" name="文本框 47"/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42000" name="组合 1"/>
          <p:cNvGrpSpPr/>
          <p:nvPr/>
        </p:nvGrpSpPr>
        <p:grpSpPr>
          <a:xfrm>
            <a:off x="1592263" y="1924050"/>
            <a:ext cx="542925" cy="547688"/>
            <a:chOff x="1153731" y="1592014"/>
            <a:chExt cx="543166" cy="547688"/>
          </a:xfrm>
        </p:grpSpPr>
        <p:pic>
          <p:nvPicPr>
            <p:cNvPr id="42001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42002" name="矩形 53">
              <a:hlinkClick r:id="rId2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1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42003" name="组合 1"/>
          <p:cNvGrpSpPr/>
          <p:nvPr/>
        </p:nvGrpSpPr>
        <p:grpSpPr>
          <a:xfrm>
            <a:off x="2843213" y="1924050"/>
            <a:ext cx="542925" cy="547688"/>
            <a:chOff x="1153731" y="1592014"/>
            <a:chExt cx="543166" cy="547688"/>
          </a:xfrm>
        </p:grpSpPr>
        <p:pic>
          <p:nvPicPr>
            <p:cNvPr id="42004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42005" name="矩形 32">
              <a:hlinkClick r:id="rId4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2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pic>
        <p:nvPicPr>
          <p:cNvPr id="42006" name="Picture 7" descr="C:\Users\Administrator\Desktop\习题课件\返回框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450" y="41338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956771014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矩形 4"/>
          <p:cNvSpPr>
            <a:spLocks noChangeArrowheads="1"/>
          </p:cNvSpPr>
          <p:nvPr/>
        </p:nvSpPr>
        <p:spPr bwMode="auto">
          <a:xfrm>
            <a:off x="565150" y="555625"/>
            <a:ext cx="802322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泉州质检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分】如图的装置中，物体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重为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30 N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，每个滑轮重均为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 N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，不计绳重及滑轮的摩擦。现用水平力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F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 N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向右匀速拉动物体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，物体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也随滑轮匀速上升。则物体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受到的摩擦力为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________N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，滑轮组的机械效率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______%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百分号前保留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位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小数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3010" name="矩形 5"/>
          <p:cNvSpPr>
            <a:spLocks noChangeArrowheads="1"/>
          </p:cNvSpPr>
          <p:nvPr/>
        </p:nvSpPr>
        <p:spPr bwMode="auto">
          <a:xfrm>
            <a:off x="1447800" y="2741613"/>
            <a:ext cx="3397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8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3011" name="Picture 7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48263" y="2284413"/>
            <a:ext cx="3355975" cy="23018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43012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43013" name="矩形 7"/>
          <p:cNvSpPr>
            <a:spLocks noChangeArrowheads="1"/>
          </p:cNvSpPr>
          <p:nvPr/>
        </p:nvSpPr>
        <p:spPr bwMode="auto">
          <a:xfrm>
            <a:off x="1390650" y="3279775"/>
            <a:ext cx="8778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83.33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53770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矩形 3"/>
          <p:cNvSpPr>
            <a:spLocks noChangeArrowheads="1"/>
          </p:cNvSpPr>
          <p:nvPr/>
        </p:nvSpPr>
        <p:spPr bwMode="auto">
          <a:xfrm>
            <a:off x="565150" y="615950"/>
            <a:ext cx="8023225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2019·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龙岩模拟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·6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分】如图所示，工人用沿斜面向上、大小为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500 N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的推力，将重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800 N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的货物从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点匀速推至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点，所用时间为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秒。已知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长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 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距地面高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1.5 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。求：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推力对货物做的功；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4034" name="Picture 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87900" y="2371725"/>
            <a:ext cx="3632200" cy="1939925"/>
          </a:xfrm>
          <a:prstGeom prst="rect">
            <a:avLst/>
          </a:prstGeom>
          <a:noFill/>
          <a:ln>
            <a:noFill/>
            <a:miter lim="800000"/>
          </a:ln>
        </p:spPr>
      </p:pic>
      <p:graphicFrame>
        <p:nvGraphicFramePr>
          <p:cNvPr id="44035" name="对象 1"/>
          <p:cNvGraphicFramePr>
            <a:graphicFrameLocks noChangeAspect="1"/>
          </p:cNvGraphicFramePr>
          <p:nvPr/>
        </p:nvGraphicFramePr>
        <p:xfrm>
          <a:off x="684213" y="3435350"/>
          <a:ext cx="49276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r:id="rId5" imgW="4927600" imgH="1104900" progId="Word.Document.8">
                  <p:embed/>
                </p:oleObj>
              </mc:Choice>
              <mc:Fallback>
                <p:oleObj r:id="rId5" imgW="4927600" imgH="11049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4213" y="3435350"/>
                        <a:ext cx="4927600" cy="1104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5713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矩形 3"/>
          <p:cNvSpPr>
            <a:spLocks noChangeArrowheads="1"/>
          </p:cNvSpPr>
          <p:nvPr/>
        </p:nvSpPr>
        <p:spPr bwMode="auto">
          <a:xfrm>
            <a:off x="565150" y="615950"/>
            <a:ext cx="802322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推力的功率；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endParaRPr lang="en-US" altLang="zh-CN" sz="32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斜面的机械效率。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45058" name="对象 1"/>
          <p:cNvGraphicFramePr>
            <a:graphicFrameLocks noChangeAspect="1"/>
          </p:cNvGraphicFramePr>
          <p:nvPr/>
        </p:nvGraphicFramePr>
        <p:xfrm>
          <a:off x="971550" y="1250950"/>
          <a:ext cx="49403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r:id="rId4" imgW="4940300" imgH="1104900" progId="Word.Document.8">
                  <p:embed/>
                </p:oleObj>
              </mc:Choice>
              <mc:Fallback>
                <p:oleObj r:id="rId4" imgW="4940300" imgH="11049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71550" y="1250950"/>
                        <a:ext cx="4940300" cy="1104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59" name="对象 6"/>
          <p:cNvGraphicFramePr>
            <a:graphicFrameLocks noChangeAspect="1"/>
          </p:cNvGraphicFramePr>
          <p:nvPr/>
        </p:nvGraphicFramePr>
        <p:xfrm>
          <a:off x="827088" y="2687638"/>
          <a:ext cx="75057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r:id="rId7" imgW="7505700" imgH="1828800" progId="Word.Document.8">
                  <p:embed/>
                </p:oleObj>
              </mc:Choice>
              <mc:Fallback>
                <p:oleObj r:id="rId7" imgW="7505700" imgH="18288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27088" y="2687638"/>
                        <a:ext cx="7505700" cy="1828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5060" name="Picture 7" descr="C:\Users\Administrator\Desktop\习题课件\返回框.png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45061" name="New picture"/>
          <p:cNvPicPr/>
          <p:nvPr/>
        </p:nvPicPr>
        <p:blipFill>
          <a:blip r:embed="rId11"/>
          <a:stretch>
            <a:fillRect/>
          </a:stretch>
        </p:blipFill>
        <p:spPr>
          <a:xfrm>
            <a:off x="10274300" y="11633200"/>
            <a:ext cx="330200" cy="2540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9233725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5" name="组合 5"/>
          <p:cNvGrpSpPr/>
          <p:nvPr/>
        </p:nvGrpSpPr>
        <p:grpSpPr>
          <a:xfrm>
            <a:off x="2425700" y="279400"/>
            <a:ext cx="4192588" cy="1992313"/>
            <a:chOff x="1851755" y="1505713"/>
            <a:chExt cx="5440491" cy="2584754"/>
          </a:xfrm>
        </p:grpSpPr>
        <p:grpSp>
          <p:nvGrpSpPr>
            <p:cNvPr id="6146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6147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6148" name="圆角矩形 8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6149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0" name="椭圆 21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1" name="椭圆 22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2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3" name="椭圆 19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4" name="椭圆 20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5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6156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6157" name="椭圆 15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8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6159" name="文本框 24"/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试题凝聚</a:t>
                </a:r>
              </a:p>
            </p:txBody>
          </p:sp>
          <p:sp>
            <p:nvSpPr>
              <p:cNvPr id="6160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  <p:sp>
        <p:nvSpPr>
          <p:cNvPr id="6161" name="矩形 1">
            <a:hlinkClick r:id="rId2" action="ppaction://hlinksldjump"/>
          </p:cNvPr>
          <p:cNvSpPr/>
          <p:nvPr/>
        </p:nvSpPr>
        <p:spPr>
          <a:xfrm>
            <a:off x="1835150" y="1685925"/>
            <a:ext cx="5788025" cy="460375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杠杆的相关计算</a:t>
            </a:r>
          </a:p>
        </p:txBody>
      </p:sp>
      <p:sp>
        <p:nvSpPr>
          <p:cNvPr id="6162" name="矩形 2">
            <a:hlinkClick r:id="rId3" action="ppaction://hlinksldjump"/>
          </p:cNvPr>
          <p:cNvSpPr/>
          <p:nvPr/>
        </p:nvSpPr>
        <p:spPr>
          <a:xfrm>
            <a:off x="1835150" y="2284413"/>
            <a:ext cx="5788025" cy="461962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滑轮组的相关计算</a:t>
            </a:r>
          </a:p>
        </p:txBody>
      </p:sp>
      <p:pic>
        <p:nvPicPr>
          <p:cNvPr id="6163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30675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6164" name="矩形 27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835150" y="2932113"/>
            <a:ext cx="5788025" cy="4619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·3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斜面的相关计算</a:t>
            </a:r>
          </a:p>
        </p:txBody>
      </p:sp>
    </p:spTree>
    <p:extLst>
      <p:ext uri="{BB962C8B-B14F-4D97-AF65-F5344CB8AC3E}">
        <p14:creationId xmlns:p14="http://schemas.microsoft.com/office/powerpoint/2010/main" val="27614684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animBg="1"/>
      <p:bldP spid="6162" grpId="0" animBg="1"/>
      <p:bldP spid="616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22"/>
          <p:cNvSpPr txBox="1">
            <a:spLocks noChangeArrowheads="1"/>
          </p:cNvSpPr>
          <p:nvPr/>
        </p:nvSpPr>
        <p:spPr bwMode="auto">
          <a:xfrm>
            <a:off x="395288" y="855663"/>
            <a:ext cx="81153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】大壮同学自制了如图所示的健身器材，坚持锻炼身体。用细绳系在轻杆的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O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点将轻杆悬挂起来，在杆的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端悬挂质量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m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kg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的重物，在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端竖直向下缓慢拉动轻杆至水平位置。已知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AO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长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1.5 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	OB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长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0.5 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，大壮质量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m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56 kg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N/kg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，求此时：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7170" name="矩形 15"/>
          <p:cNvSpPr>
            <a:spLocks noChangeArrowheads="1"/>
          </p:cNvSpPr>
          <p:nvPr/>
        </p:nvSpPr>
        <p:spPr bwMode="auto">
          <a:xfrm>
            <a:off x="539750" y="522288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类型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杠杆的相关计算</a:t>
            </a:r>
          </a:p>
        </p:txBody>
      </p:sp>
      <p:pic>
        <p:nvPicPr>
          <p:cNvPr id="7171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35588" y="2457450"/>
            <a:ext cx="3629025" cy="203835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09350351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22"/>
          <p:cNvSpPr txBox="1">
            <a:spLocks noChangeArrowheads="1"/>
          </p:cNvSpPr>
          <p:nvPr/>
        </p:nvSpPr>
        <p:spPr bwMode="auto">
          <a:xfrm>
            <a:off x="506413" y="627063"/>
            <a:ext cx="81153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000000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srgbClr val="000000"/>
                </a:solidFill>
                <a:latin typeface="Times New Roman"/>
              </a:rPr>
              <a:t>大壮对杆的拉力大小；</a:t>
            </a:r>
            <a:endParaRPr altLang="zh-CN" sz="1000" kern="0">
              <a:solidFill>
                <a:srgbClr val="000000"/>
              </a:solidFill>
              <a:latin typeface="宋体" pitchFamily="2" charset="-122"/>
            </a:endParaRPr>
          </a:p>
        </p:txBody>
      </p:sp>
      <p:graphicFrame>
        <p:nvGraphicFramePr>
          <p:cNvPr id="9218" name="对象 1"/>
          <p:cNvGraphicFramePr>
            <a:graphicFrameLocks noChangeAspect="1"/>
          </p:cNvGraphicFramePr>
          <p:nvPr/>
        </p:nvGraphicFramePr>
        <p:xfrm>
          <a:off x="928688" y="1347788"/>
          <a:ext cx="73152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r:id="rId5" imgW="7315200" imgH="2628900" progId="Word.Document.8">
                  <p:embed/>
                </p:oleObj>
              </mc:Choice>
              <mc:Fallback>
                <p:oleObj r:id="rId5" imgW="7315200" imgH="26289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28688" y="1347788"/>
                        <a:ext cx="7315200" cy="2628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24161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22"/>
          <p:cNvSpPr txBox="1">
            <a:spLocks noChangeArrowheads="1"/>
          </p:cNvSpPr>
          <p:nvPr/>
        </p:nvSpPr>
        <p:spPr bwMode="auto">
          <a:xfrm>
            <a:off x="506413" y="627063"/>
            <a:ext cx="81153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000000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srgbClr val="000000"/>
                </a:solidFill>
                <a:latin typeface="Times New Roman"/>
              </a:rPr>
              <a:t>地面对大壮的支持力大小。</a:t>
            </a:r>
            <a:endParaRPr altLang="zh-CN" sz="1000" kern="0">
              <a:solidFill>
                <a:srgbClr val="000000"/>
              </a:solidFill>
              <a:latin typeface="宋体" pitchFamily="2" charset="-122"/>
            </a:endParaRPr>
          </a:p>
        </p:txBody>
      </p:sp>
      <p:sp>
        <p:nvSpPr>
          <p:cNvPr id="11266" name="矩形 13"/>
          <p:cNvSpPr>
            <a:spLocks noChangeArrowheads="1"/>
          </p:cNvSpPr>
          <p:nvPr/>
        </p:nvSpPr>
        <p:spPr bwMode="auto">
          <a:xfrm>
            <a:off x="755650" y="1203325"/>
            <a:ext cx="7578725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大壮受三个力，重力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G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、杆对大壮的拉力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F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、地面对大壮的支持力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F</a:t>
            </a:r>
            <a:r>
              <a:rPr altLang="zh-CN" sz="2400" b="1" kern="0" baseline="-25000">
                <a:solidFill>
                  <a:srgbClr val="C00000"/>
                </a:solidFill>
                <a:latin typeface="Times New Roman"/>
              </a:rPr>
              <a:t>支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，三个力平衡，杆对大壮的拉力与大壮对杆的拉力为相互作用力，大小相等，则地面对大壮的支持力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F</a:t>
            </a:r>
            <a:r>
              <a:rPr altLang="zh-CN" sz="2400" b="1" kern="0" baseline="-25000">
                <a:solidFill>
                  <a:srgbClr val="C00000"/>
                </a:solidFill>
                <a:latin typeface="Times New Roman"/>
              </a:rPr>
              <a:t>支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G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－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F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altLang="zh-CN" sz="2400" b="1" kern="0">
                <a:solidFill>
                  <a:srgbClr val="C00000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lang="en-US" altLang="zh-CN" sz="2400" b="1" i="1" kern="0">
                <a:solidFill>
                  <a:srgbClr val="C00000"/>
                </a:solidFill>
                <a:latin typeface="宋体" pitchFamily="2" charset="-122"/>
                <a:ea typeface="Times New Roman" panose="02020603050405020304"/>
              </a:rPr>
              <a:t>m</a:t>
            </a:r>
            <a:r>
              <a:rPr lang="en-US" altLang="zh-CN" sz="2400" b="1" kern="0" baseline="-25000">
                <a:solidFill>
                  <a:srgbClr val="C00000"/>
                </a:solidFill>
                <a:latin typeface="宋体" pitchFamily="2" charset="-122"/>
                <a:ea typeface="Times New Roman" panose="02020603050405020304"/>
              </a:rPr>
              <a:t>2</a:t>
            </a:r>
            <a:r>
              <a:rPr lang="en-US" altLang="zh-CN" sz="2400" b="1" kern="0">
                <a:solidFill>
                  <a:srgbClr val="C00000"/>
                </a:solidFill>
                <a:latin typeface="宋体" pitchFamily="2" charset="-122"/>
                <a:ea typeface="Times New Roman" panose="02020603050405020304"/>
              </a:rPr>
              <a:t>  </a:t>
            </a:r>
            <a:r>
              <a:rPr lang="en-US" altLang="zh-CN" sz="2400" b="1" i="1" kern="0">
                <a:solidFill>
                  <a:srgbClr val="C00000"/>
                </a:solidFill>
                <a:latin typeface="宋体" pitchFamily="2" charset="-122"/>
                <a:ea typeface="Times New Roman" panose="02020603050405020304"/>
              </a:rPr>
              <a:t>g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－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F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56 kg× 10 N/kg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－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300 N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260 N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，地面对大壮的支持力为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260 N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522792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22"/>
          <p:cNvSpPr txBox="1">
            <a:spLocks noChangeArrowheads="1"/>
          </p:cNvSpPr>
          <p:nvPr/>
        </p:nvSpPr>
        <p:spPr bwMode="auto">
          <a:xfrm>
            <a:off x="506413" y="715963"/>
            <a:ext cx="811530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】如图所示，小明在探究利用杠杆做功的实践活动中，杠杆一端固定，中点处挂有一重力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 N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的物体，现用手竖直提起杠杆的另一端，使物体缓慢匀速提升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摩擦忽略不计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13314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79838" y="2151063"/>
            <a:ext cx="2590800" cy="22764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415130529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22"/>
          <p:cNvSpPr txBox="1">
            <a:spLocks noChangeArrowheads="1"/>
          </p:cNvSpPr>
          <p:nvPr/>
        </p:nvSpPr>
        <p:spPr bwMode="auto">
          <a:xfrm>
            <a:off x="506413" y="715963"/>
            <a:ext cx="81153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若不计杠杆自重，求拉力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F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的大小。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15362" name="对象 1"/>
          <p:cNvGraphicFramePr>
            <a:graphicFrameLocks noChangeAspect="1"/>
          </p:cNvGraphicFramePr>
          <p:nvPr/>
        </p:nvGraphicFramePr>
        <p:xfrm>
          <a:off x="927100" y="1506538"/>
          <a:ext cx="7226300" cy="257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r:id="rId5" imgW="7226300" imgH="2578100" progId="Word.Document.8">
                  <p:embed/>
                </p:oleObj>
              </mc:Choice>
              <mc:Fallback>
                <p:oleObj r:id="rId5" imgW="7226300" imgH="25781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27100" y="1506538"/>
                        <a:ext cx="7226300" cy="2578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89396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2"/>
          <p:cNvSpPr txBox="1">
            <a:spLocks noChangeArrowheads="1"/>
          </p:cNvSpPr>
          <p:nvPr/>
        </p:nvSpPr>
        <p:spPr bwMode="auto">
          <a:xfrm>
            <a:off x="506413" y="411163"/>
            <a:ext cx="8115300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若杠杆是一根材料均匀的硬棒，将物体提升的高度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h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0.10 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，小明使用杠杆所做的有用功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W</a:t>
            </a:r>
            <a:r>
              <a:rPr altLang="zh-CN" sz="2400" b="1" kern="0" baseline="-25000">
                <a:solidFill>
                  <a:prstClr val="black"/>
                </a:solidFill>
                <a:latin typeface="Times New Roman"/>
              </a:rPr>
              <a:t>有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为多大？若此时杠杆的机械效率为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80%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，则杠杆自身的重力为多少？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17410" name="对象 1"/>
          <p:cNvGraphicFramePr>
            <a:graphicFrameLocks noChangeAspect="1"/>
          </p:cNvGraphicFramePr>
          <p:nvPr/>
        </p:nvGraphicFramePr>
        <p:xfrm>
          <a:off x="958850" y="2008188"/>
          <a:ext cx="7226300" cy="285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r:id="rId5" imgW="7226300" imgH="2857500" progId="Word.Document.8">
                  <p:embed/>
                </p:oleObj>
              </mc:Choice>
              <mc:Fallback>
                <p:oleObj r:id="rId5" imgW="7226300" imgH="28575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58850" y="2008188"/>
                        <a:ext cx="7226300" cy="2857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1" name="Picture 7" descr="C:\Users\Administrator\Desktop\习题课件\返回框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01013" y="40846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7498970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533</Words>
  <Application>Microsoft Office PowerPoint</Application>
  <PresentationFormat>全屏显示(16:9)</PresentationFormat>
  <Paragraphs>80</Paragraphs>
  <Slides>24</Slides>
  <Notes>17</Notes>
  <HiddenSlides>0</HiddenSlides>
  <MMClips>0</MMClips>
  <ScaleCrop>false</ScaleCrop>
  <HeadingPairs>
    <vt:vector size="6" baseType="variant"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7" baseType="lpstr">
      <vt:lpstr>Office 主题</vt:lpstr>
      <vt:lpstr>2_自定义设计方案</vt:lpstr>
      <vt:lpstr>Microsoft Word 97 - 2003 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6</cp:revision>
  <dcterms:created xsi:type="dcterms:W3CDTF">2021-03-14T01:54:00Z</dcterms:created>
  <dcterms:modified xsi:type="dcterms:W3CDTF">2021-03-14T02:06:13Z</dcterms:modified>
</cp:coreProperties>
</file>