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3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3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4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5.xml" ContentType="application/vnd.openxmlformats-officedocument.presentationml.notesSl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notesSlides/notesSlide6.xml" ContentType="application/vnd.openxmlformats-officedocument.presentationml.notesSlide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1" r:id="rId2"/>
    <p:sldId id="279" r:id="rId3"/>
    <p:sldId id="276" r:id="rId4"/>
    <p:sldId id="291" r:id="rId5"/>
    <p:sldId id="280" r:id="rId6"/>
    <p:sldId id="283" r:id="rId7"/>
    <p:sldId id="286" r:id="rId8"/>
    <p:sldId id="302" r:id="rId9"/>
    <p:sldId id="285" r:id="rId10"/>
    <p:sldId id="317" r:id="rId11"/>
    <p:sldId id="319" r:id="rId12"/>
    <p:sldId id="289" r:id="rId13"/>
    <p:sldId id="293" r:id="rId14"/>
    <p:sldId id="324" r:id="rId15"/>
    <p:sldId id="306" r:id="rId16"/>
    <p:sldId id="294" r:id="rId17"/>
    <p:sldId id="296" r:id="rId18"/>
    <p:sldId id="297" r:id="rId19"/>
    <p:sldId id="325" r:id="rId20"/>
    <p:sldId id="335" r:id="rId21"/>
    <p:sldId id="304" r:id="rId22"/>
    <p:sldId id="295" r:id="rId23"/>
    <p:sldId id="336" r:id="rId24"/>
    <p:sldId id="298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637" userDrawn="1">
          <p15:clr>
            <a:srgbClr val="A4A3A4"/>
          </p15:clr>
        </p15:guide>
        <p15:guide id="3" pos="7015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59101" autoAdjust="0"/>
  </p:normalViewPr>
  <p:slideViewPr>
    <p:cSldViewPr snapToGrid="0" showGuides="1">
      <p:cViewPr varScale="1">
        <p:scale>
          <a:sx n="83" d="100"/>
          <a:sy n="83" d="100"/>
        </p:scale>
        <p:origin x="418" y="72"/>
      </p:cViewPr>
      <p:guideLst>
        <p:guide orient="horz" pos="3952"/>
        <p:guide pos="637"/>
        <p:guide pos="7015"/>
        <p:guide orient="horz" pos="5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heme" Target="../theme/theme3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heme" Target="../theme/theme2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27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5" Type="http://schemas.openxmlformats.org/officeDocument/2006/relationships/slide" Target="../slides/slide23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.xml"/><Relationship Id="rId7" Type="http://schemas.openxmlformats.org/officeDocument/2006/relationships/image" Target="../media/image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1"/>
          <p:cNvSpPr txBox="1"/>
          <p:nvPr userDrawn="1">
            <p:custDataLst>
              <p:tags r:id="rId4"/>
            </p:custDataLst>
          </p:nvPr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</a:rPr>
              <a:t>基础教育精品课</a:t>
            </a: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>
            <p:custDataLst>
              <p:tags r:id="rId1"/>
            </p:custDataLst>
          </p:nvPr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12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image" Target="../media/image2.png"/><Relationship Id="rId5" Type="http://schemas.openxmlformats.org/officeDocument/2006/relationships/theme" Target="../theme/theme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microsoft.com/office/2007/relationships/hdphoto" Target="../media/hdphoto1.wdp"/><Relationship Id="rId4" Type="http://schemas.openxmlformats.org/officeDocument/2006/relationships/tags" Target="../tags/tag28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3" Type="http://schemas.openxmlformats.org/officeDocument/2006/relationships/tags" Target="../tags/tag196.xml"/><Relationship Id="rId7" Type="http://schemas.openxmlformats.org/officeDocument/2006/relationships/tags" Target="../tags/tag198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7.xml"/><Relationship Id="rId5" Type="http://schemas.openxmlformats.org/officeDocument/2006/relationships/video" Target="file:///D:\Backup\&#26700;&#38754;\&#20309;&#23395;&#20891;%20%20&#31934;&#21697;&#35838;\&#29289;&#20307;&#30340;&#36136;&#37327;&#65288;&#20309;&#23395;&#20891;&#65289;ppt\1.&#22825;&#24179;&#21407;&#29702;.mp4" TargetMode="External"/><Relationship Id="rId10" Type="http://schemas.openxmlformats.org/officeDocument/2006/relationships/image" Target="../media/image25.png"/><Relationship Id="rId4" Type="http://schemas.microsoft.com/office/2007/relationships/media" Target="file:///D:\Backup\&#26700;&#38754;\&#20309;&#23395;&#20891;%20%20&#31934;&#21697;&#35838;\&#29289;&#20307;&#30340;&#36136;&#37327;&#65288;&#20309;&#23395;&#20891;&#65289;ppt\1.&#22825;&#24179;&#21407;&#29702;.mp4" TargetMode="External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26" Type="http://schemas.openxmlformats.org/officeDocument/2006/relationships/tags" Target="../tags/tag225.xml"/><Relationship Id="rId3" Type="http://schemas.openxmlformats.org/officeDocument/2006/relationships/tags" Target="../tags/tag202.xml"/><Relationship Id="rId21" Type="http://schemas.openxmlformats.org/officeDocument/2006/relationships/tags" Target="../tags/tag220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5" Type="http://schemas.openxmlformats.org/officeDocument/2006/relationships/tags" Target="../tags/tag224.xml"/><Relationship Id="rId2" Type="http://schemas.openxmlformats.org/officeDocument/2006/relationships/tags" Target="../tags/tag201.xml"/><Relationship Id="rId16" Type="http://schemas.openxmlformats.org/officeDocument/2006/relationships/tags" Target="../tags/tag215.xml"/><Relationship Id="rId20" Type="http://schemas.openxmlformats.org/officeDocument/2006/relationships/tags" Target="../tags/tag219.xml"/><Relationship Id="rId29" Type="http://schemas.openxmlformats.org/officeDocument/2006/relationships/tags" Target="../tags/tag228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tags" Target="../tags/tag223.xml"/><Relationship Id="rId32" Type="http://schemas.openxmlformats.org/officeDocument/2006/relationships/image" Target="../media/image26.png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23" Type="http://schemas.openxmlformats.org/officeDocument/2006/relationships/tags" Target="../tags/tag222.xml"/><Relationship Id="rId28" Type="http://schemas.openxmlformats.org/officeDocument/2006/relationships/tags" Target="../tags/tag227.xml"/><Relationship Id="rId10" Type="http://schemas.openxmlformats.org/officeDocument/2006/relationships/tags" Target="../tags/tag209.xml"/><Relationship Id="rId19" Type="http://schemas.openxmlformats.org/officeDocument/2006/relationships/tags" Target="../tags/tag218.xml"/><Relationship Id="rId31" Type="http://schemas.openxmlformats.org/officeDocument/2006/relationships/notesSlide" Target="../notesSlides/notesSlide5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tags" Target="../tags/tag221.xml"/><Relationship Id="rId27" Type="http://schemas.openxmlformats.org/officeDocument/2006/relationships/tags" Target="../tags/tag226.xml"/><Relationship Id="rId30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3" Type="http://schemas.openxmlformats.org/officeDocument/2006/relationships/tags" Target="../tags/tag241.xml"/><Relationship Id="rId7" Type="http://schemas.openxmlformats.org/officeDocument/2006/relationships/tags" Target="../tags/tag243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2.xml"/><Relationship Id="rId5" Type="http://schemas.openxmlformats.org/officeDocument/2006/relationships/video" Target="file:///D:\Backup\&#26700;&#38754;\&#20309;&#23395;&#20891;%20%20&#31934;&#21697;&#35838;\&#29289;&#20307;&#30340;&#36136;&#37327;&#65288;&#20309;&#23395;&#20891;&#65289;ppt\2.&#22825;&#24179;&#20351;&#29992;.mp4" TargetMode="External"/><Relationship Id="rId10" Type="http://schemas.openxmlformats.org/officeDocument/2006/relationships/image" Target="../media/image27.png"/><Relationship Id="rId4" Type="http://schemas.microsoft.com/office/2007/relationships/media" Target="file:///D:\Backup\&#26700;&#38754;\&#20309;&#23395;&#20891;%20%20&#31934;&#21697;&#35838;\&#29289;&#20307;&#30340;&#36136;&#37327;&#65288;&#20309;&#23395;&#20891;&#65289;ppt\2.&#22825;&#24179;&#20351;&#29992;.mp4" TargetMode="External"/><Relationship Id="rId9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tags" Target="../tags/tag257.xml"/><Relationship Id="rId3" Type="http://schemas.openxmlformats.org/officeDocument/2006/relationships/tags" Target="../tags/tag247.xml"/><Relationship Id="rId7" Type="http://schemas.openxmlformats.org/officeDocument/2006/relationships/tags" Target="../tags/tag251.xml"/><Relationship Id="rId12" Type="http://schemas.openxmlformats.org/officeDocument/2006/relationships/tags" Target="../tags/tag256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tags" Target="../tags/tag255.xml"/><Relationship Id="rId5" Type="http://schemas.openxmlformats.org/officeDocument/2006/relationships/tags" Target="../tags/tag249.xml"/><Relationship Id="rId15" Type="http://schemas.openxmlformats.org/officeDocument/2006/relationships/image" Target="../media/image28.png"/><Relationship Id="rId10" Type="http://schemas.openxmlformats.org/officeDocument/2006/relationships/tags" Target="../tags/tag254.xml"/><Relationship Id="rId4" Type="http://schemas.openxmlformats.org/officeDocument/2006/relationships/tags" Target="../tags/tag248.xml"/><Relationship Id="rId9" Type="http://schemas.openxmlformats.org/officeDocument/2006/relationships/tags" Target="../tags/tag253.xml"/><Relationship Id="rId1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32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31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71.xml"/><Relationship Id="rId10" Type="http://schemas.openxmlformats.org/officeDocument/2006/relationships/tags" Target="../tags/tag276.xml"/><Relationship Id="rId4" Type="http://schemas.openxmlformats.org/officeDocument/2006/relationships/tags" Target="../tags/tag270.xml"/><Relationship Id="rId9" Type="http://schemas.openxmlformats.org/officeDocument/2006/relationships/tags" Target="../tags/tag27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ideo" Target="file:///D:\360MoveData\Users\21049\Desktop\3.&#36136;&#37327;&#19982;&#29366;&#24577;.mp4" TargetMode="Externa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279.xml"/><Relationship Id="rId7" Type="http://schemas.microsoft.com/office/2007/relationships/media" Target="file:///D:\360MoveData\Users\21049\Desktop\3.&#36136;&#37327;&#19982;&#29366;&#24577;.mp4" TargetMode="External"/><Relationship Id="rId12" Type="http://schemas.openxmlformats.org/officeDocument/2006/relationships/tags" Target="../tags/tag286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5.xml"/><Relationship Id="rId5" Type="http://schemas.openxmlformats.org/officeDocument/2006/relationships/tags" Target="../tags/tag281.xml"/><Relationship Id="rId15" Type="http://schemas.openxmlformats.org/officeDocument/2006/relationships/image" Target="../media/image34.png"/><Relationship Id="rId10" Type="http://schemas.openxmlformats.org/officeDocument/2006/relationships/tags" Target="../tags/tag284.xml"/><Relationship Id="rId4" Type="http://schemas.openxmlformats.org/officeDocument/2006/relationships/tags" Target="../tags/tag280.xml"/><Relationship Id="rId9" Type="http://schemas.openxmlformats.org/officeDocument/2006/relationships/tags" Target="../tags/tag283.xml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6.png"/><Relationship Id="rId5" Type="http://schemas.openxmlformats.org/officeDocument/2006/relationships/tags" Target="../tags/tag36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35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291.xml"/><Relationship Id="rId10" Type="http://schemas.openxmlformats.org/officeDocument/2006/relationships/tags" Target="../tags/tag296.xml"/><Relationship Id="rId4" Type="http://schemas.openxmlformats.org/officeDocument/2006/relationships/tags" Target="../tags/tag290.xml"/><Relationship Id="rId9" Type="http://schemas.openxmlformats.org/officeDocument/2006/relationships/tags" Target="../tags/tag29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300.xml"/><Relationship Id="rId9" Type="http://schemas.openxmlformats.org/officeDocument/2006/relationships/tags" Target="../tags/tag30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13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308.xml"/><Relationship Id="rId7" Type="http://schemas.openxmlformats.org/officeDocument/2006/relationships/tags" Target="../tags/tag312.xml"/><Relationship Id="rId12" Type="http://schemas.openxmlformats.org/officeDocument/2006/relationships/tags" Target="../tags/tag317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tags" Target="../tags/tag316.xml"/><Relationship Id="rId5" Type="http://schemas.openxmlformats.org/officeDocument/2006/relationships/tags" Target="../tags/tag310.xml"/><Relationship Id="rId10" Type="http://schemas.openxmlformats.org/officeDocument/2006/relationships/tags" Target="../tags/tag315.xml"/><Relationship Id="rId4" Type="http://schemas.openxmlformats.org/officeDocument/2006/relationships/tags" Target="../tags/tag309.xml"/><Relationship Id="rId9" Type="http://schemas.openxmlformats.org/officeDocument/2006/relationships/tags" Target="../tags/tag3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11" Type="http://schemas.openxmlformats.org/officeDocument/2006/relationships/image" Target="../media/image7.png"/><Relationship Id="rId5" Type="http://schemas.openxmlformats.org/officeDocument/2006/relationships/tags" Target="../tags/tag322.xml"/><Relationship Id="rId10" Type="http://schemas.openxmlformats.org/officeDocument/2006/relationships/image" Target="../media/image6.png"/><Relationship Id="rId4" Type="http://schemas.openxmlformats.org/officeDocument/2006/relationships/tags" Target="../tags/tag321.xml"/><Relationship Id="rId9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5" Type="http://schemas.openxmlformats.org/officeDocument/2006/relationships/tags" Target="../tags/tag332.xml"/><Relationship Id="rId10" Type="http://schemas.openxmlformats.org/officeDocument/2006/relationships/tags" Target="../tags/tag337.xml"/><Relationship Id="rId4" Type="http://schemas.openxmlformats.org/officeDocument/2006/relationships/tags" Target="../tags/tag331.xml"/><Relationship Id="rId9" Type="http://schemas.openxmlformats.org/officeDocument/2006/relationships/tags" Target="../tags/tag3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image" Target="../media/image10.png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image" Target="../media/image9.png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image" Target="../media/image13.jpe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8.png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notesSlide" Target="../notesSlides/notesSlide2.xml"/><Relationship Id="rId28" Type="http://schemas.openxmlformats.org/officeDocument/2006/relationships/image" Target="../media/image12.jpeg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26" Type="http://schemas.openxmlformats.org/officeDocument/2006/relationships/tags" Target="../tags/tag92.xml"/><Relationship Id="rId3" Type="http://schemas.openxmlformats.org/officeDocument/2006/relationships/tags" Target="../tags/tag69.xml"/><Relationship Id="rId21" Type="http://schemas.openxmlformats.org/officeDocument/2006/relationships/tags" Target="../tags/tag87.xml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5" Type="http://schemas.openxmlformats.org/officeDocument/2006/relationships/tags" Target="../tags/tag91.xml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0" Type="http://schemas.openxmlformats.org/officeDocument/2006/relationships/tags" Target="../tags/tag86.xml"/><Relationship Id="rId29" Type="http://schemas.openxmlformats.org/officeDocument/2006/relationships/tags" Target="../tags/tag95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24" Type="http://schemas.openxmlformats.org/officeDocument/2006/relationships/tags" Target="../tags/tag90.xml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23" Type="http://schemas.openxmlformats.org/officeDocument/2006/relationships/tags" Target="../tags/tag89.xml"/><Relationship Id="rId28" Type="http://schemas.openxmlformats.org/officeDocument/2006/relationships/tags" Target="../tags/tag94.xml"/><Relationship Id="rId10" Type="http://schemas.openxmlformats.org/officeDocument/2006/relationships/tags" Target="../tags/tag76.xml"/><Relationship Id="rId19" Type="http://schemas.openxmlformats.org/officeDocument/2006/relationships/tags" Target="../tags/tag85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tags" Target="../tags/tag88.xml"/><Relationship Id="rId27" Type="http://schemas.openxmlformats.org/officeDocument/2006/relationships/tags" Target="../tags/tag93.xml"/><Relationship Id="rId30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14.jpe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100.xml"/><Relationship Id="rId10" Type="http://schemas.openxmlformats.org/officeDocument/2006/relationships/tags" Target="../tags/tag105.xml"/><Relationship Id="rId4" Type="http://schemas.openxmlformats.org/officeDocument/2006/relationships/tags" Target="../tags/tag99.xml"/><Relationship Id="rId9" Type="http://schemas.openxmlformats.org/officeDocument/2006/relationships/tags" Target="../tags/tag10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2" Type="http://schemas.openxmlformats.org/officeDocument/2006/relationships/tags" Target="../tags/tag110.xml"/><Relationship Id="rId16" Type="http://schemas.openxmlformats.org/officeDocument/2006/relationships/image" Target="../media/image17.jpeg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5" Type="http://schemas.openxmlformats.org/officeDocument/2006/relationships/tags" Target="../tags/tag113.xml"/><Relationship Id="rId15" Type="http://schemas.openxmlformats.org/officeDocument/2006/relationships/image" Target="../media/image16.jpeg"/><Relationship Id="rId10" Type="http://schemas.openxmlformats.org/officeDocument/2006/relationships/tags" Target="../tags/tag118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33.xml"/><Relationship Id="rId18" Type="http://schemas.openxmlformats.org/officeDocument/2006/relationships/tags" Target="../tags/tag138.xml"/><Relationship Id="rId26" Type="http://schemas.openxmlformats.org/officeDocument/2006/relationships/tags" Target="../tags/tag146.xml"/><Relationship Id="rId3" Type="http://schemas.openxmlformats.org/officeDocument/2006/relationships/tags" Target="../tags/tag123.xml"/><Relationship Id="rId21" Type="http://schemas.openxmlformats.org/officeDocument/2006/relationships/tags" Target="../tags/tag141.xml"/><Relationship Id="rId34" Type="http://schemas.openxmlformats.org/officeDocument/2006/relationships/tags" Target="../tags/tag154.xml"/><Relationship Id="rId7" Type="http://schemas.openxmlformats.org/officeDocument/2006/relationships/tags" Target="../tags/tag127.xml"/><Relationship Id="rId12" Type="http://schemas.openxmlformats.org/officeDocument/2006/relationships/tags" Target="../tags/tag132.xml"/><Relationship Id="rId17" Type="http://schemas.openxmlformats.org/officeDocument/2006/relationships/tags" Target="../tags/tag137.xml"/><Relationship Id="rId25" Type="http://schemas.openxmlformats.org/officeDocument/2006/relationships/tags" Target="../tags/tag145.xml"/><Relationship Id="rId33" Type="http://schemas.openxmlformats.org/officeDocument/2006/relationships/tags" Target="../tags/tag153.xml"/><Relationship Id="rId2" Type="http://schemas.openxmlformats.org/officeDocument/2006/relationships/tags" Target="../tags/tag122.xml"/><Relationship Id="rId16" Type="http://schemas.openxmlformats.org/officeDocument/2006/relationships/tags" Target="../tags/tag136.xml"/><Relationship Id="rId20" Type="http://schemas.openxmlformats.org/officeDocument/2006/relationships/tags" Target="../tags/tag140.xml"/><Relationship Id="rId29" Type="http://schemas.openxmlformats.org/officeDocument/2006/relationships/tags" Target="../tags/tag149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24" Type="http://schemas.openxmlformats.org/officeDocument/2006/relationships/tags" Target="../tags/tag144.xml"/><Relationship Id="rId32" Type="http://schemas.openxmlformats.org/officeDocument/2006/relationships/tags" Target="../tags/tag152.xml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23" Type="http://schemas.openxmlformats.org/officeDocument/2006/relationships/tags" Target="../tags/tag143.xml"/><Relationship Id="rId28" Type="http://schemas.openxmlformats.org/officeDocument/2006/relationships/tags" Target="../tags/tag148.xml"/><Relationship Id="rId36" Type="http://schemas.openxmlformats.org/officeDocument/2006/relationships/notesSlide" Target="../notesSlides/notesSlide4.xml"/><Relationship Id="rId10" Type="http://schemas.openxmlformats.org/officeDocument/2006/relationships/tags" Target="../tags/tag130.xml"/><Relationship Id="rId19" Type="http://schemas.openxmlformats.org/officeDocument/2006/relationships/tags" Target="../tags/tag139.xml"/><Relationship Id="rId31" Type="http://schemas.openxmlformats.org/officeDocument/2006/relationships/tags" Target="../tags/tag151.xml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Relationship Id="rId22" Type="http://schemas.openxmlformats.org/officeDocument/2006/relationships/tags" Target="../tags/tag142.xml"/><Relationship Id="rId27" Type="http://schemas.openxmlformats.org/officeDocument/2006/relationships/tags" Target="../tags/tag147.xml"/><Relationship Id="rId30" Type="http://schemas.openxmlformats.org/officeDocument/2006/relationships/tags" Target="../tags/tag150.xml"/><Relationship Id="rId35" Type="http://schemas.openxmlformats.org/officeDocument/2006/relationships/slideLayout" Target="../slideLayouts/slideLayout3.xml"/><Relationship Id="rId8" Type="http://schemas.openxmlformats.org/officeDocument/2006/relationships/tags" Target="../tags/tag1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image" Target="../media/image18.png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5" Type="http://schemas.openxmlformats.org/officeDocument/2006/relationships/tags" Target="../tags/tag162.xml"/><Relationship Id="rId10" Type="http://schemas.openxmlformats.org/officeDocument/2006/relationships/tags" Target="../tags/tag167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3" Type="http://schemas.openxmlformats.org/officeDocument/2006/relationships/tags" Target="../tags/tag171.xml"/><Relationship Id="rId21" Type="http://schemas.openxmlformats.org/officeDocument/2006/relationships/image" Target="../media/image21.jpeg"/><Relationship Id="rId7" Type="http://schemas.openxmlformats.org/officeDocument/2006/relationships/tags" Target="../tags/tag175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0" Type="http://schemas.openxmlformats.org/officeDocument/2006/relationships/image" Target="../media/image20.jpeg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5" Type="http://schemas.openxmlformats.org/officeDocument/2006/relationships/tags" Target="../tags/tag173.xml"/><Relationship Id="rId15" Type="http://schemas.openxmlformats.org/officeDocument/2006/relationships/tags" Target="../tags/tag183.xml"/><Relationship Id="rId23" Type="http://schemas.openxmlformats.org/officeDocument/2006/relationships/image" Target="../media/image23.jpeg"/><Relationship Id="rId10" Type="http://schemas.openxmlformats.org/officeDocument/2006/relationships/tags" Target="../tags/tag178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Relationship Id="rId2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0" y="2143991"/>
            <a:ext cx="12191999" cy="2815938"/>
            <a:chOff x="0" y="2143991"/>
            <a:chExt cx="12191999" cy="2815938"/>
          </a:xfrm>
        </p:grpSpPr>
        <p:sp>
          <p:nvSpPr>
            <p:cNvPr id="2" name="矩形 1"/>
            <p:cNvSpPr/>
            <p:nvPr>
              <p:custDataLst>
                <p:tags r:id="rId6"/>
              </p:custDataLst>
            </p:nvPr>
          </p:nvSpPr>
          <p:spPr>
            <a:xfrm>
              <a:off x="0" y="2143991"/>
              <a:ext cx="12191999" cy="2815938"/>
            </a:xfrm>
            <a:prstGeom prst="rect">
              <a:avLst/>
            </a:prstGeom>
            <a:solidFill>
              <a:srgbClr val="37496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/>
                <a:cs typeface="+mn-cs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7"/>
              </p:custDataLst>
            </p:nvPr>
          </p:nvSpPr>
          <p:spPr>
            <a:xfrm rot="3030775">
              <a:off x="200160" y="3082232"/>
              <a:ext cx="891863" cy="939455"/>
            </a:xfrm>
            <a:custGeom>
              <a:avLst/>
              <a:gdLst>
                <a:gd name="connsiteX0" fmla="*/ 2945837 w 3037540"/>
                <a:gd name="connsiteY0" fmla="*/ 1003140 h 3037540"/>
                <a:gd name="connsiteX1" fmla="*/ 2969259 w 3037540"/>
                <a:gd name="connsiteY1" fmla="*/ 1067134 h 3037540"/>
                <a:gd name="connsiteX2" fmla="*/ 3037540 w 3037540"/>
                <a:gd name="connsiteY2" fmla="*/ 1518770 h 3037540"/>
                <a:gd name="connsiteX3" fmla="*/ 2969259 w 3037540"/>
                <a:gd name="connsiteY3" fmla="*/ 1970406 h 3037540"/>
                <a:gd name="connsiteX4" fmla="*/ 2945837 w 3037540"/>
                <a:gd name="connsiteY4" fmla="*/ 2034400 h 3037540"/>
                <a:gd name="connsiteX5" fmla="*/ 92385 w 3037540"/>
                <a:gd name="connsiteY5" fmla="*/ 1001277 h 3037540"/>
                <a:gd name="connsiteX6" fmla="*/ 92385 w 3037540"/>
                <a:gd name="connsiteY6" fmla="*/ 2036264 h 3037540"/>
                <a:gd name="connsiteX7" fmla="*/ 68281 w 3037540"/>
                <a:gd name="connsiteY7" fmla="*/ 1970406 h 3037540"/>
                <a:gd name="connsiteX8" fmla="*/ 0 w 3037540"/>
                <a:gd name="connsiteY8" fmla="*/ 1518770 h 3037540"/>
                <a:gd name="connsiteX9" fmla="*/ 68281 w 3037540"/>
                <a:gd name="connsiteY9" fmla="*/ 1067134 h 3037540"/>
                <a:gd name="connsiteX10" fmla="*/ 2760902 w 3037540"/>
                <a:gd name="connsiteY10" fmla="*/ 646535 h 3037540"/>
                <a:gd name="connsiteX11" fmla="*/ 2778158 w 3037540"/>
                <a:gd name="connsiteY11" fmla="*/ 669611 h 3037540"/>
                <a:gd name="connsiteX12" fmla="*/ 2854233 w 3037540"/>
                <a:gd name="connsiteY12" fmla="*/ 794834 h 3037540"/>
                <a:gd name="connsiteX13" fmla="*/ 2866410 w 3037540"/>
                <a:gd name="connsiteY13" fmla="*/ 820112 h 3037540"/>
                <a:gd name="connsiteX14" fmla="*/ 2866410 w 3037540"/>
                <a:gd name="connsiteY14" fmla="*/ 2217428 h 3037540"/>
                <a:gd name="connsiteX15" fmla="*/ 2854233 w 3037540"/>
                <a:gd name="connsiteY15" fmla="*/ 2242706 h 3037540"/>
                <a:gd name="connsiteX16" fmla="*/ 2778158 w 3037540"/>
                <a:gd name="connsiteY16" fmla="*/ 2367929 h 3037540"/>
                <a:gd name="connsiteX17" fmla="*/ 2760902 w 3037540"/>
                <a:gd name="connsiteY17" fmla="*/ 2391005 h 3037540"/>
                <a:gd name="connsiteX18" fmla="*/ 277320 w 3037540"/>
                <a:gd name="connsiteY18" fmla="*/ 645623 h 3037540"/>
                <a:gd name="connsiteX19" fmla="*/ 277320 w 3037540"/>
                <a:gd name="connsiteY19" fmla="*/ 2391917 h 3037540"/>
                <a:gd name="connsiteX20" fmla="*/ 259382 w 3037540"/>
                <a:gd name="connsiteY20" fmla="*/ 2367929 h 3037540"/>
                <a:gd name="connsiteX21" fmla="*/ 183307 w 3037540"/>
                <a:gd name="connsiteY21" fmla="*/ 2242706 h 3037540"/>
                <a:gd name="connsiteX22" fmla="*/ 171812 w 3037540"/>
                <a:gd name="connsiteY22" fmla="*/ 2218844 h 3037540"/>
                <a:gd name="connsiteX23" fmla="*/ 171812 w 3037540"/>
                <a:gd name="connsiteY23" fmla="*/ 818697 h 3037540"/>
                <a:gd name="connsiteX24" fmla="*/ 183307 w 3037540"/>
                <a:gd name="connsiteY24" fmla="*/ 794834 h 3037540"/>
                <a:gd name="connsiteX25" fmla="*/ 259382 w 3037540"/>
                <a:gd name="connsiteY25" fmla="*/ 669611 h 3037540"/>
                <a:gd name="connsiteX26" fmla="*/ 2575967 w 3037540"/>
                <a:gd name="connsiteY26" fmla="*/ 429627 h 3037540"/>
                <a:gd name="connsiteX27" fmla="*/ 2592703 w 3037540"/>
                <a:gd name="connsiteY27" fmla="*/ 444837 h 3037540"/>
                <a:gd name="connsiteX28" fmla="*/ 2681475 w 3037540"/>
                <a:gd name="connsiteY28" fmla="*/ 542512 h 3037540"/>
                <a:gd name="connsiteX29" fmla="*/ 2681475 w 3037540"/>
                <a:gd name="connsiteY29" fmla="*/ 2495029 h 3037540"/>
                <a:gd name="connsiteX30" fmla="*/ 2592703 w 3037540"/>
                <a:gd name="connsiteY30" fmla="*/ 2592703 h 3037540"/>
                <a:gd name="connsiteX31" fmla="*/ 2575967 w 3037540"/>
                <a:gd name="connsiteY31" fmla="*/ 2607913 h 3037540"/>
                <a:gd name="connsiteX32" fmla="*/ 462255 w 3037540"/>
                <a:gd name="connsiteY32" fmla="*/ 429007 h 3037540"/>
                <a:gd name="connsiteX33" fmla="*/ 462255 w 3037540"/>
                <a:gd name="connsiteY33" fmla="*/ 2608533 h 3037540"/>
                <a:gd name="connsiteX34" fmla="*/ 444837 w 3037540"/>
                <a:gd name="connsiteY34" fmla="*/ 2592703 h 3037540"/>
                <a:gd name="connsiteX35" fmla="*/ 356747 w 3037540"/>
                <a:gd name="connsiteY35" fmla="*/ 2495779 h 3037540"/>
                <a:gd name="connsiteX36" fmla="*/ 356747 w 3037540"/>
                <a:gd name="connsiteY36" fmla="*/ 541761 h 3037540"/>
                <a:gd name="connsiteX37" fmla="*/ 444837 w 3037540"/>
                <a:gd name="connsiteY37" fmla="*/ 444837 h 3037540"/>
                <a:gd name="connsiteX38" fmla="*/ 2391032 w 3037540"/>
                <a:gd name="connsiteY38" fmla="*/ 276658 h 3037540"/>
                <a:gd name="connsiteX39" fmla="*/ 2484849 w 3037540"/>
                <a:gd name="connsiteY39" fmla="*/ 346813 h 3037540"/>
                <a:gd name="connsiteX40" fmla="*/ 2496540 w 3037540"/>
                <a:gd name="connsiteY40" fmla="*/ 357439 h 3037540"/>
                <a:gd name="connsiteX41" fmla="*/ 2496540 w 3037540"/>
                <a:gd name="connsiteY41" fmla="*/ 2680102 h 3037540"/>
                <a:gd name="connsiteX42" fmla="*/ 2484849 w 3037540"/>
                <a:gd name="connsiteY42" fmla="*/ 2690727 h 3037540"/>
                <a:gd name="connsiteX43" fmla="*/ 2391032 w 3037540"/>
                <a:gd name="connsiteY43" fmla="*/ 2760882 h 3037540"/>
                <a:gd name="connsiteX44" fmla="*/ 647190 w 3037540"/>
                <a:gd name="connsiteY44" fmla="*/ 276148 h 3037540"/>
                <a:gd name="connsiteX45" fmla="*/ 647190 w 3037540"/>
                <a:gd name="connsiteY45" fmla="*/ 2761392 h 3037540"/>
                <a:gd name="connsiteX46" fmla="*/ 552691 w 3037540"/>
                <a:gd name="connsiteY46" fmla="*/ 2690727 h 3037540"/>
                <a:gd name="connsiteX47" fmla="*/ 541682 w 3037540"/>
                <a:gd name="connsiteY47" fmla="*/ 2680722 h 3037540"/>
                <a:gd name="connsiteX48" fmla="*/ 541682 w 3037540"/>
                <a:gd name="connsiteY48" fmla="*/ 356819 h 3037540"/>
                <a:gd name="connsiteX49" fmla="*/ 552691 w 3037540"/>
                <a:gd name="connsiteY49" fmla="*/ 346813 h 3037540"/>
                <a:gd name="connsiteX50" fmla="*/ 2206097 w 3037540"/>
                <a:gd name="connsiteY50" fmla="*/ 165672 h 3037540"/>
                <a:gd name="connsiteX51" fmla="*/ 2242706 w 3037540"/>
                <a:gd name="connsiteY51" fmla="*/ 183307 h 3037540"/>
                <a:gd name="connsiteX52" fmla="*/ 2311605 w 3037540"/>
                <a:gd name="connsiteY52" fmla="*/ 225164 h 3037540"/>
                <a:gd name="connsiteX53" fmla="*/ 2311605 w 3037540"/>
                <a:gd name="connsiteY53" fmla="*/ 2812376 h 3037540"/>
                <a:gd name="connsiteX54" fmla="*/ 2242706 w 3037540"/>
                <a:gd name="connsiteY54" fmla="*/ 2854233 h 3037540"/>
                <a:gd name="connsiteX55" fmla="*/ 2206097 w 3037540"/>
                <a:gd name="connsiteY55" fmla="*/ 2871869 h 3037540"/>
                <a:gd name="connsiteX56" fmla="*/ 832125 w 3037540"/>
                <a:gd name="connsiteY56" fmla="*/ 165343 h 3037540"/>
                <a:gd name="connsiteX57" fmla="*/ 832125 w 3037540"/>
                <a:gd name="connsiteY57" fmla="*/ 2872197 h 3037540"/>
                <a:gd name="connsiteX58" fmla="*/ 794834 w 3037540"/>
                <a:gd name="connsiteY58" fmla="*/ 2854233 h 3037540"/>
                <a:gd name="connsiteX59" fmla="*/ 726617 w 3037540"/>
                <a:gd name="connsiteY59" fmla="*/ 2812790 h 3037540"/>
                <a:gd name="connsiteX60" fmla="*/ 726617 w 3037540"/>
                <a:gd name="connsiteY60" fmla="*/ 224750 h 3037540"/>
                <a:gd name="connsiteX61" fmla="*/ 794834 w 3037540"/>
                <a:gd name="connsiteY61" fmla="*/ 183307 h 3037540"/>
                <a:gd name="connsiteX62" fmla="*/ 2021162 w 3037540"/>
                <a:gd name="connsiteY62" fmla="*/ 86858 h 3037540"/>
                <a:gd name="connsiteX63" fmla="*/ 2109944 w 3037540"/>
                <a:gd name="connsiteY63" fmla="*/ 119353 h 3037540"/>
                <a:gd name="connsiteX64" fmla="*/ 2126670 w 3037540"/>
                <a:gd name="connsiteY64" fmla="*/ 127410 h 3037540"/>
                <a:gd name="connsiteX65" fmla="*/ 2126670 w 3037540"/>
                <a:gd name="connsiteY65" fmla="*/ 2910131 h 3037540"/>
                <a:gd name="connsiteX66" fmla="*/ 2109944 w 3037540"/>
                <a:gd name="connsiteY66" fmla="*/ 2918188 h 3037540"/>
                <a:gd name="connsiteX67" fmla="*/ 2021162 w 3037540"/>
                <a:gd name="connsiteY67" fmla="*/ 2950682 h 3037540"/>
                <a:gd name="connsiteX68" fmla="*/ 1017060 w 3037540"/>
                <a:gd name="connsiteY68" fmla="*/ 86608 h 3037540"/>
                <a:gd name="connsiteX69" fmla="*/ 1017060 w 3037540"/>
                <a:gd name="connsiteY69" fmla="*/ 2950932 h 3037540"/>
                <a:gd name="connsiteX70" fmla="*/ 927596 w 3037540"/>
                <a:gd name="connsiteY70" fmla="*/ 2918188 h 3037540"/>
                <a:gd name="connsiteX71" fmla="*/ 911552 w 3037540"/>
                <a:gd name="connsiteY71" fmla="*/ 2910459 h 3037540"/>
                <a:gd name="connsiteX72" fmla="*/ 911552 w 3037540"/>
                <a:gd name="connsiteY72" fmla="*/ 127081 h 3037540"/>
                <a:gd name="connsiteX73" fmla="*/ 927596 w 3037540"/>
                <a:gd name="connsiteY73" fmla="*/ 119353 h 3037540"/>
                <a:gd name="connsiteX74" fmla="*/ 1836227 w 3037540"/>
                <a:gd name="connsiteY74" fmla="*/ 33780 h 3037540"/>
                <a:gd name="connsiteX75" fmla="*/ 1941735 w 3037540"/>
                <a:gd name="connsiteY75" fmla="*/ 60909 h 3037540"/>
                <a:gd name="connsiteX76" fmla="*/ 1941735 w 3037540"/>
                <a:gd name="connsiteY76" fmla="*/ 2976631 h 3037540"/>
                <a:gd name="connsiteX77" fmla="*/ 1836227 w 3037540"/>
                <a:gd name="connsiteY77" fmla="*/ 3003760 h 3037540"/>
                <a:gd name="connsiteX78" fmla="*/ 1201995 w 3037540"/>
                <a:gd name="connsiteY78" fmla="*/ 33605 h 3037540"/>
                <a:gd name="connsiteX79" fmla="*/ 1201995 w 3037540"/>
                <a:gd name="connsiteY79" fmla="*/ 3003936 h 3037540"/>
                <a:gd name="connsiteX80" fmla="*/ 1096487 w 3037540"/>
                <a:gd name="connsiteY80" fmla="*/ 2976807 h 3037540"/>
                <a:gd name="connsiteX81" fmla="*/ 1096487 w 3037540"/>
                <a:gd name="connsiteY81" fmla="*/ 60734 h 3037540"/>
                <a:gd name="connsiteX82" fmla="*/ 1651292 w 3037540"/>
                <a:gd name="connsiteY82" fmla="*/ 6692 h 3037540"/>
                <a:gd name="connsiteX83" fmla="*/ 1674055 w 3037540"/>
                <a:gd name="connsiteY83" fmla="*/ 7841 h 3037540"/>
                <a:gd name="connsiteX84" fmla="*/ 1756800 w 3037540"/>
                <a:gd name="connsiteY84" fmla="*/ 20470 h 3037540"/>
                <a:gd name="connsiteX85" fmla="*/ 1756800 w 3037540"/>
                <a:gd name="connsiteY85" fmla="*/ 3017071 h 3037540"/>
                <a:gd name="connsiteX86" fmla="*/ 1674055 w 3037540"/>
                <a:gd name="connsiteY86" fmla="*/ 3029699 h 3037540"/>
                <a:gd name="connsiteX87" fmla="*/ 1651292 w 3037540"/>
                <a:gd name="connsiteY87" fmla="*/ 3030848 h 3037540"/>
                <a:gd name="connsiteX88" fmla="*/ 1386930 w 3037540"/>
                <a:gd name="connsiteY88" fmla="*/ 6657 h 3037540"/>
                <a:gd name="connsiteX89" fmla="*/ 1386930 w 3037540"/>
                <a:gd name="connsiteY89" fmla="*/ 3030883 h 3037540"/>
                <a:gd name="connsiteX90" fmla="*/ 1363485 w 3037540"/>
                <a:gd name="connsiteY90" fmla="*/ 3029699 h 3037540"/>
                <a:gd name="connsiteX91" fmla="*/ 1281422 w 3037540"/>
                <a:gd name="connsiteY91" fmla="*/ 3017175 h 3037540"/>
                <a:gd name="connsiteX92" fmla="*/ 1281422 w 3037540"/>
                <a:gd name="connsiteY92" fmla="*/ 20366 h 3037540"/>
                <a:gd name="connsiteX93" fmla="*/ 1363485 w 3037540"/>
                <a:gd name="connsiteY93" fmla="*/ 7841 h 3037540"/>
                <a:gd name="connsiteX94" fmla="*/ 1518770 w 3037540"/>
                <a:gd name="connsiteY94" fmla="*/ 0 h 3037540"/>
                <a:gd name="connsiteX95" fmla="*/ 1571865 w 3037540"/>
                <a:gd name="connsiteY95" fmla="*/ 2681 h 3037540"/>
                <a:gd name="connsiteX96" fmla="*/ 1571865 w 3037540"/>
                <a:gd name="connsiteY96" fmla="*/ 3034859 h 3037540"/>
                <a:gd name="connsiteX97" fmla="*/ 1518770 w 3037540"/>
                <a:gd name="connsiteY97" fmla="*/ 3037540 h 3037540"/>
                <a:gd name="connsiteX98" fmla="*/ 1466357 w 3037540"/>
                <a:gd name="connsiteY98" fmla="*/ 3034894 h 3037540"/>
                <a:gd name="connsiteX99" fmla="*/ 1466357 w 3037540"/>
                <a:gd name="connsiteY99" fmla="*/ 2647 h 30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close/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close/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close/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close/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close/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close/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close/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close/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close/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close/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close/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close/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close/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close/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close/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close/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-635" y="3128645"/>
            <a:ext cx="543306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900" b="1" i="0" u="none" strike="noStrike" kern="0" cap="none" spc="0" normalizeH="0" baseline="0" noProof="0">
                <a:ln>
                  <a:noFill/>
                </a:ln>
                <a:solidFill>
                  <a:srgbClr val="37496B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r>
              <a:rPr lang="en-US" altLang="zh-CN" sz="4900" b="1" kern="0">
                <a:solidFill>
                  <a:srgbClr val="FFC000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   </a:t>
            </a:r>
            <a:endParaRPr kumimoji="0" lang="zh-CN" altLang="en-US" sz="49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760095" y="3198495"/>
            <a:ext cx="6095365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第一节  质量及其测量</a:t>
            </a:r>
            <a:endParaRPr lang="zh-CN" altLang="en-US" sz="40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91820" y="238125"/>
            <a:ext cx="712279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第六章  物质的物理属性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35" y="2143760"/>
            <a:ext cx="4342765" cy="2816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1587196" y="1614458"/>
            <a:ext cx="5556738" cy="23447"/>
          </a:xfrm>
          <a:prstGeom prst="line">
            <a:avLst/>
          </a:prstGeom>
          <a:ln w="12700">
            <a:solidFill>
              <a:srgbClr val="711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024485" y="1355861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711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AE0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AE0203"/>
                </a:solidFill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587197" y="97029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任务二：测量质量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l="7194" t="37441" r="7201" b="37066"/>
          <a:stretch>
            <a:fillRect/>
          </a:stretch>
        </p:blipFill>
        <p:spPr>
          <a:xfrm>
            <a:off x="3379166" y="2618532"/>
            <a:ext cx="5964156" cy="3843806"/>
          </a:xfrm>
          <a:prstGeom prst="rect">
            <a:avLst/>
          </a:prstGeom>
        </p:spPr>
      </p:pic>
      <p:sp>
        <p:nvSpPr>
          <p:cNvPr id="19" name="Text Box 14"/>
          <p:cNvSpPr/>
          <p:nvPr>
            <p:custDataLst>
              <p:tags r:id="rId5"/>
            </p:custDataLst>
          </p:nvPr>
        </p:nvSpPr>
        <p:spPr>
          <a:xfrm>
            <a:off x="2174240" y="1884680"/>
            <a:ext cx="6378575" cy="62992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估测：橡皮泥和鸡蛋谁的质量大？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1587196" y="1614458"/>
            <a:ext cx="5556738" cy="23447"/>
          </a:xfrm>
          <a:prstGeom prst="line">
            <a:avLst/>
          </a:prstGeom>
          <a:ln w="12700">
            <a:solidFill>
              <a:srgbClr val="711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024485" y="1355861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711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AE0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AE0203"/>
                </a:solidFill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587197" y="97029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任务二：测量质量</a:t>
            </a:r>
          </a:p>
        </p:txBody>
      </p:sp>
      <p:pic>
        <p:nvPicPr>
          <p:cNvPr id="3" name="1.天平原理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1406" y="1825624"/>
            <a:ext cx="6874085" cy="4217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642060" y="1614458"/>
            <a:ext cx="5556738" cy="23447"/>
          </a:xfrm>
          <a:prstGeom prst="line">
            <a:avLst/>
          </a:prstGeom>
          <a:ln w="12700">
            <a:solidFill>
              <a:srgbClr val="711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079349" y="1355861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28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711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29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AE0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AE0203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42061" y="97029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任务二：测量质量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2"/>
          <a:srcRect l="6972"/>
          <a:stretch>
            <a:fillRect/>
          </a:stretch>
        </p:blipFill>
        <p:spPr>
          <a:xfrm>
            <a:off x="2437257" y="2256667"/>
            <a:ext cx="7473441" cy="4022121"/>
          </a:xfrm>
          <a:prstGeom prst="rect">
            <a:avLst/>
          </a:prstGeom>
        </p:spPr>
      </p:pic>
      <p:sp>
        <p:nvSpPr>
          <p:cNvPr id="8" name="Rectangle 17"/>
          <p:cNvSpPr/>
          <p:nvPr>
            <p:custDataLst>
              <p:tags r:id="rId5"/>
            </p:custDataLst>
          </p:nvPr>
        </p:nvSpPr>
        <p:spPr>
          <a:xfrm>
            <a:off x="5869283" y="4576953"/>
            <a:ext cx="1192511" cy="46166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砝码</a:t>
            </a:r>
          </a:p>
        </p:txBody>
      </p:sp>
      <p:sp>
        <p:nvSpPr>
          <p:cNvPr id="9" name="Text Box 18"/>
          <p:cNvSpPr txBox="1"/>
          <p:nvPr>
            <p:custDataLst>
              <p:tags r:id="rId6"/>
            </p:custDataLst>
          </p:nvPr>
        </p:nvSpPr>
        <p:spPr>
          <a:xfrm>
            <a:off x="3151404" y="2234532"/>
            <a:ext cx="2333625" cy="3429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分度盘</a:t>
            </a:r>
          </a:p>
        </p:txBody>
      </p:sp>
      <p:sp>
        <p:nvSpPr>
          <p:cNvPr id="10" name="Text Box 24"/>
          <p:cNvSpPr txBox="1"/>
          <p:nvPr>
            <p:custDataLst>
              <p:tags r:id="rId7"/>
            </p:custDataLst>
          </p:nvPr>
        </p:nvSpPr>
        <p:spPr>
          <a:xfrm>
            <a:off x="2796716" y="4353462"/>
            <a:ext cx="1371600" cy="3429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游码</a:t>
            </a:r>
          </a:p>
        </p:txBody>
      </p:sp>
      <p:sp>
        <p:nvSpPr>
          <p:cNvPr id="11" name="Text Box 26"/>
          <p:cNvSpPr txBox="1"/>
          <p:nvPr>
            <p:custDataLst>
              <p:tags r:id="rId8"/>
            </p:custDataLst>
          </p:nvPr>
        </p:nvSpPr>
        <p:spPr>
          <a:xfrm>
            <a:off x="7008322" y="4091817"/>
            <a:ext cx="934721" cy="46166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标尺</a:t>
            </a:r>
          </a:p>
        </p:txBody>
      </p:sp>
      <p:sp>
        <p:nvSpPr>
          <p:cNvPr id="12" name="Text Box 30"/>
          <p:cNvSpPr txBox="1"/>
          <p:nvPr>
            <p:custDataLst>
              <p:tags r:id="rId9"/>
            </p:custDataLst>
          </p:nvPr>
        </p:nvSpPr>
        <p:spPr>
          <a:xfrm>
            <a:off x="8250974" y="3452067"/>
            <a:ext cx="1454719" cy="46166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平衡螺母</a:t>
            </a:r>
          </a:p>
        </p:txBody>
      </p:sp>
      <p:sp>
        <p:nvSpPr>
          <p:cNvPr id="13" name="Text Box 32"/>
          <p:cNvSpPr txBox="1"/>
          <p:nvPr>
            <p:custDataLst>
              <p:tags r:id="rId10"/>
            </p:custDataLst>
          </p:nvPr>
        </p:nvSpPr>
        <p:spPr>
          <a:xfrm>
            <a:off x="6349192" y="2241320"/>
            <a:ext cx="1318260" cy="46166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指针</a:t>
            </a:r>
          </a:p>
        </p:txBody>
      </p:sp>
      <p:cxnSp>
        <p:nvCxnSpPr>
          <p:cNvPr id="14" name="直接箭头连接符 13"/>
          <p:cNvCxnSpPr/>
          <p:nvPr>
            <p:custDataLst>
              <p:tags r:id="rId11"/>
            </p:custDataLst>
          </p:nvPr>
        </p:nvCxnSpPr>
        <p:spPr>
          <a:xfrm>
            <a:off x="6542266" y="4836569"/>
            <a:ext cx="1104053" cy="1016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12"/>
            </p:custDataLst>
          </p:nvPr>
        </p:nvCxnSpPr>
        <p:spPr>
          <a:xfrm>
            <a:off x="4368925" y="2447880"/>
            <a:ext cx="679036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13"/>
            </p:custDataLst>
          </p:nvPr>
        </p:nvCxnSpPr>
        <p:spPr>
          <a:xfrm flipH="1">
            <a:off x="5613975" y="2581451"/>
            <a:ext cx="744642" cy="2202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14"/>
            </p:custDataLst>
          </p:nvPr>
        </p:nvCxnSpPr>
        <p:spPr>
          <a:xfrm flipH="1">
            <a:off x="7642232" y="3680956"/>
            <a:ext cx="669351" cy="10194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>
            <p:custDataLst>
              <p:tags r:id="rId15"/>
            </p:custDataLst>
          </p:nvPr>
        </p:nvCxnSpPr>
        <p:spPr>
          <a:xfrm flipH="1" flipV="1">
            <a:off x="6286397" y="3970511"/>
            <a:ext cx="820420" cy="4654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>
            <p:custDataLst>
              <p:tags r:id="rId16"/>
            </p:custDataLst>
          </p:nvPr>
        </p:nvCxnSpPr>
        <p:spPr>
          <a:xfrm flipV="1">
            <a:off x="3525945" y="3987341"/>
            <a:ext cx="986367" cy="46545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>
            <p:custDataLst>
              <p:tags r:id="rId17"/>
            </p:custDataLst>
          </p:nvPr>
        </p:nvCxnSpPr>
        <p:spPr>
          <a:xfrm flipH="1">
            <a:off x="8311583" y="4925746"/>
            <a:ext cx="495062" cy="35193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17"/>
          <p:cNvSpPr/>
          <p:nvPr>
            <p:custDataLst>
              <p:tags r:id="rId18"/>
            </p:custDataLst>
          </p:nvPr>
        </p:nvSpPr>
        <p:spPr>
          <a:xfrm>
            <a:off x="8806645" y="4508848"/>
            <a:ext cx="1447800" cy="461661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镊子</a:t>
            </a:r>
          </a:p>
        </p:txBody>
      </p:sp>
      <p:cxnSp>
        <p:nvCxnSpPr>
          <p:cNvPr id="27" name="直接箭头连接符 26"/>
          <p:cNvCxnSpPr/>
          <p:nvPr>
            <p:custDataLst>
              <p:tags r:id="rId19"/>
            </p:custDataLst>
          </p:nvPr>
        </p:nvCxnSpPr>
        <p:spPr>
          <a:xfrm flipH="1">
            <a:off x="7583936" y="2642216"/>
            <a:ext cx="744642" cy="2202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 Box 32"/>
          <p:cNvSpPr txBox="1"/>
          <p:nvPr>
            <p:custDataLst>
              <p:tags r:id="rId20"/>
            </p:custDataLst>
          </p:nvPr>
        </p:nvSpPr>
        <p:spPr>
          <a:xfrm>
            <a:off x="8319204" y="2411385"/>
            <a:ext cx="1318260" cy="46166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托盘</a:t>
            </a:r>
          </a:p>
        </p:txBody>
      </p:sp>
      <p:cxnSp>
        <p:nvCxnSpPr>
          <p:cNvPr id="29" name="直接箭头连接符 28"/>
          <p:cNvCxnSpPr/>
          <p:nvPr>
            <p:custDataLst>
              <p:tags r:id="rId21"/>
            </p:custDataLst>
          </p:nvPr>
        </p:nvCxnSpPr>
        <p:spPr>
          <a:xfrm flipH="1">
            <a:off x="5720896" y="3212918"/>
            <a:ext cx="744642" cy="2202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 Box 32"/>
          <p:cNvSpPr txBox="1"/>
          <p:nvPr>
            <p:custDataLst>
              <p:tags r:id="rId22"/>
            </p:custDataLst>
          </p:nvPr>
        </p:nvSpPr>
        <p:spPr>
          <a:xfrm>
            <a:off x="6391859" y="3040905"/>
            <a:ext cx="1318260" cy="46166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横梁</a:t>
            </a:r>
          </a:p>
        </p:txBody>
      </p:sp>
      <p:cxnSp>
        <p:nvCxnSpPr>
          <p:cNvPr id="33" name="直接箭头连接符 32"/>
          <p:cNvCxnSpPr/>
          <p:nvPr>
            <p:custDataLst>
              <p:tags r:id="rId23"/>
            </p:custDataLst>
          </p:nvPr>
        </p:nvCxnSpPr>
        <p:spPr>
          <a:xfrm flipV="1">
            <a:off x="3985367" y="4262981"/>
            <a:ext cx="775110" cy="69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 Box 24"/>
          <p:cNvSpPr txBox="1"/>
          <p:nvPr>
            <p:custDataLst>
              <p:tags r:id="rId24"/>
            </p:custDataLst>
          </p:nvPr>
        </p:nvSpPr>
        <p:spPr>
          <a:xfrm>
            <a:off x="3143897" y="4891130"/>
            <a:ext cx="1371600" cy="3429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底座</a:t>
            </a:r>
          </a:p>
        </p:txBody>
      </p:sp>
      <p:sp>
        <p:nvSpPr>
          <p:cNvPr id="37" name="Text Box 14"/>
          <p:cNvSpPr/>
          <p:nvPr>
            <p:custDataLst>
              <p:tags r:id="rId25"/>
            </p:custDataLst>
          </p:nvPr>
        </p:nvSpPr>
        <p:spPr>
          <a:xfrm>
            <a:off x="3143897" y="1646883"/>
            <a:ext cx="4909406" cy="61061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托盘天平的结构：</a:t>
            </a:r>
          </a:p>
        </p:txBody>
      </p:sp>
      <p:sp>
        <p:nvSpPr>
          <p:cNvPr id="31" name="Text Box 24"/>
          <p:cNvSpPr txBox="1"/>
          <p:nvPr>
            <p:custDataLst>
              <p:tags r:id="rId26"/>
            </p:custDataLst>
          </p:nvPr>
        </p:nvSpPr>
        <p:spPr>
          <a:xfrm>
            <a:off x="3862999" y="5277682"/>
            <a:ext cx="2109708" cy="957453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lIns="91436" tIns="45718" rIns="91436" bIns="45718"/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最大称量</a:t>
            </a:r>
            <a:r>
              <a:rPr lang="en-US" altLang="zh-CN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200g</a:t>
            </a:r>
          </a:p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分度值为</a:t>
            </a:r>
            <a:r>
              <a:rPr lang="en-US" altLang="zh-CN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0.2g</a:t>
            </a:r>
          </a:p>
          <a:p>
            <a:pPr>
              <a:spcBef>
                <a:spcPct val="50000"/>
              </a:spcBef>
            </a:pPr>
            <a:endParaRPr lang="en-US" altLang="zh-CN" sz="2400">
              <a:solidFill>
                <a:srgbClr val="FF0000"/>
              </a:solidFill>
              <a:highlight>
                <a:srgbClr val="FFFF00"/>
              </a:highligh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32" name="直接箭头连接符 31"/>
          <p:cNvCxnSpPr/>
          <p:nvPr>
            <p:custDataLst>
              <p:tags r:id="rId27"/>
            </p:custDataLst>
          </p:nvPr>
        </p:nvCxnSpPr>
        <p:spPr>
          <a:xfrm flipV="1">
            <a:off x="4685330" y="4490322"/>
            <a:ext cx="775110" cy="6924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21" grpId="0"/>
      <p:bldP spid="28" grpId="0"/>
      <p:bldP spid="30" grpId="0"/>
      <p:bldP spid="36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8377"/>
          <p:cNvSpPr txBox="1"/>
          <p:nvPr>
            <p:custDataLst>
              <p:tags r:id="rId1"/>
            </p:custDataLst>
          </p:nvPr>
        </p:nvSpPr>
        <p:spPr>
          <a:xfrm>
            <a:off x="2519937" y="1774213"/>
            <a:ext cx="6712512" cy="126188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要求：</a:t>
            </a:r>
            <a:endParaRPr lang="en-US" altLang="zh-CN" sz="280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indent="0">
              <a:buClrTx/>
            </a:pPr>
            <a:endParaRPr lang="en-US" altLang="zh-CN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indent="0">
              <a:buClrTx/>
            </a:pPr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1. </a:t>
            </a:r>
            <a:r>
              <a:rPr lang="zh-CN" altLang="en-US" sz="24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阅读说明书，了解天平的规范操作；</a:t>
            </a:r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             </a:t>
            </a: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1587196" y="1614458"/>
            <a:ext cx="5556738" cy="23447"/>
          </a:xfrm>
          <a:prstGeom prst="line">
            <a:avLst/>
          </a:prstGeom>
          <a:ln w="12700">
            <a:solidFill>
              <a:srgbClr val="711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1024485" y="1355861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711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AE0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AE0203"/>
                </a:solidFill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587197" y="97029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任务二：测量质量</a:t>
            </a:r>
          </a:p>
        </p:txBody>
      </p:sp>
      <p:sp>
        <p:nvSpPr>
          <p:cNvPr id="10" name="文本框 58377"/>
          <p:cNvSpPr txBox="1"/>
          <p:nvPr>
            <p:custDataLst>
              <p:tags r:id="rId5"/>
            </p:custDataLst>
          </p:nvPr>
        </p:nvSpPr>
        <p:spPr>
          <a:xfrm>
            <a:off x="2519937" y="3326474"/>
            <a:ext cx="6712512" cy="218521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思考：</a:t>
            </a:r>
            <a:endParaRPr lang="en-US" altLang="zh-CN" sz="280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  <a:sym typeface="+mn-ea"/>
            </a:endParaRPr>
          </a:p>
          <a:p>
            <a:pPr indent="0">
              <a:spcBef>
                <a:spcPct val="50000"/>
              </a:spcBef>
              <a:buClrTx/>
            </a:pPr>
            <a:r>
              <a:rPr lang="en-US" altLang="zh-CN" sz="2400" kern="100"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400" kern="100">
                <a:latin typeface="华文楷体" panose="02010600040101010101" pitchFamily="2" charset="-122"/>
                <a:ea typeface="华文楷体" panose="02010600040101010101" pitchFamily="2" charset="-122"/>
              </a:rPr>
              <a:t>称量前怎样调节衡量平衡？</a:t>
            </a:r>
            <a:endParaRPr lang="en-US" altLang="zh-CN" sz="2400" kern="1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0">
              <a:spcBef>
                <a:spcPct val="50000"/>
              </a:spcBef>
              <a:buClrTx/>
            </a:pPr>
            <a:r>
              <a:rPr lang="en-US" altLang="zh-CN" sz="2400" kern="100"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zh-CN" sz="24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称量过程中，怎样合理地增减砝码？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  <a:p>
            <a:pPr indent="0">
              <a:spcBef>
                <a:spcPct val="50000"/>
              </a:spcBef>
              <a:buClrTx/>
            </a:pP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3.</a:t>
            </a:r>
            <a:r>
              <a:rPr lang="zh-CN" altLang="en-US" sz="2400" kern="100">
                <a:latin typeface="华文楷体" panose="02010600040101010101" pitchFamily="2" charset="-122"/>
                <a:ea typeface="华文楷体" panose="02010600040101010101" pitchFamily="2" charset="-122"/>
              </a:rPr>
              <a:t>若</a:t>
            </a:r>
            <a:r>
              <a:rPr lang="zh-CN" altLang="zh-CN" sz="2400" kern="100">
                <a:latin typeface="华文楷体" panose="02010600040101010101" pitchFamily="2" charset="-122"/>
                <a:ea typeface="华文楷体" panose="02010600040101010101" pitchFamily="2" charset="-122"/>
              </a:rPr>
              <a:t>增减砝码无法使天平恢复平衡，</a:t>
            </a:r>
            <a:r>
              <a:rPr lang="zh-CN" altLang="en-US" sz="2400" kern="100">
                <a:latin typeface="华文楷体" panose="02010600040101010101" pitchFamily="2" charset="-122"/>
                <a:ea typeface="华文楷体" panose="02010600040101010101" pitchFamily="2" charset="-122"/>
              </a:rPr>
              <a:t>如何操作</a:t>
            </a:r>
            <a:r>
              <a:rPr lang="zh-CN" altLang="zh-CN" sz="2400" kern="100"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r>
              <a:rPr lang="en-US" altLang="zh-CN" sz="2400" kern="10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 flipV="1">
            <a:off x="1587196" y="1614458"/>
            <a:ext cx="5556738" cy="23447"/>
          </a:xfrm>
          <a:prstGeom prst="line">
            <a:avLst/>
          </a:prstGeom>
          <a:ln w="12700">
            <a:solidFill>
              <a:srgbClr val="711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024485" y="1355861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711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AE0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AE0203"/>
                </a:solidFill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587197" y="97029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任务二：测量质量</a:t>
            </a:r>
          </a:p>
        </p:txBody>
      </p:sp>
      <p:pic>
        <p:nvPicPr>
          <p:cNvPr id="4" name="2.天平使用">
            <a:hlinkClick r:id="" action="ppaction://media"/>
          </p:cNvPr>
          <p:cNvPicPr/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66916" y="1934210"/>
            <a:ext cx="6951555" cy="39534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 flipV="1">
            <a:off x="1605484" y="1614458"/>
            <a:ext cx="5556738" cy="23447"/>
          </a:xfrm>
          <a:prstGeom prst="line">
            <a:avLst/>
          </a:prstGeom>
          <a:ln w="12700">
            <a:solidFill>
              <a:srgbClr val="711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1042773" y="1355861"/>
            <a:ext cx="445481" cy="469613"/>
            <a:chOff x="2121873" y="1511588"/>
            <a:chExt cx="445481" cy="469613"/>
          </a:xfrm>
        </p:grpSpPr>
        <p:sp>
          <p:nvSpPr>
            <p:cNvPr id="5" name="矩形 4"/>
            <p:cNvSpPr/>
            <p:nvPr>
              <p:custDataLst>
                <p:tags r:id="rId12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711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AE0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AE0203"/>
                </a:solidFill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605485" y="97029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任务二：测量质量</a:t>
            </a: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2392341" y="1754502"/>
            <a:ext cx="3057247" cy="596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天平的使用方法：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2500199" y="2430725"/>
            <a:ext cx="4155236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“放”：水平台面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2500199" y="2998844"/>
            <a:ext cx="4210100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“移”：游码归零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2500199" y="3566963"/>
            <a:ext cx="4490516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“调”：调节螺母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2500199" y="4135082"/>
            <a:ext cx="4210100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“称”：左物右码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2500199" y="4703201"/>
            <a:ext cx="3844340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“记”：数值单位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2500199" y="5271319"/>
            <a:ext cx="3844340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“收”：整理器材</a:t>
            </a:r>
            <a:endParaRPr lang="en-US" altLang="zh-CN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rcRect l="22972" t="49202" r="46540" b="23535"/>
          <a:stretch>
            <a:fillRect/>
          </a:stretch>
        </p:blipFill>
        <p:spPr>
          <a:xfrm>
            <a:off x="5755005" y="3115310"/>
            <a:ext cx="4313784" cy="21699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8377"/>
          <p:cNvSpPr txBox="1"/>
          <p:nvPr>
            <p:custDataLst>
              <p:tags r:id="rId1"/>
            </p:custDataLst>
          </p:nvPr>
        </p:nvSpPr>
        <p:spPr>
          <a:xfrm>
            <a:off x="1089533" y="598348"/>
            <a:ext cx="891349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zh-CN" altLang="en-US" sz="24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  <a:sym typeface="+mn-ea"/>
              </a:rPr>
              <a:t>你能指出在使用托盘天平过程中的错误吗？</a:t>
            </a:r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                                 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20265" y="1266825"/>
            <a:ext cx="8353425" cy="55911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751788" y="1614458"/>
            <a:ext cx="5556738" cy="23447"/>
          </a:xfrm>
          <a:prstGeom prst="line">
            <a:avLst/>
          </a:prstGeom>
          <a:ln w="12700">
            <a:solidFill>
              <a:srgbClr val="711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189077" y="1355861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6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711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AE0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AE0203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751789" y="97029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任务二：测量质量</a:t>
            </a:r>
          </a:p>
        </p:txBody>
      </p:sp>
      <p:sp>
        <p:nvSpPr>
          <p:cNvPr id="15" name="Text Box 11"/>
          <p:cNvSpPr txBox="1"/>
          <p:nvPr>
            <p:custDataLst>
              <p:tags r:id="rId4"/>
            </p:custDataLst>
          </p:nvPr>
        </p:nvSpPr>
        <p:spPr>
          <a:xfrm>
            <a:off x="1511466" y="1889447"/>
            <a:ext cx="338437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质量测量工具</a:t>
            </a:r>
            <a:r>
              <a:rPr lang="en-US" altLang="zh-CN" sz="24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lang="zh-CN" altLang="en-US" sz="240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87420" y="2359025"/>
            <a:ext cx="5464810" cy="44894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12205" y="3744595"/>
            <a:ext cx="3852545" cy="22186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193925" y="3744595"/>
            <a:ext cx="3943985" cy="218186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1702279" y="1592151"/>
            <a:ext cx="5556738" cy="23447"/>
          </a:xfrm>
          <a:prstGeom prst="line">
            <a:avLst/>
          </a:prstGeom>
          <a:ln w="12700">
            <a:solidFill>
              <a:srgbClr val="014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4"/>
            </p:custDataLst>
          </p:nvPr>
        </p:nvGrpSpPr>
        <p:grpSpPr>
          <a:xfrm>
            <a:off x="1139568" y="1333554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178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390043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任务三：探究质量</a:t>
            </a:r>
          </a:p>
        </p:txBody>
      </p:sp>
      <p:sp>
        <p:nvSpPr>
          <p:cNvPr id="8" name="文本框 58377"/>
          <p:cNvSpPr txBox="1"/>
          <p:nvPr>
            <p:custDataLst>
              <p:tags r:id="rId6"/>
            </p:custDataLst>
          </p:nvPr>
        </p:nvSpPr>
        <p:spPr>
          <a:xfrm>
            <a:off x="2557718" y="1864342"/>
            <a:ext cx="8071015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提出问题：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  <a:p>
            <a:pPr indent="0">
              <a:buClrTx/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       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物体的质量与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形状、状态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是否有关？</a:t>
            </a:r>
            <a:endParaRPr lang="en-US" altLang="zh-CN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4" name="文本框 58377"/>
          <p:cNvSpPr txBox="1"/>
          <p:nvPr>
            <p:custDataLst>
              <p:tags r:id="rId7"/>
            </p:custDataLst>
          </p:nvPr>
        </p:nvSpPr>
        <p:spPr>
          <a:xfrm>
            <a:off x="2557718" y="2705291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作出猜想：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5" name="文本框 58377"/>
          <p:cNvSpPr txBox="1"/>
          <p:nvPr>
            <p:custDataLst>
              <p:tags r:id="rId8"/>
            </p:custDataLst>
          </p:nvPr>
        </p:nvSpPr>
        <p:spPr>
          <a:xfrm>
            <a:off x="2557718" y="3221566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实验探究：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702279" y="1592151"/>
            <a:ext cx="5556738" cy="23447"/>
          </a:xfrm>
          <a:prstGeom prst="line">
            <a:avLst/>
          </a:prstGeom>
          <a:ln w="12700">
            <a:solidFill>
              <a:srgbClr val="014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139568" y="1333554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11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2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178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90043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任务三：探究质量</a:t>
            </a:r>
          </a:p>
        </p:txBody>
      </p:sp>
      <p:sp>
        <p:nvSpPr>
          <p:cNvPr id="8" name="文本框 58377"/>
          <p:cNvSpPr txBox="1"/>
          <p:nvPr>
            <p:custDataLst>
              <p:tags r:id="rId4"/>
            </p:custDataLst>
          </p:nvPr>
        </p:nvSpPr>
        <p:spPr>
          <a:xfrm>
            <a:off x="2538033" y="1812272"/>
            <a:ext cx="8071015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提出问题：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  <a:p>
            <a:pPr indent="0">
              <a:buClrTx/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       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物体的质量与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形状、状态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是否有关？</a:t>
            </a:r>
            <a:endParaRPr lang="en-US" altLang="zh-CN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4" name="文本框 58377"/>
          <p:cNvSpPr txBox="1"/>
          <p:nvPr>
            <p:custDataLst>
              <p:tags r:id="rId5"/>
            </p:custDataLst>
          </p:nvPr>
        </p:nvSpPr>
        <p:spPr>
          <a:xfrm>
            <a:off x="2538033" y="2653221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作出猜想：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5" name="文本框 58377"/>
          <p:cNvSpPr txBox="1"/>
          <p:nvPr>
            <p:custDataLst>
              <p:tags r:id="rId6"/>
            </p:custDataLst>
          </p:nvPr>
        </p:nvSpPr>
        <p:spPr>
          <a:xfrm>
            <a:off x="2538033" y="3169496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实验探究：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pic>
        <p:nvPicPr>
          <p:cNvPr id="11" name="3.质量与状态">
            <a:hlinkClick r:id="" action="ppaction://media"/>
          </p:cNvPr>
          <p:cNvPicPr/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38320" y="2775585"/>
            <a:ext cx="3839210" cy="33464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1176000" y="10642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16700" y="1981200"/>
            <a:ext cx="2623820" cy="38500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09900" y="1896745"/>
            <a:ext cx="2719070" cy="393446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2631186" y="1333534"/>
            <a:ext cx="6799802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ctr">
              <a:lnSpc>
                <a:spcPts val="2200"/>
              </a:lnSpc>
            </a:pPr>
            <a:r>
              <a:rPr lang="zh-CN" altLang="zh-CN" sz="28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购买哪种包装的味精更划算？</a:t>
            </a:r>
            <a:endParaRPr lang="zh-CN" altLang="zh-CN" sz="2800" kern="10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4442971" y="5124659"/>
            <a:ext cx="1004835" cy="584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7971617" y="5156479"/>
            <a:ext cx="1004835" cy="584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7087362" y="2011345"/>
            <a:ext cx="1004835" cy="584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>
            <a:off x="3711116" y="1981200"/>
            <a:ext cx="1004835" cy="584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1235075" y="414655"/>
            <a:ext cx="20281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情景引入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702279" y="1592151"/>
            <a:ext cx="5556738" cy="23447"/>
          </a:xfrm>
          <a:prstGeom prst="line">
            <a:avLst/>
          </a:prstGeom>
          <a:ln w="12700">
            <a:solidFill>
              <a:srgbClr val="014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139568" y="1333554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178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90043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任务三：探究质量</a:t>
            </a:r>
          </a:p>
        </p:txBody>
      </p:sp>
      <p:sp>
        <p:nvSpPr>
          <p:cNvPr id="8" name="文本框 58377"/>
          <p:cNvSpPr txBox="1"/>
          <p:nvPr>
            <p:custDataLst>
              <p:tags r:id="rId4"/>
            </p:custDataLst>
          </p:nvPr>
        </p:nvSpPr>
        <p:spPr>
          <a:xfrm>
            <a:off x="2758378" y="1803382"/>
            <a:ext cx="8071015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提出问题：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  <a:p>
            <a:pPr indent="0">
              <a:buClrTx/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       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物体的质量与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形状、状态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是否有关？</a:t>
            </a:r>
            <a:endParaRPr lang="en-US" altLang="zh-CN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4" name="文本框 58377"/>
          <p:cNvSpPr txBox="1"/>
          <p:nvPr>
            <p:custDataLst>
              <p:tags r:id="rId5"/>
            </p:custDataLst>
          </p:nvPr>
        </p:nvSpPr>
        <p:spPr>
          <a:xfrm>
            <a:off x="2758378" y="2644331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作出猜想：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5" name="文本框 58377"/>
          <p:cNvSpPr txBox="1"/>
          <p:nvPr>
            <p:custDataLst>
              <p:tags r:id="rId6"/>
            </p:custDataLst>
          </p:nvPr>
        </p:nvSpPr>
        <p:spPr>
          <a:xfrm>
            <a:off x="2758378" y="3160606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实验探究：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2809874" y="3750414"/>
          <a:ext cx="5936051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7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橡皮泥形变前质量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/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橡皮泥形变后质量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/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42.4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42.4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表格 20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2809875" y="4884694"/>
          <a:ext cx="5936051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7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冰块熔化前总质量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/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冰块熔化后总质量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/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665703" y="1592151"/>
            <a:ext cx="5556738" cy="23447"/>
          </a:xfrm>
          <a:prstGeom prst="line">
            <a:avLst/>
          </a:prstGeom>
          <a:ln w="12700">
            <a:solidFill>
              <a:srgbClr val="014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102992" y="1333554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8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9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178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53467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任务三：探究质量</a:t>
            </a:r>
          </a:p>
        </p:txBody>
      </p:sp>
      <p:sp>
        <p:nvSpPr>
          <p:cNvPr id="16" name="文本框 58377"/>
          <p:cNvSpPr txBox="1"/>
          <p:nvPr>
            <p:custDataLst>
              <p:tags r:id="rId4"/>
            </p:custDataLst>
          </p:nvPr>
        </p:nvSpPr>
        <p:spPr>
          <a:xfrm>
            <a:off x="2763712" y="3437784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理论探究：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8" name="文本框 58377"/>
          <p:cNvSpPr txBox="1"/>
          <p:nvPr>
            <p:custDataLst>
              <p:tags r:id="rId5"/>
            </p:custDataLst>
          </p:nvPr>
        </p:nvSpPr>
        <p:spPr>
          <a:xfrm>
            <a:off x="2763712" y="1997909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实验结论：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3336260" y="2645556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物体的质量与形状、状态无关</a:t>
            </a:r>
            <a:endParaRPr lang="zh-CN" altLang="en-US" sz="2800"/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2963008" y="4074274"/>
            <a:ext cx="5923817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>
              <a:lnSpc>
                <a:spcPts val="3200"/>
              </a:lnSpc>
            </a:pPr>
            <a:r>
              <a:rPr lang="zh-CN" altLang="en-US" sz="28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当</a:t>
            </a:r>
            <a:r>
              <a:rPr lang="zh-CN" altLang="zh-CN" sz="28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物体的形状、状态发生变化时，物体所含物质的多少没有改变，所以物体的质量不随物体的形状、状态</a:t>
            </a:r>
            <a:r>
              <a:rPr lang="zh-CN" altLang="en-US" sz="28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变化而</a:t>
            </a:r>
            <a:r>
              <a:rPr lang="zh-CN" altLang="zh-CN" sz="28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改变。</a:t>
            </a:r>
            <a:endParaRPr lang="zh-CN" altLang="zh-CN" sz="2800" kern="10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537687" y="1592151"/>
            <a:ext cx="5556738" cy="23447"/>
          </a:xfrm>
          <a:prstGeom prst="line">
            <a:avLst/>
          </a:prstGeom>
          <a:ln w="12700">
            <a:solidFill>
              <a:srgbClr val="014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974976" y="1333554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11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2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178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225451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任务三：探究质量</a:t>
            </a:r>
          </a:p>
        </p:txBody>
      </p:sp>
      <p:sp>
        <p:nvSpPr>
          <p:cNvPr id="8" name="文本框 58377"/>
          <p:cNvSpPr txBox="1"/>
          <p:nvPr>
            <p:custDataLst>
              <p:tags r:id="rId4"/>
            </p:custDataLst>
          </p:nvPr>
        </p:nvSpPr>
        <p:spPr>
          <a:xfrm>
            <a:off x="2537271" y="1812272"/>
            <a:ext cx="8071015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提出问题：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  <a:p>
            <a:pPr indent="0">
              <a:buClrTx/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       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物体的质量与位置是否有关？</a:t>
            </a:r>
            <a:endParaRPr lang="en-US" altLang="zh-CN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4" name="文本框 58377"/>
          <p:cNvSpPr txBox="1"/>
          <p:nvPr>
            <p:custDataLst>
              <p:tags r:id="rId5"/>
            </p:custDataLst>
          </p:nvPr>
        </p:nvSpPr>
        <p:spPr>
          <a:xfrm>
            <a:off x="2537271" y="2653221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作出猜想：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16" name="文本框 58377"/>
          <p:cNvSpPr txBox="1"/>
          <p:nvPr>
            <p:custDataLst>
              <p:tags r:id="rId6"/>
            </p:custDataLst>
          </p:nvPr>
        </p:nvSpPr>
        <p:spPr>
          <a:xfrm>
            <a:off x="2537271" y="3136200"/>
            <a:ext cx="340429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理论分析：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2666459" y="3590916"/>
            <a:ext cx="651285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>
              <a:lnSpc>
                <a:spcPts val="2700"/>
              </a:lnSpc>
            </a:pPr>
            <a:r>
              <a:rPr lang="zh-CN" altLang="en-US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当</a:t>
            </a:r>
            <a:r>
              <a:rPr lang="zh-CN" altLang="zh-CN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物体的</a:t>
            </a:r>
            <a:r>
              <a:rPr lang="zh-CN" altLang="en-US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位置</a:t>
            </a:r>
            <a:r>
              <a:rPr lang="zh-CN" altLang="zh-CN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发生变化时，</a:t>
            </a:r>
            <a:r>
              <a:rPr lang="zh-CN" altLang="en-US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由于</a:t>
            </a:r>
            <a:r>
              <a:rPr lang="zh-CN" altLang="zh-CN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物体所含物质的多少没有改变，所以物体的质量不随</a:t>
            </a:r>
            <a:r>
              <a:rPr lang="zh-CN" altLang="en-US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位置的</a:t>
            </a:r>
            <a:r>
              <a:rPr lang="zh-CN" altLang="zh-CN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改变</a:t>
            </a:r>
            <a:r>
              <a:rPr lang="zh-CN" altLang="en-US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而变化</a:t>
            </a:r>
            <a:r>
              <a:rPr lang="zh-CN" altLang="zh-CN" sz="2400" kern="1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2400" kern="10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58377"/>
          <p:cNvSpPr txBox="1"/>
          <p:nvPr>
            <p:custDataLst>
              <p:tags r:id="rId8"/>
            </p:custDataLst>
          </p:nvPr>
        </p:nvSpPr>
        <p:spPr>
          <a:xfrm>
            <a:off x="3736355" y="4761269"/>
            <a:ext cx="61310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物体的质量与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形状、状态、位置 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无关。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                                 </a:t>
            </a:r>
          </a:p>
        </p:txBody>
      </p:sp>
      <p:sp>
        <p:nvSpPr>
          <p:cNvPr id="22" name="文本框 58377"/>
          <p:cNvSpPr txBox="1"/>
          <p:nvPr>
            <p:custDataLst>
              <p:tags r:id="rId9"/>
            </p:custDataLst>
          </p:nvPr>
        </p:nvSpPr>
        <p:spPr>
          <a:xfrm>
            <a:off x="3666247" y="5392700"/>
            <a:ext cx="551307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质量是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物体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的一种属性。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    </a:t>
            </a:r>
          </a:p>
        </p:txBody>
      </p:sp>
      <p:sp>
        <p:nvSpPr>
          <p:cNvPr id="23" name="文本框 58377"/>
          <p:cNvSpPr txBox="1"/>
          <p:nvPr>
            <p:custDataLst>
              <p:tags r:id="rId10"/>
            </p:custDataLst>
          </p:nvPr>
        </p:nvSpPr>
        <p:spPr>
          <a:xfrm>
            <a:off x="2666459" y="4757578"/>
            <a:ext cx="1320717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buClrTx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结论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仿宋" panose="02010609060101010101" charset="-122"/>
              </a:rPr>
              <a:t>：</a:t>
            </a:r>
            <a:endParaRPr lang="en-US" altLang="zh-CN" sz="2800" b="1">
              <a:latin typeface="华文楷体" panose="02010600040101010101" pitchFamily="2" charset="-122"/>
              <a:ea typeface="华文楷体" panose="02010600040101010101" pitchFamily="2" charset="-122"/>
              <a:cs typeface="仿宋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17615" y="1981200"/>
            <a:ext cx="2623820" cy="38500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10815" y="1896745"/>
            <a:ext cx="2719070" cy="393446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2141633" y="915063"/>
            <a:ext cx="6799802" cy="43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>
              <a:lnSpc>
                <a:spcPts val="2200"/>
              </a:lnSpc>
            </a:pPr>
            <a:r>
              <a:rPr lang="zh-CN" altLang="zh-CN" sz="36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购买哪种包装的味精更划算？</a:t>
            </a:r>
            <a:endParaRPr lang="zh-CN" altLang="zh-CN" sz="3600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4143886" y="5124659"/>
            <a:ext cx="1004835" cy="584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7672532" y="5156479"/>
            <a:ext cx="1004835" cy="584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6788277" y="2011345"/>
            <a:ext cx="1004835" cy="584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>
            <a:off x="3412031" y="1981200"/>
            <a:ext cx="1004835" cy="584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642060" y="1760762"/>
            <a:ext cx="5556738" cy="23447"/>
          </a:xfrm>
          <a:prstGeom prst="line">
            <a:avLst/>
          </a:prstGeom>
          <a:ln w="12700">
            <a:solidFill>
              <a:srgbClr val="711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042773" y="1209557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711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1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AE02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AE0203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87552" y="118624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物体的质量（</a:t>
            </a:r>
            <a:r>
              <a:rPr lang="en-US" altLang="zh-CN" sz="3000" i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658060" y="1889596"/>
            <a:ext cx="7331706" cy="596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定义：物体所含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物质的多少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</a:p>
        </p:txBody>
      </p:sp>
      <p:sp>
        <p:nvSpPr>
          <p:cNvPr id="8" name="Text Box 14"/>
          <p:cNvSpPr/>
          <p:nvPr>
            <p:custDataLst>
              <p:tags r:id="rId5"/>
            </p:custDataLst>
          </p:nvPr>
        </p:nvSpPr>
        <p:spPr>
          <a:xfrm>
            <a:off x="2658060" y="2572276"/>
            <a:ext cx="7099604" cy="596317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单位：国际单位制，单位是千克 （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kg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  <p:sp>
        <p:nvSpPr>
          <p:cNvPr id="9" name="Text Box 14"/>
          <p:cNvSpPr/>
          <p:nvPr>
            <p:custDataLst>
              <p:tags r:id="rId6"/>
            </p:custDataLst>
          </p:nvPr>
        </p:nvSpPr>
        <p:spPr>
          <a:xfrm>
            <a:off x="2921794" y="3278749"/>
            <a:ext cx="6835870" cy="596317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其它单位吨（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t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）、克（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g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）、毫克（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mg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  <p:sp>
        <p:nvSpPr>
          <p:cNvPr id="10" name="Text Box 14"/>
          <p:cNvSpPr/>
          <p:nvPr>
            <p:custDataLst>
              <p:tags r:id="rId7"/>
            </p:custDataLst>
          </p:nvPr>
        </p:nvSpPr>
        <p:spPr>
          <a:xfrm>
            <a:off x="2658060" y="3849985"/>
            <a:ext cx="5106212" cy="596317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测量工具：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托盘天平</a:t>
            </a:r>
          </a:p>
        </p:txBody>
      </p:sp>
      <p:sp>
        <p:nvSpPr>
          <p:cNvPr id="11" name="Text Box 14"/>
          <p:cNvSpPr/>
          <p:nvPr>
            <p:custDataLst>
              <p:tags r:id="rId8"/>
            </p:custDataLst>
          </p:nvPr>
        </p:nvSpPr>
        <p:spPr>
          <a:xfrm>
            <a:off x="2861575" y="4431188"/>
            <a:ext cx="6146281" cy="596317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“放”“移”“调”“称”“记”“收”</a:t>
            </a:r>
          </a:p>
        </p:txBody>
      </p:sp>
      <p:sp>
        <p:nvSpPr>
          <p:cNvPr id="12" name="Text Box 14"/>
          <p:cNvSpPr/>
          <p:nvPr>
            <p:custDataLst>
              <p:tags r:id="rId9"/>
            </p:custDataLst>
          </p:nvPr>
        </p:nvSpPr>
        <p:spPr>
          <a:xfrm>
            <a:off x="2712924" y="5127694"/>
            <a:ext cx="5106212" cy="596317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4.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质量是物体的一种属性。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 flipV="1">
            <a:off x="1459428" y="1569853"/>
            <a:ext cx="5556738" cy="23447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784957" y="1311256"/>
            <a:ext cx="445481" cy="469613"/>
            <a:chOff x="2121873" y="1511588"/>
            <a:chExt cx="445481" cy="469613"/>
          </a:xfrm>
        </p:grpSpPr>
        <p:sp>
          <p:nvSpPr>
            <p:cNvPr id="7" name="矩形 6"/>
            <p:cNvSpPr/>
            <p:nvPr>
              <p:custDataLst>
                <p:tags r:id="rId20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21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05183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任务一：认识质量</a:t>
            </a: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2929984" y="4126358"/>
            <a:ext cx="2386288" cy="2068226"/>
            <a:chOff x="216" y="4782"/>
            <a:chExt cx="3063" cy="2975"/>
          </a:xfrm>
        </p:grpSpPr>
        <p:pic>
          <p:nvPicPr>
            <p:cNvPr id="12" name="Picture 1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216" y="4782"/>
              <a:ext cx="2505" cy="29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TextBox 14"/>
            <p:cNvSpPr txBox="1"/>
            <p:nvPr>
              <p:custDataLst>
                <p:tags r:id="rId19"/>
              </p:custDataLst>
            </p:nvPr>
          </p:nvSpPr>
          <p:spPr>
            <a:xfrm>
              <a:off x="1943" y="4787"/>
              <a:ext cx="1336" cy="6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SzTx/>
                <a:buFontTx/>
              </a:pPr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铁锅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5104806" y="4120062"/>
            <a:ext cx="2212097" cy="1949447"/>
            <a:chOff x="3080" y="4716"/>
            <a:chExt cx="2935" cy="3254"/>
          </a:xfrm>
        </p:grpSpPr>
        <p:pic>
          <p:nvPicPr>
            <p:cNvPr id="15" name="Picture 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3080" y="4716"/>
              <a:ext cx="2536" cy="32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2"/>
            <p:cNvSpPr txBox="1"/>
            <p:nvPr>
              <p:custDataLst>
                <p:tags r:id="rId17"/>
              </p:custDataLst>
            </p:nvPr>
          </p:nvSpPr>
          <p:spPr>
            <a:xfrm>
              <a:off x="4575" y="4801"/>
              <a:ext cx="1440" cy="7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SzTx/>
                <a:buFontTx/>
              </a:pPr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木椅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6"/>
            </p:custDataLst>
          </p:nvPr>
        </p:nvGrpSpPr>
        <p:grpSpPr>
          <a:xfrm>
            <a:off x="2972495" y="2009990"/>
            <a:ext cx="1858815" cy="1950092"/>
            <a:chOff x="324" y="1299"/>
            <a:chExt cx="2416" cy="3093"/>
          </a:xfrm>
        </p:grpSpPr>
        <p:pic>
          <p:nvPicPr>
            <p:cNvPr id="18" name="Picture 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324" y="1299"/>
              <a:ext cx="2416" cy="30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Box 1"/>
            <p:cNvSpPr txBox="1"/>
            <p:nvPr>
              <p:custDataLst>
                <p:tags r:id="rId15"/>
              </p:custDataLst>
            </p:nvPr>
          </p:nvSpPr>
          <p:spPr>
            <a:xfrm>
              <a:off x="951" y="1357"/>
              <a:ext cx="1282" cy="7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SzTx/>
                <a:buFontTx/>
              </a:pPr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木桌</a:t>
              </a:r>
            </a:p>
          </p:txBody>
        </p:sp>
      </p:grpSp>
      <p:grpSp>
        <p:nvGrpSpPr>
          <p:cNvPr id="20" name="组合 19"/>
          <p:cNvGrpSpPr/>
          <p:nvPr>
            <p:custDataLst>
              <p:tags r:id="rId7"/>
            </p:custDataLst>
          </p:nvPr>
        </p:nvGrpSpPr>
        <p:grpSpPr>
          <a:xfrm>
            <a:off x="5084456" y="1970281"/>
            <a:ext cx="1869893" cy="2015481"/>
            <a:chOff x="3221" y="791"/>
            <a:chExt cx="2745" cy="3518"/>
          </a:xfrm>
        </p:grpSpPr>
        <p:pic>
          <p:nvPicPr>
            <p:cNvPr id="21" name="Picture 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3221" y="801"/>
              <a:ext cx="2745" cy="35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TextBox 13"/>
            <p:cNvSpPr txBox="1"/>
            <p:nvPr>
              <p:custDataLst>
                <p:tags r:id="rId13"/>
              </p:custDataLst>
            </p:nvPr>
          </p:nvSpPr>
          <p:spPr>
            <a:xfrm>
              <a:off x="4027" y="791"/>
              <a:ext cx="1660" cy="8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SzTx/>
                <a:buFontTx/>
              </a:pPr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铁钉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t="11174" r="7227"/>
          <a:stretch>
            <a:fillRect/>
          </a:stretch>
        </p:blipFill>
        <p:spPr>
          <a:xfrm>
            <a:off x="7192918" y="1963318"/>
            <a:ext cx="1869893" cy="200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945" r="48926"/>
          <a:stretch>
            <a:fillRect/>
          </a:stretch>
        </p:blipFill>
        <p:spPr>
          <a:xfrm>
            <a:off x="7206615" y="4130541"/>
            <a:ext cx="1869894" cy="190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13"/>
          <p:cNvSpPr txBox="1"/>
          <p:nvPr>
            <p:custDataLst>
              <p:tags r:id="rId10"/>
            </p:custDataLst>
          </p:nvPr>
        </p:nvSpPr>
        <p:spPr>
          <a:xfrm>
            <a:off x="7337260" y="2071125"/>
            <a:ext cx="1152128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buSzTx/>
              <a:buFontTx/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筷子</a:t>
            </a:r>
          </a:p>
        </p:txBody>
      </p:sp>
      <p:sp>
        <p:nvSpPr>
          <p:cNvPr id="28" name="TextBox 13"/>
          <p:cNvSpPr txBox="1"/>
          <p:nvPr>
            <p:custDataLst>
              <p:tags r:id="rId11"/>
            </p:custDataLst>
          </p:nvPr>
        </p:nvSpPr>
        <p:spPr>
          <a:xfrm>
            <a:off x="7459627" y="4217645"/>
            <a:ext cx="10279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螺母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457396" y="1569853"/>
            <a:ext cx="5556738" cy="23447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894685" y="1311256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28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29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591211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任务一：认识质量</a:t>
            </a:r>
          </a:p>
        </p:txBody>
      </p:sp>
      <p:grpSp>
        <p:nvGrpSpPr>
          <p:cNvPr id="27" name="组合 26"/>
          <p:cNvGrpSpPr/>
          <p:nvPr>
            <p:custDataLst>
              <p:tags r:id="rId4"/>
            </p:custDataLst>
          </p:nvPr>
        </p:nvGrpSpPr>
        <p:grpSpPr>
          <a:xfrm>
            <a:off x="3386280" y="3141280"/>
            <a:ext cx="1591542" cy="1353984"/>
            <a:chOff x="2609540" y="1774864"/>
            <a:chExt cx="1591542" cy="1353984"/>
          </a:xfrm>
        </p:grpSpPr>
        <p:sp>
          <p:nvSpPr>
            <p:cNvPr id="7" name="TextBox 14"/>
            <p:cNvSpPr txBox="1"/>
            <p:nvPr>
              <p:custDataLst>
                <p:tags r:id="rId24"/>
              </p:custDataLst>
            </p:nvPr>
          </p:nvSpPr>
          <p:spPr>
            <a:xfrm>
              <a:off x="2630872" y="1881950"/>
              <a:ext cx="1406093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SzTx/>
                <a:buFontTx/>
              </a:pPr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铁   锅</a:t>
              </a:r>
            </a:p>
          </p:txBody>
        </p:sp>
        <p:sp>
          <p:nvSpPr>
            <p:cNvPr id="8" name="TextBox 13"/>
            <p:cNvSpPr txBox="1"/>
            <p:nvPr>
              <p:custDataLst>
                <p:tags r:id="rId25"/>
              </p:custDataLst>
            </p:nvPr>
          </p:nvSpPr>
          <p:spPr>
            <a:xfrm>
              <a:off x="2648463" y="2263945"/>
              <a:ext cx="1552619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SzTx/>
                <a:buFontTx/>
              </a:pPr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铁   钉</a:t>
              </a:r>
            </a:p>
          </p:txBody>
        </p:sp>
        <p:sp>
          <p:nvSpPr>
            <p:cNvPr id="9" name="TextBox 13"/>
            <p:cNvSpPr txBox="1"/>
            <p:nvPr>
              <p:custDataLst>
                <p:tags r:id="rId26"/>
              </p:custDataLst>
            </p:nvPr>
          </p:nvSpPr>
          <p:spPr>
            <a:xfrm>
              <a:off x="2647736" y="2654900"/>
              <a:ext cx="1552619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螺   母</a:t>
              </a:r>
            </a:p>
          </p:txBody>
        </p:sp>
        <p:sp>
          <p:nvSpPr>
            <p:cNvPr id="13" name="矩形 12"/>
            <p:cNvSpPr/>
            <p:nvPr>
              <p:custDataLst>
                <p:tags r:id="rId27"/>
              </p:custDataLst>
            </p:nvPr>
          </p:nvSpPr>
          <p:spPr>
            <a:xfrm>
              <a:off x="2609540" y="1774864"/>
              <a:ext cx="1090560" cy="135398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>
            <p:custDataLst>
              <p:tags r:id="rId5"/>
            </p:custDataLst>
          </p:nvPr>
        </p:nvGrpSpPr>
        <p:grpSpPr>
          <a:xfrm>
            <a:off x="3355390" y="1720019"/>
            <a:ext cx="1758219" cy="1353984"/>
            <a:chOff x="2594921" y="3197238"/>
            <a:chExt cx="1758219" cy="1353984"/>
          </a:xfrm>
        </p:grpSpPr>
        <p:sp>
          <p:nvSpPr>
            <p:cNvPr id="10" name="TextBox 1"/>
            <p:cNvSpPr txBox="1"/>
            <p:nvPr>
              <p:custDataLst>
                <p:tags r:id="rId20"/>
              </p:custDataLst>
            </p:nvPr>
          </p:nvSpPr>
          <p:spPr>
            <a:xfrm>
              <a:off x="2666751" y="3233814"/>
              <a:ext cx="130643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SzTx/>
                <a:buFontTx/>
              </a:pPr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木  桌</a:t>
              </a:r>
            </a:p>
          </p:txBody>
        </p:sp>
        <p:sp>
          <p:nvSpPr>
            <p:cNvPr id="11" name="TextBox 12"/>
            <p:cNvSpPr txBox="1"/>
            <p:nvPr>
              <p:custDataLst>
                <p:tags r:id="rId21"/>
              </p:custDataLst>
            </p:nvPr>
          </p:nvSpPr>
          <p:spPr>
            <a:xfrm>
              <a:off x="2666751" y="3610730"/>
              <a:ext cx="1686389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SzTx/>
                <a:buFontTx/>
              </a:pPr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木  椅</a:t>
              </a:r>
            </a:p>
          </p:txBody>
        </p:sp>
        <p:sp>
          <p:nvSpPr>
            <p:cNvPr id="12" name="TextBox 13"/>
            <p:cNvSpPr txBox="1"/>
            <p:nvPr>
              <p:custDataLst>
                <p:tags r:id="rId22"/>
              </p:custDataLst>
            </p:nvPr>
          </p:nvSpPr>
          <p:spPr>
            <a:xfrm>
              <a:off x="2666751" y="4040371"/>
              <a:ext cx="1388502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buSzTx/>
                <a:buFontTx/>
              </a:pPr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筷  子</a:t>
              </a:r>
            </a:p>
          </p:txBody>
        </p:sp>
        <p:sp>
          <p:nvSpPr>
            <p:cNvPr id="20" name="矩形 19"/>
            <p:cNvSpPr/>
            <p:nvPr>
              <p:custDataLst>
                <p:tags r:id="rId23"/>
              </p:custDataLst>
            </p:nvPr>
          </p:nvSpPr>
          <p:spPr>
            <a:xfrm>
              <a:off x="2594921" y="3197238"/>
              <a:ext cx="1090560" cy="135398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>
            <p:custDataLst>
              <p:tags r:id="rId6"/>
            </p:custDataLst>
          </p:nvPr>
        </p:nvGrpSpPr>
        <p:grpSpPr>
          <a:xfrm>
            <a:off x="5029399" y="3483978"/>
            <a:ext cx="3443943" cy="638318"/>
            <a:chOff x="4353140" y="2218045"/>
            <a:chExt cx="3443943" cy="638318"/>
          </a:xfrm>
        </p:grpSpPr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6572708" y="2394698"/>
              <a:ext cx="12243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铁 </a:t>
              </a:r>
              <a:endParaRPr lang="zh-CN" altLang="en-US" sz="2400"/>
            </a:p>
          </p:txBody>
        </p:sp>
        <p:sp>
          <p:nvSpPr>
            <p:cNvPr id="18" name="Text Box 18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436591" y="2218045"/>
              <a:ext cx="1668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400">
                  <a:solidFill>
                    <a:schemeClr val="tx2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组成材料</a:t>
              </a:r>
            </a:p>
          </p:txBody>
        </p:sp>
        <p:cxnSp>
          <p:nvCxnSpPr>
            <p:cNvPr id="22" name="直接箭头连接符 21"/>
            <p:cNvCxnSpPr/>
            <p:nvPr>
              <p:custDataLst>
                <p:tags r:id="rId19"/>
              </p:custDataLst>
            </p:nvPr>
          </p:nvCxnSpPr>
          <p:spPr>
            <a:xfrm>
              <a:off x="4353140" y="2679710"/>
              <a:ext cx="1751451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>
            <p:custDataLst>
              <p:tags r:id="rId7"/>
            </p:custDataLst>
          </p:nvPr>
        </p:nvGrpSpPr>
        <p:grpSpPr>
          <a:xfrm>
            <a:off x="5107128" y="1932411"/>
            <a:ext cx="3450424" cy="673220"/>
            <a:chOff x="4346659" y="3409630"/>
            <a:chExt cx="3450424" cy="673220"/>
          </a:xfrm>
        </p:grpSpPr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72708" y="3621185"/>
              <a:ext cx="12243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latin typeface="华文楷体" panose="02010600040101010101" pitchFamily="2" charset="-122"/>
                  <a:ea typeface="华文楷体" panose="02010600040101010101" pitchFamily="2" charset="-122"/>
                </a:rPr>
                <a:t>木 </a:t>
              </a:r>
              <a:endParaRPr lang="zh-CN" altLang="en-US" sz="2400"/>
            </a:p>
          </p:txBody>
        </p:sp>
        <p:sp>
          <p:nvSpPr>
            <p:cNvPr id="19" name="Text Box 18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436591" y="3409630"/>
              <a:ext cx="1668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algn="l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400">
                  <a:solidFill>
                    <a:schemeClr val="tx2">
                      <a:lumMod val="50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组成材料</a:t>
              </a:r>
            </a:p>
          </p:txBody>
        </p:sp>
        <p:cxnSp>
          <p:nvCxnSpPr>
            <p:cNvPr id="23" name="直接箭头连接符 22"/>
            <p:cNvCxnSpPr/>
            <p:nvPr>
              <p:custDataLst>
                <p:tags r:id="rId16"/>
              </p:custDataLst>
            </p:nvPr>
          </p:nvCxnSpPr>
          <p:spPr>
            <a:xfrm>
              <a:off x="4346659" y="3891518"/>
              <a:ext cx="1751451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>
            <p:custDataLst>
              <p:tags r:id="rId8"/>
            </p:custDataLst>
          </p:nvPr>
        </p:nvGrpSpPr>
        <p:grpSpPr>
          <a:xfrm>
            <a:off x="3353059" y="4624967"/>
            <a:ext cx="6424199" cy="525993"/>
            <a:chOff x="2666751" y="4635127"/>
            <a:chExt cx="6424199" cy="525993"/>
          </a:xfrm>
        </p:grpSpPr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2666751" y="4637900"/>
              <a:ext cx="12243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物 体 </a:t>
              </a:r>
              <a:endParaRPr lang="zh-CN" altLang="en-US" sz="2800"/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6426403" y="4637900"/>
              <a:ext cx="12243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物 质 </a:t>
              </a:r>
              <a:endParaRPr lang="zh-CN" altLang="en-US" sz="2800"/>
            </a:p>
          </p:txBody>
        </p:sp>
        <p:sp>
          <p:nvSpPr>
            <p:cNvPr id="24" name="文本框 23"/>
            <p:cNvSpPr txBox="1"/>
            <p:nvPr>
              <p:custDataLst>
                <p:tags r:id="rId12"/>
              </p:custDataLst>
            </p:nvPr>
          </p:nvSpPr>
          <p:spPr>
            <a:xfrm>
              <a:off x="7866575" y="4635127"/>
              <a:ext cx="12243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组成 </a:t>
              </a:r>
              <a:endParaRPr lang="zh-CN" altLang="en-US" sz="2800"/>
            </a:p>
          </p:txBody>
        </p:sp>
        <p:sp>
          <p:nvSpPr>
            <p:cNvPr id="25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4986231" y="4635127"/>
              <a:ext cx="12243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由 </a:t>
              </a:r>
              <a:endParaRPr lang="zh-CN" altLang="en-US" sz="2800"/>
            </a:p>
          </p:txBody>
        </p:sp>
      </p:grpSp>
      <p:sp>
        <p:nvSpPr>
          <p:cNvPr id="26" name="文本框 25"/>
          <p:cNvSpPr txBox="1"/>
          <p:nvPr>
            <p:custDataLst>
              <p:tags r:id="rId9"/>
            </p:custDataLst>
          </p:nvPr>
        </p:nvSpPr>
        <p:spPr>
          <a:xfrm>
            <a:off x="2947020" y="5263805"/>
            <a:ext cx="7331706" cy="606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</a:rPr>
              <a:t>质量（</a:t>
            </a:r>
            <a:r>
              <a:rPr lang="en-US" altLang="zh-CN" sz="3200" i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</a:rPr>
              <a:t>）：物体所含</a:t>
            </a:r>
            <a:r>
              <a:rPr lang="zh-CN" altLang="en-US" sz="32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物质的多少</a:t>
            </a: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1574263" y="1592151"/>
            <a:ext cx="5556738" cy="23447"/>
          </a:xfrm>
          <a:prstGeom prst="line">
            <a:avLst/>
          </a:prstGeom>
          <a:ln w="12700">
            <a:solidFill>
              <a:srgbClr val="014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1011552" y="1333554"/>
            <a:ext cx="445481" cy="469613"/>
            <a:chOff x="2121873" y="1511588"/>
            <a:chExt cx="445481" cy="469613"/>
          </a:xfrm>
        </p:grpSpPr>
        <p:sp>
          <p:nvSpPr>
            <p:cNvPr id="14" name="矩形 13"/>
            <p:cNvSpPr/>
            <p:nvPr>
              <p:custDataLst>
                <p:tags r:id="rId9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0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178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262027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任务一：认识质量</a:t>
            </a:r>
          </a:p>
        </p:txBody>
      </p:sp>
      <p:sp>
        <p:nvSpPr>
          <p:cNvPr id="4" name="Text Box 14"/>
          <p:cNvSpPr/>
          <p:nvPr>
            <p:custDataLst>
              <p:tags r:id="rId4"/>
            </p:custDataLst>
          </p:nvPr>
        </p:nvSpPr>
        <p:spPr>
          <a:xfrm>
            <a:off x="2628071" y="1920399"/>
            <a:ext cx="8466092" cy="114922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质量单位：</a:t>
            </a:r>
            <a:endParaRPr lang="en-US" altLang="zh-CN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国际单位制，质量单位是千克 ,符号 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kg.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2856" y="3491606"/>
            <a:ext cx="1176083" cy="1348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5"/>
          <p:cNvSpPr txBox="1"/>
          <p:nvPr>
            <p:custDataLst>
              <p:tags r:id="rId6"/>
            </p:custDataLst>
          </p:nvPr>
        </p:nvSpPr>
        <p:spPr>
          <a:xfrm>
            <a:off x="3526761" y="3610043"/>
            <a:ext cx="5996969" cy="461665"/>
          </a:xfrm>
          <a:prstGeom prst="rect">
            <a:avLst/>
          </a:prstGeom>
          <a:noFill/>
          <a:ln w="349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最初，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人们规定：在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4℃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时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1dm</a:t>
            </a:r>
            <a:r>
              <a:rPr lang="en-US" altLang="zh-CN" sz="2000" baseline="30000">
                <a:latin typeface="华文楷体" panose="02010600040101010101" pitchFamily="2" charset="-122"/>
                <a:ea typeface="华文楷体" panose="02010600040101010101" pitchFamily="2" charset="-122"/>
              </a:rPr>
              <a:t>3  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纯水 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的质量为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1kg.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Text Box 5"/>
          <p:cNvSpPr txBox="1"/>
          <p:nvPr>
            <p:custDataLst>
              <p:tags r:id="rId7"/>
            </p:custDataLst>
          </p:nvPr>
        </p:nvSpPr>
        <p:spPr>
          <a:xfrm>
            <a:off x="3540379" y="4439517"/>
            <a:ext cx="5983351" cy="400110"/>
          </a:xfrm>
          <a:prstGeom prst="rect">
            <a:avLst/>
          </a:prstGeom>
          <a:noFill/>
          <a:ln w="349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用铂制成了</a:t>
            </a:r>
            <a:r>
              <a:rPr lang="zh-CN" altLang="en-US" sz="20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国际千克原器，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保存在法国档案局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Rectangle 6"/>
          <p:cNvSpPr/>
          <p:nvPr>
            <p:custDataLst>
              <p:tags r:id="rId8"/>
            </p:custDataLst>
          </p:nvPr>
        </p:nvSpPr>
        <p:spPr>
          <a:xfrm>
            <a:off x="2272856" y="4979936"/>
            <a:ext cx="2947035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/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国际千克原器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 flipV="1">
            <a:off x="1512260" y="1569853"/>
            <a:ext cx="5556738" cy="23447"/>
          </a:xfrm>
          <a:prstGeom prst="line">
            <a:avLst/>
          </a:prstGeom>
          <a:ln w="12700">
            <a:solidFill>
              <a:srgbClr val="014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949549" y="1311256"/>
            <a:ext cx="445481" cy="469613"/>
            <a:chOff x="2121873" y="1511588"/>
            <a:chExt cx="445481" cy="469613"/>
          </a:xfrm>
        </p:grpSpPr>
        <p:sp>
          <p:nvSpPr>
            <p:cNvPr id="6" name="矩形 5"/>
            <p:cNvSpPr/>
            <p:nvPr>
              <p:custDataLst>
                <p:tags r:id="rId11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12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16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646075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任务一：认识质量</a:t>
            </a:r>
          </a:p>
        </p:txBody>
      </p:sp>
      <p:pic>
        <p:nvPicPr>
          <p:cNvPr id="9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rcRect l="5947" t="2288" r="11643"/>
          <a:stretch>
            <a:fillRect/>
          </a:stretch>
        </p:blipFill>
        <p:spPr>
          <a:xfrm>
            <a:off x="1841722" y="3061986"/>
            <a:ext cx="1566606" cy="24829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793659" y="2981539"/>
            <a:ext cx="3630086" cy="2773568"/>
          </a:xfrm>
          <a:prstGeom prst="roundRect">
            <a:avLst/>
          </a:prstGeom>
        </p:spPr>
      </p:pic>
      <p:sp>
        <p:nvSpPr>
          <p:cNvPr id="16" name="Text Box 14"/>
          <p:cNvSpPr/>
          <p:nvPr>
            <p:custDataLst>
              <p:tags r:id="rId6"/>
            </p:custDataLst>
          </p:nvPr>
        </p:nvSpPr>
        <p:spPr>
          <a:xfrm>
            <a:off x="1271938" y="1780869"/>
            <a:ext cx="4909406" cy="610616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3200">
                <a:latin typeface="华文楷体" panose="02010600040101010101" pitchFamily="2" charset="-122"/>
                <a:ea typeface="华文楷体" panose="02010600040101010101" pitchFamily="2" charset="-122"/>
              </a:rPr>
              <a:t>生活中遇到的质量信息：</a:t>
            </a:r>
            <a:r>
              <a:rPr lang="en-US" altLang="zh-CN" sz="320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endParaRPr lang="zh-CN" altLang="en-US" sz="32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76" y="2844915"/>
            <a:ext cx="2187425" cy="2917135"/>
          </a:xfrm>
          <a:prstGeom prst="rect">
            <a:avLst/>
          </a:prstGeom>
        </p:spPr>
      </p:pic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6194600" y="4739404"/>
            <a:ext cx="1216739" cy="6974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>
            <a:off x="7777678" y="5196235"/>
            <a:ext cx="1042629" cy="6974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2341536" y="3670833"/>
            <a:ext cx="1042629" cy="6974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1574263" y="1592151"/>
            <a:ext cx="5556738" cy="23447"/>
          </a:xfrm>
          <a:prstGeom prst="line">
            <a:avLst/>
          </a:prstGeom>
          <a:ln w="12700">
            <a:solidFill>
              <a:srgbClr val="014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1011552" y="1333554"/>
            <a:ext cx="445481" cy="469613"/>
            <a:chOff x="2121873" y="1511588"/>
            <a:chExt cx="445481" cy="469613"/>
          </a:xfrm>
        </p:grpSpPr>
        <p:sp>
          <p:nvSpPr>
            <p:cNvPr id="14" name="矩形 13"/>
            <p:cNvSpPr/>
            <p:nvPr>
              <p:custDataLst>
                <p:tags r:id="rId33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34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178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262027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任务一：认识质量</a:t>
            </a:r>
          </a:p>
        </p:txBody>
      </p:sp>
      <p:sp>
        <p:nvSpPr>
          <p:cNvPr id="4" name="Text Box 14"/>
          <p:cNvSpPr/>
          <p:nvPr>
            <p:custDataLst>
              <p:tags r:id="rId4"/>
            </p:custDataLst>
          </p:nvPr>
        </p:nvSpPr>
        <p:spPr>
          <a:xfrm>
            <a:off x="2056698" y="1912666"/>
            <a:ext cx="8466092" cy="830997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0"/>
              </a:spcBef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质量单位：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</a:p>
          <a:p>
            <a:pPr lvl="0">
              <a:spcBef>
                <a:spcPct val="0"/>
              </a:spcBef>
            </a:pP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国际单位制，质量的单位是千克 ,符号 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kg.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Text Box 14"/>
          <p:cNvSpPr/>
          <p:nvPr>
            <p:custDataLst>
              <p:tags r:id="rId5"/>
            </p:custDataLst>
          </p:nvPr>
        </p:nvSpPr>
        <p:spPr>
          <a:xfrm>
            <a:off x="2620108" y="2725609"/>
            <a:ext cx="8466092" cy="582019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其它单位还有吨（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t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）、克（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g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）、毫克（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mg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  <p:grpSp>
        <p:nvGrpSpPr>
          <p:cNvPr id="40" name="组合 39"/>
          <p:cNvGrpSpPr/>
          <p:nvPr>
            <p:custDataLst>
              <p:tags r:id="rId6"/>
            </p:custDataLst>
          </p:nvPr>
        </p:nvGrpSpPr>
        <p:grpSpPr>
          <a:xfrm>
            <a:off x="2962689" y="3399765"/>
            <a:ext cx="5527987" cy="2806531"/>
            <a:chOff x="1441356" y="2796134"/>
            <a:chExt cx="5527987" cy="2806531"/>
          </a:xfrm>
        </p:grpSpPr>
        <p:grpSp>
          <p:nvGrpSpPr>
            <p:cNvPr id="41" name="组合 40"/>
            <p:cNvGrpSpPr/>
            <p:nvPr>
              <p:custDataLst>
                <p:tags r:id="rId7"/>
              </p:custDataLst>
            </p:nvPr>
          </p:nvGrpSpPr>
          <p:grpSpPr>
            <a:xfrm>
              <a:off x="1441356" y="3605692"/>
              <a:ext cx="4571994" cy="1996973"/>
              <a:chOff x="2003" y="2670"/>
              <a:chExt cx="9329" cy="5424"/>
            </a:xfrm>
          </p:grpSpPr>
          <p:cxnSp>
            <p:nvCxnSpPr>
              <p:cNvPr id="64" name="肘形连接符 15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4400" y="4490"/>
                <a:ext cx="2949" cy="1820"/>
              </a:xfrm>
              <a:prstGeom prst="bentConnector3">
                <a:avLst>
                  <a:gd name="adj1" fmla="val 50017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肘形连接符 17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7257" y="6310"/>
                <a:ext cx="4075" cy="1784"/>
              </a:xfrm>
              <a:prstGeom prst="bentConnector3">
                <a:avLst>
                  <a:gd name="adj1" fmla="val 40515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肘形连接符 18"/>
              <p:cNvCxnSpPr/>
              <p:nvPr>
                <p:custDataLst>
                  <p:tags r:id="rId32"/>
                </p:custDataLst>
              </p:nvPr>
            </p:nvCxnSpPr>
            <p:spPr>
              <a:xfrm>
                <a:off x="2003" y="2670"/>
                <a:ext cx="3285" cy="1820"/>
              </a:xfrm>
              <a:prstGeom prst="bentConnector3">
                <a:avLst>
                  <a:gd name="adj1" fmla="val 50000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文本框 41"/>
            <p:cNvSpPr txBox="1"/>
            <p:nvPr>
              <p:custDataLst>
                <p:tags r:id="rId8"/>
              </p:custDataLst>
            </p:nvPr>
          </p:nvSpPr>
          <p:spPr>
            <a:xfrm>
              <a:off x="1630252" y="3175777"/>
              <a:ext cx="1609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吨（</a:t>
              </a:r>
              <a:r>
                <a:rPr lang="en-US" altLang="zh-CN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t</a:t>
              </a: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43" name="文本框 42"/>
            <p:cNvSpPr txBox="1"/>
            <p:nvPr>
              <p:custDataLst>
                <p:tags r:id="rId9"/>
              </p:custDataLst>
            </p:nvPr>
          </p:nvSpPr>
          <p:spPr>
            <a:xfrm>
              <a:off x="2209322" y="3769403"/>
              <a:ext cx="1872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千克（</a:t>
              </a:r>
              <a:r>
                <a:rPr lang="en-US" altLang="zh-CN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kg</a:t>
              </a: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44" name="文本框 43"/>
            <p:cNvSpPr txBox="1"/>
            <p:nvPr>
              <p:custDataLst>
                <p:tags r:id="rId10"/>
              </p:custDataLst>
            </p:nvPr>
          </p:nvSpPr>
          <p:spPr>
            <a:xfrm>
              <a:off x="4868128" y="5072286"/>
              <a:ext cx="21012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毫克（</a:t>
              </a:r>
              <a:r>
                <a:rPr lang="en-US" altLang="zh-CN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m</a:t>
              </a:r>
              <a:r>
                <a:rPr lang="en-US" altLang="zh-CN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11"/>
              </p:custDataLst>
            </p:nvPr>
          </p:nvSpPr>
          <p:spPr>
            <a:xfrm>
              <a:off x="3627894" y="4408785"/>
              <a:ext cx="1609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克（</a:t>
              </a:r>
              <a:r>
                <a:rPr lang="en-US" altLang="zh-CN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zh-CN" altLang="en-US" sz="2400" b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）</a:t>
              </a:r>
            </a:p>
          </p:txBody>
        </p:sp>
        <p:grpSp>
          <p:nvGrpSpPr>
            <p:cNvPr id="46" name="组合 45"/>
            <p:cNvGrpSpPr/>
            <p:nvPr>
              <p:custDataLst>
                <p:tags r:id="rId12"/>
              </p:custDataLst>
            </p:nvPr>
          </p:nvGrpSpPr>
          <p:grpSpPr>
            <a:xfrm>
              <a:off x="1548570" y="3117557"/>
              <a:ext cx="1927541" cy="1211829"/>
              <a:chOff x="6936" y="2942"/>
              <a:chExt cx="3287" cy="2150"/>
            </a:xfrm>
          </p:grpSpPr>
          <p:sp>
            <p:nvSpPr>
              <p:cNvPr id="60" name="弧形 59"/>
              <p:cNvSpPr/>
              <p:nvPr>
                <p:custDataLst>
                  <p:tags r:id="rId26"/>
                </p:custDataLst>
              </p:nvPr>
            </p:nvSpPr>
            <p:spPr>
              <a:xfrm>
                <a:off x="6936" y="2942"/>
                <a:ext cx="3156" cy="2151"/>
              </a:xfrm>
              <a:prstGeom prst="arc">
                <a:avLst>
                  <a:gd name="adj1" fmla="val 16146973"/>
                  <a:gd name="adj2" fmla="val 283441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1" name="组合 60"/>
              <p:cNvGrpSpPr/>
              <p:nvPr>
                <p:custDataLst>
                  <p:tags r:id="rId27"/>
                </p:custDataLst>
              </p:nvPr>
            </p:nvGrpSpPr>
            <p:grpSpPr>
              <a:xfrm>
                <a:off x="9981" y="3976"/>
                <a:ext cx="242" cy="238"/>
                <a:chOff x="2845" y="6121"/>
                <a:chExt cx="242" cy="238"/>
              </a:xfrm>
            </p:grpSpPr>
            <p:cxnSp>
              <p:nvCxnSpPr>
                <p:cNvPr id="62" name="直接连接符 61"/>
                <p:cNvCxnSpPr/>
                <p:nvPr>
                  <p:custDataLst>
                    <p:tags r:id="rId28"/>
                  </p:custDataLst>
                </p:nvPr>
              </p:nvCxnSpPr>
              <p:spPr>
                <a:xfrm>
                  <a:off x="2845" y="6140"/>
                  <a:ext cx="116" cy="20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>
                  <p:custDataLst>
                    <p:tags r:id="rId29"/>
                  </p:custDataLst>
                </p:nvPr>
              </p:nvCxnSpPr>
              <p:spPr>
                <a:xfrm flipV="1">
                  <a:off x="2961" y="6121"/>
                  <a:ext cx="126" cy="2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文本框 46"/>
            <p:cNvSpPr txBox="1"/>
            <p:nvPr>
              <p:custDataLst>
                <p:tags r:id="rId13"/>
              </p:custDataLst>
            </p:nvPr>
          </p:nvSpPr>
          <p:spPr>
            <a:xfrm>
              <a:off x="2915927" y="2796134"/>
              <a:ext cx="1046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lang="en-US" altLang="zh-CN" sz="2400" b="1" baseline="30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48" name="组合 47"/>
            <p:cNvGrpSpPr/>
            <p:nvPr>
              <p:custDataLst>
                <p:tags r:id="rId14"/>
              </p:custDataLst>
            </p:nvPr>
          </p:nvGrpSpPr>
          <p:grpSpPr>
            <a:xfrm>
              <a:off x="2720176" y="3882695"/>
              <a:ext cx="1997092" cy="1104907"/>
              <a:chOff x="6936" y="2942"/>
              <a:chExt cx="3287" cy="2150"/>
            </a:xfrm>
          </p:grpSpPr>
          <p:sp>
            <p:nvSpPr>
              <p:cNvPr id="56" name="弧形 55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" y="2942"/>
                <a:ext cx="3156" cy="2151"/>
              </a:xfrm>
              <a:prstGeom prst="arc">
                <a:avLst>
                  <a:gd name="adj1" fmla="val 16146973"/>
                  <a:gd name="adj2" fmla="val 283441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7" name="组合 56"/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9981" y="3976"/>
                <a:ext cx="242" cy="238"/>
                <a:chOff x="2845" y="6121"/>
                <a:chExt cx="242" cy="238"/>
              </a:xfrm>
            </p:grpSpPr>
            <p:cxnSp>
              <p:nvCxnSpPr>
                <p:cNvPr id="58" name="直接连接符 57"/>
                <p:cNvCxnSpPr/>
                <p:nvPr>
                  <p:custDataLst>
                    <p:tags r:id="rId24"/>
                  </p:custDataLst>
                </p:nvPr>
              </p:nvCxnSpPr>
              <p:spPr>
                <a:xfrm>
                  <a:off x="2845" y="6140"/>
                  <a:ext cx="116" cy="20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>
                  <p:custDataLst>
                    <p:tags r:id="rId25"/>
                  </p:custDataLst>
                </p:nvPr>
              </p:nvCxnSpPr>
              <p:spPr>
                <a:xfrm flipV="1">
                  <a:off x="2961" y="6121"/>
                  <a:ext cx="126" cy="2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9" name="文本框 48"/>
            <p:cNvSpPr txBox="1"/>
            <p:nvPr>
              <p:custDataLst>
                <p:tags r:id="rId15"/>
              </p:custDataLst>
            </p:nvPr>
          </p:nvSpPr>
          <p:spPr>
            <a:xfrm>
              <a:off x="4045647" y="3528805"/>
              <a:ext cx="1046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lang="en-US" altLang="zh-CN" sz="2400" b="1" baseline="30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50" name="组合 49"/>
            <p:cNvGrpSpPr/>
            <p:nvPr>
              <p:custDataLst>
                <p:tags r:id="rId16"/>
              </p:custDataLst>
            </p:nvPr>
          </p:nvGrpSpPr>
          <p:grpSpPr>
            <a:xfrm>
              <a:off x="3962407" y="4496906"/>
              <a:ext cx="1917500" cy="1105421"/>
              <a:chOff x="6936" y="2942"/>
              <a:chExt cx="3287" cy="2150"/>
            </a:xfrm>
          </p:grpSpPr>
          <p:sp>
            <p:nvSpPr>
              <p:cNvPr id="52" name="弧形 51"/>
              <p:cNvSpPr/>
              <p:nvPr>
                <p:custDataLst>
                  <p:tags r:id="rId18"/>
                </p:custDataLst>
              </p:nvPr>
            </p:nvSpPr>
            <p:spPr>
              <a:xfrm>
                <a:off x="6936" y="2942"/>
                <a:ext cx="3156" cy="2151"/>
              </a:xfrm>
              <a:prstGeom prst="arc">
                <a:avLst>
                  <a:gd name="adj1" fmla="val 16146973"/>
                  <a:gd name="adj2" fmla="val 283441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3" name="组合 52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9981" y="3976"/>
                <a:ext cx="242" cy="238"/>
                <a:chOff x="2845" y="6121"/>
                <a:chExt cx="242" cy="238"/>
              </a:xfrm>
            </p:grpSpPr>
            <p:cxnSp>
              <p:nvCxnSpPr>
                <p:cNvPr id="54" name="直接连接符 53"/>
                <p:cNvCxnSpPr/>
                <p:nvPr>
                  <p:custDataLst>
                    <p:tags r:id="rId20"/>
                  </p:custDataLst>
                </p:nvPr>
              </p:nvCxnSpPr>
              <p:spPr>
                <a:xfrm>
                  <a:off x="2845" y="6140"/>
                  <a:ext cx="116" cy="20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>
                  <p:custDataLst>
                    <p:tags r:id="rId21"/>
                  </p:custDataLst>
                </p:nvPr>
              </p:nvCxnSpPr>
              <p:spPr>
                <a:xfrm flipV="1">
                  <a:off x="2961" y="6121"/>
                  <a:ext cx="126" cy="23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" name="文本框 50"/>
            <p:cNvSpPr txBox="1"/>
            <p:nvPr>
              <p:custDataLst>
                <p:tags r:id="rId17"/>
              </p:custDataLst>
            </p:nvPr>
          </p:nvSpPr>
          <p:spPr>
            <a:xfrm>
              <a:off x="5215494" y="4112118"/>
              <a:ext cx="1046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lang="en-US" altLang="zh-CN" sz="2400" baseline="300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V="1">
            <a:off x="1940023" y="1592151"/>
            <a:ext cx="5556738" cy="23447"/>
          </a:xfrm>
          <a:prstGeom prst="line">
            <a:avLst/>
          </a:prstGeom>
          <a:ln w="12700">
            <a:solidFill>
              <a:srgbClr val="014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377312" y="1333554"/>
            <a:ext cx="445481" cy="469613"/>
            <a:chOff x="2121873" y="1511588"/>
            <a:chExt cx="445481" cy="469613"/>
          </a:xfrm>
        </p:grpSpPr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1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178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27787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任务一：认识质量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t="4186" r="30752"/>
          <a:stretch>
            <a:fillRect/>
          </a:stretch>
        </p:blipFill>
        <p:spPr bwMode="auto">
          <a:xfrm>
            <a:off x="2304746" y="2071197"/>
            <a:ext cx="1318076" cy="38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4" t="4445" r="26786"/>
          <a:stretch>
            <a:fillRect/>
          </a:stretch>
        </p:blipFill>
        <p:spPr bwMode="auto">
          <a:xfrm>
            <a:off x="3735661" y="2127719"/>
            <a:ext cx="1325541" cy="382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1913826" y="5462126"/>
            <a:ext cx="4352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两瓶农夫山泉的质量约为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1.1kg.</a:t>
            </a:r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rcRect l="38753" t="4854" r="23023" b="16325"/>
          <a:stretch>
            <a:fillRect/>
          </a:stretch>
        </p:blipFill>
        <p:spPr>
          <a:xfrm>
            <a:off x="7836043" y="2621374"/>
            <a:ext cx="1956677" cy="2840752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rcRect l="41189" t="52703" r="35679" b="32001"/>
          <a:stretch>
            <a:fillRect/>
          </a:stretch>
        </p:blipFill>
        <p:spPr>
          <a:xfrm>
            <a:off x="5289865" y="3041533"/>
            <a:ext cx="2954409" cy="1552972"/>
          </a:xfrm>
          <a:prstGeom prst="wedgeEllipseCallout">
            <a:avLst>
              <a:gd name="adj1" fmla="val 53742"/>
              <a:gd name="adj2" fmla="val 54498"/>
            </a:avLst>
          </a:prstGeom>
          <a:noFill/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6267113" y="5535982"/>
            <a:ext cx="4496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 1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粒益达口香糖的质量约为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1.5g.</a:t>
            </a:r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955354" y="4922461"/>
            <a:ext cx="4502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en-US" altLang="zh-CN" sz="2400">
                <a:solidFill>
                  <a:srgbClr val="E1201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3" name="图片 6246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952656" y="2997316"/>
            <a:ext cx="953201" cy="11650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62469"/>
          <p:cNvSpPr txBox="1"/>
          <p:nvPr>
            <p:custDataLst>
              <p:tags r:id="rId3"/>
            </p:custDataLst>
          </p:nvPr>
        </p:nvSpPr>
        <p:spPr>
          <a:xfrm>
            <a:off x="7762574" y="4606069"/>
            <a:ext cx="1308641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一枚邮票质量约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 </a:t>
            </a:r>
            <a:endParaRPr lang="en-US" altLang="zh-CN" sz="2000">
              <a:solidFill>
                <a:srgbClr val="000099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62470"/>
          <p:cNvSpPr txBox="1"/>
          <p:nvPr>
            <p:custDataLst>
              <p:tags r:id="rId4"/>
            </p:custDataLst>
          </p:nvPr>
        </p:nvSpPr>
        <p:spPr>
          <a:xfrm>
            <a:off x="6268413" y="4593116"/>
            <a:ext cx="139265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一个鸡蛋质量约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 </a:t>
            </a:r>
          </a:p>
        </p:txBody>
      </p:sp>
      <p:pic>
        <p:nvPicPr>
          <p:cNvPr id="6" name="图片 6247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lum bright="35999" contrast="46000"/>
          </a:blip>
          <a:stretch>
            <a:fillRect/>
          </a:stretch>
        </p:blipFill>
        <p:spPr>
          <a:xfrm>
            <a:off x="3152050" y="3022149"/>
            <a:ext cx="1182270" cy="1208909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7" name="文本框 62472"/>
          <p:cNvSpPr txBox="1"/>
          <p:nvPr>
            <p:custDataLst>
              <p:tags r:id="rId6"/>
            </p:custDataLst>
          </p:nvPr>
        </p:nvSpPr>
        <p:spPr>
          <a:xfrm>
            <a:off x="2927493" y="4595623"/>
            <a:ext cx="1555563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一头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鲸质量约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8" name="图片 6247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96" t="23763" r="26572" b="17905"/>
          <a:stretch>
            <a:fillRect/>
          </a:stretch>
        </p:blipFill>
        <p:spPr>
          <a:xfrm>
            <a:off x="6145622" y="2775068"/>
            <a:ext cx="1453981" cy="14541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6247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/>
          <a:srcRect t="3899" b="6683"/>
          <a:stretch>
            <a:fillRect/>
          </a:stretch>
        </p:blipFill>
        <p:spPr>
          <a:xfrm>
            <a:off x="4823020" y="2997316"/>
            <a:ext cx="1176302" cy="1208909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0" name="文本框 62475"/>
          <p:cNvSpPr txBox="1"/>
          <p:nvPr>
            <p:custDataLst>
              <p:tags r:id="rId9"/>
            </p:custDataLst>
          </p:nvPr>
        </p:nvSpPr>
        <p:spPr>
          <a:xfrm>
            <a:off x="4554936" y="4588376"/>
            <a:ext cx="1555564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一名中学生质量约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5643333" y="4831020"/>
            <a:ext cx="725487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en-US" altLang="zh-CN" sz="2400">
                <a:solidFill>
                  <a:srgbClr val="E1201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kg</a:t>
            </a: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353004" y="4795985"/>
            <a:ext cx="336550" cy="461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en-US" altLang="zh-CN" sz="2400">
                <a:solidFill>
                  <a:srgbClr val="E1201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8831183" y="4814272"/>
            <a:ext cx="577402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>
              <a:spcBef>
                <a:spcPct val="50000"/>
              </a:spcBef>
              <a:buClrTx/>
            </a:pPr>
            <a:r>
              <a:rPr lang="en-US" altLang="zh-CN" sz="2400">
                <a:solidFill>
                  <a:srgbClr val="E1201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mg</a:t>
            </a:r>
          </a:p>
        </p:txBody>
      </p:sp>
      <p:cxnSp>
        <p:nvCxnSpPr>
          <p:cNvPr id="14" name="直接连接符 13"/>
          <p:cNvCxnSpPr/>
          <p:nvPr>
            <p:custDataLst>
              <p:tags r:id="rId13"/>
            </p:custDataLst>
          </p:nvPr>
        </p:nvCxnSpPr>
        <p:spPr>
          <a:xfrm flipV="1">
            <a:off x="1592551" y="1829895"/>
            <a:ext cx="5556738" cy="23447"/>
          </a:xfrm>
          <a:prstGeom prst="line">
            <a:avLst/>
          </a:prstGeom>
          <a:ln w="12700">
            <a:solidFill>
              <a:srgbClr val="014E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>
            <p:custDataLst>
              <p:tags r:id="rId14"/>
            </p:custDataLst>
          </p:nvPr>
        </p:nvGrpSpPr>
        <p:grpSpPr>
          <a:xfrm>
            <a:off x="1029840" y="1333554"/>
            <a:ext cx="445481" cy="469613"/>
            <a:chOff x="2121873" y="1511588"/>
            <a:chExt cx="445481" cy="469613"/>
          </a:xfrm>
        </p:grpSpPr>
        <p:sp>
          <p:nvSpPr>
            <p:cNvPr id="16" name="矩形 15"/>
            <p:cNvSpPr/>
            <p:nvPr>
              <p:custDataLst>
                <p:tags r:id="rId17"/>
              </p:custDataLst>
            </p:nvPr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14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8"/>
              </p:custDataLst>
            </p:nvPr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178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1280315" y="959326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任务一：认识质量</a:t>
            </a:r>
          </a:p>
        </p:txBody>
      </p:sp>
      <p:sp>
        <p:nvSpPr>
          <p:cNvPr id="19" name="Text Box 14"/>
          <p:cNvSpPr/>
          <p:nvPr>
            <p:custDataLst>
              <p:tags r:id="rId16"/>
            </p:custDataLst>
          </p:nvPr>
        </p:nvSpPr>
        <p:spPr>
          <a:xfrm>
            <a:off x="3095206" y="2018848"/>
            <a:ext cx="5103282" cy="596317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200"/>
              </a:lnSpc>
              <a:spcBef>
                <a:spcPct val="0"/>
              </a:spcBef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请给下列物体填上合适的单位：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czZTRhNjgyZDY5MWQ1YjQ5ZTgwMDQ4ODZlMjVlMjMifQ=="/>
  <p:tag name="KSO_WPP_MARK_KEY" val="f45c9c3e-e688-497f-9794-ec145ffb7bc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3"/>
  <p:tag name="KSO_WM_UNIT_PLACING_PICTURE_USER_VIEWPORT" val="{&quot;height&quot;:8100,&quot;width&quot;:5784.376377952756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7"/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0"/>
  <p:tag name="KSO_WM_UNIT_PLACING_PICTURE_USER_VIEWPORT" val="{&quot;height&quot;:3494,&quot;width&quot;:6067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1"/>
  <p:tag name="KSO_WM_UNIT_PLACING_PICTURE_USER_VIEWPORT" val="{&quot;height&quot;:3436,&quot;width&quot;:6211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0"/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2"/>
  <p:tag name="KSO_WM_BEAUTIFY_FLAG" val=""/>
  <p:tag name="KSO_WM_UNIT_PLACING_PICTURE_USER_VIEWPORT" val="{&quot;height&quot;:9582.946456692913,&quot;width&quot;:14781.176377952756}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9"/>
  <p:tag name="KSO_WM_UNIT_TABLE_BEAUTIFY" val="smartTable{b0464c34-30ce-49a8-b90c-8fc242776324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0"/>
  <p:tag name="KSO_WM_UNIT_TABLE_BEAUTIFY" val="smartTable{b18dbd82-b5e8-4478-8c4d-4591fbb312c9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1080</Words>
  <PresentationFormat>宽屏</PresentationFormat>
  <Paragraphs>166</Paragraphs>
  <Slides>24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阿里巴巴普惠体</vt:lpstr>
      <vt:lpstr>黑体</vt:lpstr>
      <vt:lpstr>华文楷体</vt:lpstr>
      <vt:lpstr>微软雅黑</vt:lpstr>
      <vt:lpstr>Arial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2026-01-07T20:13:32Z</cp:lastPrinted>
  <dcterms:created xsi:type="dcterms:W3CDTF">2026-01-07T20:13:32Z</dcterms:created>
  <dcterms:modified xsi:type="dcterms:W3CDTF">2026-02-26T03:21:40Z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