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318" r:id="rId2"/>
    <p:sldId id="319" r:id="rId3"/>
    <p:sldId id="320" r:id="rId4"/>
    <p:sldId id="321" r:id="rId5"/>
    <p:sldId id="322" r:id="rId6"/>
    <p:sldId id="323" r:id="rId7"/>
    <p:sldId id="324" r:id="rId8"/>
    <p:sldId id="325" r:id="rId9"/>
    <p:sldId id="326" r:id="rId10"/>
    <p:sldId id="327" r:id="rId11"/>
    <p:sldId id="328" r:id="rId12"/>
    <p:sldId id="329" r:id="rId13"/>
    <p:sldId id="330" r:id="rId14"/>
    <p:sldId id="331" r:id="rId15"/>
    <p:sldId id="332" r:id="rId16"/>
    <p:sldId id="333" r:id="rId1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663"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3300"/>
    <a:srgbClr val="FDEC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494" autoAdjust="0"/>
  </p:normalViewPr>
  <p:slideViewPr>
    <p:cSldViewPr showGuides="1">
      <p:cViewPr varScale="1">
        <p:scale>
          <a:sx n="72" d="100"/>
          <a:sy n="72" d="100"/>
        </p:scale>
        <p:origin x="-1326" y="-90"/>
      </p:cViewPr>
      <p:guideLst>
        <p:guide orient="horz" pos="663"/>
        <p:guide pos="29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568BE0-36C4-42E4-AA59-8607795A9726}" type="datetimeFigureOut">
              <a:rPr lang="zh-CN" altLang="en-US" smtClean="0"/>
              <a:t>2017-12-27</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350508-4322-4B81-A6D5-059AB7F0F8DB}" type="slidenum">
              <a:rPr lang="zh-CN" altLang="en-US" smtClean="0"/>
              <a:t>‹#›</a:t>
            </a:fld>
            <a:endParaRPr lang="zh-CN" altLang="en-US"/>
          </a:p>
        </p:txBody>
      </p:sp>
    </p:spTree>
    <p:extLst>
      <p:ext uri="{BB962C8B-B14F-4D97-AF65-F5344CB8AC3E}">
        <p14:creationId xmlns:p14="http://schemas.microsoft.com/office/powerpoint/2010/main" val="3720082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2</a:t>
            </a:fld>
            <a:endParaRPr lang="zh-CN" altLang="en-US"/>
          </a:p>
        </p:txBody>
      </p:sp>
    </p:spTree>
    <p:extLst>
      <p:ext uri="{BB962C8B-B14F-4D97-AF65-F5344CB8AC3E}">
        <p14:creationId xmlns:p14="http://schemas.microsoft.com/office/powerpoint/2010/main" val="22569996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3</a:t>
            </a:fld>
            <a:endParaRPr lang="zh-CN" altLang="en-US"/>
          </a:p>
        </p:txBody>
      </p:sp>
    </p:spTree>
    <p:extLst>
      <p:ext uri="{BB962C8B-B14F-4D97-AF65-F5344CB8AC3E}">
        <p14:creationId xmlns:p14="http://schemas.microsoft.com/office/powerpoint/2010/main" val="1351657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4</a:t>
            </a:fld>
            <a:endParaRPr lang="zh-CN" altLang="en-US"/>
          </a:p>
        </p:txBody>
      </p:sp>
    </p:spTree>
    <p:extLst>
      <p:ext uri="{BB962C8B-B14F-4D97-AF65-F5344CB8AC3E}">
        <p14:creationId xmlns:p14="http://schemas.microsoft.com/office/powerpoint/2010/main" val="4407531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5</a:t>
            </a:fld>
            <a:endParaRPr lang="zh-CN" altLang="en-US"/>
          </a:p>
        </p:txBody>
      </p:sp>
    </p:spTree>
    <p:extLst>
      <p:ext uri="{BB962C8B-B14F-4D97-AF65-F5344CB8AC3E}">
        <p14:creationId xmlns:p14="http://schemas.microsoft.com/office/powerpoint/2010/main" val="368683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6</a:t>
            </a:fld>
            <a:endParaRPr lang="zh-CN" altLang="en-US"/>
          </a:p>
        </p:txBody>
      </p:sp>
    </p:spTree>
    <p:extLst>
      <p:ext uri="{BB962C8B-B14F-4D97-AF65-F5344CB8AC3E}">
        <p14:creationId xmlns:p14="http://schemas.microsoft.com/office/powerpoint/2010/main" val="3021375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7</a:t>
            </a:fld>
            <a:endParaRPr lang="zh-CN" altLang="en-US"/>
          </a:p>
        </p:txBody>
      </p:sp>
    </p:spTree>
    <p:extLst>
      <p:ext uri="{BB962C8B-B14F-4D97-AF65-F5344CB8AC3E}">
        <p14:creationId xmlns:p14="http://schemas.microsoft.com/office/powerpoint/2010/main" val="1133600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3350508-4322-4B81-A6D5-059AB7F0F8DB}" type="slidenum">
              <a:rPr lang="zh-CN" altLang="en-US" smtClean="0"/>
              <a:t>8</a:t>
            </a:fld>
            <a:endParaRPr lang="zh-CN" altLang="en-US"/>
          </a:p>
        </p:txBody>
      </p:sp>
    </p:spTree>
    <p:extLst>
      <p:ext uri="{BB962C8B-B14F-4D97-AF65-F5344CB8AC3E}">
        <p14:creationId xmlns:p14="http://schemas.microsoft.com/office/powerpoint/2010/main" val="3159328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目录">
    <p:spTree>
      <p:nvGrpSpPr>
        <p:cNvPr id="1" name=""/>
        <p:cNvGrpSpPr/>
        <p:nvPr/>
      </p:nvGrpSpPr>
      <p:grpSpPr>
        <a:xfrm>
          <a:off x="0" y="0"/>
          <a:ext cx="0" cy="0"/>
          <a:chOff x="0" y="0"/>
          <a:chExt cx="0" cy="0"/>
        </a:xfrm>
      </p:grpSpPr>
      <p:sp>
        <p:nvSpPr>
          <p:cNvPr id="4" name="矩形 3"/>
          <p:cNvSpPr/>
          <p:nvPr userDrawn="1"/>
        </p:nvSpPr>
        <p:spPr>
          <a:xfrm>
            <a:off x="0" y="2744924"/>
            <a:ext cx="9144000" cy="1368152"/>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457200" y="3212976"/>
            <a:ext cx="8229600" cy="432048"/>
          </a:xfrm>
          <a:prstGeom prst="rect">
            <a:avLst/>
          </a:prstGeom>
        </p:spPr>
        <p:txBody>
          <a:bodyPr/>
          <a:lstStyle>
            <a:lvl1pPr>
              <a:defRPr sz="2400" b="1">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138215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结束">
    <p:spTree>
      <p:nvGrpSpPr>
        <p:cNvPr id="1" name=""/>
        <p:cNvGrpSpPr/>
        <p:nvPr/>
      </p:nvGrpSpPr>
      <p:grpSpPr>
        <a:xfrm>
          <a:off x="0" y="0"/>
          <a:ext cx="0" cy="0"/>
          <a:chOff x="0" y="0"/>
          <a:chExt cx="0" cy="0"/>
        </a:xfrm>
      </p:grpSpPr>
      <p:sp>
        <p:nvSpPr>
          <p:cNvPr id="2" name="矩形 1"/>
          <p:cNvSpPr/>
          <p:nvPr userDrawn="1"/>
        </p:nvSpPr>
        <p:spPr>
          <a:xfrm>
            <a:off x="3098238" y="2636912"/>
            <a:ext cx="2994731" cy="1015663"/>
          </a:xfrm>
          <a:prstGeom prst="rect">
            <a:avLst/>
          </a:prstGeom>
          <a:noFill/>
        </p:spPr>
        <p:txBody>
          <a:bodyPr wrap="none" lIns="91440" tIns="45720" rIns="91440" bIns="45720">
            <a:spAutoFit/>
          </a:bodyPr>
          <a:lstStyle/>
          <a:p>
            <a:pPr algn="ctr"/>
            <a:r>
              <a:rPr lang="en-US" altLang="zh-CN" sz="60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The</a:t>
            </a:r>
            <a:r>
              <a:rPr lang="en-US" altLang="zh-CN" sz="6000" b="1" cap="none" spc="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 End!</a:t>
            </a:r>
            <a:endParaRPr lang="zh-CN" altLang="en-US" sz="60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Tree>
    <p:extLst>
      <p:ext uri="{BB962C8B-B14F-4D97-AF65-F5344CB8AC3E}">
        <p14:creationId xmlns:p14="http://schemas.microsoft.com/office/powerpoint/2010/main" val="1122503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圆角矩形 1"/>
          <p:cNvSpPr/>
          <p:nvPr userDrawn="1"/>
        </p:nvSpPr>
        <p:spPr>
          <a:xfrm>
            <a:off x="325530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单元知识概览</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6022900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3" name="圆角矩形 2"/>
          <p:cNvSpPr/>
          <p:nvPr userDrawn="1"/>
        </p:nvSpPr>
        <p:spPr>
          <a:xfrm>
            <a:off x="461568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中考考点全解</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404589082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2" name="圆角矩形 1"/>
          <p:cNvSpPr/>
          <p:nvPr userDrawn="1"/>
        </p:nvSpPr>
        <p:spPr>
          <a:xfrm>
            <a:off x="5962067"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smtClean="0">
                <a:solidFill>
                  <a:srgbClr val="663300"/>
                </a:solidFill>
                <a:latin typeface="黑体" panose="02010600030101010101" pitchFamily="2" charset="-122"/>
                <a:ea typeface="黑体" panose="02010600030101010101" pitchFamily="2" charset="-122"/>
              </a:rPr>
              <a:t>核心能力培养</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39427473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 name="圆角矩形 1"/>
          <p:cNvSpPr/>
          <p:nvPr userDrawn="1"/>
        </p:nvSpPr>
        <p:spPr>
          <a:xfrm>
            <a:off x="7308448" y="241469"/>
            <a:ext cx="1296000" cy="456084"/>
          </a:xfrm>
          <a:prstGeom prst="roundRect">
            <a:avLst/>
          </a:prstGeom>
          <a:solidFill>
            <a:srgbClr val="FDEC84"/>
          </a:solidFill>
          <a:ln>
            <a:solidFill>
              <a:srgbClr val="66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smtClean="0">
                <a:solidFill>
                  <a:srgbClr val="663300"/>
                </a:solidFill>
                <a:latin typeface="黑体" panose="02010600030101010101" pitchFamily="2" charset="-122"/>
                <a:ea typeface="黑体" panose="02010600030101010101" pitchFamily="2" charset="-122"/>
              </a:rPr>
              <a:t>教材习题答案</a:t>
            </a:r>
            <a:endParaRPr lang="zh-CN" altLang="en-US" sz="1200" b="1" dirty="0">
              <a:solidFill>
                <a:srgbClr val="663300"/>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300724228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754314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129428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4077758"/>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61215535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lumMod val="20000"/>
            <a:lumOff val="80000"/>
          </a:schemeClr>
        </a:solidFill>
        <a:effectLst/>
      </p:bgPr>
    </p:bg>
    <p:spTree>
      <p:nvGrpSpPr>
        <p:cNvPr id="1" name=""/>
        <p:cNvGrpSpPr/>
        <p:nvPr/>
      </p:nvGrpSpPr>
      <p:grpSpPr>
        <a:xfrm>
          <a:off x="0" y="0"/>
          <a:ext cx="0" cy="0"/>
          <a:chOff x="0" y="0"/>
          <a:chExt cx="0" cy="0"/>
        </a:xfrm>
      </p:grpSpPr>
      <p:sp>
        <p:nvSpPr>
          <p:cNvPr id="9" name="矩形 8"/>
          <p:cNvSpPr/>
          <p:nvPr/>
        </p:nvSpPr>
        <p:spPr>
          <a:xfrm>
            <a:off x="8315272" y="6567025"/>
            <a:ext cx="504056" cy="304159"/>
          </a:xfrm>
          <a:prstGeom prst="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fld id="{C2D1088F-7570-48BA-BC40-D11F25FB6C22}" type="slidenum">
              <a:rPr lang="zh-CN" altLang="en-US" sz="1400" b="0" smtClean="0">
                <a:solidFill>
                  <a:srgbClr val="FDEC84"/>
                </a:solidFill>
              </a:rPr>
              <a:pPr marL="0" marR="0" indent="0" algn="ctr" defTabSz="914400" rtl="0" eaLnBrk="1" fontAlgn="auto" latinLnBrk="0" hangingPunct="1">
                <a:lnSpc>
                  <a:spcPct val="100000"/>
                </a:lnSpc>
                <a:spcBef>
                  <a:spcPts val="0"/>
                </a:spcBef>
                <a:spcAft>
                  <a:spcPts val="0"/>
                </a:spcAft>
                <a:buClrTx/>
                <a:buSzTx/>
                <a:buFontTx/>
                <a:buNone/>
                <a:tabLst/>
                <a:defRPr/>
              </a:pPr>
              <a:t>‹#›</a:t>
            </a:fld>
            <a:endParaRPr lang="zh-CN" altLang="en-US" sz="1400" b="0" dirty="0" smtClean="0">
              <a:solidFill>
                <a:srgbClr val="FDEC84"/>
              </a:solidFill>
            </a:endParaRPr>
          </a:p>
        </p:txBody>
      </p:sp>
      <p:sp>
        <p:nvSpPr>
          <p:cNvPr id="7" name="圆角矩形 6">
            <a:hlinkClick r:id="rId12" action="ppaction://hlinksldjump"/>
          </p:cNvPr>
          <p:cNvSpPr/>
          <p:nvPr/>
        </p:nvSpPr>
        <p:spPr>
          <a:xfrm>
            <a:off x="461568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中考考点全解</a:t>
            </a:r>
            <a:endParaRPr lang="zh-CN" altLang="en-US" sz="1200" dirty="0">
              <a:latin typeface="黑体" panose="02010600030101010101" pitchFamily="2" charset="-122"/>
              <a:ea typeface="黑体" panose="02010600030101010101" pitchFamily="2" charset="-122"/>
            </a:endParaRPr>
          </a:p>
        </p:txBody>
      </p:sp>
      <p:sp>
        <p:nvSpPr>
          <p:cNvPr id="8" name="圆角矩形 7">
            <a:hlinkClick r:id="" action="ppaction://noaction"/>
          </p:cNvPr>
          <p:cNvSpPr/>
          <p:nvPr/>
        </p:nvSpPr>
        <p:spPr>
          <a:xfrm>
            <a:off x="5962067"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核心能力培养</a:t>
            </a:r>
            <a:endParaRPr lang="zh-CN" altLang="en-US" sz="1200" dirty="0">
              <a:latin typeface="黑体" panose="02010600030101010101" pitchFamily="2" charset="-122"/>
              <a:ea typeface="黑体" panose="02010600030101010101" pitchFamily="2" charset="-122"/>
            </a:endParaRPr>
          </a:p>
        </p:txBody>
      </p:sp>
      <p:sp>
        <p:nvSpPr>
          <p:cNvPr id="10" name="圆角矩形 9">
            <a:hlinkClick r:id="" action="ppaction://noaction"/>
          </p:cNvPr>
          <p:cNvSpPr/>
          <p:nvPr/>
        </p:nvSpPr>
        <p:spPr>
          <a:xfrm>
            <a:off x="7308448" y="241469"/>
            <a:ext cx="1296000" cy="456084"/>
          </a:xfrm>
          <a:prstGeom prst="roundRect">
            <a:avLst/>
          </a:prstGeom>
          <a:solidFill>
            <a:srgbClr val="66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latin typeface="黑体" panose="02010600030101010101" pitchFamily="2" charset="-122"/>
                <a:ea typeface="黑体" panose="02010600030101010101" pitchFamily="2" charset="-122"/>
              </a:rPr>
              <a:t>教材习题答案</a:t>
            </a:r>
            <a:endParaRPr lang="zh-CN" altLang="en-US" sz="1200" dirty="0">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1138003921"/>
      </p:ext>
    </p:extLst>
  </p:cSld>
  <p:clrMap bg1="lt1" tx1="dk1" bg2="lt2" tx2="dk2" accent1="accent1" accent2="accent2" accent3="accent3" accent4="accent4" accent5="accent5" accent6="accent6" hlink="hlink" folHlink="folHlink"/>
  <p:sldLayoutIdLst>
    <p:sldLayoutId id="214748366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7" Type="http://schemas.openxmlformats.org/officeDocument/2006/relationships/image" Target="../media/image3.emf"/><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11.xml"/></Relationships>
</file>

<file path=ppt/slides/_rels/slide12.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3.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slide" Target="slide6.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 Target="slide9.xml"/><Relationship Id="rId1" Type="http://schemas.openxmlformats.org/officeDocument/2006/relationships/slideLayout" Target="../slideLayouts/slideLayout4.xml"/><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dirty="0"/>
              <a:t>3</a:t>
            </a:r>
            <a:r>
              <a:rPr lang="zh-CN" altLang="zh-CN" dirty="0"/>
              <a:t>节　动能和势能</a:t>
            </a:r>
          </a:p>
        </p:txBody>
      </p:sp>
    </p:spTree>
    <p:extLst>
      <p:ext uri="{BB962C8B-B14F-4D97-AF65-F5344CB8AC3E}">
        <p14:creationId xmlns:p14="http://schemas.microsoft.com/office/powerpoint/2010/main" val="1314899478"/>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2" action="ppaction://hlinksldjump"/>
          </p:cNvPr>
          <p:cNvSpPr/>
          <p:nvPr/>
        </p:nvSpPr>
        <p:spPr>
          <a:xfrm>
            <a:off x="467544"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考点一</a:t>
            </a:r>
          </a:p>
        </p:txBody>
      </p:sp>
      <p:sp>
        <p:nvSpPr>
          <p:cNvPr id="7" name="流程图: 可选过程 6">
            <a:hlinkClick r:id="rId3"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考点二</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 name="图片 1"/>
          <p:cNvPicPr>
            <a:picLocks noChangeAspect="1"/>
          </p:cNvPicPr>
          <p:nvPr/>
        </p:nvPicPr>
        <p:blipFill>
          <a:blip r:embed="rId4"/>
          <a:stretch>
            <a:fillRect/>
          </a:stretch>
        </p:blipFill>
        <p:spPr>
          <a:xfrm>
            <a:off x="508000" y="2016835"/>
            <a:ext cx="8128000" cy="3078329"/>
          </a:xfrm>
          <a:prstGeom prst="rect">
            <a:avLst/>
          </a:prstGeom>
        </p:spPr>
      </p:pic>
    </p:spTree>
    <p:extLst>
      <p:ext uri="{BB962C8B-B14F-4D97-AF65-F5344CB8AC3E}">
        <p14:creationId xmlns:p14="http://schemas.microsoft.com/office/powerpoint/2010/main" val="997231094"/>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zh-CN" altLang="en-US" sz="1400" dirty="0">
                <a:solidFill>
                  <a:schemeClr val="bg1"/>
                </a:solidFill>
                <a:latin typeface="黑体" panose="02010600030101010101" pitchFamily="2" charset="-122"/>
                <a:ea typeface="黑体" panose="02010600030101010101" pitchFamily="2" charset="-122"/>
              </a:rPr>
              <a:t>一</a:t>
            </a:r>
          </a:p>
        </p:txBody>
      </p:sp>
      <p:sp>
        <p:nvSpPr>
          <p:cNvPr id="5" name="流程图: 可选过程 4">
            <a:hlinkClick r:id="rId4"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考点二</a:t>
            </a:r>
          </a:p>
        </p:txBody>
      </p:sp>
      <p:sp>
        <p:nvSpPr>
          <p:cNvPr id="2" name="矩形 1"/>
          <p:cNvSpPr>
            <a:spLocks noChangeAspect="1"/>
          </p:cNvSpPr>
          <p:nvPr/>
        </p:nvSpPr>
        <p:spPr>
          <a:xfrm>
            <a:off x="508000" y="1187399"/>
            <a:ext cx="8128000" cy="4967514"/>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考点二</a:t>
            </a: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探究影响动能和势能大小的因素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青海西宁中考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下图是探究物体动能的大小与什么因素有关的实验装置示意图</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该实验装置要探究的是物体动能的大小与物体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质量不变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该实验中所探究物体的动能是指物体</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选填</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的动能。</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该实验物体动能的大小是通过</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来反映的。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685488239"/>
              </p:ext>
            </p:extLst>
          </p:nvPr>
        </p:nvGraphicFramePr>
        <p:xfrm>
          <a:off x="508000" y="2555551"/>
          <a:ext cx="8128000" cy="840364"/>
        </p:xfrm>
        <a:graphic>
          <a:graphicData uri="http://schemas.openxmlformats.org/presentationml/2006/ole">
            <mc:AlternateContent xmlns:mc="http://schemas.openxmlformats.org/markup-compatibility/2006">
              <mc:Choice xmlns:v="urn:schemas-microsoft-com:vml" Requires="v">
                <p:oleObj spid="_x0000_s16386" name="文档" r:id="rId6" imgW="3839157" imgH="396431" progId="Word.Document.12">
                  <p:embed/>
                </p:oleObj>
              </mc:Choice>
              <mc:Fallback>
                <p:oleObj name="文档" r:id="rId6" imgW="3839157" imgH="396431" progId="Word.Document.12">
                  <p:embed/>
                  <p:pic>
                    <p:nvPicPr>
                      <p:cNvPr id="0" name=""/>
                      <p:cNvPicPr/>
                      <p:nvPr/>
                    </p:nvPicPr>
                    <p:blipFill>
                      <a:blip r:embed="rId7"/>
                      <a:stretch>
                        <a:fillRect/>
                      </a:stretch>
                    </p:blipFill>
                    <p:spPr>
                      <a:xfrm>
                        <a:off x="508000" y="2555551"/>
                        <a:ext cx="8128000" cy="840364"/>
                      </a:xfrm>
                      <a:prstGeom prst="rect">
                        <a:avLst/>
                      </a:prstGeom>
                    </p:spPr>
                  </p:pic>
                </p:oleObj>
              </mc:Fallback>
            </mc:AlternateContent>
          </a:graphicData>
        </a:graphic>
      </p:graphicFrame>
    </p:spTree>
    <p:extLst>
      <p:ext uri="{BB962C8B-B14F-4D97-AF65-F5344CB8AC3E}">
        <p14:creationId xmlns:p14="http://schemas.microsoft.com/office/powerpoint/2010/main" val="218737039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2"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zh-CN" altLang="en-US" sz="1400" dirty="0">
                <a:solidFill>
                  <a:schemeClr val="bg1"/>
                </a:solidFill>
                <a:latin typeface="黑体" panose="02010600030101010101" pitchFamily="2" charset="-122"/>
                <a:ea typeface="黑体" panose="02010600030101010101" pitchFamily="2" charset="-122"/>
              </a:rPr>
              <a:t>一</a:t>
            </a:r>
          </a:p>
        </p:txBody>
      </p:sp>
      <p:sp>
        <p:nvSpPr>
          <p:cNvPr id="5" name="流程图: 可选过程 4">
            <a:hlinkClick r:id="rId3"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考点二</a:t>
            </a:r>
          </a:p>
        </p:txBody>
      </p:sp>
      <p:sp>
        <p:nvSpPr>
          <p:cNvPr id="2" name="矩形 1"/>
          <p:cNvSpPr>
            <a:spLocks noChangeAspect="1"/>
          </p:cNvSpPr>
          <p:nvPr/>
        </p:nvSpPr>
        <p:spPr>
          <a:xfrm>
            <a:off x="508000" y="1275375"/>
            <a:ext cx="8128000" cy="456124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该实验物体的速度是指物体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从斜面上由静止滚下与物体</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即将碰撞时的速度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它是通过</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选填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来改变的。</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实验表明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同一物体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从斜面高处滚下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被撞得越远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可得结论</a:t>
            </a:r>
            <a:r>
              <a:rPr lang="en-US" altLang="zh-CN" sz="2200" i="1"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若要研究物体动能与质量的关系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则需不同质量的物体从斜面</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高度由静止滚下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并观察记录。</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动能的大小与物体的质量和速度都有关系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本题中采用同一物体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要探究的是物体动能的大小与物体速度的关系。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该实验研究的主体是小球</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研究的是小球</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动能的大小与速度和质量的关系。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704093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wipe(down)">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2"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zh-CN" altLang="en-US" sz="1400" dirty="0">
                <a:solidFill>
                  <a:schemeClr val="bg1"/>
                </a:solidFill>
                <a:latin typeface="黑体" panose="02010600030101010101" pitchFamily="2" charset="-122"/>
                <a:ea typeface="黑体" panose="02010600030101010101" pitchFamily="2" charset="-122"/>
              </a:rPr>
              <a:t>一</a:t>
            </a:r>
          </a:p>
        </p:txBody>
      </p:sp>
      <p:sp>
        <p:nvSpPr>
          <p:cNvPr id="5" name="流程图: 可选过程 4">
            <a:hlinkClick r:id="rId3"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考点二</a:t>
            </a:r>
          </a:p>
        </p:txBody>
      </p:sp>
      <p:sp>
        <p:nvSpPr>
          <p:cNvPr id="2" name="矩形 1"/>
          <p:cNvSpPr>
            <a:spLocks noChangeAspect="1"/>
          </p:cNvSpPr>
          <p:nvPr/>
        </p:nvSpPr>
        <p:spPr>
          <a:xfrm>
            <a:off x="508000" y="1177008"/>
            <a:ext cx="8128000" cy="496751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该实验中小球动能的大小是通过物体</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移动的距离体现的</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被撞得越远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说明小球的动能越大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被撞得越近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说明小球的动能越小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这里采用了转换法的思想。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该实验物体的速度是指物体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从斜面上静止滚下与物体</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即将碰撞时</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这个速度的大小是通过控制小球</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在斜面上的高度改变的。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从斜面高处滚下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被撞得越远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说明动能越大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可得结论为当物体质量相同时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物体的速度越大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为了研究物体动能与物体质量的关系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实验中多次让不同质量的物体从斜面同一高度上静止滚下时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控制了小球的速度相同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应改变物体</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的质量</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136486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2"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a:t>
            </a:r>
            <a:r>
              <a:rPr lang="zh-CN" altLang="en-US" sz="1400" dirty="0">
                <a:solidFill>
                  <a:schemeClr val="bg1"/>
                </a:solidFill>
                <a:latin typeface="黑体" panose="02010600030101010101" pitchFamily="2" charset="-122"/>
                <a:ea typeface="黑体" panose="02010600030101010101" pitchFamily="2" charset="-122"/>
              </a:rPr>
              <a:t>一</a:t>
            </a:r>
          </a:p>
        </p:txBody>
      </p:sp>
      <p:sp>
        <p:nvSpPr>
          <p:cNvPr id="5" name="流程图: 可选过程 4">
            <a:hlinkClick r:id="rId3"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考点二</a:t>
            </a:r>
          </a:p>
        </p:txBody>
      </p:sp>
      <p:sp>
        <p:nvSpPr>
          <p:cNvPr id="3" name="矩形 2"/>
          <p:cNvSpPr>
            <a:spLocks noChangeAspect="1"/>
          </p:cNvSpPr>
          <p:nvPr/>
        </p:nvSpPr>
        <p:spPr>
          <a:xfrm>
            <a:off x="508000" y="1700808"/>
            <a:ext cx="8128000" cy="86600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速度</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(3)B</a:t>
            </a:r>
            <a:r>
              <a:rPr lang="zh-CN" altLang="zh-CN" sz="2200" dirty="0">
                <a:solidFill>
                  <a:srgbClr val="000000"/>
                </a:solidFill>
                <a:latin typeface="Times New Roman" panose="02020603050405020304" pitchFamily="18" charset="0"/>
                <a:cs typeface="Times New Roman" panose="02020603050405020304" pitchFamily="18" charset="0"/>
              </a:rPr>
              <a:t>被撞击后移动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高度</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当物体质量相同时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物体的速度越大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动能越大</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相同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图片 5"/>
          <p:cNvPicPr>
            <a:picLocks noChangeAspect="1"/>
          </p:cNvPicPr>
          <p:nvPr/>
        </p:nvPicPr>
        <p:blipFill>
          <a:blip r:embed="rId4"/>
          <a:stretch>
            <a:fillRect/>
          </a:stretch>
        </p:blipFill>
        <p:spPr>
          <a:xfrm>
            <a:off x="508000" y="2708920"/>
            <a:ext cx="8128000" cy="2530057"/>
          </a:xfrm>
          <a:prstGeom prst="rect">
            <a:avLst/>
          </a:prstGeom>
        </p:spPr>
      </p:pic>
    </p:spTree>
    <p:extLst>
      <p:ext uri="{BB962C8B-B14F-4D97-AF65-F5344CB8AC3E}">
        <p14:creationId xmlns:p14="http://schemas.microsoft.com/office/powerpoint/2010/main" val="215597646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302338"/>
            <a:ext cx="8128000" cy="450732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动手动脑学物理</a:t>
            </a:r>
            <a:r>
              <a:rPr lang="en-US" altLang="zh-CN" sz="2200"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70</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因为在质量不变时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骑自行车时的速度越大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当遇到紧急情况时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车越不容易停下来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所以骑车速度不能太快。</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动能</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重力势能</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重力势能和动能</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弹性势能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扔出去的馒头与火车具有同等大小的速度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速度较大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动能较大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所以馒头能把人砸伤。</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根据小资料提供的数据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以行走的牛和飞行的步枪子弹为例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行走的牛尽管质量很大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约是子弹的</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但速度较小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动能并不大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飞行的子弹尽管质量不大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但速度很大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约是牛的</a:t>
            </a:r>
            <a:r>
              <a:rPr lang="en-US" altLang="zh-CN" sz="2200" dirty="0">
                <a:solidFill>
                  <a:srgbClr val="000000"/>
                </a:solidFill>
                <a:latin typeface="Times New Roman" panose="02020603050405020304" pitchFamily="18" charset="0"/>
                <a:cs typeface="Times New Roman" panose="02020603050405020304" pitchFamily="18" charset="0"/>
              </a:rPr>
              <a:t>10</a:t>
            </a:r>
            <a:r>
              <a:rPr lang="en-US" altLang="zh-CN" sz="2200" baseline="30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具有的动能却是行走的牛的几十倍。可见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速度对动能的影响比质量对动能的影响大</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858312902"/>
      </p:ext>
    </p:extLst>
  </p:cSld>
  <p:clrMapOvr>
    <a:masterClrMapping/>
  </p:clrMapOvr>
  <p:transition spd="slow">
    <p:cover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24265"/>
            <a:ext cx="8128000" cy="1663469"/>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不能。水力发电并不是看大坝的高度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而是看上下游的落差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大坝高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落差并不一定大。更重要的是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重力势能的大小不仅与高度有关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还与质量有关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由于两者质量大小未知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所以不能这样简单地得出结论。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566014761"/>
      </p:ext>
    </p:extLst>
  </p:cSld>
  <p:clrMapOvr>
    <a:masterClrMapping/>
  </p:clrMapOvr>
  <p:transition spd="slow">
    <p:cover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467544"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663300"/>
                </a:solidFill>
                <a:latin typeface="黑体" panose="02010600030101010101" pitchFamily="2" charset="-122"/>
                <a:ea typeface="黑体" panose="02010600030101010101" pitchFamily="2" charset="-122"/>
              </a:rPr>
              <a:t>知识点一</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607602"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知识点三</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7" name="矩形 6"/>
          <p:cNvSpPr>
            <a:spLocks noChangeAspect="1"/>
          </p:cNvSpPr>
          <p:nvPr/>
        </p:nvSpPr>
        <p:spPr>
          <a:xfrm>
            <a:off x="508000" y="1708603"/>
            <a:ext cx="8128000" cy="3694794"/>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物体能够对外做功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这个物体就具有能量。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能量是表示物体做功本领的物理量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物体能够做的功越多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表示物体具有的能量越多。但物体有能量不一定就做功。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能量的单位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与功的单位相同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也是焦耳。</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拓展归纳</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任何物体都具有能量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能量以多种不同的形式存在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按照物质的不同运动形式分类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能量可分为机械能、化学能、热能、电能、辐射能、核能、光能、潮汐能等。这些不同形式的能量之间可以通过一定条件相互转化。</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78889148"/>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467544"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663300"/>
                </a:solidFill>
                <a:latin typeface="黑体" panose="02010600030101010101" pitchFamily="2" charset="-122"/>
                <a:ea typeface="黑体" panose="02010600030101010101" pitchFamily="2" charset="-122"/>
              </a:rPr>
              <a:t>知识点一</a:t>
            </a:r>
            <a:endParaRPr lang="zh-CN" altLang="en-US" sz="1400" dirty="0">
              <a:solidFill>
                <a:srgbClr val="663300"/>
              </a:solidFill>
              <a:latin typeface="黑体" panose="02010600030101010101" pitchFamily="2" charset="-122"/>
              <a:ea typeface="黑体" panose="02010600030101010101" pitchFamily="2" charset="-122"/>
            </a:endParaRPr>
          </a:p>
        </p:txBody>
      </p:sp>
      <p:sp>
        <p:nvSpPr>
          <p:cNvPr id="3" name="流程图: 可选过程 2">
            <a:hlinkClick r:id="rId4"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607602"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知识点三</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5" name="矩形 4"/>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关于能的概念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一个物体只有做了功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才能说明它具有能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一个物体被站立的人举在手中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物体不能做功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所以物体没有能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一个物体能够做功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我们就说这个物体具有能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一个物体已经做的功越多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说明它具有的能越多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任何物体都具有能量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物体具有能量是说物体能够做功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但是否正在做功要看实际而定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一个物体已经做的功越多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它具有的能量不一定越大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因为物体有能量不一定必须全部用来做功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7716792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5" end="5"/>
                                            </p:txEl>
                                          </p:spTgt>
                                        </p:tgtEl>
                                        <p:attrNameLst>
                                          <p:attrName>style.visibility</p:attrName>
                                        </p:attrNameLst>
                                      </p:cBhvr>
                                      <p:to>
                                        <p:strVal val="visible"/>
                                      </p:to>
                                    </p:set>
                                    <p:animEffect transition="in" filter="wipe(down)">
                                      <p:cBhvr>
                                        <p:cTn id="7" dur="500"/>
                                        <p:tgtEl>
                                          <p:spTgt spid="5">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wipe(down)">
                                      <p:cBhvr>
                                        <p:cTn id="1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可选过程 6">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知识点一</a:t>
            </a:r>
          </a:p>
        </p:txBody>
      </p:sp>
      <p:sp>
        <p:nvSpPr>
          <p:cNvPr id="8" name="流程图: 可选过程 7">
            <a:hlinkClick r:id="rId4"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知识点二</a:t>
            </a:r>
          </a:p>
        </p:txBody>
      </p:sp>
      <p:sp>
        <p:nvSpPr>
          <p:cNvPr id="9" name="流程图: 可选过程 8">
            <a:hlinkClick r:id="rId5" action="ppaction://hlinksldjump"/>
          </p:cNvPr>
          <p:cNvSpPr/>
          <p:nvPr/>
        </p:nvSpPr>
        <p:spPr>
          <a:xfrm>
            <a:off x="2607602"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知识点三</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动能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物体由于运动而具有的能。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动能大小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质量相同的物体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运动速度越大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它的动能越大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运动速度相同的物体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质量越大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具有的动能就越大。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40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拓展归纳</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由于运动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运动的物体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两种说法是不一样的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叙述动能的定义时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不能说成运动的物体具有的能叫动能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因为运动的物体除了有动能外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还有其他形式的能量。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物体动能的大小决定于质量和速度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在分析物体的质量和速度对动能大小的影响时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必须同时考虑这两个因素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不能单凭其中一个因素来得出结论。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797840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流程图: 可选过程 6">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知识点一</a:t>
            </a:r>
          </a:p>
        </p:txBody>
      </p:sp>
      <p:sp>
        <p:nvSpPr>
          <p:cNvPr id="8" name="流程图: 可选过程 7">
            <a:hlinkClick r:id="rId4" action="ppaction://hlinksldjump"/>
          </p:cNvPr>
          <p:cNvSpPr/>
          <p:nvPr/>
        </p:nvSpPr>
        <p:spPr>
          <a:xfrm>
            <a:off x="1537573"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知识点二</a:t>
            </a:r>
          </a:p>
        </p:txBody>
      </p:sp>
      <p:sp>
        <p:nvSpPr>
          <p:cNvPr id="9" name="流程图: 可选过程 8">
            <a:hlinkClick r:id="rId5" action="ppaction://hlinksldjump"/>
          </p:cNvPr>
          <p:cNvSpPr/>
          <p:nvPr/>
        </p:nvSpPr>
        <p:spPr>
          <a:xfrm>
            <a:off x="2607602"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知识点三</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904201"/>
            <a:ext cx="8128000" cy="334245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体积相等的实心铜球和实心木球在水平面上以相同的速度做匀速直线运动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铜球的动能为</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木球的动能为</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木</a:t>
            </a:r>
            <a:r>
              <a:rPr lang="zh-CN" altLang="zh-CN" sz="2200" dirty="0">
                <a:solidFill>
                  <a:srgbClr val="000000"/>
                </a:solidFill>
                <a:latin typeface="Times New Roman" panose="02020603050405020304" pitchFamily="18" charset="0"/>
                <a:cs typeface="Times New Roman" panose="02020603050405020304" pitchFamily="18" charset="0"/>
              </a:rPr>
              <a:t>。已知铜的密度大于木头的密度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A.</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铜</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木</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dirty="0" err="1" smtClean="0">
                <a:solidFill>
                  <a:srgbClr val="000000"/>
                </a:solidFill>
                <a:latin typeface="Times New Roman" panose="02020603050405020304" pitchFamily="18" charset="0"/>
                <a:cs typeface="Times New Roman" panose="02020603050405020304" pitchFamily="18" charset="0"/>
              </a:rPr>
              <a:t>B.</a:t>
            </a:r>
            <a:r>
              <a:rPr lang="en-US" altLang="zh-CN" sz="2200" i="1" dirty="0" err="1" smtClean="0">
                <a:solidFill>
                  <a:srgbClr val="000000"/>
                </a:solidFill>
                <a:latin typeface="Times New Roman" panose="02020603050405020304" pitchFamily="18" charset="0"/>
                <a:cs typeface="Times New Roman" panose="02020603050405020304" pitchFamily="18" charset="0"/>
              </a:rPr>
              <a:t>E</a:t>
            </a:r>
            <a:r>
              <a:rPr lang="en-US" altLang="zh-CN" sz="2200" baseline="-25000" dirty="0" err="1" smtClean="0">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铜</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err="1">
                <a:solidFill>
                  <a:srgbClr val="000000"/>
                </a:solidFill>
                <a:latin typeface="Times New Roman" panose="02020603050405020304" pitchFamily="18" charset="0"/>
                <a:cs typeface="Times New Roman" panose="02020603050405020304" pitchFamily="18" charset="0"/>
              </a:rPr>
              <a:t>C.</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铜</a:t>
            </a:r>
            <a:r>
              <a:rPr lang="en-US" altLang="zh-CN" sz="2200" i="1" dirty="0">
                <a:solidFill>
                  <a:srgbClr val="000000"/>
                </a:solidFill>
                <a:latin typeface="Times New Roman" panose="02020603050405020304" pitchFamily="18" charset="0"/>
                <a:cs typeface="Times New Roman" panose="02020603050405020304" pitchFamily="18" charset="0"/>
              </a:rPr>
              <a:t>&lt;</a:t>
            </a:r>
            <a:r>
              <a:rPr lang="en-US" altLang="zh-CN" sz="2200" i="1" dirty="0" err="1">
                <a:solidFill>
                  <a:srgbClr val="000000"/>
                </a:solidFill>
                <a:latin typeface="Times New Roman" panose="02020603050405020304" pitchFamily="18" charset="0"/>
                <a:cs typeface="Times New Roman" panose="02020603050405020304" pitchFamily="18" charset="0"/>
              </a:rPr>
              <a:t>E</a:t>
            </a:r>
            <a:r>
              <a:rPr lang="en-US" altLang="zh-CN" sz="2200" baseline="-25000" dirty="0" err="1">
                <a:solidFill>
                  <a:srgbClr val="000000"/>
                </a:solidFill>
                <a:latin typeface="Times New Roman" panose="02020603050405020304" pitchFamily="18" charset="0"/>
                <a:cs typeface="Times New Roman" panose="02020603050405020304" pitchFamily="18" charset="0"/>
              </a:rPr>
              <a:t>k</a:t>
            </a:r>
            <a:r>
              <a:rPr lang="zh-CN" altLang="zh-CN" sz="2200" baseline="-25000" dirty="0">
                <a:solidFill>
                  <a:srgbClr val="000000"/>
                </a:solidFill>
                <a:latin typeface="Times New Roman" panose="02020603050405020304" pitchFamily="18" charset="0"/>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铜块和木块体积相同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由于密度</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ρ</a:t>
            </a:r>
            <a:r>
              <a:rPr lang="zh-CN" altLang="zh-CN" sz="2200" baseline="-250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则铜块的质量大。它们的速度相等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铜块的质量大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因此铜块的动能大。故选</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234422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wipe(down)">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607602"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知识点三</a:t>
            </a:r>
          </a:p>
        </p:txBody>
      </p:sp>
      <p:sp>
        <p:nvSpPr>
          <p:cNvPr id="7" name="矩形 6"/>
          <p:cNvSpPr>
            <a:spLocks noChangeAspect="1"/>
          </p:cNvSpPr>
          <p:nvPr/>
        </p:nvSpPr>
        <p:spPr>
          <a:xfrm>
            <a:off x="508000" y="1505471"/>
            <a:ext cx="8128000" cy="4101059"/>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势能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重力势能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物体由于受到重力并处在一定高度时所具有的能。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重力势能的大小与物体的质量和被举高的高度有关。在质量一定时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物体被举得越高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重力势能越大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在高度一定时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物体的质量越大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重力势能越大。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被举高的高度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在没有特殊说明的情况下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一般是相对于地面而言的。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弹性势能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物体由于发生弹性形变而具有的能叫做弹性势能。射箭时弓的形变越大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箭射得越远。物体的弹性形变越大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它具有的弹性势能就越大。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070544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607602"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08000" y="2114868"/>
            <a:ext cx="8128000" cy="2882264"/>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拓展归纳动能和势能的相对性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动能和势能都具有相对性。选择不同的参照物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物体的速度大小可能不同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速度具有相对性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因此动能的大小也具有相对性。如正在匀速行驶的列车上的乘客相对于地面有动能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但相对于列车动能却为零。同样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物体所处的高度也具有相对性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物体具有的重力势能也具有相对性。如放在桌面上的教材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相对于地面有重力势能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相对于桌面却没有重力势能。</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8745543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流程图: 可选过程 1">
            <a:hlinkClick r:id="rId3" action="ppaction://hlinksldjump"/>
          </p:cNvPr>
          <p:cNvSpPr/>
          <p:nvPr/>
        </p:nvSpPr>
        <p:spPr>
          <a:xfrm>
            <a:off x="467544"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黑体" panose="02010600030101010101" pitchFamily="2" charset="-122"/>
                <a:ea typeface="黑体" panose="02010600030101010101" pitchFamily="2" charset="-122"/>
              </a:rPr>
              <a:t>知识点一</a:t>
            </a:r>
          </a:p>
        </p:txBody>
      </p:sp>
      <p:sp>
        <p:nvSpPr>
          <p:cNvPr id="3" name="流程图: 可选过程 2">
            <a:hlinkClick r:id="rId4"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知识点二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4" name="流程图: 可选过程 3">
            <a:hlinkClick r:id="rId5" action="ppaction://hlinksldjump"/>
          </p:cNvPr>
          <p:cNvSpPr/>
          <p:nvPr/>
        </p:nvSpPr>
        <p:spPr>
          <a:xfrm>
            <a:off x="2607602"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知识点三</a:t>
            </a:r>
          </a:p>
        </p:txBody>
      </p:sp>
      <p:sp>
        <p:nvSpPr>
          <p:cNvPr id="5" name="矩形 4"/>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江苏扬州中考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扬州城区的高层建筑越来越多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但高空抛物却存在巨大的安全隐患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因为高处的物体具有较大的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弹性势能</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重力势能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体积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smtClean="0">
                <a:solidFill>
                  <a:srgbClr val="000000"/>
                </a:solidFill>
                <a:latin typeface="Times New Roman" panose="02020603050405020304" pitchFamily="18" charset="0"/>
                <a:cs typeface="Times New Roman" panose="02020603050405020304" pitchFamily="18" charset="0"/>
              </a:rPr>
              <a:t>	D</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阻力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高空抛物现象之所以会造成危害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是因为物体被举高后具有了重力势能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而且物体的质量越大、高度越高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重力势能越大。因此高空抛物会造成很大的危害。故选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6380713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wipe(down)">
                                      <p:cBhvr>
                                        <p:cTn id="7" dur="500"/>
                                        <p:tgtEl>
                                          <p:spTgt spid="5">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wipe(down)">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流程图: 可选过程 3">
            <a:hlinkClick r:id="rId2" action="ppaction://hlinksldjump"/>
          </p:cNvPr>
          <p:cNvSpPr/>
          <p:nvPr/>
        </p:nvSpPr>
        <p:spPr>
          <a:xfrm>
            <a:off x="467544" y="774366"/>
            <a:ext cx="1019744" cy="261847"/>
          </a:xfrm>
          <a:prstGeom prst="flowChartAlternateProcess">
            <a:avLst/>
          </a:prstGeom>
          <a:solidFill>
            <a:srgbClr val="FDEC84"/>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663300"/>
                </a:solidFill>
                <a:latin typeface="黑体" panose="02010600030101010101" pitchFamily="2" charset="-122"/>
                <a:ea typeface="黑体" panose="02010600030101010101" pitchFamily="2" charset="-122"/>
              </a:rPr>
              <a:t>考点一</a:t>
            </a:r>
          </a:p>
        </p:txBody>
      </p:sp>
      <p:sp>
        <p:nvSpPr>
          <p:cNvPr id="7" name="流程图: 可选过程 6">
            <a:hlinkClick r:id="rId3" action="ppaction://hlinksldjump"/>
          </p:cNvPr>
          <p:cNvSpPr/>
          <p:nvPr/>
        </p:nvSpPr>
        <p:spPr>
          <a:xfrm>
            <a:off x="1537573" y="774366"/>
            <a:ext cx="1019744" cy="261847"/>
          </a:xfrm>
          <a:prstGeom prst="flowChartAlternateProcess">
            <a:avLst/>
          </a:prstGeom>
          <a:solidFill>
            <a:srgbClr val="663300"/>
          </a:solidFill>
          <a:ln w="3175">
            <a:solidFill>
              <a:srgbClr val="6C2E1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黑体" panose="02010600030101010101" pitchFamily="2" charset="-122"/>
                <a:ea typeface="黑体" panose="02010600030101010101" pitchFamily="2" charset="-122"/>
              </a:rPr>
              <a:t>考点二</a:t>
            </a:r>
            <a:endParaRPr lang="zh-CN" altLang="en-US" sz="1400" dirty="0">
              <a:solidFill>
                <a:schemeClr val="bg1"/>
              </a:solidFill>
              <a:latin typeface="黑体" panose="02010600030101010101" pitchFamily="2" charset="-122"/>
              <a:ea typeface="黑体" panose="02010600030101010101" pitchFamily="2"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540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考点一</a:t>
            </a:r>
            <a:r>
              <a:rPr lang="zh-CN" altLang="zh-CN" sz="2200" i="1" dirty="0">
                <a:solidFill>
                  <a:srgbClr val="FF0000"/>
                </a:solidFill>
                <a:latin typeface="Times New Roman" panose="02020603050405020304" pitchFamily="18" charset="0"/>
                <a:cs typeface="Times New Roman" panose="02020603050405020304" pitchFamily="18" charset="0"/>
              </a:rPr>
              <a:t>　</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判断动能或势能大小的变化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如图所示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人骑自行车下坡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速度会越来越快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在这一过程中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人和车的动能保持不变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人和车的动能增大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人和车的动能减小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人和车的重力势能增大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人骑自行车下坡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速度会越来越快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在这一过程中人和车的质量不变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速度增大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动能变大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高度减小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重力势能减小。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08.eps" descr="id:2147489309;FounderCES"/>
          <p:cNvPicPr/>
          <p:nvPr/>
        </p:nvPicPr>
        <p:blipFill>
          <a:blip r:embed="rId4"/>
          <a:stretch>
            <a:fillRect/>
          </a:stretch>
        </p:blipFill>
        <p:spPr>
          <a:xfrm>
            <a:off x="4932040" y="2546715"/>
            <a:ext cx="2531275" cy="1684764"/>
          </a:xfrm>
          <a:prstGeom prst="rect">
            <a:avLst/>
          </a:prstGeom>
        </p:spPr>
      </p:pic>
    </p:spTree>
    <p:extLst>
      <p:ext uri="{BB962C8B-B14F-4D97-AF65-F5344CB8AC3E}">
        <p14:creationId xmlns:p14="http://schemas.microsoft.com/office/powerpoint/2010/main" val="144050549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ipe(down)">
                                      <p:cBhvr>
                                        <p:cTn id="7" dur="500"/>
                                        <p:tgtEl>
                                          <p:spTgt spid="2">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7" end="7"/>
                                            </p:txEl>
                                          </p:spTgt>
                                        </p:tgtEl>
                                        <p:attrNameLst>
                                          <p:attrName>style.visibility</p:attrName>
                                        </p:attrNameLst>
                                      </p:cBhvr>
                                      <p:to>
                                        <p:strVal val="visible"/>
                                      </p:to>
                                    </p:set>
                                    <p:animEffect transition="in" filter="wipe(down)">
                                      <p:cBhvr>
                                        <p:cTn id="12"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初中全优、共用模板14(1)">
  <a:themeElements>
    <a:clrScheme name="自定义 1">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C00000"/>
      </a:hlink>
      <a:folHlink>
        <a:srgbClr val="D25E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初中全优、共用模板14(1)</Template>
  <TotalTime>70</TotalTime>
  <Words>807</Words>
  <Application>Microsoft Office PowerPoint</Application>
  <PresentationFormat>全屏显示(4:3)</PresentationFormat>
  <Paragraphs>107</Paragraphs>
  <Slides>16</Slides>
  <Notes>7</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16</vt:i4>
      </vt:variant>
    </vt:vector>
  </HeadingPairs>
  <TitlesOfParts>
    <vt:vector size="18" baseType="lpstr">
      <vt:lpstr>初中全优、共用模板14(1)</vt:lpstr>
      <vt:lpstr>文档</vt:lpstr>
      <vt:lpstr>第3节　动能和势能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　人类文明的开端</dc:title>
  <dc:creator>微软用户</dc:creator>
  <cp:lastModifiedBy>User</cp:lastModifiedBy>
  <cp:revision>36</cp:revision>
  <dcterms:created xsi:type="dcterms:W3CDTF">2014-05-15T01:15:59Z</dcterms:created>
  <dcterms:modified xsi:type="dcterms:W3CDTF">2017-12-27T05:34:50Z</dcterms:modified>
</cp:coreProperties>
</file>