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activeX/activeX2.xml" ContentType="application/vnd.ms-office.activeX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vml" ContentType="application/vnd.openxmlformats-officedocument.vmlDrawing"/>
  <Override PartName="/ppt/embeddings/oleObject3.bin" ContentType="application/vnd.openxmlformats-officedocument.oleObject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embeddings/oleObject1.bin" ContentType="application/vnd.openxmlformats-officedocument.oleObject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1"/>
  </p:notesMasterIdLst>
  <p:sldIdLst>
    <p:sldId id="256" r:id="rId2"/>
    <p:sldId id="289" r:id="rId3"/>
    <p:sldId id="418" r:id="rId4"/>
    <p:sldId id="419" r:id="rId5"/>
    <p:sldId id="420" r:id="rId6"/>
    <p:sldId id="421" r:id="rId7"/>
    <p:sldId id="384" r:id="rId8"/>
    <p:sldId id="396" r:id="rId9"/>
    <p:sldId id="397" r:id="rId10"/>
    <p:sldId id="398" r:id="rId11"/>
    <p:sldId id="399" r:id="rId12"/>
    <p:sldId id="422" r:id="rId13"/>
    <p:sldId id="400" r:id="rId14"/>
    <p:sldId id="387" r:id="rId15"/>
    <p:sldId id="423" r:id="rId16"/>
    <p:sldId id="425" r:id="rId17"/>
    <p:sldId id="415" r:id="rId18"/>
    <p:sldId id="426" r:id="rId19"/>
    <p:sldId id="402" r:id="rId20"/>
    <p:sldId id="403" r:id="rId21"/>
    <p:sldId id="427" r:id="rId22"/>
    <p:sldId id="428" r:id="rId23"/>
    <p:sldId id="429" r:id="rId24"/>
    <p:sldId id="430" r:id="rId25"/>
    <p:sldId id="431" r:id="rId26"/>
    <p:sldId id="374" r:id="rId27"/>
    <p:sldId id="376" r:id="rId28"/>
    <p:sldId id="432" r:id="rId29"/>
    <p:sldId id="378" r:id="rId3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00B8"/>
    <a:srgbClr val="CC00FF"/>
    <a:srgbClr val="DF5963"/>
    <a:srgbClr val="0E98D6"/>
    <a:srgbClr val="00FF00"/>
    <a:srgbClr val="009FB9"/>
    <a:srgbClr val="FFFF00"/>
    <a:srgbClr val="FF9900"/>
    <a:srgbClr val="0070C0"/>
    <a:srgbClr val="EAF5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8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352EEE-2952-444A-84BA-BDCE25B5D001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A2A41-FC2C-4B29-B202-D6C7B9D0FA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A945A2D-8830-4149-BBFE-CA109792ED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1F2E921-3E8D-40D8-9381-B7FD9E283F0F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稚艺简体" pitchFamily="65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稚艺简体" pitchFamily="65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稚艺简体" pitchFamily="65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稚艺简体" pitchFamily="65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稚艺简体" pitchFamily="65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稚艺简体" pitchFamily="65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稚艺简体" pitchFamily="65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稚艺简体" pitchFamily="65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方正稚艺简体" pitchFamily="65" charset="-122"/>
              </a:defRPr>
            </a:lvl9pPr>
          </a:lstStyle>
          <a:p>
            <a:pPr eaLnBrk="1" hangingPunct="1"/>
            <a:fld id="{E8CAA6C7-625B-490E-82B9-AA4C0B36E565}" type="slidenum">
              <a:rPr lang="en-US" altLang="zh-CN" sz="1200">
                <a:ea typeface="宋体" panose="02010600030101010101" pitchFamily="2" charset="-122"/>
              </a:rPr>
              <a:pPr eaLnBrk="1" hangingPunct="1"/>
              <a:t>12</a:t>
            </a:fld>
            <a:endParaRPr lang="en-US" altLang="zh-CN" sz="1200">
              <a:ea typeface="宋体" panose="02010600030101010101" pitchFamily="2" charset="-122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NUL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120413" y="2372133"/>
            <a:ext cx="60789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   眼睛和眼镜</a:t>
            </a: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第五章    透镜及其应用</a:t>
            </a:r>
            <a:endParaRPr lang="zh-CN" altLang="en-US" sz="1600" dirty="0">
              <a:solidFill>
                <a:srgbClr val="009F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3326" name="ShockwaveFlash1" r:id="rId2" imgW="1828571" imgH="182857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1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" r="55408" b="18304"/>
          <a:stretch>
            <a:fillRect/>
          </a:stretch>
        </p:blipFill>
        <p:spPr bwMode="auto">
          <a:xfrm>
            <a:off x="5897692" y="2219684"/>
            <a:ext cx="3534291" cy="176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1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53" r="523" b="23051"/>
          <a:stretch>
            <a:fillRect/>
          </a:stretch>
        </p:blipFill>
        <p:spPr bwMode="auto">
          <a:xfrm>
            <a:off x="1407015" y="2189569"/>
            <a:ext cx="3405885" cy="172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86608" y="687389"/>
            <a:ext cx="8698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66CC"/>
                </a:solidFill>
                <a:latin typeface="楷体_GB2312" pitchFamily="49" charset="-122"/>
                <a:ea typeface="黑体" panose="02010609060101010101" pitchFamily="49" charset="-122"/>
              </a:rPr>
              <a:t>　　照相机如何使远近不同的物体都在底片上成清晰的像？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41704" y="1169501"/>
            <a:ext cx="8581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66CC"/>
                </a:solidFill>
                <a:latin typeface="楷体_GB2312" pitchFamily="49" charset="-122"/>
                <a:ea typeface="黑体" panose="02010609060101010101" pitchFamily="49" charset="-122"/>
              </a:rPr>
              <a:t>　　人眼如何使远近不同的物体都在视网膜上成清晰的像？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8453853" y="675545"/>
            <a:ext cx="124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黑体" panose="02010609060101010101" pitchFamily="49" charset="-122"/>
              </a:rPr>
              <a:t>调焦</a:t>
            </a:r>
          </a:p>
        </p:txBody>
      </p:sp>
      <p:sp>
        <p:nvSpPr>
          <p:cNvPr id="27" name="TextBox 7"/>
          <p:cNvSpPr txBox="1"/>
          <p:nvPr/>
        </p:nvSpPr>
        <p:spPr>
          <a:xfrm>
            <a:off x="8456617" y="1175840"/>
            <a:ext cx="235032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黑体" panose="02010609060101010101" pitchFamily="49" charset="-122"/>
              </a:rPr>
              <a:t>晶状体自动调节</a:t>
            </a: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1917498" y="1696552"/>
            <a:ext cx="2514879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楷体_GB2312" pitchFamily="49" charset="-122"/>
                <a:ea typeface="黑体" panose="02010609060101010101" pitchFamily="49" charset="-122"/>
              </a:rPr>
              <a:t>正常眼</a:t>
            </a:r>
            <a:r>
              <a:rPr lang="zh-CN" altLang="en-US" sz="2400" b="1" smtClean="0">
                <a:solidFill>
                  <a:schemeClr val="tx2"/>
                </a:solidFill>
                <a:latin typeface="楷体_GB2312" pitchFamily="49" charset="-122"/>
                <a:ea typeface="黑体" panose="02010609060101010101" pitchFamily="49" charset="-122"/>
              </a:rPr>
              <a:t>看</a:t>
            </a:r>
            <a:r>
              <a:rPr lang="zh-CN" altLang="en-US" sz="2400" b="1">
                <a:solidFill>
                  <a:schemeClr val="tx2"/>
                </a:solidFill>
                <a:latin typeface="楷体_GB2312" pitchFamily="49" charset="-122"/>
                <a:ea typeface="黑体" panose="02010609060101010101" pitchFamily="49" charset="-122"/>
              </a:rPr>
              <a:t>近处物体</a:t>
            </a:r>
            <a:endParaRPr lang="en-US" altLang="zh-CN" sz="2400" b="1">
              <a:solidFill>
                <a:schemeClr val="tx2"/>
              </a:solidFill>
              <a:latin typeface="楷体_GB2312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6143899" y="1701872"/>
            <a:ext cx="2707513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2400" b="1" smtClean="0">
                <a:solidFill>
                  <a:schemeClr val="tx2"/>
                </a:solidFill>
                <a:latin typeface="楷体_GB2312" pitchFamily="49" charset="-122"/>
                <a:ea typeface="黑体" panose="02010609060101010101" pitchFamily="49" charset="-122"/>
              </a:rPr>
              <a:t>正常眼看</a:t>
            </a:r>
            <a:r>
              <a:rPr lang="zh-CN" altLang="en-US" sz="2400" b="1">
                <a:solidFill>
                  <a:schemeClr val="tx2"/>
                </a:solidFill>
                <a:latin typeface="楷体_GB2312" pitchFamily="49" charset="-122"/>
                <a:ea typeface="黑体" panose="02010609060101010101" pitchFamily="49" charset="-122"/>
              </a:rPr>
              <a:t>远处物体</a:t>
            </a:r>
            <a:endParaRPr lang="en-US" altLang="zh-CN" sz="2400" b="1">
              <a:solidFill>
                <a:schemeClr val="tx2"/>
              </a:solidFill>
              <a:latin typeface="楷体_GB2312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824175" y="4043746"/>
            <a:ext cx="4667432" cy="1569660"/>
          </a:xfrm>
          <a:prstGeom prst="rect">
            <a:avLst/>
          </a:prstGeom>
          <a:solidFill>
            <a:srgbClr val="CCFFCC"/>
          </a:solidFill>
          <a:ln w="38100">
            <a:solidFill>
              <a:srgbClr val="FF99CC"/>
            </a:solidFill>
            <a:prstDash val="dashDot"/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 当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睫状体</a:t>
            </a:r>
            <a:r>
              <a:rPr lang="zh-CN" altLang="en-US" sz="2400" b="1" dirty="0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收缩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时，晶状体变</a:t>
            </a:r>
            <a:r>
              <a:rPr lang="zh-CN" altLang="en-US" sz="2400" b="1" dirty="0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厚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，对光的折射能力变强，近处物体射来的光会聚在视网膜上，眼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睛可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以看清近处的物体。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564177" y="4024936"/>
            <a:ext cx="4664173" cy="1569660"/>
          </a:xfrm>
          <a:prstGeom prst="rect">
            <a:avLst/>
          </a:prstGeom>
          <a:solidFill>
            <a:srgbClr val="CCFFCC"/>
          </a:solidFill>
          <a:ln w="38100">
            <a:solidFill>
              <a:srgbClr val="FF99CC"/>
            </a:solidFill>
            <a:prstDash val="dashDot"/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 当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睫状体</a:t>
            </a:r>
            <a:r>
              <a:rPr lang="zh-CN" altLang="en-US" sz="2400" b="1" dirty="0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放松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时，晶状体变</a:t>
            </a:r>
            <a:r>
              <a:rPr lang="zh-CN" altLang="en-US" sz="2400" b="1" dirty="0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薄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，对光的折射能力变弱，远处物体射来的光刚好会聚在视网膜上，眼睛可以看清远处的物体。</a:t>
            </a:r>
            <a:r>
              <a:rPr lang="zh-CN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33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 animBg="1"/>
      <p:bldP spid="30" grpId="0" animBg="1" autoUpdateAnimBg="0"/>
      <p:bldP spid="3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73010" y="926701"/>
            <a:ext cx="9196040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3000B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3000B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依靠眼</a:t>
            </a:r>
            <a:r>
              <a:rPr lang="zh-CN" altLang="en-US" sz="3200" b="1" dirty="0">
                <a:solidFill>
                  <a:srgbClr val="3000B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睛的调节作用所能看清的最远点，叫远点，正常眼的远点在极远</a:t>
            </a:r>
            <a:r>
              <a:rPr lang="zh-CN" altLang="en-US" sz="3200" b="1" dirty="0" smtClean="0">
                <a:solidFill>
                  <a:srgbClr val="3000B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处；</a:t>
            </a:r>
            <a:r>
              <a:rPr lang="zh-CN" altLang="en-US" sz="3200" b="1" dirty="0">
                <a:solidFill>
                  <a:srgbClr val="3000B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眼睛所能看清最近的点，叫近点，正常眼的近</a:t>
            </a:r>
            <a:r>
              <a:rPr lang="zh-CN" altLang="en-US" sz="3200" b="1" dirty="0" smtClean="0">
                <a:solidFill>
                  <a:srgbClr val="3000B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点在约</a:t>
            </a:r>
            <a:r>
              <a:rPr lang="en-US" altLang="zh-CN" sz="3200" b="1" dirty="0" smtClean="0">
                <a:solidFill>
                  <a:srgbClr val="3000B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10cm</a:t>
            </a:r>
            <a:r>
              <a:rPr lang="zh-CN" altLang="en-US" sz="3200" b="1" dirty="0" smtClean="0">
                <a:solidFill>
                  <a:srgbClr val="3000B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3000B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95377" y="3934192"/>
            <a:ext cx="9121080" cy="1476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04190">
              <a:lnSpc>
                <a:spcPct val="150000"/>
              </a:lnSpc>
              <a:defRPr/>
            </a:pPr>
            <a:r>
              <a:rPr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常眼睛观察近处物体最清晰而又不疲劳的距离大约是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25cm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，这个距离叫做明视距</a:t>
            </a:r>
            <a:r>
              <a:rPr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离。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97124" y="3298237"/>
            <a:ext cx="2861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．明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视距离：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09435" y="419275"/>
            <a:ext cx="3273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．远点和近点：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23"/>
          <p:cNvSpPr txBox="1">
            <a:spLocks noChangeArrowheads="1"/>
          </p:cNvSpPr>
          <p:nvPr/>
        </p:nvSpPr>
        <p:spPr bwMode="auto">
          <a:xfrm>
            <a:off x="2208214" y="2502318"/>
            <a:ext cx="7056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D0D0D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120776" y="808797"/>
            <a:ext cx="81438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若晶状体不能调节或调节能力减弱会出现什么情况呢？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2935289" y="1640647"/>
            <a:ext cx="4456112" cy="528637"/>
          </a:xfrm>
          <a:prstGeom prst="rect">
            <a:avLst/>
          </a:prstGeom>
          <a:noFill/>
          <a:ln w="9525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看清物体的范围减小了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3190876" y="2223259"/>
            <a:ext cx="500063" cy="674688"/>
          </a:xfrm>
          <a:prstGeom prst="downArrow">
            <a:avLst>
              <a:gd name="adj1" fmla="val 50000"/>
              <a:gd name="adj2" fmla="val 36266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vert="eaVert" wrap="none" anchor="ctr"/>
          <a:lstStyle/>
          <a:p>
            <a:pPr algn="ctr"/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660526" y="2932872"/>
            <a:ext cx="3408363" cy="955675"/>
          </a:xfrm>
          <a:prstGeom prst="rect">
            <a:avLst/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只能看清近处的物体</a:t>
            </a:r>
            <a:endParaRPr lang="en-US" altLang="zh-CN" sz="2800" b="1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看不清远处的物体</a:t>
            </a: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723064" y="2223259"/>
            <a:ext cx="498475" cy="674688"/>
          </a:xfrm>
          <a:prstGeom prst="downArrow">
            <a:avLst>
              <a:gd name="adj1" fmla="val 50000"/>
              <a:gd name="adj2" fmla="val 36382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vert="eaVert" wrap="none" anchor="ctr"/>
          <a:lstStyle/>
          <a:p>
            <a:pPr algn="ctr"/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5351464" y="2932872"/>
            <a:ext cx="3408362" cy="955675"/>
          </a:xfrm>
          <a:prstGeom prst="rect">
            <a:avLst/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只能看清远处的物体</a:t>
            </a:r>
            <a:endParaRPr lang="en-US" altLang="zh-CN" sz="2800" b="1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看不清近处的物体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3190876" y="3964747"/>
            <a:ext cx="500063" cy="674687"/>
          </a:xfrm>
          <a:prstGeom prst="downArrow">
            <a:avLst>
              <a:gd name="adj1" fmla="val 50000"/>
              <a:gd name="adj2" fmla="val 36266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vert="eaVert" wrap="none" anchor="ctr"/>
          <a:lstStyle/>
          <a:p>
            <a:pPr algn="ctr"/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6767514" y="3964747"/>
            <a:ext cx="498475" cy="674687"/>
          </a:xfrm>
          <a:prstGeom prst="downArrow">
            <a:avLst>
              <a:gd name="adj1" fmla="val 50000"/>
              <a:gd name="adj2" fmla="val 36382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</a:ln>
        </p:spPr>
        <p:txBody>
          <a:bodyPr vert="eaVert" wrap="none" anchor="ctr"/>
          <a:lstStyle/>
          <a:p>
            <a:pPr algn="ctr"/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2867026" y="4691822"/>
            <a:ext cx="1265238" cy="528637"/>
          </a:xfrm>
          <a:prstGeom prst="rect">
            <a:avLst/>
          </a:prstGeom>
          <a:noFill/>
          <a:ln w="9525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近视眼</a:t>
            </a: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6432551" y="4702934"/>
            <a:ext cx="1265238" cy="528638"/>
          </a:xfrm>
          <a:prstGeom prst="rect">
            <a:avLst/>
          </a:prstGeom>
          <a:noFill/>
          <a:ln w="9525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远视眼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943429" y="1454994"/>
            <a:ext cx="2058533" cy="523220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近视眼</a:t>
            </a:r>
            <a:r>
              <a:rPr lang="zh-CN" altLang="en-US" sz="2800" b="1" dirty="0" smtClean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</a:t>
            </a:r>
            <a:r>
              <a:rPr lang="zh-CN" altLang="en-US" sz="2800" b="1" dirty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432174" y="1456581"/>
            <a:ext cx="5761038" cy="538163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晶状体太厚或眼球前后方向上太长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943429" y="2503876"/>
            <a:ext cx="2153783" cy="965200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远处物体的</a:t>
            </a:r>
            <a:endParaRPr lang="en-US" altLang="zh-CN" sz="2800" b="1">
              <a:solidFill>
                <a:srgbClr val="00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成像位置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943429" y="4439494"/>
            <a:ext cx="2153783" cy="523220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近视眼矫</a:t>
            </a:r>
            <a:r>
              <a:rPr lang="zh-CN" altLang="en-US" sz="2800" b="1" dirty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675062" y="2690069"/>
            <a:ext cx="1714500" cy="538162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视网膜前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71912" y="4442669"/>
            <a:ext cx="1358900" cy="538162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凹透镜</a:t>
            </a:r>
          </a:p>
        </p:txBody>
      </p:sp>
      <p:pic>
        <p:nvPicPr>
          <p:cNvPr id="28" name="Picture 22" descr="101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" r="67061" b="26549"/>
          <a:stretch>
            <a:fillRect/>
          </a:stretch>
        </p:blipFill>
        <p:spPr bwMode="auto">
          <a:xfrm>
            <a:off x="5522912" y="1945531"/>
            <a:ext cx="3629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3" descr="10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632" t="2637" b="26549"/>
          <a:stretch>
            <a:fillRect/>
          </a:stretch>
        </p:blipFill>
        <p:spPr bwMode="auto">
          <a:xfrm>
            <a:off x="5556249" y="3809256"/>
            <a:ext cx="37512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"/>
          <p:cNvSpPr txBox="1"/>
          <p:nvPr/>
        </p:nvSpPr>
        <p:spPr bwMode="auto">
          <a:xfrm>
            <a:off x="943429" y="167917"/>
            <a:ext cx="52629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二、近视眼及其矫正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8913" name="ShockwaveFlash1" r:id="rId2" imgW="1828571" imgH="182857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近视眼镜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27" y="599620"/>
            <a:ext cx="7854043" cy="52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354819" y="1168633"/>
            <a:ext cx="1989137" cy="523220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mtClean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远视眼成</a:t>
            </a:r>
            <a:r>
              <a:rPr lang="zh-CN" altLang="en-US" sz="2800" b="1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3666219" y="1150713"/>
            <a:ext cx="5626100" cy="538162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晶状体太薄或眼球前后方向上太短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354819" y="2146075"/>
            <a:ext cx="1989137" cy="965200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近处物体的</a:t>
            </a:r>
            <a:endParaRPr lang="en-US" altLang="zh-CN" sz="2800" b="1">
              <a:solidFill>
                <a:srgbClr val="00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成像位置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1354819" y="4077130"/>
            <a:ext cx="2006824" cy="523220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远</a:t>
            </a:r>
            <a:r>
              <a:rPr lang="zh-CN" altLang="en-US" sz="2800" b="1" dirty="0" smtClean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视眼矫</a:t>
            </a:r>
            <a:r>
              <a:rPr lang="zh-CN" altLang="en-US" sz="2800" b="1" dirty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756706" y="2319113"/>
            <a:ext cx="1714500" cy="538162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视网膜后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939269" y="4062188"/>
            <a:ext cx="1357312" cy="538162"/>
          </a:xfrm>
          <a:prstGeom prst="rect">
            <a:avLst/>
          </a:prstGeom>
          <a:noFill/>
          <a:ln w="19050">
            <a:solidFill>
              <a:srgbClr val="3D8F95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凸透镜</a:t>
            </a:r>
          </a:p>
        </p:txBody>
      </p:sp>
      <p:pic>
        <p:nvPicPr>
          <p:cNvPr id="25" name="Picture 22" descr="101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" r="59702" b="25359"/>
          <a:stretch>
            <a:fillRect/>
          </a:stretch>
        </p:blipFill>
        <p:spPr bwMode="auto">
          <a:xfrm>
            <a:off x="5556931" y="1688875"/>
            <a:ext cx="40513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 descr="101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20" r="2034" b="23047"/>
          <a:stretch>
            <a:fillRect/>
          </a:stretch>
        </p:blipFill>
        <p:spPr bwMode="auto">
          <a:xfrm>
            <a:off x="5544231" y="3312888"/>
            <a:ext cx="37353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"/>
          <p:cNvSpPr txBox="1"/>
          <p:nvPr/>
        </p:nvSpPr>
        <p:spPr bwMode="auto">
          <a:xfrm>
            <a:off x="1260628" y="187487"/>
            <a:ext cx="52629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三、远视眼及其矫正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45057" name="ShockwaveFlash1" r:id="rId2" imgW="1828571" imgH="182857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4" descr="远视眼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900" y="603134"/>
            <a:ext cx="7273244" cy="520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44093" y="1443840"/>
            <a:ext cx="88811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．了解眼睛的构造，知道眼睛是怎样看见物体的。</a:t>
            </a:r>
            <a:endParaRPr lang="en-US" altLang="zh-CN" sz="2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．通过了解晶状体的调节过程，知道人眼观察远处和近处物体都能看清楚的原因。</a:t>
            </a:r>
            <a:endParaRPr lang="en-US" altLang="zh-CN" sz="2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．通过分析近视和远视形成的原因，了解眼镜是怎样矫正视力的。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5237" y="2143917"/>
            <a:ext cx="2638425" cy="2570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122040" y="135326"/>
            <a:ext cx="3496087" cy="1003300"/>
            <a:chOff x="402739" y="21978"/>
            <a:chExt cx="3496087" cy="1003300"/>
          </a:xfrm>
        </p:grpSpPr>
        <p:sp>
          <p:nvSpPr>
            <p:cNvPr id="13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5" name="直接连接符 14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" name="图片 15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5"/>
          <p:cNvGrpSpPr/>
          <p:nvPr/>
        </p:nvGrpSpPr>
        <p:grpSpPr bwMode="auto">
          <a:xfrm>
            <a:off x="1256634" y="125299"/>
            <a:ext cx="2879937" cy="675261"/>
            <a:chOff x="412868" y="623754"/>
            <a:chExt cx="878417" cy="5064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34"/>
            <p:cNvSpPr>
              <a:spLocks noChangeArrowheads="1"/>
            </p:cNvSpPr>
            <p:nvPr/>
          </p:nvSpPr>
          <p:spPr bwMode="auto">
            <a:xfrm>
              <a:off x="451081" y="623754"/>
              <a:ext cx="769372" cy="506432"/>
            </a:xfrm>
            <a:prstGeom prst="roundRect">
              <a:avLst>
                <a:gd name="adj" fmla="val 23657"/>
              </a:avLst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1"/>
            <p:cNvSpPr txBox="1">
              <a:spLocks noChangeArrowheads="1"/>
            </p:cNvSpPr>
            <p:nvPr/>
          </p:nvSpPr>
          <p:spPr bwMode="auto">
            <a:xfrm>
              <a:off x="412868" y="665621"/>
              <a:ext cx="878417" cy="4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“科学世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界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</a:p>
          </p:txBody>
        </p:sp>
      </p:grpSp>
      <p:sp>
        <p:nvSpPr>
          <p:cNvPr id="39" name="副标题 4"/>
          <p:cNvSpPr txBox="1">
            <a:spLocks noChangeArrowheads="1"/>
          </p:cNvSpPr>
          <p:nvPr/>
        </p:nvSpPr>
        <p:spPr bwMode="auto">
          <a:xfrm>
            <a:off x="3904344" y="992940"/>
            <a:ext cx="24876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1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眼镜的度数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" name="副标题 4"/>
          <p:cNvSpPr txBox="1">
            <a:spLocks noChangeArrowheads="1"/>
          </p:cNvSpPr>
          <p:nvPr/>
        </p:nvSpPr>
        <p:spPr bwMode="auto">
          <a:xfrm>
            <a:off x="783416" y="1465830"/>
            <a:ext cx="9168041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4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透镜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焦距 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的长短标志着折光本领的大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小。</a:t>
            </a:r>
            <a:r>
              <a:rPr lang="en-US" altLang="zh-CN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透镜的焦</a:t>
            </a:r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距越短，折光本领越大，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通常把透镜焦距的倒数叫做透镜焦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度。用 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 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表示，即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对象 41"/>
          <p:cNvGraphicFramePr>
            <a:graphicFrameLocks noChangeAspect="1"/>
          </p:cNvGraphicFramePr>
          <p:nvPr/>
        </p:nvGraphicFramePr>
        <p:xfrm>
          <a:off x="3068184" y="2386112"/>
          <a:ext cx="1068387" cy="982729"/>
        </p:xfrm>
        <a:graphic>
          <a:graphicData uri="http://schemas.openxmlformats.org/presentationml/2006/ole">
            <p:oleObj spid="_x0000_s48129" r:id="rId3" imgW="469696" imgH="431613" progId="">
              <p:embed/>
            </p:oleObj>
          </a:graphicData>
        </a:graphic>
      </p:graphicFrame>
      <p:sp>
        <p:nvSpPr>
          <p:cNvPr id="43" name="副标题 4"/>
          <p:cNvSpPr txBox="1">
            <a:spLocks noChangeArrowheads="1"/>
          </p:cNvSpPr>
          <p:nvPr/>
        </p:nvSpPr>
        <p:spPr bwMode="auto">
          <a:xfrm>
            <a:off x="696331" y="3308681"/>
            <a:ext cx="9255126" cy="288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4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如果远视很严重，所戴老花镜（凸透镜）的折光本领应该大一些，透镜焦度就要大一些，平时说的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眼镜片的度数，就是镜片的透镜焦度乘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值。例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度远视镜片的透镜焦度是</a:t>
            </a:r>
            <a:r>
              <a:rPr lang="en-US" altLang="zh-C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altLang="zh-CN" sz="26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，它的焦距是</a:t>
            </a:r>
            <a:r>
              <a:rPr lang="en-US" altLang="zh-CN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凸透镜（远视镜片）的度数是正数，凹透镜（近视镜片）的度数是负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数。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6340" y="263742"/>
            <a:ext cx="2446897" cy="787399"/>
          </a:xfrm>
        </p:spPr>
        <p:txBody>
          <a:bodyPr/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眼镜的度数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96" y="1181589"/>
            <a:ext cx="9981818" cy="4293483"/>
          </a:xfrm>
          <a:noFill/>
        </p:spPr>
        <p:txBody>
          <a:bodyPr wrap="square">
            <a:spAutoFit/>
          </a:bodyPr>
          <a:lstStyle/>
          <a:p>
            <a:pPr marL="0" indent="-360045">
              <a:lnSpc>
                <a:spcPct val="200000"/>
              </a:lnSpc>
              <a:spcBef>
                <a:spcPts val="0"/>
              </a:spcBef>
            </a:pP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透镜焦度＝焦距的倒</a:t>
            </a:r>
            <a:r>
              <a:rPr lang="zh-CN" altLang="en-US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</a:t>
            </a:r>
            <a:endParaRPr lang="en-US" altLang="zh-CN" sz="26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-360045">
              <a:lnSpc>
                <a:spcPct val="200000"/>
              </a:lnSpc>
              <a:spcBef>
                <a:spcPts val="0"/>
              </a:spcBef>
            </a:pPr>
            <a:r>
              <a:rPr lang="zh-CN" altLang="en-US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眼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镜度数＝ 焦度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×100</a:t>
            </a:r>
            <a:endParaRPr lang="en-US" altLang="zh-CN" sz="2600" b="1" dirty="0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-360045">
              <a:lnSpc>
                <a:spcPct val="200000"/>
              </a:lnSpc>
              <a:spcBef>
                <a:spcPts val="0"/>
              </a:spcBef>
            </a:pPr>
            <a:r>
              <a:rPr lang="zh-CN" altLang="en-US" sz="26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（凸透镜度数是正数，凹透镜度数是负数）</a:t>
            </a:r>
          </a:p>
          <a:p>
            <a:pPr marL="0" indent="-360045">
              <a:lnSpc>
                <a:spcPct val="150000"/>
              </a:lnSpc>
              <a:spcBef>
                <a:spcPts val="0"/>
              </a:spcBef>
            </a:pP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回答：</a:t>
            </a:r>
          </a:p>
          <a:p>
            <a:pPr marL="0" indent="-360045">
              <a:lnSpc>
                <a:spcPct val="150000"/>
              </a:lnSpc>
              <a:spcBef>
                <a:spcPts val="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300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度是</a:t>
            </a:r>
            <a:r>
              <a:rPr lang="zh-CN" altLang="en-US" sz="26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镜片，焦度是</a:t>
            </a:r>
            <a:r>
              <a:rPr lang="zh-CN" altLang="en-US" sz="26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600" b="1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，焦距是</a:t>
            </a:r>
            <a:r>
              <a:rPr lang="zh-CN" altLang="en-US" sz="26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0" indent="-360045">
              <a:lnSpc>
                <a:spcPct val="150000"/>
              </a:lnSpc>
              <a:spcBef>
                <a:spcPts val="0"/>
              </a:spcBef>
            </a:pP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度是</a:t>
            </a:r>
            <a:r>
              <a:rPr lang="zh-CN" altLang="en-US" sz="26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镜片，焦度是</a:t>
            </a:r>
            <a:r>
              <a:rPr lang="zh-CN" altLang="en-US" sz="26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en-US" sz="2600" b="1" u="sng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600" b="1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，焦距是</a:t>
            </a:r>
            <a:r>
              <a:rPr lang="zh-CN" altLang="en-US" sz="26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734623" y="4230574"/>
            <a:ext cx="1295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远视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142437" y="4262032"/>
            <a:ext cx="7302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870669" y="4230574"/>
            <a:ext cx="9285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760156" y="4778714"/>
            <a:ext cx="1295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近视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060227" y="4843205"/>
            <a:ext cx="7834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935414" y="4850608"/>
            <a:ext cx="10089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4780155" y="2031907"/>
          <a:ext cx="1623900" cy="907230"/>
        </p:xfrm>
        <a:graphic>
          <a:graphicData uri="http://schemas.openxmlformats.org/presentationml/2006/ole">
            <p:oleObj spid="_x0000_s50178" r:id="rId3" imgW="753881" imgH="421662" progId="Equation.3">
              <p:embed/>
            </p:oleObj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48522" y="1206918"/>
          <a:ext cx="1068387" cy="982662"/>
        </p:xfrm>
        <a:graphic>
          <a:graphicData uri="http://schemas.openxmlformats.org/presentationml/2006/ole">
            <p:oleObj spid="_x0000_s50177" r:id="rId4" imgW="469696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9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1" grpId="0" autoUpdateAnimBg="0"/>
      <p:bldP spid="24582" grpId="0" autoUpdateAnimBg="0"/>
      <p:bldP spid="24583" grpId="0" autoUpdateAnimBg="0"/>
      <p:bldP spid="24584" grpId="0" autoUpdateAnimBg="0"/>
      <p:bldP spid="2458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组合 95233"/>
          <p:cNvGrpSpPr/>
          <p:nvPr/>
        </p:nvGrpSpPr>
        <p:grpSpPr bwMode="auto">
          <a:xfrm>
            <a:off x="2668252" y="1930831"/>
            <a:ext cx="5960808" cy="4391114"/>
            <a:chOff x="4154" y="1005"/>
            <a:chExt cx="4603" cy="3419"/>
          </a:xfrm>
        </p:grpSpPr>
        <p:pic>
          <p:nvPicPr>
            <p:cNvPr id="24578" name="图片 95234" descr="200511141829193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" y="1005"/>
              <a:ext cx="4603" cy="3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79" name="文本框 95235"/>
            <p:cNvSpPr txBox="1">
              <a:spLocks noChangeArrowheads="1"/>
            </p:cNvSpPr>
            <p:nvPr/>
          </p:nvSpPr>
          <p:spPr bwMode="auto">
            <a:xfrm>
              <a:off x="5440" y="3777"/>
              <a:ext cx="281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400" b="1">
                  <a:solidFill>
                    <a:srgbClr val="0000FF"/>
                  </a:solidFill>
                  <a:latin typeface="Arial" panose="020B0604020202020204" pitchFamily="34" charset="0"/>
                </a:rPr>
                <a:t>不躺卧看书</a:t>
              </a:r>
            </a:p>
          </p:txBody>
        </p:sp>
      </p:grpSp>
      <p:grpSp>
        <p:nvGrpSpPr>
          <p:cNvPr id="95237" name="组合 95236"/>
          <p:cNvGrpSpPr/>
          <p:nvPr/>
        </p:nvGrpSpPr>
        <p:grpSpPr bwMode="auto">
          <a:xfrm>
            <a:off x="2667901" y="1840450"/>
            <a:ext cx="6108421" cy="4352855"/>
            <a:chOff x="4061" y="938"/>
            <a:chExt cx="4603" cy="3452"/>
          </a:xfrm>
        </p:grpSpPr>
        <p:pic>
          <p:nvPicPr>
            <p:cNvPr id="24581" name="图片 95237" descr="200511141830457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" y="938"/>
              <a:ext cx="4603" cy="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矩形 95238"/>
            <p:cNvSpPr>
              <a:spLocks noChangeArrowheads="1"/>
            </p:cNvSpPr>
            <p:nvPr/>
          </p:nvSpPr>
          <p:spPr bwMode="auto">
            <a:xfrm>
              <a:off x="4706" y="1285"/>
              <a:ext cx="365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4000" b="1">
                  <a:solidFill>
                    <a:srgbClr val="FFFF00"/>
                  </a:solidFill>
                  <a:latin typeface="Arial" panose="020B0604020202020204" pitchFamily="34" charset="0"/>
                </a:rPr>
                <a:t>不在光线暗的地方看书</a:t>
              </a:r>
            </a:p>
          </p:txBody>
        </p:sp>
      </p:grpSp>
      <p:grpSp>
        <p:nvGrpSpPr>
          <p:cNvPr id="95240" name="组合 95239"/>
          <p:cNvGrpSpPr/>
          <p:nvPr/>
        </p:nvGrpSpPr>
        <p:grpSpPr bwMode="auto">
          <a:xfrm>
            <a:off x="2668252" y="1430368"/>
            <a:ext cx="6026997" cy="4457714"/>
            <a:chOff x="3994" y="885"/>
            <a:chExt cx="4522" cy="3345"/>
          </a:xfrm>
        </p:grpSpPr>
        <p:pic>
          <p:nvPicPr>
            <p:cNvPr id="24584" name="图片 95240" descr="200511141831476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885"/>
              <a:ext cx="4522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文本框 95241"/>
            <p:cNvSpPr txBox="1">
              <a:spLocks noChangeArrowheads="1"/>
            </p:cNvSpPr>
            <p:nvPr/>
          </p:nvSpPr>
          <p:spPr bwMode="auto">
            <a:xfrm>
              <a:off x="4245" y="2205"/>
              <a:ext cx="361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4000" b="1" smtClean="0">
                  <a:solidFill>
                    <a:srgbClr val="FFFF00"/>
                  </a:solidFill>
                  <a:latin typeface="Arial" panose="020B0604020202020204" pitchFamily="34" charset="0"/>
                </a:rPr>
                <a:t>不</a:t>
              </a:r>
              <a:r>
                <a:rPr lang="zh-CN" altLang="en-US" sz="4000" b="1">
                  <a:solidFill>
                    <a:srgbClr val="FFFF00"/>
                  </a:solidFill>
                  <a:latin typeface="Arial" panose="020B0604020202020204" pitchFamily="34" charset="0"/>
                </a:rPr>
                <a:t>在直射的强光下看书</a:t>
              </a:r>
            </a:p>
          </p:txBody>
        </p:sp>
      </p:grpSp>
      <p:grpSp>
        <p:nvGrpSpPr>
          <p:cNvPr id="95243" name="组合 95242"/>
          <p:cNvGrpSpPr/>
          <p:nvPr/>
        </p:nvGrpSpPr>
        <p:grpSpPr bwMode="auto">
          <a:xfrm>
            <a:off x="2326924" y="1529994"/>
            <a:ext cx="6102843" cy="4577468"/>
            <a:chOff x="551" y="772"/>
            <a:chExt cx="4553" cy="3415"/>
          </a:xfrm>
        </p:grpSpPr>
        <p:pic>
          <p:nvPicPr>
            <p:cNvPr id="24587" name="图片 95243" descr="200511141832422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772"/>
              <a:ext cx="4553" cy="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文本框 95244"/>
            <p:cNvSpPr txBox="1">
              <a:spLocks noChangeArrowheads="1"/>
            </p:cNvSpPr>
            <p:nvPr/>
          </p:nvSpPr>
          <p:spPr bwMode="auto">
            <a:xfrm>
              <a:off x="1285" y="3138"/>
              <a:ext cx="3040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6000" b="1">
                  <a:solidFill>
                    <a:srgbClr val="FF0000"/>
                  </a:solidFill>
                  <a:latin typeface="Arial" panose="020B0604020202020204" pitchFamily="34" charset="0"/>
                </a:rPr>
                <a:t>不走路看书</a:t>
              </a:r>
            </a:p>
          </p:txBody>
        </p:sp>
      </p:grpSp>
      <p:grpSp>
        <p:nvGrpSpPr>
          <p:cNvPr id="95246" name="组合 95245"/>
          <p:cNvGrpSpPr/>
          <p:nvPr/>
        </p:nvGrpSpPr>
        <p:grpSpPr bwMode="auto">
          <a:xfrm>
            <a:off x="2323373" y="1503641"/>
            <a:ext cx="5845920" cy="4384441"/>
            <a:chOff x="4433" y="843"/>
            <a:chExt cx="4652" cy="3489"/>
          </a:xfrm>
        </p:grpSpPr>
        <p:pic>
          <p:nvPicPr>
            <p:cNvPr id="24590" name="图片 95246" descr="200511141833379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843"/>
              <a:ext cx="4652" cy="3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文本框 95247"/>
            <p:cNvSpPr txBox="1">
              <a:spLocks noChangeArrowheads="1"/>
            </p:cNvSpPr>
            <p:nvPr/>
          </p:nvSpPr>
          <p:spPr bwMode="auto">
            <a:xfrm>
              <a:off x="4634" y="2446"/>
              <a:ext cx="426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      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读写姿势要正确，眼与书的距离要在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33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厘米左右</a:t>
              </a:r>
            </a:p>
          </p:txBody>
        </p:sp>
      </p:grpSp>
      <p:grpSp>
        <p:nvGrpSpPr>
          <p:cNvPr id="95249" name="组合 95248"/>
          <p:cNvGrpSpPr/>
          <p:nvPr/>
        </p:nvGrpSpPr>
        <p:grpSpPr bwMode="auto">
          <a:xfrm>
            <a:off x="2400088" y="1490138"/>
            <a:ext cx="5896195" cy="4422450"/>
            <a:chOff x="4729" y="792"/>
            <a:chExt cx="4841" cy="3631"/>
          </a:xfrm>
        </p:grpSpPr>
        <p:pic>
          <p:nvPicPr>
            <p:cNvPr id="24593" name="图片 95249" descr="2005111418344345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792"/>
              <a:ext cx="4841" cy="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4" name="文本框 95250"/>
            <p:cNvSpPr txBox="1">
              <a:spLocks noChangeArrowheads="1"/>
            </p:cNvSpPr>
            <p:nvPr/>
          </p:nvSpPr>
          <p:spPr bwMode="auto">
            <a:xfrm>
              <a:off x="4933" y="2964"/>
              <a:ext cx="4210" cy="7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      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看书、看电视或使用电脑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小时后要休息一下，要远眺几分钟</a:t>
              </a:r>
            </a:p>
          </p:txBody>
        </p:sp>
      </p:grpSp>
      <p:grpSp>
        <p:nvGrpSpPr>
          <p:cNvPr id="95252" name="组合 95251"/>
          <p:cNvGrpSpPr/>
          <p:nvPr/>
        </p:nvGrpSpPr>
        <p:grpSpPr bwMode="auto">
          <a:xfrm>
            <a:off x="2575959" y="1513758"/>
            <a:ext cx="6098755" cy="4536364"/>
            <a:chOff x="7" y="862"/>
            <a:chExt cx="4489" cy="3339"/>
          </a:xfrm>
        </p:grpSpPr>
        <p:pic>
          <p:nvPicPr>
            <p:cNvPr id="24596" name="图片 95252" descr="20051114183530449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862"/>
              <a:ext cx="4453" cy="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97" name="组合 95253"/>
            <p:cNvGrpSpPr/>
            <p:nvPr/>
          </p:nvGrpSpPr>
          <p:grpSpPr bwMode="auto">
            <a:xfrm>
              <a:off x="7" y="3168"/>
              <a:ext cx="4489" cy="453"/>
              <a:chOff x="-15" y="3505"/>
              <a:chExt cx="4489" cy="453"/>
            </a:xfrm>
          </p:grpSpPr>
          <p:sp>
            <p:nvSpPr>
              <p:cNvPr id="24598" name="圆角矩形 95254"/>
              <p:cNvSpPr>
                <a:spLocks noChangeArrowheads="1"/>
              </p:cNvSpPr>
              <p:nvPr/>
            </p:nvSpPr>
            <p:spPr bwMode="auto">
              <a:xfrm>
                <a:off x="135" y="3505"/>
                <a:ext cx="4339" cy="453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99" name="文本框 95255"/>
              <p:cNvSpPr txBox="1">
                <a:spLocks noChangeArrowheads="1"/>
              </p:cNvSpPr>
              <p:nvPr/>
            </p:nvSpPr>
            <p:spPr bwMode="auto">
              <a:xfrm>
                <a:off x="-15" y="3511"/>
                <a:ext cx="4407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zh-CN" altLang="en-US" sz="2800" b="1">
                    <a:solidFill>
                      <a:srgbClr val="FF3300"/>
                    </a:solidFill>
                    <a:latin typeface="Arial" panose="020B0604020202020204" pitchFamily="34" charset="0"/>
                  </a:rPr>
                  <a:t>要定期检查视力，认真做眼保健操</a:t>
                </a:r>
              </a:p>
            </p:txBody>
          </p:sp>
        </p:grpSp>
      </p:grpSp>
      <p:sp>
        <p:nvSpPr>
          <p:cNvPr id="24600" name="文本框 95257"/>
          <p:cNvSpPr txBox="1">
            <a:spLocks noChangeArrowheads="1"/>
          </p:cNvSpPr>
          <p:nvPr/>
        </p:nvSpPr>
        <p:spPr bwMode="auto">
          <a:xfrm>
            <a:off x="2302179" y="801305"/>
            <a:ext cx="5747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．保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护视力，“三要四不要”</a:t>
            </a:r>
          </a:p>
        </p:txBody>
      </p:sp>
      <p:grpSp>
        <p:nvGrpSpPr>
          <p:cNvPr id="29" name="组合 15"/>
          <p:cNvGrpSpPr/>
          <p:nvPr/>
        </p:nvGrpSpPr>
        <p:grpSpPr bwMode="auto">
          <a:xfrm>
            <a:off x="1158980" y="90637"/>
            <a:ext cx="2364870" cy="675261"/>
            <a:chOff x="412868" y="623754"/>
            <a:chExt cx="971385" cy="5064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29"/>
            <p:cNvSpPr>
              <a:spLocks noChangeArrowheads="1"/>
            </p:cNvSpPr>
            <p:nvPr/>
          </p:nvSpPr>
          <p:spPr bwMode="auto">
            <a:xfrm>
              <a:off x="451081" y="623754"/>
              <a:ext cx="933172" cy="506432"/>
            </a:xfrm>
            <a:prstGeom prst="roundRect">
              <a:avLst>
                <a:gd name="adj" fmla="val 23657"/>
              </a:avLst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1"/>
            <p:cNvSpPr txBox="1">
              <a:spLocks noChangeArrowheads="1"/>
            </p:cNvSpPr>
            <p:nvPr/>
          </p:nvSpPr>
          <p:spPr bwMode="auto">
            <a:xfrm>
              <a:off x="412868" y="665621"/>
              <a:ext cx="971385" cy="4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保护视力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25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25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25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25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75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25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96257"/>
          <p:cNvSpPr txBox="1">
            <a:spLocks noChangeArrowheads="1"/>
          </p:cNvSpPr>
          <p:nvPr/>
        </p:nvSpPr>
        <p:spPr bwMode="auto">
          <a:xfrm>
            <a:off x="1616233" y="1171057"/>
            <a:ext cx="7331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25602" name="文本框 96258"/>
          <p:cNvSpPr txBox="1">
            <a:spLocks noChangeArrowheads="1"/>
          </p:cNvSpPr>
          <p:nvPr/>
        </p:nvSpPr>
        <p:spPr bwMode="auto">
          <a:xfrm>
            <a:off x="1632107" y="2117207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25603" name="文本框 96259"/>
          <p:cNvSpPr txBox="1">
            <a:spLocks noChangeArrowheads="1"/>
          </p:cNvSpPr>
          <p:nvPr/>
        </p:nvSpPr>
        <p:spPr bwMode="auto">
          <a:xfrm>
            <a:off x="1632107" y="3565007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25604" name="文本框 96260"/>
          <p:cNvSpPr txBox="1">
            <a:spLocks noChangeArrowheads="1"/>
          </p:cNvSpPr>
          <p:nvPr/>
        </p:nvSpPr>
        <p:spPr bwMode="auto">
          <a:xfrm>
            <a:off x="1632107" y="4174607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25605" name="文本框 96261"/>
          <p:cNvSpPr txBox="1">
            <a:spLocks noChangeArrowheads="1"/>
          </p:cNvSpPr>
          <p:nvPr/>
        </p:nvSpPr>
        <p:spPr bwMode="auto">
          <a:xfrm>
            <a:off x="1397999" y="489870"/>
            <a:ext cx="838750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．注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意营养，饮食要合理搭配。动物蛋白和蔬菜，粗粮和细粮要搭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配使用，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少吃甜食和零食，不要偏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食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6" name="图片 96262" descr="9003-6_F003_N006-GG88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432" y="2390256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96263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832" y="2258495"/>
            <a:ext cx="35052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97281"/>
          <p:cNvSpPr txBox="1">
            <a:spLocks noChangeArrowheads="1"/>
          </p:cNvSpPr>
          <p:nvPr/>
        </p:nvSpPr>
        <p:spPr bwMode="auto">
          <a:xfrm>
            <a:off x="1772486" y="1112693"/>
            <a:ext cx="7331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26626" name="文本框 97282"/>
          <p:cNvSpPr txBox="1">
            <a:spLocks noChangeArrowheads="1"/>
          </p:cNvSpPr>
          <p:nvPr/>
        </p:nvSpPr>
        <p:spPr bwMode="auto">
          <a:xfrm>
            <a:off x="1620085" y="632139"/>
            <a:ext cx="7887159" cy="13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3.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要加强锻炼，增强体质，多参加户外活动，使眼与身体能正常发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育。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文本框 97283"/>
          <p:cNvSpPr txBox="1">
            <a:spLocks noChangeArrowheads="1"/>
          </p:cNvSpPr>
          <p:nvPr/>
        </p:nvSpPr>
        <p:spPr bwMode="auto">
          <a:xfrm>
            <a:off x="1788360" y="3506643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26628" name="文本框 97284"/>
          <p:cNvSpPr txBox="1">
            <a:spLocks noChangeArrowheads="1"/>
          </p:cNvSpPr>
          <p:nvPr/>
        </p:nvSpPr>
        <p:spPr bwMode="auto">
          <a:xfrm>
            <a:off x="1788360" y="4116243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        </a:t>
            </a:r>
          </a:p>
        </p:txBody>
      </p:sp>
      <p:pic>
        <p:nvPicPr>
          <p:cNvPr id="26629" name="图片 97285" descr="xin_2431004170707218280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085" y="2027093"/>
            <a:ext cx="4267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97286" descr="20071105130418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8285" y="2103293"/>
            <a:ext cx="3657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2192" y="72192"/>
            <a:ext cx="3496087" cy="1003300"/>
            <a:chOff x="402739" y="21978"/>
            <a:chExt cx="3496087" cy="1003300"/>
          </a:xfrm>
        </p:grpSpPr>
        <p:sp>
          <p:nvSpPr>
            <p:cNvPr id="13" name="TextBox 2"/>
            <p:cNvSpPr txBox="1"/>
            <p:nvPr/>
          </p:nvSpPr>
          <p:spPr bwMode="auto">
            <a:xfrm>
              <a:off x="1190236" y="248322"/>
              <a:ext cx="270859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本 课 小 结</a:t>
              </a:r>
              <a:endParaRPr lang="zh-CN" altLang="en-US" sz="40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5" name="直接连接符 14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" name="图片 15" descr="标题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  <p:sp>
        <p:nvSpPr>
          <p:cNvPr id="20" name="左大括号 19"/>
          <p:cNvSpPr/>
          <p:nvPr/>
        </p:nvSpPr>
        <p:spPr>
          <a:xfrm>
            <a:off x="2086690" y="1779065"/>
            <a:ext cx="169789" cy="2853093"/>
          </a:xfrm>
          <a:prstGeom prst="leftBrace">
            <a:avLst>
              <a:gd name="adj1" fmla="val 5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1" name="矩形 20"/>
          <p:cNvSpPr/>
          <p:nvPr/>
        </p:nvSpPr>
        <p:spPr>
          <a:xfrm>
            <a:off x="2311058" y="1758741"/>
            <a:ext cx="958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眼睛</a:t>
            </a:r>
          </a:p>
        </p:txBody>
      </p:sp>
      <p:sp>
        <p:nvSpPr>
          <p:cNvPr id="22" name="矩形 21"/>
          <p:cNvSpPr/>
          <p:nvPr/>
        </p:nvSpPr>
        <p:spPr>
          <a:xfrm>
            <a:off x="40569" y="2917705"/>
            <a:ext cx="199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眼</a:t>
            </a:r>
            <a:r>
              <a:rPr lang="zh-CN" altLang="en-US" sz="2800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睛和眼镜</a:t>
            </a:r>
            <a:endParaRPr lang="zh-CN" altLang="en-US" sz="28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3263035" y="1338080"/>
            <a:ext cx="156093" cy="1364543"/>
          </a:xfrm>
          <a:prstGeom prst="leftBrace">
            <a:avLst>
              <a:gd name="adj1" fmla="val 5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4" name="矩形 23"/>
          <p:cNvSpPr/>
          <p:nvPr/>
        </p:nvSpPr>
        <p:spPr>
          <a:xfrm>
            <a:off x="3457095" y="1317093"/>
            <a:ext cx="6316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眼球的结</a:t>
            </a:r>
            <a:r>
              <a:rPr kumimoji="1"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构：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角膜、晶状体、视网膜等</a:t>
            </a:r>
          </a:p>
        </p:txBody>
      </p:sp>
      <p:sp>
        <p:nvSpPr>
          <p:cNvPr id="25" name="矩形 24"/>
          <p:cNvSpPr/>
          <p:nvPr/>
        </p:nvSpPr>
        <p:spPr>
          <a:xfrm>
            <a:off x="3474895" y="1777211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远点和近点</a:t>
            </a:r>
          </a:p>
        </p:txBody>
      </p:sp>
      <p:sp>
        <p:nvSpPr>
          <p:cNvPr id="26" name="矩形 25"/>
          <p:cNvSpPr/>
          <p:nvPr/>
        </p:nvSpPr>
        <p:spPr>
          <a:xfrm>
            <a:off x="3475493" y="228196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明视距离</a:t>
            </a:r>
          </a:p>
        </p:txBody>
      </p:sp>
      <p:sp>
        <p:nvSpPr>
          <p:cNvPr id="27" name="矩形 26"/>
          <p:cNvSpPr/>
          <p:nvPr/>
        </p:nvSpPr>
        <p:spPr>
          <a:xfrm>
            <a:off x="2311058" y="3161748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近视眼及其矫正</a:t>
            </a:r>
          </a:p>
        </p:txBody>
      </p:sp>
      <p:sp>
        <p:nvSpPr>
          <p:cNvPr id="28" name="矩形 27"/>
          <p:cNvSpPr/>
          <p:nvPr/>
        </p:nvSpPr>
        <p:spPr>
          <a:xfrm>
            <a:off x="5153901" y="2917705"/>
            <a:ext cx="6676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成因：晶状体太厚或眼球前后方向上太长</a:t>
            </a:r>
          </a:p>
        </p:txBody>
      </p:sp>
      <p:sp>
        <p:nvSpPr>
          <p:cNvPr id="29" name="左大括号 28"/>
          <p:cNvSpPr/>
          <p:nvPr/>
        </p:nvSpPr>
        <p:spPr>
          <a:xfrm>
            <a:off x="4965875" y="2964188"/>
            <a:ext cx="156094" cy="918340"/>
          </a:xfrm>
          <a:prstGeom prst="leftBrace">
            <a:avLst>
              <a:gd name="adj1" fmla="val 5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0" name="矩形 29"/>
          <p:cNvSpPr/>
          <p:nvPr/>
        </p:nvSpPr>
        <p:spPr>
          <a:xfrm>
            <a:off x="5170153" y="3396790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矫正：凹透镜</a:t>
            </a:r>
          </a:p>
        </p:txBody>
      </p:sp>
      <p:sp>
        <p:nvSpPr>
          <p:cNvPr id="31" name="矩形 30"/>
          <p:cNvSpPr/>
          <p:nvPr/>
        </p:nvSpPr>
        <p:spPr>
          <a:xfrm>
            <a:off x="2256479" y="4207003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远视眼及其矫正</a:t>
            </a:r>
          </a:p>
        </p:txBody>
      </p:sp>
      <p:sp>
        <p:nvSpPr>
          <p:cNvPr id="32" name="左大括号 31"/>
          <p:cNvSpPr/>
          <p:nvPr/>
        </p:nvSpPr>
        <p:spPr>
          <a:xfrm>
            <a:off x="4899859" y="4089255"/>
            <a:ext cx="181849" cy="918340"/>
          </a:xfrm>
          <a:prstGeom prst="leftBrace">
            <a:avLst>
              <a:gd name="adj1" fmla="val 5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3" name="矩形 32"/>
          <p:cNvSpPr/>
          <p:nvPr/>
        </p:nvSpPr>
        <p:spPr>
          <a:xfrm>
            <a:off x="5043922" y="3968935"/>
            <a:ext cx="6676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成因</a:t>
            </a:r>
            <a:r>
              <a:rPr kumimoji="1"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晶状体太薄或眼球前后方向上太短</a:t>
            </a:r>
          </a:p>
        </p:txBody>
      </p:sp>
      <p:sp>
        <p:nvSpPr>
          <p:cNvPr id="34" name="矩形 33"/>
          <p:cNvSpPr/>
          <p:nvPr/>
        </p:nvSpPr>
        <p:spPr>
          <a:xfrm>
            <a:off x="5081709" y="4517943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矫正</a:t>
            </a:r>
            <a:r>
              <a:rPr kumimoji="1"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凸透镜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5237" y="2143917"/>
            <a:ext cx="2638425" cy="2570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52424" y="1072007"/>
            <a:ext cx="875462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 algn="just" eaLnBrk="1" hangingPunct="1">
              <a:lnSpc>
                <a:spcPct val="130000"/>
              </a:lnSpc>
              <a:defRPr/>
            </a:pPr>
            <a:r>
              <a:rPr lang="en-US" altLang="zh-CN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．关于近视眼及其矫正,下列说法正确的是（        ）</a:t>
            </a:r>
          </a:p>
          <a:p>
            <a:pPr indent="457200" algn="just" eaLnBrk="1" hangingPunct="1">
              <a:lnSpc>
                <a:spcPct val="130000"/>
              </a:lnSpc>
              <a:defRPr/>
            </a:pPr>
            <a:r>
              <a:rPr lang="en-US" altLang="zh-CN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．近视眼只能看清近处物体，看不清远处物体</a:t>
            </a:r>
          </a:p>
          <a:p>
            <a:pPr indent="457200" algn="just" eaLnBrk="1" hangingPunct="1">
              <a:lnSpc>
                <a:spcPct val="130000"/>
              </a:lnSpc>
              <a:defRPr/>
            </a:pPr>
            <a:r>
              <a:rPr lang="en-US" altLang="zh-CN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．近视眼成因是晶状体太厚，或眼球前后方向上太长</a:t>
            </a:r>
          </a:p>
          <a:p>
            <a:pPr indent="457200" algn="just" eaLnBrk="1" hangingPunct="1">
              <a:lnSpc>
                <a:spcPct val="130000"/>
              </a:lnSpc>
              <a:defRPr/>
            </a:pPr>
            <a:r>
              <a:rPr lang="en-US" altLang="zh-CN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．来自远处物体某点的光还未会聚已到达近视眼的视网膜</a:t>
            </a:r>
          </a:p>
          <a:p>
            <a:pPr indent="457200" algn="just" eaLnBrk="1" hangingPunct="1">
              <a:lnSpc>
                <a:spcPct val="130000"/>
              </a:lnSpc>
              <a:defRPr/>
            </a:pPr>
            <a:r>
              <a:rPr lang="en-US" altLang="zh-CN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．近视眼的矫正方法是在眼睛前面放一个凸透镜</a:t>
            </a:r>
            <a:endParaRPr lang="en-US" altLang="zh-CN" sz="24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6987054" y="1072007"/>
            <a:ext cx="911225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endParaRPr lang="zh-CN" altLang="en-US" sz="2400" dirty="0" smtClean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92113" y="3564997"/>
            <a:ext cx="928891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．关于远视眼及其矫正，下列说法正确的是（           ）</a:t>
            </a:r>
          </a:p>
          <a:p>
            <a:pPr indent="45720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．远视眼只能看清近处物体，看不清远处物体</a:t>
            </a:r>
          </a:p>
          <a:p>
            <a:pPr indent="45720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．远视眼成因是晶状体太薄，或眼球前后方向上太短</a:t>
            </a:r>
          </a:p>
          <a:p>
            <a:pPr indent="45720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．来自近处物体某点的光还未会聚已到达远视眼的视网膜</a:t>
            </a:r>
          </a:p>
          <a:p>
            <a:pPr indent="45720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．远视眼的矫正方法是在眼睛前面放一个凸透镜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847682" y="3564997"/>
            <a:ext cx="1831861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2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练 习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2" name="直接连接符 21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图片 22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2113" y="513617"/>
            <a:ext cx="7767652" cy="20128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 eaLnBrk="1" hangingPunct="1">
              <a:lnSpc>
                <a:spcPct val="130000"/>
              </a:lnSpc>
              <a:defRPr/>
            </a:pPr>
            <a:r>
              <a:rPr lang="en-US" altLang="zh-CN" sz="2400" smtClean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．龙龙爷爷的眼睛是老花眼，爸爸是近视眼。两人的眼镜都放在书桌的报纸上，如图所示。现在爷爷要看一份说明书，龙龙应该把报纸</a:t>
            </a:r>
            <a:r>
              <a: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（</a:t>
            </a:r>
            <a:r>
              <a:rPr lang="zh-CN" altLang="en-US" sz="2400"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选填“左”或“右</a:t>
            </a:r>
            <a:r>
              <a: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”）</a:t>
            </a:r>
            <a:r>
              <a: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</a:rPr>
              <a:t>侧</a:t>
            </a:r>
            <a:r>
              <a:rPr lang="zh-CN" altLang="en-US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的眼镜拿给</a:t>
            </a:r>
            <a:r>
              <a: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</a:rPr>
              <a:t>爷爷</a:t>
            </a:r>
            <a:r>
              <a:rPr lang="zh-CN" altLang="en-US" sz="240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 smtClean="0">
              <a:ea typeface="宋体" panose="02010600030101010101" pitchFamily="2" charset="-12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737"/>
          <a:stretch>
            <a:fillRect/>
          </a:stretch>
        </p:blipFill>
        <p:spPr bwMode="auto">
          <a:xfrm>
            <a:off x="8044981" y="676898"/>
            <a:ext cx="3877938" cy="148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587874" y="1419214"/>
            <a:ext cx="1365151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 eaLnBrk="1" hangingPunct="1">
              <a:lnSpc>
                <a:spcPct val="130000"/>
              </a:lnSpc>
              <a:defRPr/>
            </a:pPr>
            <a:r>
              <a:rPr lang="zh-CN" altLang="en-US" sz="2400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左</a:t>
            </a:r>
            <a:endParaRPr lang="zh-CN" altLang="en-US" sz="2400" dirty="0" smtClean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234"/>
          <p:cNvSpPr>
            <a:spLocks noChangeArrowheads="1"/>
          </p:cNvSpPr>
          <p:nvPr/>
        </p:nvSpPr>
        <p:spPr bwMode="auto">
          <a:xfrm>
            <a:off x="488192" y="2375723"/>
            <a:ext cx="1048460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636520" algn="ctr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tabLst>
                <a:tab pos="2636520" algn="ctr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tabLst>
                <a:tab pos="2636520" algn="ctr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tabLst>
                <a:tab pos="2636520" algn="ctr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tabLst>
                <a:tab pos="2636520" algn="ctr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520" algn="ctr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solidFill>
                  <a:schemeClr val="tx2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在探究近视眼视力矫正问题时用如图所示的装置模拟眼睛，烧瓶中的着色液体相当于玻璃体，烧瓶左侧紧靠瓶壁的凸透镜相当于眼球的晶状体，右侧内壁相当于视网膜。下面的四幅图是一些同学描绘近视眼矫正的方法和光路，其中能达到近视眼矫正目的的是 （</a:t>
            </a:r>
            <a:r>
              <a:rPr lang="en-US" altLang="zh-CN" sz="2400" dirty="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dirty="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17" name="Group 6"/>
          <p:cNvGrpSpPr/>
          <p:nvPr/>
        </p:nvGrpSpPr>
        <p:grpSpPr bwMode="auto">
          <a:xfrm>
            <a:off x="1117876" y="4378426"/>
            <a:ext cx="722996" cy="1061223"/>
            <a:chOff x="2432" y="10548"/>
            <a:chExt cx="764" cy="1107"/>
          </a:xfrm>
        </p:grpSpPr>
        <p:sp>
          <p:nvSpPr>
            <p:cNvPr id="21" name="Oval 43"/>
            <p:cNvSpPr>
              <a:spLocks noChangeArrowheads="1"/>
            </p:cNvSpPr>
            <p:nvPr/>
          </p:nvSpPr>
          <p:spPr bwMode="auto">
            <a:xfrm>
              <a:off x="2513" y="11009"/>
              <a:ext cx="683" cy="64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indent="457200" eaLnBrk="1" hangingPunct="1">
                <a:lnSpc>
                  <a:spcPct val="130000"/>
                </a:lnSpc>
                <a:defRPr/>
              </a:pPr>
              <a:endPara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42"/>
            <p:cNvSpPr/>
            <p:nvPr/>
          </p:nvSpPr>
          <p:spPr bwMode="auto">
            <a:xfrm>
              <a:off x="2775" y="10548"/>
              <a:ext cx="156" cy="469"/>
            </a:xfrm>
            <a:custGeom>
              <a:avLst/>
              <a:gdLst>
                <a:gd name="T0" fmla="*/ 0 w 540"/>
                <a:gd name="T1" fmla="*/ 42 h 1560"/>
                <a:gd name="T2" fmla="*/ 0 w 540"/>
                <a:gd name="T3" fmla="*/ 0 h 1560"/>
                <a:gd name="T4" fmla="*/ 13 w 540"/>
                <a:gd name="T5" fmla="*/ 0 h 1560"/>
                <a:gd name="T6" fmla="*/ 13 w 540"/>
                <a:gd name="T7" fmla="*/ 42 h 1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560"/>
                <a:gd name="T14" fmla="*/ 540 w 540"/>
                <a:gd name="T15" fmla="*/ 1560 h 1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560">
                  <a:moveTo>
                    <a:pt x="0" y="1560"/>
                  </a:moveTo>
                  <a:lnTo>
                    <a:pt x="0" y="0"/>
                  </a:lnTo>
                  <a:lnTo>
                    <a:pt x="540" y="0"/>
                  </a:lnTo>
                  <a:lnTo>
                    <a:pt x="540" y="15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indent="457200" eaLnBrk="1" hangingPunct="1">
                <a:lnSpc>
                  <a:spcPct val="130000"/>
                </a:lnSpc>
                <a:defRPr/>
              </a:pPr>
              <a:endPara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xjhgx2"/>
            <p:cNvSpPr/>
            <p:nvPr/>
          </p:nvSpPr>
          <p:spPr bwMode="auto">
            <a:xfrm>
              <a:off x="2432" y="11094"/>
              <a:ext cx="64" cy="480"/>
            </a:xfrm>
            <a:custGeom>
              <a:avLst/>
              <a:gdLst>
                <a:gd name="T0" fmla="*/ 0 w 620"/>
                <a:gd name="T1" fmla="*/ 0 h 4408"/>
                <a:gd name="T2" fmla="*/ 0 w 620"/>
                <a:gd name="T3" fmla="*/ 0 h 4408"/>
                <a:gd name="T4" fmla="*/ 0 w 620"/>
                <a:gd name="T5" fmla="*/ 1 h 4408"/>
                <a:gd name="T6" fmla="*/ 0 w 620"/>
                <a:gd name="T7" fmla="*/ 1 h 4408"/>
                <a:gd name="T8" fmla="*/ 0 w 620"/>
                <a:gd name="T9" fmla="*/ 1 h 4408"/>
                <a:gd name="T10" fmla="*/ 0 w 620"/>
                <a:gd name="T11" fmla="*/ 2 h 4408"/>
                <a:gd name="T12" fmla="*/ 0 w 620"/>
                <a:gd name="T13" fmla="*/ 2 h 4408"/>
                <a:gd name="T14" fmla="*/ 0 w 620"/>
                <a:gd name="T15" fmla="*/ 3 h 4408"/>
                <a:gd name="T16" fmla="*/ 0 w 620"/>
                <a:gd name="T17" fmla="*/ 3 h 4408"/>
                <a:gd name="T18" fmla="*/ 0 w 620"/>
                <a:gd name="T19" fmla="*/ 3 h 4408"/>
                <a:gd name="T20" fmla="*/ 0 w 620"/>
                <a:gd name="T21" fmla="*/ 4 h 4408"/>
                <a:gd name="T22" fmla="*/ 0 w 620"/>
                <a:gd name="T23" fmla="*/ 4 h 4408"/>
                <a:gd name="T24" fmla="*/ 0 w 620"/>
                <a:gd name="T25" fmla="*/ 4 h 4408"/>
                <a:gd name="T26" fmla="*/ 0 w 620"/>
                <a:gd name="T27" fmla="*/ 5 h 4408"/>
                <a:gd name="T28" fmla="*/ 0 w 620"/>
                <a:gd name="T29" fmla="*/ 5 h 4408"/>
                <a:gd name="T30" fmla="*/ 0 w 620"/>
                <a:gd name="T31" fmla="*/ 5 h 4408"/>
                <a:gd name="T32" fmla="*/ 0 w 620"/>
                <a:gd name="T33" fmla="*/ 6 h 4408"/>
                <a:gd name="T34" fmla="*/ 0 w 620"/>
                <a:gd name="T35" fmla="*/ 6 h 4408"/>
                <a:gd name="T36" fmla="*/ 0 w 620"/>
                <a:gd name="T37" fmla="*/ 5 h 4408"/>
                <a:gd name="T38" fmla="*/ 1 w 620"/>
                <a:gd name="T39" fmla="*/ 5 h 4408"/>
                <a:gd name="T40" fmla="*/ 1 w 620"/>
                <a:gd name="T41" fmla="*/ 5 h 4408"/>
                <a:gd name="T42" fmla="*/ 1 w 620"/>
                <a:gd name="T43" fmla="*/ 4 h 4408"/>
                <a:gd name="T44" fmla="*/ 1 w 620"/>
                <a:gd name="T45" fmla="*/ 4 h 4408"/>
                <a:gd name="T46" fmla="*/ 1 w 620"/>
                <a:gd name="T47" fmla="*/ 4 h 4408"/>
                <a:gd name="T48" fmla="*/ 1 w 620"/>
                <a:gd name="T49" fmla="*/ 3 h 4408"/>
                <a:gd name="T50" fmla="*/ 1 w 620"/>
                <a:gd name="T51" fmla="*/ 3 h 4408"/>
                <a:gd name="T52" fmla="*/ 1 w 620"/>
                <a:gd name="T53" fmla="*/ 3 h 4408"/>
                <a:gd name="T54" fmla="*/ 1 w 620"/>
                <a:gd name="T55" fmla="*/ 2 h 4408"/>
                <a:gd name="T56" fmla="*/ 1 w 620"/>
                <a:gd name="T57" fmla="*/ 2 h 4408"/>
                <a:gd name="T58" fmla="*/ 1 w 620"/>
                <a:gd name="T59" fmla="*/ 1 h 4408"/>
                <a:gd name="T60" fmla="*/ 1 w 620"/>
                <a:gd name="T61" fmla="*/ 1 h 4408"/>
                <a:gd name="T62" fmla="*/ 1 w 620"/>
                <a:gd name="T63" fmla="*/ 1 h 4408"/>
                <a:gd name="T64" fmla="*/ 0 w 620"/>
                <a:gd name="T65" fmla="*/ 0 h 4408"/>
                <a:gd name="T66" fmla="*/ 0 w 620"/>
                <a:gd name="T67" fmla="*/ 0 h 4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0"/>
                <a:gd name="T103" fmla="*/ 0 h 4408"/>
                <a:gd name="T104" fmla="*/ 620 w 620"/>
                <a:gd name="T105" fmla="*/ 4408 h 4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indent="457200" eaLnBrk="1" hangingPunct="1">
                <a:lnSpc>
                  <a:spcPct val="130000"/>
                </a:lnSpc>
                <a:defRPr/>
              </a:pPr>
              <a:endPara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2790" y="10962"/>
              <a:ext cx="138" cy="8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indent="457200" eaLnBrk="1" hangingPunct="1">
                <a:lnSpc>
                  <a:spcPct val="130000"/>
                </a:lnSpc>
                <a:defRPr/>
              </a:pPr>
              <a:endPara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2784" y="10956"/>
              <a:ext cx="14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2791" y="11006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2867" y="11006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2663" y="11087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2771" y="11087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2891" y="11084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3008" y="11084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142" y="11283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572" y="11187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2670" y="11185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2779" y="11185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2888" y="11185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2988" y="11180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>
              <a:off x="3096" y="11180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2532" y="11290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2630" y="11288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2739" y="11288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2855" y="11290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2955" y="11288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>
              <a:off x="3063" y="11288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2581" y="11424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>
              <a:off x="2680" y="11422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2789" y="11422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>
              <a:off x="2895" y="11422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2995" y="11417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3105" y="11417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628" y="11539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2727" y="11534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2836" y="11534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2943" y="11534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>
              <a:off x="3042" y="11532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2751" y="11630"/>
              <a:ext cx="4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Line 7"/>
            <p:cNvSpPr>
              <a:spLocks noChangeShapeType="1"/>
            </p:cNvSpPr>
            <p:nvPr/>
          </p:nvSpPr>
          <p:spPr bwMode="auto">
            <a:xfrm>
              <a:off x="2849" y="11628"/>
              <a:ext cx="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indent="457200">
                <a:lnSpc>
                  <a:spcPct val="130000"/>
                </a:lnSpc>
                <a:defRPr/>
              </a:pP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245"/>
          <p:cNvGrpSpPr/>
          <p:nvPr/>
        </p:nvGrpSpPr>
        <p:grpSpPr bwMode="auto">
          <a:xfrm>
            <a:off x="2288307" y="4378592"/>
            <a:ext cx="1405005" cy="1329144"/>
            <a:chOff x="296" y="3039"/>
            <a:chExt cx="948" cy="1056"/>
          </a:xfrm>
        </p:grpSpPr>
        <p:grpSp>
          <p:nvGrpSpPr>
            <p:cNvPr id="59" name="Group 186"/>
            <p:cNvGrpSpPr/>
            <p:nvPr/>
          </p:nvGrpSpPr>
          <p:grpSpPr bwMode="auto">
            <a:xfrm>
              <a:off x="296" y="3039"/>
              <a:ext cx="948" cy="823"/>
              <a:chOff x="3632" y="10512"/>
              <a:chExt cx="1462" cy="1107"/>
            </a:xfrm>
          </p:grpSpPr>
          <p:grpSp>
            <p:nvGrpSpPr>
              <p:cNvPr id="61" name="Group 191"/>
              <p:cNvGrpSpPr/>
              <p:nvPr/>
            </p:nvGrpSpPr>
            <p:grpSpPr bwMode="auto">
              <a:xfrm>
                <a:off x="3632" y="10512"/>
                <a:ext cx="1250" cy="1107"/>
                <a:chOff x="3627" y="7627"/>
                <a:chExt cx="1250" cy="1107"/>
              </a:xfrm>
            </p:grpSpPr>
            <p:sp>
              <p:nvSpPr>
                <p:cNvPr id="66" name="Oval 233"/>
                <p:cNvSpPr>
                  <a:spLocks noChangeArrowheads="1"/>
                </p:cNvSpPr>
                <p:nvPr/>
              </p:nvSpPr>
              <p:spPr bwMode="auto">
                <a:xfrm>
                  <a:off x="4196" y="8088"/>
                  <a:ext cx="683" cy="64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1pPr>
                  <a:lvl2pPr marL="742950" indent="-28575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9pPr>
                </a:lstStyle>
                <a:p>
                  <a:pPr indent="457200" eaLnBrk="1" hangingPunct="1">
                    <a:lnSpc>
                      <a:spcPct val="130000"/>
                    </a:lnSpc>
                    <a:defRPr/>
                  </a:pPr>
                  <a:endParaRPr lang="zh-CN" altLang="en-US" sz="2400" smtClean="0"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232"/>
                <p:cNvSpPr/>
                <p:nvPr/>
              </p:nvSpPr>
              <p:spPr bwMode="auto">
                <a:xfrm>
                  <a:off x="4458" y="7627"/>
                  <a:ext cx="156" cy="469"/>
                </a:xfrm>
                <a:custGeom>
                  <a:avLst/>
                  <a:gdLst>
                    <a:gd name="T0" fmla="*/ 0 w 540"/>
                    <a:gd name="T1" fmla="*/ 42 h 1560"/>
                    <a:gd name="T2" fmla="*/ 0 w 540"/>
                    <a:gd name="T3" fmla="*/ 0 h 1560"/>
                    <a:gd name="T4" fmla="*/ 13 w 540"/>
                    <a:gd name="T5" fmla="*/ 0 h 1560"/>
                    <a:gd name="T6" fmla="*/ 13 w 540"/>
                    <a:gd name="T7" fmla="*/ 42 h 15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0"/>
                    <a:gd name="T13" fmla="*/ 0 h 1560"/>
                    <a:gd name="T14" fmla="*/ 540 w 540"/>
                    <a:gd name="T15" fmla="*/ 1560 h 15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0" h="1560">
                      <a:moveTo>
                        <a:pt x="0" y="1560"/>
                      </a:moveTo>
                      <a:lnTo>
                        <a:pt x="0" y="0"/>
                      </a:lnTo>
                      <a:lnTo>
                        <a:pt x="540" y="0"/>
                      </a:lnTo>
                      <a:lnTo>
                        <a:pt x="540" y="15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1pPr>
                  <a:lvl2pPr marL="742950" indent="-28575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9pPr>
                </a:lstStyle>
                <a:p>
                  <a:pPr indent="457200" eaLnBrk="1" hangingPunct="1">
                    <a:lnSpc>
                      <a:spcPct val="130000"/>
                    </a:lnSpc>
                    <a:defRPr/>
                  </a:pPr>
                  <a:endParaRPr lang="zh-CN" altLang="en-US" sz="2400" smtClean="0"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xjhgx2"/>
                <p:cNvSpPr/>
                <p:nvPr/>
              </p:nvSpPr>
              <p:spPr bwMode="auto">
                <a:xfrm>
                  <a:off x="4113" y="8173"/>
                  <a:ext cx="65" cy="480"/>
                </a:xfrm>
                <a:custGeom>
                  <a:avLst/>
                  <a:gdLst>
                    <a:gd name="T0" fmla="*/ 0 w 620"/>
                    <a:gd name="T1" fmla="*/ 0 h 4408"/>
                    <a:gd name="T2" fmla="*/ 0 w 620"/>
                    <a:gd name="T3" fmla="*/ 0 h 4408"/>
                    <a:gd name="T4" fmla="*/ 0 w 620"/>
                    <a:gd name="T5" fmla="*/ 1 h 4408"/>
                    <a:gd name="T6" fmla="*/ 0 w 620"/>
                    <a:gd name="T7" fmla="*/ 1 h 4408"/>
                    <a:gd name="T8" fmla="*/ 0 w 620"/>
                    <a:gd name="T9" fmla="*/ 1 h 4408"/>
                    <a:gd name="T10" fmla="*/ 0 w 620"/>
                    <a:gd name="T11" fmla="*/ 2 h 4408"/>
                    <a:gd name="T12" fmla="*/ 0 w 620"/>
                    <a:gd name="T13" fmla="*/ 2 h 4408"/>
                    <a:gd name="T14" fmla="*/ 0 w 620"/>
                    <a:gd name="T15" fmla="*/ 3 h 4408"/>
                    <a:gd name="T16" fmla="*/ 0 w 620"/>
                    <a:gd name="T17" fmla="*/ 3 h 4408"/>
                    <a:gd name="T18" fmla="*/ 0 w 620"/>
                    <a:gd name="T19" fmla="*/ 3 h 4408"/>
                    <a:gd name="T20" fmla="*/ 0 w 620"/>
                    <a:gd name="T21" fmla="*/ 4 h 4408"/>
                    <a:gd name="T22" fmla="*/ 0 w 620"/>
                    <a:gd name="T23" fmla="*/ 4 h 4408"/>
                    <a:gd name="T24" fmla="*/ 0 w 620"/>
                    <a:gd name="T25" fmla="*/ 4 h 4408"/>
                    <a:gd name="T26" fmla="*/ 0 w 620"/>
                    <a:gd name="T27" fmla="*/ 5 h 4408"/>
                    <a:gd name="T28" fmla="*/ 0 w 620"/>
                    <a:gd name="T29" fmla="*/ 5 h 4408"/>
                    <a:gd name="T30" fmla="*/ 0 w 620"/>
                    <a:gd name="T31" fmla="*/ 5 h 4408"/>
                    <a:gd name="T32" fmla="*/ 0 w 620"/>
                    <a:gd name="T33" fmla="*/ 6 h 4408"/>
                    <a:gd name="T34" fmla="*/ 0 w 620"/>
                    <a:gd name="T35" fmla="*/ 6 h 4408"/>
                    <a:gd name="T36" fmla="*/ 0 w 620"/>
                    <a:gd name="T37" fmla="*/ 5 h 4408"/>
                    <a:gd name="T38" fmla="*/ 1 w 620"/>
                    <a:gd name="T39" fmla="*/ 5 h 4408"/>
                    <a:gd name="T40" fmla="*/ 1 w 620"/>
                    <a:gd name="T41" fmla="*/ 5 h 4408"/>
                    <a:gd name="T42" fmla="*/ 1 w 620"/>
                    <a:gd name="T43" fmla="*/ 4 h 4408"/>
                    <a:gd name="T44" fmla="*/ 1 w 620"/>
                    <a:gd name="T45" fmla="*/ 4 h 4408"/>
                    <a:gd name="T46" fmla="*/ 1 w 620"/>
                    <a:gd name="T47" fmla="*/ 4 h 4408"/>
                    <a:gd name="T48" fmla="*/ 1 w 620"/>
                    <a:gd name="T49" fmla="*/ 3 h 4408"/>
                    <a:gd name="T50" fmla="*/ 1 w 620"/>
                    <a:gd name="T51" fmla="*/ 3 h 4408"/>
                    <a:gd name="T52" fmla="*/ 1 w 620"/>
                    <a:gd name="T53" fmla="*/ 3 h 4408"/>
                    <a:gd name="T54" fmla="*/ 1 w 620"/>
                    <a:gd name="T55" fmla="*/ 2 h 4408"/>
                    <a:gd name="T56" fmla="*/ 1 w 620"/>
                    <a:gd name="T57" fmla="*/ 2 h 4408"/>
                    <a:gd name="T58" fmla="*/ 1 w 620"/>
                    <a:gd name="T59" fmla="*/ 1 h 4408"/>
                    <a:gd name="T60" fmla="*/ 1 w 620"/>
                    <a:gd name="T61" fmla="*/ 1 h 4408"/>
                    <a:gd name="T62" fmla="*/ 1 w 620"/>
                    <a:gd name="T63" fmla="*/ 1 h 4408"/>
                    <a:gd name="T64" fmla="*/ 0 w 620"/>
                    <a:gd name="T65" fmla="*/ 0 h 4408"/>
                    <a:gd name="T66" fmla="*/ 0 w 620"/>
                    <a:gd name="T67" fmla="*/ 0 h 440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0"/>
                    <a:gd name="T103" fmla="*/ 0 h 4408"/>
                    <a:gd name="T104" fmla="*/ 620 w 620"/>
                    <a:gd name="T105" fmla="*/ 4408 h 440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0" h="4408">
                      <a:moveTo>
                        <a:pt x="310" y="0"/>
                      </a:moveTo>
                      <a:lnTo>
                        <a:pt x="237" y="270"/>
                      </a:lnTo>
                      <a:lnTo>
                        <a:pt x="175" y="542"/>
                      </a:lnTo>
                      <a:lnTo>
                        <a:pt x="121" y="816"/>
                      </a:lnTo>
                      <a:lnTo>
                        <a:pt x="78" y="1091"/>
                      </a:lnTo>
                      <a:lnTo>
                        <a:pt x="44" y="1368"/>
                      </a:lnTo>
                      <a:lnTo>
                        <a:pt x="19" y="1646"/>
                      </a:lnTo>
                      <a:lnTo>
                        <a:pt x="5" y="1925"/>
                      </a:lnTo>
                      <a:lnTo>
                        <a:pt x="0" y="2204"/>
                      </a:lnTo>
                      <a:lnTo>
                        <a:pt x="5" y="2483"/>
                      </a:lnTo>
                      <a:lnTo>
                        <a:pt x="19" y="2762"/>
                      </a:lnTo>
                      <a:lnTo>
                        <a:pt x="44" y="3040"/>
                      </a:lnTo>
                      <a:lnTo>
                        <a:pt x="78" y="3317"/>
                      </a:lnTo>
                      <a:lnTo>
                        <a:pt x="121" y="3592"/>
                      </a:lnTo>
                      <a:lnTo>
                        <a:pt x="175" y="3866"/>
                      </a:lnTo>
                      <a:lnTo>
                        <a:pt x="237" y="4138"/>
                      </a:lnTo>
                      <a:lnTo>
                        <a:pt x="310" y="4408"/>
                      </a:lnTo>
                      <a:lnTo>
                        <a:pt x="383" y="4138"/>
                      </a:lnTo>
                      <a:lnTo>
                        <a:pt x="445" y="3866"/>
                      </a:lnTo>
                      <a:lnTo>
                        <a:pt x="499" y="3592"/>
                      </a:lnTo>
                      <a:lnTo>
                        <a:pt x="542" y="3317"/>
                      </a:lnTo>
                      <a:lnTo>
                        <a:pt x="576" y="3040"/>
                      </a:lnTo>
                      <a:lnTo>
                        <a:pt x="601" y="2762"/>
                      </a:lnTo>
                      <a:lnTo>
                        <a:pt x="615" y="2483"/>
                      </a:lnTo>
                      <a:lnTo>
                        <a:pt x="620" y="2204"/>
                      </a:lnTo>
                      <a:lnTo>
                        <a:pt x="615" y="1925"/>
                      </a:lnTo>
                      <a:lnTo>
                        <a:pt x="601" y="1646"/>
                      </a:lnTo>
                      <a:lnTo>
                        <a:pt x="576" y="1368"/>
                      </a:lnTo>
                      <a:lnTo>
                        <a:pt x="542" y="1091"/>
                      </a:lnTo>
                      <a:lnTo>
                        <a:pt x="499" y="816"/>
                      </a:lnTo>
                      <a:lnTo>
                        <a:pt x="445" y="542"/>
                      </a:lnTo>
                      <a:lnTo>
                        <a:pt x="383" y="270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1pPr>
                  <a:lvl2pPr marL="742950" indent="-28575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9pPr>
                </a:lstStyle>
                <a:p>
                  <a:pPr indent="457200" eaLnBrk="1" hangingPunct="1">
                    <a:lnSpc>
                      <a:spcPct val="130000"/>
                    </a:lnSpc>
                    <a:defRPr/>
                  </a:pPr>
                  <a:endParaRPr lang="zh-CN" altLang="en-US" sz="2400" smtClean="0"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Rectangle 230"/>
                <p:cNvSpPr>
                  <a:spLocks noChangeArrowheads="1"/>
                </p:cNvSpPr>
                <p:nvPr/>
              </p:nvSpPr>
              <p:spPr bwMode="auto">
                <a:xfrm>
                  <a:off x="4466" y="8041"/>
                  <a:ext cx="137" cy="79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1pPr>
                  <a:lvl2pPr marL="742950" indent="-28575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9pPr>
                </a:lstStyle>
                <a:p>
                  <a:pPr indent="457200" eaLnBrk="1" hangingPunct="1">
                    <a:lnSpc>
                      <a:spcPct val="130000"/>
                    </a:lnSpc>
                    <a:defRPr/>
                  </a:pPr>
                  <a:endParaRPr lang="zh-CN" altLang="en-US" sz="2400" smtClean="0"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Line 229"/>
                <p:cNvSpPr>
                  <a:spLocks noChangeShapeType="1"/>
                </p:cNvSpPr>
                <p:nvPr/>
              </p:nvSpPr>
              <p:spPr bwMode="auto">
                <a:xfrm>
                  <a:off x="4466" y="8035"/>
                  <a:ext cx="14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Line 228"/>
                <p:cNvSpPr>
                  <a:spLocks noChangeShapeType="1"/>
                </p:cNvSpPr>
                <p:nvPr/>
              </p:nvSpPr>
              <p:spPr bwMode="auto">
                <a:xfrm>
                  <a:off x="4472" y="8086"/>
                  <a:ext cx="45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Line 227"/>
                <p:cNvSpPr>
                  <a:spLocks noChangeShapeType="1"/>
                </p:cNvSpPr>
                <p:nvPr/>
              </p:nvSpPr>
              <p:spPr bwMode="auto">
                <a:xfrm>
                  <a:off x="4549" y="8086"/>
                  <a:ext cx="4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Line 226"/>
                <p:cNvSpPr>
                  <a:spLocks noChangeShapeType="1"/>
                </p:cNvSpPr>
                <p:nvPr/>
              </p:nvSpPr>
              <p:spPr bwMode="auto">
                <a:xfrm>
                  <a:off x="4344" y="8166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Line 225"/>
                <p:cNvSpPr>
                  <a:spLocks noChangeShapeType="1"/>
                </p:cNvSpPr>
                <p:nvPr/>
              </p:nvSpPr>
              <p:spPr bwMode="auto">
                <a:xfrm>
                  <a:off x="4452" y="8166"/>
                  <a:ext cx="4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Line 224"/>
                <p:cNvSpPr>
                  <a:spLocks noChangeShapeType="1"/>
                </p:cNvSpPr>
                <p:nvPr/>
              </p:nvSpPr>
              <p:spPr bwMode="auto">
                <a:xfrm>
                  <a:off x="4572" y="8162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Line 223"/>
                <p:cNvSpPr>
                  <a:spLocks noChangeShapeType="1"/>
                </p:cNvSpPr>
                <p:nvPr/>
              </p:nvSpPr>
              <p:spPr bwMode="auto">
                <a:xfrm>
                  <a:off x="4691" y="8162"/>
                  <a:ext cx="4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Line 222"/>
                <p:cNvSpPr>
                  <a:spLocks noChangeShapeType="1"/>
                </p:cNvSpPr>
                <p:nvPr/>
              </p:nvSpPr>
              <p:spPr bwMode="auto">
                <a:xfrm>
                  <a:off x="4825" y="8361"/>
                  <a:ext cx="45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Line 221"/>
                <p:cNvSpPr>
                  <a:spLocks noChangeShapeType="1"/>
                </p:cNvSpPr>
                <p:nvPr/>
              </p:nvSpPr>
              <p:spPr bwMode="auto">
                <a:xfrm>
                  <a:off x="4253" y="8266"/>
                  <a:ext cx="4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Line 220"/>
                <p:cNvSpPr>
                  <a:spLocks noChangeShapeType="1"/>
                </p:cNvSpPr>
                <p:nvPr/>
              </p:nvSpPr>
              <p:spPr bwMode="auto">
                <a:xfrm>
                  <a:off x="4352" y="8263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Line 219"/>
                <p:cNvSpPr>
                  <a:spLocks noChangeShapeType="1"/>
                </p:cNvSpPr>
                <p:nvPr/>
              </p:nvSpPr>
              <p:spPr bwMode="auto">
                <a:xfrm>
                  <a:off x="4460" y="8263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Line 218"/>
                <p:cNvSpPr>
                  <a:spLocks noChangeShapeType="1"/>
                </p:cNvSpPr>
                <p:nvPr/>
              </p:nvSpPr>
              <p:spPr bwMode="auto">
                <a:xfrm>
                  <a:off x="4569" y="8263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Line 217"/>
                <p:cNvSpPr>
                  <a:spLocks noChangeShapeType="1"/>
                </p:cNvSpPr>
                <p:nvPr/>
              </p:nvSpPr>
              <p:spPr bwMode="auto">
                <a:xfrm>
                  <a:off x="4671" y="8259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Line 216"/>
                <p:cNvSpPr>
                  <a:spLocks noChangeShapeType="1"/>
                </p:cNvSpPr>
                <p:nvPr/>
              </p:nvSpPr>
              <p:spPr bwMode="auto">
                <a:xfrm>
                  <a:off x="4779" y="8259"/>
                  <a:ext cx="4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Line 215"/>
                <p:cNvSpPr>
                  <a:spLocks noChangeShapeType="1"/>
                </p:cNvSpPr>
                <p:nvPr/>
              </p:nvSpPr>
              <p:spPr bwMode="auto">
                <a:xfrm>
                  <a:off x="4213" y="8369"/>
                  <a:ext cx="4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Line 214"/>
                <p:cNvSpPr>
                  <a:spLocks noChangeShapeType="1"/>
                </p:cNvSpPr>
                <p:nvPr/>
              </p:nvSpPr>
              <p:spPr bwMode="auto">
                <a:xfrm>
                  <a:off x="4312" y="8365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213"/>
                <p:cNvSpPr>
                  <a:spLocks noChangeShapeType="1"/>
                </p:cNvSpPr>
                <p:nvPr/>
              </p:nvSpPr>
              <p:spPr bwMode="auto">
                <a:xfrm>
                  <a:off x="4420" y="8365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Line 212"/>
                <p:cNvSpPr>
                  <a:spLocks noChangeShapeType="1"/>
                </p:cNvSpPr>
                <p:nvPr/>
              </p:nvSpPr>
              <p:spPr bwMode="auto">
                <a:xfrm>
                  <a:off x="4537" y="8369"/>
                  <a:ext cx="4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Line 211"/>
                <p:cNvSpPr>
                  <a:spLocks noChangeShapeType="1"/>
                </p:cNvSpPr>
                <p:nvPr/>
              </p:nvSpPr>
              <p:spPr bwMode="auto">
                <a:xfrm>
                  <a:off x="4637" y="8365"/>
                  <a:ext cx="4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Line 210"/>
                <p:cNvSpPr>
                  <a:spLocks noChangeShapeType="1"/>
                </p:cNvSpPr>
                <p:nvPr/>
              </p:nvSpPr>
              <p:spPr bwMode="auto">
                <a:xfrm>
                  <a:off x="4745" y="8365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Line 209"/>
                <p:cNvSpPr>
                  <a:spLocks noChangeShapeType="1"/>
                </p:cNvSpPr>
                <p:nvPr/>
              </p:nvSpPr>
              <p:spPr bwMode="auto">
                <a:xfrm>
                  <a:off x="4262" y="8504"/>
                  <a:ext cx="4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Line 208"/>
                <p:cNvSpPr>
                  <a:spLocks noChangeShapeType="1"/>
                </p:cNvSpPr>
                <p:nvPr/>
              </p:nvSpPr>
              <p:spPr bwMode="auto">
                <a:xfrm>
                  <a:off x="4361" y="8501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Line 207"/>
                <p:cNvSpPr>
                  <a:spLocks noChangeShapeType="1"/>
                </p:cNvSpPr>
                <p:nvPr/>
              </p:nvSpPr>
              <p:spPr bwMode="auto">
                <a:xfrm>
                  <a:off x="4472" y="8501"/>
                  <a:ext cx="45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Line 206"/>
                <p:cNvSpPr>
                  <a:spLocks noChangeShapeType="1"/>
                </p:cNvSpPr>
                <p:nvPr/>
              </p:nvSpPr>
              <p:spPr bwMode="auto">
                <a:xfrm>
                  <a:off x="4577" y="8501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Line 205"/>
                <p:cNvSpPr>
                  <a:spLocks noChangeShapeType="1"/>
                </p:cNvSpPr>
                <p:nvPr/>
              </p:nvSpPr>
              <p:spPr bwMode="auto">
                <a:xfrm>
                  <a:off x="4677" y="8497"/>
                  <a:ext cx="46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Line 204"/>
                <p:cNvSpPr>
                  <a:spLocks noChangeShapeType="1"/>
                </p:cNvSpPr>
                <p:nvPr/>
              </p:nvSpPr>
              <p:spPr bwMode="auto">
                <a:xfrm>
                  <a:off x="4785" y="8497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Line 203"/>
                <p:cNvSpPr>
                  <a:spLocks noChangeShapeType="1"/>
                </p:cNvSpPr>
                <p:nvPr/>
              </p:nvSpPr>
              <p:spPr bwMode="auto">
                <a:xfrm>
                  <a:off x="4309" y="8618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Line 202"/>
                <p:cNvSpPr>
                  <a:spLocks noChangeShapeType="1"/>
                </p:cNvSpPr>
                <p:nvPr/>
              </p:nvSpPr>
              <p:spPr bwMode="auto">
                <a:xfrm>
                  <a:off x="4409" y="8614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Line 201"/>
                <p:cNvSpPr>
                  <a:spLocks noChangeShapeType="1"/>
                </p:cNvSpPr>
                <p:nvPr/>
              </p:nvSpPr>
              <p:spPr bwMode="auto">
                <a:xfrm>
                  <a:off x="4517" y="8614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Line 200"/>
                <p:cNvSpPr>
                  <a:spLocks noChangeShapeType="1"/>
                </p:cNvSpPr>
                <p:nvPr/>
              </p:nvSpPr>
              <p:spPr bwMode="auto">
                <a:xfrm>
                  <a:off x="4626" y="8614"/>
                  <a:ext cx="45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Line 199"/>
                <p:cNvSpPr>
                  <a:spLocks noChangeShapeType="1"/>
                </p:cNvSpPr>
                <p:nvPr/>
              </p:nvSpPr>
              <p:spPr bwMode="auto">
                <a:xfrm>
                  <a:off x="4725" y="8612"/>
                  <a:ext cx="49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Line 198"/>
                <p:cNvSpPr>
                  <a:spLocks noChangeShapeType="1"/>
                </p:cNvSpPr>
                <p:nvPr/>
              </p:nvSpPr>
              <p:spPr bwMode="auto">
                <a:xfrm>
                  <a:off x="4432" y="871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Line 197"/>
                <p:cNvSpPr>
                  <a:spLocks noChangeShapeType="1"/>
                </p:cNvSpPr>
                <p:nvPr/>
              </p:nvSpPr>
              <p:spPr bwMode="auto">
                <a:xfrm>
                  <a:off x="4532" y="8707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xjhgx2"/>
                <p:cNvSpPr/>
                <p:nvPr/>
              </p:nvSpPr>
              <p:spPr bwMode="auto">
                <a:xfrm>
                  <a:off x="4009" y="8173"/>
                  <a:ext cx="63" cy="480"/>
                </a:xfrm>
                <a:custGeom>
                  <a:avLst/>
                  <a:gdLst>
                    <a:gd name="T0" fmla="*/ 0 w 620"/>
                    <a:gd name="T1" fmla="*/ 0 h 4408"/>
                    <a:gd name="T2" fmla="*/ 0 w 620"/>
                    <a:gd name="T3" fmla="*/ 0 h 4408"/>
                    <a:gd name="T4" fmla="*/ 0 w 620"/>
                    <a:gd name="T5" fmla="*/ 1 h 4408"/>
                    <a:gd name="T6" fmla="*/ 0 w 620"/>
                    <a:gd name="T7" fmla="*/ 1 h 4408"/>
                    <a:gd name="T8" fmla="*/ 0 w 620"/>
                    <a:gd name="T9" fmla="*/ 1 h 4408"/>
                    <a:gd name="T10" fmla="*/ 0 w 620"/>
                    <a:gd name="T11" fmla="*/ 2 h 4408"/>
                    <a:gd name="T12" fmla="*/ 0 w 620"/>
                    <a:gd name="T13" fmla="*/ 2 h 4408"/>
                    <a:gd name="T14" fmla="*/ 0 w 620"/>
                    <a:gd name="T15" fmla="*/ 3 h 4408"/>
                    <a:gd name="T16" fmla="*/ 0 w 620"/>
                    <a:gd name="T17" fmla="*/ 3 h 4408"/>
                    <a:gd name="T18" fmla="*/ 0 w 620"/>
                    <a:gd name="T19" fmla="*/ 3 h 4408"/>
                    <a:gd name="T20" fmla="*/ 0 w 620"/>
                    <a:gd name="T21" fmla="*/ 4 h 4408"/>
                    <a:gd name="T22" fmla="*/ 0 w 620"/>
                    <a:gd name="T23" fmla="*/ 4 h 4408"/>
                    <a:gd name="T24" fmla="*/ 0 w 620"/>
                    <a:gd name="T25" fmla="*/ 4 h 4408"/>
                    <a:gd name="T26" fmla="*/ 0 w 620"/>
                    <a:gd name="T27" fmla="*/ 5 h 4408"/>
                    <a:gd name="T28" fmla="*/ 0 w 620"/>
                    <a:gd name="T29" fmla="*/ 5 h 4408"/>
                    <a:gd name="T30" fmla="*/ 0 w 620"/>
                    <a:gd name="T31" fmla="*/ 5 h 4408"/>
                    <a:gd name="T32" fmla="*/ 0 w 620"/>
                    <a:gd name="T33" fmla="*/ 6 h 4408"/>
                    <a:gd name="T34" fmla="*/ 0 w 620"/>
                    <a:gd name="T35" fmla="*/ 6 h 4408"/>
                    <a:gd name="T36" fmla="*/ 0 w 620"/>
                    <a:gd name="T37" fmla="*/ 5 h 4408"/>
                    <a:gd name="T38" fmla="*/ 1 w 620"/>
                    <a:gd name="T39" fmla="*/ 5 h 4408"/>
                    <a:gd name="T40" fmla="*/ 1 w 620"/>
                    <a:gd name="T41" fmla="*/ 5 h 4408"/>
                    <a:gd name="T42" fmla="*/ 1 w 620"/>
                    <a:gd name="T43" fmla="*/ 4 h 4408"/>
                    <a:gd name="T44" fmla="*/ 1 w 620"/>
                    <a:gd name="T45" fmla="*/ 4 h 4408"/>
                    <a:gd name="T46" fmla="*/ 1 w 620"/>
                    <a:gd name="T47" fmla="*/ 4 h 4408"/>
                    <a:gd name="T48" fmla="*/ 1 w 620"/>
                    <a:gd name="T49" fmla="*/ 3 h 4408"/>
                    <a:gd name="T50" fmla="*/ 1 w 620"/>
                    <a:gd name="T51" fmla="*/ 3 h 4408"/>
                    <a:gd name="T52" fmla="*/ 1 w 620"/>
                    <a:gd name="T53" fmla="*/ 3 h 4408"/>
                    <a:gd name="T54" fmla="*/ 1 w 620"/>
                    <a:gd name="T55" fmla="*/ 2 h 4408"/>
                    <a:gd name="T56" fmla="*/ 1 w 620"/>
                    <a:gd name="T57" fmla="*/ 2 h 4408"/>
                    <a:gd name="T58" fmla="*/ 1 w 620"/>
                    <a:gd name="T59" fmla="*/ 1 h 4408"/>
                    <a:gd name="T60" fmla="*/ 1 w 620"/>
                    <a:gd name="T61" fmla="*/ 1 h 4408"/>
                    <a:gd name="T62" fmla="*/ 1 w 620"/>
                    <a:gd name="T63" fmla="*/ 1 h 4408"/>
                    <a:gd name="T64" fmla="*/ 0 w 620"/>
                    <a:gd name="T65" fmla="*/ 0 h 4408"/>
                    <a:gd name="T66" fmla="*/ 0 w 620"/>
                    <a:gd name="T67" fmla="*/ 0 h 440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0"/>
                    <a:gd name="T103" fmla="*/ 0 h 4408"/>
                    <a:gd name="T104" fmla="*/ 620 w 620"/>
                    <a:gd name="T105" fmla="*/ 4408 h 440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0" h="4408">
                      <a:moveTo>
                        <a:pt x="310" y="0"/>
                      </a:moveTo>
                      <a:lnTo>
                        <a:pt x="237" y="270"/>
                      </a:lnTo>
                      <a:lnTo>
                        <a:pt x="175" y="542"/>
                      </a:lnTo>
                      <a:lnTo>
                        <a:pt x="121" y="816"/>
                      </a:lnTo>
                      <a:lnTo>
                        <a:pt x="78" y="1091"/>
                      </a:lnTo>
                      <a:lnTo>
                        <a:pt x="44" y="1368"/>
                      </a:lnTo>
                      <a:lnTo>
                        <a:pt x="19" y="1646"/>
                      </a:lnTo>
                      <a:lnTo>
                        <a:pt x="5" y="1925"/>
                      </a:lnTo>
                      <a:lnTo>
                        <a:pt x="0" y="2204"/>
                      </a:lnTo>
                      <a:lnTo>
                        <a:pt x="5" y="2483"/>
                      </a:lnTo>
                      <a:lnTo>
                        <a:pt x="19" y="2762"/>
                      </a:lnTo>
                      <a:lnTo>
                        <a:pt x="44" y="3040"/>
                      </a:lnTo>
                      <a:lnTo>
                        <a:pt x="78" y="3317"/>
                      </a:lnTo>
                      <a:lnTo>
                        <a:pt x="121" y="3592"/>
                      </a:lnTo>
                      <a:lnTo>
                        <a:pt x="175" y="3866"/>
                      </a:lnTo>
                      <a:lnTo>
                        <a:pt x="237" y="4138"/>
                      </a:lnTo>
                      <a:lnTo>
                        <a:pt x="310" y="4408"/>
                      </a:lnTo>
                      <a:lnTo>
                        <a:pt x="383" y="4138"/>
                      </a:lnTo>
                      <a:lnTo>
                        <a:pt x="445" y="3866"/>
                      </a:lnTo>
                      <a:lnTo>
                        <a:pt x="499" y="3592"/>
                      </a:lnTo>
                      <a:lnTo>
                        <a:pt x="542" y="3317"/>
                      </a:lnTo>
                      <a:lnTo>
                        <a:pt x="576" y="3040"/>
                      </a:lnTo>
                      <a:lnTo>
                        <a:pt x="601" y="2762"/>
                      </a:lnTo>
                      <a:lnTo>
                        <a:pt x="615" y="2483"/>
                      </a:lnTo>
                      <a:lnTo>
                        <a:pt x="620" y="2204"/>
                      </a:lnTo>
                      <a:lnTo>
                        <a:pt x="615" y="1925"/>
                      </a:lnTo>
                      <a:lnTo>
                        <a:pt x="601" y="1646"/>
                      </a:lnTo>
                      <a:lnTo>
                        <a:pt x="576" y="1368"/>
                      </a:lnTo>
                      <a:lnTo>
                        <a:pt x="542" y="1091"/>
                      </a:lnTo>
                      <a:lnTo>
                        <a:pt x="499" y="816"/>
                      </a:lnTo>
                      <a:lnTo>
                        <a:pt x="445" y="542"/>
                      </a:lnTo>
                      <a:lnTo>
                        <a:pt x="383" y="270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1pPr>
                  <a:lvl2pPr marL="742950" indent="-28575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2pPr>
                  <a:lvl3pPr marL="11430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3pPr>
                  <a:lvl4pPr marL="16002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4pPr>
                  <a:lvl5pPr marL="2057400" indent="-228600" eaLnBrk="0" hangingPunct="0"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楷体_GB2312" pitchFamily="49" charset="-122"/>
                    </a:defRPr>
                  </a:lvl9pPr>
                </a:lstStyle>
                <a:p>
                  <a:pPr indent="457200" eaLnBrk="1" hangingPunct="1">
                    <a:lnSpc>
                      <a:spcPct val="130000"/>
                    </a:lnSpc>
                    <a:defRPr/>
                  </a:pPr>
                  <a:endParaRPr lang="zh-CN" altLang="en-US" sz="2400" smtClean="0"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Line 195"/>
                <p:cNvSpPr>
                  <a:spLocks noChangeShapeType="1"/>
                </p:cNvSpPr>
                <p:nvPr/>
              </p:nvSpPr>
              <p:spPr bwMode="auto">
                <a:xfrm>
                  <a:off x="3635" y="8266"/>
                  <a:ext cx="5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Line 194"/>
                <p:cNvSpPr>
                  <a:spLocks noChangeShapeType="1"/>
                </p:cNvSpPr>
                <p:nvPr/>
              </p:nvSpPr>
              <p:spPr bwMode="auto">
                <a:xfrm>
                  <a:off x="3627" y="8548"/>
                  <a:ext cx="52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indent="457200">
                    <a:lnSpc>
                      <a:spcPct val="130000"/>
                    </a:lnSpc>
                    <a:defRPr/>
                  </a:pP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AutoShape 193"/>
                <p:cNvSpPr>
                  <a:spLocks noChangeArrowheads="1"/>
                </p:cNvSpPr>
                <p:nvPr/>
              </p:nvSpPr>
              <p:spPr bwMode="auto">
                <a:xfrm rot="5400000">
                  <a:off x="3843" y="8507"/>
                  <a:ext cx="23" cy="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rot="10800000" vert="eaVert"/>
                <a:lstStyle/>
                <a:p>
                  <a:pPr indent="457200">
                    <a:lnSpc>
                      <a:spcPct val="130000"/>
                    </a:lnSpc>
                  </a:pPr>
                  <a:endParaRPr lang="zh-CN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AutoShape 192"/>
                <p:cNvSpPr>
                  <a:spLocks noChangeArrowheads="1"/>
                </p:cNvSpPr>
                <p:nvPr/>
              </p:nvSpPr>
              <p:spPr bwMode="auto">
                <a:xfrm rot="5400000">
                  <a:off x="3845" y="8220"/>
                  <a:ext cx="24" cy="8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rot="10800000" vert="eaVert"/>
                <a:lstStyle/>
                <a:p>
                  <a:pPr indent="457200">
                    <a:lnSpc>
                      <a:spcPct val="130000"/>
                    </a:lnSpc>
                  </a:pPr>
                  <a:endParaRPr lang="zh-CN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2" name="Line 190"/>
              <p:cNvSpPr>
                <a:spLocks noChangeShapeType="1"/>
              </p:cNvSpPr>
              <p:nvPr/>
            </p:nvSpPr>
            <p:spPr bwMode="auto">
              <a:xfrm>
                <a:off x="4139" y="11146"/>
                <a:ext cx="942" cy="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Line 189"/>
              <p:cNvSpPr>
                <a:spLocks noChangeShapeType="1"/>
              </p:cNvSpPr>
              <p:nvPr/>
            </p:nvSpPr>
            <p:spPr bwMode="auto">
              <a:xfrm flipV="1">
                <a:off x="4146" y="11289"/>
                <a:ext cx="948" cy="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AutoShape 188"/>
              <p:cNvSpPr>
                <a:spLocks noChangeArrowheads="1"/>
              </p:cNvSpPr>
              <p:nvPr/>
            </p:nvSpPr>
            <p:spPr bwMode="auto">
              <a:xfrm rot="5878997">
                <a:off x="4524" y="11160"/>
                <a:ext cx="26" cy="8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AutoShape 187"/>
              <p:cNvSpPr>
                <a:spLocks noChangeArrowheads="1"/>
              </p:cNvSpPr>
              <p:nvPr/>
            </p:nvSpPr>
            <p:spPr bwMode="auto">
              <a:xfrm rot="4877542">
                <a:off x="4535" y="11324"/>
                <a:ext cx="26" cy="8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TextBox 231"/>
            <p:cNvSpPr txBox="1">
              <a:spLocks noChangeArrowheads="1"/>
            </p:cNvSpPr>
            <p:nvPr/>
          </p:nvSpPr>
          <p:spPr bwMode="auto">
            <a:xfrm>
              <a:off x="433" y="3765"/>
              <a:ext cx="5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indent="457200" eaLnBrk="1" hangingPunct="1">
                <a:lnSpc>
                  <a:spcPct val="130000"/>
                </a:lnSpc>
                <a:defRPr/>
              </a:pPr>
              <a:r>
                <a:rPr lang="en-US" altLang="zh-CN" sz="2400" smtClean="0"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Group 243"/>
          <p:cNvGrpSpPr/>
          <p:nvPr/>
        </p:nvGrpSpPr>
        <p:grpSpPr bwMode="auto">
          <a:xfrm>
            <a:off x="6489387" y="4316682"/>
            <a:ext cx="1206298" cy="1509926"/>
            <a:chOff x="2767" y="3039"/>
            <a:chExt cx="744" cy="957"/>
          </a:xfrm>
        </p:grpSpPr>
        <p:grpSp>
          <p:nvGrpSpPr>
            <p:cNvPr id="109" name="Group 241"/>
            <p:cNvGrpSpPr/>
            <p:nvPr/>
          </p:nvGrpSpPr>
          <p:grpSpPr bwMode="auto">
            <a:xfrm>
              <a:off x="2767" y="3039"/>
              <a:ext cx="744" cy="700"/>
              <a:chOff x="2767" y="3039"/>
              <a:chExt cx="744" cy="700"/>
            </a:xfrm>
          </p:grpSpPr>
          <p:sp>
            <p:nvSpPr>
              <p:cNvPr id="111" name="xjhgx3"/>
              <p:cNvSpPr/>
              <p:nvPr/>
            </p:nvSpPr>
            <p:spPr bwMode="auto">
              <a:xfrm>
                <a:off x="2991" y="3394"/>
                <a:ext cx="45" cy="273"/>
              </a:xfrm>
              <a:custGeom>
                <a:avLst/>
                <a:gdLst>
                  <a:gd name="T0" fmla="*/ 0 w 980"/>
                  <a:gd name="T1" fmla="*/ 0 h 4408"/>
                  <a:gd name="T2" fmla="*/ 0 w 980"/>
                  <a:gd name="T3" fmla="*/ 0 h 4408"/>
                  <a:gd name="T4" fmla="*/ 0 w 980"/>
                  <a:gd name="T5" fmla="*/ 0 h 4408"/>
                  <a:gd name="T6" fmla="*/ 0 w 980"/>
                  <a:gd name="T7" fmla="*/ 1 h 4408"/>
                  <a:gd name="T8" fmla="*/ 0 w 980"/>
                  <a:gd name="T9" fmla="*/ 1 h 4408"/>
                  <a:gd name="T10" fmla="*/ 0 w 980"/>
                  <a:gd name="T11" fmla="*/ 1 h 4408"/>
                  <a:gd name="T12" fmla="*/ 0 w 980"/>
                  <a:gd name="T13" fmla="*/ 2 h 4408"/>
                  <a:gd name="T14" fmla="*/ 0 w 980"/>
                  <a:gd name="T15" fmla="*/ 2 h 4408"/>
                  <a:gd name="T16" fmla="*/ 0 w 980"/>
                  <a:gd name="T17" fmla="*/ 2 h 4408"/>
                  <a:gd name="T18" fmla="*/ 0 w 980"/>
                  <a:gd name="T19" fmla="*/ 2 h 4408"/>
                  <a:gd name="T20" fmla="*/ 0 w 980"/>
                  <a:gd name="T21" fmla="*/ 3 h 4408"/>
                  <a:gd name="T22" fmla="*/ 0 w 980"/>
                  <a:gd name="T23" fmla="*/ 3 h 4408"/>
                  <a:gd name="T24" fmla="*/ 0 w 980"/>
                  <a:gd name="T25" fmla="*/ 3 h 4408"/>
                  <a:gd name="T26" fmla="*/ 0 w 980"/>
                  <a:gd name="T27" fmla="*/ 3 h 4408"/>
                  <a:gd name="T28" fmla="*/ 0 w 980"/>
                  <a:gd name="T29" fmla="*/ 4 h 4408"/>
                  <a:gd name="T30" fmla="*/ 0 w 980"/>
                  <a:gd name="T31" fmla="*/ 4 h 4408"/>
                  <a:gd name="T32" fmla="*/ 0 w 980"/>
                  <a:gd name="T33" fmla="*/ 4 h 4408"/>
                  <a:gd name="T34" fmla="*/ 0 w 980"/>
                  <a:gd name="T35" fmla="*/ 4 h 4408"/>
                  <a:gd name="T36" fmla="*/ 0 w 980"/>
                  <a:gd name="T37" fmla="*/ 4 h 4408"/>
                  <a:gd name="T38" fmla="*/ 0 w 980"/>
                  <a:gd name="T39" fmla="*/ 4 h 4408"/>
                  <a:gd name="T40" fmla="*/ 0 w 980"/>
                  <a:gd name="T41" fmla="*/ 3 h 4408"/>
                  <a:gd name="T42" fmla="*/ 0 w 980"/>
                  <a:gd name="T43" fmla="*/ 3 h 4408"/>
                  <a:gd name="T44" fmla="*/ 0 w 980"/>
                  <a:gd name="T45" fmla="*/ 3 h 4408"/>
                  <a:gd name="T46" fmla="*/ 0 w 980"/>
                  <a:gd name="T47" fmla="*/ 3 h 4408"/>
                  <a:gd name="T48" fmla="*/ 0 w 980"/>
                  <a:gd name="T49" fmla="*/ 2 h 4408"/>
                  <a:gd name="T50" fmla="*/ 0 w 980"/>
                  <a:gd name="T51" fmla="*/ 2 h 4408"/>
                  <a:gd name="T52" fmla="*/ 0 w 980"/>
                  <a:gd name="T53" fmla="*/ 2 h 4408"/>
                  <a:gd name="T54" fmla="*/ 0 w 980"/>
                  <a:gd name="T55" fmla="*/ 2 h 4408"/>
                  <a:gd name="T56" fmla="*/ 0 w 980"/>
                  <a:gd name="T57" fmla="*/ 1 h 4408"/>
                  <a:gd name="T58" fmla="*/ 0 w 980"/>
                  <a:gd name="T59" fmla="*/ 1 h 4408"/>
                  <a:gd name="T60" fmla="*/ 0 w 980"/>
                  <a:gd name="T61" fmla="*/ 1 h 4408"/>
                  <a:gd name="T62" fmla="*/ 0 w 980"/>
                  <a:gd name="T63" fmla="*/ 0 h 4408"/>
                  <a:gd name="T64" fmla="*/ 0 w 980"/>
                  <a:gd name="T65" fmla="*/ 0 h 4408"/>
                  <a:gd name="T66" fmla="*/ 0 w 980"/>
                  <a:gd name="T67" fmla="*/ 0 h 4408"/>
                  <a:gd name="T68" fmla="*/ 0 w 980"/>
                  <a:gd name="T69" fmla="*/ 0 h 44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80"/>
                  <a:gd name="T106" fmla="*/ 0 h 4408"/>
                  <a:gd name="T107" fmla="*/ 980 w 980"/>
                  <a:gd name="T108" fmla="*/ 4408 h 44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80" h="4408">
                    <a:moveTo>
                      <a:pt x="980" y="0"/>
                    </a:moveTo>
                    <a:lnTo>
                      <a:pt x="907" y="270"/>
                    </a:lnTo>
                    <a:lnTo>
                      <a:pt x="845" y="542"/>
                    </a:lnTo>
                    <a:lnTo>
                      <a:pt x="791" y="816"/>
                    </a:lnTo>
                    <a:lnTo>
                      <a:pt x="748" y="1091"/>
                    </a:lnTo>
                    <a:lnTo>
                      <a:pt x="714" y="1368"/>
                    </a:lnTo>
                    <a:lnTo>
                      <a:pt x="689" y="1646"/>
                    </a:lnTo>
                    <a:lnTo>
                      <a:pt x="675" y="1925"/>
                    </a:lnTo>
                    <a:lnTo>
                      <a:pt x="670" y="2204"/>
                    </a:lnTo>
                    <a:lnTo>
                      <a:pt x="675" y="2483"/>
                    </a:lnTo>
                    <a:lnTo>
                      <a:pt x="689" y="2762"/>
                    </a:lnTo>
                    <a:lnTo>
                      <a:pt x="714" y="3040"/>
                    </a:lnTo>
                    <a:lnTo>
                      <a:pt x="748" y="3317"/>
                    </a:lnTo>
                    <a:lnTo>
                      <a:pt x="791" y="3592"/>
                    </a:lnTo>
                    <a:lnTo>
                      <a:pt x="845" y="3866"/>
                    </a:lnTo>
                    <a:lnTo>
                      <a:pt x="907" y="4138"/>
                    </a:lnTo>
                    <a:lnTo>
                      <a:pt x="980" y="4408"/>
                    </a:lnTo>
                    <a:lnTo>
                      <a:pt x="0" y="4408"/>
                    </a:lnTo>
                    <a:lnTo>
                      <a:pt x="73" y="4138"/>
                    </a:lnTo>
                    <a:lnTo>
                      <a:pt x="135" y="3866"/>
                    </a:lnTo>
                    <a:lnTo>
                      <a:pt x="189" y="3592"/>
                    </a:lnTo>
                    <a:lnTo>
                      <a:pt x="232" y="3317"/>
                    </a:lnTo>
                    <a:lnTo>
                      <a:pt x="266" y="3040"/>
                    </a:lnTo>
                    <a:lnTo>
                      <a:pt x="291" y="2762"/>
                    </a:lnTo>
                    <a:lnTo>
                      <a:pt x="305" y="2483"/>
                    </a:lnTo>
                    <a:lnTo>
                      <a:pt x="310" y="2204"/>
                    </a:lnTo>
                    <a:lnTo>
                      <a:pt x="305" y="1925"/>
                    </a:lnTo>
                    <a:lnTo>
                      <a:pt x="291" y="1646"/>
                    </a:lnTo>
                    <a:lnTo>
                      <a:pt x="266" y="1368"/>
                    </a:lnTo>
                    <a:lnTo>
                      <a:pt x="232" y="1091"/>
                    </a:lnTo>
                    <a:lnTo>
                      <a:pt x="189" y="816"/>
                    </a:lnTo>
                    <a:lnTo>
                      <a:pt x="135" y="542"/>
                    </a:lnTo>
                    <a:lnTo>
                      <a:pt x="73" y="270"/>
                    </a:lnTo>
                    <a:lnTo>
                      <a:pt x="0" y="0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Oval 184"/>
              <p:cNvSpPr>
                <a:spLocks noChangeArrowheads="1"/>
              </p:cNvSpPr>
              <p:nvPr/>
            </p:nvSpPr>
            <p:spPr bwMode="auto">
              <a:xfrm>
                <a:off x="3104" y="3331"/>
                <a:ext cx="407" cy="40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Freeform 183"/>
              <p:cNvSpPr/>
              <p:nvPr/>
            </p:nvSpPr>
            <p:spPr bwMode="auto">
              <a:xfrm>
                <a:off x="3260" y="3039"/>
                <a:ext cx="93" cy="297"/>
              </a:xfrm>
              <a:custGeom>
                <a:avLst/>
                <a:gdLst>
                  <a:gd name="T0" fmla="*/ 0 w 540"/>
                  <a:gd name="T1" fmla="*/ 42 h 1560"/>
                  <a:gd name="T2" fmla="*/ 0 w 540"/>
                  <a:gd name="T3" fmla="*/ 0 h 1560"/>
                  <a:gd name="T4" fmla="*/ 13 w 540"/>
                  <a:gd name="T5" fmla="*/ 0 h 1560"/>
                  <a:gd name="T6" fmla="*/ 13 w 540"/>
                  <a:gd name="T7" fmla="*/ 42 h 15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0"/>
                  <a:gd name="T13" fmla="*/ 0 h 1560"/>
                  <a:gd name="T14" fmla="*/ 540 w 540"/>
                  <a:gd name="T15" fmla="*/ 1560 h 15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0" h="1560">
                    <a:moveTo>
                      <a:pt x="0" y="1560"/>
                    </a:moveTo>
                    <a:lnTo>
                      <a:pt x="0" y="0"/>
                    </a:lnTo>
                    <a:lnTo>
                      <a:pt x="540" y="0"/>
                    </a:lnTo>
                    <a:lnTo>
                      <a:pt x="540" y="15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xjhgx2"/>
              <p:cNvSpPr/>
              <p:nvPr/>
            </p:nvSpPr>
            <p:spPr bwMode="auto">
              <a:xfrm>
                <a:off x="3056" y="3384"/>
                <a:ext cx="38" cy="304"/>
              </a:xfrm>
              <a:custGeom>
                <a:avLst/>
                <a:gdLst>
                  <a:gd name="T0" fmla="*/ 0 w 620"/>
                  <a:gd name="T1" fmla="*/ 0 h 4408"/>
                  <a:gd name="T2" fmla="*/ 0 w 620"/>
                  <a:gd name="T3" fmla="*/ 0 h 4408"/>
                  <a:gd name="T4" fmla="*/ 0 w 620"/>
                  <a:gd name="T5" fmla="*/ 1 h 4408"/>
                  <a:gd name="T6" fmla="*/ 0 w 620"/>
                  <a:gd name="T7" fmla="*/ 1 h 4408"/>
                  <a:gd name="T8" fmla="*/ 0 w 620"/>
                  <a:gd name="T9" fmla="*/ 1 h 4408"/>
                  <a:gd name="T10" fmla="*/ 0 w 620"/>
                  <a:gd name="T11" fmla="*/ 2 h 4408"/>
                  <a:gd name="T12" fmla="*/ 0 w 620"/>
                  <a:gd name="T13" fmla="*/ 2 h 4408"/>
                  <a:gd name="T14" fmla="*/ 0 w 620"/>
                  <a:gd name="T15" fmla="*/ 3 h 4408"/>
                  <a:gd name="T16" fmla="*/ 0 w 620"/>
                  <a:gd name="T17" fmla="*/ 3 h 4408"/>
                  <a:gd name="T18" fmla="*/ 0 w 620"/>
                  <a:gd name="T19" fmla="*/ 3 h 4408"/>
                  <a:gd name="T20" fmla="*/ 0 w 620"/>
                  <a:gd name="T21" fmla="*/ 4 h 4408"/>
                  <a:gd name="T22" fmla="*/ 0 w 620"/>
                  <a:gd name="T23" fmla="*/ 4 h 4408"/>
                  <a:gd name="T24" fmla="*/ 0 w 620"/>
                  <a:gd name="T25" fmla="*/ 4 h 4408"/>
                  <a:gd name="T26" fmla="*/ 0 w 620"/>
                  <a:gd name="T27" fmla="*/ 5 h 4408"/>
                  <a:gd name="T28" fmla="*/ 0 w 620"/>
                  <a:gd name="T29" fmla="*/ 5 h 4408"/>
                  <a:gd name="T30" fmla="*/ 0 w 620"/>
                  <a:gd name="T31" fmla="*/ 5 h 4408"/>
                  <a:gd name="T32" fmla="*/ 0 w 620"/>
                  <a:gd name="T33" fmla="*/ 6 h 4408"/>
                  <a:gd name="T34" fmla="*/ 0 w 620"/>
                  <a:gd name="T35" fmla="*/ 6 h 4408"/>
                  <a:gd name="T36" fmla="*/ 0 w 620"/>
                  <a:gd name="T37" fmla="*/ 5 h 4408"/>
                  <a:gd name="T38" fmla="*/ 1 w 620"/>
                  <a:gd name="T39" fmla="*/ 5 h 4408"/>
                  <a:gd name="T40" fmla="*/ 1 w 620"/>
                  <a:gd name="T41" fmla="*/ 5 h 4408"/>
                  <a:gd name="T42" fmla="*/ 1 w 620"/>
                  <a:gd name="T43" fmla="*/ 4 h 4408"/>
                  <a:gd name="T44" fmla="*/ 1 w 620"/>
                  <a:gd name="T45" fmla="*/ 4 h 4408"/>
                  <a:gd name="T46" fmla="*/ 1 w 620"/>
                  <a:gd name="T47" fmla="*/ 4 h 4408"/>
                  <a:gd name="T48" fmla="*/ 1 w 620"/>
                  <a:gd name="T49" fmla="*/ 3 h 4408"/>
                  <a:gd name="T50" fmla="*/ 1 w 620"/>
                  <a:gd name="T51" fmla="*/ 3 h 4408"/>
                  <a:gd name="T52" fmla="*/ 1 w 620"/>
                  <a:gd name="T53" fmla="*/ 3 h 4408"/>
                  <a:gd name="T54" fmla="*/ 1 w 620"/>
                  <a:gd name="T55" fmla="*/ 2 h 4408"/>
                  <a:gd name="T56" fmla="*/ 1 w 620"/>
                  <a:gd name="T57" fmla="*/ 2 h 4408"/>
                  <a:gd name="T58" fmla="*/ 1 w 620"/>
                  <a:gd name="T59" fmla="*/ 1 h 4408"/>
                  <a:gd name="T60" fmla="*/ 1 w 620"/>
                  <a:gd name="T61" fmla="*/ 1 h 4408"/>
                  <a:gd name="T62" fmla="*/ 1 w 620"/>
                  <a:gd name="T63" fmla="*/ 1 h 4408"/>
                  <a:gd name="T64" fmla="*/ 0 w 620"/>
                  <a:gd name="T65" fmla="*/ 0 h 4408"/>
                  <a:gd name="T66" fmla="*/ 0 w 620"/>
                  <a:gd name="T67" fmla="*/ 0 h 44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0"/>
                  <a:gd name="T103" fmla="*/ 0 h 4408"/>
                  <a:gd name="T104" fmla="*/ 620 w 620"/>
                  <a:gd name="T105" fmla="*/ 4408 h 44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Rectangle 181"/>
              <p:cNvSpPr>
                <a:spLocks noChangeArrowheads="1"/>
              </p:cNvSpPr>
              <p:nvPr/>
            </p:nvSpPr>
            <p:spPr bwMode="auto">
              <a:xfrm>
                <a:off x="3265" y="3301"/>
                <a:ext cx="84" cy="5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Line 180"/>
              <p:cNvSpPr>
                <a:spLocks noChangeShapeType="1"/>
              </p:cNvSpPr>
              <p:nvPr/>
            </p:nvSpPr>
            <p:spPr bwMode="auto">
              <a:xfrm>
                <a:off x="3266" y="3297"/>
                <a:ext cx="8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Line 179"/>
              <p:cNvSpPr>
                <a:spLocks noChangeShapeType="1"/>
              </p:cNvSpPr>
              <p:nvPr/>
            </p:nvSpPr>
            <p:spPr bwMode="auto">
              <a:xfrm>
                <a:off x="3269" y="332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Line 178"/>
              <p:cNvSpPr>
                <a:spLocks noChangeShapeType="1"/>
              </p:cNvSpPr>
              <p:nvPr/>
            </p:nvSpPr>
            <p:spPr bwMode="auto">
              <a:xfrm>
                <a:off x="3315" y="332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Line 177"/>
              <p:cNvSpPr>
                <a:spLocks noChangeShapeType="1"/>
              </p:cNvSpPr>
              <p:nvPr/>
            </p:nvSpPr>
            <p:spPr bwMode="auto">
              <a:xfrm>
                <a:off x="3194" y="3380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Line 176"/>
              <p:cNvSpPr>
                <a:spLocks noChangeShapeType="1"/>
              </p:cNvSpPr>
              <p:nvPr/>
            </p:nvSpPr>
            <p:spPr bwMode="auto">
              <a:xfrm>
                <a:off x="3257" y="3380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Line 175"/>
              <p:cNvSpPr>
                <a:spLocks noChangeShapeType="1"/>
              </p:cNvSpPr>
              <p:nvPr/>
            </p:nvSpPr>
            <p:spPr bwMode="auto">
              <a:xfrm>
                <a:off x="3329" y="3378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Line 174"/>
              <p:cNvSpPr>
                <a:spLocks noChangeShapeType="1"/>
              </p:cNvSpPr>
              <p:nvPr/>
            </p:nvSpPr>
            <p:spPr bwMode="auto">
              <a:xfrm>
                <a:off x="3400" y="3378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Line 173"/>
              <p:cNvSpPr>
                <a:spLocks noChangeShapeType="1"/>
              </p:cNvSpPr>
              <p:nvPr/>
            </p:nvSpPr>
            <p:spPr bwMode="auto">
              <a:xfrm>
                <a:off x="3479" y="3504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Line 172"/>
              <p:cNvSpPr>
                <a:spLocks noChangeShapeType="1"/>
              </p:cNvSpPr>
              <p:nvPr/>
            </p:nvSpPr>
            <p:spPr bwMode="auto">
              <a:xfrm>
                <a:off x="3139" y="3443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Line 171"/>
              <p:cNvSpPr>
                <a:spLocks noChangeShapeType="1"/>
              </p:cNvSpPr>
              <p:nvPr/>
            </p:nvSpPr>
            <p:spPr bwMode="auto">
              <a:xfrm>
                <a:off x="3198" y="344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Line 170"/>
              <p:cNvSpPr>
                <a:spLocks noChangeShapeType="1"/>
              </p:cNvSpPr>
              <p:nvPr/>
            </p:nvSpPr>
            <p:spPr bwMode="auto">
              <a:xfrm>
                <a:off x="3263" y="344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Line 169"/>
              <p:cNvSpPr>
                <a:spLocks noChangeShapeType="1"/>
              </p:cNvSpPr>
              <p:nvPr/>
            </p:nvSpPr>
            <p:spPr bwMode="auto">
              <a:xfrm>
                <a:off x="3328" y="344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Line 168"/>
              <p:cNvSpPr>
                <a:spLocks noChangeShapeType="1"/>
              </p:cNvSpPr>
              <p:nvPr/>
            </p:nvSpPr>
            <p:spPr bwMode="auto">
              <a:xfrm>
                <a:off x="3387" y="343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Line 167"/>
              <p:cNvSpPr>
                <a:spLocks noChangeShapeType="1"/>
              </p:cNvSpPr>
              <p:nvPr/>
            </p:nvSpPr>
            <p:spPr bwMode="auto">
              <a:xfrm>
                <a:off x="3452" y="343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Line 166"/>
              <p:cNvSpPr>
                <a:spLocks noChangeShapeType="1"/>
              </p:cNvSpPr>
              <p:nvPr/>
            </p:nvSpPr>
            <p:spPr bwMode="auto">
              <a:xfrm>
                <a:off x="3115" y="3508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Line 165"/>
              <p:cNvSpPr>
                <a:spLocks noChangeShapeType="1"/>
              </p:cNvSpPr>
              <p:nvPr/>
            </p:nvSpPr>
            <p:spPr bwMode="auto">
              <a:xfrm>
                <a:off x="3174" y="3506"/>
                <a:ext cx="2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Line 164"/>
              <p:cNvSpPr>
                <a:spLocks noChangeShapeType="1"/>
              </p:cNvSpPr>
              <p:nvPr/>
            </p:nvSpPr>
            <p:spPr bwMode="auto">
              <a:xfrm>
                <a:off x="3239" y="3506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Line 163"/>
              <p:cNvSpPr>
                <a:spLocks noChangeShapeType="1"/>
              </p:cNvSpPr>
              <p:nvPr/>
            </p:nvSpPr>
            <p:spPr bwMode="auto">
              <a:xfrm>
                <a:off x="3308" y="3508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Line 162"/>
              <p:cNvSpPr>
                <a:spLocks noChangeShapeType="1"/>
              </p:cNvSpPr>
              <p:nvPr/>
            </p:nvSpPr>
            <p:spPr bwMode="auto">
              <a:xfrm>
                <a:off x="3368" y="3506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Line 161"/>
              <p:cNvSpPr>
                <a:spLocks noChangeShapeType="1"/>
              </p:cNvSpPr>
              <p:nvPr/>
            </p:nvSpPr>
            <p:spPr bwMode="auto">
              <a:xfrm>
                <a:off x="3432" y="3506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Line 160"/>
              <p:cNvSpPr>
                <a:spLocks noChangeShapeType="1"/>
              </p:cNvSpPr>
              <p:nvPr/>
            </p:nvSpPr>
            <p:spPr bwMode="auto">
              <a:xfrm>
                <a:off x="3145" y="360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Line 159"/>
              <p:cNvSpPr>
                <a:spLocks noChangeShapeType="1"/>
              </p:cNvSpPr>
              <p:nvPr/>
            </p:nvSpPr>
            <p:spPr bwMode="auto">
              <a:xfrm>
                <a:off x="3204" y="359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Line 158"/>
              <p:cNvSpPr>
                <a:spLocks noChangeShapeType="1"/>
              </p:cNvSpPr>
              <p:nvPr/>
            </p:nvSpPr>
            <p:spPr bwMode="auto">
              <a:xfrm>
                <a:off x="3269" y="359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Line 157"/>
              <p:cNvSpPr>
                <a:spLocks noChangeShapeType="1"/>
              </p:cNvSpPr>
              <p:nvPr/>
            </p:nvSpPr>
            <p:spPr bwMode="auto">
              <a:xfrm>
                <a:off x="3332" y="359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Line 156"/>
              <p:cNvSpPr>
                <a:spLocks noChangeShapeType="1"/>
              </p:cNvSpPr>
              <p:nvPr/>
            </p:nvSpPr>
            <p:spPr bwMode="auto">
              <a:xfrm>
                <a:off x="3391" y="3597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Line 155"/>
              <p:cNvSpPr>
                <a:spLocks noChangeShapeType="1"/>
              </p:cNvSpPr>
              <p:nvPr/>
            </p:nvSpPr>
            <p:spPr bwMode="auto">
              <a:xfrm>
                <a:off x="3456" y="3597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Line 154"/>
              <p:cNvSpPr>
                <a:spLocks noChangeShapeType="1"/>
              </p:cNvSpPr>
              <p:nvPr/>
            </p:nvSpPr>
            <p:spPr bwMode="auto">
              <a:xfrm>
                <a:off x="3173" y="3673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Line 153"/>
              <p:cNvSpPr>
                <a:spLocks noChangeShapeType="1"/>
              </p:cNvSpPr>
              <p:nvPr/>
            </p:nvSpPr>
            <p:spPr bwMode="auto">
              <a:xfrm>
                <a:off x="3232" y="367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Line 152"/>
              <p:cNvSpPr>
                <a:spLocks noChangeShapeType="1"/>
              </p:cNvSpPr>
              <p:nvPr/>
            </p:nvSpPr>
            <p:spPr bwMode="auto">
              <a:xfrm>
                <a:off x="3297" y="367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Line 151"/>
              <p:cNvSpPr>
                <a:spLocks noChangeShapeType="1"/>
              </p:cNvSpPr>
              <p:nvPr/>
            </p:nvSpPr>
            <p:spPr bwMode="auto">
              <a:xfrm>
                <a:off x="3360" y="367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Line 150"/>
              <p:cNvSpPr>
                <a:spLocks noChangeShapeType="1"/>
              </p:cNvSpPr>
              <p:nvPr/>
            </p:nvSpPr>
            <p:spPr bwMode="auto">
              <a:xfrm>
                <a:off x="3419" y="3669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Line 149"/>
              <p:cNvSpPr>
                <a:spLocks noChangeShapeType="1"/>
              </p:cNvSpPr>
              <p:nvPr/>
            </p:nvSpPr>
            <p:spPr bwMode="auto">
              <a:xfrm>
                <a:off x="3246" y="3731"/>
                <a:ext cx="2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Line 148"/>
              <p:cNvSpPr>
                <a:spLocks noChangeShapeType="1"/>
              </p:cNvSpPr>
              <p:nvPr/>
            </p:nvSpPr>
            <p:spPr bwMode="auto">
              <a:xfrm>
                <a:off x="3305" y="3730"/>
                <a:ext cx="2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Line 147"/>
              <p:cNvSpPr>
                <a:spLocks noChangeShapeType="1"/>
              </p:cNvSpPr>
              <p:nvPr/>
            </p:nvSpPr>
            <p:spPr bwMode="auto">
              <a:xfrm>
                <a:off x="2772" y="3443"/>
                <a:ext cx="30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Line 146"/>
              <p:cNvSpPr>
                <a:spLocks noChangeShapeType="1"/>
              </p:cNvSpPr>
              <p:nvPr/>
            </p:nvSpPr>
            <p:spPr bwMode="auto">
              <a:xfrm>
                <a:off x="2767" y="3618"/>
                <a:ext cx="3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AutoShape 145"/>
              <p:cNvSpPr>
                <a:spLocks noChangeArrowheads="1"/>
              </p:cNvSpPr>
              <p:nvPr/>
            </p:nvSpPr>
            <p:spPr bwMode="auto">
              <a:xfrm rot="5400000">
                <a:off x="2893" y="3592"/>
                <a:ext cx="15" cy="4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AutoShape 144"/>
              <p:cNvSpPr>
                <a:spLocks noChangeArrowheads="1"/>
              </p:cNvSpPr>
              <p:nvPr/>
            </p:nvSpPr>
            <p:spPr bwMode="auto">
              <a:xfrm rot="5400000">
                <a:off x="2896" y="3417"/>
                <a:ext cx="14" cy="4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Line 143"/>
              <p:cNvSpPr>
                <a:spLocks noChangeShapeType="1"/>
              </p:cNvSpPr>
              <p:nvPr/>
            </p:nvSpPr>
            <p:spPr bwMode="auto">
              <a:xfrm>
                <a:off x="3077" y="3439"/>
                <a:ext cx="428" cy="1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Line 142"/>
              <p:cNvSpPr>
                <a:spLocks noChangeShapeType="1"/>
              </p:cNvSpPr>
              <p:nvPr/>
            </p:nvSpPr>
            <p:spPr bwMode="auto">
              <a:xfrm flipV="1">
                <a:off x="3080" y="3504"/>
                <a:ext cx="429" cy="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AutoShape 141"/>
              <p:cNvSpPr>
                <a:spLocks noChangeArrowheads="1"/>
              </p:cNvSpPr>
              <p:nvPr/>
            </p:nvSpPr>
            <p:spPr bwMode="auto">
              <a:xfrm rot="4577547">
                <a:off x="3259" y="3541"/>
                <a:ext cx="16" cy="52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AutoShape 140"/>
              <p:cNvSpPr>
                <a:spLocks noChangeArrowheads="1"/>
              </p:cNvSpPr>
              <p:nvPr/>
            </p:nvSpPr>
            <p:spPr bwMode="auto">
              <a:xfrm rot="6298545">
                <a:off x="3262" y="3464"/>
                <a:ext cx="16" cy="5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0" name="TextBox 232"/>
            <p:cNvSpPr txBox="1">
              <a:spLocks noChangeArrowheads="1"/>
            </p:cNvSpPr>
            <p:nvPr/>
          </p:nvSpPr>
          <p:spPr bwMode="auto">
            <a:xfrm>
              <a:off x="2923" y="3666"/>
              <a:ext cx="5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indent="457200" eaLnBrk="1" hangingPunct="1">
                <a:lnSpc>
                  <a:spcPct val="130000"/>
                </a:lnSpc>
                <a:defRPr/>
              </a:pPr>
              <a:r>
                <a:rPr lang="en-US" altLang="zh-CN" sz="2400" smtClean="0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7" name="Group 244"/>
          <p:cNvGrpSpPr/>
          <p:nvPr/>
        </p:nvGrpSpPr>
        <p:grpSpPr bwMode="auto">
          <a:xfrm>
            <a:off x="4425798" y="4347336"/>
            <a:ext cx="1156390" cy="1391292"/>
            <a:chOff x="1718" y="3039"/>
            <a:chExt cx="819" cy="1023"/>
          </a:xfrm>
        </p:grpSpPr>
        <p:grpSp>
          <p:nvGrpSpPr>
            <p:cNvPr id="158" name="Group 45"/>
            <p:cNvGrpSpPr/>
            <p:nvPr/>
          </p:nvGrpSpPr>
          <p:grpSpPr bwMode="auto">
            <a:xfrm>
              <a:off x="1718" y="3039"/>
              <a:ext cx="819" cy="782"/>
              <a:chOff x="8288" y="10524"/>
              <a:chExt cx="1250" cy="1107"/>
            </a:xfrm>
          </p:grpSpPr>
          <p:sp>
            <p:nvSpPr>
              <p:cNvPr id="160" name="Oval 91"/>
              <p:cNvSpPr>
                <a:spLocks noChangeArrowheads="1"/>
              </p:cNvSpPr>
              <p:nvPr/>
            </p:nvSpPr>
            <p:spPr bwMode="auto">
              <a:xfrm>
                <a:off x="8854" y="10985"/>
                <a:ext cx="684" cy="64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Freeform 90"/>
              <p:cNvSpPr/>
              <p:nvPr/>
            </p:nvSpPr>
            <p:spPr bwMode="auto">
              <a:xfrm>
                <a:off x="9117" y="10524"/>
                <a:ext cx="156" cy="469"/>
              </a:xfrm>
              <a:custGeom>
                <a:avLst/>
                <a:gdLst>
                  <a:gd name="T0" fmla="*/ 0 w 540"/>
                  <a:gd name="T1" fmla="*/ 42 h 1560"/>
                  <a:gd name="T2" fmla="*/ 0 w 540"/>
                  <a:gd name="T3" fmla="*/ 0 h 1560"/>
                  <a:gd name="T4" fmla="*/ 13 w 540"/>
                  <a:gd name="T5" fmla="*/ 0 h 1560"/>
                  <a:gd name="T6" fmla="*/ 13 w 540"/>
                  <a:gd name="T7" fmla="*/ 42 h 15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0"/>
                  <a:gd name="T13" fmla="*/ 0 h 1560"/>
                  <a:gd name="T14" fmla="*/ 540 w 540"/>
                  <a:gd name="T15" fmla="*/ 1560 h 15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0" h="1560">
                    <a:moveTo>
                      <a:pt x="0" y="1560"/>
                    </a:moveTo>
                    <a:lnTo>
                      <a:pt x="0" y="0"/>
                    </a:lnTo>
                    <a:lnTo>
                      <a:pt x="540" y="0"/>
                    </a:lnTo>
                    <a:lnTo>
                      <a:pt x="540" y="15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xjhgx2"/>
              <p:cNvSpPr/>
              <p:nvPr/>
            </p:nvSpPr>
            <p:spPr bwMode="auto">
              <a:xfrm>
                <a:off x="8773" y="11070"/>
                <a:ext cx="64" cy="480"/>
              </a:xfrm>
              <a:custGeom>
                <a:avLst/>
                <a:gdLst>
                  <a:gd name="T0" fmla="*/ 0 w 620"/>
                  <a:gd name="T1" fmla="*/ 0 h 4408"/>
                  <a:gd name="T2" fmla="*/ 0 w 620"/>
                  <a:gd name="T3" fmla="*/ 0 h 4408"/>
                  <a:gd name="T4" fmla="*/ 0 w 620"/>
                  <a:gd name="T5" fmla="*/ 1 h 4408"/>
                  <a:gd name="T6" fmla="*/ 0 w 620"/>
                  <a:gd name="T7" fmla="*/ 1 h 4408"/>
                  <a:gd name="T8" fmla="*/ 0 w 620"/>
                  <a:gd name="T9" fmla="*/ 1 h 4408"/>
                  <a:gd name="T10" fmla="*/ 0 w 620"/>
                  <a:gd name="T11" fmla="*/ 2 h 4408"/>
                  <a:gd name="T12" fmla="*/ 0 w 620"/>
                  <a:gd name="T13" fmla="*/ 2 h 4408"/>
                  <a:gd name="T14" fmla="*/ 0 w 620"/>
                  <a:gd name="T15" fmla="*/ 3 h 4408"/>
                  <a:gd name="T16" fmla="*/ 0 w 620"/>
                  <a:gd name="T17" fmla="*/ 3 h 4408"/>
                  <a:gd name="T18" fmla="*/ 0 w 620"/>
                  <a:gd name="T19" fmla="*/ 3 h 4408"/>
                  <a:gd name="T20" fmla="*/ 0 w 620"/>
                  <a:gd name="T21" fmla="*/ 4 h 4408"/>
                  <a:gd name="T22" fmla="*/ 0 w 620"/>
                  <a:gd name="T23" fmla="*/ 4 h 4408"/>
                  <a:gd name="T24" fmla="*/ 0 w 620"/>
                  <a:gd name="T25" fmla="*/ 4 h 4408"/>
                  <a:gd name="T26" fmla="*/ 0 w 620"/>
                  <a:gd name="T27" fmla="*/ 5 h 4408"/>
                  <a:gd name="T28" fmla="*/ 0 w 620"/>
                  <a:gd name="T29" fmla="*/ 5 h 4408"/>
                  <a:gd name="T30" fmla="*/ 0 w 620"/>
                  <a:gd name="T31" fmla="*/ 5 h 4408"/>
                  <a:gd name="T32" fmla="*/ 0 w 620"/>
                  <a:gd name="T33" fmla="*/ 6 h 4408"/>
                  <a:gd name="T34" fmla="*/ 0 w 620"/>
                  <a:gd name="T35" fmla="*/ 6 h 4408"/>
                  <a:gd name="T36" fmla="*/ 0 w 620"/>
                  <a:gd name="T37" fmla="*/ 5 h 4408"/>
                  <a:gd name="T38" fmla="*/ 1 w 620"/>
                  <a:gd name="T39" fmla="*/ 5 h 4408"/>
                  <a:gd name="T40" fmla="*/ 1 w 620"/>
                  <a:gd name="T41" fmla="*/ 5 h 4408"/>
                  <a:gd name="T42" fmla="*/ 1 w 620"/>
                  <a:gd name="T43" fmla="*/ 4 h 4408"/>
                  <a:gd name="T44" fmla="*/ 1 w 620"/>
                  <a:gd name="T45" fmla="*/ 4 h 4408"/>
                  <a:gd name="T46" fmla="*/ 1 w 620"/>
                  <a:gd name="T47" fmla="*/ 4 h 4408"/>
                  <a:gd name="T48" fmla="*/ 1 w 620"/>
                  <a:gd name="T49" fmla="*/ 3 h 4408"/>
                  <a:gd name="T50" fmla="*/ 1 w 620"/>
                  <a:gd name="T51" fmla="*/ 3 h 4408"/>
                  <a:gd name="T52" fmla="*/ 1 w 620"/>
                  <a:gd name="T53" fmla="*/ 3 h 4408"/>
                  <a:gd name="T54" fmla="*/ 1 w 620"/>
                  <a:gd name="T55" fmla="*/ 2 h 4408"/>
                  <a:gd name="T56" fmla="*/ 1 w 620"/>
                  <a:gd name="T57" fmla="*/ 2 h 4408"/>
                  <a:gd name="T58" fmla="*/ 1 w 620"/>
                  <a:gd name="T59" fmla="*/ 1 h 4408"/>
                  <a:gd name="T60" fmla="*/ 1 w 620"/>
                  <a:gd name="T61" fmla="*/ 1 h 4408"/>
                  <a:gd name="T62" fmla="*/ 1 w 620"/>
                  <a:gd name="T63" fmla="*/ 1 h 4408"/>
                  <a:gd name="T64" fmla="*/ 0 w 620"/>
                  <a:gd name="T65" fmla="*/ 0 h 4408"/>
                  <a:gd name="T66" fmla="*/ 0 w 620"/>
                  <a:gd name="T67" fmla="*/ 0 h 44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0"/>
                  <a:gd name="T103" fmla="*/ 0 h 4408"/>
                  <a:gd name="T104" fmla="*/ 620 w 620"/>
                  <a:gd name="T105" fmla="*/ 4408 h 44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Rectangle 88"/>
              <p:cNvSpPr>
                <a:spLocks noChangeArrowheads="1"/>
              </p:cNvSpPr>
              <p:nvPr/>
            </p:nvSpPr>
            <p:spPr bwMode="auto">
              <a:xfrm>
                <a:off x="9124" y="10937"/>
                <a:ext cx="142" cy="8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Line 87"/>
              <p:cNvSpPr>
                <a:spLocks noChangeShapeType="1"/>
              </p:cNvSpPr>
              <p:nvPr/>
            </p:nvSpPr>
            <p:spPr bwMode="auto">
              <a:xfrm>
                <a:off x="9126" y="10932"/>
                <a:ext cx="14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Line 86"/>
              <p:cNvSpPr>
                <a:spLocks noChangeShapeType="1"/>
              </p:cNvSpPr>
              <p:nvPr/>
            </p:nvSpPr>
            <p:spPr bwMode="auto">
              <a:xfrm>
                <a:off x="9130" y="1098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>
                <a:off x="9208" y="10983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Line 84"/>
              <p:cNvSpPr>
                <a:spLocks noChangeShapeType="1"/>
              </p:cNvSpPr>
              <p:nvPr/>
            </p:nvSpPr>
            <p:spPr bwMode="auto">
              <a:xfrm>
                <a:off x="9005" y="11063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Line 83"/>
              <p:cNvSpPr>
                <a:spLocks noChangeShapeType="1"/>
              </p:cNvSpPr>
              <p:nvPr/>
            </p:nvSpPr>
            <p:spPr bwMode="auto">
              <a:xfrm>
                <a:off x="9112" y="11063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Line 82"/>
              <p:cNvSpPr>
                <a:spLocks noChangeShapeType="1"/>
              </p:cNvSpPr>
              <p:nvPr/>
            </p:nvSpPr>
            <p:spPr bwMode="auto">
              <a:xfrm>
                <a:off x="9233" y="1106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Line 81"/>
              <p:cNvSpPr>
                <a:spLocks noChangeShapeType="1"/>
              </p:cNvSpPr>
              <p:nvPr/>
            </p:nvSpPr>
            <p:spPr bwMode="auto">
              <a:xfrm>
                <a:off x="9350" y="1106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Line 80"/>
              <p:cNvSpPr>
                <a:spLocks noChangeShapeType="1"/>
              </p:cNvSpPr>
              <p:nvPr/>
            </p:nvSpPr>
            <p:spPr bwMode="auto">
              <a:xfrm>
                <a:off x="9485" y="1125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Line 79"/>
              <p:cNvSpPr>
                <a:spLocks noChangeShapeType="1"/>
              </p:cNvSpPr>
              <p:nvPr/>
            </p:nvSpPr>
            <p:spPr bwMode="auto">
              <a:xfrm>
                <a:off x="8914" y="11162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Line 78"/>
              <p:cNvSpPr>
                <a:spLocks noChangeShapeType="1"/>
              </p:cNvSpPr>
              <p:nvPr/>
            </p:nvSpPr>
            <p:spPr bwMode="auto">
              <a:xfrm>
                <a:off x="9011" y="11160"/>
                <a:ext cx="4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Line 77"/>
              <p:cNvSpPr>
                <a:spLocks noChangeShapeType="1"/>
              </p:cNvSpPr>
              <p:nvPr/>
            </p:nvSpPr>
            <p:spPr bwMode="auto">
              <a:xfrm>
                <a:off x="9121" y="11160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Line 76"/>
              <p:cNvSpPr>
                <a:spLocks noChangeShapeType="1"/>
              </p:cNvSpPr>
              <p:nvPr/>
            </p:nvSpPr>
            <p:spPr bwMode="auto">
              <a:xfrm>
                <a:off x="9230" y="11160"/>
                <a:ext cx="4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Line 75"/>
              <p:cNvSpPr>
                <a:spLocks noChangeShapeType="1"/>
              </p:cNvSpPr>
              <p:nvPr/>
            </p:nvSpPr>
            <p:spPr bwMode="auto">
              <a:xfrm>
                <a:off x="9330" y="11155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Line 74"/>
              <p:cNvSpPr>
                <a:spLocks noChangeShapeType="1"/>
              </p:cNvSpPr>
              <p:nvPr/>
            </p:nvSpPr>
            <p:spPr bwMode="auto">
              <a:xfrm>
                <a:off x="9439" y="11155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Line 73"/>
              <p:cNvSpPr>
                <a:spLocks noChangeShapeType="1"/>
              </p:cNvSpPr>
              <p:nvPr/>
            </p:nvSpPr>
            <p:spPr bwMode="auto">
              <a:xfrm>
                <a:off x="8873" y="1126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Line 72"/>
              <p:cNvSpPr>
                <a:spLocks noChangeShapeType="1"/>
              </p:cNvSpPr>
              <p:nvPr/>
            </p:nvSpPr>
            <p:spPr bwMode="auto">
              <a:xfrm>
                <a:off x="8972" y="11263"/>
                <a:ext cx="4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Line 71"/>
              <p:cNvSpPr>
                <a:spLocks noChangeShapeType="1"/>
              </p:cNvSpPr>
              <p:nvPr/>
            </p:nvSpPr>
            <p:spPr bwMode="auto">
              <a:xfrm>
                <a:off x="9082" y="1126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Line 70"/>
              <p:cNvSpPr>
                <a:spLocks noChangeShapeType="1"/>
              </p:cNvSpPr>
              <p:nvPr/>
            </p:nvSpPr>
            <p:spPr bwMode="auto">
              <a:xfrm>
                <a:off x="9198" y="1126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Line 69"/>
              <p:cNvSpPr>
                <a:spLocks noChangeShapeType="1"/>
              </p:cNvSpPr>
              <p:nvPr/>
            </p:nvSpPr>
            <p:spPr bwMode="auto">
              <a:xfrm>
                <a:off x="9297" y="11263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Line 68"/>
              <p:cNvSpPr>
                <a:spLocks noChangeShapeType="1"/>
              </p:cNvSpPr>
              <p:nvPr/>
            </p:nvSpPr>
            <p:spPr bwMode="auto">
              <a:xfrm>
                <a:off x="9405" y="11263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Line 67"/>
              <p:cNvSpPr>
                <a:spLocks noChangeShapeType="1"/>
              </p:cNvSpPr>
              <p:nvPr/>
            </p:nvSpPr>
            <p:spPr bwMode="auto">
              <a:xfrm>
                <a:off x="8923" y="11402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Line 66"/>
              <p:cNvSpPr>
                <a:spLocks noChangeShapeType="1"/>
              </p:cNvSpPr>
              <p:nvPr/>
            </p:nvSpPr>
            <p:spPr bwMode="auto">
              <a:xfrm>
                <a:off x="9022" y="1139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Line 65"/>
              <p:cNvSpPr>
                <a:spLocks noChangeShapeType="1"/>
              </p:cNvSpPr>
              <p:nvPr/>
            </p:nvSpPr>
            <p:spPr bwMode="auto">
              <a:xfrm>
                <a:off x="9130" y="1139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Line 64"/>
              <p:cNvSpPr>
                <a:spLocks noChangeShapeType="1"/>
              </p:cNvSpPr>
              <p:nvPr/>
            </p:nvSpPr>
            <p:spPr bwMode="auto">
              <a:xfrm>
                <a:off x="9237" y="1139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Line 63"/>
              <p:cNvSpPr>
                <a:spLocks noChangeShapeType="1"/>
              </p:cNvSpPr>
              <p:nvPr/>
            </p:nvSpPr>
            <p:spPr bwMode="auto">
              <a:xfrm>
                <a:off x="9337" y="11395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Line 62"/>
              <p:cNvSpPr>
                <a:spLocks noChangeShapeType="1"/>
              </p:cNvSpPr>
              <p:nvPr/>
            </p:nvSpPr>
            <p:spPr bwMode="auto">
              <a:xfrm>
                <a:off x="9446" y="11395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Line 61"/>
              <p:cNvSpPr>
                <a:spLocks noChangeShapeType="1"/>
              </p:cNvSpPr>
              <p:nvPr/>
            </p:nvSpPr>
            <p:spPr bwMode="auto">
              <a:xfrm>
                <a:off x="8970" y="11515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Line 60"/>
              <p:cNvSpPr>
                <a:spLocks noChangeShapeType="1"/>
              </p:cNvSpPr>
              <p:nvPr/>
            </p:nvSpPr>
            <p:spPr bwMode="auto">
              <a:xfrm>
                <a:off x="9069" y="1151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Line 59"/>
              <p:cNvSpPr>
                <a:spLocks noChangeShapeType="1"/>
              </p:cNvSpPr>
              <p:nvPr/>
            </p:nvSpPr>
            <p:spPr bwMode="auto">
              <a:xfrm>
                <a:off x="9178" y="11511"/>
                <a:ext cx="4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Line 58"/>
              <p:cNvSpPr>
                <a:spLocks noChangeShapeType="1"/>
              </p:cNvSpPr>
              <p:nvPr/>
            </p:nvSpPr>
            <p:spPr bwMode="auto">
              <a:xfrm>
                <a:off x="9285" y="1151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Line 57"/>
              <p:cNvSpPr>
                <a:spLocks noChangeShapeType="1"/>
              </p:cNvSpPr>
              <p:nvPr/>
            </p:nvSpPr>
            <p:spPr bwMode="auto">
              <a:xfrm>
                <a:off x="9384" y="11508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Line 56"/>
              <p:cNvSpPr>
                <a:spLocks noChangeShapeType="1"/>
              </p:cNvSpPr>
              <p:nvPr/>
            </p:nvSpPr>
            <p:spPr bwMode="auto">
              <a:xfrm>
                <a:off x="9092" y="1160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Line 55"/>
              <p:cNvSpPr>
                <a:spLocks noChangeShapeType="1"/>
              </p:cNvSpPr>
              <p:nvPr/>
            </p:nvSpPr>
            <p:spPr bwMode="auto">
              <a:xfrm>
                <a:off x="9192" y="11604"/>
                <a:ext cx="4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xjhgx2"/>
              <p:cNvSpPr/>
              <p:nvPr/>
            </p:nvSpPr>
            <p:spPr bwMode="auto">
              <a:xfrm>
                <a:off x="8670" y="11070"/>
                <a:ext cx="64" cy="480"/>
              </a:xfrm>
              <a:custGeom>
                <a:avLst/>
                <a:gdLst>
                  <a:gd name="T0" fmla="*/ 0 w 620"/>
                  <a:gd name="T1" fmla="*/ 0 h 4408"/>
                  <a:gd name="T2" fmla="*/ 0 w 620"/>
                  <a:gd name="T3" fmla="*/ 0 h 4408"/>
                  <a:gd name="T4" fmla="*/ 0 w 620"/>
                  <a:gd name="T5" fmla="*/ 1 h 4408"/>
                  <a:gd name="T6" fmla="*/ 0 w 620"/>
                  <a:gd name="T7" fmla="*/ 1 h 4408"/>
                  <a:gd name="T8" fmla="*/ 0 w 620"/>
                  <a:gd name="T9" fmla="*/ 1 h 4408"/>
                  <a:gd name="T10" fmla="*/ 0 w 620"/>
                  <a:gd name="T11" fmla="*/ 2 h 4408"/>
                  <a:gd name="T12" fmla="*/ 0 w 620"/>
                  <a:gd name="T13" fmla="*/ 2 h 4408"/>
                  <a:gd name="T14" fmla="*/ 0 w 620"/>
                  <a:gd name="T15" fmla="*/ 3 h 4408"/>
                  <a:gd name="T16" fmla="*/ 0 w 620"/>
                  <a:gd name="T17" fmla="*/ 3 h 4408"/>
                  <a:gd name="T18" fmla="*/ 0 w 620"/>
                  <a:gd name="T19" fmla="*/ 3 h 4408"/>
                  <a:gd name="T20" fmla="*/ 0 w 620"/>
                  <a:gd name="T21" fmla="*/ 4 h 4408"/>
                  <a:gd name="T22" fmla="*/ 0 w 620"/>
                  <a:gd name="T23" fmla="*/ 4 h 4408"/>
                  <a:gd name="T24" fmla="*/ 0 w 620"/>
                  <a:gd name="T25" fmla="*/ 4 h 4408"/>
                  <a:gd name="T26" fmla="*/ 0 w 620"/>
                  <a:gd name="T27" fmla="*/ 5 h 4408"/>
                  <a:gd name="T28" fmla="*/ 0 w 620"/>
                  <a:gd name="T29" fmla="*/ 5 h 4408"/>
                  <a:gd name="T30" fmla="*/ 0 w 620"/>
                  <a:gd name="T31" fmla="*/ 5 h 4408"/>
                  <a:gd name="T32" fmla="*/ 0 w 620"/>
                  <a:gd name="T33" fmla="*/ 6 h 4408"/>
                  <a:gd name="T34" fmla="*/ 0 w 620"/>
                  <a:gd name="T35" fmla="*/ 6 h 4408"/>
                  <a:gd name="T36" fmla="*/ 0 w 620"/>
                  <a:gd name="T37" fmla="*/ 5 h 4408"/>
                  <a:gd name="T38" fmla="*/ 1 w 620"/>
                  <a:gd name="T39" fmla="*/ 5 h 4408"/>
                  <a:gd name="T40" fmla="*/ 1 w 620"/>
                  <a:gd name="T41" fmla="*/ 5 h 4408"/>
                  <a:gd name="T42" fmla="*/ 1 w 620"/>
                  <a:gd name="T43" fmla="*/ 4 h 4408"/>
                  <a:gd name="T44" fmla="*/ 1 w 620"/>
                  <a:gd name="T45" fmla="*/ 4 h 4408"/>
                  <a:gd name="T46" fmla="*/ 1 w 620"/>
                  <a:gd name="T47" fmla="*/ 4 h 4408"/>
                  <a:gd name="T48" fmla="*/ 1 w 620"/>
                  <a:gd name="T49" fmla="*/ 3 h 4408"/>
                  <a:gd name="T50" fmla="*/ 1 w 620"/>
                  <a:gd name="T51" fmla="*/ 3 h 4408"/>
                  <a:gd name="T52" fmla="*/ 1 w 620"/>
                  <a:gd name="T53" fmla="*/ 3 h 4408"/>
                  <a:gd name="T54" fmla="*/ 1 w 620"/>
                  <a:gd name="T55" fmla="*/ 2 h 4408"/>
                  <a:gd name="T56" fmla="*/ 1 w 620"/>
                  <a:gd name="T57" fmla="*/ 2 h 4408"/>
                  <a:gd name="T58" fmla="*/ 1 w 620"/>
                  <a:gd name="T59" fmla="*/ 1 h 4408"/>
                  <a:gd name="T60" fmla="*/ 1 w 620"/>
                  <a:gd name="T61" fmla="*/ 1 h 4408"/>
                  <a:gd name="T62" fmla="*/ 1 w 620"/>
                  <a:gd name="T63" fmla="*/ 1 h 4408"/>
                  <a:gd name="T64" fmla="*/ 0 w 620"/>
                  <a:gd name="T65" fmla="*/ 0 h 4408"/>
                  <a:gd name="T66" fmla="*/ 0 w 620"/>
                  <a:gd name="T67" fmla="*/ 0 h 44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0"/>
                  <a:gd name="T103" fmla="*/ 0 h 4408"/>
                  <a:gd name="T104" fmla="*/ 620 w 620"/>
                  <a:gd name="T105" fmla="*/ 4408 h 44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Line 53"/>
              <p:cNvSpPr>
                <a:spLocks noChangeShapeType="1"/>
              </p:cNvSpPr>
              <p:nvPr/>
            </p:nvSpPr>
            <p:spPr bwMode="auto">
              <a:xfrm>
                <a:off x="8296" y="11162"/>
                <a:ext cx="5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Line 52"/>
              <p:cNvSpPr>
                <a:spLocks noChangeShapeType="1"/>
              </p:cNvSpPr>
              <p:nvPr/>
            </p:nvSpPr>
            <p:spPr bwMode="auto">
              <a:xfrm>
                <a:off x="8288" y="11446"/>
                <a:ext cx="5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AutoShape 51"/>
              <p:cNvSpPr>
                <a:spLocks noChangeArrowheads="1"/>
              </p:cNvSpPr>
              <p:nvPr/>
            </p:nvSpPr>
            <p:spPr bwMode="auto">
              <a:xfrm rot="5400000">
                <a:off x="8503" y="11403"/>
                <a:ext cx="23" cy="8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AutoShape 50"/>
              <p:cNvSpPr>
                <a:spLocks noChangeArrowheads="1"/>
              </p:cNvSpPr>
              <p:nvPr/>
            </p:nvSpPr>
            <p:spPr bwMode="auto">
              <a:xfrm rot="5400000">
                <a:off x="8503" y="11117"/>
                <a:ext cx="23" cy="8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Line 49"/>
              <p:cNvSpPr>
                <a:spLocks noChangeShapeType="1"/>
              </p:cNvSpPr>
              <p:nvPr/>
            </p:nvSpPr>
            <p:spPr bwMode="auto">
              <a:xfrm>
                <a:off x="8815" y="11157"/>
                <a:ext cx="719" cy="1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Line 48"/>
              <p:cNvSpPr>
                <a:spLocks noChangeShapeType="1"/>
              </p:cNvSpPr>
              <p:nvPr/>
            </p:nvSpPr>
            <p:spPr bwMode="auto">
              <a:xfrm flipV="1">
                <a:off x="8815" y="11301"/>
                <a:ext cx="719" cy="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AutoShape 47"/>
              <p:cNvSpPr>
                <a:spLocks noChangeArrowheads="1"/>
              </p:cNvSpPr>
              <p:nvPr/>
            </p:nvSpPr>
            <p:spPr bwMode="auto">
              <a:xfrm rot="6027265">
                <a:off x="9162" y="11179"/>
                <a:ext cx="25" cy="8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AutoShape 46"/>
              <p:cNvSpPr>
                <a:spLocks noChangeArrowheads="1"/>
              </p:cNvSpPr>
              <p:nvPr/>
            </p:nvSpPr>
            <p:spPr bwMode="auto">
              <a:xfrm rot="4706315">
                <a:off x="9179" y="11319"/>
                <a:ext cx="25" cy="8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9" name="TextBox 233"/>
            <p:cNvSpPr txBox="1">
              <a:spLocks noChangeArrowheads="1"/>
            </p:cNvSpPr>
            <p:nvPr/>
          </p:nvSpPr>
          <p:spPr bwMode="auto">
            <a:xfrm>
              <a:off x="1917" y="3732"/>
              <a:ext cx="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indent="457200" eaLnBrk="1" hangingPunct="1">
                <a:lnSpc>
                  <a:spcPct val="130000"/>
                </a:lnSpc>
                <a:defRPr/>
              </a:pPr>
              <a:r>
                <a:rPr lang="en-US" altLang="zh-CN" sz="2400" smtClean="0"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6" name="Group 240"/>
          <p:cNvGrpSpPr/>
          <p:nvPr/>
        </p:nvGrpSpPr>
        <p:grpSpPr bwMode="auto">
          <a:xfrm>
            <a:off x="8486263" y="4319056"/>
            <a:ext cx="1201775" cy="1447496"/>
            <a:chOff x="4190" y="2998"/>
            <a:chExt cx="784" cy="1016"/>
          </a:xfrm>
        </p:grpSpPr>
        <p:grpSp>
          <p:nvGrpSpPr>
            <p:cNvPr id="207" name="Group 92"/>
            <p:cNvGrpSpPr/>
            <p:nvPr/>
          </p:nvGrpSpPr>
          <p:grpSpPr bwMode="auto">
            <a:xfrm>
              <a:off x="4190" y="2998"/>
              <a:ext cx="784" cy="782"/>
              <a:chOff x="6744" y="10539"/>
              <a:chExt cx="1252" cy="1107"/>
            </a:xfrm>
          </p:grpSpPr>
          <p:sp>
            <p:nvSpPr>
              <p:cNvPr id="209" name="Oval 138"/>
              <p:cNvSpPr>
                <a:spLocks noChangeArrowheads="1"/>
              </p:cNvSpPr>
              <p:nvPr/>
            </p:nvSpPr>
            <p:spPr bwMode="auto">
              <a:xfrm>
                <a:off x="7300" y="11000"/>
                <a:ext cx="682" cy="64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Freeform 137"/>
              <p:cNvSpPr/>
              <p:nvPr/>
            </p:nvSpPr>
            <p:spPr bwMode="auto">
              <a:xfrm>
                <a:off x="7562" y="10539"/>
                <a:ext cx="155" cy="461"/>
              </a:xfrm>
              <a:custGeom>
                <a:avLst/>
                <a:gdLst>
                  <a:gd name="T0" fmla="*/ 0 w 540"/>
                  <a:gd name="T1" fmla="*/ 42 h 1560"/>
                  <a:gd name="T2" fmla="*/ 0 w 540"/>
                  <a:gd name="T3" fmla="*/ 0 h 1560"/>
                  <a:gd name="T4" fmla="*/ 13 w 540"/>
                  <a:gd name="T5" fmla="*/ 0 h 1560"/>
                  <a:gd name="T6" fmla="*/ 13 w 540"/>
                  <a:gd name="T7" fmla="*/ 42 h 15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0"/>
                  <a:gd name="T13" fmla="*/ 0 h 1560"/>
                  <a:gd name="T14" fmla="*/ 540 w 540"/>
                  <a:gd name="T15" fmla="*/ 1560 h 15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0" h="1560">
                    <a:moveTo>
                      <a:pt x="0" y="1560"/>
                    </a:moveTo>
                    <a:lnTo>
                      <a:pt x="0" y="0"/>
                    </a:lnTo>
                    <a:lnTo>
                      <a:pt x="540" y="0"/>
                    </a:lnTo>
                    <a:lnTo>
                      <a:pt x="540" y="15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xjhgx2"/>
              <p:cNvSpPr/>
              <p:nvPr/>
            </p:nvSpPr>
            <p:spPr bwMode="auto">
              <a:xfrm>
                <a:off x="7220" y="11073"/>
                <a:ext cx="64" cy="480"/>
              </a:xfrm>
              <a:custGeom>
                <a:avLst/>
                <a:gdLst>
                  <a:gd name="T0" fmla="*/ 0 w 620"/>
                  <a:gd name="T1" fmla="*/ 0 h 4408"/>
                  <a:gd name="T2" fmla="*/ 0 w 620"/>
                  <a:gd name="T3" fmla="*/ 0 h 4408"/>
                  <a:gd name="T4" fmla="*/ 0 w 620"/>
                  <a:gd name="T5" fmla="*/ 1 h 4408"/>
                  <a:gd name="T6" fmla="*/ 0 w 620"/>
                  <a:gd name="T7" fmla="*/ 1 h 4408"/>
                  <a:gd name="T8" fmla="*/ 0 w 620"/>
                  <a:gd name="T9" fmla="*/ 1 h 4408"/>
                  <a:gd name="T10" fmla="*/ 0 w 620"/>
                  <a:gd name="T11" fmla="*/ 2 h 4408"/>
                  <a:gd name="T12" fmla="*/ 0 w 620"/>
                  <a:gd name="T13" fmla="*/ 2 h 4408"/>
                  <a:gd name="T14" fmla="*/ 0 w 620"/>
                  <a:gd name="T15" fmla="*/ 3 h 4408"/>
                  <a:gd name="T16" fmla="*/ 0 w 620"/>
                  <a:gd name="T17" fmla="*/ 3 h 4408"/>
                  <a:gd name="T18" fmla="*/ 0 w 620"/>
                  <a:gd name="T19" fmla="*/ 3 h 4408"/>
                  <a:gd name="T20" fmla="*/ 0 w 620"/>
                  <a:gd name="T21" fmla="*/ 4 h 4408"/>
                  <a:gd name="T22" fmla="*/ 0 w 620"/>
                  <a:gd name="T23" fmla="*/ 4 h 4408"/>
                  <a:gd name="T24" fmla="*/ 0 w 620"/>
                  <a:gd name="T25" fmla="*/ 4 h 4408"/>
                  <a:gd name="T26" fmla="*/ 0 w 620"/>
                  <a:gd name="T27" fmla="*/ 5 h 4408"/>
                  <a:gd name="T28" fmla="*/ 0 w 620"/>
                  <a:gd name="T29" fmla="*/ 5 h 4408"/>
                  <a:gd name="T30" fmla="*/ 0 w 620"/>
                  <a:gd name="T31" fmla="*/ 5 h 4408"/>
                  <a:gd name="T32" fmla="*/ 0 w 620"/>
                  <a:gd name="T33" fmla="*/ 6 h 4408"/>
                  <a:gd name="T34" fmla="*/ 0 w 620"/>
                  <a:gd name="T35" fmla="*/ 6 h 4408"/>
                  <a:gd name="T36" fmla="*/ 0 w 620"/>
                  <a:gd name="T37" fmla="*/ 5 h 4408"/>
                  <a:gd name="T38" fmla="*/ 1 w 620"/>
                  <a:gd name="T39" fmla="*/ 5 h 4408"/>
                  <a:gd name="T40" fmla="*/ 1 w 620"/>
                  <a:gd name="T41" fmla="*/ 5 h 4408"/>
                  <a:gd name="T42" fmla="*/ 1 w 620"/>
                  <a:gd name="T43" fmla="*/ 4 h 4408"/>
                  <a:gd name="T44" fmla="*/ 1 w 620"/>
                  <a:gd name="T45" fmla="*/ 4 h 4408"/>
                  <a:gd name="T46" fmla="*/ 1 w 620"/>
                  <a:gd name="T47" fmla="*/ 4 h 4408"/>
                  <a:gd name="T48" fmla="*/ 1 w 620"/>
                  <a:gd name="T49" fmla="*/ 3 h 4408"/>
                  <a:gd name="T50" fmla="*/ 1 w 620"/>
                  <a:gd name="T51" fmla="*/ 3 h 4408"/>
                  <a:gd name="T52" fmla="*/ 1 w 620"/>
                  <a:gd name="T53" fmla="*/ 3 h 4408"/>
                  <a:gd name="T54" fmla="*/ 1 w 620"/>
                  <a:gd name="T55" fmla="*/ 2 h 4408"/>
                  <a:gd name="T56" fmla="*/ 1 w 620"/>
                  <a:gd name="T57" fmla="*/ 2 h 4408"/>
                  <a:gd name="T58" fmla="*/ 1 w 620"/>
                  <a:gd name="T59" fmla="*/ 1 h 4408"/>
                  <a:gd name="T60" fmla="*/ 1 w 620"/>
                  <a:gd name="T61" fmla="*/ 1 h 4408"/>
                  <a:gd name="T62" fmla="*/ 1 w 620"/>
                  <a:gd name="T63" fmla="*/ 1 h 4408"/>
                  <a:gd name="T64" fmla="*/ 0 w 620"/>
                  <a:gd name="T65" fmla="*/ 0 h 4408"/>
                  <a:gd name="T66" fmla="*/ 0 w 620"/>
                  <a:gd name="T67" fmla="*/ 0 h 44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0"/>
                  <a:gd name="T103" fmla="*/ 0 h 4408"/>
                  <a:gd name="T104" fmla="*/ 620 w 620"/>
                  <a:gd name="T105" fmla="*/ 4408 h 44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Rectangle 135"/>
              <p:cNvSpPr>
                <a:spLocks noChangeArrowheads="1"/>
              </p:cNvSpPr>
              <p:nvPr/>
            </p:nvSpPr>
            <p:spPr bwMode="auto">
              <a:xfrm>
                <a:off x="7574" y="10952"/>
                <a:ext cx="142" cy="8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Line 134"/>
              <p:cNvSpPr>
                <a:spLocks noChangeShapeType="1"/>
              </p:cNvSpPr>
              <p:nvPr/>
            </p:nvSpPr>
            <p:spPr bwMode="auto">
              <a:xfrm>
                <a:off x="7570" y="10947"/>
                <a:ext cx="14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Line 133"/>
              <p:cNvSpPr>
                <a:spLocks noChangeShapeType="1"/>
              </p:cNvSpPr>
              <p:nvPr/>
            </p:nvSpPr>
            <p:spPr bwMode="auto">
              <a:xfrm>
                <a:off x="7574" y="10998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Line 132"/>
              <p:cNvSpPr>
                <a:spLocks noChangeShapeType="1"/>
              </p:cNvSpPr>
              <p:nvPr/>
            </p:nvSpPr>
            <p:spPr bwMode="auto">
              <a:xfrm>
                <a:off x="7653" y="10998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Line 131"/>
              <p:cNvSpPr>
                <a:spLocks noChangeShapeType="1"/>
              </p:cNvSpPr>
              <p:nvPr/>
            </p:nvSpPr>
            <p:spPr bwMode="auto">
              <a:xfrm>
                <a:off x="7448" y="11078"/>
                <a:ext cx="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Line 130"/>
              <p:cNvSpPr>
                <a:spLocks noChangeShapeType="1"/>
              </p:cNvSpPr>
              <p:nvPr/>
            </p:nvSpPr>
            <p:spPr bwMode="auto">
              <a:xfrm>
                <a:off x="7555" y="11078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Line 129"/>
              <p:cNvSpPr>
                <a:spLocks noChangeShapeType="1"/>
              </p:cNvSpPr>
              <p:nvPr/>
            </p:nvSpPr>
            <p:spPr bwMode="auto">
              <a:xfrm>
                <a:off x="7677" y="11076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Line 128"/>
              <p:cNvSpPr>
                <a:spLocks noChangeShapeType="1"/>
              </p:cNvSpPr>
              <p:nvPr/>
            </p:nvSpPr>
            <p:spPr bwMode="auto">
              <a:xfrm>
                <a:off x="7795" y="11076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Line 127"/>
              <p:cNvSpPr>
                <a:spLocks noChangeShapeType="1"/>
              </p:cNvSpPr>
              <p:nvPr/>
            </p:nvSpPr>
            <p:spPr bwMode="auto">
              <a:xfrm>
                <a:off x="7927" y="11274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Line 126"/>
              <p:cNvSpPr>
                <a:spLocks noChangeShapeType="1"/>
              </p:cNvSpPr>
              <p:nvPr/>
            </p:nvSpPr>
            <p:spPr bwMode="auto">
              <a:xfrm>
                <a:off x="7357" y="1117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Line 125"/>
              <p:cNvSpPr>
                <a:spLocks noChangeShapeType="1"/>
              </p:cNvSpPr>
              <p:nvPr/>
            </p:nvSpPr>
            <p:spPr bwMode="auto">
              <a:xfrm>
                <a:off x="7456" y="11175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Line 124"/>
              <p:cNvSpPr>
                <a:spLocks noChangeShapeType="1"/>
              </p:cNvSpPr>
              <p:nvPr/>
            </p:nvSpPr>
            <p:spPr bwMode="auto">
              <a:xfrm>
                <a:off x="7565" y="11175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Line 123"/>
              <p:cNvSpPr>
                <a:spLocks noChangeShapeType="1"/>
              </p:cNvSpPr>
              <p:nvPr/>
            </p:nvSpPr>
            <p:spPr bwMode="auto">
              <a:xfrm>
                <a:off x="7673" y="11175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Line 122"/>
              <p:cNvSpPr>
                <a:spLocks noChangeShapeType="1"/>
              </p:cNvSpPr>
              <p:nvPr/>
            </p:nvSpPr>
            <p:spPr bwMode="auto">
              <a:xfrm>
                <a:off x="7774" y="1117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Line 121"/>
              <p:cNvSpPr>
                <a:spLocks noChangeShapeType="1"/>
              </p:cNvSpPr>
              <p:nvPr/>
            </p:nvSpPr>
            <p:spPr bwMode="auto">
              <a:xfrm>
                <a:off x="7883" y="11170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Line 120"/>
              <p:cNvSpPr>
                <a:spLocks noChangeShapeType="1"/>
              </p:cNvSpPr>
              <p:nvPr/>
            </p:nvSpPr>
            <p:spPr bwMode="auto">
              <a:xfrm>
                <a:off x="7317" y="11281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Line 119"/>
              <p:cNvSpPr>
                <a:spLocks noChangeShapeType="1"/>
              </p:cNvSpPr>
              <p:nvPr/>
            </p:nvSpPr>
            <p:spPr bwMode="auto">
              <a:xfrm>
                <a:off x="7416" y="11278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Line 118"/>
              <p:cNvSpPr>
                <a:spLocks noChangeShapeType="1"/>
              </p:cNvSpPr>
              <p:nvPr/>
            </p:nvSpPr>
            <p:spPr bwMode="auto">
              <a:xfrm>
                <a:off x="7525" y="11278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Line 117"/>
              <p:cNvSpPr>
                <a:spLocks noChangeShapeType="1"/>
              </p:cNvSpPr>
              <p:nvPr/>
            </p:nvSpPr>
            <p:spPr bwMode="auto">
              <a:xfrm>
                <a:off x="7641" y="11281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7740" y="11278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Line 115"/>
              <p:cNvSpPr>
                <a:spLocks noChangeShapeType="1"/>
              </p:cNvSpPr>
              <p:nvPr/>
            </p:nvSpPr>
            <p:spPr bwMode="auto">
              <a:xfrm>
                <a:off x="7849" y="11278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Line 114"/>
              <p:cNvSpPr>
                <a:spLocks noChangeShapeType="1"/>
              </p:cNvSpPr>
              <p:nvPr/>
            </p:nvSpPr>
            <p:spPr bwMode="auto">
              <a:xfrm>
                <a:off x="7367" y="11417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Line 113"/>
              <p:cNvSpPr>
                <a:spLocks noChangeShapeType="1"/>
              </p:cNvSpPr>
              <p:nvPr/>
            </p:nvSpPr>
            <p:spPr bwMode="auto">
              <a:xfrm>
                <a:off x="7466" y="11412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Line 112"/>
              <p:cNvSpPr>
                <a:spLocks noChangeShapeType="1"/>
              </p:cNvSpPr>
              <p:nvPr/>
            </p:nvSpPr>
            <p:spPr bwMode="auto">
              <a:xfrm>
                <a:off x="7574" y="11412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Line 111"/>
              <p:cNvSpPr>
                <a:spLocks noChangeShapeType="1"/>
              </p:cNvSpPr>
              <p:nvPr/>
            </p:nvSpPr>
            <p:spPr bwMode="auto">
              <a:xfrm>
                <a:off x="7681" y="11412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Line 110"/>
              <p:cNvSpPr>
                <a:spLocks noChangeShapeType="1"/>
              </p:cNvSpPr>
              <p:nvPr/>
            </p:nvSpPr>
            <p:spPr bwMode="auto">
              <a:xfrm>
                <a:off x="7780" y="11410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8" name="Line 109"/>
              <p:cNvSpPr>
                <a:spLocks noChangeShapeType="1"/>
              </p:cNvSpPr>
              <p:nvPr/>
            </p:nvSpPr>
            <p:spPr bwMode="auto">
              <a:xfrm>
                <a:off x="7891" y="1141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Line 108"/>
              <p:cNvSpPr>
                <a:spLocks noChangeShapeType="1"/>
              </p:cNvSpPr>
              <p:nvPr/>
            </p:nvSpPr>
            <p:spPr bwMode="auto">
              <a:xfrm>
                <a:off x="7415" y="1153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Line 107"/>
              <p:cNvSpPr>
                <a:spLocks noChangeShapeType="1"/>
              </p:cNvSpPr>
              <p:nvPr/>
            </p:nvSpPr>
            <p:spPr bwMode="auto">
              <a:xfrm>
                <a:off x="7514" y="11526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Line 106"/>
              <p:cNvSpPr>
                <a:spLocks noChangeShapeType="1"/>
              </p:cNvSpPr>
              <p:nvPr/>
            </p:nvSpPr>
            <p:spPr bwMode="auto">
              <a:xfrm>
                <a:off x="7622" y="11526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Line 105"/>
              <p:cNvSpPr>
                <a:spLocks noChangeShapeType="1"/>
              </p:cNvSpPr>
              <p:nvPr/>
            </p:nvSpPr>
            <p:spPr bwMode="auto">
              <a:xfrm>
                <a:off x="7729" y="1152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3" name="Line 104"/>
              <p:cNvSpPr>
                <a:spLocks noChangeShapeType="1"/>
              </p:cNvSpPr>
              <p:nvPr/>
            </p:nvSpPr>
            <p:spPr bwMode="auto">
              <a:xfrm>
                <a:off x="7828" y="1152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Line 103"/>
              <p:cNvSpPr>
                <a:spLocks noChangeShapeType="1"/>
              </p:cNvSpPr>
              <p:nvPr/>
            </p:nvSpPr>
            <p:spPr bwMode="auto">
              <a:xfrm>
                <a:off x="7538" y="11622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" name="Line 102"/>
              <p:cNvSpPr>
                <a:spLocks noChangeShapeType="1"/>
              </p:cNvSpPr>
              <p:nvPr/>
            </p:nvSpPr>
            <p:spPr bwMode="auto">
              <a:xfrm>
                <a:off x="7637" y="1161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Line 101"/>
              <p:cNvSpPr>
                <a:spLocks noChangeShapeType="1"/>
              </p:cNvSpPr>
              <p:nvPr/>
            </p:nvSpPr>
            <p:spPr bwMode="auto">
              <a:xfrm>
                <a:off x="6744" y="11163"/>
                <a:ext cx="50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Line 100"/>
              <p:cNvSpPr>
                <a:spLocks noChangeShapeType="1"/>
              </p:cNvSpPr>
              <p:nvPr/>
            </p:nvSpPr>
            <p:spPr bwMode="auto">
              <a:xfrm flipV="1">
                <a:off x="6744" y="11445"/>
                <a:ext cx="505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AutoShape 99"/>
              <p:cNvSpPr>
                <a:spLocks noChangeArrowheads="1"/>
              </p:cNvSpPr>
              <p:nvPr/>
            </p:nvSpPr>
            <p:spPr bwMode="auto">
              <a:xfrm rot="5400000">
                <a:off x="6960" y="11409"/>
                <a:ext cx="24" cy="8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AutoShape 98"/>
              <p:cNvSpPr>
                <a:spLocks noChangeArrowheads="1"/>
              </p:cNvSpPr>
              <p:nvPr/>
            </p:nvSpPr>
            <p:spPr bwMode="auto">
              <a:xfrm rot="5400000">
                <a:off x="6952" y="11118"/>
                <a:ext cx="24" cy="8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Line 97"/>
              <p:cNvSpPr>
                <a:spLocks noChangeShapeType="1"/>
              </p:cNvSpPr>
              <p:nvPr/>
            </p:nvSpPr>
            <p:spPr bwMode="auto">
              <a:xfrm>
                <a:off x="7245" y="11160"/>
                <a:ext cx="744" cy="1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Line 96"/>
              <p:cNvSpPr>
                <a:spLocks noChangeShapeType="1"/>
              </p:cNvSpPr>
              <p:nvPr/>
            </p:nvSpPr>
            <p:spPr bwMode="auto">
              <a:xfrm flipV="1">
                <a:off x="7245" y="11292"/>
                <a:ext cx="751" cy="1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indent="457200">
                  <a:lnSpc>
                    <a:spcPct val="130000"/>
                  </a:lnSpc>
                  <a:defRPr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2" name="xjhgx3"/>
              <p:cNvSpPr/>
              <p:nvPr/>
            </p:nvSpPr>
            <p:spPr bwMode="auto">
              <a:xfrm>
                <a:off x="7102" y="11088"/>
                <a:ext cx="77" cy="432"/>
              </a:xfrm>
              <a:custGeom>
                <a:avLst/>
                <a:gdLst>
                  <a:gd name="T0" fmla="*/ 0 w 980"/>
                  <a:gd name="T1" fmla="*/ 0 h 4408"/>
                  <a:gd name="T2" fmla="*/ 0 w 980"/>
                  <a:gd name="T3" fmla="*/ 0 h 4408"/>
                  <a:gd name="T4" fmla="*/ 0 w 980"/>
                  <a:gd name="T5" fmla="*/ 0 h 4408"/>
                  <a:gd name="T6" fmla="*/ 0 w 980"/>
                  <a:gd name="T7" fmla="*/ 1 h 4408"/>
                  <a:gd name="T8" fmla="*/ 0 w 980"/>
                  <a:gd name="T9" fmla="*/ 1 h 4408"/>
                  <a:gd name="T10" fmla="*/ 0 w 980"/>
                  <a:gd name="T11" fmla="*/ 1 h 4408"/>
                  <a:gd name="T12" fmla="*/ 0 w 980"/>
                  <a:gd name="T13" fmla="*/ 2 h 4408"/>
                  <a:gd name="T14" fmla="*/ 0 w 980"/>
                  <a:gd name="T15" fmla="*/ 2 h 4408"/>
                  <a:gd name="T16" fmla="*/ 0 w 980"/>
                  <a:gd name="T17" fmla="*/ 2 h 4408"/>
                  <a:gd name="T18" fmla="*/ 0 w 980"/>
                  <a:gd name="T19" fmla="*/ 2 h 4408"/>
                  <a:gd name="T20" fmla="*/ 0 w 980"/>
                  <a:gd name="T21" fmla="*/ 3 h 4408"/>
                  <a:gd name="T22" fmla="*/ 0 w 980"/>
                  <a:gd name="T23" fmla="*/ 3 h 4408"/>
                  <a:gd name="T24" fmla="*/ 0 w 980"/>
                  <a:gd name="T25" fmla="*/ 3 h 4408"/>
                  <a:gd name="T26" fmla="*/ 0 w 980"/>
                  <a:gd name="T27" fmla="*/ 3 h 4408"/>
                  <a:gd name="T28" fmla="*/ 0 w 980"/>
                  <a:gd name="T29" fmla="*/ 4 h 4408"/>
                  <a:gd name="T30" fmla="*/ 0 w 980"/>
                  <a:gd name="T31" fmla="*/ 4 h 4408"/>
                  <a:gd name="T32" fmla="*/ 0 w 980"/>
                  <a:gd name="T33" fmla="*/ 4 h 4408"/>
                  <a:gd name="T34" fmla="*/ 0 w 980"/>
                  <a:gd name="T35" fmla="*/ 4 h 4408"/>
                  <a:gd name="T36" fmla="*/ 0 w 980"/>
                  <a:gd name="T37" fmla="*/ 4 h 4408"/>
                  <a:gd name="T38" fmla="*/ 0 w 980"/>
                  <a:gd name="T39" fmla="*/ 4 h 4408"/>
                  <a:gd name="T40" fmla="*/ 0 w 980"/>
                  <a:gd name="T41" fmla="*/ 3 h 4408"/>
                  <a:gd name="T42" fmla="*/ 0 w 980"/>
                  <a:gd name="T43" fmla="*/ 3 h 4408"/>
                  <a:gd name="T44" fmla="*/ 0 w 980"/>
                  <a:gd name="T45" fmla="*/ 3 h 4408"/>
                  <a:gd name="T46" fmla="*/ 0 w 980"/>
                  <a:gd name="T47" fmla="*/ 3 h 4408"/>
                  <a:gd name="T48" fmla="*/ 0 w 980"/>
                  <a:gd name="T49" fmla="*/ 2 h 4408"/>
                  <a:gd name="T50" fmla="*/ 0 w 980"/>
                  <a:gd name="T51" fmla="*/ 2 h 4408"/>
                  <a:gd name="T52" fmla="*/ 0 w 980"/>
                  <a:gd name="T53" fmla="*/ 2 h 4408"/>
                  <a:gd name="T54" fmla="*/ 0 w 980"/>
                  <a:gd name="T55" fmla="*/ 2 h 4408"/>
                  <a:gd name="T56" fmla="*/ 0 w 980"/>
                  <a:gd name="T57" fmla="*/ 1 h 4408"/>
                  <a:gd name="T58" fmla="*/ 0 w 980"/>
                  <a:gd name="T59" fmla="*/ 1 h 4408"/>
                  <a:gd name="T60" fmla="*/ 0 w 980"/>
                  <a:gd name="T61" fmla="*/ 1 h 4408"/>
                  <a:gd name="T62" fmla="*/ 0 w 980"/>
                  <a:gd name="T63" fmla="*/ 0 h 4408"/>
                  <a:gd name="T64" fmla="*/ 0 w 980"/>
                  <a:gd name="T65" fmla="*/ 0 h 4408"/>
                  <a:gd name="T66" fmla="*/ 0 w 980"/>
                  <a:gd name="T67" fmla="*/ 0 h 4408"/>
                  <a:gd name="T68" fmla="*/ 0 w 980"/>
                  <a:gd name="T69" fmla="*/ 0 h 44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80"/>
                  <a:gd name="T106" fmla="*/ 0 h 4408"/>
                  <a:gd name="T107" fmla="*/ 980 w 980"/>
                  <a:gd name="T108" fmla="*/ 4408 h 44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80" h="4408">
                    <a:moveTo>
                      <a:pt x="980" y="0"/>
                    </a:moveTo>
                    <a:lnTo>
                      <a:pt x="907" y="270"/>
                    </a:lnTo>
                    <a:lnTo>
                      <a:pt x="845" y="542"/>
                    </a:lnTo>
                    <a:lnTo>
                      <a:pt x="791" y="816"/>
                    </a:lnTo>
                    <a:lnTo>
                      <a:pt x="748" y="1091"/>
                    </a:lnTo>
                    <a:lnTo>
                      <a:pt x="714" y="1368"/>
                    </a:lnTo>
                    <a:lnTo>
                      <a:pt x="689" y="1646"/>
                    </a:lnTo>
                    <a:lnTo>
                      <a:pt x="675" y="1925"/>
                    </a:lnTo>
                    <a:lnTo>
                      <a:pt x="670" y="2204"/>
                    </a:lnTo>
                    <a:lnTo>
                      <a:pt x="675" y="2483"/>
                    </a:lnTo>
                    <a:lnTo>
                      <a:pt x="689" y="2762"/>
                    </a:lnTo>
                    <a:lnTo>
                      <a:pt x="714" y="3040"/>
                    </a:lnTo>
                    <a:lnTo>
                      <a:pt x="748" y="3317"/>
                    </a:lnTo>
                    <a:lnTo>
                      <a:pt x="791" y="3592"/>
                    </a:lnTo>
                    <a:lnTo>
                      <a:pt x="845" y="3866"/>
                    </a:lnTo>
                    <a:lnTo>
                      <a:pt x="907" y="4138"/>
                    </a:lnTo>
                    <a:lnTo>
                      <a:pt x="980" y="4408"/>
                    </a:lnTo>
                    <a:lnTo>
                      <a:pt x="0" y="4408"/>
                    </a:lnTo>
                    <a:lnTo>
                      <a:pt x="73" y="4138"/>
                    </a:lnTo>
                    <a:lnTo>
                      <a:pt x="135" y="3866"/>
                    </a:lnTo>
                    <a:lnTo>
                      <a:pt x="189" y="3592"/>
                    </a:lnTo>
                    <a:lnTo>
                      <a:pt x="232" y="3317"/>
                    </a:lnTo>
                    <a:lnTo>
                      <a:pt x="266" y="3040"/>
                    </a:lnTo>
                    <a:lnTo>
                      <a:pt x="291" y="2762"/>
                    </a:lnTo>
                    <a:lnTo>
                      <a:pt x="305" y="2483"/>
                    </a:lnTo>
                    <a:lnTo>
                      <a:pt x="310" y="2204"/>
                    </a:lnTo>
                    <a:lnTo>
                      <a:pt x="305" y="1925"/>
                    </a:lnTo>
                    <a:lnTo>
                      <a:pt x="291" y="1646"/>
                    </a:lnTo>
                    <a:lnTo>
                      <a:pt x="266" y="1368"/>
                    </a:lnTo>
                    <a:lnTo>
                      <a:pt x="232" y="1091"/>
                    </a:lnTo>
                    <a:lnTo>
                      <a:pt x="189" y="816"/>
                    </a:lnTo>
                    <a:lnTo>
                      <a:pt x="135" y="542"/>
                    </a:lnTo>
                    <a:lnTo>
                      <a:pt x="73" y="270"/>
                    </a:lnTo>
                    <a:lnTo>
                      <a:pt x="0" y="0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_GB2312" pitchFamily="49" charset="-122"/>
                  </a:defRPr>
                </a:lvl9pPr>
              </a:lstStyle>
              <a:p>
                <a:pPr indent="457200" eaLnBrk="1" hangingPunct="1">
                  <a:lnSpc>
                    <a:spcPct val="130000"/>
                  </a:lnSpc>
                  <a:defRPr/>
                </a:pPr>
                <a:endParaRPr lang="zh-CN" altLang="en-US" sz="2400" smtClean="0"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AutoShape 94"/>
              <p:cNvSpPr>
                <a:spLocks noChangeArrowheads="1"/>
              </p:cNvSpPr>
              <p:nvPr/>
            </p:nvSpPr>
            <p:spPr bwMode="auto">
              <a:xfrm rot="5907551">
                <a:off x="7562" y="11177"/>
                <a:ext cx="24" cy="8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AutoShape 93"/>
              <p:cNvSpPr>
                <a:spLocks noChangeArrowheads="1"/>
              </p:cNvSpPr>
              <p:nvPr/>
            </p:nvSpPr>
            <p:spPr bwMode="auto">
              <a:xfrm rot="4742112">
                <a:off x="7587" y="11330"/>
                <a:ext cx="24" cy="88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/>
              <a:lstStyle/>
              <a:p>
                <a:pPr indent="457200">
                  <a:lnSpc>
                    <a:spcPct val="130000"/>
                  </a:lnSpc>
                </a:pPr>
                <a:endPara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8" name="TextBox 234"/>
            <p:cNvSpPr txBox="1">
              <a:spLocks noChangeArrowheads="1"/>
            </p:cNvSpPr>
            <p:nvPr/>
          </p:nvSpPr>
          <p:spPr bwMode="auto">
            <a:xfrm>
              <a:off x="4353" y="3684"/>
              <a:ext cx="5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indent="457200" eaLnBrk="1" hangingPunct="1">
                <a:lnSpc>
                  <a:spcPct val="130000"/>
                </a:lnSpc>
                <a:defRPr/>
              </a:pPr>
              <a:r>
                <a:rPr lang="en-US" altLang="zh-CN" sz="2400" smtClean="0"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zh-CN" altLang="en-US" sz="2400" smtClean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5" name="TextBox 237"/>
          <p:cNvSpPr txBox="1">
            <a:spLocks noChangeArrowheads="1"/>
          </p:cNvSpPr>
          <p:nvPr/>
        </p:nvSpPr>
        <p:spPr bwMode="auto">
          <a:xfrm>
            <a:off x="5793250" y="3805933"/>
            <a:ext cx="1545392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indent="457200" eaLnBrk="1" hangingPunct="1"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2400" dirty="0" smtClean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矩形 5"/>
              <p:cNvSpPr/>
              <p:nvPr/>
            </p:nvSpPr>
            <p:spPr>
              <a:xfrm>
                <a:off x="1028338" y="602855"/>
                <a:ext cx="8629881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12140" algn="just">
                  <a:lnSpc>
                    <a:spcPct val="130000"/>
                  </a:lnSpc>
                  <a:spcAft>
                    <a:spcPts val="0"/>
                  </a:spcAft>
                  <a:tabLst>
                    <a:tab pos="4457700" algn="l"/>
                  </a:tabLst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zh-CN" altLang="zh-CN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图是眼球成像原理图，图中的晶状体和角膜的共同作用相当于一</a:t>
                </a:r>
                <a:r>
                  <a:rPr lang="zh-CN" altLang="zh-CN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_________</a:t>
                </a:r>
                <a:r>
                  <a:rPr lang="zh-CN" altLang="zh-CN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镜</a:t>
                </a:r>
                <a:r>
                  <a:rPr lang="zh-CN" altLang="zh-CN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，请写出成像原理与该图相同的一种仪器</a:t>
                </a:r>
                <a:r>
                  <a:rPr lang="zh-CN" altLang="zh-CN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_________ </a:t>
                </a:r>
                <a:r>
                  <a:rPr lang="zh-CN" altLang="zh-CN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en-US" altLang="zh-CN" sz="2400" b="1" kern="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612140" algn="just">
                  <a:lnSpc>
                    <a:spcPct val="130000"/>
                  </a:lnSpc>
                  <a:spcAft>
                    <a:spcPts val="0"/>
                  </a:spcAft>
                  <a:tabLst>
                    <a:tab pos="4457700" algn="l"/>
                  </a:tabLst>
                </a:pPr>
                <a:endParaRPr lang="en-US" altLang="zh-CN" sz="2400" b="1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612140" algn="just">
                  <a:lnSpc>
                    <a:spcPct val="130000"/>
                  </a:lnSpc>
                  <a:spcAft>
                    <a:spcPts val="0"/>
                  </a:spcAft>
                  <a:tabLst>
                    <a:tab pos="4457700" algn="l"/>
                  </a:tabLst>
                </a:pPr>
                <a:endParaRPr lang="en-US" altLang="zh-CN" sz="2400" b="1" kern="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612140" algn="just">
                  <a:lnSpc>
                    <a:spcPct val="130000"/>
                  </a:lnSpc>
                  <a:spcAft>
                    <a:spcPts val="0"/>
                  </a:spcAft>
                  <a:tabLst>
                    <a:tab pos="4457700" algn="l"/>
                  </a:tabLst>
                </a:pPr>
                <a:endParaRPr lang="en-US" altLang="zh-CN" sz="2400" b="1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612140" algn="just">
                  <a:lnSpc>
                    <a:spcPct val="130000"/>
                  </a:lnSpc>
                  <a:spcAft>
                    <a:spcPts val="0"/>
                  </a:spcAft>
                  <a:tabLst>
                    <a:tab pos="4457700" algn="l"/>
                  </a:tabLst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．</a:t>
                </a:r>
                <a:r>
                  <a:rPr lang="zh-CN" altLang="en-US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zh-CN" altLang="en-US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图所示，来自物体</a:t>
                </a:r>
                <a:r>
                  <a:rPr lang="en-US" altLang="zh-CN" sz="2400" b="1" i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的光线经过眼睛的晶状体成像在视网膜后面的</a:t>
                </a:r>
                <a:r>
                  <a:rPr lang="en-US" altLang="zh-CN" sz="2400" b="1" i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点。要使</a:t>
                </a:r>
                <a:r>
                  <a:rPr lang="en-US" altLang="zh-CN" sz="2400" b="1" i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点的像靠近视网膜，</a:t>
                </a:r>
                <a:r>
                  <a:rPr lang="en-US" altLang="zh-CN" sz="2400" b="1" i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点应该</a:t>
                </a:r>
                <a:r>
                  <a:rPr lang="zh-CN" altLang="en-US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向</a:t>
                </a:r>
                <a:r>
                  <a:rPr lang="en-US" altLang="zh-CN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_________</a:t>
                </a:r>
                <a:r>
                  <a:rPr lang="en-US" altLang="zh-CN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选填“左”或“右”</a:t>
                </a:r>
                <a:r>
                  <a:rPr lang="en-US" altLang="zh-CN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移动，或戴一个合适</a:t>
                </a:r>
                <a:r>
                  <a:rPr lang="zh-CN" altLang="en-US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_________</a:t>
                </a:r>
                <a:r>
                  <a:rPr lang="zh-CN" altLang="en-US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透</a:t>
                </a:r>
                <a:r>
                  <a:rPr lang="zh-CN" altLang="en-US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镜做成的眼镜也能使</a:t>
                </a:r>
                <a14:m>
                  <m:oMath xmlns:m="http://schemas.openxmlformats.org/officeDocument/2006/math">
                    <m:r>
                      <a:rPr lang="en-US" altLang="zh-CN" sz="2400" b="1" i="1" kern="100" dirty="0" smtClean="0">
                        <a:latin typeface="Cambria Math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zh-CN" altLang="en-US" sz="24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点的像成在视网膜上</a:t>
                </a:r>
                <a:r>
                  <a:rPr lang="zh-CN" altLang="en-US" sz="24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zh-CN" sz="2400" b="1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38" y="602855"/>
                <a:ext cx="8629881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1131" t="-125" r="-1060" b="-9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 descr="CB204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371" y="2186221"/>
            <a:ext cx="3588914" cy="112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53085" y="1127724"/>
            <a:ext cx="87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凸透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20137" y="1584924"/>
            <a:ext cx="117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照相机 </a:t>
            </a:r>
          </a:p>
        </p:txBody>
      </p:sp>
      <p:pic>
        <p:nvPicPr>
          <p:cNvPr id="18435" name="Picture 3" descr="zxl-1z404.TIF"/>
          <p:cNvPicPr>
            <a:picLocks noChangeAspect="1" noChangeArrowheads="1"/>
          </p:cNvPicPr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7635" y="2186221"/>
            <a:ext cx="27908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27091" y="4438279"/>
            <a:ext cx="56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左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42305" y="4895479"/>
            <a:ext cx="56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87182" y="582796"/>
            <a:ext cx="911748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20000"/>
              </a:lnSpc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．在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近视眼的实验中，将蜡烛放在离凸透镜较远的位置，如图所示，给凸透镜“戴”上近视眼镜，此时光屏上能成一清晰的像；若“取”下近视眼镜，为使光屏上的像清晰，在保持烛焰和透镜位置不变的条件下，应该将光屏（       ）</a:t>
            </a:r>
          </a:p>
          <a:p>
            <a:pPr indent="720090">
              <a:lnSpc>
                <a:spcPct val="120000"/>
              </a:lnSpc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．远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离透镜</a:t>
            </a:r>
          </a:p>
          <a:p>
            <a:pPr indent="720090">
              <a:lnSpc>
                <a:spcPct val="120000"/>
              </a:lnSpc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．靠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近透镜</a:t>
            </a:r>
          </a:p>
          <a:p>
            <a:pPr indent="720090">
              <a:lnSpc>
                <a:spcPct val="120000"/>
              </a:lnSpc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保持在原来的位置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0090">
              <a:lnSpc>
                <a:spcPct val="120000"/>
              </a:lnSpc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．靠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近透镜和远离透镜都可以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95038" y="1138924"/>
            <a:ext cx="1520825" cy="525463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7" name="Picture 2" descr="E:\R八物上\人八物导学案\KO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800" y="2745978"/>
            <a:ext cx="2892662" cy="258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2403952" y="2684308"/>
            <a:ext cx="72707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1.win4000.com/wallpaper/2/5798272c994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3287"/>
            <a:ext cx="9644253" cy="542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0" y="-105949"/>
            <a:ext cx="3496087" cy="1003300"/>
            <a:chOff x="402739" y="21978"/>
            <a:chExt cx="3496087" cy="1003300"/>
          </a:xfrm>
        </p:grpSpPr>
        <p:sp>
          <p:nvSpPr>
            <p:cNvPr id="14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情 境 导 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6" name="直接连接符 15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7" name="图片 16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1.win4000.com/wallpaper/2/5798272c994a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829092"/>
            <a:ext cx="9691171" cy="54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imgsa.baidu.com/timg?image&amp;quality=80&amp;size=b9999_10000&amp;sec=1495714765189&amp;di=854fd11de3999471f128d63234a5a344&amp;imgtype=0&amp;src=http%3A%2F%2Fa.vpimg4.com%2Fupload%2Fmerchandise%2F171350%2FNBA-TWN130P1-2.jpg"/>
          <p:cNvSpPr>
            <a:spLocks noChangeAspect="1" noChangeArrowheads="1"/>
          </p:cNvSpPr>
          <p:nvPr/>
        </p:nvSpPr>
        <p:spPr bwMode="auto">
          <a:xfrm>
            <a:off x="5943600" y="277125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28" name="Picture 4" descr="https://timgsa.baidu.com/timg?image&amp;quality=80&amp;size=b9999_10000&amp;sec=1495714765189&amp;di=854fd11de3999471f128d63234a5a344&amp;imgtype=0&amp;src=http%3A%2F%2Fa.vpimg4.com%2Fupload%2Fmerchandise%2F171350%2FNBA-TWN130P1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4" t="32829" r="2563" b="34005"/>
          <a:stretch>
            <a:fillRect/>
          </a:stretch>
        </p:blipFill>
        <p:spPr bwMode="auto">
          <a:xfrm>
            <a:off x="1267299" y="1555520"/>
            <a:ext cx="9657403" cy="352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1.win4000.com/wallpaper/2/5798272c994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145" y="849223"/>
            <a:ext cx="9636087" cy="542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55270" y="1690218"/>
            <a:ext cx="3890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．眼球的结构：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218037" y="5932563"/>
            <a:ext cx="3449920" cy="46672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rgbClr val="003300"/>
                </a:solidFill>
                <a:latin typeface="Tahoma" panose="020B0604030504040204" pitchFamily="34" charset="0"/>
              </a:rPr>
              <a:t>类似照相机的凸透</a:t>
            </a:r>
            <a:r>
              <a:rPr kumimoji="1" lang="zh-CN" altLang="en-US" sz="2400" b="1" smtClean="0">
                <a:solidFill>
                  <a:srgbClr val="003300"/>
                </a:solidFill>
                <a:latin typeface="Tahoma" panose="020B0604030504040204" pitchFamily="34" charset="0"/>
              </a:rPr>
              <a:t>镜</a:t>
            </a:r>
            <a:endParaRPr kumimoji="1" lang="zh-CN" altLang="en-US" sz="2400" b="1">
              <a:solidFill>
                <a:srgbClr val="003300"/>
              </a:solidFill>
              <a:latin typeface="Tahoma" panose="020B0604030504040204" pitchFamily="34" charset="0"/>
            </a:endParaRPr>
          </a:p>
        </p:txBody>
      </p:sp>
      <p:pic>
        <p:nvPicPr>
          <p:cNvPr id="20" name="Picture 4" descr="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517" y="2397201"/>
            <a:ext cx="41910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380517" y="3186499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角膜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151917" y="3643699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晶状体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876316" y="4100899"/>
            <a:ext cx="1585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视网</a:t>
            </a:r>
            <a:r>
              <a:rPr kumimoji="1" lang="zh-CN" altLang="en-US" sz="2400" b="1" smtClean="0">
                <a:solidFill>
                  <a:srgbClr val="FF0000"/>
                </a:solidFill>
                <a:latin typeface="Tahoma" panose="020B0604030504040204" pitchFamily="34" charset="0"/>
              </a:rPr>
              <a:t>膜：</a:t>
            </a:r>
            <a:endParaRPr kumimoji="1" lang="zh-CN" altLang="en-US" sz="24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600752" y="5929558"/>
            <a:ext cx="6557336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角膜、晶状体的共同作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用：</a:t>
            </a:r>
            <a:endParaRPr kumimoji="1" lang="zh-CN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942997" y="4136237"/>
            <a:ext cx="264766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相</a:t>
            </a:r>
            <a:r>
              <a:rPr kumimoji="1"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当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于光屏</a:t>
            </a:r>
            <a:endParaRPr kumimoji="1" lang="zh-CN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2340830" y="4100899"/>
            <a:ext cx="1081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瞳孔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733442" y="2661037"/>
            <a:ext cx="136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玻璃体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2485292" y="2516574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睫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状体</a:t>
            </a:r>
            <a:endParaRPr kumimoji="1" lang="zh-CN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2197955" y="4964499"/>
            <a:ext cx="122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zh-CN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睫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状体</a:t>
            </a:r>
            <a:endParaRPr kumimoji="1" lang="zh-CN" altLang="en-US" sz="24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30" name="TextBox 2"/>
          <p:cNvSpPr txBox="1"/>
          <p:nvPr/>
        </p:nvSpPr>
        <p:spPr bwMode="auto">
          <a:xfrm>
            <a:off x="439679" y="887655"/>
            <a:ext cx="244169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一、眼睛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4537" y="-67786"/>
            <a:ext cx="3496087" cy="1003300"/>
            <a:chOff x="402739" y="21978"/>
            <a:chExt cx="3496087" cy="1003300"/>
          </a:xfrm>
        </p:grpSpPr>
        <p:sp>
          <p:nvSpPr>
            <p:cNvPr id="16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31" name="直接连接符 30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2" name="图片 31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utoUpdateAnimBg="0"/>
      <p:bldP spid="22" grpId="0" autoUpdateAnimBg="0"/>
      <p:bldP spid="23" grpId="0" autoUpdateAnimBg="0"/>
      <p:bldP spid="24" grpId="0" animBg="1" autoUpdateAnimBg="0"/>
      <p:bldP spid="25" grpId="0" autoUpdateAnimBg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87732" y="3006292"/>
            <a:ext cx="355984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D0D0D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1486821" y="723607"/>
            <a:ext cx="49942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solidFill>
                  <a:srgbClr val="0066CC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solidFill>
                  <a:srgbClr val="0066CC"/>
                </a:solidFill>
                <a:latin typeface="+mn-lt"/>
                <a:ea typeface="黑体" panose="02010609060101010101" pitchFamily="49" charset="-122"/>
              </a:rPr>
              <a:t>．人眼是如何看到物体的？</a:t>
            </a:r>
          </a:p>
        </p:txBody>
      </p:sp>
      <p:sp>
        <p:nvSpPr>
          <p:cNvPr id="42" name="左大括号 41"/>
          <p:cNvSpPr/>
          <p:nvPr/>
        </p:nvSpPr>
        <p:spPr bwMode="auto">
          <a:xfrm flipH="1">
            <a:off x="7073234" y="1341145"/>
            <a:ext cx="357187" cy="3817937"/>
          </a:xfrm>
          <a:prstGeom prst="leftBrace">
            <a:avLst>
              <a:gd name="adj1" fmla="val 8264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8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1343946" y="3129424"/>
            <a:ext cx="3570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照相机成像的过程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234" y="1537995"/>
            <a:ext cx="17097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E:\0404075827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86" b="77972"/>
          <a:stretch>
            <a:fillRect/>
          </a:stretch>
        </p:blipFill>
        <p:spPr bwMode="auto">
          <a:xfrm>
            <a:off x="1577309" y="1765007"/>
            <a:ext cx="10715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组合 44"/>
          <p:cNvGrpSpPr/>
          <p:nvPr/>
        </p:nvGrpSpPr>
        <p:grpSpPr bwMode="auto">
          <a:xfrm rot="540968">
            <a:off x="2169434" y="1963622"/>
            <a:ext cx="4277379" cy="358775"/>
            <a:chOff x="2157858" y="6116404"/>
            <a:chExt cx="4130817" cy="357190"/>
          </a:xfrm>
        </p:grpSpPr>
        <p:cxnSp>
          <p:nvCxnSpPr>
            <p:cNvPr id="47" name="直接箭头连接符 41"/>
            <p:cNvCxnSpPr>
              <a:cxnSpLocks noChangeShapeType="1"/>
            </p:cNvCxnSpPr>
            <p:nvPr/>
          </p:nvCxnSpPr>
          <p:spPr bwMode="auto">
            <a:xfrm rot="-540968">
              <a:off x="2157858" y="6116404"/>
              <a:ext cx="2142891" cy="357190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直接连接符 43"/>
            <p:cNvCxnSpPr>
              <a:cxnSpLocks noChangeShapeType="1"/>
            </p:cNvCxnSpPr>
            <p:nvPr/>
          </p:nvCxnSpPr>
          <p:spPr bwMode="auto">
            <a:xfrm>
              <a:off x="4216973" y="6300569"/>
              <a:ext cx="2071702" cy="1588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9" name="组合 45"/>
          <p:cNvGrpSpPr/>
          <p:nvPr/>
        </p:nvGrpSpPr>
        <p:grpSpPr bwMode="auto">
          <a:xfrm rot="-780533">
            <a:off x="2152026" y="2294008"/>
            <a:ext cx="4292559" cy="481012"/>
            <a:chOff x="2172339" y="6030140"/>
            <a:chExt cx="4111092" cy="504061"/>
          </a:xfrm>
        </p:grpSpPr>
        <p:cxnSp>
          <p:nvCxnSpPr>
            <p:cNvPr id="50" name="直接箭头连接符 46"/>
            <p:cNvCxnSpPr>
              <a:cxnSpLocks noChangeShapeType="1"/>
            </p:cNvCxnSpPr>
            <p:nvPr/>
          </p:nvCxnSpPr>
          <p:spPr bwMode="auto">
            <a:xfrm rot="780533" flipV="1">
              <a:off x="2172339" y="6030140"/>
              <a:ext cx="2143139" cy="504061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直接连接符 47"/>
            <p:cNvCxnSpPr>
              <a:cxnSpLocks noChangeShapeType="1"/>
            </p:cNvCxnSpPr>
            <p:nvPr/>
          </p:nvCxnSpPr>
          <p:spPr bwMode="auto">
            <a:xfrm>
              <a:off x="4211729" y="6301109"/>
              <a:ext cx="2071702" cy="1588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2" name="矩形 51"/>
          <p:cNvSpPr/>
          <p:nvPr/>
        </p:nvSpPr>
        <p:spPr bwMode="auto">
          <a:xfrm>
            <a:off x="6396959" y="2052345"/>
            <a:ext cx="46037" cy="4286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4" name="Picture 2" descr="E:\R八物上\第五章 透镜及其应用\第2节 生活中的透镜\jpg\09404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284" y="3348494"/>
            <a:ext cx="48466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0421" y="2430154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对比，发现了什么？</a:t>
            </a:r>
          </a:p>
        </p:txBody>
      </p:sp>
      <p:sp>
        <p:nvSpPr>
          <p:cNvPr id="3" name="矩形 2"/>
          <p:cNvSpPr/>
          <p:nvPr/>
        </p:nvSpPr>
        <p:spPr>
          <a:xfrm>
            <a:off x="7595933" y="3348494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成像原理相同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52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498599" y="2427430"/>
            <a:ext cx="100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  <a:latin typeface="楷体_GB2312" pitchFamily="49" charset="-122"/>
                <a:ea typeface="黑体" panose="02010609060101010101" pitchFamily="49" charset="-122"/>
              </a:rPr>
              <a:t>眼睛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2841624" y="1386030"/>
            <a:ext cx="100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66CC"/>
                </a:solidFill>
                <a:latin typeface="楷体_GB2312" pitchFamily="49" charset="-122"/>
                <a:ea typeface="黑体" panose="02010609060101010101" pitchFamily="49" charset="-122"/>
              </a:rPr>
              <a:t>角膜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841624" y="2138505"/>
            <a:ext cx="1657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66CC"/>
                </a:solidFill>
                <a:latin typeface="楷体_GB2312" pitchFamily="49" charset="-122"/>
                <a:ea typeface="黑体" panose="02010609060101010101" pitchFamily="49" charset="-122"/>
              </a:rPr>
              <a:t>晶状体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2841624" y="2890980"/>
            <a:ext cx="1571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66CC"/>
                </a:solidFill>
                <a:latin typeface="楷体_GB2312" pitchFamily="49" charset="-122"/>
                <a:ea typeface="黑体" panose="02010609060101010101" pitchFamily="49" charset="-122"/>
              </a:rPr>
              <a:t>视网膜</a:t>
            </a: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841624" y="3643455"/>
            <a:ext cx="1143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  <a:latin typeface="楷体_GB2312" pitchFamily="49" charset="-122"/>
                <a:ea typeface="黑体" panose="02010609060101010101" pitchFamily="49" charset="-122"/>
              </a:rPr>
              <a:t>瞳孔</a:t>
            </a:r>
          </a:p>
        </p:txBody>
      </p:sp>
      <p:sp>
        <p:nvSpPr>
          <p:cNvPr id="42" name="左大括号 41"/>
          <p:cNvSpPr/>
          <p:nvPr/>
        </p:nvSpPr>
        <p:spPr>
          <a:xfrm>
            <a:off x="2479674" y="1627330"/>
            <a:ext cx="266700" cy="2339975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右大括号 42"/>
          <p:cNvSpPr/>
          <p:nvPr/>
        </p:nvSpPr>
        <p:spPr>
          <a:xfrm>
            <a:off x="4308474" y="1627330"/>
            <a:ext cx="238125" cy="911225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右大括号 43"/>
          <p:cNvSpPr/>
          <p:nvPr/>
        </p:nvSpPr>
        <p:spPr>
          <a:xfrm>
            <a:off x="6761162" y="1592405"/>
            <a:ext cx="238125" cy="2390775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4648199" y="1792430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_GB2312" pitchFamily="49" charset="-122"/>
                <a:ea typeface="黑体" panose="02010609060101010101" pitchFamily="49" charset="-122"/>
              </a:rPr>
              <a:t>照相机镜头</a:t>
            </a: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4051299" y="2911618"/>
            <a:ext cx="298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楷体_GB2312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楷体_GB2312" pitchFamily="49" charset="-122"/>
                <a:ea typeface="黑体" panose="02010609060101010101" pitchFamily="49" charset="-122"/>
              </a:rPr>
              <a:t>照相机底片</a:t>
            </a: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3679824" y="3643455"/>
            <a:ext cx="2828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楷体_GB2312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楷体_GB2312" pitchFamily="49" charset="-122"/>
                <a:ea typeface="黑体" panose="02010609060101010101" pitchFamily="49" charset="-122"/>
              </a:rPr>
              <a:t>照相机光圈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7165974" y="2302018"/>
            <a:ext cx="2362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  <a:latin typeface="楷体_GB2312" pitchFamily="49" charset="-122"/>
                <a:ea typeface="黑体" panose="02010609060101010101" pitchFamily="49" charset="-122"/>
              </a:rPr>
              <a:t>成一个倒立、缩小的实像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WPS 演示</Application>
  <PresentationFormat>自定义</PresentationFormat>
  <Paragraphs>154</Paragraphs>
  <Slides>29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自定义设计方案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眼镜的度数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2019-09-19T13:53:16Z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