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30.wmf"/><Relationship Id="rId2" Type="http://schemas.openxmlformats.org/officeDocument/2006/relationships/image" Target="../media/image10.wmf"/><Relationship Id="rId1" Type="http://schemas.openxmlformats.org/officeDocument/2006/relationships/image" Target="../media/image31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18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4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4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8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58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BF94A-3124-4709-ADBF-FCB52689DBC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4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B8CC0-8DF3-470A-9302-F599A94347E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4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C7BFC-E0AF-4945-B96D-18F21BB531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7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8187A-6D66-46DD-83B9-299357F21CB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8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D4D83-57E9-41B3-A375-F2A3D17F886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5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577BA-2333-4659-87B4-9361035ECB8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26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4D9E2-67DD-4B88-8EC4-A8F5A52FEAC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9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CC998-6D52-47B5-A333-513CD9E7727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2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387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EF21-7E80-4E2E-A12F-DFBD1E4782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66367-8B65-4A51-AB1B-4840E3F896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28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EB65-0590-4EBE-887E-0EA7DC2F88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84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45949-8A72-4405-8A62-65B163D9F73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59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F56E8-2B4F-4653-971C-6671F57FC21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0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68BF4-61B2-4D59-8658-206640DD632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4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5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8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53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69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5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07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1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89C5-1208-482F-8859-DC9F4721E894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03F4-B16B-458B-95A4-7F9F22739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25702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02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02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03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03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7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7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57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FE0D8-4C55-4D86-9B1C-97ED93F722E6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22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92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8.wmf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8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35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47938" y="6254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6243" name="WordArt 3"/>
          <p:cNvSpPr>
            <a:spLocks noChangeArrowheads="1" noChangeShapeType="1" noTextEdit="1"/>
          </p:cNvSpPr>
          <p:nvPr/>
        </p:nvSpPr>
        <p:spPr bwMode="auto">
          <a:xfrm>
            <a:off x="1981201" y="2514600"/>
            <a:ext cx="7839075" cy="1212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</a:rPr>
              <a:t>第</a:t>
            </a:r>
            <a:r>
              <a:rPr lang="en-US" altLang="zh-CN" sz="8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</a:rPr>
              <a:t>3</a:t>
            </a:r>
            <a:r>
              <a:rPr lang="zh-CN" altLang="en-US" sz="8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</a:rPr>
              <a:t>节 测量物质的密度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67438" y="4365626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zh-CN" altLang="en-US" sz="4000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267201" y="5181600"/>
            <a:ext cx="5915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初二物理备课组      </a:t>
            </a:r>
          </a:p>
        </p:txBody>
      </p:sp>
    </p:spTree>
    <p:extLst>
      <p:ext uri="{BB962C8B-B14F-4D97-AF65-F5344CB8AC3E}">
        <p14:creationId xmlns:p14="http://schemas.microsoft.com/office/powerpoint/2010/main" val="37981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4038600" y="5334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实验数据的记录</a:t>
            </a:r>
          </a:p>
        </p:txBody>
      </p:sp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1676400" y="2057401"/>
          <a:ext cx="8763000" cy="3756025"/>
        </p:xfrm>
        <a:graphic>
          <a:graphicData uri="http://schemas.openxmlformats.org/drawingml/2006/table">
            <a:tbl>
              <a:tblPr/>
              <a:tblGrid>
                <a:gridCol w="1752600"/>
                <a:gridCol w="1690688"/>
                <a:gridCol w="2503487"/>
                <a:gridCol w="1330325"/>
                <a:gridCol w="1485900"/>
              </a:tblGrid>
              <a:tr h="274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玻璃杯和盐水的质量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    （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g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）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玻璃杯和剩余盐水的质量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量筒中盐水质量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量筒中盐水的体积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盐水的密度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1143" name="Object 23"/>
          <p:cNvGraphicFramePr>
            <a:graphicFrameLocks noChangeAspect="1"/>
          </p:cNvGraphicFramePr>
          <p:nvPr/>
        </p:nvGraphicFramePr>
        <p:xfrm>
          <a:off x="1905001" y="3886200"/>
          <a:ext cx="595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190652" imgH="216030" progId="Equation.3">
                  <p:embed/>
                </p:oleObj>
              </mc:Choice>
              <mc:Fallback>
                <p:oleObj r:id="rId3" imgW="190652" imgH="2160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886200"/>
                        <a:ext cx="595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44" name="Object 24"/>
          <p:cNvGraphicFramePr>
            <a:graphicFrameLocks noChangeAspect="1"/>
          </p:cNvGraphicFramePr>
          <p:nvPr/>
        </p:nvGraphicFramePr>
        <p:xfrm>
          <a:off x="3733800" y="4114801"/>
          <a:ext cx="1123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5" imgW="419235" imgH="216123" progId="Equation.3">
                  <p:embed/>
                </p:oleObj>
              </mc:Choice>
              <mc:Fallback>
                <p:oleObj r:id="rId5" imgW="419235" imgH="2161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14801"/>
                        <a:ext cx="1123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45" name="Object 25"/>
          <p:cNvGraphicFramePr>
            <a:graphicFrameLocks noChangeAspect="1"/>
          </p:cNvGraphicFramePr>
          <p:nvPr/>
        </p:nvGraphicFramePr>
        <p:xfrm>
          <a:off x="5257800" y="3581401"/>
          <a:ext cx="2362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7" imgW="990487" imgH="216123" progId="Equation.3">
                  <p:embed/>
                </p:oleObj>
              </mc:Choice>
              <mc:Fallback>
                <p:oleObj r:id="rId7" imgW="990487" imgH="2161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81401"/>
                        <a:ext cx="23622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46" name="Object 26"/>
          <p:cNvGraphicFramePr>
            <a:graphicFrameLocks noChangeAspect="1"/>
          </p:cNvGraphicFramePr>
          <p:nvPr/>
        </p:nvGraphicFramePr>
        <p:xfrm>
          <a:off x="8077201" y="4038600"/>
          <a:ext cx="385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9" imgW="152519" imgH="177886" progId="Equation.3">
                  <p:embed/>
                </p:oleObj>
              </mc:Choice>
              <mc:Fallback>
                <p:oleObj r:id="rId9" imgW="152519" imgH="1778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4038600"/>
                        <a:ext cx="3857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47" name="Object 27"/>
          <p:cNvGraphicFramePr>
            <a:graphicFrameLocks noChangeAspect="1"/>
          </p:cNvGraphicFramePr>
          <p:nvPr/>
        </p:nvGraphicFramePr>
        <p:xfrm>
          <a:off x="7848600" y="4343401"/>
          <a:ext cx="9144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11" imgW="393846" imgH="228818" progId="Equation.3">
                  <p:embed/>
                </p:oleObj>
              </mc:Choice>
              <mc:Fallback>
                <p:oleObj r:id="rId11" imgW="393846" imgH="2288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343401"/>
                        <a:ext cx="9144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48" name="Object 28"/>
          <p:cNvGraphicFramePr>
            <a:graphicFrameLocks noChangeAspect="1"/>
          </p:cNvGraphicFramePr>
          <p:nvPr/>
        </p:nvGraphicFramePr>
        <p:xfrm>
          <a:off x="9448800" y="3505200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13" imgW="152585" imgH="165274" progId="Equation.3">
                  <p:embed/>
                </p:oleObj>
              </mc:Choice>
              <mc:Fallback>
                <p:oleObj r:id="rId13" imgW="152585" imgH="1652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505200"/>
                        <a:ext cx="431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49" name="Object 29"/>
          <p:cNvGraphicFramePr>
            <a:graphicFrameLocks noChangeAspect="1"/>
          </p:cNvGraphicFramePr>
          <p:nvPr/>
        </p:nvGraphicFramePr>
        <p:xfrm>
          <a:off x="9144000" y="4114800"/>
          <a:ext cx="12525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15" imgW="521017" imgH="228917" progId="Equation.3">
                  <p:embed/>
                </p:oleObj>
              </mc:Choice>
              <mc:Fallback>
                <p:oleObj r:id="rId15" imgW="5210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114800"/>
                        <a:ext cx="125253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0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1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1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1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27250" y="2438401"/>
            <a:ext cx="8540750" cy="58102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CC"/>
                </a:solidFill>
              </a:rPr>
              <a:t>实验器材：天平、量筒、水、烧杯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685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1"/>
            <a:ext cx="26670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/>
          </p:cNvSpPr>
          <p:nvPr/>
        </p:nvSpPr>
        <p:spPr bwMode="auto">
          <a:xfrm>
            <a:off x="1905000" y="762000"/>
            <a:ext cx="151288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探究二：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581401" y="914401"/>
            <a:ext cx="6697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测固体</a:t>
            </a:r>
            <a:r>
              <a:rPr lang="en-US" altLang="zh-CN" sz="3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如小石块</a:t>
            </a:r>
            <a:r>
              <a:rPr lang="en-US" altLang="zh-CN" sz="3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3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的密度</a:t>
            </a:r>
          </a:p>
        </p:txBody>
      </p:sp>
    </p:spTree>
    <p:extLst>
      <p:ext uri="{BB962C8B-B14F-4D97-AF65-F5344CB8AC3E}">
        <p14:creationId xmlns:p14="http://schemas.microsoft.com/office/powerpoint/2010/main" val="1339319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914400"/>
            <a:ext cx="727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5334001" y="1716565"/>
            <a:ext cx="785813" cy="737235"/>
          </a:xfrm>
          <a:prstGeom prst="rightArrow">
            <a:avLst>
              <a:gd name="adj1" fmla="val 49778"/>
              <a:gd name="adj2" fmla="val 947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2057400" y="685800"/>
            <a:ext cx="3276600" cy="2362200"/>
            <a:chOff x="0" y="0"/>
            <a:chExt cx="2449" cy="1814"/>
          </a:xfrm>
        </p:grpSpPr>
        <p:pic>
          <p:nvPicPr>
            <p:cNvPr id="5135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2449" cy="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144" y="0"/>
              <a:ext cx="659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2" charset="-122"/>
                </a:rPr>
                <a:t>小石块</a:t>
              </a:r>
            </a:p>
          </p:txBody>
        </p:sp>
        <p:sp>
          <p:nvSpPr>
            <p:cNvPr id="5137" name="Line 10"/>
            <p:cNvSpPr>
              <a:spLocks noChangeShapeType="1"/>
            </p:cNvSpPr>
            <p:nvPr/>
          </p:nvSpPr>
          <p:spPr bwMode="auto">
            <a:xfrm flipH="1" flipV="1">
              <a:off x="412" y="186"/>
              <a:ext cx="136" cy="4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057400" y="3048000"/>
            <a:ext cx="586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1.</a:t>
            </a:r>
            <a:r>
              <a:rPr lang="zh-CN" altLang="en-US" sz="3200">
                <a:solidFill>
                  <a:srgbClr val="0000CC"/>
                </a:solidFill>
                <a:ea typeface="黑体" panose="02010609060101010101" pitchFamily="49" charset="-122"/>
              </a:rPr>
              <a:t>用天平测出石块的质量</a:t>
            </a: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m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057400" y="3810001"/>
            <a:ext cx="6477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2.</a:t>
            </a:r>
            <a:r>
              <a:rPr lang="zh-CN" altLang="en-US" sz="3200">
                <a:solidFill>
                  <a:srgbClr val="0000CC"/>
                </a:solidFill>
                <a:ea typeface="黑体" panose="02010609060101010101" pitchFamily="49" charset="-122"/>
              </a:rPr>
              <a:t>用量筒测出水的体积</a:t>
            </a: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V</a:t>
            </a:r>
            <a:r>
              <a:rPr lang="en-US" altLang="zh-CN" sz="3200" baseline="-25000">
                <a:solidFill>
                  <a:srgbClr val="0000CC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057400" y="4724401"/>
            <a:ext cx="8153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3.</a:t>
            </a:r>
            <a:r>
              <a:rPr lang="zh-CN" altLang="en-US" sz="3200">
                <a:solidFill>
                  <a:srgbClr val="0000CC"/>
                </a:solidFill>
                <a:ea typeface="黑体" panose="02010609060101010101" pitchFamily="49" charset="-122"/>
              </a:rPr>
              <a:t>用细线将石块系好，慢慢放入量筒中，测出水和石块的总体积</a:t>
            </a: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V</a:t>
            </a:r>
            <a:r>
              <a:rPr lang="en-US" altLang="zh-CN" sz="3200" baseline="-25000">
                <a:solidFill>
                  <a:srgbClr val="0000CC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5129" name="AutoShape 15"/>
          <p:cNvSpPr>
            <a:spLocks noChangeArrowheads="1"/>
          </p:cNvSpPr>
          <p:nvPr/>
        </p:nvSpPr>
        <p:spPr bwMode="auto">
          <a:xfrm>
            <a:off x="7162801" y="1716565"/>
            <a:ext cx="785813" cy="737235"/>
          </a:xfrm>
          <a:prstGeom prst="rightArrow">
            <a:avLst>
              <a:gd name="adj1" fmla="val 49778"/>
              <a:gd name="adj2" fmla="val 947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13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914400"/>
            <a:ext cx="784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209800" y="5867401"/>
            <a:ext cx="3886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4.</a:t>
            </a:r>
            <a:r>
              <a:rPr lang="zh-CN" altLang="en-US" sz="3200">
                <a:solidFill>
                  <a:srgbClr val="0000CC"/>
                </a:solidFill>
                <a:ea typeface="黑体" panose="02010609060101010101" pitchFamily="49" charset="-122"/>
              </a:rPr>
              <a:t>小石块密度表达式：</a:t>
            </a:r>
          </a:p>
        </p:txBody>
      </p:sp>
      <p:pic>
        <p:nvPicPr>
          <p:cNvPr id="5132" name="Picture 19" descr="图片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1"/>
            <a:ext cx="35052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324600" y="5181600"/>
            <a:ext cx="4114800" cy="1371600"/>
            <a:chOff x="0" y="0"/>
            <a:chExt cx="2042" cy="953"/>
          </a:xfrm>
        </p:grpSpPr>
        <p:sp>
          <p:nvSpPr>
            <p:cNvPr id="5134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2042" cy="953"/>
            </a:xfrm>
            <a:prstGeom prst="rect">
              <a:avLst/>
            </a:prstGeom>
            <a:solidFill>
              <a:srgbClr val="FFFFFF"/>
            </a:solidFill>
            <a:ln w="76200" cmpd="tri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5122" name="Object 22"/>
            <p:cNvGraphicFramePr>
              <a:graphicFrameLocks noChangeAspect="1"/>
            </p:cNvGraphicFramePr>
            <p:nvPr/>
          </p:nvGraphicFramePr>
          <p:xfrm>
            <a:off x="91" y="146"/>
            <a:ext cx="1814" cy="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r:id="rId7" imgW="1003182" imgH="431930" progId="Equation.3">
                    <p:embed/>
                  </p:oleObj>
                </mc:Choice>
                <mc:Fallback>
                  <p:oleObj r:id="rId7" imgW="1003182" imgH="4319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" y="146"/>
                          <a:ext cx="1814" cy="7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03567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utoUpdateAnimBg="0"/>
      <p:bldP spid="13325" grpId="0" autoUpdateAnimBg="0"/>
      <p:bldP spid="13326" grpId="0" autoUpdateAnimBg="0"/>
      <p:bldP spid="133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2"/>
          <p:cNvSpPr txBox="1">
            <a:spLocks noChangeArrowheads="1"/>
          </p:cNvSpPr>
          <p:nvPr/>
        </p:nvSpPr>
        <p:spPr bwMode="auto">
          <a:xfrm>
            <a:off x="3792539" y="4221163"/>
            <a:ext cx="2873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4600" y="4495800"/>
            <a:ext cx="6019800" cy="2160588"/>
            <a:chOff x="0" y="0"/>
            <a:chExt cx="3675" cy="1361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49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楷体_GB2312" pitchFamily="49" charset="-122"/>
                </a:rPr>
                <a:t>石块密度的表达式：</a:t>
              </a:r>
            </a:p>
          </p:txBody>
        </p:sp>
        <p:grpSp>
          <p:nvGrpSpPr>
            <p:cNvPr id="6183" name="Group 5"/>
            <p:cNvGrpSpPr>
              <a:grpSpLocks/>
            </p:cNvGrpSpPr>
            <p:nvPr/>
          </p:nvGrpSpPr>
          <p:grpSpPr bwMode="auto">
            <a:xfrm>
              <a:off x="1633" y="408"/>
              <a:ext cx="2042" cy="953"/>
              <a:chOff x="0" y="0"/>
              <a:chExt cx="2042" cy="953"/>
            </a:xfrm>
          </p:grpSpPr>
          <p:sp>
            <p:nvSpPr>
              <p:cNvPr id="618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2" cy="953"/>
              </a:xfrm>
              <a:prstGeom prst="rect">
                <a:avLst/>
              </a:prstGeom>
              <a:solidFill>
                <a:srgbClr val="FFFFFF"/>
              </a:solidFill>
              <a:ln w="76200" cmpd="tri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6152" name="Object 7"/>
              <p:cNvGraphicFramePr>
                <a:graphicFrameLocks noChangeAspect="1"/>
              </p:cNvGraphicFramePr>
              <p:nvPr/>
            </p:nvGraphicFramePr>
            <p:xfrm>
              <a:off x="91" y="146"/>
              <a:ext cx="1814" cy="7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6" r:id="rId3" imgW="1003182" imgH="431930" progId="Equation.3">
                      <p:embed/>
                    </p:oleObj>
                  </mc:Choice>
                  <mc:Fallback>
                    <p:oleObj r:id="rId3" imgW="1003182" imgH="43193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" y="146"/>
                            <a:ext cx="1814" cy="7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267200" y="381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rgbClr val="255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实验数据的表格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059238" y="3260726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60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880100" y="3224214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ea typeface="楷体_GB2312" pitchFamily="49" charset="-122"/>
              </a:rPr>
              <a:t>80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751763" y="3224214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ea typeface="楷体_GB2312" pitchFamily="49" charset="-122"/>
              </a:rPr>
              <a:t>20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135188" y="3241676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50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9264651" y="3224214"/>
            <a:ext cx="1008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ea typeface="楷体_GB2312" pitchFamily="49" charset="-122"/>
              </a:rPr>
              <a:t>2.5</a:t>
            </a:r>
          </a:p>
        </p:txBody>
      </p:sp>
      <p:graphicFrame>
        <p:nvGraphicFramePr>
          <p:cNvPr id="14377" name="Group 41"/>
          <p:cNvGraphicFramePr>
            <a:graphicFrameLocks noGrp="1"/>
          </p:cNvGraphicFramePr>
          <p:nvPr/>
        </p:nvGraphicFramePr>
        <p:xfrm>
          <a:off x="1524000" y="1219200"/>
          <a:ext cx="9144000" cy="2819400"/>
        </p:xfrm>
        <a:graphic>
          <a:graphicData uri="http://schemas.openxmlformats.org/drawingml/2006/table">
            <a:tbl>
              <a:tblPr/>
              <a:tblGrid>
                <a:gridCol w="1828800"/>
                <a:gridCol w="1878013"/>
                <a:gridCol w="1779587"/>
                <a:gridCol w="1828800"/>
                <a:gridCol w="1828800"/>
              </a:tblGrid>
              <a:tr h="2122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石块的质量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m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g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）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石块放入前水的体积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石块和水的总体积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石块的体积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石块的密度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50B0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70" name="Object 34"/>
          <p:cNvGraphicFramePr>
            <a:graphicFrameLocks noChangeAspect="1"/>
          </p:cNvGraphicFramePr>
          <p:nvPr/>
        </p:nvGraphicFramePr>
        <p:xfrm>
          <a:off x="3810000" y="2667001"/>
          <a:ext cx="11763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5" imgW="521017" imgH="228917" progId="Equation.3">
                  <p:embed/>
                </p:oleObj>
              </mc:Choice>
              <mc:Fallback>
                <p:oleObj r:id="rId5" imgW="5210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1"/>
                        <a:ext cx="11763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1" name="Object 35"/>
          <p:cNvGraphicFramePr>
            <a:graphicFrameLocks noChangeAspect="1"/>
          </p:cNvGraphicFramePr>
          <p:nvPr/>
        </p:nvGraphicFramePr>
        <p:xfrm>
          <a:off x="5486400" y="2590800"/>
          <a:ext cx="13716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7" imgW="546180" imgH="228818" progId="Equation.3">
                  <p:embed/>
                </p:oleObj>
              </mc:Choice>
              <mc:Fallback>
                <p:oleObj r:id="rId7" imgW="546180" imgH="2288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90800"/>
                        <a:ext cx="13716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2" name="Object 36"/>
          <p:cNvGraphicFramePr>
            <a:graphicFrameLocks noChangeAspect="1"/>
          </p:cNvGraphicFramePr>
          <p:nvPr/>
        </p:nvGraphicFramePr>
        <p:xfrm>
          <a:off x="7010400" y="2133600"/>
          <a:ext cx="16764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9" imgW="685819" imgH="216123" progId="Equation.3">
                  <p:embed/>
                </p:oleObj>
              </mc:Choice>
              <mc:Fallback>
                <p:oleObj r:id="rId9" imgW="685819" imgH="2161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133600"/>
                        <a:ext cx="16764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3" name="Object 37"/>
          <p:cNvGraphicFramePr>
            <a:graphicFrameLocks noChangeAspect="1"/>
          </p:cNvGraphicFramePr>
          <p:nvPr/>
        </p:nvGraphicFramePr>
        <p:xfrm>
          <a:off x="7315200" y="2667000"/>
          <a:ext cx="9144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11" imgW="393846" imgH="228818" progId="Equation.3">
                  <p:embed/>
                </p:oleObj>
              </mc:Choice>
              <mc:Fallback>
                <p:oleObj r:id="rId11" imgW="393846" imgH="2288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667000"/>
                        <a:ext cx="9144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4" name="Object 38"/>
          <p:cNvGraphicFramePr>
            <a:graphicFrameLocks noChangeAspect="1"/>
          </p:cNvGraphicFramePr>
          <p:nvPr/>
        </p:nvGraphicFramePr>
        <p:xfrm>
          <a:off x="9220200" y="1905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13" imgW="152585" imgH="165274" progId="Equation.3">
                  <p:embed/>
                </p:oleObj>
              </mc:Choice>
              <mc:Fallback>
                <p:oleObj r:id="rId13" imgW="152585" imgH="1652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19050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5" name="Object 39"/>
          <p:cNvGraphicFramePr>
            <a:graphicFrameLocks noChangeAspect="1"/>
          </p:cNvGraphicFramePr>
          <p:nvPr/>
        </p:nvGraphicFramePr>
        <p:xfrm>
          <a:off x="8839200" y="2590800"/>
          <a:ext cx="1295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15" imgW="521017" imgH="228917" progId="Equation.3">
                  <p:embed/>
                </p:oleObj>
              </mc:Choice>
              <mc:Fallback>
                <p:oleObj r:id="rId15" imgW="5210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2590800"/>
                        <a:ext cx="1295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1" name="Picture 40" descr="png-01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6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utoUpdateAnimBg="0"/>
      <p:bldP spid="14346" grpId="0" autoUpdateAnimBg="0"/>
      <p:bldP spid="14347" grpId="0" autoUpdateAnimBg="0"/>
      <p:bldP spid="14348" grpId="0" autoUpdateAnimBg="0"/>
      <p:bldP spid="143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828801" y="1219201"/>
            <a:ext cx="562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密度的测量： 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ρ=m/v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828800" y="1981201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需要测量的量： ①质量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:m   ② </a:t>
            </a: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体积</a:t>
            </a: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1" y="2590801"/>
            <a:ext cx="7813675" cy="2773363"/>
            <a:chOff x="0" y="0"/>
            <a:chExt cx="4922" cy="1653"/>
          </a:xfrm>
        </p:grpSpPr>
        <p:sp>
          <p:nvSpPr>
            <p:cNvPr id="18446" name="Rectangle 5"/>
            <p:cNvSpPr>
              <a:spLocks noChangeArrowheads="1"/>
            </p:cNvSpPr>
            <p:nvPr/>
          </p:nvSpPr>
          <p:spPr bwMode="auto">
            <a:xfrm>
              <a:off x="1180" y="45"/>
              <a:ext cx="35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①质量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:m       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天平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(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使用方法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)</a:t>
              </a:r>
            </a:p>
          </p:txBody>
        </p:sp>
        <p:sp>
          <p:nvSpPr>
            <p:cNvPr id="18447" name="AutoShape 6"/>
            <p:cNvSpPr>
              <a:spLocks/>
            </p:cNvSpPr>
            <p:nvPr/>
          </p:nvSpPr>
          <p:spPr bwMode="auto">
            <a:xfrm flipH="1">
              <a:off x="851" y="0"/>
              <a:ext cx="329" cy="1315"/>
            </a:xfrm>
            <a:prstGeom prst="rightBrace">
              <a:avLst>
                <a:gd name="adj1" fmla="val 33308"/>
                <a:gd name="adj2" fmla="val 4894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48" name="Rectangle 7"/>
            <p:cNvSpPr>
              <a:spLocks noChangeArrowheads="1"/>
            </p:cNvSpPr>
            <p:nvPr/>
          </p:nvSpPr>
          <p:spPr bwMode="auto">
            <a:xfrm>
              <a:off x="2541" y="544"/>
              <a:ext cx="186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规则：  刻度尺</a:t>
              </a:r>
            </a:p>
          </p:txBody>
        </p:sp>
        <p:sp>
          <p:nvSpPr>
            <p:cNvPr id="18449" name="Rectangle 8"/>
            <p:cNvSpPr>
              <a:spLocks noChangeArrowheads="1"/>
            </p:cNvSpPr>
            <p:nvPr/>
          </p:nvSpPr>
          <p:spPr bwMode="auto">
            <a:xfrm>
              <a:off x="2517" y="1089"/>
              <a:ext cx="2405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不规则：量筒（量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        杯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/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使用方法）</a:t>
              </a:r>
            </a:p>
          </p:txBody>
        </p:sp>
        <p:sp>
          <p:nvSpPr>
            <p:cNvPr id="18450" name="Rectangle 9"/>
            <p:cNvSpPr>
              <a:spLocks noChangeArrowheads="1"/>
            </p:cNvSpPr>
            <p:nvPr/>
          </p:nvSpPr>
          <p:spPr bwMode="auto">
            <a:xfrm>
              <a:off x="1180" y="862"/>
              <a:ext cx="100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② 体积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</a:p>
          </p:txBody>
        </p:sp>
        <p:sp>
          <p:nvSpPr>
            <p:cNvPr id="18451" name="AutoShape 10"/>
            <p:cNvSpPr>
              <a:spLocks/>
            </p:cNvSpPr>
            <p:nvPr/>
          </p:nvSpPr>
          <p:spPr bwMode="auto">
            <a:xfrm>
              <a:off x="2314" y="453"/>
              <a:ext cx="227" cy="1043"/>
            </a:xfrm>
            <a:prstGeom prst="leftBrace">
              <a:avLst>
                <a:gd name="adj1" fmla="val 38289"/>
                <a:gd name="adj2" fmla="val 50000"/>
              </a:avLst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52" name="WordArt 11"/>
            <p:cNvSpPr>
              <a:spLocks noChangeArrowheads="1" noChangeShapeType="1"/>
            </p:cNvSpPr>
            <p:nvPr/>
          </p:nvSpPr>
          <p:spPr bwMode="auto">
            <a:xfrm>
              <a:off x="0" y="544"/>
              <a:ext cx="528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宋体" panose="02010600030101010101" pitchFamily="2" charset="-122"/>
                </a:rPr>
                <a:t>固体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368550" y="5300664"/>
            <a:ext cx="6394450" cy="1539875"/>
            <a:chOff x="0" y="0"/>
            <a:chExt cx="3493" cy="817"/>
          </a:xfrm>
        </p:grpSpPr>
        <p:sp>
          <p:nvSpPr>
            <p:cNvPr id="18442" name="Rectangle 13"/>
            <p:cNvSpPr>
              <a:spLocks noChangeArrowheads="1"/>
            </p:cNvSpPr>
            <p:nvPr/>
          </p:nvSpPr>
          <p:spPr bwMode="auto">
            <a:xfrm>
              <a:off x="1135" y="0"/>
              <a:ext cx="235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①质量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:m       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天平</a:t>
              </a:r>
            </a:p>
          </p:txBody>
        </p:sp>
        <p:sp>
          <p:nvSpPr>
            <p:cNvPr id="18443" name="Rectangle 14"/>
            <p:cNvSpPr>
              <a:spLocks noChangeArrowheads="1"/>
            </p:cNvSpPr>
            <p:nvPr/>
          </p:nvSpPr>
          <p:spPr bwMode="auto">
            <a:xfrm>
              <a:off x="1202" y="499"/>
              <a:ext cx="188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② 体积 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  :  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量筒</a:t>
              </a:r>
            </a:p>
          </p:txBody>
        </p:sp>
        <p:sp>
          <p:nvSpPr>
            <p:cNvPr id="18444" name="AutoShape 15"/>
            <p:cNvSpPr>
              <a:spLocks/>
            </p:cNvSpPr>
            <p:nvPr/>
          </p:nvSpPr>
          <p:spPr bwMode="auto">
            <a:xfrm flipH="1">
              <a:off x="907" y="0"/>
              <a:ext cx="273" cy="817"/>
            </a:xfrm>
            <a:prstGeom prst="rightBrace">
              <a:avLst>
                <a:gd name="adj1" fmla="val 24939"/>
                <a:gd name="adj2" fmla="val 48926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45" name="WordArt 16"/>
            <p:cNvSpPr>
              <a:spLocks noChangeArrowheads="1" noChangeShapeType="1"/>
            </p:cNvSpPr>
            <p:nvPr/>
          </p:nvSpPr>
          <p:spPr bwMode="auto">
            <a:xfrm>
              <a:off x="0" y="227"/>
              <a:ext cx="528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宋体" panose="02010600030101010101" pitchFamily="2" charset="-122"/>
                </a:rPr>
                <a:t>液体</a:t>
              </a:r>
            </a:p>
          </p:txBody>
        </p:sp>
      </p:grpSp>
      <p:grpSp>
        <p:nvGrpSpPr>
          <p:cNvPr id="18438" name="Group 17"/>
          <p:cNvGrpSpPr>
            <a:grpSpLocks/>
          </p:cNvGrpSpPr>
          <p:nvPr/>
        </p:nvGrpSpPr>
        <p:grpSpPr bwMode="auto">
          <a:xfrm>
            <a:off x="4495801" y="228600"/>
            <a:ext cx="2663825" cy="762000"/>
            <a:chOff x="1927" y="346"/>
            <a:chExt cx="1678" cy="635"/>
          </a:xfrm>
        </p:grpSpPr>
        <p:sp>
          <p:nvSpPr>
            <p:cNvPr id="137234" name="AutoShape 18"/>
            <p:cNvSpPr>
              <a:spLocks noChangeArrowheads="1"/>
            </p:cNvSpPr>
            <p:nvPr/>
          </p:nvSpPr>
          <p:spPr bwMode="auto">
            <a:xfrm>
              <a:off x="1927" y="493"/>
              <a:ext cx="1678" cy="341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76200" cmpd="tri" algn="ctr">
              <a:solidFill>
                <a:srgbClr val="FF00FF"/>
              </a:solidFill>
              <a:prstDash val="lgDashDot"/>
              <a:round/>
              <a:headEnd/>
              <a:tailEnd/>
            </a:ln>
            <a:effectLst>
              <a:outerShdw dist="107763" dir="2700000" algn="ctr" rotWithShape="0">
                <a:srgbClr val="66330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441" name="Text Box 19"/>
            <p:cNvSpPr txBox="1">
              <a:spLocks noChangeArrowheads="1"/>
            </p:cNvSpPr>
            <p:nvPr/>
          </p:nvSpPr>
          <p:spPr bwMode="auto">
            <a:xfrm>
              <a:off x="2018" y="346"/>
              <a:ext cx="145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b="1">
                  <a:solidFill>
                    <a:srgbClr val="FF66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小 结</a:t>
              </a:r>
            </a:p>
          </p:txBody>
        </p:sp>
      </p:grpSp>
      <p:pic>
        <p:nvPicPr>
          <p:cNvPr id="18439" name="Picture 20" descr="png-0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0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219201"/>
            <a:ext cx="8001000" cy="6126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、测量一种物质的密度，一般需要测量它的</a:t>
            </a:r>
            <a:r>
              <a:rPr lang="zh-CN" altLang="en-US" sz="33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      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和</a:t>
            </a:r>
            <a:r>
              <a:rPr lang="zh-CN" altLang="en-US" sz="33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     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。然后利用公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式</a:t>
            </a:r>
            <a:r>
              <a:rPr lang="zh-CN" altLang="en-US" sz="33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      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，计算出物质的密度。这是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一种</a:t>
            </a:r>
            <a:r>
              <a:rPr lang="zh-CN" altLang="en-US" sz="33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    </a:t>
            </a:r>
            <a:r>
              <a:rPr lang="en-US" altLang="zh-CN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填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“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直接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”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或者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“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间接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”</a:t>
            </a:r>
            <a:r>
              <a:rPr lang="en-US" altLang="zh-CN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测量法。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、测量形状不规则固体体积的时候，要用量筒来测量，量筒的容积要适量，适量的含义是固体</a:t>
            </a:r>
            <a:r>
              <a:rPr lang="zh-CN" altLang="en-US" sz="33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 </a:t>
            </a:r>
            <a:r>
              <a:rPr lang="en-US" altLang="zh-CN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填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“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能够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”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或者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“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不能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”</a:t>
            </a:r>
            <a:r>
              <a:rPr lang="en-US" altLang="zh-CN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浸没入液体中。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00400" y="16764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质量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486401" y="1676400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体积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352800" y="2209801"/>
          <a:ext cx="12954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723903" imgH="622347" progId="Equation.3">
                  <p:embed/>
                </p:oleObj>
              </mc:Choice>
              <mc:Fallback>
                <p:oleObj r:id="rId3" imgW="723903" imgH="6223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09801"/>
                        <a:ext cx="12954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124200" y="2895600"/>
            <a:ext cx="1511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间接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105400" y="5029200"/>
            <a:ext cx="1512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能够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4648201" y="381001"/>
            <a:ext cx="1712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2550DB"/>
                </a:solidFill>
              </a:rPr>
              <a:t>检测题</a:t>
            </a:r>
          </a:p>
        </p:txBody>
      </p:sp>
    </p:spTree>
    <p:extLst>
      <p:ext uri="{BB962C8B-B14F-4D97-AF65-F5344CB8AC3E}">
        <p14:creationId xmlns:p14="http://schemas.microsoft.com/office/powerpoint/2010/main" val="2801066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  <p:bldP spid="34822" grpId="0" autoUpdateAnimBg="0"/>
      <p:bldP spid="348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762001"/>
            <a:ext cx="7848600" cy="4411663"/>
          </a:xfrm>
        </p:spPr>
        <p:txBody>
          <a:bodyPr/>
          <a:lstStyle/>
          <a:p>
            <a:pPr eaLnBrk="1" hangingPunct="1"/>
            <a:r>
              <a:rPr lang="en-US" altLang="zh-CN" sz="4000" b="1"/>
              <a:t>3</a:t>
            </a:r>
            <a:r>
              <a:rPr lang="zh-CN" altLang="en-US" sz="4000" b="1"/>
              <a:t>、某同学从一均匀大岩石上砸下一小块岩石，用天平称得质量是</a:t>
            </a:r>
            <a:r>
              <a:rPr lang="en-US" altLang="zh-CN" sz="4000" b="1"/>
              <a:t>27g</a:t>
            </a:r>
            <a:r>
              <a:rPr lang="zh-CN" altLang="en-US" sz="4000" b="1"/>
              <a:t>。放入装有</a:t>
            </a:r>
            <a:r>
              <a:rPr lang="en-US" altLang="zh-CN" sz="4000" b="1"/>
              <a:t>80mL</a:t>
            </a:r>
            <a:r>
              <a:rPr lang="zh-CN" altLang="en-US" sz="4000" b="1"/>
              <a:t>水的量筒中，水面升到</a:t>
            </a:r>
            <a:r>
              <a:rPr lang="en-US" altLang="zh-CN" sz="4000" b="1"/>
              <a:t>90mL</a:t>
            </a:r>
            <a:r>
              <a:rPr lang="zh-CN" altLang="en-US" sz="4000" b="1"/>
              <a:t>，这块岩石的密度是</a:t>
            </a:r>
            <a:r>
              <a:rPr lang="en-US" altLang="zh-CN" sz="4000" b="1"/>
              <a:t>_______kg/m</a:t>
            </a:r>
            <a:r>
              <a:rPr lang="en-US" altLang="zh-CN" sz="4000" b="1" baseline="30000"/>
              <a:t>3</a:t>
            </a:r>
            <a:r>
              <a:rPr lang="zh-CN" altLang="en-US" sz="4000" b="1"/>
              <a:t>，这一小块岩石的密度与那一大块岩石的密度</a:t>
            </a:r>
            <a:r>
              <a:rPr lang="en-US" altLang="zh-CN" sz="4000" b="1"/>
              <a:t>_______</a:t>
            </a:r>
            <a:r>
              <a:rPr lang="zh-CN" altLang="en-US" sz="4000" b="1"/>
              <a:t>（选填“相等”或“不相等”）。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362200" y="39624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1" y="3276600"/>
            <a:ext cx="194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2.7×10</a:t>
            </a:r>
            <a:r>
              <a:rPr kumimoji="1" lang="en-US" altLang="zh-CN" sz="3600" b="1" baseline="3000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endParaRPr kumimoji="1" lang="en-US" altLang="zh-CN" sz="36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4343400" y="44958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</a:rPr>
              <a:t>相等</a:t>
            </a:r>
          </a:p>
        </p:txBody>
      </p:sp>
    </p:spTree>
    <p:extLst>
      <p:ext uri="{BB962C8B-B14F-4D97-AF65-F5344CB8AC3E}">
        <p14:creationId xmlns:p14="http://schemas.microsoft.com/office/powerpoint/2010/main" val="370053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1351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381001"/>
            <a:ext cx="8382000" cy="6092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3600">
                <a:solidFill>
                  <a:srgbClr val="3333FF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、在测定小石块密度的实验中，某同学的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    实验步骤如下：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a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、用天平称出石块的质量 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m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b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、在量筒内倒入一定量的水，记下水的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     体积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V1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c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、把石块全部浸入水中，记下水的体积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V2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d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、将天平放在水平桌面上，调节天平平衡；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）、合理的实验步骤是</a:t>
            </a:r>
            <a:r>
              <a:rPr lang="zh-CN" altLang="en-US" b="1" u="sng" smtClean="0">
                <a:latin typeface="隶书" pitchFamily="49" charset="-122"/>
                <a:ea typeface="隶书" pitchFamily="49" charset="-122"/>
              </a:rPr>
              <a:t>              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）、石块的密度的计算式为 </a:t>
            </a:r>
            <a:r>
              <a:rPr lang="zh-CN" altLang="en-US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       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；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934201" y="4191000"/>
            <a:ext cx="26273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43800" y="5486400"/>
            <a:ext cx="1944688" cy="1238250"/>
            <a:chOff x="0" y="0"/>
            <a:chExt cx="960" cy="648"/>
          </a:xfrm>
        </p:grpSpPr>
        <p:sp>
          <p:nvSpPr>
            <p:cNvPr id="20485" name="Text Box 6"/>
            <p:cNvSpPr txBox="1">
              <a:spLocks noChangeArrowheads="1"/>
            </p:cNvSpPr>
            <p:nvPr/>
          </p:nvSpPr>
          <p:spPr bwMode="auto">
            <a:xfrm>
              <a:off x="552" y="0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576" y="312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0" y="96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ρ</a:t>
              </a:r>
              <a:r>
                <a:rPr lang="en-US" altLang="zh-CN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144" y="144"/>
              <a:ext cx="43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>
              <a:off x="552" y="348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377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2057400" y="914400"/>
            <a:ext cx="8307388" cy="45275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、为了测定某种小钢球的密度，先在一只空瓶中装满水，测得总质量是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540g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，然后将质量是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97.5g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的小钢球装入瓶内，溢出一部分水后，再测其总质量是</a:t>
            </a: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625g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，求这种小钢球的密度．</a:t>
            </a:r>
          </a:p>
        </p:txBody>
      </p:sp>
    </p:spTree>
    <p:extLst>
      <p:ext uri="{BB962C8B-B14F-4D97-AF65-F5344CB8AC3E}">
        <p14:creationId xmlns:p14="http://schemas.microsoft.com/office/powerpoint/2010/main" val="4511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81200" y="914401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解：设排出水的质量为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排出水的体积为      则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5943600" y="1676400"/>
          <a:ext cx="9350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609653" imgH="343068" progId="Equation.3">
                  <p:embed/>
                </p:oleObj>
              </mc:Choice>
              <mc:Fallback>
                <p:oleObj r:id="rId3" imgW="609653" imgH="3430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93503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2133600" y="2514601"/>
          <a:ext cx="7920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5" imgW="4075248" imgH="343068" progId="Equation.3">
                  <p:embed/>
                </p:oleObj>
              </mc:Choice>
              <mc:Fallback>
                <p:oleObj r:id="rId5" imgW="4075248" imgH="3430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14601"/>
                        <a:ext cx="79200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2209801" y="3429001"/>
          <a:ext cx="77755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7" imgW="4430694" imgH="711208" progId="Equation.3">
                  <p:embed/>
                </p:oleObj>
              </mc:Choice>
              <mc:Fallback>
                <p:oleObj r:id="rId7" imgW="4430694" imgH="7112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429001"/>
                        <a:ext cx="7775575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2209800" y="4953001"/>
          <a:ext cx="74168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9" imgW="4468778" imgH="711208" progId="Equation.3">
                  <p:embed/>
                </p:oleObj>
              </mc:Choice>
              <mc:Fallback>
                <p:oleObj r:id="rId9" imgW="4468778" imgH="7112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953001"/>
                        <a:ext cx="74168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7315201" y="990601"/>
          <a:ext cx="12239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11" imgW="584264" imgH="330374" progId="Equation.3">
                  <p:embed/>
                </p:oleObj>
              </mc:Choice>
              <mc:Fallback>
                <p:oleObj r:id="rId11" imgW="584264" imgH="3303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1" y="990601"/>
                        <a:ext cx="12239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8" descr="png-01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8100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9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27276"/>
            <a:ext cx="8686800" cy="4530725"/>
          </a:xfrm>
        </p:spPr>
        <p:txBody>
          <a:bodyPr/>
          <a:lstStyle/>
          <a:p>
            <a:pPr eaLnBrk="1" hangingPunct="1"/>
            <a:r>
              <a:rPr lang="en-US" altLang="zh-CN" sz="4000" b="1"/>
              <a:t>1</a:t>
            </a:r>
            <a:r>
              <a:rPr lang="zh-CN" altLang="en-US" sz="4000" b="1"/>
              <a:t>．熟练使用天平称出物体的质量。</a:t>
            </a:r>
          </a:p>
          <a:p>
            <a:pPr eaLnBrk="1" hangingPunct="1"/>
            <a:r>
              <a:rPr lang="en-US" altLang="zh-CN" sz="4000" b="1"/>
              <a:t>2</a:t>
            </a:r>
            <a:r>
              <a:rPr lang="zh-CN" altLang="en-US" sz="4000" b="1"/>
              <a:t>．学会用量筒测固体和液体的体积。</a:t>
            </a:r>
          </a:p>
          <a:p>
            <a:pPr eaLnBrk="1" hangingPunct="1"/>
            <a:r>
              <a:rPr lang="en-US" altLang="zh-CN" sz="4000" b="1"/>
              <a:t>3</a:t>
            </a:r>
            <a:r>
              <a:rPr lang="zh-CN" altLang="en-US" sz="4000" b="1"/>
              <a:t>．会用天平和量筒测固体和液体的密度。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5400">
                <a:solidFill>
                  <a:srgbClr val="2550DB"/>
                </a:solidFill>
                <a:latin typeface="04b_21" pitchFamily="2" charset="0"/>
                <a:ea typeface="微软雅黑" panose="020B0503020204020204" pitchFamily="34" charset="-122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1766563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4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530725"/>
          </a:xfrm>
        </p:spPr>
        <p:txBody>
          <a:bodyPr/>
          <a:lstStyle/>
          <a:p>
            <a:pPr eaLnBrk="1" hangingPunct="1"/>
            <a:r>
              <a:rPr lang="zh-CN" altLang="en-US" sz="3600" b="1"/>
              <a:t>认真看课本</a:t>
            </a:r>
            <a:r>
              <a:rPr lang="en-US" altLang="zh-CN" sz="3600" b="1"/>
              <a:t>117</a:t>
            </a:r>
            <a:r>
              <a:rPr lang="zh-CN" altLang="en-US" sz="3600" b="1"/>
              <a:t>页</a:t>
            </a:r>
            <a:r>
              <a:rPr lang="en-US" altLang="zh-CN" sz="3600" b="1"/>
              <a:t>—118</a:t>
            </a:r>
            <a:r>
              <a:rPr lang="zh-CN" altLang="en-US" sz="3600" b="1"/>
              <a:t>页的内容，思考些列问题：</a:t>
            </a:r>
          </a:p>
          <a:p>
            <a:pPr eaLnBrk="1" hangingPunct="1"/>
            <a:r>
              <a:rPr lang="en-US" altLang="zh-CN" sz="3600" b="1"/>
              <a:t>1.</a:t>
            </a:r>
            <a:r>
              <a:rPr lang="zh-CN" altLang="en-US" sz="3600" b="1"/>
              <a:t>测量物质密度的原理是什么？</a:t>
            </a:r>
          </a:p>
          <a:p>
            <a:pPr eaLnBrk="1" hangingPunct="1"/>
            <a:r>
              <a:rPr lang="en-US" altLang="zh-CN" sz="3600" b="1"/>
              <a:t>2.</a:t>
            </a:r>
            <a:r>
              <a:rPr lang="zh-CN" altLang="en-US" sz="3600" b="1"/>
              <a:t>测量液体体积的仪器是什么？</a:t>
            </a:r>
          </a:p>
          <a:p>
            <a:pPr eaLnBrk="1" hangingPunct="1"/>
            <a:r>
              <a:rPr lang="en-US" altLang="zh-CN" sz="3600" b="1"/>
              <a:t>3</a:t>
            </a:r>
            <a:r>
              <a:rPr lang="zh-CN" altLang="en-US" sz="3600" b="1"/>
              <a:t>、怎样使用量筒？</a:t>
            </a:r>
          </a:p>
          <a:p>
            <a:pPr eaLnBrk="1" hangingPunct="1"/>
            <a:r>
              <a:rPr lang="en-US" altLang="zh-CN" sz="3600" b="1"/>
              <a:t>4</a:t>
            </a:r>
            <a:r>
              <a:rPr lang="zh-CN" altLang="en-US" sz="3600" b="1"/>
              <a:t>、测量盐水和小石块的密度步骤有哪些？</a:t>
            </a:r>
          </a:p>
          <a:p>
            <a:pPr eaLnBrk="1" hangingPunct="1"/>
            <a:r>
              <a:rPr lang="en-US" altLang="zh-CN" sz="3600" b="1"/>
              <a:t>5</a:t>
            </a:r>
            <a:r>
              <a:rPr lang="zh-CN" altLang="en-US" sz="3600" b="1"/>
              <a:t>分钟后，比谁能正确回答以上问题，并完成实验。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CN" altLang="en-US" sz="4800">
                <a:solidFill>
                  <a:srgbClr val="2550DB"/>
                </a:solidFill>
                <a:latin typeface="04b_21" pitchFamily="2" charset="0"/>
                <a:ea typeface="微软雅黑" panose="020B0503020204020204" pitchFamily="34" charset="-122"/>
              </a:rPr>
              <a:t>自学指导</a:t>
            </a:r>
          </a:p>
        </p:txBody>
      </p:sp>
    </p:spTree>
    <p:extLst>
      <p:ext uri="{BB962C8B-B14F-4D97-AF65-F5344CB8AC3E}">
        <p14:creationId xmlns:p14="http://schemas.microsoft.com/office/powerpoint/2010/main" val="209595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1752601" y="3048001"/>
            <a:ext cx="75168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．量筒上的标度</a:t>
            </a:r>
          </a:p>
          <a:p>
            <a:pPr algn="just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   单位：   毫升 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mL (ml)        </a:t>
            </a:r>
          </a:p>
          <a:p>
            <a:pPr algn="just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                 1 m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  <a:ea typeface="Gulim" pitchFamily="34" charset="-127"/>
              </a:rPr>
              <a:t>L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 = 1 cm</a:t>
            </a:r>
            <a:r>
              <a:rPr lang="en-US" altLang="zh-CN" sz="3200" b="1" baseline="30000">
                <a:solidFill>
                  <a:srgbClr val="111111"/>
                </a:solidFill>
                <a:latin typeface="Times New Roman" panose="02020603050405020304" pitchFamily="18" charset="0"/>
              </a:rPr>
              <a:t>3</a:t>
            </a:r>
            <a:endParaRPr lang="en-US" altLang="zh-CN" sz="3200" b="1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 algn="just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   最大测量值：常用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100 mL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200 mL</a:t>
            </a:r>
          </a:p>
          <a:p>
            <a:pPr algn="just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   分度： 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1 mL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， 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2 mL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5 mL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362200" y="152400"/>
            <a:ext cx="40782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2550DB"/>
                </a:solidFill>
                <a:latin typeface="Times New Roman" panose="02020603050405020304" pitchFamily="18" charset="0"/>
              </a:rPr>
              <a:t>一、量筒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52600" y="12954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．量筒是测量液体体积的仪器；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752601" y="1981200"/>
            <a:ext cx="6659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．观察量筒，思考课本 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P117 [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想想做做</a:t>
            </a: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]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中的问题。</a:t>
            </a:r>
            <a:endParaRPr lang="en-US" altLang="zh-CN" sz="3200" b="1">
              <a:solidFill>
                <a:srgbClr val="11111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2" name="Picture 6" descr="100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9" y="820739"/>
            <a:ext cx="1463675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ng-01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579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allAtOnce"/>
      <p:bldP spid="47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9 复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86200" y="2286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4400" b="1">
                <a:solidFill>
                  <a:srgbClr val="255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量筒和量杯读数</a:t>
            </a:r>
            <a:endParaRPr lang="zh-CN" altLang="en-US" sz="4400">
              <a:solidFill>
                <a:srgbClr val="2550DB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934200" y="914401"/>
            <a:ext cx="3352800" cy="5635625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用量筒测液体的体积．量筒里的水面是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凹形</a:t>
            </a: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的</a:t>
            </a: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，</a:t>
            </a:r>
            <a:r>
              <a:rPr lang="zh-CN" altLang="en-US" sz="3200" b="1">
                <a:solidFill>
                  <a:srgbClr val="6600CC"/>
                </a:solidFill>
              </a:rPr>
              <a:t>读数时，应把量筒放在</a:t>
            </a:r>
            <a:r>
              <a:rPr lang="zh-CN" altLang="en-US" sz="3200" b="1">
                <a:solidFill>
                  <a:srgbClr val="FF0000"/>
                </a:solidFill>
              </a:rPr>
              <a:t>水平</a:t>
            </a:r>
            <a:r>
              <a:rPr lang="zh-CN" altLang="en-US" sz="3200" b="1">
                <a:solidFill>
                  <a:srgbClr val="6600CC"/>
                </a:solidFill>
              </a:rPr>
              <a:t>桌面上，</a:t>
            </a:r>
            <a:r>
              <a:rPr lang="zh-CN" altLang="en-US" sz="3200" b="1">
                <a:solidFill>
                  <a:srgbClr val="FF0000"/>
                </a:solidFill>
              </a:rPr>
              <a:t>视线、刻度线</a:t>
            </a:r>
            <a:r>
              <a:rPr lang="zh-CN" altLang="en-US" sz="3200" b="1">
                <a:solidFill>
                  <a:srgbClr val="6600CC"/>
                </a:solidFill>
              </a:rPr>
              <a:t>与量筒内液体的</a:t>
            </a:r>
            <a:r>
              <a:rPr lang="zh-CN" altLang="en-US" sz="3200" b="1">
                <a:solidFill>
                  <a:srgbClr val="FF0000"/>
                </a:solidFill>
              </a:rPr>
              <a:t>凹液面最低处</a:t>
            </a:r>
            <a:r>
              <a:rPr lang="zh-CN" altLang="en-US" sz="3200" b="1">
                <a:solidFill>
                  <a:srgbClr val="6600CC"/>
                </a:solidFill>
              </a:rPr>
              <a:t>三者保持</a:t>
            </a:r>
            <a:r>
              <a:rPr lang="zh-CN" altLang="en-US" sz="3200" b="1">
                <a:solidFill>
                  <a:srgbClr val="FF0000"/>
                </a:solidFill>
              </a:rPr>
              <a:t>水平</a:t>
            </a:r>
            <a:r>
              <a:rPr lang="zh-CN" altLang="en-US" sz="3200" b="1">
                <a:solidFill>
                  <a:srgbClr val="6600CC"/>
                </a:solidFill>
              </a:rPr>
              <a:t>。</a:t>
            </a:r>
          </a:p>
        </p:txBody>
      </p:sp>
      <p:pic>
        <p:nvPicPr>
          <p:cNvPr id="8198" name="Picture 6" descr="量筒读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1828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0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3505200" y="57912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石块的体积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791200" y="5638800"/>
          <a:ext cx="26289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85819" imgH="216123" progId="Equation.3">
                  <p:embed/>
                </p:oleObj>
              </mc:Choice>
              <mc:Fallback>
                <p:oleObj r:id="rId3" imgW="685819" imgH="2161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638800"/>
                        <a:ext cx="26289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3657600" y="1308100"/>
          <a:ext cx="91440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933797" imgH="3588077" progId="Flash.Movie">
                  <p:embed/>
                </p:oleObj>
              </mc:Choice>
              <mc:Fallback>
                <p:oleObj r:id="rId5" imgW="933797" imgH="3588077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08100"/>
                        <a:ext cx="914400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724400" y="2984501"/>
          <a:ext cx="1524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7" imgW="521017" imgH="228917" progId="Equation.3">
                  <p:embed/>
                </p:oleObj>
              </mc:Choice>
              <mc:Fallback>
                <p:oleObj r:id="rId7" imgW="5210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84501"/>
                        <a:ext cx="1524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7162800" y="1287463"/>
          <a:ext cx="99060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9" imgW="1034237" imgH="3588077" progId="Flash.Movie">
                  <p:embed/>
                </p:oleObj>
              </mc:Choice>
              <mc:Fallback>
                <p:oleObj r:id="rId9" imgW="1034237" imgH="3588077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287463"/>
                        <a:ext cx="990600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8534400" y="2049463"/>
          <a:ext cx="144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11" imgW="546180" imgH="228818" progId="Equation.3">
                  <p:embed/>
                </p:oleObj>
              </mc:Choice>
              <mc:Fallback>
                <p:oleObj r:id="rId11" imgW="546180" imgH="2288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049463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743200" y="5029201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石块放入前水的体积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553200" y="5029201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石块和水的总体积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667375" y="643572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1981201" y="457200"/>
            <a:ext cx="5788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2550DB"/>
                </a:solidFill>
              </a:rPr>
              <a:t>量筒的使用（排水法）</a:t>
            </a:r>
            <a:endParaRPr lang="en-US" altLang="zh-CN" sz="4400" b="1">
              <a:solidFill>
                <a:srgbClr val="255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5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343400" y="1447801"/>
          <a:ext cx="13858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444240" imgH="406080" progId="Equation.DSMT4">
                  <p:embed/>
                </p:oleObj>
              </mc:Choice>
              <mc:Fallback>
                <p:oleObj name="Equation" r:id="rId3" imgW="444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47801"/>
                        <a:ext cx="138588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752600" y="1828800"/>
            <a:ext cx="2617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实验原理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752600" y="2743200"/>
            <a:ext cx="4425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测量仪器：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696201" y="1447801"/>
            <a:ext cx="2786063" cy="2112963"/>
            <a:chOff x="3731" y="943"/>
            <a:chExt cx="1755" cy="1331"/>
          </a:xfrm>
        </p:grpSpPr>
        <p:pic>
          <p:nvPicPr>
            <p:cNvPr id="2104" name="Picture 7" descr="新图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" y="997"/>
              <a:ext cx="1741" cy="1277"/>
            </a:xfrm>
            <a:prstGeom prst="rect">
              <a:avLst/>
            </a:prstGeom>
            <a:noFill/>
            <a:ln w="9525">
              <a:solidFill>
                <a:srgbClr val="3D8F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5" name="AutoShape 8"/>
            <p:cNvSpPr>
              <a:spLocks noChangeArrowheads="1"/>
            </p:cNvSpPr>
            <p:nvPr/>
          </p:nvSpPr>
          <p:spPr bwMode="auto">
            <a:xfrm>
              <a:off x="3731" y="943"/>
              <a:ext cx="1755" cy="1307"/>
            </a:xfrm>
            <a:prstGeom prst="wedgeRectCallout">
              <a:avLst>
                <a:gd name="adj1" fmla="val -119745"/>
                <a:gd name="adj2" fmla="val -31407"/>
              </a:avLst>
            </a:prstGeom>
            <a:noFill/>
            <a:ln w="28575" algn="ctr">
              <a:solidFill>
                <a:srgbClr val="3D8F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ea typeface="Gulim" pitchFamily="34" charset="-127"/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458200" y="3976688"/>
            <a:ext cx="838200" cy="2881312"/>
            <a:chOff x="4141" y="2368"/>
            <a:chExt cx="530" cy="1815"/>
          </a:xfrm>
        </p:grpSpPr>
        <p:pic>
          <p:nvPicPr>
            <p:cNvPr id="2102" name="Picture 10" descr="100m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" y="2368"/>
              <a:ext cx="530" cy="1815"/>
            </a:xfrm>
            <a:prstGeom prst="rect">
              <a:avLst/>
            </a:prstGeom>
            <a:noFill/>
            <a:ln w="9525">
              <a:solidFill>
                <a:srgbClr val="3D8F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3" name="AutoShape 11"/>
            <p:cNvSpPr>
              <a:spLocks noChangeArrowheads="1"/>
            </p:cNvSpPr>
            <p:nvPr/>
          </p:nvSpPr>
          <p:spPr bwMode="auto">
            <a:xfrm>
              <a:off x="4143" y="2372"/>
              <a:ext cx="512" cy="1802"/>
            </a:xfrm>
            <a:prstGeom prst="wedgeRectCallout">
              <a:avLst>
                <a:gd name="adj1" fmla="val -382032"/>
                <a:gd name="adj2" fmla="val -100389"/>
              </a:avLst>
            </a:prstGeom>
            <a:noFill/>
            <a:ln w="28575" algn="ctr">
              <a:solidFill>
                <a:srgbClr val="3D8F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ea typeface="Gulim" pitchFamily="34" charset="-127"/>
              </a:endParaRPr>
            </a:p>
          </p:txBody>
        </p:sp>
      </p:grp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124201" y="3352800"/>
            <a:ext cx="29305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111111"/>
                </a:solidFill>
                <a:latin typeface="Times New Roman" panose="02020603050405020304" pitchFamily="18" charset="0"/>
              </a:rPr>
              <a:t>天平、量筒</a:t>
            </a:r>
            <a:endParaRPr lang="en-US" altLang="zh-CN" sz="3600" b="1">
              <a:solidFill>
                <a:srgbClr val="11111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752600" y="4267200"/>
            <a:ext cx="4425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111111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3200" b="1">
                <a:solidFill>
                  <a:srgbClr val="111111"/>
                </a:solidFill>
                <a:latin typeface="Times New Roman" panose="02020603050405020304" pitchFamily="18" charset="0"/>
              </a:rPr>
              <a:t>测量对象：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334000" y="4267200"/>
            <a:ext cx="1390650" cy="2332038"/>
            <a:chOff x="2556" y="2812"/>
            <a:chExt cx="876" cy="1469"/>
          </a:xfrm>
        </p:grpSpPr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2574" y="3916"/>
              <a:ext cx="81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111111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3200" b="1">
                  <a:solidFill>
                    <a:srgbClr val="111111"/>
                  </a:solidFill>
                  <a:latin typeface="Times New Roman" panose="02020603050405020304" pitchFamily="18" charset="0"/>
                </a:rPr>
                <a:t>盐水</a:t>
              </a:r>
            </a:p>
          </p:txBody>
        </p:sp>
        <p:sp>
          <p:nvSpPr>
            <p:cNvPr id="206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556" y="2812"/>
              <a:ext cx="87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694" y="3186"/>
              <a:ext cx="712" cy="675"/>
            </a:xfrm>
            <a:custGeom>
              <a:avLst/>
              <a:gdLst>
                <a:gd name="T0" fmla="*/ 3559 w 3559"/>
                <a:gd name="T1" fmla="*/ 432 h 3375"/>
                <a:gd name="T2" fmla="*/ 3334 w 3559"/>
                <a:gd name="T3" fmla="*/ 330 h 3375"/>
                <a:gd name="T4" fmla="*/ 3112 w 3559"/>
                <a:gd name="T5" fmla="*/ 241 h 3375"/>
                <a:gd name="T6" fmla="*/ 2890 w 3559"/>
                <a:gd name="T7" fmla="*/ 167 h 3375"/>
                <a:gd name="T8" fmla="*/ 2668 w 3559"/>
                <a:gd name="T9" fmla="*/ 108 h 3375"/>
                <a:gd name="T10" fmla="*/ 2446 w 3559"/>
                <a:gd name="T11" fmla="*/ 60 h 3375"/>
                <a:gd name="T12" fmla="*/ 2224 w 3559"/>
                <a:gd name="T13" fmla="*/ 26 h 3375"/>
                <a:gd name="T14" fmla="*/ 2002 w 3559"/>
                <a:gd name="T15" fmla="*/ 6 h 3375"/>
                <a:gd name="T16" fmla="*/ 1779 w 3559"/>
                <a:gd name="T17" fmla="*/ 0 h 3375"/>
                <a:gd name="T18" fmla="*/ 1555 w 3559"/>
                <a:gd name="T19" fmla="*/ 6 h 3375"/>
                <a:gd name="T20" fmla="*/ 1333 w 3559"/>
                <a:gd name="T21" fmla="*/ 26 h 3375"/>
                <a:gd name="T22" fmla="*/ 1111 w 3559"/>
                <a:gd name="T23" fmla="*/ 60 h 3375"/>
                <a:gd name="T24" fmla="*/ 889 w 3559"/>
                <a:gd name="T25" fmla="*/ 108 h 3375"/>
                <a:gd name="T26" fmla="*/ 667 w 3559"/>
                <a:gd name="T27" fmla="*/ 167 h 3375"/>
                <a:gd name="T28" fmla="*/ 445 w 3559"/>
                <a:gd name="T29" fmla="*/ 241 h 3375"/>
                <a:gd name="T30" fmla="*/ 222 w 3559"/>
                <a:gd name="T31" fmla="*/ 330 h 3375"/>
                <a:gd name="T32" fmla="*/ 0 w 3559"/>
                <a:gd name="T33" fmla="*/ 432 h 3375"/>
                <a:gd name="T34" fmla="*/ 0 w 3559"/>
                <a:gd name="T35" fmla="*/ 3375 h 3375"/>
                <a:gd name="T36" fmla="*/ 222 w 3559"/>
                <a:gd name="T37" fmla="*/ 3273 h 3375"/>
                <a:gd name="T38" fmla="*/ 445 w 3559"/>
                <a:gd name="T39" fmla="*/ 3185 h 3375"/>
                <a:gd name="T40" fmla="*/ 667 w 3559"/>
                <a:gd name="T41" fmla="*/ 3110 h 3375"/>
                <a:gd name="T42" fmla="*/ 889 w 3559"/>
                <a:gd name="T43" fmla="*/ 3051 h 3375"/>
                <a:gd name="T44" fmla="*/ 1111 w 3559"/>
                <a:gd name="T45" fmla="*/ 3003 h 3375"/>
                <a:gd name="T46" fmla="*/ 1333 w 3559"/>
                <a:gd name="T47" fmla="*/ 2969 h 3375"/>
                <a:gd name="T48" fmla="*/ 1555 w 3559"/>
                <a:gd name="T49" fmla="*/ 2949 h 3375"/>
                <a:gd name="T50" fmla="*/ 1779 w 3559"/>
                <a:gd name="T51" fmla="*/ 2943 h 3375"/>
                <a:gd name="T52" fmla="*/ 2002 w 3559"/>
                <a:gd name="T53" fmla="*/ 2949 h 3375"/>
                <a:gd name="T54" fmla="*/ 2224 w 3559"/>
                <a:gd name="T55" fmla="*/ 2969 h 3375"/>
                <a:gd name="T56" fmla="*/ 2446 w 3559"/>
                <a:gd name="T57" fmla="*/ 3003 h 3375"/>
                <a:gd name="T58" fmla="*/ 2668 w 3559"/>
                <a:gd name="T59" fmla="*/ 3051 h 3375"/>
                <a:gd name="T60" fmla="*/ 2890 w 3559"/>
                <a:gd name="T61" fmla="*/ 3110 h 3375"/>
                <a:gd name="T62" fmla="*/ 3112 w 3559"/>
                <a:gd name="T63" fmla="*/ 3185 h 3375"/>
                <a:gd name="T64" fmla="*/ 3334 w 3559"/>
                <a:gd name="T65" fmla="*/ 3273 h 3375"/>
                <a:gd name="T66" fmla="*/ 3559 w 3559"/>
                <a:gd name="T67" fmla="*/ 3375 h 33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59"/>
                <a:gd name="T103" fmla="*/ 0 h 3375"/>
                <a:gd name="T104" fmla="*/ 3559 w 3559"/>
                <a:gd name="T105" fmla="*/ 3375 h 33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59" h="3375">
                  <a:moveTo>
                    <a:pt x="3559" y="476"/>
                  </a:moveTo>
                  <a:lnTo>
                    <a:pt x="3559" y="432"/>
                  </a:lnTo>
                  <a:lnTo>
                    <a:pt x="3445" y="379"/>
                  </a:lnTo>
                  <a:lnTo>
                    <a:pt x="3334" y="330"/>
                  </a:lnTo>
                  <a:lnTo>
                    <a:pt x="3223" y="283"/>
                  </a:lnTo>
                  <a:lnTo>
                    <a:pt x="3112" y="241"/>
                  </a:lnTo>
                  <a:lnTo>
                    <a:pt x="3001" y="202"/>
                  </a:lnTo>
                  <a:lnTo>
                    <a:pt x="2890" y="167"/>
                  </a:lnTo>
                  <a:lnTo>
                    <a:pt x="2779" y="135"/>
                  </a:lnTo>
                  <a:lnTo>
                    <a:pt x="2668" y="108"/>
                  </a:lnTo>
                  <a:lnTo>
                    <a:pt x="2557" y="82"/>
                  </a:lnTo>
                  <a:lnTo>
                    <a:pt x="2446" y="60"/>
                  </a:lnTo>
                  <a:lnTo>
                    <a:pt x="2335" y="41"/>
                  </a:lnTo>
                  <a:lnTo>
                    <a:pt x="2224" y="26"/>
                  </a:lnTo>
                  <a:lnTo>
                    <a:pt x="2113" y="14"/>
                  </a:lnTo>
                  <a:lnTo>
                    <a:pt x="2002" y="6"/>
                  </a:lnTo>
                  <a:lnTo>
                    <a:pt x="1891" y="1"/>
                  </a:lnTo>
                  <a:lnTo>
                    <a:pt x="1779" y="0"/>
                  </a:lnTo>
                  <a:lnTo>
                    <a:pt x="1666" y="1"/>
                  </a:lnTo>
                  <a:lnTo>
                    <a:pt x="1555" y="6"/>
                  </a:lnTo>
                  <a:lnTo>
                    <a:pt x="1444" y="14"/>
                  </a:lnTo>
                  <a:lnTo>
                    <a:pt x="1333" y="26"/>
                  </a:lnTo>
                  <a:lnTo>
                    <a:pt x="1222" y="41"/>
                  </a:lnTo>
                  <a:lnTo>
                    <a:pt x="1111" y="60"/>
                  </a:lnTo>
                  <a:lnTo>
                    <a:pt x="1000" y="82"/>
                  </a:lnTo>
                  <a:lnTo>
                    <a:pt x="889" y="108"/>
                  </a:lnTo>
                  <a:lnTo>
                    <a:pt x="778" y="135"/>
                  </a:lnTo>
                  <a:lnTo>
                    <a:pt x="667" y="167"/>
                  </a:lnTo>
                  <a:lnTo>
                    <a:pt x="556" y="202"/>
                  </a:lnTo>
                  <a:lnTo>
                    <a:pt x="445" y="241"/>
                  </a:lnTo>
                  <a:lnTo>
                    <a:pt x="333" y="283"/>
                  </a:lnTo>
                  <a:lnTo>
                    <a:pt x="222" y="330"/>
                  </a:lnTo>
                  <a:lnTo>
                    <a:pt x="111" y="379"/>
                  </a:lnTo>
                  <a:lnTo>
                    <a:pt x="0" y="432"/>
                  </a:lnTo>
                  <a:lnTo>
                    <a:pt x="0" y="476"/>
                  </a:lnTo>
                  <a:lnTo>
                    <a:pt x="0" y="3375"/>
                  </a:lnTo>
                  <a:lnTo>
                    <a:pt x="111" y="3322"/>
                  </a:lnTo>
                  <a:lnTo>
                    <a:pt x="222" y="3273"/>
                  </a:lnTo>
                  <a:lnTo>
                    <a:pt x="333" y="3227"/>
                  </a:lnTo>
                  <a:lnTo>
                    <a:pt x="445" y="3185"/>
                  </a:lnTo>
                  <a:lnTo>
                    <a:pt x="556" y="3145"/>
                  </a:lnTo>
                  <a:lnTo>
                    <a:pt x="667" y="3110"/>
                  </a:lnTo>
                  <a:lnTo>
                    <a:pt x="778" y="3078"/>
                  </a:lnTo>
                  <a:lnTo>
                    <a:pt x="889" y="3051"/>
                  </a:lnTo>
                  <a:lnTo>
                    <a:pt x="1000" y="3025"/>
                  </a:lnTo>
                  <a:lnTo>
                    <a:pt x="1111" y="3003"/>
                  </a:lnTo>
                  <a:lnTo>
                    <a:pt x="1222" y="2984"/>
                  </a:lnTo>
                  <a:lnTo>
                    <a:pt x="1333" y="2969"/>
                  </a:lnTo>
                  <a:lnTo>
                    <a:pt x="1444" y="2957"/>
                  </a:lnTo>
                  <a:lnTo>
                    <a:pt x="1555" y="2949"/>
                  </a:lnTo>
                  <a:lnTo>
                    <a:pt x="1666" y="2944"/>
                  </a:lnTo>
                  <a:lnTo>
                    <a:pt x="1779" y="2943"/>
                  </a:lnTo>
                  <a:lnTo>
                    <a:pt x="1891" y="2944"/>
                  </a:lnTo>
                  <a:lnTo>
                    <a:pt x="2002" y="2949"/>
                  </a:lnTo>
                  <a:lnTo>
                    <a:pt x="2113" y="2957"/>
                  </a:lnTo>
                  <a:lnTo>
                    <a:pt x="2224" y="2969"/>
                  </a:lnTo>
                  <a:lnTo>
                    <a:pt x="2335" y="2984"/>
                  </a:lnTo>
                  <a:lnTo>
                    <a:pt x="2446" y="3003"/>
                  </a:lnTo>
                  <a:lnTo>
                    <a:pt x="2557" y="3025"/>
                  </a:lnTo>
                  <a:lnTo>
                    <a:pt x="2668" y="3051"/>
                  </a:lnTo>
                  <a:lnTo>
                    <a:pt x="2779" y="3078"/>
                  </a:lnTo>
                  <a:lnTo>
                    <a:pt x="2890" y="3110"/>
                  </a:lnTo>
                  <a:lnTo>
                    <a:pt x="3001" y="3145"/>
                  </a:lnTo>
                  <a:lnTo>
                    <a:pt x="3112" y="3185"/>
                  </a:lnTo>
                  <a:lnTo>
                    <a:pt x="3223" y="3227"/>
                  </a:lnTo>
                  <a:lnTo>
                    <a:pt x="3334" y="3273"/>
                  </a:lnTo>
                  <a:lnTo>
                    <a:pt x="3445" y="3322"/>
                  </a:lnTo>
                  <a:lnTo>
                    <a:pt x="3559" y="3375"/>
                  </a:lnTo>
                  <a:lnTo>
                    <a:pt x="3559" y="476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2694" y="3774"/>
              <a:ext cx="712" cy="167"/>
            </a:xfrm>
            <a:custGeom>
              <a:avLst/>
              <a:gdLst>
                <a:gd name="T0" fmla="*/ 3559 w 3559"/>
                <a:gd name="T1" fmla="*/ 432 h 834"/>
                <a:gd name="T2" fmla="*/ 3334 w 3559"/>
                <a:gd name="T3" fmla="*/ 330 h 834"/>
                <a:gd name="T4" fmla="*/ 3112 w 3559"/>
                <a:gd name="T5" fmla="*/ 242 h 834"/>
                <a:gd name="T6" fmla="*/ 2890 w 3559"/>
                <a:gd name="T7" fmla="*/ 167 h 834"/>
                <a:gd name="T8" fmla="*/ 2668 w 3559"/>
                <a:gd name="T9" fmla="*/ 108 h 834"/>
                <a:gd name="T10" fmla="*/ 2446 w 3559"/>
                <a:gd name="T11" fmla="*/ 60 h 834"/>
                <a:gd name="T12" fmla="*/ 2224 w 3559"/>
                <a:gd name="T13" fmla="*/ 26 h 834"/>
                <a:gd name="T14" fmla="*/ 2002 w 3559"/>
                <a:gd name="T15" fmla="*/ 6 h 834"/>
                <a:gd name="T16" fmla="*/ 1779 w 3559"/>
                <a:gd name="T17" fmla="*/ 0 h 834"/>
                <a:gd name="T18" fmla="*/ 1555 w 3559"/>
                <a:gd name="T19" fmla="*/ 6 h 834"/>
                <a:gd name="T20" fmla="*/ 1333 w 3559"/>
                <a:gd name="T21" fmla="*/ 26 h 834"/>
                <a:gd name="T22" fmla="*/ 1111 w 3559"/>
                <a:gd name="T23" fmla="*/ 60 h 834"/>
                <a:gd name="T24" fmla="*/ 889 w 3559"/>
                <a:gd name="T25" fmla="*/ 108 h 834"/>
                <a:gd name="T26" fmla="*/ 667 w 3559"/>
                <a:gd name="T27" fmla="*/ 167 h 834"/>
                <a:gd name="T28" fmla="*/ 445 w 3559"/>
                <a:gd name="T29" fmla="*/ 242 h 834"/>
                <a:gd name="T30" fmla="*/ 222 w 3559"/>
                <a:gd name="T31" fmla="*/ 330 h 834"/>
                <a:gd name="T32" fmla="*/ 0 w 3559"/>
                <a:gd name="T33" fmla="*/ 432 h 834"/>
                <a:gd name="T34" fmla="*/ 111 w 3559"/>
                <a:gd name="T35" fmla="*/ 517 h 834"/>
                <a:gd name="T36" fmla="*/ 333 w 3559"/>
                <a:gd name="T37" fmla="*/ 595 h 834"/>
                <a:gd name="T38" fmla="*/ 556 w 3559"/>
                <a:gd name="T39" fmla="*/ 662 h 834"/>
                <a:gd name="T40" fmla="*/ 778 w 3559"/>
                <a:gd name="T41" fmla="*/ 719 h 834"/>
                <a:gd name="T42" fmla="*/ 1000 w 3559"/>
                <a:gd name="T43" fmla="*/ 763 h 834"/>
                <a:gd name="T44" fmla="*/ 1222 w 3559"/>
                <a:gd name="T45" fmla="*/ 797 h 834"/>
                <a:gd name="T46" fmla="*/ 1444 w 3559"/>
                <a:gd name="T47" fmla="*/ 820 h 834"/>
                <a:gd name="T48" fmla="*/ 1666 w 3559"/>
                <a:gd name="T49" fmla="*/ 831 h 834"/>
                <a:gd name="T50" fmla="*/ 1891 w 3559"/>
                <a:gd name="T51" fmla="*/ 831 h 834"/>
                <a:gd name="T52" fmla="*/ 2113 w 3559"/>
                <a:gd name="T53" fmla="*/ 820 h 834"/>
                <a:gd name="T54" fmla="*/ 2335 w 3559"/>
                <a:gd name="T55" fmla="*/ 797 h 834"/>
                <a:gd name="T56" fmla="*/ 2557 w 3559"/>
                <a:gd name="T57" fmla="*/ 763 h 834"/>
                <a:gd name="T58" fmla="*/ 2779 w 3559"/>
                <a:gd name="T59" fmla="*/ 719 h 834"/>
                <a:gd name="T60" fmla="*/ 3001 w 3559"/>
                <a:gd name="T61" fmla="*/ 662 h 834"/>
                <a:gd name="T62" fmla="*/ 3223 w 3559"/>
                <a:gd name="T63" fmla="*/ 595 h 834"/>
                <a:gd name="T64" fmla="*/ 3445 w 3559"/>
                <a:gd name="T65" fmla="*/ 517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59"/>
                <a:gd name="T100" fmla="*/ 0 h 834"/>
                <a:gd name="T101" fmla="*/ 3559 w 3559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59" h="834">
                  <a:moveTo>
                    <a:pt x="3559" y="475"/>
                  </a:moveTo>
                  <a:lnTo>
                    <a:pt x="3559" y="432"/>
                  </a:lnTo>
                  <a:lnTo>
                    <a:pt x="3445" y="379"/>
                  </a:lnTo>
                  <a:lnTo>
                    <a:pt x="3334" y="330"/>
                  </a:lnTo>
                  <a:lnTo>
                    <a:pt x="3223" y="284"/>
                  </a:lnTo>
                  <a:lnTo>
                    <a:pt x="3112" y="242"/>
                  </a:lnTo>
                  <a:lnTo>
                    <a:pt x="3001" y="202"/>
                  </a:lnTo>
                  <a:lnTo>
                    <a:pt x="2890" y="167"/>
                  </a:lnTo>
                  <a:lnTo>
                    <a:pt x="2779" y="135"/>
                  </a:lnTo>
                  <a:lnTo>
                    <a:pt x="2668" y="108"/>
                  </a:lnTo>
                  <a:lnTo>
                    <a:pt x="2557" y="82"/>
                  </a:lnTo>
                  <a:lnTo>
                    <a:pt x="2446" y="60"/>
                  </a:lnTo>
                  <a:lnTo>
                    <a:pt x="2335" y="41"/>
                  </a:lnTo>
                  <a:lnTo>
                    <a:pt x="2224" y="26"/>
                  </a:lnTo>
                  <a:lnTo>
                    <a:pt x="2113" y="14"/>
                  </a:lnTo>
                  <a:lnTo>
                    <a:pt x="2002" y="6"/>
                  </a:lnTo>
                  <a:lnTo>
                    <a:pt x="1891" y="1"/>
                  </a:lnTo>
                  <a:lnTo>
                    <a:pt x="1779" y="0"/>
                  </a:lnTo>
                  <a:lnTo>
                    <a:pt x="1666" y="1"/>
                  </a:lnTo>
                  <a:lnTo>
                    <a:pt x="1555" y="6"/>
                  </a:lnTo>
                  <a:lnTo>
                    <a:pt x="1444" y="14"/>
                  </a:lnTo>
                  <a:lnTo>
                    <a:pt x="1333" y="26"/>
                  </a:lnTo>
                  <a:lnTo>
                    <a:pt x="1222" y="41"/>
                  </a:lnTo>
                  <a:lnTo>
                    <a:pt x="1111" y="60"/>
                  </a:lnTo>
                  <a:lnTo>
                    <a:pt x="1000" y="82"/>
                  </a:lnTo>
                  <a:lnTo>
                    <a:pt x="889" y="108"/>
                  </a:lnTo>
                  <a:lnTo>
                    <a:pt x="778" y="135"/>
                  </a:lnTo>
                  <a:lnTo>
                    <a:pt x="667" y="167"/>
                  </a:lnTo>
                  <a:lnTo>
                    <a:pt x="556" y="202"/>
                  </a:lnTo>
                  <a:lnTo>
                    <a:pt x="445" y="242"/>
                  </a:lnTo>
                  <a:lnTo>
                    <a:pt x="333" y="284"/>
                  </a:lnTo>
                  <a:lnTo>
                    <a:pt x="222" y="330"/>
                  </a:lnTo>
                  <a:lnTo>
                    <a:pt x="111" y="379"/>
                  </a:lnTo>
                  <a:lnTo>
                    <a:pt x="0" y="432"/>
                  </a:lnTo>
                  <a:lnTo>
                    <a:pt x="0" y="475"/>
                  </a:lnTo>
                  <a:lnTo>
                    <a:pt x="111" y="517"/>
                  </a:lnTo>
                  <a:lnTo>
                    <a:pt x="222" y="558"/>
                  </a:lnTo>
                  <a:lnTo>
                    <a:pt x="333" y="595"/>
                  </a:lnTo>
                  <a:lnTo>
                    <a:pt x="445" y="632"/>
                  </a:lnTo>
                  <a:lnTo>
                    <a:pt x="556" y="662"/>
                  </a:lnTo>
                  <a:lnTo>
                    <a:pt x="667" y="693"/>
                  </a:lnTo>
                  <a:lnTo>
                    <a:pt x="778" y="719"/>
                  </a:lnTo>
                  <a:lnTo>
                    <a:pt x="889" y="744"/>
                  </a:lnTo>
                  <a:lnTo>
                    <a:pt x="1000" y="763"/>
                  </a:lnTo>
                  <a:lnTo>
                    <a:pt x="1111" y="783"/>
                  </a:lnTo>
                  <a:lnTo>
                    <a:pt x="1222" y="797"/>
                  </a:lnTo>
                  <a:lnTo>
                    <a:pt x="1333" y="811"/>
                  </a:lnTo>
                  <a:lnTo>
                    <a:pt x="1444" y="820"/>
                  </a:lnTo>
                  <a:lnTo>
                    <a:pt x="1555" y="828"/>
                  </a:lnTo>
                  <a:lnTo>
                    <a:pt x="1666" y="831"/>
                  </a:lnTo>
                  <a:lnTo>
                    <a:pt x="1779" y="834"/>
                  </a:lnTo>
                  <a:lnTo>
                    <a:pt x="1891" y="831"/>
                  </a:lnTo>
                  <a:lnTo>
                    <a:pt x="2002" y="828"/>
                  </a:lnTo>
                  <a:lnTo>
                    <a:pt x="2113" y="820"/>
                  </a:lnTo>
                  <a:lnTo>
                    <a:pt x="2224" y="811"/>
                  </a:lnTo>
                  <a:lnTo>
                    <a:pt x="2335" y="797"/>
                  </a:lnTo>
                  <a:lnTo>
                    <a:pt x="2446" y="783"/>
                  </a:lnTo>
                  <a:lnTo>
                    <a:pt x="2557" y="763"/>
                  </a:lnTo>
                  <a:lnTo>
                    <a:pt x="2668" y="744"/>
                  </a:lnTo>
                  <a:lnTo>
                    <a:pt x="2779" y="719"/>
                  </a:lnTo>
                  <a:lnTo>
                    <a:pt x="2890" y="693"/>
                  </a:lnTo>
                  <a:lnTo>
                    <a:pt x="3001" y="662"/>
                  </a:lnTo>
                  <a:lnTo>
                    <a:pt x="3112" y="632"/>
                  </a:lnTo>
                  <a:lnTo>
                    <a:pt x="3223" y="595"/>
                  </a:lnTo>
                  <a:lnTo>
                    <a:pt x="3334" y="558"/>
                  </a:lnTo>
                  <a:lnTo>
                    <a:pt x="3445" y="517"/>
                  </a:lnTo>
                  <a:lnTo>
                    <a:pt x="3559" y="475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2694" y="3186"/>
              <a:ext cx="712" cy="86"/>
            </a:xfrm>
            <a:custGeom>
              <a:avLst/>
              <a:gdLst>
                <a:gd name="T0" fmla="*/ 0 w 3559"/>
                <a:gd name="T1" fmla="*/ 432 h 432"/>
                <a:gd name="T2" fmla="*/ 111 w 3559"/>
                <a:gd name="T3" fmla="*/ 379 h 432"/>
                <a:gd name="T4" fmla="*/ 222 w 3559"/>
                <a:gd name="T5" fmla="*/ 330 h 432"/>
                <a:gd name="T6" fmla="*/ 333 w 3559"/>
                <a:gd name="T7" fmla="*/ 283 h 432"/>
                <a:gd name="T8" fmla="*/ 445 w 3559"/>
                <a:gd name="T9" fmla="*/ 241 h 432"/>
                <a:gd name="T10" fmla="*/ 556 w 3559"/>
                <a:gd name="T11" fmla="*/ 202 h 432"/>
                <a:gd name="T12" fmla="*/ 667 w 3559"/>
                <a:gd name="T13" fmla="*/ 167 h 432"/>
                <a:gd name="T14" fmla="*/ 778 w 3559"/>
                <a:gd name="T15" fmla="*/ 135 h 432"/>
                <a:gd name="T16" fmla="*/ 889 w 3559"/>
                <a:gd name="T17" fmla="*/ 108 h 432"/>
                <a:gd name="T18" fmla="*/ 1000 w 3559"/>
                <a:gd name="T19" fmla="*/ 82 h 432"/>
                <a:gd name="T20" fmla="*/ 1111 w 3559"/>
                <a:gd name="T21" fmla="*/ 60 h 432"/>
                <a:gd name="T22" fmla="*/ 1222 w 3559"/>
                <a:gd name="T23" fmla="*/ 41 h 432"/>
                <a:gd name="T24" fmla="*/ 1333 w 3559"/>
                <a:gd name="T25" fmla="*/ 26 h 432"/>
                <a:gd name="T26" fmla="*/ 1444 w 3559"/>
                <a:gd name="T27" fmla="*/ 14 h 432"/>
                <a:gd name="T28" fmla="*/ 1555 w 3559"/>
                <a:gd name="T29" fmla="*/ 6 h 432"/>
                <a:gd name="T30" fmla="*/ 1666 w 3559"/>
                <a:gd name="T31" fmla="*/ 1 h 432"/>
                <a:gd name="T32" fmla="*/ 1779 w 3559"/>
                <a:gd name="T33" fmla="*/ 0 h 432"/>
                <a:gd name="T34" fmla="*/ 1891 w 3559"/>
                <a:gd name="T35" fmla="*/ 1 h 432"/>
                <a:gd name="T36" fmla="*/ 2002 w 3559"/>
                <a:gd name="T37" fmla="*/ 6 h 432"/>
                <a:gd name="T38" fmla="*/ 2113 w 3559"/>
                <a:gd name="T39" fmla="*/ 14 h 432"/>
                <a:gd name="T40" fmla="*/ 2224 w 3559"/>
                <a:gd name="T41" fmla="*/ 26 h 432"/>
                <a:gd name="T42" fmla="*/ 2335 w 3559"/>
                <a:gd name="T43" fmla="*/ 41 h 432"/>
                <a:gd name="T44" fmla="*/ 2446 w 3559"/>
                <a:gd name="T45" fmla="*/ 60 h 432"/>
                <a:gd name="T46" fmla="*/ 2557 w 3559"/>
                <a:gd name="T47" fmla="*/ 82 h 432"/>
                <a:gd name="T48" fmla="*/ 2668 w 3559"/>
                <a:gd name="T49" fmla="*/ 108 h 432"/>
                <a:gd name="T50" fmla="*/ 2779 w 3559"/>
                <a:gd name="T51" fmla="*/ 135 h 432"/>
                <a:gd name="T52" fmla="*/ 2890 w 3559"/>
                <a:gd name="T53" fmla="*/ 167 h 432"/>
                <a:gd name="T54" fmla="*/ 3001 w 3559"/>
                <a:gd name="T55" fmla="*/ 202 h 432"/>
                <a:gd name="T56" fmla="*/ 3112 w 3559"/>
                <a:gd name="T57" fmla="*/ 241 h 432"/>
                <a:gd name="T58" fmla="*/ 3223 w 3559"/>
                <a:gd name="T59" fmla="*/ 283 h 432"/>
                <a:gd name="T60" fmla="*/ 3334 w 3559"/>
                <a:gd name="T61" fmla="*/ 330 h 432"/>
                <a:gd name="T62" fmla="*/ 3445 w 3559"/>
                <a:gd name="T63" fmla="*/ 379 h 432"/>
                <a:gd name="T64" fmla="*/ 3559 w 3559"/>
                <a:gd name="T65" fmla="*/ 432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59"/>
                <a:gd name="T100" fmla="*/ 0 h 432"/>
                <a:gd name="T101" fmla="*/ 3559 w 3559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59" h="432">
                  <a:moveTo>
                    <a:pt x="0" y="432"/>
                  </a:moveTo>
                  <a:lnTo>
                    <a:pt x="111" y="379"/>
                  </a:lnTo>
                  <a:lnTo>
                    <a:pt x="222" y="330"/>
                  </a:lnTo>
                  <a:lnTo>
                    <a:pt x="333" y="283"/>
                  </a:lnTo>
                  <a:lnTo>
                    <a:pt x="445" y="241"/>
                  </a:lnTo>
                  <a:lnTo>
                    <a:pt x="556" y="202"/>
                  </a:lnTo>
                  <a:lnTo>
                    <a:pt x="667" y="167"/>
                  </a:lnTo>
                  <a:lnTo>
                    <a:pt x="778" y="135"/>
                  </a:lnTo>
                  <a:lnTo>
                    <a:pt x="889" y="108"/>
                  </a:lnTo>
                  <a:lnTo>
                    <a:pt x="1000" y="82"/>
                  </a:lnTo>
                  <a:lnTo>
                    <a:pt x="1111" y="60"/>
                  </a:lnTo>
                  <a:lnTo>
                    <a:pt x="1222" y="41"/>
                  </a:lnTo>
                  <a:lnTo>
                    <a:pt x="1333" y="26"/>
                  </a:lnTo>
                  <a:lnTo>
                    <a:pt x="1444" y="14"/>
                  </a:lnTo>
                  <a:lnTo>
                    <a:pt x="1555" y="6"/>
                  </a:lnTo>
                  <a:lnTo>
                    <a:pt x="1666" y="1"/>
                  </a:lnTo>
                  <a:lnTo>
                    <a:pt x="1779" y="0"/>
                  </a:lnTo>
                  <a:lnTo>
                    <a:pt x="1891" y="1"/>
                  </a:lnTo>
                  <a:lnTo>
                    <a:pt x="2002" y="6"/>
                  </a:lnTo>
                  <a:lnTo>
                    <a:pt x="2113" y="14"/>
                  </a:lnTo>
                  <a:lnTo>
                    <a:pt x="2224" y="26"/>
                  </a:lnTo>
                  <a:lnTo>
                    <a:pt x="2335" y="41"/>
                  </a:lnTo>
                  <a:lnTo>
                    <a:pt x="2446" y="60"/>
                  </a:lnTo>
                  <a:lnTo>
                    <a:pt x="2557" y="82"/>
                  </a:lnTo>
                  <a:lnTo>
                    <a:pt x="2668" y="108"/>
                  </a:lnTo>
                  <a:lnTo>
                    <a:pt x="2779" y="135"/>
                  </a:lnTo>
                  <a:lnTo>
                    <a:pt x="2890" y="167"/>
                  </a:lnTo>
                  <a:lnTo>
                    <a:pt x="3001" y="202"/>
                  </a:lnTo>
                  <a:lnTo>
                    <a:pt x="3112" y="241"/>
                  </a:lnTo>
                  <a:lnTo>
                    <a:pt x="3223" y="283"/>
                  </a:lnTo>
                  <a:lnTo>
                    <a:pt x="3334" y="330"/>
                  </a:lnTo>
                  <a:lnTo>
                    <a:pt x="3445" y="379"/>
                  </a:lnTo>
                  <a:lnTo>
                    <a:pt x="3559" y="43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H="1" flipV="1">
              <a:off x="2693" y="3857"/>
              <a:ext cx="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H="1" flipV="1">
              <a:off x="2721" y="3843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H="1" flipV="1">
              <a:off x="2751" y="3831"/>
              <a:ext cx="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 flipV="1">
              <a:off x="2781" y="3819"/>
              <a:ext cx="3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 flipV="1">
              <a:off x="2811" y="3808"/>
              <a:ext cx="3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H="1" flipV="1">
              <a:off x="2842" y="3799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flipH="1" flipV="1">
              <a:off x="2874" y="379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 flipH="1" flipV="1">
              <a:off x="2905" y="378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H="1" flipV="1">
              <a:off x="2936" y="3779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 flipV="1">
              <a:off x="2968" y="377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 flipH="1" flipV="1">
              <a:off x="3000" y="3772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 flipV="1">
              <a:off x="3033" y="3771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 flipV="1">
              <a:off x="3065" y="3771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 flipV="1">
              <a:off x="3096" y="3772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 flipV="1">
              <a:off x="3128" y="377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 flipV="1">
              <a:off x="3160" y="3779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 flipV="1">
              <a:off x="3192" y="3784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V="1">
              <a:off x="3223" y="379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V="1">
              <a:off x="3254" y="3799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 flipV="1">
              <a:off x="3285" y="3808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 flipV="1">
              <a:off x="3315" y="3819"/>
              <a:ext cx="3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 flipV="1">
              <a:off x="3345" y="3830"/>
              <a:ext cx="3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 flipV="1">
              <a:off x="3374" y="3843"/>
              <a:ext cx="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2694" y="3245"/>
              <a:ext cx="0" cy="36"/>
            </a:xfrm>
            <a:custGeom>
              <a:avLst/>
              <a:gdLst>
                <a:gd name="T0" fmla="*/ 0 h 178"/>
                <a:gd name="T1" fmla="*/ 134 h 178"/>
                <a:gd name="T2" fmla="*/ 178 h 178"/>
                <a:gd name="T3" fmla="*/ 0 60000 65536"/>
                <a:gd name="T4" fmla="*/ 0 60000 65536"/>
                <a:gd name="T5" fmla="*/ 0 60000 65536"/>
                <a:gd name="T6" fmla="*/ 0 h 178"/>
                <a:gd name="T7" fmla="*/ 178 h 17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78">
                  <a:moveTo>
                    <a:pt x="0" y="0"/>
                  </a:moveTo>
                  <a:lnTo>
                    <a:pt x="0" y="134"/>
                  </a:lnTo>
                  <a:lnTo>
                    <a:pt x="0" y="178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2694" y="3861"/>
              <a:ext cx="0" cy="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2582" y="2933"/>
              <a:ext cx="20" cy="6"/>
            </a:xfrm>
            <a:custGeom>
              <a:avLst/>
              <a:gdLst>
                <a:gd name="T0" fmla="*/ 97 w 97"/>
                <a:gd name="T1" fmla="*/ 28 h 28"/>
                <a:gd name="T2" fmla="*/ 72 w 97"/>
                <a:gd name="T3" fmla="*/ 20 h 28"/>
                <a:gd name="T4" fmla="*/ 48 w 97"/>
                <a:gd name="T5" fmla="*/ 13 h 28"/>
                <a:gd name="T6" fmla="*/ 0 w 97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28"/>
                <a:gd name="T14" fmla="*/ 97 w 9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28">
                  <a:moveTo>
                    <a:pt x="97" y="28"/>
                  </a:moveTo>
                  <a:lnTo>
                    <a:pt x="72" y="20"/>
                  </a:lnTo>
                  <a:lnTo>
                    <a:pt x="48" y="13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 flipV="1">
              <a:off x="3406" y="3861"/>
              <a:ext cx="0" cy="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2582" y="2838"/>
              <a:ext cx="824" cy="86"/>
            </a:xfrm>
            <a:custGeom>
              <a:avLst/>
              <a:gdLst>
                <a:gd name="T0" fmla="*/ 0 w 4119"/>
                <a:gd name="T1" fmla="*/ 432 h 432"/>
                <a:gd name="T2" fmla="*/ 177 w 4119"/>
                <a:gd name="T3" fmla="*/ 379 h 432"/>
                <a:gd name="T4" fmla="*/ 353 w 4119"/>
                <a:gd name="T5" fmla="*/ 330 h 432"/>
                <a:gd name="T6" fmla="*/ 524 w 4119"/>
                <a:gd name="T7" fmla="*/ 284 h 432"/>
                <a:gd name="T8" fmla="*/ 694 w 4119"/>
                <a:gd name="T9" fmla="*/ 242 h 432"/>
                <a:gd name="T10" fmla="*/ 858 w 4119"/>
                <a:gd name="T11" fmla="*/ 202 h 432"/>
                <a:gd name="T12" fmla="*/ 1021 w 4119"/>
                <a:gd name="T13" fmla="*/ 167 h 432"/>
                <a:gd name="T14" fmla="*/ 1101 w 4119"/>
                <a:gd name="T15" fmla="*/ 150 h 432"/>
                <a:gd name="T16" fmla="*/ 1180 w 4119"/>
                <a:gd name="T17" fmla="*/ 135 h 432"/>
                <a:gd name="T18" fmla="*/ 1258 w 4119"/>
                <a:gd name="T19" fmla="*/ 121 h 432"/>
                <a:gd name="T20" fmla="*/ 1338 w 4119"/>
                <a:gd name="T21" fmla="*/ 108 h 432"/>
                <a:gd name="T22" fmla="*/ 1489 w 4119"/>
                <a:gd name="T23" fmla="*/ 82 h 432"/>
                <a:gd name="T24" fmla="*/ 1639 w 4119"/>
                <a:gd name="T25" fmla="*/ 60 h 432"/>
                <a:gd name="T26" fmla="*/ 1785 w 4119"/>
                <a:gd name="T27" fmla="*/ 41 h 432"/>
                <a:gd name="T28" fmla="*/ 1929 w 4119"/>
                <a:gd name="T29" fmla="*/ 26 h 432"/>
                <a:gd name="T30" fmla="*/ 2068 w 4119"/>
                <a:gd name="T31" fmla="*/ 14 h 432"/>
                <a:gd name="T32" fmla="*/ 2206 w 4119"/>
                <a:gd name="T33" fmla="*/ 6 h 432"/>
                <a:gd name="T34" fmla="*/ 2271 w 4119"/>
                <a:gd name="T35" fmla="*/ 3 h 432"/>
                <a:gd name="T36" fmla="*/ 2338 w 4119"/>
                <a:gd name="T37" fmla="*/ 1 h 432"/>
                <a:gd name="T38" fmla="*/ 2470 w 4119"/>
                <a:gd name="T39" fmla="*/ 0 h 432"/>
                <a:gd name="T40" fmla="*/ 2595 w 4119"/>
                <a:gd name="T41" fmla="*/ 1 h 432"/>
                <a:gd name="T42" fmla="*/ 2658 w 4119"/>
                <a:gd name="T43" fmla="*/ 3 h 432"/>
                <a:gd name="T44" fmla="*/ 2720 w 4119"/>
                <a:gd name="T45" fmla="*/ 6 h 432"/>
                <a:gd name="T46" fmla="*/ 2840 w 4119"/>
                <a:gd name="T47" fmla="*/ 14 h 432"/>
                <a:gd name="T48" fmla="*/ 2958 w 4119"/>
                <a:gd name="T49" fmla="*/ 26 h 432"/>
                <a:gd name="T50" fmla="*/ 3071 w 4119"/>
                <a:gd name="T51" fmla="*/ 41 h 432"/>
                <a:gd name="T52" fmla="*/ 3184 w 4119"/>
                <a:gd name="T53" fmla="*/ 60 h 432"/>
                <a:gd name="T54" fmla="*/ 3291 w 4119"/>
                <a:gd name="T55" fmla="*/ 82 h 432"/>
                <a:gd name="T56" fmla="*/ 3397 w 4119"/>
                <a:gd name="T57" fmla="*/ 108 h 432"/>
                <a:gd name="T58" fmla="*/ 3447 w 4119"/>
                <a:gd name="T59" fmla="*/ 121 h 432"/>
                <a:gd name="T60" fmla="*/ 3498 w 4119"/>
                <a:gd name="T61" fmla="*/ 135 h 432"/>
                <a:gd name="T62" fmla="*/ 3546 w 4119"/>
                <a:gd name="T63" fmla="*/ 150 h 432"/>
                <a:gd name="T64" fmla="*/ 3596 w 4119"/>
                <a:gd name="T65" fmla="*/ 167 h 432"/>
                <a:gd name="T66" fmla="*/ 3690 w 4119"/>
                <a:gd name="T67" fmla="*/ 202 h 432"/>
                <a:gd name="T68" fmla="*/ 3783 w 4119"/>
                <a:gd name="T69" fmla="*/ 242 h 432"/>
                <a:gd name="T70" fmla="*/ 3870 w 4119"/>
                <a:gd name="T71" fmla="*/ 284 h 432"/>
                <a:gd name="T72" fmla="*/ 3956 w 4119"/>
                <a:gd name="T73" fmla="*/ 330 h 432"/>
                <a:gd name="T74" fmla="*/ 4038 w 4119"/>
                <a:gd name="T75" fmla="*/ 379 h 432"/>
                <a:gd name="T76" fmla="*/ 4119 w 4119"/>
                <a:gd name="T77" fmla="*/ 432 h 4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19"/>
                <a:gd name="T118" fmla="*/ 0 h 432"/>
                <a:gd name="T119" fmla="*/ 4119 w 4119"/>
                <a:gd name="T120" fmla="*/ 432 h 4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19" h="432">
                  <a:moveTo>
                    <a:pt x="0" y="432"/>
                  </a:moveTo>
                  <a:lnTo>
                    <a:pt x="177" y="379"/>
                  </a:lnTo>
                  <a:lnTo>
                    <a:pt x="353" y="330"/>
                  </a:lnTo>
                  <a:lnTo>
                    <a:pt x="524" y="284"/>
                  </a:lnTo>
                  <a:lnTo>
                    <a:pt x="694" y="242"/>
                  </a:lnTo>
                  <a:lnTo>
                    <a:pt x="858" y="202"/>
                  </a:lnTo>
                  <a:lnTo>
                    <a:pt x="1021" y="167"/>
                  </a:lnTo>
                  <a:lnTo>
                    <a:pt x="1101" y="150"/>
                  </a:lnTo>
                  <a:lnTo>
                    <a:pt x="1180" y="135"/>
                  </a:lnTo>
                  <a:lnTo>
                    <a:pt x="1258" y="121"/>
                  </a:lnTo>
                  <a:lnTo>
                    <a:pt x="1338" y="108"/>
                  </a:lnTo>
                  <a:lnTo>
                    <a:pt x="1489" y="82"/>
                  </a:lnTo>
                  <a:lnTo>
                    <a:pt x="1639" y="60"/>
                  </a:lnTo>
                  <a:lnTo>
                    <a:pt x="1785" y="41"/>
                  </a:lnTo>
                  <a:lnTo>
                    <a:pt x="1929" y="26"/>
                  </a:lnTo>
                  <a:lnTo>
                    <a:pt x="2068" y="14"/>
                  </a:lnTo>
                  <a:lnTo>
                    <a:pt x="2206" y="6"/>
                  </a:lnTo>
                  <a:lnTo>
                    <a:pt x="2271" y="3"/>
                  </a:lnTo>
                  <a:lnTo>
                    <a:pt x="2338" y="1"/>
                  </a:lnTo>
                  <a:lnTo>
                    <a:pt x="2470" y="0"/>
                  </a:lnTo>
                  <a:lnTo>
                    <a:pt x="2595" y="1"/>
                  </a:lnTo>
                  <a:lnTo>
                    <a:pt x="2658" y="3"/>
                  </a:lnTo>
                  <a:lnTo>
                    <a:pt x="2720" y="6"/>
                  </a:lnTo>
                  <a:lnTo>
                    <a:pt x="2840" y="14"/>
                  </a:lnTo>
                  <a:lnTo>
                    <a:pt x="2958" y="26"/>
                  </a:lnTo>
                  <a:lnTo>
                    <a:pt x="3071" y="41"/>
                  </a:lnTo>
                  <a:lnTo>
                    <a:pt x="3184" y="60"/>
                  </a:lnTo>
                  <a:lnTo>
                    <a:pt x="3291" y="82"/>
                  </a:lnTo>
                  <a:lnTo>
                    <a:pt x="3397" y="108"/>
                  </a:lnTo>
                  <a:lnTo>
                    <a:pt x="3447" y="121"/>
                  </a:lnTo>
                  <a:lnTo>
                    <a:pt x="3498" y="135"/>
                  </a:lnTo>
                  <a:lnTo>
                    <a:pt x="3546" y="150"/>
                  </a:lnTo>
                  <a:lnTo>
                    <a:pt x="3596" y="167"/>
                  </a:lnTo>
                  <a:lnTo>
                    <a:pt x="3690" y="202"/>
                  </a:lnTo>
                  <a:lnTo>
                    <a:pt x="3783" y="242"/>
                  </a:lnTo>
                  <a:lnTo>
                    <a:pt x="3870" y="284"/>
                  </a:lnTo>
                  <a:lnTo>
                    <a:pt x="3956" y="330"/>
                  </a:lnTo>
                  <a:lnTo>
                    <a:pt x="4038" y="379"/>
                  </a:lnTo>
                  <a:lnTo>
                    <a:pt x="4119" y="432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 flipV="1">
              <a:off x="3406" y="3272"/>
              <a:ext cx="0" cy="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2694" y="3281"/>
              <a:ext cx="712" cy="71"/>
            </a:xfrm>
            <a:custGeom>
              <a:avLst/>
              <a:gdLst>
                <a:gd name="T0" fmla="*/ 0 w 3559"/>
                <a:gd name="T1" fmla="*/ 0 h 358"/>
                <a:gd name="T2" fmla="*/ 111 w 3559"/>
                <a:gd name="T3" fmla="*/ 42 h 358"/>
                <a:gd name="T4" fmla="*/ 222 w 3559"/>
                <a:gd name="T5" fmla="*/ 83 h 358"/>
                <a:gd name="T6" fmla="*/ 333 w 3559"/>
                <a:gd name="T7" fmla="*/ 120 h 358"/>
                <a:gd name="T8" fmla="*/ 445 w 3559"/>
                <a:gd name="T9" fmla="*/ 156 h 358"/>
                <a:gd name="T10" fmla="*/ 556 w 3559"/>
                <a:gd name="T11" fmla="*/ 186 h 358"/>
                <a:gd name="T12" fmla="*/ 667 w 3559"/>
                <a:gd name="T13" fmla="*/ 217 h 358"/>
                <a:gd name="T14" fmla="*/ 778 w 3559"/>
                <a:gd name="T15" fmla="*/ 243 h 358"/>
                <a:gd name="T16" fmla="*/ 889 w 3559"/>
                <a:gd name="T17" fmla="*/ 268 h 358"/>
                <a:gd name="T18" fmla="*/ 1000 w 3559"/>
                <a:gd name="T19" fmla="*/ 287 h 358"/>
                <a:gd name="T20" fmla="*/ 1111 w 3559"/>
                <a:gd name="T21" fmla="*/ 306 h 358"/>
                <a:gd name="T22" fmla="*/ 1222 w 3559"/>
                <a:gd name="T23" fmla="*/ 321 h 358"/>
                <a:gd name="T24" fmla="*/ 1333 w 3559"/>
                <a:gd name="T25" fmla="*/ 335 h 358"/>
                <a:gd name="T26" fmla="*/ 1444 w 3559"/>
                <a:gd name="T27" fmla="*/ 344 h 358"/>
                <a:gd name="T28" fmla="*/ 1555 w 3559"/>
                <a:gd name="T29" fmla="*/ 352 h 358"/>
                <a:gd name="T30" fmla="*/ 1666 w 3559"/>
                <a:gd name="T31" fmla="*/ 355 h 358"/>
                <a:gd name="T32" fmla="*/ 1779 w 3559"/>
                <a:gd name="T33" fmla="*/ 358 h 358"/>
                <a:gd name="T34" fmla="*/ 1891 w 3559"/>
                <a:gd name="T35" fmla="*/ 355 h 358"/>
                <a:gd name="T36" fmla="*/ 2002 w 3559"/>
                <a:gd name="T37" fmla="*/ 352 h 358"/>
                <a:gd name="T38" fmla="*/ 2113 w 3559"/>
                <a:gd name="T39" fmla="*/ 344 h 358"/>
                <a:gd name="T40" fmla="*/ 2224 w 3559"/>
                <a:gd name="T41" fmla="*/ 335 h 358"/>
                <a:gd name="T42" fmla="*/ 2335 w 3559"/>
                <a:gd name="T43" fmla="*/ 321 h 358"/>
                <a:gd name="T44" fmla="*/ 2446 w 3559"/>
                <a:gd name="T45" fmla="*/ 306 h 358"/>
                <a:gd name="T46" fmla="*/ 2557 w 3559"/>
                <a:gd name="T47" fmla="*/ 287 h 358"/>
                <a:gd name="T48" fmla="*/ 2668 w 3559"/>
                <a:gd name="T49" fmla="*/ 268 h 358"/>
                <a:gd name="T50" fmla="*/ 2779 w 3559"/>
                <a:gd name="T51" fmla="*/ 243 h 358"/>
                <a:gd name="T52" fmla="*/ 2890 w 3559"/>
                <a:gd name="T53" fmla="*/ 217 h 358"/>
                <a:gd name="T54" fmla="*/ 3001 w 3559"/>
                <a:gd name="T55" fmla="*/ 186 h 358"/>
                <a:gd name="T56" fmla="*/ 3112 w 3559"/>
                <a:gd name="T57" fmla="*/ 156 h 358"/>
                <a:gd name="T58" fmla="*/ 3223 w 3559"/>
                <a:gd name="T59" fmla="*/ 120 h 358"/>
                <a:gd name="T60" fmla="*/ 3334 w 3559"/>
                <a:gd name="T61" fmla="*/ 83 h 358"/>
                <a:gd name="T62" fmla="*/ 3445 w 3559"/>
                <a:gd name="T63" fmla="*/ 42 h 358"/>
                <a:gd name="T64" fmla="*/ 3559 w 3559"/>
                <a:gd name="T65" fmla="*/ 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59"/>
                <a:gd name="T100" fmla="*/ 0 h 358"/>
                <a:gd name="T101" fmla="*/ 3559 w 3559"/>
                <a:gd name="T102" fmla="*/ 358 h 3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59" h="358">
                  <a:moveTo>
                    <a:pt x="0" y="0"/>
                  </a:moveTo>
                  <a:lnTo>
                    <a:pt x="111" y="42"/>
                  </a:lnTo>
                  <a:lnTo>
                    <a:pt x="222" y="83"/>
                  </a:lnTo>
                  <a:lnTo>
                    <a:pt x="333" y="120"/>
                  </a:lnTo>
                  <a:lnTo>
                    <a:pt x="445" y="156"/>
                  </a:lnTo>
                  <a:lnTo>
                    <a:pt x="556" y="186"/>
                  </a:lnTo>
                  <a:lnTo>
                    <a:pt x="667" y="217"/>
                  </a:lnTo>
                  <a:lnTo>
                    <a:pt x="778" y="243"/>
                  </a:lnTo>
                  <a:lnTo>
                    <a:pt x="889" y="268"/>
                  </a:lnTo>
                  <a:lnTo>
                    <a:pt x="1000" y="287"/>
                  </a:lnTo>
                  <a:lnTo>
                    <a:pt x="1111" y="306"/>
                  </a:lnTo>
                  <a:lnTo>
                    <a:pt x="1222" y="321"/>
                  </a:lnTo>
                  <a:lnTo>
                    <a:pt x="1333" y="335"/>
                  </a:lnTo>
                  <a:lnTo>
                    <a:pt x="1444" y="344"/>
                  </a:lnTo>
                  <a:lnTo>
                    <a:pt x="1555" y="352"/>
                  </a:lnTo>
                  <a:lnTo>
                    <a:pt x="1666" y="355"/>
                  </a:lnTo>
                  <a:lnTo>
                    <a:pt x="1779" y="358"/>
                  </a:lnTo>
                  <a:lnTo>
                    <a:pt x="1891" y="355"/>
                  </a:lnTo>
                  <a:lnTo>
                    <a:pt x="2002" y="352"/>
                  </a:lnTo>
                  <a:lnTo>
                    <a:pt x="2113" y="344"/>
                  </a:lnTo>
                  <a:lnTo>
                    <a:pt x="2224" y="335"/>
                  </a:lnTo>
                  <a:lnTo>
                    <a:pt x="2335" y="321"/>
                  </a:lnTo>
                  <a:lnTo>
                    <a:pt x="2446" y="306"/>
                  </a:lnTo>
                  <a:lnTo>
                    <a:pt x="2557" y="287"/>
                  </a:lnTo>
                  <a:lnTo>
                    <a:pt x="2668" y="268"/>
                  </a:lnTo>
                  <a:lnTo>
                    <a:pt x="2779" y="243"/>
                  </a:lnTo>
                  <a:lnTo>
                    <a:pt x="2890" y="217"/>
                  </a:lnTo>
                  <a:lnTo>
                    <a:pt x="3001" y="186"/>
                  </a:lnTo>
                  <a:lnTo>
                    <a:pt x="3112" y="156"/>
                  </a:lnTo>
                  <a:lnTo>
                    <a:pt x="3223" y="120"/>
                  </a:lnTo>
                  <a:lnTo>
                    <a:pt x="3334" y="83"/>
                  </a:lnTo>
                  <a:lnTo>
                    <a:pt x="3445" y="42"/>
                  </a:lnTo>
                  <a:lnTo>
                    <a:pt x="355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 flipV="1">
              <a:off x="2694" y="3281"/>
              <a:ext cx="0" cy="58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 flipV="1">
              <a:off x="3406" y="3281"/>
              <a:ext cx="0" cy="58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2602" y="2933"/>
              <a:ext cx="804" cy="339"/>
            </a:xfrm>
            <a:custGeom>
              <a:avLst/>
              <a:gdLst>
                <a:gd name="T0" fmla="*/ 4022 w 4022"/>
                <a:gd name="T1" fmla="*/ 0 h 1694"/>
                <a:gd name="T2" fmla="*/ 3967 w 4022"/>
                <a:gd name="T3" fmla="*/ 37 h 1694"/>
                <a:gd name="T4" fmla="*/ 3931 w 4022"/>
                <a:gd name="T5" fmla="*/ 62 h 1694"/>
                <a:gd name="T6" fmla="*/ 3877 w 4022"/>
                <a:gd name="T7" fmla="*/ 99 h 1694"/>
                <a:gd name="T8" fmla="*/ 3837 w 4022"/>
                <a:gd name="T9" fmla="*/ 121 h 1694"/>
                <a:gd name="T10" fmla="*/ 3758 w 4022"/>
                <a:gd name="T11" fmla="*/ 164 h 1694"/>
                <a:gd name="T12" fmla="*/ 3718 w 4022"/>
                <a:gd name="T13" fmla="*/ 186 h 1694"/>
                <a:gd name="T14" fmla="*/ 3653 w 4022"/>
                <a:gd name="T15" fmla="*/ 213 h 1694"/>
                <a:gd name="T16" fmla="*/ 3589 w 4022"/>
                <a:gd name="T17" fmla="*/ 241 h 1694"/>
                <a:gd name="T18" fmla="*/ 3498 w 4022"/>
                <a:gd name="T19" fmla="*/ 275 h 1694"/>
                <a:gd name="T20" fmla="*/ 3405 w 4022"/>
                <a:gd name="T21" fmla="*/ 306 h 1694"/>
                <a:gd name="T22" fmla="*/ 3359 w 4022"/>
                <a:gd name="T23" fmla="*/ 321 h 1694"/>
                <a:gd name="T24" fmla="*/ 3259 w 4022"/>
                <a:gd name="T25" fmla="*/ 346 h 1694"/>
                <a:gd name="T26" fmla="*/ 3157 w 4022"/>
                <a:gd name="T27" fmla="*/ 368 h 1694"/>
                <a:gd name="T28" fmla="*/ 3050 w 4022"/>
                <a:gd name="T29" fmla="*/ 386 h 1694"/>
                <a:gd name="T30" fmla="*/ 2942 w 4022"/>
                <a:gd name="T31" fmla="*/ 402 h 1694"/>
                <a:gd name="T32" fmla="*/ 2828 w 4022"/>
                <a:gd name="T33" fmla="*/ 414 h 1694"/>
                <a:gd name="T34" fmla="*/ 2740 w 4022"/>
                <a:gd name="T35" fmla="*/ 420 h 1694"/>
                <a:gd name="T36" fmla="*/ 2652 w 4022"/>
                <a:gd name="T37" fmla="*/ 426 h 1694"/>
                <a:gd name="T38" fmla="*/ 2592 w 4022"/>
                <a:gd name="T39" fmla="*/ 429 h 1694"/>
                <a:gd name="T40" fmla="*/ 2529 w 4022"/>
                <a:gd name="T41" fmla="*/ 431 h 1694"/>
                <a:gd name="T42" fmla="*/ 2435 w 4022"/>
                <a:gd name="T43" fmla="*/ 432 h 1694"/>
                <a:gd name="T44" fmla="*/ 2340 w 4022"/>
                <a:gd name="T45" fmla="*/ 431 h 1694"/>
                <a:gd name="T46" fmla="*/ 2208 w 4022"/>
                <a:gd name="T47" fmla="*/ 427 h 1694"/>
                <a:gd name="T48" fmla="*/ 2106 w 4022"/>
                <a:gd name="T49" fmla="*/ 420 h 1694"/>
                <a:gd name="T50" fmla="*/ 2038 w 4022"/>
                <a:gd name="T51" fmla="*/ 416 h 1694"/>
                <a:gd name="T52" fmla="*/ 1935 w 4022"/>
                <a:gd name="T53" fmla="*/ 409 h 1694"/>
                <a:gd name="T54" fmla="*/ 1864 w 4022"/>
                <a:gd name="T55" fmla="*/ 401 h 1694"/>
                <a:gd name="T56" fmla="*/ 1720 w 4022"/>
                <a:gd name="T57" fmla="*/ 385 h 1694"/>
                <a:gd name="T58" fmla="*/ 1573 w 4022"/>
                <a:gd name="T59" fmla="*/ 367 h 1694"/>
                <a:gd name="T60" fmla="*/ 1499 w 4022"/>
                <a:gd name="T61" fmla="*/ 357 h 1694"/>
                <a:gd name="T62" fmla="*/ 1347 w 4022"/>
                <a:gd name="T63" fmla="*/ 334 h 1694"/>
                <a:gd name="T64" fmla="*/ 1269 w 4022"/>
                <a:gd name="T65" fmla="*/ 319 h 1694"/>
                <a:gd name="T66" fmla="*/ 1150 w 4022"/>
                <a:gd name="T67" fmla="*/ 298 h 1694"/>
                <a:gd name="T68" fmla="*/ 1031 w 4022"/>
                <a:gd name="T69" fmla="*/ 276 h 1694"/>
                <a:gd name="T70" fmla="*/ 868 w 4022"/>
                <a:gd name="T71" fmla="*/ 242 h 1694"/>
                <a:gd name="T72" fmla="*/ 701 w 4022"/>
                <a:gd name="T73" fmla="*/ 206 h 1694"/>
                <a:gd name="T74" fmla="*/ 530 w 4022"/>
                <a:gd name="T75" fmla="*/ 165 h 1694"/>
                <a:gd name="T76" fmla="*/ 443 w 4022"/>
                <a:gd name="T77" fmla="*/ 144 h 1694"/>
                <a:gd name="T78" fmla="*/ 268 w 4022"/>
                <a:gd name="T79" fmla="*/ 99 h 1694"/>
                <a:gd name="T80" fmla="*/ 89 w 4022"/>
                <a:gd name="T81" fmla="*/ 52 h 1694"/>
                <a:gd name="T82" fmla="*/ 0 w 4022"/>
                <a:gd name="T83" fmla="*/ 28 h 1694"/>
                <a:gd name="T84" fmla="*/ 52 w 4022"/>
                <a:gd name="T85" fmla="*/ 55 h 1694"/>
                <a:gd name="T86" fmla="*/ 103 w 4022"/>
                <a:gd name="T87" fmla="*/ 91 h 1694"/>
                <a:gd name="T88" fmla="*/ 149 w 4022"/>
                <a:gd name="T89" fmla="*/ 137 h 1694"/>
                <a:gd name="T90" fmla="*/ 194 w 4022"/>
                <a:gd name="T91" fmla="*/ 194 h 1694"/>
                <a:gd name="T92" fmla="*/ 233 w 4022"/>
                <a:gd name="T93" fmla="*/ 257 h 1694"/>
                <a:gd name="T94" fmla="*/ 271 w 4022"/>
                <a:gd name="T95" fmla="*/ 331 h 1694"/>
                <a:gd name="T96" fmla="*/ 305 w 4022"/>
                <a:gd name="T97" fmla="*/ 412 h 1694"/>
                <a:gd name="T98" fmla="*/ 336 w 4022"/>
                <a:gd name="T99" fmla="*/ 505 h 1694"/>
                <a:gd name="T100" fmla="*/ 362 w 4022"/>
                <a:gd name="T101" fmla="*/ 605 h 1694"/>
                <a:gd name="T102" fmla="*/ 387 w 4022"/>
                <a:gd name="T103" fmla="*/ 714 h 1694"/>
                <a:gd name="T104" fmla="*/ 408 w 4022"/>
                <a:gd name="T105" fmla="*/ 832 h 1694"/>
                <a:gd name="T106" fmla="*/ 426 w 4022"/>
                <a:gd name="T107" fmla="*/ 960 h 1694"/>
                <a:gd name="T108" fmla="*/ 439 w 4022"/>
                <a:gd name="T109" fmla="*/ 1096 h 1694"/>
                <a:gd name="T110" fmla="*/ 451 w 4022"/>
                <a:gd name="T111" fmla="*/ 1242 h 1694"/>
                <a:gd name="T112" fmla="*/ 458 w 4022"/>
                <a:gd name="T113" fmla="*/ 1396 h 1694"/>
                <a:gd name="T114" fmla="*/ 463 w 4022"/>
                <a:gd name="T115" fmla="*/ 1560 h 16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22"/>
                <a:gd name="T175" fmla="*/ 0 h 1694"/>
                <a:gd name="T176" fmla="*/ 4022 w 4022"/>
                <a:gd name="T177" fmla="*/ 1694 h 16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22" h="1694">
                  <a:moveTo>
                    <a:pt x="4022" y="1694"/>
                  </a:moveTo>
                  <a:lnTo>
                    <a:pt x="4022" y="0"/>
                  </a:lnTo>
                  <a:lnTo>
                    <a:pt x="3985" y="25"/>
                  </a:lnTo>
                  <a:lnTo>
                    <a:pt x="3967" y="37"/>
                  </a:lnTo>
                  <a:lnTo>
                    <a:pt x="3950" y="51"/>
                  </a:lnTo>
                  <a:lnTo>
                    <a:pt x="3931" y="62"/>
                  </a:lnTo>
                  <a:lnTo>
                    <a:pt x="3913" y="74"/>
                  </a:lnTo>
                  <a:lnTo>
                    <a:pt x="3877" y="99"/>
                  </a:lnTo>
                  <a:lnTo>
                    <a:pt x="3856" y="110"/>
                  </a:lnTo>
                  <a:lnTo>
                    <a:pt x="3837" y="121"/>
                  </a:lnTo>
                  <a:lnTo>
                    <a:pt x="3798" y="144"/>
                  </a:lnTo>
                  <a:lnTo>
                    <a:pt x="3758" y="164"/>
                  </a:lnTo>
                  <a:lnTo>
                    <a:pt x="3737" y="174"/>
                  </a:lnTo>
                  <a:lnTo>
                    <a:pt x="3718" y="186"/>
                  </a:lnTo>
                  <a:lnTo>
                    <a:pt x="3675" y="204"/>
                  </a:lnTo>
                  <a:lnTo>
                    <a:pt x="3653" y="213"/>
                  </a:lnTo>
                  <a:lnTo>
                    <a:pt x="3633" y="223"/>
                  </a:lnTo>
                  <a:lnTo>
                    <a:pt x="3589" y="241"/>
                  </a:lnTo>
                  <a:lnTo>
                    <a:pt x="3545" y="259"/>
                  </a:lnTo>
                  <a:lnTo>
                    <a:pt x="3498" y="275"/>
                  </a:lnTo>
                  <a:lnTo>
                    <a:pt x="3453" y="291"/>
                  </a:lnTo>
                  <a:lnTo>
                    <a:pt x="3405" y="306"/>
                  </a:lnTo>
                  <a:lnTo>
                    <a:pt x="3381" y="313"/>
                  </a:lnTo>
                  <a:lnTo>
                    <a:pt x="3359" y="321"/>
                  </a:lnTo>
                  <a:lnTo>
                    <a:pt x="3309" y="333"/>
                  </a:lnTo>
                  <a:lnTo>
                    <a:pt x="3259" y="346"/>
                  </a:lnTo>
                  <a:lnTo>
                    <a:pt x="3208" y="357"/>
                  </a:lnTo>
                  <a:lnTo>
                    <a:pt x="3157" y="368"/>
                  </a:lnTo>
                  <a:lnTo>
                    <a:pt x="3104" y="377"/>
                  </a:lnTo>
                  <a:lnTo>
                    <a:pt x="3050" y="386"/>
                  </a:lnTo>
                  <a:lnTo>
                    <a:pt x="2996" y="394"/>
                  </a:lnTo>
                  <a:lnTo>
                    <a:pt x="2942" y="402"/>
                  </a:lnTo>
                  <a:lnTo>
                    <a:pt x="2885" y="408"/>
                  </a:lnTo>
                  <a:lnTo>
                    <a:pt x="2828" y="414"/>
                  </a:lnTo>
                  <a:lnTo>
                    <a:pt x="2769" y="418"/>
                  </a:lnTo>
                  <a:lnTo>
                    <a:pt x="2740" y="420"/>
                  </a:lnTo>
                  <a:lnTo>
                    <a:pt x="2712" y="424"/>
                  </a:lnTo>
                  <a:lnTo>
                    <a:pt x="2652" y="426"/>
                  </a:lnTo>
                  <a:lnTo>
                    <a:pt x="2621" y="427"/>
                  </a:lnTo>
                  <a:lnTo>
                    <a:pt x="2592" y="429"/>
                  </a:lnTo>
                  <a:lnTo>
                    <a:pt x="2560" y="429"/>
                  </a:lnTo>
                  <a:lnTo>
                    <a:pt x="2529" y="431"/>
                  </a:lnTo>
                  <a:lnTo>
                    <a:pt x="2468" y="433"/>
                  </a:lnTo>
                  <a:lnTo>
                    <a:pt x="2435" y="432"/>
                  </a:lnTo>
                  <a:lnTo>
                    <a:pt x="2403" y="432"/>
                  </a:lnTo>
                  <a:lnTo>
                    <a:pt x="2340" y="431"/>
                  </a:lnTo>
                  <a:lnTo>
                    <a:pt x="2274" y="428"/>
                  </a:lnTo>
                  <a:lnTo>
                    <a:pt x="2208" y="427"/>
                  </a:lnTo>
                  <a:lnTo>
                    <a:pt x="2140" y="423"/>
                  </a:lnTo>
                  <a:lnTo>
                    <a:pt x="2106" y="420"/>
                  </a:lnTo>
                  <a:lnTo>
                    <a:pt x="2074" y="419"/>
                  </a:lnTo>
                  <a:lnTo>
                    <a:pt x="2038" y="416"/>
                  </a:lnTo>
                  <a:lnTo>
                    <a:pt x="2004" y="414"/>
                  </a:lnTo>
                  <a:lnTo>
                    <a:pt x="1935" y="409"/>
                  </a:lnTo>
                  <a:lnTo>
                    <a:pt x="1899" y="405"/>
                  </a:lnTo>
                  <a:lnTo>
                    <a:pt x="1864" y="401"/>
                  </a:lnTo>
                  <a:lnTo>
                    <a:pt x="1793" y="394"/>
                  </a:lnTo>
                  <a:lnTo>
                    <a:pt x="1720" y="385"/>
                  </a:lnTo>
                  <a:lnTo>
                    <a:pt x="1648" y="377"/>
                  </a:lnTo>
                  <a:lnTo>
                    <a:pt x="1573" y="367"/>
                  </a:lnTo>
                  <a:lnTo>
                    <a:pt x="1535" y="361"/>
                  </a:lnTo>
                  <a:lnTo>
                    <a:pt x="1499" y="357"/>
                  </a:lnTo>
                  <a:lnTo>
                    <a:pt x="1423" y="346"/>
                  </a:lnTo>
                  <a:lnTo>
                    <a:pt x="1347" y="334"/>
                  </a:lnTo>
                  <a:lnTo>
                    <a:pt x="1308" y="326"/>
                  </a:lnTo>
                  <a:lnTo>
                    <a:pt x="1269" y="319"/>
                  </a:lnTo>
                  <a:lnTo>
                    <a:pt x="1191" y="306"/>
                  </a:lnTo>
                  <a:lnTo>
                    <a:pt x="1150" y="298"/>
                  </a:lnTo>
                  <a:lnTo>
                    <a:pt x="1110" y="291"/>
                  </a:lnTo>
                  <a:lnTo>
                    <a:pt x="1031" y="276"/>
                  </a:lnTo>
                  <a:lnTo>
                    <a:pt x="949" y="259"/>
                  </a:lnTo>
                  <a:lnTo>
                    <a:pt x="868" y="242"/>
                  </a:lnTo>
                  <a:lnTo>
                    <a:pt x="784" y="224"/>
                  </a:lnTo>
                  <a:lnTo>
                    <a:pt x="701" y="206"/>
                  </a:lnTo>
                  <a:lnTo>
                    <a:pt x="615" y="186"/>
                  </a:lnTo>
                  <a:lnTo>
                    <a:pt x="530" y="165"/>
                  </a:lnTo>
                  <a:lnTo>
                    <a:pt x="486" y="154"/>
                  </a:lnTo>
                  <a:lnTo>
                    <a:pt x="443" y="144"/>
                  </a:lnTo>
                  <a:lnTo>
                    <a:pt x="357" y="123"/>
                  </a:lnTo>
                  <a:lnTo>
                    <a:pt x="268" y="99"/>
                  </a:lnTo>
                  <a:lnTo>
                    <a:pt x="180" y="77"/>
                  </a:lnTo>
                  <a:lnTo>
                    <a:pt x="89" y="52"/>
                  </a:lnTo>
                  <a:lnTo>
                    <a:pt x="44" y="39"/>
                  </a:lnTo>
                  <a:lnTo>
                    <a:pt x="0" y="28"/>
                  </a:lnTo>
                  <a:lnTo>
                    <a:pt x="26" y="40"/>
                  </a:lnTo>
                  <a:lnTo>
                    <a:pt x="52" y="55"/>
                  </a:lnTo>
                  <a:lnTo>
                    <a:pt x="77" y="72"/>
                  </a:lnTo>
                  <a:lnTo>
                    <a:pt x="103" y="91"/>
                  </a:lnTo>
                  <a:lnTo>
                    <a:pt x="126" y="113"/>
                  </a:lnTo>
                  <a:lnTo>
                    <a:pt x="149" y="137"/>
                  </a:lnTo>
                  <a:lnTo>
                    <a:pt x="171" y="163"/>
                  </a:lnTo>
                  <a:lnTo>
                    <a:pt x="194" y="194"/>
                  </a:lnTo>
                  <a:lnTo>
                    <a:pt x="213" y="224"/>
                  </a:lnTo>
                  <a:lnTo>
                    <a:pt x="233" y="257"/>
                  </a:lnTo>
                  <a:lnTo>
                    <a:pt x="251" y="292"/>
                  </a:lnTo>
                  <a:lnTo>
                    <a:pt x="271" y="331"/>
                  </a:lnTo>
                  <a:lnTo>
                    <a:pt x="288" y="370"/>
                  </a:lnTo>
                  <a:lnTo>
                    <a:pt x="305" y="412"/>
                  </a:lnTo>
                  <a:lnTo>
                    <a:pt x="320" y="457"/>
                  </a:lnTo>
                  <a:lnTo>
                    <a:pt x="336" y="505"/>
                  </a:lnTo>
                  <a:lnTo>
                    <a:pt x="349" y="554"/>
                  </a:lnTo>
                  <a:lnTo>
                    <a:pt x="362" y="605"/>
                  </a:lnTo>
                  <a:lnTo>
                    <a:pt x="375" y="659"/>
                  </a:lnTo>
                  <a:lnTo>
                    <a:pt x="387" y="714"/>
                  </a:lnTo>
                  <a:lnTo>
                    <a:pt x="398" y="772"/>
                  </a:lnTo>
                  <a:lnTo>
                    <a:pt x="408" y="832"/>
                  </a:lnTo>
                  <a:lnTo>
                    <a:pt x="417" y="894"/>
                  </a:lnTo>
                  <a:lnTo>
                    <a:pt x="426" y="960"/>
                  </a:lnTo>
                  <a:lnTo>
                    <a:pt x="433" y="1027"/>
                  </a:lnTo>
                  <a:lnTo>
                    <a:pt x="439" y="1096"/>
                  </a:lnTo>
                  <a:lnTo>
                    <a:pt x="445" y="1168"/>
                  </a:lnTo>
                  <a:lnTo>
                    <a:pt x="451" y="1242"/>
                  </a:lnTo>
                  <a:lnTo>
                    <a:pt x="454" y="1317"/>
                  </a:lnTo>
                  <a:lnTo>
                    <a:pt x="458" y="1396"/>
                  </a:lnTo>
                  <a:lnTo>
                    <a:pt x="460" y="1476"/>
                  </a:lnTo>
                  <a:lnTo>
                    <a:pt x="463" y="156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2694" y="3869"/>
              <a:ext cx="712" cy="72"/>
            </a:xfrm>
            <a:custGeom>
              <a:avLst/>
              <a:gdLst>
                <a:gd name="T0" fmla="*/ 0 w 3559"/>
                <a:gd name="T1" fmla="*/ 0 h 359"/>
                <a:gd name="T2" fmla="*/ 111 w 3559"/>
                <a:gd name="T3" fmla="*/ 42 h 359"/>
                <a:gd name="T4" fmla="*/ 222 w 3559"/>
                <a:gd name="T5" fmla="*/ 83 h 359"/>
                <a:gd name="T6" fmla="*/ 333 w 3559"/>
                <a:gd name="T7" fmla="*/ 120 h 359"/>
                <a:gd name="T8" fmla="*/ 445 w 3559"/>
                <a:gd name="T9" fmla="*/ 157 h 359"/>
                <a:gd name="T10" fmla="*/ 556 w 3559"/>
                <a:gd name="T11" fmla="*/ 187 h 359"/>
                <a:gd name="T12" fmla="*/ 667 w 3559"/>
                <a:gd name="T13" fmla="*/ 218 h 359"/>
                <a:gd name="T14" fmla="*/ 778 w 3559"/>
                <a:gd name="T15" fmla="*/ 244 h 359"/>
                <a:gd name="T16" fmla="*/ 889 w 3559"/>
                <a:gd name="T17" fmla="*/ 269 h 359"/>
                <a:gd name="T18" fmla="*/ 1000 w 3559"/>
                <a:gd name="T19" fmla="*/ 288 h 359"/>
                <a:gd name="T20" fmla="*/ 1111 w 3559"/>
                <a:gd name="T21" fmla="*/ 308 h 359"/>
                <a:gd name="T22" fmla="*/ 1222 w 3559"/>
                <a:gd name="T23" fmla="*/ 322 h 359"/>
                <a:gd name="T24" fmla="*/ 1333 w 3559"/>
                <a:gd name="T25" fmla="*/ 336 h 359"/>
                <a:gd name="T26" fmla="*/ 1444 w 3559"/>
                <a:gd name="T27" fmla="*/ 345 h 359"/>
                <a:gd name="T28" fmla="*/ 1555 w 3559"/>
                <a:gd name="T29" fmla="*/ 353 h 359"/>
                <a:gd name="T30" fmla="*/ 1666 w 3559"/>
                <a:gd name="T31" fmla="*/ 356 h 359"/>
                <a:gd name="T32" fmla="*/ 1779 w 3559"/>
                <a:gd name="T33" fmla="*/ 359 h 359"/>
                <a:gd name="T34" fmla="*/ 1891 w 3559"/>
                <a:gd name="T35" fmla="*/ 356 h 359"/>
                <a:gd name="T36" fmla="*/ 2002 w 3559"/>
                <a:gd name="T37" fmla="*/ 353 h 359"/>
                <a:gd name="T38" fmla="*/ 2113 w 3559"/>
                <a:gd name="T39" fmla="*/ 345 h 359"/>
                <a:gd name="T40" fmla="*/ 2224 w 3559"/>
                <a:gd name="T41" fmla="*/ 336 h 359"/>
                <a:gd name="T42" fmla="*/ 2335 w 3559"/>
                <a:gd name="T43" fmla="*/ 322 h 359"/>
                <a:gd name="T44" fmla="*/ 2446 w 3559"/>
                <a:gd name="T45" fmla="*/ 308 h 359"/>
                <a:gd name="T46" fmla="*/ 2557 w 3559"/>
                <a:gd name="T47" fmla="*/ 288 h 359"/>
                <a:gd name="T48" fmla="*/ 2668 w 3559"/>
                <a:gd name="T49" fmla="*/ 269 h 359"/>
                <a:gd name="T50" fmla="*/ 2779 w 3559"/>
                <a:gd name="T51" fmla="*/ 244 h 359"/>
                <a:gd name="T52" fmla="*/ 2890 w 3559"/>
                <a:gd name="T53" fmla="*/ 218 h 359"/>
                <a:gd name="T54" fmla="*/ 3001 w 3559"/>
                <a:gd name="T55" fmla="*/ 187 h 359"/>
                <a:gd name="T56" fmla="*/ 3112 w 3559"/>
                <a:gd name="T57" fmla="*/ 157 h 359"/>
                <a:gd name="T58" fmla="*/ 3223 w 3559"/>
                <a:gd name="T59" fmla="*/ 120 h 359"/>
                <a:gd name="T60" fmla="*/ 3334 w 3559"/>
                <a:gd name="T61" fmla="*/ 83 h 359"/>
                <a:gd name="T62" fmla="*/ 3445 w 3559"/>
                <a:gd name="T63" fmla="*/ 42 h 359"/>
                <a:gd name="T64" fmla="*/ 3559 w 3559"/>
                <a:gd name="T65" fmla="*/ 0 h 3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59"/>
                <a:gd name="T100" fmla="*/ 0 h 359"/>
                <a:gd name="T101" fmla="*/ 3559 w 3559"/>
                <a:gd name="T102" fmla="*/ 359 h 3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59" h="359">
                  <a:moveTo>
                    <a:pt x="0" y="0"/>
                  </a:moveTo>
                  <a:lnTo>
                    <a:pt x="111" y="42"/>
                  </a:lnTo>
                  <a:lnTo>
                    <a:pt x="222" y="83"/>
                  </a:lnTo>
                  <a:lnTo>
                    <a:pt x="333" y="120"/>
                  </a:lnTo>
                  <a:lnTo>
                    <a:pt x="445" y="157"/>
                  </a:lnTo>
                  <a:lnTo>
                    <a:pt x="556" y="187"/>
                  </a:lnTo>
                  <a:lnTo>
                    <a:pt x="667" y="218"/>
                  </a:lnTo>
                  <a:lnTo>
                    <a:pt x="778" y="244"/>
                  </a:lnTo>
                  <a:lnTo>
                    <a:pt x="889" y="269"/>
                  </a:lnTo>
                  <a:lnTo>
                    <a:pt x="1000" y="288"/>
                  </a:lnTo>
                  <a:lnTo>
                    <a:pt x="1111" y="308"/>
                  </a:lnTo>
                  <a:lnTo>
                    <a:pt x="1222" y="322"/>
                  </a:lnTo>
                  <a:lnTo>
                    <a:pt x="1333" y="336"/>
                  </a:lnTo>
                  <a:lnTo>
                    <a:pt x="1444" y="345"/>
                  </a:lnTo>
                  <a:lnTo>
                    <a:pt x="1555" y="353"/>
                  </a:lnTo>
                  <a:lnTo>
                    <a:pt x="1666" y="356"/>
                  </a:lnTo>
                  <a:lnTo>
                    <a:pt x="1779" y="359"/>
                  </a:lnTo>
                  <a:lnTo>
                    <a:pt x="1891" y="356"/>
                  </a:lnTo>
                  <a:lnTo>
                    <a:pt x="2002" y="353"/>
                  </a:lnTo>
                  <a:lnTo>
                    <a:pt x="2113" y="345"/>
                  </a:lnTo>
                  <a:lnTo>
                    <a:pt x="2224" y="336"/>
                  </a:lnTo>
                  <a:lnTo>
                    <a:pt x="2335" y="322"/>
                  </a:lnTo>
                  <a:lnTo>
                    <a:pt x="2446" y="308"/>
                  </a:lnTo>
                  <a:lnTo>
                    <a:pt x="2557" y="288"/>
                  </a:lnTo>
                  <a:lnTo>
                    <a:pt x="2668" y="269"/>
                  </a:lnTo>
                  <a:lnTo>
                    <a:pt x="2779" y="244"/>
                  </a:lnTo>
                  <a:lnTo>
                    <a:pt x="2890" y="218"/>
                  </a:lnTo>
                  <a:lnTo>
                    <a:pt x="3001" y="187"/>
                  </a:lnTo>
                  <a:lnTo>
                    <a:pt x="3112" y="157"/>
                  </a:lnTo>
                  <a:lnTo>
                    <a:pt x="3223" y="120"/>
                  </a:lnTo>
                  <a:lnTo>
                    <a:pt x="3334" y="83"/>
                  </a:lnTo>
                  <a:lnTo>
                    <a:pt x="3445" y="42"/>
                  </a:lnTo>
                  <a:lnTo>
                    <a:pt x="3559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3471863" y="5010151"/>
            <a:ext cx="1371600" cy="1552575"/>
            <a:chOff x="1227" y="3156"/>
            <a:chExt cx="864" cy="978"/>
          </a:xfrm>
        </p:grpSpPr>
        <p:sp>
          <p:nvSpPr>
            <p:cNvPr id="2061" name="Text Box 55"/>
            <p:cNvSpPr txBox="1">
              <a:spLocks noChangeArrowheads="1"/>
            </p:cNvSpPr>
            <p:nvPr/>
          </p:nvSpPr>
          <p:spPr bwMode="auto">
            <a:xfrm>
              <a:off x="1227" y="3769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111111"/>
                  </a:solidFill>
                  <a:latin typeface="Times New Roman" panose="02020603050405020304" pitchFamily="18" charset="0"/>
                </a:rPr>
                <a:t>石块</a:t>
              </a:r>
            </a:p>
          </p:txBody>
        </p:sp>
        <p:sp>
          <p:nvSpPr>
            <p:cNvPr id="2062" name="Freeform 56" descr="白色大理石"/>
            <p:cNvSpPr>
              <a:spLocks/>
            </p:cNvSpPr>
            <p:nvPr/>
          </p:nvSpPr>
          <p:spPr bwMode="auto">
            <a:xfrm>
              <a:off x="1234" y="3156"/>
              <a:ext cx="816" cy="593"/>
            </a:xfrm>
            <a:custGeom>
              <a:avLst/>
              <a:gdLst>
                <a:gd name="T0" fmla="*/ 0 w 846"/>
                <a:gd name="T1" fmla="*/ 372 h 599"/>
                <a:gd name="T2" fmla="*/ 13 w 846"/>
                <a:gd name="T3" fmla="*/ 261 h 599"/>
                <a:gd name="T4" fmla="*/ 29 w 846"/>
                <a:gd name="T5" fmla="*/ 170 h 599"/>
                <a:gd name="T6" fmla="*/ 284 w 846"/>
                <a:gd name="T7" fmla="*/ 22 h 599"/>
                <a:gd name="T8" fmla="*/ 490 w 846"/>
                <a:gd name="T9" fmla="*/ 39 h 599"/>
                <a:gd name="T10" fmla="*/ 531 w 846"/>
                <a:gd name="T11" fmla="*/ 63 h 599"/>
                <a:gd name="T12" fmla="*/ 572 w 846"/>
                <a:gd name="T13" fmla="*/ 105 h 599"/>
                <a:gd name="T14" fmla="*/ 622 w 846"/>
                <a:gd name="T15" fmla="*/ 121 h 599"/>
                <a:gd name="T16" fmla="*/ 646 w 846"/>
                <a:gd name="T17" fmla="*/ 129 h 599"/>
                <a:gd name="T18" fmla="*/ 688 w 846"/>
                <a:gd name="T19" fmla="*/ 162 h 599"/>
                <a:gd name="T20" fmla="*/ 737 w 846"/>
                <a:gd name="T21" fmla="*/ 179 h 599"/>
                <a:gd name="T22" fmla="*/ 778 w 846"/>
                <a:gd name="T23" fmla="*/ 253 h 599"/>
                <a:gd name="T24" fmla="*/ 827 w 846"/>
                <a:gd name="T25" fmla="*/ 327 h 599"/>
                <a:gd name="T26" fmla="*/ 844 w 846"/>
                <a:gd name="T27" fmla="*/ 376 h 599"/>
                <a:gd name="T28" fmla="*/ 836 w 846"/>
                <a:gd name="T29" fmla="*/ 450 h 599"/>
                <a:gd name="T30" fmla="*/ 795 w 846"/>
                <a:gd name="T31" fmla="*/ 491 h 599"/>
                <a:gd name="T32" fmla="*/ 753 w 846"/>
                <a:gd name="T33" fmla="*/ 532 h 599"/>
                <a:gd name="T34" fmla="*/ 564 w 846"/>
                <a:gd name="T35" fmla="*/ 574 h 599"/>
                <a:gd name="T36" fmla="*/ 342 w 846"/>
                <a:gd name="T37" fmla="*/ 582 h 599"/>
                <a:gd name="T38" fmla="*/ 194 w 846"/>
                <a:gd name="T39" fmla="*/ 549 h 599"/>
                <a:gd name="T40" fmla="*/ 79 w 846"/>
                <a:gd name="T41" fmla="*/ 475 h 599"/>
                <a:gd name="T42" fmla="*/ 13 w 846"/>
                <a:gd name="T43" fmla="*/ 417 h 599"/>
                <a:gd name="T44" fmla="*/ 0 w 846"/>
                <a:gd name="T45" fmla="*/ 372 h 5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6"/>
                <a:gd name="T70" fmla="*/ 0 h 599"/>
                <a:gd name="T71" fmla="*/ 846 w 846"/>
                <a:gd name="T72" fmla="*/ 599 h 5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6" h="599">
                  <a:moveTo>
                    <a:pt x="0" y="372"/>
                  </a:moveTo>
                  <a:cubicBezTo>
                    <a:pt x="0" y="346"/>
                    <a:pt x="8" y="295"/>
                    <a:pt x="13" y="261"/>
                  </a:cubicBezTo>
                  <a:cubicBezTo>
                    <a:pt x="14" y="255"/>
                    <a:pt x="18" y="189"/>
                    <a:pt x="29" y="170"/>
                  </a:cubicBezTo>
                  <a:cubicBezTo>
                    <a:pt x="73" y="98"/>
                    <a:pt x="207" y="51"/>
                    <a:pt x="284" y="22"/>
                  </a:cubicBezTo>
                  <a:cubicBezTo>
                    <a:pt x="361" y="0"/>
                    <a:pt x="449" y="32"/>
                    <a:pt x="490" y="39"/>
                  </a:cubicBezTo>
                  <a:cubicBezTo>
                    <a:pt x="531" y="46"/>
                    <a:pt x="517" y="52"/>
                    <a:pt x="531" y="63"/>
                  </a:cubicBezTo>
                  <a:cubicBezTo>
                    <a:pt x="545" y="74"/>
                    <a:pt x="557" y="95"/>
                    <a:pt x="572" y="105"/>
                  </a:cubicBezTo>
                  <a:cubicBezTo>
                    <a:pt x="587" y="115"/>
                    <a:pt x="610" y="117"/>
                    <a:pt x="622" y="121"/>
                  </a:cubicBezTo>
                  <a:cubicBezTo>
                    <a:pt x="630" y="124"/>
                    <a:pt x="646" y="129"/>
                    <a:pt x="646" y="129"/>
                  </a:cubicBezTo>
                  <a:cubicBezTo>
                    <a:pt x="661" y="144"/>
                    <a:pt x="667" y="153"/>
                    <a:pt x="688" y="162"/>
                  </a:cubicBezTo>
                  <a:cubicBezTo>
                    <a:pt x="704" y="169"/>
                    <a:pt x="737" y="179"/>
                    <a:pt x="737" y="179"/>
                  </a:cubicBezTo>
                  <a:cubicBezTo>
                    <a:pt x="753" y="203"/>
                    <a:pt x="762" y="228"/>
                    <a:pt x="778" y="253"/>
                  </a:cubicBezTo>
                  <a:cubicBezTo>
                    <a:pt x="787" y="291"/>
                    <a:pt x="795" y="304"/>
                    <a:pt x="827" y="327"/>
                  </a:cubicBezTo>
                  <a:cubicBezTo>
                    <a:pt x="829" y="332"/>
                    <a:pt x="844" y="371"/>
                    <a:pt x="844" y="376"/>
                  </a:cubicBezTo>
                  <a:cubicBezTo>
                    <a:pt x="844" y="401"/>
                    <a:pt x="846" y="427"/>
                    <a:pt x="836" y="450"/>
                  </a:cubicBezTo>
                  <a:cubicBezTo>
                    <a:pt x="828" y="468"/>
                    <a:pt x="809" y="477"/>
                    <a:pt x="795" y="491"/>
                  </a:cubicBezTo>
                  <a:cubicBezTo>
                    <a:pt x="790" y="496"/>
                    <a:pt x="755" y="531"/>
                    <a:pt x="753" y="532"/>
                  </a:cubicBezTo>
                  <a:cubicBezTo>
                    <a:pt x="696" y="554"/>
                    <a:pt x="625" y="565"/>
                    <a:pt x="564" y="574"/>
                  </a:cubicBezTo>
                  <a:cubicBezTo>
                    <a:pt x="486" y="599"/>
                    <a:pt x="431" y="587"/>
                    <a:pt x="342" y="582"/>
                  </a:cubicBezTo>
                  <a:cubicBezTo>
                    <a:pt x="293" y="566"/>
                    <a:pt x="244" y="556"/>
                    <a:pt x="194" y="549"/>
                  </a:cubicBezTo>
                  <a:cubicBezTo>
                    <a:pt x="155" y="523"/>
                    <a:pt x="115" y="506"/>
                    <a:pt x="79" y="475"/>
                  </a:cubicBezTo>
                  <a:cubicBezTo>
                    <a:pt x="59" y="458"/>
                    <a:pt x="38" y="430"/>
                    <a:pt x="13" y="417"/>
                  </a:cubicBezTo>
                  <a:cubicBezTo>
                    <a:pt x="0" y="400"/>
                    <a:pt x="0" y="398"/>
                    <a:pt x="0" y="372"/>
                  </a:cubicBezTo>
                  <a:close/>
                </a:path>
              </a:pathLst>
            </a:custGeom>
            <a:blipFill dpi="0" rotWithShape="1">
              <a:blip r:embed="rId7"/>
              <a:srcRect/>
              <a:tile tx="0" ty="0" sx="100000" sy="100000" flip="none" algn="tl"/>
            </a:blipFill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58"/>
          <p:cNvSpPr>
            <a:spLocks noChangeArrowheads="1"/>
          </p:cNvSpPr>
          <p:nvPr/>
        </p:nvSpPr>
        <p:spPr bwMode="auto">
          <a:xfrm>
            <a:off x="2133601" y="558800"/>
            <a:ext cx="4106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2550DB"/>
                </a:solidFill>
              </a:rPr>
              <a:t>二、密度的测量</a:t>
            </a:r>
          </a:p>
        </p:txBody>
      </p:sp>
    </p:spTree>
    <p:extLst>
      <p:ext uri="{BB962C8B-B14F-4D97-AF65-F5344CB8AC3E}">
        <p14:creationId xmlns:p14="http://schemas.microsoft.com/office/powerpoint/2010/main" val="3395698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1"/>
            <a:ext cx="8229600" cy="735013"/>
          </a:xfrm>
        </p:spPr>
        <p:txBody>
          <a:bodyPr/>
          <a:lstStyle/>
          <a:p>
            <a:pPr eaLnBrk="1" hangingPunct="1"/>
            <a:r>
              <a:rPr lang="zh-CN" altLang="en-US" sz="3700" b="1">
                <a:solidFill>
                  <a:srgbClr val="0000CC"/>
                </a:solidFill>
              </a:rPr>
              <a:t>实验器材：天平、量筒、盐水、烧杯</a:t>
            </a:r>
          </a:p>
        </p:txBody>
      </p:sp>
      <p:pic>
        <p:nvPicPr>
          <p:cNvPr id="259075" name="Picture 3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743200"/>
            <a:ext cx="144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3733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/>
          <p:cNvSpPr>
            <a:spLocks noChangeArrowheads="1" noChangeShapeType="1"/>
          </p:cNvSpPr>
          <p:nvPr/>
        </p:nvSpPr>
        <p:spPr bwMode="auto">
          <a:xfrm>
            <a:off x="1992314" y="533400"/>
            <a:ext cx="151288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探究一：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3733800" y="609601"/>
            <a:ext cx="6477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7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测液体</a:t>
            </a:r>
            <a:r>
              <a:rPr lang="en-US" altLang="zh-CN" sz="47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47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如盐水</a:t>
            </a:r>
            <a:r>
              <a:rPr lang="en-US" altLang="zh-CN" sz="47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47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的密度</a:t>
            </a:r>
          </a:p>
        </p:txBody>
      </p:sp>
      <p:pic>
        <p:nvPicPr>
          <p:cNvPr id="259079" name="Picture 7" descr="烧杯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1390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png-01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562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png-01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62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20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 autoUpdateAnimBg="0"/>
      <p:bldP spid="2590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944564"/>
            <a:ext cx="28098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8"/>
              </a:clrFrom>
              <a:clrTo>
                <a:srgbClr val="FF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868363"/>
            <a:ext cx="312737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4648201" y="1904089"/>
            <a:ext cx="504825" cy="733663"/>
          </a:xfrm>
          <a:prstGeom prst="rightArrow">
            <a:avLst>
              <a:gd name="adj1" fmla="val 50000"/>
              <a:gd name="adj2" fmla="val 5888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2133600" y="3200401"/>
            <a:ext cx="7010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1.</a:t>
            </a:r>
            <a:r>
              <a:rPr lang="zh-CN" altLang="en-US" sz="3200">
                <a:solidFill>
                  <a:srgbClr val="0000CC"/>
                </a:solidFill>
                <a:ea typeface="黑体" panose="02010609060101010101" pitchFamily="49" charset="-122"/>
              </a:rPr>
              <a:t>用天平测出烧杯和盐水的总质量</a:t>
            </a: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m</a:t>
            </a:r>
            <a:r>
              <a:rPr lang="en-US" altLang="zh-CN" sz="3200" baseline="-25000">
                <a:solidFill>
                  <a:srgbClr val="0000CC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2133600" y="4038601"/>
            <a:ext cx="7772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2.</a:t>
            </a:r>
            <a:r>
              <a:rPr lang="zh-CN" altLang="en-US" sz="3200">
                <a:solidFill>
                  <a:srgbClr val="0000CC"/>
                </a:solidFill>
                <a:ea typeface="黑体" panose="02010609060101010101" pitchFamily="49" charset="-122"/>
              </a:rPr>
              <a:t>将一部分盐水倒入量筒中，读出量筒中盐水的体积</a:t>
            </a: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V</a:t>
            </a:r>
            <a:r>
              <a:rPr lang="zh-CN" altLang="en-US" sz="1900" b="1" baseline="-25000">
                <a:solidFill>
                  <a:srgbClr val="6767FF"/>
                </a:solidFill>
                <a:ea typeface="黑体" panose="02010609060101010101" pitchFamily="49" charset="-122"/>
              </a:rPr>
              <a:t>　　　　</a:t>
            </a:r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2133600" y="4876801"/>
            <a:ext cx="7162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3.</a:t>
            </a:r>
            <a:r>
              <a:rPr lang="zh-CN" altLang="en-US" sz="3200">
                <a:solidFill>
                  <a:srgbClr val="0000CC"/>
                </a:solidFill>
                <a:ea typeface="黑体" panose="02010609060101010101" pitchFamily="49" charset="-122"/>
              </a:rPr>
              <a:t>用天平测出烧杯和剩余盐水的质量</a:t>
            </a:r>
            <a:r>
              <a:rPr lang="en-US" altLang="zh-CN" sz="3200">
                <a:solidFill>
                  <a:srgbClr val="0000CC"/>
                </a:solidFill>
                <a:ea typeface="黑体" panose="02010609060101010101" pitchFamily="49" charset="-122"/>
              </a:rPr>
              <a:t>m</a:t>
            </a:r>
            <a:r>
              <a:rPr lang="en-US" altLang="zh-CN" sz="3200" baseline="-25000">
                <a:solidFill>
                  <a:srgbClr val="0000CC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3081" name="AutoShape 12"/>
          <p:cNvSpPr>
            <a:spLocks noChangeArrowheads="1"/>
          </p:cNvSpPr>
          <p:nvPr/>
        </p:nvSpPr>
        <p:spPr bwMode="auto">
          <a:xfrm>
            <a:off x="6172201" y="1827889"/>
            <a:ext cx="504825" cy="733663"/>
          </a:xfrm>
          <a:prstGeom prst="rightArrow">
            <a:avLst>
              <a:gd name="adj1" fmla="val 50000"/>
              <a:gd name="adj2" fmla="val 5888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308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68363"/>
            <a:ext cx="63023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11" name="Rectangle 15"/>
          <p:cNvSpPr>
            <a:spLocks noChangeArrowheads="1"/>
          </p:cNvSpPr>
          <p:nvPr/>
        </p:nvSpPr>
        <p:spPr bwMode="auto">
          <a:xfrm>
            <a:off x="2133600" y="5562601"/>
            <a:ext cx="3429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CC0000"/>
                </a:solidFill>
                <a:ea typeface="黑体" panose="02010609060101010101" pitchFamily="49" charset="-122"/>
              </a:rPr>
              <a:t>4.</a:t>
            </a:r>
            <a:r>
              <a:rPr lang="zh-CN" altLang="en-US" sz="3200">
                <a:solidFill>
                  <a:srgbClr val="CC0000"/>
                </a:solidFill>
                <a:ea typeface="黑体" panose="02010609060101010101" pitchFamily="49" charset="-122"/>
              </a:rPr>
              <a:t>盐水密度表达式</a:t>
            </a:r>
            <a:r>
              <a:rPr lang="zh-CN" altLang="en-US" sz="3200" b="1">
                <a:solidFill>
                  <a:srgbClr val="CC0000"/>
                </a:solidFill>
                <a:ea typeface="黑体" panose="02010609060101010101" pitchFamily="49" charset="-122"/>
              </a:rPr>
              <a:t>：</a:t>
            </a:r>
          </a:p>
        </p:txBody>
      </p:sp>
      <p:pic>
        <p:nvPicPr>
          <p:cNvPr id="3084" name="Picture 16" descr="图片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28600"/>
            <a:ext cx="2835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0113" name="Object 17"/>
          <p:cNvGraphicFramePr>
            <a:graphicFrameLocks noChangeAspect="1"/>
          </p:cNvGraphicFramePr>
          <p:nvPr>
            <p:ph idx="1"/>
          </p:nvPr>
        </p:nvGraphicFramePr>
        <p:xfrm>
          <a:off x="5791200" y="5410201"/>
          <a:ext cx="388620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8" imgW="1066654" imgH="482708" progId="Equation.3">
                  <p:embed/>
                </p:oleObj>
              </mc:Choice>
              <mc:Fallback>
                <p:oleObj r:id="rId8" imgW="1066654" imgH="4827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10201"/>
                        <a:ext cx="3886200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327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 autoUpdateAnimBg="0"/>
      <p:bldP spid="260105" grpId="0" autoUpdateAnimBg="0"/>
      <p:bldP spid="260106" grpId="0" autoUpdateAnimBg="0"/>
      <p:bldP spid="260111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宽屏</PresentationFormat>
  <Paragraphs>114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Gulim</vt:lpstr>
      <vt:lpstr>黑体</vt:lpstr>
      <vt:lpstr>华文行楷</vt:lpstr>
      <vt:lpstr>华文中宋</vt:lpstr>
      <vt:lpstr>楷体_GB2312</vt:lpstr>
      <vt:lpstr>隶书</vt:lpstr>
      <vt:lpstr>宋体</vt:lpstr>
      <vt:lpstr>微软雅黑</vt:lpstr>
      <vt:lpstr>04b_21</vt:lpstr>
      <vt:lpstr>Arial</vt:lpstr>
      <vt:lpstr>Calibri</vt:lpstr>
      <vt:lpstr>Calibri Light</vt:lpstr>
      <vt:lpstr>Times New Roman</vt:lpstr>
      <vt:lpstr>Wingdings</vt:lpstr>
      <vt:lpstr>Office 主题</vt:lpstr>
      <vt:lpstr>Watermark</vt:lpstr>
      <vt:lpstr>Microsoft 公式 3.0</vt:lpstr>
      <vt:lpstr>Flash.Movie</vt:lpstr>
      <vt:lpstr>MathType 6.0 Equation</vt:lpstr>
      <vt:lpstr>PowerPoint 演示文稿</vt:lpstr>
      <vt:lpstr>学习目标</vt:lpstr>
      <vt:lpstr>自学指导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2018-11-27T05:53:57Z</dcterms:created>
  <dcterms:modified xsi:type="dcterms:W3CDTF">2018-11-27T05:54:17Z</dcterms:modified>
</cp:coreProperties>
</file>