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2"/>
  </p:sldMasterIdLst>
  <p:notesMasterIdLst>
    <p:notesMasterId r:id="rId3"/>
  </p:notesMasterIdLst>
  <p:sldIdLst>
    <p:sldId id="750" r:id="rId4"/>
    <p:sldId id="1096" r:id="rId5"/>
    <p:sldId id="1122" r:id="rId6"/>
    <p:sldId id="1123" r:id="rId7"/>
    <p:sldId id="1124" r:id="rId8"/>
    <p:sldId id="1126" r:id="rId9"/>
    <p:sldId id="1127" r:id="rId10"/>
    <p:sldId id="1128" r:id="rId11"/>
    <p:sldId id="1129" r:id="rId12"/>
    <p:sldId id="1130" r:id="rId13"/>
    <p:sldId id="1131" r:id="rId14"/>
    <p:sldId id="1133" r:id="rId15"/>
    <p:sldId id="1135" r:id="rId16"/>
    <p:sldId id="1136" r:id="rId17"/>
    <p:sldId id="1139" r:id="rId18"/>
    <p:sldId id="1137" r:id="rId19"/>
    <p:sldId id="1138" r:id="rId20"/>
    <p:sldId id="1097" r:id="rId21"/>
    <p:sldId id="1141" r:id="rId22"/>
    <p:sldId id="1142" r:id="rId23"/>
    <p:sldId id="1143" r:id="rId24"/>
    <p:sldId id="1144" r:id="rId25"/>
    <p:sldId id="1145" r:id="rId26"/>
    <p:sldId id="1146" r:id="rId27"/>
    <p:sldId id="1147" r:id="rId28"/>
    <p:sldId id="1148" r:id="rId29"/>
    <p:sldId id="1149" r:id="rId30"/>
    <p:sldId id="1150" r:id="rId31"/>
    <p:sldId id="1151" r:id="rId32"/>
    <p:sldId id="1152" r:id="rId33"/>
    <p:sldId id="1165" r:id="rId34"/>
    <p:sldId id="1166" r:id="rId35"/>
    <p:sldId id="1167" r:id="rId36"/>
    <p:sldId id="1168" r:id="rId37"/>
    <p:sldId id="1169" r:id="rId38"/>
    <p:sldId id="1153" r:id="rId39"/>
    <p:sldId id="1154" r:id="rId40"/>
    <p:sldId id="1155" r:id="rId41"/>
    <p:sldId id="1156" r:id="rId42"/>
    <p:sldId id="1157" r:id="rId43"/>
    <p:sldId id="1158" r:id="rId44"/>
    <p:sldId id="1159" r:id="rId45"/>
    <p:sldId id="1160" r:id="rId46"/>
    <p:sldId id="1161" r:id="rId47"/>
    <p:sldId id="1162" r:id="rId48"/>
    <p:sldId id="1163" r:id="rId49"/>
    <p:sldId id="1164" r:id="rId50"/>
  </p:sldIdLst>
  <p:sldSz cx="12192000" cy="6858000"/>
  <p:notesSz cx="6858000" cy="9144000"/>
  <p:custDataLst>
    <p:tags r:id="rId5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p="http://schemas.openxmlformats.org/presentationml/2006/main">
  <p:cmAuthor id="1" name="xiao" initials="x" lastIdx="0" clrIdx="0"/>
</p:cmAuthorLst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55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1014"/>
      </p:cViewPr>
      <p:guideLst>
        <p:guide orient="horz" pos="2160"/>
        <p:guide pos="402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276" y="78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ommentAuthors" Target="commentAuthors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slide" Target="slides/slide12.xml" /><Relationship Id="rId16" Type="http://schemas.openxmlformats.org/officeDocument/2006/relationships/slide" Target="slides/slide13.xml" /><Relationship Id="rId17" Type="http://schemas.openxmlformats.org/officeDocument/2006/relationships/slide" Target="slides/slide14.xml" /><Relationship Id="rId18" Type="http://schemas.openxmlformats.org/officeDocument/2006/relationships/slide" Target="slides/slide15.xml" /><Relationship Id="rId19" Type="http://schemas.openxmlformats.org/officeDocument/2006/relationships/slide" Target="slides/slide16.xml" /><Relationship Id="rId2" Type="http://schemas.openxmlformats.org/officeDocument/2006/relationships/slideMaster" Target="slideMasters/slideMaster1.xml" /><Relationship Id="rId20" Type="http://schemas.openxmlformats.org/officeDocument/2006/relationships/slide" Target="slides/slide17.xml" /><Relationship Id="rId21" Type="http://schemas.openxmlformats.org/officeDocument/2006/relationships/slide" Target="slides/slide18.xml" /><Relationship Id="rId22" Type="http://schemas.openxmlformats.org/officeDocument/2006/relationships/slide" Target="slides/slide19.xml" /><Relationship Id="rId23" Type="http://schemas.openxmlformats.org/officeDocument/2006/relationships/slide" Target="slides/slide20.xml" /><Relationship Id="rId24" Type="http://schemas.openxmlformats.org/officeDocument/2006/relationships/slide" Target="slides/slide21.xml" /><Relationship Id="rId25" Type="http://schemas.openxmlformats.org/officeDocument/2006/relationships/slide" Target="slides/slide22.xml" /><Relationship Id="rId26" Type="http://schemas.openxmlformats.org/officeDocument/2006/relationships/slide" Target="slides/slide23.xml" /><Relationship Id="rId27" Type="http://schemas.openxmlformats.org/officeDocument/2006/relationships/slide" Target="slides/slide24.xml" /><Relationship Id="rId28" Type="http://schemas.openxmlformats.org/officeDocument/2006/relationships/slide" Target="slides/slide25.xml" /><Relationship Id="rId29" Type="http://schemas.openxmlformats.org/officeDocument/2006/relationships/slide" Target="slides/slide26.xml" /><Relationship Id="rId3" Type="http://schemas.openxmlformats.org/officeDocument/2006/relationships/notesMaster" Target="notesMasters/notesMaster1.xml" /><Relationship Id="rId30" Type="http://schemas.openxmlformats.org/officeDocument/2006/relationships/slide" Target="slides/slide27.xml" /><Relationship Id="rId31" Type="http://schemas.openxmlformats.org/officeDocument/2006/relationships/slide" Target="slides/slide28.xml" /><Relationship Id="rId32" Type="http://schemas.openxmlformats.org/officeDocument/2006/relationships/slide" Target="slides/slide29.xml" /><Relationship Id="rId33" Type="http://schemas.openxmlformats.org/officeDocument/2006/relationships/slide" Target="slides/slide30.xml" /><Relationship Id="rId34" Type="http://schemas.openxmlformats.org/officeDocument/2006/relationships/slide" Target="slides/slide31.xml" /><Relationship Id="rId35" Type="http://schemas.openxmlformats.org/officeDocument/2006/relationships/slide" Target="slides/slide32.xml" /><Relationship Id="rId36" Type="http://schemas.openxmlformats.org/officeDocument/2006/relationships/slide" Target="slides/slide33.xml" /><Relationship Id="rId37" Type="http://schemas.openxmlformats.org/officeDocument/2006/relationships/slide" Target="slides/slide34.xml" /><Relationship Id="rId38" Type="http://schemas.openxmlformats.org/officeDocument/2006/relationships/slide" Target="slides/slide35.xml" /><Relationship Id="rId39" Type="http://schemas.openxmlformats.org/officeDocument/2006/relationships/slide" Target="slides/slide36.xml" /><Relationship Id="rId4" Type="http://schemas.openxmlformats.org/officeDocument/2006/relationships/slide" Target="slides/slide1.xml" /><Relationship Id="rId40" Type="http://schemas.openxmlformats.org/officeDocument/2006/relationships/slide" Target="slides/slide37.xml" /><Relationship Id="rId41" Type="http://schemas.openxmlformats.org/officeDocument/2006/relationships/slide" Target="slides/slide38.xml" /><Relationship Id="rId42" Type="http://schemas.openxmlformats.org/officeDocument/2006/relationships/slide" Target="slides/slide39.xml" /><Relationship Id="rId43" Type="http://schemas.openxmlformats.org/officeDocument/2006/relationships/slide" Target="slides/slide40.xml" /><Relationship Id="rId44" Type="http://schemas.openxmlformats.org/officeDocument/2006/relationships/slide" Target="slides/slide41.xml" /><Relationship Id="rId45" Type="http://schemas.openxmlformats.org/officeDocument/2006/relationships/slide" Target="slides/slide42.xml" /><Relationship Id="rId46" Type="http://schemas.openxmlformats.org/officeDocument/2006/relationships/slide" Target="slides/slide43.xml" /><Relationship Id="rId47" Type="http://schemas.openxmlformats.org/officeDocument/2006/relationships/slide" Target="slides/slide44.xml" /><Relationship Id="rId48" Type="http://schemas.openxmlformats.org/officeDocument/2006/relationships/slide" Target="slides/slide45.xml" /><Relationship Id="rId49" Type="http://schemas.openxmlformats.org/officeDocument/2006/relationships/slide" Target="slides/slide46.xml" /><Relationship Id="rId5" Type="http://schemas.openxmlformats.org/officeDocument/2006/relationships/slide" Target="slides/slide2.xml" /><Relationship Id="rId50" Type="http://schemas.openxmlformats.org/officeDocument/2006/relationships/slide" Target="slides/slide47.xml" /><Relationship Id="rId51" Type="http://schemas.openxmlformats.org/officeDocument/2006/relationships/tags" Target="tags/tag9.xml" /><Relationship Id="rId52" Type="http://schemas.openxmlformats.org/officeDocument/2006/relationships/presProps" Target="presProps.xml" /><Relationship Id="rId53" Type="http://schemas.openxmlformats.org/officeDocument/2006/relationships/viewProps" Target="viewProps.xml" /><Relationship Id="rId54" Type="http://schemas.openxmlformats.org/officeDocument/2006/relationships/theme" Target="theme/theme1.xml" /><Relationship Id="rId55" Type="http://schemas.openxmlformats.org/officeDocument/2006/relationships/tableStyles" Target="tableStyles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3AD26-BB5B-4B58-9E34-0F1D9885EC2A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C80E95-F800-4685-9CC0-BEAD22302047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 spd="med">
    <p:wipe dir="d"/>
  </p:transition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61DF0-C4A4-4DA9-87A1-DB1A3C5C94B8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8E485-00DC-4063-B6EA-323604CC0A98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>
    <p:wipe dir="d"/>
  </p:transition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8.jpe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9.jpeg" /><Relationship Id="rId3" Type="http://schemas.openxmlformats.org/officeDocument/2006/relationships/image" Target="../media/image10.jpe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1.jpe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2.jpeg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3.jpeg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4.jpeg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1.xml" /><Relationship Id="rId3" Type="http://schemas.openxmlformats.org/officeDocument/2006/relationships/image" Target="../media/image15.jpeg" /><Relationship Id="rId4" Type="http://schemas.openxmlformats.org/officeDocument/2006/relationships/image" Target="../media/image16.jpeg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2.xml" /><Relationship Id="rId3" Type="http://schemas.openxmlformats.org/officeDocument/2006/relationships/image" Target="../media/image17.jpeg" /><Relationship Id="rId4" Type="http://schemas.openxmlformats.org/officeDocument/2006/relationships/image" Target="../media/image18.jpeg" /><Relationship Id="rId5" Type="http://schemas.openxmlformats.org/officeDocument/2006/relationships/image" Target="../media/image19.jpeg" /><Relationship Id="rId6" Type="http://schemas.openxmlformats.org/officeDocument/2006/relationships/image" Target="../media/image20.jpeg" /><Relationship Id="rId7" Type="http://schemas.openxmlformats.org/officeDocument/2006/relationships/image" Target="../media/image21.jpeg" /><Relationship Id="rId8" Type="http://schemas.openxmlformats.org/officeDocument/2006/relationships/image" Target="../media/image2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3.jpeg" /><Relationship Id="rId3" Type="http://schemas.openxmlformats.org/officeDocument/2006/relationships/image" Target="../media/image24.jpeg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3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image" Target="../media/image32.jpeg" /><Relationship Id="rId11" Type="http://schemas.openxmlformats.org/officeDocument/2006/relationships/image" Target="../media/image33.jpeg" /><Relationship Id="rId12" Type="http://schemas.openxmlformats.org/officeDocument/2006/relationships/image" Target="../media/image34.jpeg" /><Relationship Id="rId13" Type="http://schemas.openxmlformats.org/officeDocument/2006/relationships/image" Target="../media/image35.jpeg" /><Relationship Id="rId14" Type="http://schemas.openxmlformats.org/officeDocument/2006/relationships/image" Target="../media/image36.jpeg" /><Relationship Id="rId15" Type="http://schemas.openxmlformats.org/officeDocument/2006/relationships/image" Target="../media/image37.jpeg" /><Relationship Id="rId2" Type="http://schemas.openxmlformats.org/officeDocument/2006/relationships/tags" Target="../tags/tag4.xml" /><Relationship Id="rId3" Type="http://schemas.openxmlformats.org/officeDocument/2006/relationships/image" Target="../media/image25.jpeg" /><Relationship Id="rId4" Type="http://schemas.openxmlformats.org/officeDocument/2006/relationships/image" Target="../media/image26.jpeg" /><Relationship Id="rId5" Type="http://schemas.openxmlformats.org/officeDocument/2006/relationships/image" Target="../media/image27.jpeg" /><Relationship Id="rId6" Type="http://schemas.openxmlformats.org/officeDocument/2006/relationships/image" Target="../media/image28.jpeg" /><Relationship Id="rId7" Type="http://schemas.openxmlformats.org/officeDocument/2006/relationships/image" Target="../media/image29.jpeg" /><Relationship Id="rId8" Type="http://schemas.openxmlformats.org/officeDocument/2006/relationships/image" Target="../media/image30.jpeg" /><Relationship Id="rId9" Type="http://schemas.openxmlformats.org/officeDocument/2006/relationships/image" Target="../media/image31.jpeg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image" Target="../media/image45.jpeg" /><Relationship Id="rId11" Type="http://schemas.openxmlformats.org/officeDocument/2006/relationships/image" Target="../media/image46.jpeg" /><Relationship Id="rId12" Type="http://schemas.openxmlformats.org/officeDocument/2006/relationships/image" Target="../media/image47.jpeg" /><Relationship Id="rId13" Type="http://schemas.openxmlformats.org/officeDocument/2006/relationships/image" Target="../media/image48.jpeg" /><Relationship Id="rId14" Type="http://schemas.openxmlformats.org/officeDocument/2006/relationships/image" Target="../media/image49.jpeg" /><Relationship Id="rId15" Type="http://schemas.openxmlformats.org/officeDocument/2006/relationships/image" Target="../media/image50.jpeg" /><Relationship Id="rId2" Type="http://schemas.openxmlformats.org/officeDocument/2006/relationships/tags" Target="../tags/tag5.xml" /><Relationship Id="rId3" Type="http://schemas.openxmlformats.org/officeDocument/2006/relationships/image" Target="../media/image38.jpeg" /><Relationship Id="rId4" Type="http://schemas.openxmlformats.org/officeDocument/2006/relationships/image" Target="../media/image39.jpeg" /><Relationship Id="rId5" Type="http://schemas.openxmlformats.org/officeDocument/2006/relationships/image" Target="../media/image40.jpeg" /><Relationship Id="rId6" Type="http://schemas.openxmlformats.org/officeDocument/2006/relationships/image" Target="../media/image41.jpeg" /><Relationship Id="rId7" Type="http://schemas.openxmlformats.org/officeDocument/2006/relationships/image" Target="../media/image42.jpeg" /><Relationship Id="rId8" Type="http://schemas.openxmlformats.org/officeDocument/2006/relationships/image" Target="../media/image43.jpeg" /><Relationship Id="rId9" Type="http://schemas.openxmlformats.org/officeDocument/2006/relationships/image" Target="../media/image44.jpeg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6.xml" /><Relationship Id="rId3" Type="http://schemas.openxmlformats.org/officeDocument/2006/relationships/image" Target="../media/image51.jpeg" /><Relationship Id="rId4" Type="http://schemas.openxmlformats.org/officeDocument/2006/relationships/image" Target="../media/image52.jpeg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7.xml" /><Relationship Id="rId3" Type="http://schemas.openxmlformats.org/officeDocument/2006/relationships/image" Target="../media/image53.jpeg" /><Relationship Id="rId4" Type="http://schemas.openxmlformats.org/officeDocument/2006/relationships/image" Target="../media/image54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jpeg" /></Relationships>
</file>

<file path=ppt/slides/_rels/slide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8.xml" /></Relationships>
</file>

<file path=ppt/slides/_rels/slide3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5.jpeg" /></Relationships>
</file>

<file path=ppt/slides/_rels/slide3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6.jpeg" /></Relationships>
</file>

<file path=ppt/slides/_rels/slide3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7.jpeg" /></Relationships>
</file>

<file path=ppt/slides/_rels/slide3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jpeg" /></Relationships>
</file>

<file path=ppt/slides/_rels/slide4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8.jpeg" /></Relationships>
</file>

<file path=ppt/slides/_rels/slide4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9.jpeg" /></Relationships>
</file>

<file path=ppt/slides/_rels/slide4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0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jpe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jpe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jpe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jpe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1055077" y="2418125"/>
            <a:ext cx="10081846" cy="1510035"/>
            <a:chOff x="1055077" y="2418125"/>
            <a:chExt cx="10081846" cy="1510035"/>
          </a:xfrm>
        </p:grpSpPr>
        <p:sp>
          <p:nvSpPr>
            <p:cNvPr id="10" name="矩形 9"/>
            <p:cNvSpPr/>
            <p:nvPr/>
          </p:nvSpPr>
          <p:spPr>
            <a:xfrm>
              <a:off x="1055077" y="3221405"/>
              <a:ext cx="10081846" cy="7067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4000" b="1">
                  <a:solidFill>
                    <a:srgbClr val="EE3028"/>
                  </a:solidFill>
                  <a:cs typeface="+mn-ea"/>
                  <a:sym typeface="+mn-lt"/>
                </a:rPr>
                <a:t>第三章　透镜及其应用</a:t>
              </a:r>
              <a:endParaRPr lang="zh-CN" altLang="en-US" sz="4000" b="1">
                <a:solidFill>
                  <a:srgbClr val="EE3028"/>
                </a:solidFill>
                <a:cs typeface="+mn-ea"/>
                <a:sym typeface="+mn-lt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3462973" y="2418125"/>
              <a:ext cx="5266055" cy="655160"/>
            </a:xfrm>
            <a:prstGeom prst="roundRect">
              <a:avLst>
                <a:gd name="adj" fmla="val 50000"/>
              </a:avLst>
            </a:prstGeom>
            <a:solidFill>
              <a:srgbClr val="EE3028"/>
            </a:solidFill>
            <a:effectLst/>
          </p:spPr>
          <p:txBody>
            <a:bodyPr wrap="square" bIns="54000" rtlCol="0">
              <a:spAutoFit/>
            </a:bodyPr>
            <a:lstStyle/>
            <a:p>
              <a:pPr algn="ctr"/>
              <a:r>
                <a:rPr lang="zh-CN" altLang="en-US" sz="2400" b="1">
                  <a:solidFill>
                    <a:schemeClr val="bg1"/>
                  </a:solidFill>
                  <a:cs typeface="+mn-ea"/>
                  <a:sym typeface="+mn-lt"/>
                </a:rPr>
                <a:t>第一部分　河南中考考点过关</a:t>
              </a:r>
              <a:endParaRPr lang="zh-CN" altLang="en-US" sz="2400" b="1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凸透镜的成像规律及其应用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46405" y="1259840"/>
            <a:ext cx="11022965" cy="5262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10.[2014河南,14]某同学用自制的水凸透镜做凸透镜成像实验,在光屏上得到了清晰的像,如图所示.他继续向水凸透镜内注水,使水凸透镜的焦距变小,如果不改变蜡烛和凸透镜的位置,要在光屏上再次成清晰的像(　　)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A.光屏应向左移动,成缩小的像 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B.光屏应向右移动,成放大的像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C.光屏应向左移动,成放大的像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 D.光屏应向右移动,成缩小的像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275" name="15liquli-73.jpg" descr="id:2147497538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5425" y="3643630"/>
            <a:ext cx="3885565" cy="1800860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7440296" y="3018561"/>
            <a:ext cx="3365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A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凸透镜的成像规律及其应用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3" name="TextBox 34"/>
          <p:cNvSpPr txBox="1"/>
          <p:nvPr/>
        </p:nvSpPr>
        <p:spPr>
          <a:xfrm>
            <a:off x="861695" y="1463040"/>
            <a:ext cx="11035030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  <a:spcAft>
                <a:spcPct val="0"/>
              </a:spcAft>
            </a:pPr>
            <a:r>
              <a:rPr sz="24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11.[2020安徽]图a是放置在水平桌面上的刻度尺的一部分,图b中的甲、乙、丙、丁是通过凸透镜所看到的刻度尺的像.若凸透镜先贴着刻度尺然后逐渐远离,则看到刻度尺的像的先后顺序正确的是                                  (　　)</a:t>
            </a:r>
            <a:endParaRPr sz="240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/>
            </a:endParaRPr>
          </a:p>
          <a:p>
            <a:pPr fontAlgn="auto">
              <a:lnSpc>
                <a:spcPct val="150000"/>
              </a:lnSpc>
              <a:spcAft>
                <a:spcPct val="0"/>
              </a:spcAft>
            </a:pPr>
            <a:endParaRPr sz="240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/>
            </a:endParaRPr>
          </a:p>
          <a:p>
            <a:pPr fontAlgn="auto">
              <a:lnSpc>
                <a:spcPct val="150000"/>
              </a:lnSpc>
              <a:spcAft>
                <a:spcPct val="0"/>
              </a:spcAft>
            </a:pPr>
            <a:endParaRPr sz="240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/>
            </a:endParaRPr>
          </a:p>
          <a:p>
            <a:pPr fontAlgn="auto">
              <a:lnSpc>
                <a:spcPct val="150000"/>
              </a:lnSpc>
              <a:spcAft>
                <a:spcPct val="0"/>
              </a:spcAft>
            </a:pPr>
            <a:r>
              <a:rPr lang="zh-CN" sz="24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            图</a:t>
            </a:r>
            <a:r>
              <a:rPr lang="en-US" altLang="zh-CN" sz="24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a                              </a:t>
            </a:r>
            <a:r>
              <a:rPr lang="zh-CN" sz="24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图</a:t>
            </a:r>
            <a:r>
              <a:rPr lang="en-US" altLang="zh-CN" sz="24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b</a:t>
            </a:r>
            <a:endParaRPr sz="240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/>
            </a:endParaRPr>
          </a:p>
          <a:p>
            <a:pPr fontAlgn="auto">
              <a:lnSpc>
                <a:spcPct val="150000"/>
              </a:lnSpc>
              <a:spcAft>
                <a:spcPct val="0"/>
              </a:spcAft>
            </a:pPr>
            <a:r>
              <a:rPr sz="24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A.甲→乙→丙→丁　　　　      B.乙→丙→甲→丁</a:t>
            </a:r>
            <a:endParaRPr sz="240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/>
            </a:endParaRPr>
          </a:p>
          <a:p>
            <a:pPr fontAlgn="auto">
              <a:lnSpc>
                <a:spcPct val="150000"/>
              </a:lnSpc>
              <a:spcAft>
                <a:spcPct val="0"/>
              </a:spcAft>
            </a:pPr>
            <a:r>
              <a:rPr sz="24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C.乙→丁→甲→丙         	D.丙→甲→乙→丁</a:t>
            </a:r>
            <a:endParaRPr sz="240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/>
            </a:endParaRPr>
          </a:p>
        </p:txBody>
      </p:sp>
      <p:sp>
        <p:nvSpPr>
          <p:cNvPr id="2" name="圆角矩形 36"/>
          <p:cNvSpPr/>
          <p:nvPr/>
        </p:nvSpPr>
        <p:spPr>
          <a:xfrm>
            <a:off x="509270" y="1333500"/>
            <a:ext cx="11485245" cy="5038090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981170" y="925883"/>
            <a:ext cx="1974499" cy="7372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拓展练习</a:t>
            </a:r>
            <a:endParaRPr lang="zh-CN" altLang="en-US" sz="2800" b="1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279" name="20QGWLAH10.jpg" descr="id:2147497566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0550" y="3712845"/>
            <a:ext cx="2211070" cy="405130"/>
          </a:xfrm>
          <a:prstGeom prst="rect">
            <a:avLst/>
          </a:prstGeom>
        </p:spPr>
      </p:pic>
      <p:pic>
        <p:nvPicPr>
          <p:cNvPr id="283" name="20QGWLAH10-1.jpg" descr="id:2147497594;FounderCE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5035" y="3345180"/>
            <a:ext cx="3834130" cy="103505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 flipH="1">
            <a:off x="10955020" y="2667000"/>
            <a:ext cx="41973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C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近视眼与远视眼的成因及其矫正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3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41350" y="1247775"/>
            <a:ext cx="11174730" cy="4523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12.[2016河南,8]如图所示是近视眼和远视眼的成因示意图.下列说法正确的是 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l"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                                                              (　　)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A.甲是远视眼,应配戴凹透镜矫正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B.甲是远视眼,晶状体折光能力较弱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C.乙是近视眼,应配戴凸透镜矫正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D.乙是近视眼,晶状体折光能力较弱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285" name="2016hnwl-4.jpg" descr="id:2147497608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7935" y="3669665"/>
            <a:ext cx="3587115" cy="1413510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10491471" y="2168931"/>
            <a:ext cx="3365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B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近视眼与远视眼的成因及其矫正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>
                <a:solidFill>
                  <a:schemeClr val="bg1"/>
                </a:solidFill>
                <a:sym typeface="+mn-lt"/>
              </a:rPr>
              <a:t>3</a:t>
            </a:r>
            <a:endParaRPr 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3" name="TextBox 34"/>
          <p:cNvSpPr txBox="1"/>
          <p:nvPr/>
        </p:nvSpPr>
        <p:spPr>
          <a:xfrm>
            <a:off x="861695" y="2052320"/>
            <a:ext cx="10676255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200000"/>
              </a:lnSpc>
              <a:spcAft>
                <a:spcPct val="0"/>
              </a:spcAft>
            </a:pPr>
            <a:r>
              <a:rPr lang="en-US" sz="24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13.</a:t>
            </a:r>
            <a:r>
              <a:rPr sz="24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[2020江苏扬州]同学们课间在走廊上眺望远方,此时晶状体变</a:t>
            </a:r>
            <a:r>
              <a:rPr lang="en-US" sz="24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_________</a:t>
            </a:r>
            <a:r>
              <a:rPr sz="24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(选填“厚”或“薄”),晶状体的</a:t>
            </a:r>
            <a:r>
              <a:rPr lang="en-US" sz="24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_________</a:t>
            </a:r>
            <a:r>
              <a:rPr sz="24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(</a:t>
            </a:r>
            <a:r>
              <a:rPr sz="24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发生变化,远处的景物在视网膜上成倒立、</a:t>
            </a:r>
            <a:r>
              <a:rPr lang="en-US" sz="24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_________</a:t>
            </a:r>
            <a:r>
              <a:rPr sz="24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(</a:t>
            </a:r>
            <a:r>
              <a:rPr sz="24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的实像.有些同学看不清远处的景物,可以配戴用</a:t>
            </a:r>
            <a:r>
              <a:rPr lang="en-US" sz="24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  <a:sym typeface="+mn-ea"/>
              </a:rPr>
              <a:t>_________</a:t>
            </a:r>
            <a:r>
              <a:rPr sz="24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透镜制作的眼镜矫正视力. </a:t>
            </a:r>
            <a:endParaRPr sz="240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/>
            </a:endParaRPr>
          </a:p>
        </p:txBody>
      </p:sp>
      <p:sp>
        <p:nvSpPr>
          <p:cNvPr id="2" name="圆角矩形 36"/>
          <p:cNvSpPr/>
          <p:nvPr/>
        </p:nvSpPr>
        <p:spPr>
          <a:xfrm>
            <a:off x="509270" y="1333500"/>
            <a:ext cx="11485245" cy="5038090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981170" y="925883"/>
            <a:ext cx="1974499" cy="7372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拓展练习</a:t>
            </a:r>
            <a:endParaRPr lang="zh-CN" altLang="en-US" sz="2800" b="1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矩形 3"/>
          <p:cNvSpPr/>
          <p:nvPr/>
        </p:nvSpPr>
        <p:spPr>
          <a:xfrm flipH="1">
            <a:off x="10044430" y="2254250"/>
            <a:ext cx="41973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薄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 flipH="1">
            <a:off x="5273040" y="2921635"/>
            <a:ext cx="101346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焦距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 flipH="1">
            <a:off x="2259965" y="3723640"/>
            <a:ext cx="9296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缩小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 flipH="1">
            <a:off x="10177780" y="3723640"/>
            <a:ext cx="41973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凹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实像与虚像的区别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-6351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4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81660" y="883285"/>
            <a:ext cx="11198860" cy="3784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14.[2013河南,6]生活中我们经常观察到“实像”和“虚像”,请写出二者的一项区别:</a:t>
            </a:r>
            <a:r>
              <a:rPr lang="en-US" sz="2400">
                <a:latin typeface="宋体" panose="02010600030101010101" pitchFamily="2" charset="-122"/>
                <a:ea typeface="宋体" panose="02010600030101010101" pitchFamily="2" charset="-122"/>
              </a:rPr>
              <a:t>____________________________________________________________________</a:t>
            </a:r>
            <a:endParaRPr 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200000"/>
              </a:lnSpc>
            </a:pPr>
            <a:r>
              <a:rPr lang="en-US" sz="2400">
                <a:latin typeface="宋体" panose="02010600030101010101" pitchFamily="2" charset="-122"/>
                <a:ea typeface="宋体" panose="02010600030101010101" pitchFamily="2" charset="-122"/>
              </a:rPr>
              <a:t>_____________________________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.在我们学过的光学元件中,能使物体成“虚像”的有:</a:t>
            </a:r>
            <a:r>
              <a:rPr lang="en-US" sz="2400">
                <a:latin typeface="宋体" panose="02010600030101010101" pitchFamily="2" charset="-122"/>
                <a:ea typeface="宋体" panose="02010600030101010101" pitchFamily="2" charset="-122"/>
              </a:rPr>
              <a:t>______________________________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(写出一种即可).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200000"/>
              </a:lnSpc>
            </a:pP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 flipH="1">
            <a:off x="683895" y="2496820"/>
            <a:ext cx="386715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光线的反向延长线相交而成)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 flipH="1">
            <a:off x="1224915" y="1834515"/>
            <a:ext cx="1020445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实像可以呈现在光屏上而虚像不能(或实像由实际光线会聚而成,虚像则由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 flipH="1">
            <a:off x="1430020" y="3284220"/>
            <a:ext cx="428307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平面镜(或凸透镜、凹透镜等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实像与虚像的区别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-6351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4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81660" y="883285"/>
            <a:ext cx="11198860" cy="2306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15.[2012河南,7]如图所示,在研究凸透镜成像规律的实验中,光屏上呈现了烛焰倒立清晰的像.如果去掉光屏,眼睛在A 处</a:t>
            </a:r>
            <a:r>
              <a:rPr lang="en-US" sz="2400">
                <a:latin typeface="宋体" panose="02010600030101010101" pitchFamily="2" charset="-122"/>
                <a:ea typeface="宋体" panose="02010600030101010101" pitchFamily="2" charset="-122"/>
              </a:rPr>
              <a:t>________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(选填“能”或“不能”) 看到这个像,原因是</a:t>
            </a:r>
            <a:r>
              <a:rPr lang="en-US" sz="2400">
                <a:latin typeface="宋体" panose="02010600030101010101" pitchFamily="2" charset="-122"/>
                <a:ea typeface="宋体" panose="02010600030101010101" pitchFamily="2" charset="-122"/>
              </a:rPr>
              <a:t>__________________________________________________________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290" name="河南物理图4.jpg" descr="id:2147497643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8790" y="3509010"/>
            <a:ext cx="4627880" cy="152781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 flipH="1">
            <a:off x="6063615" y="1806575"/>
            <a:ext cx="52832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能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 flipH="1">
            <a:off x="2401570" y="2580005"/>
            <a:ext cx="1035113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光会聚成实像后继续向前传播,进入人的眼睛,所以能看到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探究凸透镜成像的规律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-6351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5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86690" y="859155"/>
            <a:ext cx="11817985" cy="5631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16.[2020河南,17]小明和小亮用如图所示的装置探究凸透镜成像的规律.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(1)实验前将烛焰、凸透镜和光屏的中心调至同一高度,目的是</a:t>
            </a:r>
            <a:r>
              <a:rPr lang="en-US" sz="2400">
                <a:latin typeface="宋体" panose="02010600030101010101" pitchFamily="2" charset="-122"/>
                <a:ea typeface="宋体" panose="02010600030101010101" pitchFamily="2" charset="-122"/>
              </a:rPr>
              <a:t>____________________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(2)如图所示,光屏上呈现一个清晰的像,保持凸透镜位置不变,将蜡烛向左移动一段距离,要再次在光屏上得到清晰的像,应将光屏向</a:t>
            </a:r>
            <a:r>
              <a:rPr lang="en-US" sz="2400">
                <a:latin typeface="宋体" panose="02010600030101010101" pitchFamily="2" charset="-122"/>
                <a:ea typeface="宋体" panose="02010600030101010101" pitchFamily="2" charset="-122"/>
              </a:rPr>
              <a:t>______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移动,像的大小将变</a:t>
            </a:r>
            <a:r>
              <a:rPr lang="en-US" sz="2400">
                <a:latin typeface="宋体" panose="02010600030101010101" pitchFamily="2" charset="-122"/>
                <a:ea typeface="宋体" panose="02010600030101010101" pitchFamily="2" charset="-122"/>
              </a:rPr>
              <a:t>____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(3)小亮认为:凸透镜成实像时,不但像与物上下是颠倒的,而且左右也是相反的.请你设计一种简单的方法,验证小亮的观点.</a:t>
            </a:r>
            <a:r>
              <a:rPr lang="en-US" sz="2400">
                <a:latin typeface="宋体" panose="02010600030101010101" pitchFamily="2" charset="-122"/>
                <a:ea typeface="宋体" panose="02010600030101010101" pitchFamily="2" charset="-122"/>
              </a:rPr>
              <a:t>_________________________________________</a:t>
            </a:r>
            <a:endParaRPr 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lang="en-US" sz="2400">
                <a:latin typeface="宋体" panose="02010600030101010101" pitchFamily="2" charset="-122"/>
                <a:ea typeface="宋体" panose="02010600030101010101" pitchFamily="2" charset="-122"/>
              </a:rPr>
              <a:t>_______________________________________________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292" name="中45QG-WL-11.jpg" descr="id:2147497657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5540" y="1774190"/>
            <a:ext cx="3741420" cy="131826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 flipH="1">
            <a:off x="5020945" y="5300980"/>
            <a:ext cx="624586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沿垂直于光具座方向吹动烛焰,观察光屏上像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 flipH="1">
            <a:off x="9396730" y="4246245"/>
            <a:ext cx="52832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小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 flipH="1">
            <a:off x="6026150" y="4246245"/>
            <a:ext cx="52832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左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 flipH="1">
            <a:off x="8390255" y="3198495"/>
            <a:ext cx="321056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使像能成在光屏中央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 flipH="1">
            <a:off x="340360" y="5761355"/>
            <a:ext cx="708660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的晃动方向是否与烛焰的晃动方向相反(合理即可)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2" grpId="0"/>
      <p:bldP spid="5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探究凸透镜成像的规律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-6351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5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19380" y="871220"/>
            <a:ext cx="11369040" cy="5631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17.[2013河南,18]在“探究凸透镜成像的规律”实验中,所用凸透镜的焦距是10 cm.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(1)将点燃的蜡烛、凸透镜放在如图所示的位置,移动光屏,在光屏上得到了清晰的倒立、</a:t>
            </a:r>
            <a:r>
              <a:rPr lang="en-US" sz="2400">
                <a:latin typeface="宋体" panose="02010600030101010101" pitchFamily="2" charset="-122"/>
                <a:ea typeface="宋体" panose="02010600030101010101" pitchFamily="2" charset="-122"/>
              </a:rPr>
              <a:t>__________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(选填“放大”或“缩小”)的实像;</a:t>
            </a:r>
            <a:r>
              <a:rPr lang="en-US" sz="2400">
                <a:latin typeface="宋体" panose="02010600030101010101" pitchFamily="2" charset="-122"/>
                <a:ea typeface="宋体" panose="02010600030101010101" pitchFamily="2" charset="-122"/>
              </a:rPr>
              <a:t>__________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(填光学仪器名称)就是利用这一成像规律工作的.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(2)保持凸透镜位置不变,若将蜡烛远离透镜,仍要在光屏上得到清晰的像,光屏应向</a:t>
            </a:r>
            <a:r>
              <a:rPr lang="en-US" sz="2400">
                <a:latin typeface="宋体" panose="02010600030101010101" pitchFamily="2" charset="-122"/>
                <a:ea typeface="宋体" panose="02010600030101010101" pitchFamily="2" charset="-122"/>
              </a:rPr>
              <a:t>__________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(选填“靠近”或“远离”)透镜的方向移动,此时的像与原来的像相比</a:t>
            </a:r>
            <a:r>
              <a:rPr lang="en-US" sz="2400">
                <a:latin typeface="宋体" panose="02010600030101010101" pitchFamily="2" charset="-122"/>
                <a:ea typeface="宋体" panose="02010600030101010101" pitchFamily="2" charset="-122"/>
              </a:rPr>
              <a:t>____________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(选填“变大”或“变小”).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293" name="HL11.jpg" descr="id:2147497664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0335" y="1464310"/>
            <a:ext cx="3706495" cy="145351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 flipH="1">
            <a:off x="1160780" y="3761740"/>
            <a:ext cx="52832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能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 flipH="1">
            <a:off x="7411720" y="3761740"/>
            <a:ext cx="52832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能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 flipH="1">
            <a:off x="805815" y="5243195"/>
            <a:ext cx="52832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能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 flipH="1">
            <a:off x="902970" y="5874385"/>
            <a:ext cx="52832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能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3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凸透镜和凹透镜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242638" y="832985"/>
            <a:ext cx="6096000" cy="55308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5000"/>
              </a:lnSpc>
            </a:pPr>
            <a:r>
              <a:rPr sz="2400" b="1">
                <a:latin typeface="+mn-ea"/>
              </a:rPr>
              <a:t>1.凸透镜和凹透镜</a:t>
            </a:r>
            <a:endParaRPr sz="2400" b="1">
              <a:latin typeface="+mn-ea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1066800" y="1468120"/>
          <a:ext cx="10178415" cy="42151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95120"/>
                <a:gridCol w="4388485"/>
                <a:gridCol w="4194810"/>
              </a:tblGrid>
              <a:tr h="934085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凸透镜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凹透镜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327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外形特征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中间厚、边缘薄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中间薄、边缘厚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2675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对光的作用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①___________</a:t>
                      </a:r>
                      <a:r>
                        <a:rPr lang="en-US" sz="24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　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②_____________</a:t>
                      </a:r>
                      <a:r>
                        <a:rPr lang="en-US" sz="24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　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3510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相关概念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97" name="2019-3-1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4270" y="4359910"/>
            <a:ext cx="2417445" cy="1213485"/>
          </a:xfrm>
          <a:prstGeom prst="rect">
            <a:avLst/>
          </a:prstGeom>
        </p:spPr>
      </p:pic>
      <p:pic>
        <p:nvPicPr>
          <p:cNvPr id="298" name="2019-3-1B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29905" y="4359910"/>
            <a:ext cx="2294255" cy="1151890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 flipH="1">
            <a:off x="4220845" y="3345815"/>
            <a:ext cx="9163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会聚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 flipH="1">
            <a:off x="8355330" y="3345815"/>
            <a:ext cx="97726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发散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凸透镜和凹透镜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242638" y="832985"/>
            <a:ext cx="6096000" cy="55308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5000"/>
              </a:lnSpc>
            </a:pPr>
            <a:r>
              <a:rPr sz="2400" b="1">
                <a:latin typeface="+mn-ea"/>
              </a:rPr>
              <a:t>2.透镜的三条特殊光线</a:t>
            </a:r>
            <a:endParaRPr sz="2400" b="1">
              <a:latin typeface="+mn-ea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514350" y="1386205"/>
          <a:ext cx="10750550" cy="40900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9580"/>
                <a:gridCol w="3023235"/>
                <a:gridCol w="2997835"/>
                <a:gridCol w="3009900"/>
              </a:tblGrid>
              <a:tr h="1031875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透镜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平行于主光轴的光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经过焦点(延长线经过焦点)的光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经过光心的光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304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凸透镜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9512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凹透镜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99" name="18WHLWJJZKBWL1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4950" y="2711450"/>
            <a:ext cx="1932940" cy="1059815"/>
          </a:xfrm>
          <a:prstGeom prst="rect">
            <a:avLst/>
          </a:prstGeom>
        </p:spPr>
      </p:pic>
      <p:pic>
        <p:nvPicPr>
          <p:cNvPr id="300" name="18WHLWJJZKBWL18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07405" y="2788920"/>
            <a:ext cx="1651635" cy="905510"/>
          </a:xfrm>
          <a:prstGeom prst="rect">
            <a:avLst/>
          </a:prstGeom>
        </p:spPr>
      </p:pic>
      <p:pic>
        <p:nvPicPr>
          <p:cNvPr id="301" name="18WHLWJJZKBWL19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25585" y="2788920"/>
            <a:ext cx="1600200" cy="877570"/>
          </a:xfrm>
          <a:prstGeom prst="rect">
            <a:avLst/>
          </a:prstGeom>
        </p:spPr>
      </p:pic>
      <p:pic>
        <p:nvPicPr>
          <p:cNvPr id="302" name="18WHLWJJZKBWL20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74645" y="4301490"/>
            <a:ext cx="1733550" cy="950595"/>
          </a:xfrm>
          <a:prstGeom prst="rect">
            <a:avLst/>
          </a:prstGeom>
        </p:spPr>
      </p:pic>
      <p:pic>
        <p:nvPicPr>
          <p:cNvPr id="303" name="18WHLWJJZKBWL21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73775" y="4301490"/>
            <a:ext cx="1733550" cy="950595"/>
          </a:xfrm>
          <a:prstGeom prst="rect">
            <a:avLst/>
          </a:prstGeom>
        </p:spPr>
      </p:pic>
      <p:pic>
        <p:nvPicPr>
          <p:cNvPr id="304" name="18WHLWJJZKBWL22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058910" y="4301490"/>
            <a:ext cx="1733550" cy="950595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496570" y="5582285"/>
            <a:ext cx="11198860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200000"/>
              </a:lnSpc>
            </a:pPr>
            <a:r>
              <a:rPr sz="24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注意</a:t>
            </a:r>
            <a:r>
              <a:rPr sz="240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:</a:t>
            </a:r>
            <a:r>
              <a:rPr sz="24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光经过透镜折射后,总偏向“厚”的方向!</a:t>
            </a:r>
            <a:endParaRPr sz="240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</p:spTree>
  </p:cSld>
  <p:clrMapOvr>
    <a:masterClrMapping/>
  </p:clrMapOvr>
  <p:transition spd="med">
    <p:wipe dir="d"/>
  </p:transition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透镜及其对光线的作用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52475" y="1014095"/>
            <a:ext cx="10746105" cy="3046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1.[2016河南,1]中华民族有着悠久的文明历史,古代就有许多对自然现象的观察和记载.“削冰令圆,举以向日,可生火”是由于凸透镜对光具有</a:t>
            </a:r>
            <a:r>
              <a:rPr lang="en-US" sz="2400">
                <a:latin typeface="宋体" panose="02010600030101010101" pitchFamily="2" charset="-122"/>
                <a:ea typeface="宋体" panose="02010600030101010101" pitchFamily="2" charset="-122"/>
              </a:rPr>
              <a:t>______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作用.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2.[2011河南,3]在我省高速公路上安装有太阳能视频监控系统,如图所示.监控摄像头的镜头相当于一个</a:t>
            </a:r>
            <a:r>
              <a:rPr lang="en-US" sz="2400">
                <a:latin typeface="宋体" panose="02010600030101010101" pitchFamily="2" charset="-122"/>
                <a:ea typeface="宋体" panose="02010600030101010101" pitchFamily="2" charset="-122"/>
              </a:rPr>
              <a:t>_______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(选填“凹”或“凸”)透镜.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261" name="HN1A.jpg" descr="id:2147497440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3490" y="4311650"/>
            <a:ext cx="2265045" cy="2018665"/>
          </a:xfrm>
          <a:prstGeom prst="rect">
            <a:avLst/>
          </a:prstGeom>
        </p:spPr>
      </p:pic>
      <p:sp>
        <p:nvSpPr>
          <p:cNvPr id="19" name="矩形 18"/>
          <p:cNvSpPr/>
          <p:nvPr/>
        </p:nvSpPr>
        <p:spPr>
          <a:xfrm>
            <a:off x="4404361" y="3448456"/>
            <a:ext cx="4889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凸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341485" y="1972310"/>
            <a:ext cx="85534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会聚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凸透镜和凹透镜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>
                <a:solidFill>
                  <a:schemeClr val="bg1"/>
                </a:solidFill>
                <a:sym typeface="+mn-lt"/>
              </a:rPr>
              <a:t>1</a:t>
            </a:r>
            <a:endParaRPr 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3" name="TextBox 34"/>
          <p:cNvSpPr txBox="1"/>
          <p:nvPr/>
        </p:nvSpPr>
        <p:spPr>
          <a:xfrm>
            <a:off x="913765" y="1663065"/>
            <a:ext cx="10676255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200000"/>
              </a:lnSpc>
              <a:spcAft>
                <a:spcPct val="0"/>
              </a:spcAft>
            </a:pPr>
            <a:r>
              <a:rPr sz="24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请在甲、乙两图的虚线框中画出合适的透镜.</a:t>
            </a:r>
            <a:endParaRPr sz="240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/>
            </a:endParaRPr>
          </a:p>
          <a:p>
            <a:pPr fontAlgn="auto">
              <a:lnSpc>
                <a:spcPct val="200000"/>
              </a:lnSpc>
              <a:spcAft>
                <a:spcPct val="0"/>
              </a:spcAft>
            </a:pPr>
            <a:endParaRPr sz="240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/>
            </a:endParaRPr>
          </a:p>
          <a:p>
            <a:pPr fontAlgn="auto">
              <a:lnSpc>
                <a:spcPct val="200000"/>
              </a:lnSpc>
              <a:spcAft>
                <a:spcPct val="0"/>
              </a:spcAft>
            </a:pPr>
            <a:endParaRPr sz="240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/>
            </a:endParaRPr>
          </a:p>
          <a:p>
            <a:pPr fontAlgn="auto">
              <a:lnSpc>
                <a:spcPct val="200000"/>
              </a:lnSpc>
              <a:spcAft>
                <a:spcPct val="0"/>
              </a:spcAft>
            </a:pPr>
            <a:r>
              <a:rPr sz="24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    甲　　　　　　　　  乙</a:t>
            </a:r>
            <a:endParaRPr sz="240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/>
            </a:endParaRPr>
          </a:p>
          <a:p>
            <a:pPr fontAlgn="auto">
              <a:lnSpc>
                <a:spcPct val="200000"/>
              </a:lnSpc>
              <a:spcAft>
                <a:spcPct val="0"/>
              </a:spcAft>
            </a:pPr>
            <a:r>
              <a:rPr sz="24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注意:</a:t>
            </a:r>
            <a:r>
              <a:rPr sz="2400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透镜对光的会聚作用或发散作用是和光线原来的传播方向相比的,并不是指光线的最终传播方向.</a:t>
            </a:r>
            <a:endParaRPr sz="2400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  <p:sp>
        <p:nvSpPr>
          <p:cNvPr id="2" name="圆角矩形 36"/>
          <p:cNvSpPr/>
          <p:nvPr/>
        </p:nvSpPr>
        <p:spPr>
          <a:xfrm>
            <a:off x="509270" y="1333500"/>
            <a:ext cx="11485245" cy="5038090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981170" y="925883"/>
            <a:ext cx="1974499" cy="7372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易错小练</a:t>
            </a:r>
            <a:endParaRPr lang="zh-CN" altLang="en-US" sz="2800" b="1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308" name="18WHLWJJZKBWL16.jpg" descr="id:2147497729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1575" y="2596515"/>
            <a:ext cx="4643755" cy="1131570"/>
          </a:xfrm>
          <a:prstGeom prst="rect">
            <a:avLst/>
          </a:prstGeom>
        </p:spPr>
      </p:pic>
      <p:pic>
        <p:nvPicPr>
          <p:cNvPr id="322" name="18WHLWJJZKBWL16.jpg" descr="id:2147498592;FounderCE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3505" y="2804795"/>
            <a:ext cx="4067810" cy="991235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生活中的透镜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>
                <a:solidFill>
                  <a:schemeClr val="bg1"/>
                </a:solidFill>
                <a:sym typeface="+mn-lt"/>
              </a:rPr>
              <a:t>2</a:t>
            </a:r>
            <a:endParaRPr 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242638" y="832985"/>
            <a:ext cx="6096000" cy="55308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5000"/>
              </a:lnSpc>
            </a:pPr>
            <a:r>
              <a:rPr sz="2400" b="1">
                <a:latin typeface="+mn-ea"/>
              </a:rPr>
              <a:t>2.透镜的三条特殊光线</a:t>
            </a:r>
            <a:endParaRPr sz="2400" b="1">
              <a:latin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96570" y="1386205"/>
            <a:ext cx="11198860" cy="5259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40000"/>
              </a:lnSpc>
            </a:pPr>
            <a:r>
              <a:rPr sz="24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1.照相机</a:t>
            </a:r>
            <a:endParaRPr sz="2400" b="1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fontAlgn="auto">
              <a:lnSpc>
                <a:spcPct val="14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(1)原理:镜头相当于一个凸透镜,当物距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⑤</a:t>
            </a:r>
            <a:r>
              <a:rPr 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___________</a:t>
            </a:r>
            <a:r>
              <a:rPr lang="en-US" sz="2400">
                <a:latin typeface="宋体" panose="02010600030101010101" pitchFamily="2" charset="-122"/>
                <a:ea typeface="宋体" panose="02010600030101010101" pitchFamily="2" charset="-122"/>
              </a:rPr>
              <a:t>_____________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时,成倒立、⑥</a:t>
            </a:r>
            <a:r>
              <a:rPr 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__________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的实像.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4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(2)成像特点:物体和像在凸透镜的⑦</a:t>
            </a:r>
            <a:r>
              <a:rPr 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____________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;像距大于一倍焦距且小于两倍焦距;像距⑧</a:t>
            </a:r>
            <a:r>
              <a:rPr 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____________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物距.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40000"/>
              </a:lnSpc>
            </a:pPr>
            <a:r>
              <a:rPr sz="24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2.投影仪</a:t>
            </a:r>
            <a:endParaRPr sz="2400" b="1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fontAlgn="auto">
              <a:lnSpc>
                <a:spcPct val="14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(1)原理:镜头相当于一个凸透镜,当物距⑨</a:t>
            </a:r>
            <a:r>
              <a:rPr 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______________________________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时,成倒立、⑩</a:t>
            </a:r>
            <a:r>
              <a:rPr 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____________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的实像.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4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(2)成像特点:物体和像在凸透镜的</a:t>
            </a:r>
            <a:r>
              <a:rPr 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_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（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11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）</a:t>
            </a:r>
            <a:r>
              <a:rPr 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___________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;像距大于两倍焦距;像距</a:t>
            </a:r>
            <a:r>
              <a:rPr 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12</a:t>
            </a:r>
            <a:r>
              <a:rPr 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________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物距.</a:t>
            </a:r>
            <a:endParaRPr 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 flipH="1">
            <a:off x="6860540" y="1985645"/>
            <a:ext cx="224726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大于两倍焦距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 flipH="1">
            <a:off x="1082040" y="2446020"/>
            <a:ext cx="9163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缩小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 flipH="1">
            <a:off x="5638165" y="2906395"/>
            <a:ext cx="9163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异侧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 flipH="1">
            <a:off x="2310765" y="3495675"/>
            <a:ext cx="9163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小于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 flipH="1">
            <a:off x="6338570" y="4419600"/>
            <a:ext cx="427926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大于一倍焦距且小于两倍焦距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 flipH="1">
            <a:off x="2237740" y="5013960"/>
            <a:ext cx="9163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放大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 flipH="1">
            <a:off x="6181090" y="5474335"/>
            <a:ext cx="9163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异侧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 flipH="1">
            <a:off x="1394460" y="6031865"/>
            <a:ext cx="9163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大于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/>
      <p:bldP spid="4" grpId="0"/>
      <p:bldP spid="6" grpId="0"/>
      <p:bldP spid="8" grpId="0"/>
      <p:bldP spid="9" grpId="0"/>
      <p:bldP spid="11" grpId="0"/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生活中的透镜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>
                <a:solidFill>
                  <a:schemeClr val="bg1"/>
                </a:solidFill>
                <a:sym typeface="+mn-lt"/>
              </a:rPr>
              <a:t>2</a:t>
            </a:r>
            <a:endParaRPr 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96570" y="1386205"/>
            <a:ext cx="11198860" cy="2306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sz="2400" b="1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3.放大镜</a:t>
            </a:r>
            <a:endParaRPr sz="2400" b="1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(1)原理:镜片由凸透镜制成,当物距</a:t>
            </a:r>
            <a:r>
              <a:rPr 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13</a:t>
            </a:r>
            <a:r>
              <a:rPr 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时,成正立、放大的虚像.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(2)成像特点:物体和像在凸透镜的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14</a:t>
            </a:r>
            <a:r>
              <a:rPr 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            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;像距</a:t>
            </a:r>
            <a:r>
              <a:rPr 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15</a:t>
            </a:r>
            <a:r>
              <a:rPr 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</a:rPr>
              <a:t>　  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物距.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 flipH="1">
            <a:off x="6305550" y="1971040"/>
            <a:ext cx="153543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小于焦距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 flipH="1">
            <a:off x="6700520" y="2573020"/>
            <a:ext cx="92837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同侧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 flipH="1">
            <a:off x="9571355" y="2573020"/>
            <a:ext cx="9163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大于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生活中的透镜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>
                <a:solidFill>
                  <a:schemeClr val="bg1"/>
                </a:solidFill>
                <a:sym typeface="+mn-lt"/>
              </a:rPr>
              <a:t>2</a:t>
            </a:r>
            <a:endParaRPr 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3" name="TextBox 34"/>
          <p:cNvSpPr txBox="1"/>
          <p:nvPr/>
        </p:nvSpPr>
        <p:spPr>
          <a:xfrm>
            <a:off x="913765" y="1332865"/>
            <a:ext cx="1067625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lnSpc>
                <a:spcPct val="200000"/>
              </a:lnSpc>
              <a:spcAft>
                <a:spcPct val="0"/>
              </a:spcAft>
            </a:pPr>
            <a:r>
              <a:rPr lang="zh-CN" altLang="en-US" sz="2400" b="1">
                <a:latin typeface="+mn-ea"/>
                <a:sym typeface="+mn-ea"/>
              </a:rPr>
              <a:t>实像与虚像的区别</a:t>
            </a:r>
            <a:endParaRPr lang="zh-CN" altLang="en-US" sz="2400" b="1">
              <a:latin typeface="+mn-ea"/>
              <a:sym typeface="+mn-ea"/>
            </a:endParaRPr>
          </a:p>
        </p:txBody>
      </p:sp>
      <p:sp>
        <p:nvSpPr>
          <p:cNvPr id="2" name="圆角矩形 36"/>
          <p:cNvSpPr/>
          <p:nvPr/>
        </p:nvSpPr>
        <p:spPr>
          <a:xfrm>
            <a:off x="509270" y="1333500"/>
            <a:ext cx="11485245" cy="5317490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981170" y="925883"/>
            <a:ext cx="1974499" cy="7372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得分指南</a:t>
            </a:r>
            <a:endParaRPr lang="zh-CN" altLang="en-US" sz="2800" b="1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1354455" y="2266315"/>
          <a:ext cx="10248265" cy="40982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51505"/>
                <a:gridCol w="3551555"/>
                <a:gridCol w="3545205"/>
              </a:tblGrid>
              <a:tr h="56134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实像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虚像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092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定义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由实际光线会聚而成的像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由实际光线的反向延长线会聚而成的像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能否被光屏承接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能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不能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546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能否被人眼看到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能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能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倒立或正立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倒立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正立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092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举例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小孔成像、照相机、投影仪等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平面镜成像、放大镜等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d"/>
  </p:transition>
  <p:timing/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凸透镜的成像规律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>
                <a:solidFill>
                  <a:schemeClr val="bg1"/>
                </a:solidFill>
                <a:sym typeface="+mn-lt"/>
              </a:rPr>
              <a:t>3</a:t>
            </a:r>
            <a:endParaRPr lang="en-US">
              <a:solidFill>
                <a:schemeClr val="bg1"/>
              </a:solidFill>
              <a:sym typeface="+mn-lt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844550" y="1325880"/>
          <a:ext cx="10491470" cy="57162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7270"/>
                <a:gridCol w="5277485"/>
                <a:gridCol w="2098675"/>
                <a:gridCol w="2098040"/>
              </a:tblGrid>
              <a:tr h="766445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物体的位置(物距</a:t>
                      </a:r>
                      <a:r>
                        <a:rPr lang="en-US" sz="2400" b="0" i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u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)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光路图及成像特点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像的位置(像距</a:t>
                      </a:r>
                      <a:r>
                        <a:rPr lang="en-US" sz="2400" b="0" i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v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)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应用举例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4225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 i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u&gt;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2</a:t>
                      </a:r>
                      <a:r>
                        <a:rPr lang="en-US" sz="2400" b="0" i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f</a:t>
                      </a:r>
                      <a:endParaRPr lang="en-US" altLang="en-US" sz="2400" b="0" i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l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成</a:t>
                      </a:r>
                      <a:r>
                        <a:rPr lang="en-US" sz="24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     　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sz="24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     　　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的实像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buNone/>
                      </a:pPr>
                      <a:r>
                        <a:rPr lang="en-US" sz="2400" b="0" i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f&lt;v&lt;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2</a:t>
                      </a:r>
                      <a:r>
                        <a:rPr lang="en-US" sz="2400" b="0" i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f</a:t>
                      </a:r>
                      <a:endParaRPr lang="en-US" altLang="en-US" sz="2400" b="0" i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buNone/>
                      </a:pPr>
                      <a:r>
                        <a:rPr lang="en-US" sz="24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     　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、摄像机等 </a:t>
                      </a:r>
                      <a:endParaRPr lang="en-US" altLang="en-US" sz="2400" b="0" u="sng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9005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 i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u=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2</a:t>
                      </a:r>
                      <a:r>
                        <a:rPr lang="en-US" sz="2400" b="0" i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f</a:t>
                      </a:r>
                      <a:endParaRPr lang="en-US" altLang="en-US" sz="2400" b="0" i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l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成</a:t>
                      </a:r>
                      <a:r>
                        <a:rPr lang="en-US" sz="24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　     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sz="24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    　　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的实像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_</a:t>
                      </a:r>
                      <a:r>
                        <a:rPr lang="en-US" sz="2400" b="0" u="sng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    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_______ </a:t>
                      </a:r>
                      <a:endParaRPr lang="en-US" altLang="en-US" sz="2400" b="0" u="sng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 </a:t>
                      </a:r>
                      <a:r>
                        <a:rPr lang="en-US" sz="24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  <a:sym typeface="+mn-ea"/>
                        </a:rPr>
                        <a:t>__</a:t>
                      </a:r>
                      <a:r>
                        <a:rPr lang="en-US" sz="2400" u="sng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  <a:sym typeface="+mn-ea"/>
                        </a:rPr>
                        <a:t>   </a:t>
                      </a:r>
                      <a:r>
                        <a:rPr lang="en-US" sz="24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  <a:sym typeface="+mn-ea"/>
                        </a:rPr>
                        <a:t>______</a:t>
                      </a:r>
                      <a:endParaRPr lang="en-US" altLang="en-US" sz="2400" b="0" u="sng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19" name="图片 3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7390" y="2568575"/>
            <a:ext cx="288290" cy="288290"/>
          </a:xfrm>
          <a:prstGeom prst="rect">
            <a:avLst/>
          </a:prstGeom>
        </p:spPr>
      </p:pic>
      <p:pic>
        <p:nvPicPr>
          <p:cNvPr id="320" name="2020HNZKWLZ-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9690" y="2454910"/>
            <a:ext cx="1894840" cy="791845"/>
          </a:xfrm>
          <a:prstGeom prst="rect">
            <a:avLst/>
          </a:prstGeom>
        </p:spPr>
      </p:pic>
      <p:pic>
        <p:nvPicPr>
          <p:cNvPr id="321" name="图片 3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65680" y="3703955"/>
            <a:ext cx="257810" cy="257810"/>
          </a:xfrm>
          <a:prstGeom prst="rect">
            <a:avLst/>
          </a:prstGeom>
        </p:spPr>
      </p:pic>
      <p:pic>
        <p:nvPicPr>
          <p:cNvPr id="322" name="图片 3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24655" y="3691890"/>
            <a:ext cx="269875" cy="269875"/>
          </a:xfrm>
          <a:prstGeom prst="rect">
            <a:avLst/>
          </a:prstGeom>
        </p:spPr>
      </p:pic>
      <p:pic>
        <p:nvPicPr>
          <p:cNvPr id="323" name="图片 32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354820" y="3047365"/>
            <a:ext cx="270510" cy="270510"/>
          </a:xfrm>
          <a:prstGeom prst="rect">
            <a:avLst/>
          </a:prstGeom>
        </p:spPr>
      </p:pic>
      <p:pic>
        <p:nvPicPr>
          <p:cNvPr id="324" name="图片 32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77390" y="4606290"/>
            <a:ext cx="318135" cy="318135"/>
          </a:xfrm>
          <a:prstGeom prst="rect">
            <a:avLst/>
          </a:prstGeom>
        </p:spPr>
      </p:pic>
      <p:pic>
        <p:nvPicPr>
          <p:cNvPr id="325" name="2020HNZKWLZ-5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95525" y="4606290"/>
            <a:ext cx="1797050" cy="824230"/>
          </a:xfrm>
          <a:prstGeom prst="rect">
            <a:avLst/>
          </a:prstGeom>
        </p:spPr>
      </p:pic>
      <p:pic>
        <p:nvPicPr>
          <p:cNvPr id="326" name="图片 32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317750" y="6011545"/>
            <a:ext cx="281940" cy="281940"/>
          </a:xfrm>
          <a:prstGeom prst="rect">
            <a:avLst/>
          </a:prstGeom>
        </p:spPr>
      </p:pic>
      <p:pic>
        <p:nvPicPr>
          <p:cNvPr id="327" name="图片 32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347845" y="6011545"/>
            <a:ext cx="281940" cy="281940"/>
          </a:xfrm>
          <a:prstGeom prst="rect">
            <a:avLst/>
          </a:prstGeom>
        </p:spPr>
      </p:pic>
      <p:pic>
        <p:nvPicPr>
          <p:cNvPr id="328" name="图片 32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174230" y="5561330"/>
            <a:ext cx="294005" cy="294005"/>
          </a:xfrm>
          <a:prstGeom prst="rect">
            <a:avLst/>
          </a:prstGeom>
        </p:spPr>
      </p:pic>
      <p:pic>
        <p:nvPicPr>
          <p:cNvPr id="329" name="图片 32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354820" y="5561330"/>
            <a:ext cx="294640" cy="294640"/>
          </a:xfrm>
          <a:prstGeom prst="rect">
            <a:avLst/>
          </a:prstGeom>
        </p:spPr>
      </p:pic>
      <p:sp>
        <p:nvSpPr>
          <p:cNvPr id="100" name="矩形 99"/>
          <p:cNvSpPr/>
          <p:nvPr/>
        </p:nvSpPr>
        <p:spPr>
          <a:xfrm flipH="1">
            <a:off x="2599690" y="3501390"/>
            <a:ext cx="9163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倒立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1" name="矩形 100"/>
          <p:cNvSpPr/>
          <p:nvPr/>
        </p:nvSpPr>
        <p:spPr>
          <a:xfrm flipH="1">
            <a:off x="4629785" y="3501390"/>
            <a:ext cx="9163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缩小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2" name="矩形 101"/>
          <p:cNvSpPr/>
          <p:nvPr/>
        </p:nvSpPr>
        <p:spPr>
          <a:xfrm flipH="1">
            <a:off x="9625330" y="2952115"/>
            <a:ext cx="137795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照相机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3" name="矩形 102"/>
          <p:cNvSpPr/>
          <p:nvPr/>
        </p:nvSpPr>
        <p:spPr>
          <a:xfrm flipH="1">
            <a:off x="2735580" y="5826125"/>
            <a:ext cx="9163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倒立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4" name="矩形 103"/>
          <p:cNvSpPr/>
          <p:nvPr/>
        </p:nvSpPr>
        <p:spPr>
          <a:xfrm flipH="1">
            <a:off x="4702175" y="5826125"/>
            <a:ext cx="9163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等大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5" name="矩形 104"/>
          <p:cNvSpPr/>
          <p:nvPr/>
        </p:nvSpPr>
        <p:spPr>
          <a:xfrm flipH="1">
            <a:off x="7870825" y="5220335"/>
            <a:ext cx="9163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v=2f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6" name="矩形 105"/>
          <p:cNvSpPr/>
          <p:nvPr/>
        </p:nvSpPr>
        <p:spPr>
          <a:xfrm flipH="1">
            <a:off x="9820275" y="5220970"/>
            <a:ext cx="11830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测焦距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335" name="20ZKWD-2-1.jp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097780" y="2568575"/>
            <a:ext cx="1695450" cy="668655"/>
          </a:xfrm>
          <a:prstGeom prst="rect">
            <a:avLst/>
          </a:prstGeom>
        </p:spPr>
      </p:pic>
      <p:pic>
        <p:nvPicPr>
          <p:cNvPr id="341" name="20ZKWD-2-2.jp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839970" y="4647565"/>
            <a:ext cx="1704340" cy="757555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01" grpId="0"/>
      <p:bldP spid="102" grpId="0"/>
      <p:bldP spid="103" grpId="0"/>
      <p:bldP spid="104" grpId="0"/>
      <p:bldP spid="105" grpId="0"/>
      <p:bldP spid="10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凸透镜的成像规律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>
                <a:solidFill>
                  <a:schemeClr val="bg1"/>
                </a:solidFill>
                <a:sym typeface="+mn-lt"/>
              </a:rPr>
              <a:t>3</a:t>
            </a:r>
            <a:endParaRPr lang="en-US">
              <a:solidFill>
                <a:schemeClr val="bg1"/>
              </a:solidFill>
              <a:sym typeface="+mn-lt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844550" y="1325880"/>
          <a:ext cx="10491470" cy="57391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6345"/>
                <a:gridCol w="5520055"/>
                <a:gridCol w="1831340"/>
                <a:gridCol w="1903730"/>
              </a:tblGrid>
              <a:tr h="766445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物体的位置(物距</a:t>
                      </a:r>
                      <a:r>
                        <a:rPr lang="en-US" sz="2400" b="0" i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u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)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光路图及成像特点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像的位置(像距</a:t>
                      </a:r>
                      <a:r>
                        <a:rPr lang="en-US" sz="2400" b="0" i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v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)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应用举例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4225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 i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f&lt;u&lt;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2</a:t>
                      </a:r>
                      <a:r>
                        <a:rPr lang="en-US" sz="2400" b="0" i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f</a:t>
                      </a:r>
                      <a:endParaRPr lang="en-US" altLang="en-US" sz="2400" b="0" i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l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成</a:t>
                      </a:r>
                      <a:r>
                        <a:rPr lang="en-US" sz="24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    　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、</a:t>
                      </a:r>
                      <a:r>
                        <a:rPr lang="en-US" sz="24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　   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的实像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__________</a:t>
                      </a:r>
                      <a:endParaRPr lang="en-US" altLang="en-US" sz="2400" b="0" u="sng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buNone/>
                      </a:pPr>
                      <a:r>
                        <a:rPr lang="en-US" sz="24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    　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、幻灯机等 </a:t>
                      </a:r>
                      <a:endParaRPr lang="en-US" altLang="en-US" sz="2400" b="0" u="sng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25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 i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u&lt;f</a:t>
                      </a:r>
                      <a:endParaRPr lang="en-US" altLang="en-US" sz="2400" b="0" i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l">
                        <a:buNone/>
                      </a:pPr>
                      <a:endParaRPr 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l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成</a:t>
                      </a:r>
                      <a:r>
                        <a:rPr lang="en-US" sz="24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      　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、放大的</a:t>
                      </a:r>
                      <a:r>
                        <a:rPr lang="en-US" sz="24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   　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像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 i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v&gt;u</a:t>
                      </a:r>
                      <a:endParaRPr lang="en-US" altLang="en-US" sz="2400" b="0" i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  <a:sym typeface="+mn-ea"/>
                        </a:rPr>
                        <a:t>__________</a:t>
                      </a:r>
                      <a:endParaRPr lang="en-US" altLang="en-US" sz="2400" b="0" u="sng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30" name="图片 3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4880" y="2304415"/>
            <a:ext cx="306070" cy="306070"/>
          </a:xfrm>
          <a:prstGeom prst="rect">
            <a:avLst/>
          </a:prstGeom>
        </p:spPr>
      </p:pic>
      <p:pic>
        <p:nvPicPr>
          <p:cNvPr id="331" name="2020HNZKWLZ-6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74290" y="2172970"/>
            <a:ext cx="2186305" cy="944880"/>
          </a:xfrm>
          <a:prstGeom prst="rect">
            <a:avLst/>
          </a:prstGeom>
        </p:spPr>
      </p:pic>
      <p:pic>
        <p:nvPicPr>
          <p:cNvPr id="332" name="图片 33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46020" y="3435985"/>
            <a:ext cx="306070" cy="306070"/>
          </a:xfrm>
          <a:prstGeom prst="rect">
            <a:avLst/>
          </a:prstGeom>
        </p:spPr>
      </p:pic>
      <p:pic>
        <p:nvPicPr>
          <p:cNvPr id="333" name="图片 33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67200" y="3435985"/>
            <a:ext cx="330200" cy="330200"/>
          </a:xfrm>
          <a:prstGeom prst="rect">
            <a:avLst/>
          </a:prstGeom>
        </p:spPr>
      </p:pic>
      <p:pic>
        <p:nvPicPr>
          <p:cNvPr id="334" name="图片 33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46390" y="2872740"/>
            <a:ext cx="318135" cy="318135"/>
          </a:xfrm>
          <a:prstGeom prst="rect">
            <a:avLst/>
          </a:prstGeom>
        </p:spPr>
      </p:pic>
      <p:pic>
        <p:nvPicPr>
          <p:cNvPr id="335" name="图片 33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512935" y="2730500"/>
            <a:ext cx="342900" cy="342900"/>
          </a:xfrm>
          <a:prstGeom prst="rect">
            <a:avLst/>
          </a:prstGeom>
        </p:spPr>
      </p:pic>
      <p:pic>
        <p:nvPicPr>
          <p:cNvPr id="336" name="图片 33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190750" y="4369435"/>
            <a:ext cx="330200" cy="330200"/>
          </a:xfrm>
          <a:prstGeom prst="rect">
            <a:avLst/>
          </a:prstGeom>
        </p:spPr>
      </p:pic>
      <p:pic>
        <p:nvPicPr>
          <p:cNvPr id="337" name="2020HNZKWLZ-7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520950" y="4212590"/>
            <a:ext cx="2362835" cy="1149350"/>
          </a:xfrm>
          <a:prstGeom prst="rect">
            <a:avLst/>
          </a:prstGeom>
        </p:spPr>
      </p:pic>
      <p:pic>
        <p:nvPicPr>
          <p:cNvPr id="338" name="图片 33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409190" y="5998845"/>
            <a:ext cx="342900" cy="342900"/>
          </a:xfrm>
          <a:prstGeom prst="rect">
            <a:avLst/>
          </a:prstGeom>
        </p:spPr>
      </p:pic>
      <p:pic>
        <p:nvPicPr>
          <p:cNvPr id="339" name="图片 33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528945" y="5998845"/>
            <a:ext cx="294005" cy="294005"/>
          </a:xfrm>
          <a:prstGeom prst="rect">
            <a:avLst/>
          </a:prstGeom>
        </p:spPr>
      </p:pic>
      <p:pic>
        <p:nvPicPr>
          <p:cNvPr id="340" name="图片 34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537700" y="5250180"/>
            <a:ext cx="294005" cy="294005"/>
          </a:xfrm>
          <a:prstGeom prst="rect">
            <a:avLst/>
          </a:prstGeom>
        </p:spPr>
      </p:pic>
      <p:pic>
        <p:nvPicPr>
          <p:cNvPr id="348" name="20ZKWD-2-3.jp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322570" y="2219960"/>
            <a:ext cx="1758315" cy="818515"/>
          </a:xfrm>
          <a:prstGeom prst="rect">
            <a:avLst/>
          </a:prstGeom>
        </p:spPr>
      </p:pic>
      <p:pic>
        <p:nvPicPr>
          <p:cNvPr id="355" name="20ZKWD-2-4.jp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322570" y="4369435"/>
            <a:ext cx="1871345" cy="993140"/>
          </a:xfrm>
          <a:prstGeom prst="rect">
            <a:avLst/>
          </a:prstGeom>
        </p:spPr>
      </p:pic>
      <p:sp>
        <p:nvSpPr>
          <p:cNvPr id="17" name="矩形 16"/>
          <p:cNvSpPr/>
          <p:nvPr/>
        </p:nvSpPr>
        <p:spPr>
          <a:xfrm flipH="1">
            <a:off x="2752090" y="3281680"/>
            <a:ext cx="93980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倒立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8" name="矩形 17"/>
          <p:cNvSpPr/>
          <p:nvPr/>
        </p:nvSpPr>
        <p:spPr>
          <a:xfrm flipH="1">
            <a:off x="4760595" y="3305810"/>
            <a:ext cx="92837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放大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9" name="矩形 18"/>
          <p:cNvSpPr/>
          <p:nvPr/>
        </p:nvSpPr>
        <p:spPr>
          <a:xfrm flipH="1">
            <a:off x="8417560" y="2730500"/>
            <a:ext cx="94234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v&gt;2f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0" name="矩形 19"/>
          <p:cNvSpPr/>
          <p:nvPr/>
        </p:nvSpPr>
        <p:spPr>
          <a:xfrm flipH="1">
            <a:off x="9855835" y="2578100"/>
            <a:ext cx="126873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投影仪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1" name="矩形 20"/>
          <p:cNvSpPr/>
          <p:nvPr/>
        </p:nvSpPr>
        <p:spPr>
          <a:xfrm flipH="1">
            <a:off x="2861310" y="5881370"/>
            <a:ext cx="92837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正立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 flipH="1">
            <a:off x="5953125" y="5915660"/>
            <a:ext cx="6369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虚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3" name="矩形 22"/>
          <p:cNvSpPr/>
          <p:nvPr/>
        </p:nvSpPr>
        <p:spPr>
          <a:xfrm flipH="1">
            <a:off x="9933940" y="5083810"/>
            <a:ext cx="140208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放大镜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凸透镜的成像规律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>
                <a:solidFill>
                  <a:schemeClr val="bg1"/>
                </a:solidFill>
                <a:sym typeface="+mn-lt"/>
              </a:rPr>
              <a:t>3</a:t>
            </a:r>
            <a:endParaRPr 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3" name="TextBox 34"/>
          <p:cNvSpPr txBox="1"/>
          <p:nvPr/>
        </p:nvSpPr>
        <p:spPr>
          <a:xfrm>
            <a:off x="2049780" y="1906270"/>
            <a:ext cx="6900545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lnSpc>
                <a:spcPct val="200000"/>
              </a:lnSpc>
              <a:spcAft>
                <a:spcPct val="0"/>
              </a:spcAft>
            </a:pP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凸透镜成像口诀</a:t>
            </a:r>
            <a:endParaRPr lang="zh-CN" altLang="en-US" sz="2400" b="1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algn="l" fontAlgn="auto">
              <a:lnSpc>
                <a:spcPct val="200000"/>
              </a:lnSpc>
              <a:spcAft>
                <a:spcPct val="0"/>
              </a:spcAft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一倍焦距分虚实,两倍焦距分大小;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algn="l" fontAlgn="auto">
              <a:lnSpc>
                <a:spcPct val="200000"/>
              </a:lnSpc>
              <a:spcAft>
                <a:spcPct val="0"/>
              </a:spcAft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实像分居异侧倒,虚像则是同侧正;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algn="l" fontAlgn="auto">
              <a:lnSpc>
                <a:spcPct val="200000"/>
              </a:lnSpc>
              <a:spcAft>
                <a:spcPct val="0"/>
              </a:spcAft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成实像时,物近像远像变大,物远像近像变小.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2" name="圆角矩形 36"/>
          <p:cNvSpPr/>
          <p:nvPr/>
        </p:nvSpPr>
        <p:spPr>
          <a:xfrm>
            <a:off x="1577975" y="1406525"/>
            <a:ext cx="8875395" cy="4346575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2049875" y="998908"/>
            <a:ext cx="1974499" cy="7372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得分指南</a:t>
            </a:r>
            <a:endParaRPr lang="zh-CN" altLang="en-US" sz="2800" b="1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>
    <p:wipe dir="d"/>
  </p:transition>
  <p:timing/>
</p:sld>
</file>

<file path=ppt/slides/slide2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眼睛与眼镜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>
                <a:solidFill>
                  <a:schemeClr val="bg1"/>
                </a:solidFill>
                <a:sym typeface="+mn-lt"/>
              </a:rPr>
              <a:t>4</a:t>
            </a:r>
            <a:endParaRPr 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96570" y="1386205"/>
            <a:ext cx="11198860" cy="3046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200000"/>
              </a:lnSpc>
            </a:pPr>
            <a:r>
              <a:rPr sz="2400" b="1">
                <a:latin typeface="+mn-ea"/>
                <a:cs typeface="+mn-ea"/>
                <a:sym typeface="+mn-ea"/>
              </a:rPr>
              <a:t>1.眼睛的成像原理</a:t>
            </a:r>
            <a:endParaRPr sz="2400" b="1">
              <a:latin typeface="+mn-ea"/>
              <a:cs typeface="+mn-ea"/>
            </a:endParaRPr>
          </a:p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(1)眼睛就像一台照相机,晶状体和角膜的共同作用相当于一个</a:t>
            </a:r>
            <a:r>
              <a:rPr 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34</a:t>
            </a:r>
            <a:r>
              <a:rPr lang="zh-CN" sz="2400" u="sng"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en-US" sz="2400">
                <a:latin typeface="宋体" panose="02010600030101010101" pitchFamily="2" charset="-122"/>
                <a:ea typeface="宋体" panose="02010600030101010101" pitchFamily="2" charset="-122"/>
              </a:rPr>
              <a:t>___________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,视网膜相当于</a:t>
            </a:r>
            <a:r>
              <a:rPr 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_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（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35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）</a:t>
            </a:r>
            <a:r>
              <a:rPr 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__________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(2)正常人眼睛的成像特点:成倒立、</a:t>
            </a:r>
            <a:r>
              <a:rPr 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_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（</a:t>
            </a:r>
            <a:r>
              <a:rPr lang="en-US" altLang="zh-CN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36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）</a:t>
            </a:r>
            <a:r>
              <a:rPr 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__________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的实像.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1" name="矩形 100"/>
          <p:cNvSpPr/>
          <p:nvPr/>
        </p:nvSpPr>
        <p:spPr>
          <a:xfrm flipH="1">
            <a:off x="9596120" y="2275205"/>
            <a:ext cx="141414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凸透镜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 flipH="1">
            <a:off x="3372485" y="3041015"/>
            <a:ext cx="9163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光屏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831965" y="3749675"/>
            <a:ext cx="101409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缩小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/>
      <p:bldP spid="2" grpId="0"/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眼睛与眼镜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>
                <a:solidFill>
                  <a:schemeClr val="bg1"/>
                </a:solidFill>
                <a:sym typeface="+mn-lt"/>
              </a:rPr>
              <a:t>4</a:t>
            </a:r>
            <a:endParaRPr 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96570" y="827405"/>
            <a:ext cx="11198860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200000"/>
              </a:lnSpc>
            </a:pPr>
            <a:r>
              <a:rPr sz="2400" b="1">
                <a:latin typeface="+mn-ea"/>
                <a:cs typeface="+mn-ea"/>
                <a:sym typeface="+mn-ea"/>
              </a:rPr>
              <a:t>2.近视眼和远视眼的成因及矫正</a:t>
            </a:r>
            <a:endParaRPr sz="2400">
              <a:latin typeface="+mn-ea"/>
              <a:cs typeface="+mn-ea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1004570" y="1657350"/>
          <a:ext cx="10462895" cy="47510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1475"/>
                <a:gridCol w="4514215"/>
                <a:gridCol w="4307205"/>
              </a:tblGrid>
              <a:tr h="46990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近视眼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远视眼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7725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特点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只能看清</a:t>
                      </a:r>
                      <a:r>
                        <a:rPr lang="zh-CN" altLang="en-US" sz="2400" b="0" u="sng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400" b="0" u="sng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37</a:t>
                      </a:r>
                      <a:r>
                        <a:rPr lang="zh-CN" altLang="en-US" sz="2400" b="0" u="sng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en-US" sz="24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　　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的物体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只能看清</a:t>
                      </a:r>
                      <a:r>
                        <a:rPr lang="zh-CN" altLang="en-US" sz="2400" b="0" u="sng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400" b="0" u="sng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38</a:t>
                      </a:r>
                      <a:r>
                        <a:rPr lang="zh-CN" altLang="en-US" sz="2400" b="0" u="sng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en-US" sz="24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　　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的物体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69365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成因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晶状体太</a:t>
                      </a:r>
                      <a:r>
                        <a:rPr lang="zh-CN" altLang="en-US" sz="2400" b="0" u="sng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400" b="0" u="sng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39</a:t>
                      </a:r>
                      <a:r>
                        <a:rPr lang="zh-CN" altLang="en-US" sz="2400" b="0" u="sng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en-US" sz="24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　　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,折光能力太强,或眼球在前后方向上太长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晶状体太</a:t>
                      </a:r>
                      <a:r>
                        <a:rPr lang="zh-CN" altLang="en-US" sz="2400" b="0" u="sng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400" b="0" u="sng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40</a:t>
                      </a:r>
                      <a:r>
                        <a:rPr lang="zh-CN" altLang="en-US" sz="2400" b="0" u="sng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en-US" sz="24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　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,折光能力太弱,或眼球在前后方向上太短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408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成像光路图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l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成像在视网膜的</a:t>
                      </a:r>
                      <a:r>
                        <a:rPr lang="zh-CN" altLang="en-US" sz="2400" b="0" u="sng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400" b="0" u="sng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41</a:t>
                      </a:r>
                      <a:r>
                        <a:rPr lang="zh-CN" altLang="en-US" sz="2400" b="0" u="sng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_______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l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l">
                        <a:buNone/>
                      </a:pPr>
                      <a:endParaRPr 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l">
                        <a:buNone/>
                      </a:pPr>
                      <a:endParaRPr 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 algn="l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成像在视网膜的</a:t>
                      </a:r>
                      <a:r>
                        <a:rPr lang="zh-CN" altLang="en-US" sz="2400" b="0" u="sng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</a:t>
                      </a:r>
                      <a:r>
                        <a:rPr lang="en-US" altLang="zh-CN" sz="2400" b="0" u="sng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42</a:t>
                      </a:r>
                      <a:r>
                        <a:rPr lang="zh-CN" altLang="en-US" sz="2400" b="0" u="sng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）</a:t>
                      </a:r>
                      <a:r>
                        <a:rPr lang="en-US" sz="240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______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52" name="18WHLWJJZKBWL2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7765" y="4582795"/>
            <a:ext cx="1734185" cy="849630"/>
          </a:xfrm>
          <a:prstGeom prst="rect">
            <a:avLst/>
          </a:prstGeom>
        </p:spPr>
      </p:pic>
      <p:pic>
        <p:nvPicPr>
          <p:cNvPr id="354" name="18WHLWJJZKBWL2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12760" y="4518025"/>
            <a:ext cx="1939925" cy="914400"/>
          </a:xfrm>
          <a:prstGeom prst="rect">
            <a:avLst/>
          </a:prstGeom>
        </p:spPr>
      </p:pic>
      <p:sp>
        <p:nvSpPr>
          <p:cNvPr id="20" name="矩形 19"/>
          <p:cNvSpPr/>
          <p:nvPr/>
        </p:nvSpPr>
        <p:spPr>
          <a:xfrm>
            <a:off x="4707255" y="2171065"/>
            <a:ext cx="101409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近处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9193530" y="2063115"/>
            <a:ext cx="101409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远处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4876165" y="2928620"/>
            <a:ext cx="101409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厚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9277350" y="2928620"/>
            <a:ext cx="101409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薄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5817870" y="5532755"/>
            <a:ext cx="101409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前方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0207625" y="5532755"/>
            <a:ext cx="101409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后方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眼睛与眼镜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>
                <a:solidFill>
                  <a:schemeClr val="bg1"/>
                </a:solidFill>
                <a:sym typeface="+mn-lt"/>
              </a:rPr>
              <a:t>4</a:t>
            </a:r>
            <a:endParaRPr lang="en-US">
              <a:solidFill>
                <a:schemeClr val="bg1"/>
              </a:solidFill>
              <a:sym typeface="+mn-lt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952500" y="1033145"/>
          <a:ext cx="10541635" cy="46577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2270"/>
                <a:gridCol w="4546600"/>
                <a:gridCol w="4342765"/>
              </a:tblGrid>
              <a:tr h="64897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近视眼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远视眼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2895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altLang="zh-CN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矫正方法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buNone/>
                      </a:pPr>
                      <a:r>
                        <a:rPr lang="en-US" altLang="zh-CN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</a:t>
                      </a:r>
                      <a:endParaRPr lang="en-US" altLang="zh-CN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indent="0">
                        <a:buNone/>
                      </a:pPr>
                      <a:endParaRPr lang="en-US" altLang="zh-CN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indent="0">
                        <a:buNone/>
                      </a:pPr>
                      <a:endParaRPr lang="en-US" altLang="zh-CN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indent="0">
                        <a:buNone/>
                      </a:pPr>
                      <a:endParaRPr lang="en-US" altLang="zh-CN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indent="0">
                        <a:buNone/>
                      </a:pPr>
                      <a:r>
                        <a:rPr lang="en-US" altLang="zh-CN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配戴</a:t>
                      </a:r>
                      <a:r>
                        <a:rPr lang="en-US" altLang="zh-CN" sz="2400" b="0" u="sng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(43)　　　　</a:t>
                      </a:r>
                      <a:r>
                        <a:rPr lang="en-US" altLang="zh-CN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透镜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buNone/>
                      </a:pPr>
                      <a:r>
                        <a:rPr lang="en-US" altLang="zh-CN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</a:t>
                      </a:r>
                      <a:endParaRPr lang="en-US" altLang="zh-CN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indent="0">
                        <a:buNone/>
                      </a:pPr>
                      <a:endParaRPr lang="en-US" altLang="zh-CN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indent="0">
                        <a:buNone/>
                      </a:pPr>
                      <a:endParaRPr lang="en-US" altLang="zh-CN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indent="0">
                        <a:buNone/>
                      </a:pPr>
                      <a:endParaRPr lang="en-US" altLang="zh-CN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indent="0">
                        <a:buNone/>
                      </a:pPr>
                      <a:r>
                        <a:rPr lang="en-US" altLang="zh-CN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配戴</a:t>
                      </a:r>
                      <a:r>
                        <a:rPr lang="en-US" altLang="zh-CN" sz="2400" b="0" u="sng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(44)　　　　</a:t>
                      </a:r>
                      <a:r>
                        <a:rPr lang="en-US" altLang="zh-CN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透镜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586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矫正原理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凹透镜对光有</a:t>
                      </a:r>
                      <a:r>
                        <a:rPr lang="en-US" sz="2400" b="0" u="sng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(45)</a:t>
                      </a:r>
                      <a:r>
                        <a:rPr lang="en-US" sz="24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　　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作用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凸透镜对光有</a:t>
                      </a:r>
                      <a:r>
                        <a:rPr lang="en-US" sz="2400" b="0" u="sng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(46)</a:t>
                      </a:r>
                      <a:r>
                        <a:rPr lang="en-US" sz="24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　　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作用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56" name="2019-3-1C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7930" y="2097405"/>
            <a:ext cx="1798320" cy="894080"/>
          </a:xfrm>
          <a:prstGeom prst="rect">
            <a:avLst/>
          </a:prstGeom>
        </p:spPr>
      </p:pic>
      <p:pic>
        <p:nvPicPr>
          <p:cNvPr id="358" name="2019-3-1D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1680" y="2097405"/>
            <a:ext cx="1776730" cy="894715"/>
          </a:xfrm>
          <a:prstGeom prst="rect">
            <a:avLst/>
          </a:prstGeom>
        </p:spPr>
      </p:pic>
      <p:sp>
        <p:nvSpPr>
          <p:cNvPr id="24" name="矩形 23"/>
          <p:cNvSpPr/>
          <p:nvPr/>
        </p:nvSpPr>
        <p:spPr>
          <a:xfrm>
            <a:off x="3935730" y="3498215"/>
            <a:ext cx="101409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凹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8507095" y="3498215"/>
            <a:ext cx="101409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凸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5282565" y="4791075"/>
            <a:ext cx="101409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发散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9744710" y="4590415"/>
            <a:ext cx="101409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会聚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3" grpId="0"/>
      <p:bldP spid="2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凸透镜的成像规律及其应用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52475" y="1014095"/>
            <a:ext cx="10746105" cy="4707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200000"/>
              </a:lnSpc>
            </a:pPr>
            <a:r>
              <a:rPr sz="2400" b="1">
                <a:latin typeface="+mn-ea"/>
                <a:sym typeface="+mn-ea"/>
              </a:rPr>
              <a:t>类型1　静态成像规律及应用</a:t>
            </a:r>
            <a:endParaRPr sz="2400" b="1">
              <a:latin typeface="+mn-ea"/>
              <a:sym typeface="+mn-ea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3.[2019河南,9]购物支付已进入“刷脸”时代,如图所示,消费者结账时只需面对摄像头(相当于一个凸透镜),经系统自动拍照、扫描等,确认相关信息后,即可迅速完成交易.下列有关说法正确的是	(　　)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A.光经过摄像头成像利用的是光的反射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B.摄像头的成像特点与投影仪相同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C.“刷脸”时,面部应位于摄像头两倍焦距点之外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D.“刷脸”时,面部经摄像头成正立、缩小的实像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263" name="2019HN-5.jpg" descr="id:2147497454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80855" y="3442970"/>
            <a:ext cx="1655445" cy="2013585"/>
          </a:xfrm>
          <a:prstGeom prst="rect">
            <a:avLst/>
          </a:prstGeom>
        </p:spPr>
      </p:pic>
      <p:sp>
        <p:nvSpPr>
          <p:cNvPr id="19" name="矩形 18"/>
          <p:cNvSpPr/>
          <p:nvPr/>
        </p:nvSpPr>
        <p:spPr>
          <a:xfrm>
            <a:off x="6577966" y="2982366"/>
            <a:ext cx="3365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C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显微镜与望远镜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>
                <a:solidFill>
                  <a:schemeClr val="bg1"/>
                </a:solidFill>
                <a:sym typeface="+mn-lt"/>
              </a:rPr>
              <a:t>5</a:t>
            </a:r>
            <a:endParaRPr lang="en-US">
              <a:solidFill>
                <a:schemeClr val="bg1"/>
              </a:solidFill>
              <a:sym typeface="+mn-lt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2237105" y="1673860"/>
          <a:ext cx="6988175" cy="3170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6365"/>
                <a:gridCol w="2793365"/>
                <a:gridCol w="2798445"/>
              </a:tblGrid>
              <a:tr h="1132205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显微镜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望远镜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981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物镜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相当于幻灯机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相当于照相机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8540"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目镜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相当于放大镜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相当于放大镜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d"/>
  </p:transition>
  <p:timing/>
</p:sld>
</file>

<file path=ppt/slides/slide3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文本框 6"/>
          <p:cNvSpPr txBox="1"/>
          <p:nvPr/>
        </p:nvSpPr>
        <p:spPr>
          <a:xfrm>
            <a:off x="6350" y="0"/>
            <a:ext cx="1998345" cy="936625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人教八上</a:t>
            </a:r>
            <a:endParaRPr lang="zh-CN" altLang="en-US">
              <a:solidFill>
                <a:schemeClr val="bg1"/>
              </a:solidFill>
              <a:sym typeface="+mn-lt"/>
            </a:endParaRPr>
          </a:p>
          <a:p>
            <a:r>
              <a:rPr lang="zh-CN" altLang="en-US">
                <a:solidFill>
                  <a:schemeClr val="bg1"/>
                </a:solidFill>
                <a:sym typeface="+mn-lt"/>
              </a:rPr>
              <a:t>北师八上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pic>
        <p:nvPicPr>
          <p:cNvPr id="364" name="2019-3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375" y="2299335"/>
            <a:ext cx="2350770" cy="1711325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4150995" y="1386205"/>
            <a:ext cx="7544435" cy="3784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200000"/>
              </a:lnSpc>
            </a:pPr>
            <a:r>
              <a:rPr lang="zh-CN" altLang="en-US" sz="2400" b="1">
                <a:solidFill>
                  <a:srgbClr val="FF0000"/>
                </a:solidFill>
                <a:latin typeface="+mn-ea"/>
                <a:sym typeface="+mn-ea"/>
              </a:rPr>
              <a:t>【命题总结】</a:t>
            </a:r>
            <a:endParaRPr sz="2400" b="1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(1)凸透镜对光线的作用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(2)测量凸透镜的焦距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(3)改变内能的方式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(4)分子动理论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/>
</p:sld>
</file>

<file path=ppt/slides/slide3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矩形 11"/>
          <p:cNvSpPr/>
          <p:nvPr/>
        </p:nvSpPr>
        <p:spPr>
          <a:xfrm>
            <a:off x="338455" y="857250"/>
            <a:ext cx="11283950" cy="6000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200000"/>
              </a:lnSpc>
            </a:pPr>
            <a:r>
              <a:rPr lang="zh-CN" altLang="en-US" sz="2400" b="1">
                <a:solidFill>
                  <a:srgbClr val="FF0000"/>
                </a:solidFill>
                <a:latin typeface="+mn-ea"/>
                <a:sym typeface="+mn-ea"/>
              </a:rPr>
              <a:t>【一题通关】</a:t>
            </a:r>
            <a:endParaRPr lang="zh-CN" altLang="en-US" sz="2400">
              <a:solidFill>
                <a:srgbClr val="FF0000"/>
              </a:solidFill>
              <a:latin typeface="+mn-ea"/>
            </a:endParaRPr>
          </a:p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1.如图所示,小华将一张纸和一个透镜置于太阳光下,调整透镜与纸的距离,在纸上会形成一个光斑.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(1)该光斑是由于光的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形成的,用此类透镜制成的眼镜能矫正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(选填“近视”或“远视”)眼.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(2)为测出该透镜的焦距,小华先将透镜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        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太阳光,然后逐渐增大纸到透镜的距离,她观察到纸上的光斑先变小后变大,由此可说明该透镜原来与纸的距离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(选填“大于”“小于”或“等于”)透镜的焦距.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3485515" y="3285490"/>
            <a:ext cx="101409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折射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671685" y="3199130"/>
            <a:ext cx="101409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远视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884035" y="4791075"/>
            <a:ext cx="101409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正对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30580" y="6216015"/>
            <a:ext cx="101409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小于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350" y="0"/>
            <a:ext cx="1998345" cy="936625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人教八上</a:t>
            </a:r>
            <a:endParaRPr lang="zh-CN" altLang="en-US">
              <a:solidFill>
                <a:schemeClr val="bg1"/>
              </a:solidFill>
              <a:sym typeface="+mn-lt"/>
            </a:endParaRPr>
          </a:p>
          <a:p>
            <a:r>
              <a:rPr lang="zh-CN" altLang="en-US">
                <a:solidFill>
                  <a:schemeClr val="bg1"/>
                </a:solidFill>
                <a:sym typeface="+mn-lt"/>
              </a:rPr>
              <a:t>北师八上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" grpId="0"/>
      <p:bldP spid="3" grpId="0"/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" name="矩形 11"/>
          <p:cNvSpPr/>
          <p:nvPr/>
        </p:nvSpPr>
        <p:spPr>
          <a:xfrm>
            <a:off x="338455" y="857250"/>
            <a:ext cx="11283950" cy="3046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(3)进一步调整透镜与纸的距离,当透镜的光心与纸的距离为10 cm时,纸上出现了一个最小、最亮的光斑,则该透镜的焦距为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cm.持续照射一段时间后,光斑处的纸被烤焦了,这是通过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的方式改变了纸的内能;小华闻到纸被烤焦的气味,说明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            　　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882005" y="1807845"/>
            <a:ext cx="101409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10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775075" y="2505710"/>
            <a:ext cx="133032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热传递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152525" y="3338195"/>
            <a:ext cx="472948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分子在不停地做无规则运动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350" y="0"/>
            <a:ext cx="1998345" cy="936625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人教八上</a:t>
            </a:r>
            <a:endParaRPr lang="zh-CN" altLang="en-US">
              <a:solidFill>
                <a:schemeClr val="bg1"/>
              </a:solidFill>
              <a:sym typeface="+mn-lt"/>
            </a:endParaRPr>
          </a:p>
          <a:p>
            <a:r>
              <a:rPr lang="zh-CN" altLang="en-US">
                <a:solidFill>
                  <a:schemeClr val="bg1"/>
                </a:solidFill>
                <a:sym typeface="+mn-lt"/>
              </a:rPr>
              <a:t>北师八上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文本框 6"/>
          <p:cNvSpPr txBox="1"/>
          <p:nvPr/>
        </p:nvSpPr>
        <p:spPr>
          <a:xfrm>
            <a:off x="6350" y="0"/>
            <a:ext cx="1998345" cy="742315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人教八上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372860" y="857250"/>
            <a:ext cx="5249545" cy="2306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200000"/>
              </a:lnSpc>
            </a:pPr>
            <a:r>
              <a:rPr lang="zh-CN" altLang="en-US" sz="2400" b="1">
                <a:solidFill>
                  <a:srgbClr val="FF0000"/>
                </a:solidFill>
                <a:latin typeface="+mn-ea"/>
                <a:sym typeface="+mn-ea"/>
              </a:rPr>
              <a:t>【命题总结】</a:t>
            </a:r>
            <a:endParaRPr lang="zh-CN" altLang="en-US" sz="2400">
              <a:solidFill>
                <a:srgbClr val="FF0000"/>
              </a:solidFill>
              <a:latin typeface="+mn-ea"/>
            </a:endParaRPr>
          </a:p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(1)凸透镜对光线的作用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(2)凸透镜的成像规律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pic>
        <p:nvPicPr>
          <p:cNvPr id="365" name="2019-3-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55" y="1386840"/>
            <a:ext cx="3171190" cy="1583055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1123315" y="3352165"/>
            <a:ext cx="10142220" cy="2861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  <a:latin typeface="+mn-ea"/>
                <a:sym typeface="+mn-ea"/>
              </a:rPr>
              <a:t>【一题通关】</a:t>
            </a:r>
            <a:endParaRPr lang="zh-CN" altLang="en-US" sz="2400">
              <a:solidFill>
                <a:srgbClr val="FF0000"/>
              </a:solidFill>
              <a:latin typeface="+mn-ea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2.如图所示,圆柱形玻璃瓶中装有水,把一支铅笔放在玻璃瓶的一侧,透过玻璃瓶可以看到铅笔.把铅笔从靠近玻璃瓶的位置向远处慢慢地移动,观察看到的现象.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(1)透过装水的玻璃瓶看铅笔时,玻璃瓶在水平方向上相当于一个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.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628505" y="5687695"/>
            <a:ext cx="133032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凸透镜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文本框 6"/>
          <p:cNvSpPr txBox="1"/>
          <p:nvPr/>
        </p:nvSpPr>
        <p:spPr>
          <a:xfrm>
            <a:off x="6350" y="0"/>
            <a:ext cx="1998345" cy="742315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pPr algn="ctr"/>
            <a:r>
              <a:rPr lang="zh-CN" altLang="en-US">
                <a:solidFill>
                  <a:schemeClr val="bg1"/>
                </a:solidFill>
                <a:sym typeface="+mn-lt"/>
              </a:rPr>
              <a:t>人教八上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92125" y="1057910"/>
            <a:ext cx="11331575" cy="4523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(2)刚开始移动时,透过玻璃瓶看到铅笔尖逐渐变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(选填“长”或“短”),此时看到的是由于光的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   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(选填“反射”或“折射”)形成的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(选填“实像”或“虚像”).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(3)在铅笔逐渐远离玻璃瓶的过程中,透过玻璃瓶看到的铅笔尖所指的方向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    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(选填“会”或“不会”)发生改变.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(4)在铅笔逐渐远离玻璃瓶的过程中,笔尖的长度的变化情况是</a:t>
            </a:r>
            <a:r>
              <a:rPr lang="en-US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_______________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005320" y="1243330"/>
            <a:ext cx="133032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长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561715" y="2001520"/>
            <a:ext cx="133032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折射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802370" y="4933315"/>
            <a:ext cx="261683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先变长后变短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676130" y="2001520"/>
            <a:ext cx="133032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虚像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493375" y="3549015"/>
            <a:ext cx="133032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会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" grpId="0"/>
      <p:bldP spid="3" grpId="0"/>
      <p:bldP spid="9" grpId="0"/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探究凸透镜成像的规律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-1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实验</a:t>
            </a:r>
            <a:endParaRPr 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96570" y="1386205"/>
            <a:ext cx="11198860" cy="3046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200000"/>
              </a:lnSpc>
            </a:pPr>
            <a:r>
              <a:rPr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考法总结</a:t>
            </a:r>
            <a:endParaRPr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有关该实验,有如下命题点: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1.</a:t>
            </a:r>
            <a:r>
              <a:rPr sz="2400" b="1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【实验器材】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带刻度的光具座、蜡烛、凸透镜、光屏等.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2.</a:t>
            </a:r>
            <a:r>
              <a:rPr sz="2400" b="1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【实验装置】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如图所示.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pic>
        <p:nvPicPr>
          <p:cNvPr id="370" name="18WHLWJJZKBWL119.jpg" descr="id:2147497889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3310" y="4570730"/>
            <a:ext cx="4492625" cy="1432560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/>
</p:sld>
</file>

<file path=ppt/slides/slide3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探究凸透镜成像的规律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-1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实验</a:t>
            </a:r>
            <a:endParaRPr 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96570" y="1386205"/>
            <a:ext cx="11198860" cy="4741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8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3.</a:t>
            </a:r>
            <a:r>
              <a:rPr sz="2400" b="1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【设计与进行实验】</a:t>
            </a:r>
            <a:endParaRPr sz="2400" b="1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fontAlgn="auto">
              <a:lnSpc>
                <a:spcPct val="18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(1)实验时,先调节蜡烛、透镜和光屏,使烛焰的中心、透镜的光心和光屏的中心大致在</a:t>
            </a:r>
            <a:r>
              <a:rPr sz="2400" u="wavyHeavy">
                <a:solidFill>
                  <a:schemeClr val="tx1"/>
                </a:solidFill>
                <a:uFill>
                  <a:solidFill>
                    <a:srgbClr val="EE3028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同一高度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,目的是:</a:t>
            </a:r>
            <a:r>
              <a:rPr sz="2400" u="wavyHeavy">
                <a:uFill>
                  <a:solidFill>
                    <a:srgbClr val="EE3028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使像成在光屏中央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.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fontAlgn="auto">
              <a:lnSpc>
                <a:spcPct val="18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(2)保持凸透镜的位置不变,若将蜡烛逐渐靠近凸透镜(且物距始终大于焦距),则必须将光屏向</a:t>
            </a:r>
            <a:r>
              <a:rPr sz="2400" u="wavyHeavy">
                <a:uFill>
                  <a:solidFill>
                    <a:srgbClr val="EE3028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远离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凸透镜的方向移动,才能在光屏上得到清晰的像.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fontAlgn="auto">
              <a:lnSpc>
                <a:spcPct val="18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(3)实验过程中,蜡烛燃烧变短,为了使像仍成在光屏的中央,如果只调节蜡烛,应把蜡烛</a:t>
            </a:r>
            <a:r>
              <a:rPr sz="2400" u="wavyHeavy">
                <a:uFill>
                  <a:solidFill>
                    <a:srgbClr val="EE3028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往上调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;如果只调节光屏,应把光屏</a:t>
            </a:r>
            <a:r>
              <a:rPr sz="2400" u="wavyHeavy">
                <a:uFill>
                  <a:solidFill>
                    <a:srgbClr val="EE3028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往上调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.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/>
</p:sld>
</file>

<file path=ppt/slides/slide3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探究凸透镜成像的规律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-1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实验</a:t>
            </a:r>
            <a:endParaRPr 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93725" y="1046480"/>
            <a:ext cx="11198860" cy="5405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8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(4)实验过程中,如果用手挡住透镜的上半部分,光屏上的成像情况是:</a:t>
            </a:r>
            <a:r>
              <a:rPr sz="2400" u="wavyHeavy">
                <a:uFill>
                  <a:solidFill>
                    <a:srgbClr val="EE3028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仍然成完整的像,只是像的亮度变暗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.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fontAlgn="auto">
              <a:lnSpc>
                <a:spcPct val="18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(5)实验过程中,光屏上已经出现清晰的烛焰的像,此时若把近视眼镜放在蜡烛和透镜之间,光屏上的像变得模糊,若想在光屏上重新得到烛焰的清晰的像,应把光屏</a:t>
            </a:r>
            <a:r>
              <a:rPr sz="2400" u="wavyHeavy">
                <a:uFill>
                  <a:solidFill>
                    <a:srgbClr val="EE3028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向远离透镜的方向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移动.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fontAlgn="auto">
              <a:lnSpc>
                <a:spcPct val="18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(6)实验过程中,光屏上已经出现清晰的烛焰的像,此时若把远视眼镜放在蜡烛和透镜之间,光屏上的像会变得模糊,若想在光屏上重新得到烛焰的清晰的像,应把光屏</a:t>
            </a:r>
            <a:r>
              <a:rPr sz="2400" u="wavyHeavy">
                <a:uFill>
                  <a:solidFill>
                    <a:srgbClr val="EE3028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向靠近透镜的方向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移动.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/>
</p:sld>
</file>

<file path=ppt/slides/slide3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探究凸透镜成像的规律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-1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实验</a:t>
            </a:r>
            <a:endParaRPr 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93725" y="1046480"/>
            <a:ext cx="11198860" cy="4523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(7)实验中在不改变物距的情况下,换用焦距较大的凸透镜后,要将光屏向</a:t>
            </a:r>
            <a:r>
              <a:rPr sz="2400" u="wavyHeavy">
                <a:uFill>
                  <a:solidFill>
                    <a:srgbClr val="EE3028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远离凸透镜的方向移动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,才能在光屏上重新得到烛焰清晰的像.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(8)实验中,要使光屏上的像变大,在凸透镜不动的情况下,应当让蜡烛向</a:t>
            </a:r>
            <a:r>
              <a:rPr sz="2400" u="wavyHeavy">
                <a:uFill>
                  <a:solidFill>
                    <a:srgbClr val="EE3028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靠近凸透镜的方向移动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,同时光屏向</a:t>
            </a:r>
            <a:r>
              <a:rPr sz="2400" u="wavyHeavy">
                <a:uFill>
                  <a:solidFill>
                    <a:srgbClr val="EE3028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远离凸透镜的方向移动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.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(9)实验中,要使光屏上的像变小,在凸透镜不动的情况下,应当让蜡烛向</a:t>
            </a:r>
            <a:r>
              <a:rPr sz="2400" u="wavyHeavy">
                <a:uFill>
                  <a:solidFill>
                    <a:srgbClr val="EE3028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远离凸透镜的方向移动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,同时光屏向</a:t>
            </a:r>
            <a:r>
              <a:rPr sz="2400" u="wavyHeavy">
                <a:uFill>
                  <a:solidFill>
                    <a:srgbClr val="EE3028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靠近凸透镜的方向移动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.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凸透镜的成像规律及其应用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52475" y="1014095"/>
            <a:ext cx="10746105" cy="5077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4.[2011河南,13]在探究“凸透镜成像规律”的实验中,当烛焰、透镜及光屏的相对位置如图所示时,恰能在光屏上得到一个清晰的像.下列哪种光学器材的成像原理与其相同                                             	  (　　)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A.放大镜	B.近视镜	C.投影仪	D.照相机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264" name="HN7A.jpg" descr="id:2147497461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3390" y="2827020"/>
            <a:ext cx="3529965" cy="2257425"/>
          </a:xfrm>
          <a:prstGeom prst="rect">
            <a:avLst/>
          </a:prstGeom>
        </p:spPr>
      </p:pic>
      <p:sp>
        <p:nvSpPr>
          <p:cNvPr id="19" name="矩形 18"/>
          <p:cNvSpPr/>
          <p:nvPr/>
        </p:nvSpPr>
        <p:spPr>
          <a:xfrm>
            <a:off x="10609581" y="2217191"/>
            <a:ext cx="3365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D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探究凸透镜成像的规律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-1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实验</a:t>
            </a:r>
            <a:endParaRPr 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93725" y="1046480"/>
            <a:ext cx="11198860" cy="5405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8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4.</a:t>
            </a:r>
            <a:r>
              <a:rPr sz="2400" b="1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【交流与反思】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fontAlgn="auto">
              <a:lnSpc>
                <a:spcPct val="18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无论如何移动光屏,光屏上都得不到清晰像的原因:</a:t>
            </a:r>
            <a:r>
              <a:rPr sz="2400" u="wavyHeavy">
                <a:uFill>
                  <a:solidFill>
                    <a:srgbClr val="EE3028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①烛焰、透镜和光屏三者的中心不在同一高度;②u≤f;③像距超出了光具座的范围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.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fontAlgn="auto">
              <a:lnSpc>
                <a:spcPct val="18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5.</a:t>
            </a:r>
            <a:r>
              <a:rPr sz="2400" b="1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【实验结论】</a:t>
            </a:r>
            <a:endParaRPr sz="2400" u="wavyHeavy">
              <a:uFill>
                <a:solidFill>
                  <a:srgbClr val="EE3028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fontAlgn="auto">
              <a:lnSpc>
                <a:spcPct val="18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(1)当u&gt;2f时,2f&gt;v&gt;f,成倒立、缩小的实像;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fontAlgn="auto">
              <a:lnSpc>
                <a:spcPct val="18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(2)当u=2f时,v=2f,成倒立、等大的实像;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fontAlgn="auto">
              <a:lnSpc>
                <a:spcPct val="18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(3)当2f&gt;u&gt;f时,v&gt;2f,成倒立、放大的实像;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fontAlgn="auto">
              <a:lnSpc>
                <a:spcPct val="18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(4)当u&lt;f时,v&gt;u,成正立、放大的虚像.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ransition spd="med">
    <p:wipe dir="d"/>
  </p:transition>
  <p:timing/>
</p:sld>
</file>

<file path=ppt/slides/slide4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探究凸透镜成像的规律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-1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实验</a:t>
            </a:r>
            <a:endParaRPr 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93725" y="1046480"/>
            <a:ext cx="11198860" cy="4741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80000"/>
              </a:lnSpc>
            </a:pPr>
            <a:r>
              <a:rPr sz="24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一题通关</a:t>
            </a:r>
            <a:endParaRPr sz="2400" b="1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fontAlgn="auto">
              <a:lnSpc>
                <a:spcPct val="180000"/>
              </a:lnSpc>
            </a:pPr>
            <a:r>
              <a:rPr sz="2400" b="1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例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在探究“凸透镜成像规律”的实验中: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fontAlgn="auto">
              <a:lnSpc>
                <a:spcPct val="180000"/>
              </a:lnSpc>
            </a:pPr>
            <a:r>
              <a:rPr sz="24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【</a:t>
            </a:r>
            <a:r>
              <a:rPr sz="2400" b="1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基础设问</a:t>
            </a:r>
            <a:r>
              <a:rPr sz="24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】</a:t>
            </a:r>
            <a:endParaRPr sz="240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fontAlgn="auto">
              <a:lnSpc>
                <a:spcPct val="18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(1)将蜡烛、凸透镜、光屏依次摆在光具座上,为了使蜡烛的像成在光屏中央,应调节烛焰、凸透镜和光屏的中心大致在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fontAlgn="auto">
              <a:lnSpc>
                <a:spcPct val="18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(2)如图甲,一束平行光正对凸透镜照射,光屏上出现一个最小、最亮的光斑,则凸透镜的焦距f=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   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cm.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5812155" y="3713480"/>
            <a:ext cx="188785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同一高度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332990" y="5091430"/>
            <a:ext cx="217868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10.0(或10)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探究凸透镜成像的规律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-1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实验</a:t>
            </a:r>
            <a:endParaRPr 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1805" y="2525395"/>
            <a:ext cx="11563350" cy="4076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8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                     </a:t>
            </a:r>
            <a:r>
              <a:rPr lang="zh-CN"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甲                   乙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fontAlgn="auto">
              <a:lnSpc>
                <a:spcPct val="18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(3)如图乙,光屏上呈现清晰的像(未画出),此像的性质是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的实像.若保持蜡烛和光屏的位置不变,移动透镜至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   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刻度线处,光屏上能再次呈现清晰的像.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fontAlgn="auto">
              <a:lnSpc>
                <a:spcPct val="18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(4)图乙实验中的成像原理与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(选填“放大镜”“投影仪”或“照相机”)相同.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pic>
        <p:nvPicPr>
          <p:cNvPr id="373" name="18WHLWJJZKBWL120.jpg" descr="id:2147497910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1215" y="983615"/>
            <a:ext cx="5448935" cy="1724025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8137525" y="3379470"/>
            <a:ext cx="217868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倒立、放大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750560" y="3943985"/>
            <a:ext cx="217868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40.0 cm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371975" y="5345430"/>
            <a:ext cx="217868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投影仪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探究凸透镜成像的规律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-1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实验</a:t>
            </a:r>
            <a:endParaRPr 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83870" y="1031875"/>
            <a:ext cx="11563350" cy="4523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(5)在图乙的实验中,若在凸透镜和蜡烛之间放置一凹透镜,则需要将光屏向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(选填“左”或“右”)移动才能在光屏上得到清晰的像.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(6)在图乙的实验中,若保持蜡烛和透镜的位置不变,更换凸透镜,在光具座上向左移动光屏,光屏上又出现了清晰的像,这表明像距变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了,由此推断更换的凸透镜对光的会聚能力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,此透镜的焦距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(选填“大于”“小于”或“等于”)10.0 cm.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499725" y="1351280"/>
            <a:ext cx="68516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右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771005" y="3530600"/>
            <a:ext cx="58801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小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295525" y="4180205"/>
            <a:ext cx="85534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较强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506720" y="4093845"/>
            <a:ext cx="85534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小于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探究凸透镜成像的规律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-1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实验</a:t>
            </a:r>
            <a:endParaRPr 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83870" y="1031875"/>
            <a:ext cx="11563350" cy="5262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(7)在图乙的实验中,若将蜡烛向右移动少许,则应将光屏向</a:t>
            </a:r>
            <a:r>
              <a:rPr sz="2400" u="sng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(选填“左”或“右”)移动才能再次在光屏上得到清晰的像,此时像的大小比移动前的像要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些.如果向右移动蜡烛到一定的位置时,无论怎样移动光屏都无法在光屏上承接到像,可能的原因是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　　　　　　　　　　　　　　　　　　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(8)实验过程中,蜡烛由于燃烧而逐渐变短,此时烛焰的像在光屏上的位置会向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(选填“上”或“下”)方移动,为了能让烛焰的像回到光屏的中央,可将凸透镜向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(选填“上”或“下”)调节.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528935" y="1981835"/>
            <a:ext cx="85534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大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8445500" y="1271270"/>
            <a:ext cx="85534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右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027555" y="3432810"/>
            <a:ext cx="674497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此时的物距等于或小于焦距(合理即可)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721340" y="4180205"/>
            <a:ext cx="85534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上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721340" y="4894580"/>
            <a:ext cx="85534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下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3" grpId="0"/>
      <p:bldP spid="6" grpId="0"/>
      <p:bldP spid="8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探究凸透镜成像的规律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-1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实验</a:t>
            </a:r>
            <a:endParaRPr 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83870" y="1031875"/>
            <a:ext cx="11563350" cy="5262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200000"/>
              </a:lnSpc>
            </a:pPr>
            <a:r>
              <a:rPr sz="24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【</a:t>
            </a:r>
            <a:r>
              <a:rPr sz="2400" b="1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拓展设问</a:t>
            </a:r>
            <a:r>
              <a:rPr sz="24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】</a:t>
            </a:r>
            <a:endParaRPr sz="240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(9)在图乙的实验中,若用不透明的硬纸板挡住凸透镜的上半部分,则光屏上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(填选项序号).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A.只出现烛焰像的上半部分 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B.只出现烛焰像的下半部分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C.出现烛焰完整的像,但像更小了 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D.烛焰的像仍然是完整的,且大小不变,只是变暗了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551160" y="2065020"/>
            <a:ext cx="85534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D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探究凸透镜成像的规律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-1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实验</a:t>
            </a:r>
            <a:endParaRPr 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83870" y="1031875"/>
            <a:ext cx="11563350" cy="4523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(10)如图丙,保持蜡烛位置不变,移动透镜至16.0 cm刻度线处,则人眼在图中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处能观察到烛焰的像.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fontAlgn="auto">
              <a:lnSpc>
                <a:spcPct val="200000"/>
              </a:lnSpc>
            </a:pP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fontAlgn="auto">
              <a:lnSpc>
                <a:spcPct val="200000"/>
              </a:lnSpc>
            </a:pP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                       丙　　　　　　　　　　　丁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　　　　　　　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pic>
        <p:nvPicPr>
          <p:cNvPr id="374" name="18WHLWJJZKBWL121.jpg" descr="id:2147497917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2500" y="2600325"/>
            <a:ext cx="5264150" cy="1428115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10696575" y="1214755"/>
            <a:ext cx="85534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i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B</a:t>
            </a:r>
            <a:endParaRPr lang="en-US" altLang="zh-CN" sz="2400" b="1" i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探究凸透镜成像的规律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-1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实验</a:t>
            </a:r>
            <a:endParaRPr 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83870" y="1031875"/>
            <a:ext cx="11563350" cy="4523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(11)如图丁,在烛焰和凸透镜之间放一副眼镜,发现光屏上的像由清晰变模糊了,将光屏向靠近透镜方向移动适当距离后,光屏上再次呈现清晰的像,则该眼镜是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(选填“近视”或“远视”)眼镜.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(12)所有实验完成后,同学们进行交流后总结出用蜡烛作为发光体的两点不足之处: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①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　　　　　　　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;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②</a:t>
            </a:r>
            <a:r>
              <a:rPr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　        　　　　　　　　　　　　　　　　　　　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356850" y="2016125"/>
            <a:ext cx="85534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远视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87450" y="4097655"/>
            <a:ext cx="197231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成像不稳定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187450" y="4881245"/>
            <a:ext cx="7874000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随着蜡烛的燃烧,像不能成在光屏中央(合理即可)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13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11417300" y="11417300"/>
            <a:ext cx="342900" cy="254000"/>
          </a:xfrm>
          <a:prstGeom prst="cube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凸透镜的成像规律及其应用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52475" y="1014095"/>
            <a:ext cx="10746105" cy="5631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5.[2015河南,14]如图所示为小李用照相机拍摄的石拱桥照片,下列有关说法</a:t>
            </a:r>
            <a:r>
              <a:rPr sz="240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错误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的是	                                                  (　　)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A.桥在水中的倒影,是由于光的反射形成的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B.桥的倒影看起来比桥暗,是由于一部分光折射到了水中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C.相机的镜头相当于凸透镜,可用于矫正近视眼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D.若相机镜头焦距为f,拍摄时镜头到桥的距离要大于2f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265" name="HN-8.jpg" descr="id:2147497468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3515" y="2409825"/>
            <a:ext cx="2385695" cy="1755140"/>
          </a:xfrm>
          <a:prstGeom prst="rect">
            <a:avLst/>
          </a:prstGeom>
        </p:spPr>
      </p:pic>
      <p:sp>
        <p:nvSpPr>
          <p:cNvPr id="19" name="矩形 18"/>
          <p:cNvSpPr/>
          <p:nvPr/>
        </p:nvSpPr>
        <p:spPr>
          <a:xfrm>
            <a:off x="10584816" y="1634261"/>
            <a:ext cx="3365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C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凸透镜的成像规律及其应用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3" name="TextBox 34"/>
          <p:cNvSpPr txBox="1"/>
          <p:nvPr/>
        </p:nvSpPr>
        <p:spPr>
          <a:xfrm>
            <a:off x="861695" y="2052320"/>
            <a:ext cx="10468610" cy="3599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ct val="0"/>
              </a:spcAft>
            </a:pPr>
            <a:r>
              <a:rPr sz="24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6.[2020山西]小亮在重阳节送给奶奶一个台式放大镜(如图).放大镜的焦距为25 cm.奶奶正确使用这个放大镜看书时                        	 (　　)</a:t>
            </a:r>
            <a:endParaRPr sz="240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/>
            </a:endParaRPr>
          </a:p>
          <a:p>
            <a:pPr fontAlgn="auto">
              <a:lnSpc>
                <a:spcPct val="200000"/>
              </a:lnSpc>
              <a:spcAft>
                <a:spcPct val="0"/>
              </a:spcAft>
            </a:pPr>
            <a:r>
              <a:rPr sz="24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A.书与放大镜之间的距离应等于25 cm</a:t>
            </a:r>
            <a:endParaRPr sz="240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/>
            </a:endParaRPr>
          </a:p>
          <a:p>
            <a:pPr>
              <a:lnSpc>
                <a:spcPct val="150000"/>
              </a:lnSpc>
              <a:spcAft>
                <a:spcPct val="0"/>
              </a:spcAft>
            </a:pPr>
            <a:r>
              <a:rPr sz="24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B.书与放大镜之间的距离应小于25 cm</a:t>
            </a:r>
            <a:endParaRPr sz="240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/>
            </a:endParaRPr>
          </a:p>
          <a:p>
            <a:pPr>
              <a:lnSpc>
                <a:spcPct val="150000"/>
              </a:lnSpc>
              <a:spcAft>
                <a:spcPct val="0"/>
              </a:spcAft>
            </a:pPr>
            <a:r>
              <a:rPr sz="24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C.看到的是倒立、放大的虚像</a:t>
            </a:r>
            <a:endParaRPr sz="240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/>
            </a:endParaRPr>
          </a:p>
          <a:p>
            <a:pPr>
              <a:lnSpc>
                <a:spcPct val="150000"/>
              </a:lnSpc>
              <a:spcAft>
                <a:spcPct val="0"/>
              </a:spcAft>
            </a:pPr>
            <a:r>
              <a:rPr sz="24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D.看到的是正立、放大的实像</a:t>
            </a:r>
            <a:endParaRPr sz="240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/>
            </a:endParaRPr>
          </a:p>
        </p:txBody>
      </p:sp>
      <p:sp>
        <p:nvSpPr>
          <p:cNvPr id="2" name="圆角矩形 36"/>
          <p:cNvSpPr/>
          <p:nvPr/>
        </p:nvSpPr>
        <p:spPr>
          <a:xfrm>
            <a:off x="509270" y="1333500"/>
            <a:ext cx="11485245" cy="5038090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981170" y="925883"/>
            <a:ext cx="1974499" cy="7372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拓展练习</a:t>
            </a:r>
            <a:endParaRPr lang="zh-CN" altLang="en-US" sz="2800" b="1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269" name="2020SXWL-3.jpg" descr="id:2147497496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5485" y="3400425"/>
            <a:ext cx="1544320" cy="1894205"/>
          </a:xfrm>
          <a:prstGeom prst="rect">
            <a:avLst/>
          </a:prstGeom>
        </p:spPr>
      </p:pic>
      <p:sp>
        <p:nvSpPr>
          <p:cNvPr id="19" name="矩形 18"/>
          <p:cNvSpPr/>
          <p:nvPr/>
        </p:nvSpPr>
        <p:spPr>
          <a:xfrm>
            <a:off x="10597516" y="2715031"/>
            <a:ext cx="3365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B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凸透镜的成像规律及其应用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3" name="TextBox 34"/>
          <p:cNvSpPr txBox="1"/>
          <p:nvPr/>
        </p:nvSpPr>
        <p:spPr>
          <a:xfrm>
            <a:off x="861695" y="1663065"/>
            <a:ext cx="10468610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200000"/>
              </a:lnSpc>
              <a:spcAft>
                <a:spcPct val="0"/>
              </a:spcAft>
            </a:pPr>
            <a:r>
              <a:rPr sz="24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7.[2020浙江杭州]照相机和放大镜都是凸透镜成像原理的具体应用.对应下图,下列关于照相机、放大镜使用和成像的说法正确的是	(　　)</a:t>
            </a:r>
            <a:endParaRPr sz="240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/>
            </a:endParaRPr>
          </a:p>
          <a:p>
            <a:pPr fontAlgn="auto">
              <a:lnSpc>
                <a:spcPct val="200000"/>
              </a:lnSpc>
              <a:spcAft>
                <a:spcPct val="0"/>
              </a:spcAft>
            </a:pPr>
            <a:r>
              <a:rPr sz="24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A.照相机:被拍物体应在甲区域内,成倒立、缩小的实像</a:t>
            </a:r>
            <a:endParaRPr sz="240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/>
            </a:endParaRPr>
          </a:p>
          <a:p>
            <a:pPr fontAlgn="auto">
              <a:lnSpc>
                <a:spcPct val="200000"/>
              </a:lnSpc>
              <a:spcAft>
                <a:spcPct val="0"/>
              </a:spcAft>
            </a:pPr>
            <a:r>
              <a:rPr sz="24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B.照相机:被拍物体应在乙区域内,成倒立、缩小的实像</a:t>
            </a:r>
            <a:endParaRPr sz="240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/>
            </a:endParaRPr>
          </a:p>
          <a:p>
            <a:pPr fontAlgn="auto">
              <a:lnSpc>
                <a:spcPct val="200000"/>
              </a:lnSpc>
              <a:spcAft>
                <a:spcPct val="0"/>
              </a:spcAft>
            </a:pPr>
            <a:r>
              <a:rPr sz="24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C.放大镜:被观察物体应在乙区域内,成正立、放大的虚像</a:t>
            </a:r>
            <a:endParaRPr sz="240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/>
            </a:endParaRPr>
          </a:p>
          <a:p>
            <a:pPr fontAlgn="auto">
              <a:lnSpc>
                <a:spcPct val="200000"/>
              </a:lnSpc>
              <a:spcAft>
                <a:spcPct val="0"/>
              </a:spcAft>
            </a:pPr>
            <a:r>
              <a:rPr sz="24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/>
              </a:rPr>
              <a:t>D.放大镜:被观察物体应在丙区域内,成正立、放大的实像</a:t>
            </a:r>
            <a:endParaRPr sz="2400">
              <a:solidFill>
                <a:srgbClr val="00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/>
            </a:endParaRPr>
          </a:p>
        </p:txBody>
      </p:sp>
      <p:sp>
        <p:nvSpPr>
          <p:cNvPr id="2" name="圆角矩形 36"/>
          <p:cNvSpPr/>
          <p:nvPr/>
        </p:nvSpPr>
        <p:spPr>
          <a:xfrm>
            <a:off x="509270" y="1333500"/>
            <a:ext cx="11485245" cy="5038090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981170" y="925883"/>
            <a:ext cx="1974499" cy="7372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拓展练习</a:t>
            </a:r>
            <a:endParaRPr lang="zh-CN" altLang="en-US" sz="2800" b="1">
              <a:solidFill>
                <a:srgbClr val="EE3028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270" name="2020HZWL-2.jpg" descr="id:2147497503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82050" y="3274060"/>
            <a:ext cx="2694305" cy="1490980"/>
          </a:xfrm>
          <a:prstGeom prst="rect">
            <a:avLst/>
          </a:prstGeom>
        </p:spPr>
      </p:pic>
      <p:sp>
        <p:nvSpPr>
          <p:cNvPr id="19" name="矩形 18"/>
          <p:cNvSpPr/>
          <p:nvPr/>
        </p:nvSpPr>
        <p:spPr>
          <a:xfrm>
            <a:off x="8545196" y="2678836"/>
            <a:ext cx="3365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A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凸透镜的成像规律及其应用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3265" y="1259840"/>
            <a:ext cx="10746105" cy="3784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200000"/>
              </a:lnSpc>
            </a:pPr>
            <a:r>
              <a:rPr sz="2400" b="1">
                <a:latin typeface="+mn-ea"/>
                <a:sym typeface="+mn-ea"/>
              </a:rPr>
              <a:t>类型2　动态成像规律及应用</a:t>
            </a:r>
            <a:endParaRPr sz="2400" b="1">
              <a:latin typeface="+mn-ea"/>
              <a:sym typeface="+mn-ea"/>
            </a:endParaRPr>
          </a:p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8.[2017河南,3]无人机利用携带的焦距一定的微型摄像机进行航拍,来自地面景物的光通过摄像机镜头,会聚在感光晶片上,形成倒立、</a:t>
            </a:r>
            <a:r>
              <a:rPr lang="en-US" sz="2400">
                <a:latin typeface="宋体" panose="02010600030101010101" pitchFamily="2" charset="-122"/>
                <a:ea typeface="宋体" panose="02010600030101010101" pitchFamily="2" charset="-122"/>
              </a:rPr>
              <a:t>_________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(选填“放大”或“缩小”)的实像;当无人机上升时,须</a:t>
            </a:r>
            <a:r>
              <a:rPr lang="en-US" sz="2400">
                <a:latin typeface="宋体" panose="02010600030101010101" pitchFamily="2" charset="-122"/>
                <a:ea typeface="宋体" panose="02010600030101010101" pitchFamily="2" charset="-122"/>
              </a:rPr>
              <a:t>___________</a:t>
            </a: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(选填“增大”或“减小”)镜头与感光晶片间的距离,才能拍摄到清晰的画面. 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8618221" y="2921406"/>
            <a:ext cx="79502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缩小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602096" y="3662451"/>
            <a:ext cx="79502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减小</a:t>
            </a:r>
            <a:endParaRPr lang="zh-CN" altLang="en-US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689102" y="-1"/>
            <a:ext cx="10502898" cy="742046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凸透镜的成像规律及其应用</a:t>
            </a:r>
            <a:endParaRPr lang="zh-CN" altLang="en-US" sz="2400" b="1" kern="0">
              <a:solidFill>
                <a:srgbClr val="EE3028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49" y="-1"/>
            <a:ext cx="1695450" cy="742046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46405" y="1259840"/>
            <a:ext cx="11022965" cy="4523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9.[2018河南,11]在“探究凸透镜成像规律”的实验中,当点燃的蜡烛、凸透镜及光屏处于如图所示的位置时,在光屏上得到烛焰清晰的像.下列说法正确的是(　　)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A.光屏上成倒立、缩小的实像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B.图中成像特点与照相机的成像特点相同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C.透镜不动,蜡烛向左移动,光屏向右移动,可再次得到清晰的像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200000"/>
              </a:lnSpc>
            </a:pPr>
            <a:r>
              <a:rPr sz="2400">
                <a:latin typeface="宋体" panose="02010600030101010101" pitchFamily="2" charset="-122"/>
                <a:ea typeface="宋体" panose="02010600030101010101" pitchFamily="2" charset="-122"/>
              </a:rPr>
              <a:t>D.透镜不动,将蜡烛与光屏互换位置,光屏上仍能得到清晰的像</a:t>
            </a:r>
            <a:endParaRPr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274" name="18WJJCZQGJWL145.jpg" descr="id:2147497531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1715" y="2906395"/>
            <a:ext cx="3857625" cy="1229995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10892791" y="2217191"/>
            <a:ext cx="33655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D</a:t>
            </a:r>
            <a:endParaRPr lang="en-US" altLang="zh-CN" sz="2400" b="1" kern="100">
              <a:solidFill>
                <a:srgbClr val="EE3028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p="http://schemas.openxmlformats.org/presentationml/2006/main">
  <p:tag name="KSO_WM_UNIT_TABLE_BEAUTIFY" val="smartTable{221614c1-107d-4ea2-af0c-9bc12cd0b4e0}"/>
</p:tagLst>
</file>

<file path=ppt/tags/tag2.xml><?xml version="1.0" encoding="utf-8"?>
<p:tagLst xmlns:p="http://schemas.openxmlformats.org/presentationml/2006/main">
  <p:tag name="KSO_WM_UNIT_TABLE_BEAUTIFY" val="smartTable{8bca3f7c-01e6-49f4-8d37-1dd675d9c61b}"/>
</p:tagLst>
</file>

<file path=ppt/tags/tag3.xml><?xml version="1.0" encoding="utf-8"?>
<p:tagLst xmlns:p="http://schemas.openxmlformats.org/presentationml/2006/main">
  <p:tag name="KSO_WM_UNIT_TABLE_BEAUTIFY" val="smartTable{66605c65-39d0-42c7-9a60-e039e68fe406}"/>
</p:tagLst>
</file>

<file path=ppt/tags/tag4.xml><?xml version="1.0" encoding="utf-8"?>
<p:tagLst xmlns:p="http://schemas.openxmlformats.org/presentationml/2006/main">
  <p:tag name="KSO_WM_UNIT_TABLE_BEAUTIFY" val="smartTable{7d0d59a6-b8c1-410e-9029-b66cd653c524}"/>
</p:tagLst>
</file>

<file path=ppt/tags/tag5.xml><?xml version="1.0" encoding="utf-8"?>
<p:tagLst xmlns:p="http://schemas.openxmlformats.org/presentationml/2006/main">
  <p:tag name="KSO_WM_UNIT_TABLE_BEAUTIFY" val="smartTable{7d0d59a6-b8c1-410e-9029-b66cd653c524}"/>
</p:tagLst>
</file>

<file path=ppt/tags/tag6.xml><?xml version="1.0" encoding="utf-8"?>
<p:tagLst xmlns:p="http://schemas.openxmlformats.org/presentationml/2006/main">
  <p:tag name="KSO_WM_UNIT_TABLE_BEAUTIFY" val="smartTable{05866ed3-9262-48c2-b4ee-d98f1787c529}"/>
</p:tagLst>
</file>

<file path=ppt/tags/tag7.xml><?xml version="1.0" encoding="utf-8"?>
<p:tagLst xmlns:p="http://schemas.openxmlformats.org/presentationml/2006/main">
  <p:tag name="KSO_WM_UNIT_TABLE_BEAUTIFY" val="smartTable{943cfbee-c25f-4cc9-a4e5-5fc586208c50}"/>
</p:tagLst>
</file>

<file path=ppt/tags/tag8.xml><?xml version="1.0" encoding="utf-8"?>
<p:tagLst xmlns:p="http://schemas.openxmlformats.org/presentationml/2006/main">
  <p:tag name="KSO_WM_UNIT_TABLE_BEAUTIFY" val="smartTable{7ea56630-815e-48df-a732-bc3d5c70677e}"/>
</p:tagLst>
</file>

<file path=ppt/tags/tag9.xml><?xml version="1.0" encoding="utf-8"?>
<p:tagLst xmlns:p="http://schemas.openxmlformats.org/presentationml/2006/main">
  <p:tag name="ARTICULATE_PROJECT_OPEN" val="0"/>
  <p:tag name="AS_OS" val="Unix 3.10 unknown"/>
  <p:tag name="AS_RELEASE_DATE" val="2020.11.30"/>
  <p:tag name="AS_TITLE" val="Aspose.Slides for Java"/>
  <p:tag name="AS_VERSION" val="20.11"/>
  <p:tag name="ISLIDE.GUIDESSETTING" val="{&quot;Id&quot;:&quot;GuidesStyle_Normal&quot;,&quot;Name&quot;:&quot;正常&quot;,&quot;HeaderHeight&quot;:15.0,&quot;FooterHeight&quot;:9.0,&quot;SideMargin&quot;:5.5,&quot;TopMargin&quot;:0.0,&quot;BottomMargin&quot;:0.0,&quot;IntervalMargin&quot;:1.5}"/>
  <p:tag name="ISPRING_RESOURCE_PATHS_HASH_PRESENTER" val="79344ea4aab3a8c51a92227a70fa2e8d10f17e"/>
</p:tagLst>
</file>

<file path=ppt/theme/theme1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E60122"/>
      </a:accent1>
      <a:accent2>
        <a:srgbClr val="125C9E"/>
      </a:accent2>
      <a:accent3>
        <a:srgbClr val="F17737"/>
      </a:accent3>
      <a:accent4>
        <a:srgbClr val="CA3962"/>
      </a:accent4>
      <a:accent5>
        <a:srgbClr val="D15B1C"/>
      </a:accent5>
      <a:accent6>
        <a:srgbClr val="F02F4C"/>
      </a:accent6>
      <a:hlink>
        <a:srgbClr val="E60122"/>
      </a:hlink>
      <a:folHlink>
        <a:srgbClr val="BFBFBF"/>
      </a:folHlink>
    </a:clrScheme>
    <a:fontScheme name="at1gy054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Paragraphs>351</Paragraphs>
  <Slides>47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7" baseType="lpstr">
      <vt:lpstr>Arial</vt:lpstr>
      <vt:lpstr>微软雅黑</vt:lpstr>
      <vt:lpstr>等线 Light</vt:lpstr>
      <vt:lpstr>等线</vt:lpstr>
      <vt:lpstr>宋体</vt:lpstr>
      <vt:lpstr>Times New Roman</vt:lpstr>
      <vt:lpstr>黑体</vt:lpstr>
      <vt:lpstr>NEU-BZ-S92</vt:lpstr>
      <vt:lpstr>楷体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20.1100</AppVersion>
  <TotalTime>0</TotalTime>
  <Application>Aspose.Slides for Java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2021-01-03T11:12:44Z</cp:lastPrinted>
  <dcterms:created xsi:type="dcterms:W3CDTF">2021-01-03T11:12:44Z</dcterms:created>
  <dcterms:modified xsi:type="dcterms:W3CDTF">2021-01-03T03:12:45Z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