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6" r:id="rId17"/>
    <p:sldId id="277" r:id="rId18"/>
    <p:sldId id="274" r:id="rId19"/>
    <p:sldId id="282" r:id="rId20"/>
    <p:sldId id="284" r:id="rId21"/>
    <p:sldId id="285" r:id="rId22"/>
    <p:sldId id="287" r:id="rId23"/>
    <p:sldId id="288" r:id="rId24"/>
    <p:sldId id="289" r:id="rId25"/>
    <p:sldId id="292" r:id="rId26"/>
    <p:sldId id="290" r:id="rId27"/>
    <p:sldId id="296" r:id="rId28"/>
    <p:sldId id="298" r:id="rId29"/>
    <p:sldId id="299" r:id="rId30"/>
    <p:sldId id="300" r:id="rId31"/>
    <p:sldId id="29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18663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148664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91660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88055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77485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54445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19373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35336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04230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404237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13621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586A8-7B12-403E-BEFD-B8E5F8DC03B9}" type="datetimeFigureOut">
              <a:rPr lang="zh-CN" altLang="en-US" smtClean="0"/>
              <a:t>2021/10/14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65267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3" Type="http://schemas.openxmlformats.org/officeDocument/2006/relationships/slideLayout" Target="../slideLayouts/slideLayout7.xml"/><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control" Target="../activeX/activeX1.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image" Target="../media/image32.png"/><Relationship Id="rId15" Type="http://schemas.openxmlformats.org/officeDocument/2006/relationships/image" Target="../media/image34.png"/><Relationship Id="rId10" Type="http://schemas.openxmlformats.org/officeDocument/2006/relationships/oleObject" Target="../embeddings/oleObject10.bin"/><Relationship Id="rId4" Type="http://schemas.openxmlformats.org/officeDocument/2006/relationships/oleObject" Target="../embeddings/oleObject5.bin"/><Relationship Id="rId9" Type="http://schemas.openxmlformats.org/officeDocument/2006/relationships/oleObject" Target="../embeddings/oleObject9.bin"/><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6.v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7.v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9.v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5.xml"/><Relationship Id="rId1" Type="http://schemas.openxmlformats.org/officeDocument/2006/relationships/vmlDrawing" Target="../drawings/vmlDrawing10.v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8.png"/><Relationship Id="rId5" Type="http://schemas.openxmlformats.org/officeDocument/2006/relationships/oleObject" Target="../embeddings/oleObject16.bin"/><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4098">
            <a:extLst>
              <a:ext uri="{FF2B5EF4-FFF2-40B4-BE49-F238E27FC236}">
                <a16:creationId xmlns:a16="http://schemas.microsoft.com/office/drawing/2014/main" id="{BBD428A0-BCB1-4B5C-949F-27B3D0098499}"/>
              </a:ext>
            </a:extLst>
          </p:cNvPr>
          <p:cNvSpPr>
            <a:spLocks noChangeArrowheads="1" noChangeShapeType="1" noTextEdit="1"/>
          </p:cNvSpPr>
          <p:nvPr/>
        </p:nvSpPr>
        <p:spPr bwMode="auto">
          <a:xfrm>
            <a:off x="1197652" y="3034746"/>
            <a:ext cx="6327273" cy="394254"/>
          </a:xfrm>
          <a:prstGeom prst="rect">
            <a:avLst/>
          </a:prstGeom>
        </p:spPr>
        <p:txBody>
          <a:bodyPr wrap="none" fromWordArt="1">
            <a:prstTxWarp prst="textPlain">
              <a:avLst>
                <a:gd name="adj" fmla="val 50000"/>
              </a:avLst>
            </a:prstTxWarp>
          </a:bodyPr>
          <a:lstStyle/>
          <a:p>
            <a:pPr algn="ctr"/>
            <a:r>
              <a:rPr lang="zh-CN" altLang="en-US" sz="3600" b="1" kern="10" dirty="0">
                <a:ln w="12700" algn="ctr">
                  <a:solidFill>
                    <a:schemeClr val="bg1"/>
                  </a:solidFill>
                  <a:round/>
                  <a:headEnd/>
                  <a:tailEnd/>
                </a:ln>
                <a:solidFill>
                  <a:srgbClr val="FF0000"/>
                </a:solidFill>
                <a:effectLst>
                  <a:outerShdw dist="38100" algn="ctr" rotWithShape="0">
                    <a:srgbClr val="9999FF"/>
                  </a:outerShdw>
                </a:effectLst>
                <a:latin typeface="宋体" panose="02010600030101010101" pitchFamily="2" charset="-122"/>
              </a:rPr>
              <a:t>第二十章 电与磁</a:t>
            </a:r>
          </a:p>
        </p:txBody>
      </p:sp>
      <p:sp>
        <p:nvSpPr>
          <p:cNvPr id="13315" name="矩形 4099">
            <a:extLst>
              <a:ext uri="{FF2B5EF4-FFF2-40B4-BE49-F238E27FC236}">
                <a16:creationId xmlns:a16="http://schemas.microsoft.com/office/drawing/2014/main" id="{67AE5AAD-4F20-451B-8A65-7611B4E76E8B}"/>
              </a:ext>
            </a:extLst>
          </p:cNvPr>
          <p:cNvSpPr>
            <a:spLocks noChangeArrowheads="1" noChangeShapeType="1" noTextEdit="1"/>
          </p:cNvSpPr>
          <p:nvPr/>
        </p:nvSpPr>
        <p:spPr bwMode="auto">
          <a:xfrm>
            <a:off x="1476375" y="3500438"/>
            <a:ext cx="6119813" cy="7175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wrap="none" fromWordArt="1">
            <a:prstTxWarp prst="textPlain">
              <a:avLst>
                <a:gd name="adj" fmla="val 50000"/>
              </a:avLst>
            </a:prstTxWarp>
          </a:bodyPr>
          <a:lstStyle/>
          <a:p>
            <a:pPr algn="ctr"/>
            <a:r>
              <a:rPr lang="zh-CN" altLang="en-US" sz="3600" dirty="0">
                <a:noFill/>
                <a:latin typeface="宋体" panose="02010600030101010101" pitchFamily="2" charset="-122"/>
              </a:rPr>
              <a:t>第</a:t>
            </a:r>
            <a:r>
              <a:rPr lang="en-US" altLang="zh-CN" sz="3600" dirty="0">
                <a:noFill/>
                <a:latin typeface="宋体" panose="02010600030101010101" pitchFamily="2" charset="-122"/>
              </a:rPr>
              <a:t>1</a:t>
            </a:r>
            <a:r>
              <a:rPr lang="zh-CN" altLang="en-US" sz="3600" dirty="0">
                <a:noFill/>
                <a:latin typeface="宋体" panose="02010600030101010101" pitchFamily="2" charset="-122"/>
              </a:rPr>
              <a:t>节 磁现象  磁场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95E5BD5-7749-48B7-813A-BFCFB2DB5BCD}"/>
              </a:ext>
            </a:extLst>
          </p:cNvPr>
          <p:cNvSpPr/>
          <p:nvPr/>
        </p:nvSpPr>
        <p:spPr>
          <a:xfrm>
            <a:off x="212725" y="1241425"/>
            <a:ext cx="2024063" cy="508000"/>
          </a:xfrm>
          <a:prstGeom prst="rect">
            <a:avLst/>
          </a:prstGeom>
          <a:gradFill rotWithShape="0">
            <a:gsLst>
              <a:gs pos="0">
                <a:srgbClr val="D1E8FF"/>
              </a:gs>
              <a:gs pos="100000">
                <a:srgbClr val="99CCFF"/>
              </a:gs>
            </a:gsLst>
            <a:lin ang="5400000" scaled="1"/>
          </a:gradFill>
          <a:ln w="19050">
            <a:solidFill>
              <a:schemeClr val="tx2"/>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600" b="1">
                <a:ln w="9525" cap="flat" cmpd="sng" algn="ctr">
                  <a:noFill/>
                  <a:prstDash val="solid"/>
                  <a:round/>
                  <a:headEnd type="none" w="med" len="med"/>
                  <a:tailEnd type="none" w="med" len="med"/>
                </a:ln>
                <a:solidFill>
                  <a:srgbClr val="000000"/>
                </a:solidFill>
                <a:latin typeface="宋体" pitchFamily="2" charset="-122"/>
                <a:sym typeface="Wingdings"/>
              </a:rPr>
              <a:t>演  示 </a:t>
            </a:r>
            <a:r>
              <a:rPr lang="en-US" altLang="zh-CN" sz="2600" b="1">
                <a:ln w="9525" cap="flat" cmpd="sng" algn="ctr">
                  <a:noFill/>
                  <a:prstDash val="solid"/>
                  <a:round/>
                  <a:headEnd type="none" w="med" len="med"/>
                  <a:tailEnd type="none" w="med" len="med"/>
                </a:ln>
                <a:solidFill>
                  <a:srgbClr val="000000"/>
                </a:solidFill>
                <a:latin typeface="Times New Roman" pitchFamily="18" charset="0"/>
                <a:sym typeface="Wingdings"/>
              </a:rPr>
              <a:t>3</a:t>
            </a:r>
            <a:endParaRPr lang="en-US" altLang="zh-CN" sz="2600" b="1">
              <a:latin typeface="Times New Roman" pitchFamily="18" charset="0"/>
            </a:endParaRPr>
          </a:p>
        </p:txBody>
      </p:sp>
      <p:grpSp>
        <p:nvGrpSpPr>
          <p:cNvPr id="22531" name="组合 13314">
            <a:extLst>
              <a:ext uri="{FF2B5EF4-FFF2-40B4-BE49-F238E27FC236}">
                <a16:creationId xmlns:a16="http://schemas.microsoft.com/office/drawing/2014/main" id="{37D90C73-9C83-48A6-85B3-B7302BCD9541}"/>
              </a:ext>
            </a:extLst>
          </p:cNvPr>
          <p:cNvGrpSpPr>
            <a:grpSpLocks/>
          </p:cNvGrpSpPr>
          <p:nvPr/>
        </p:nvGrpSpPr>
        <p:grpSpPr bwMode="auto">
          <a:xfrm>
            <a:off x="3779838" y="1268413"/>
            <a:ext cx="2449512" cy="3243262"/>
            <a:chOff x="0" y="0"/>
            <a:chExt cx="4132" cy="5472"/>
          </a:xfrm>
        </p:grpSpPr>
        <p:pic>
          <p:nvPicPr>
            <p:cNvPr id="2" name="图片 13315" descr="图片1">
              <a:extLst>
                <a:ext uri="{FF2B5EF4-FFF2-40B4-BE49-F238E27FC236}">
                  <a16:creationId xmlns:a16="http://schemas.microsoft.com/office/drawing/2014/main" id="{E9493617-DB97-43C3-9106-97AC58F2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17" r="57137" b="10417"/>
            <a:stretch>
              <a:fillRect/>
            </a:stretch>
          </p:blipFill>
          <p:spPr bwMode="auto">
            <a:xfrm>
              <a:off x="0" y="0"/>
              <a:ext cx="4132" cy="5472"/>
            </a:xfrm>
            <a:prstGeom prst="rect">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2533" name="文本框 13316">
              <a:extLst>
                <a:ext uri="{FF2B5EF4-FFF2-40B4-BE49-F238E27FC236}">
                  <a16:creationId xmlns:a16="http://schemas.microsoft.com/office/drawing/2014/main" id="{364BCCBC-99B7-4295-B5BF-FB7B058D4FBF}"/>
                </a:ext>
              </a:extLst>
            </p:cNvPr>
            <p:cNvSpPr>
              <a:spLocks noChangeArrowheads="1"/>
            </p:cNvSpPr>
            <p:nvPr/>
          </p:nvSpPr>
          <p:spPr bwMode="auto">
            <a:xfrm>
              <a:off x="2609" y="2735"/>
              <a:ext cx="1497"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t>软铁棒</a:t>
              </a:r>
            </a:p>
          </p:txBody>
        </p:sp>
        <p:sp>
          <p:nvSpPr>
            <p:cNvPr id="22534" name="文本框 13317">
              <a:extLst>
                <a:ext uri="{FF2B5EF4-FFF2-40B4-BE49-F238E27FC236}">
                  <a16:creationId xmlns:a16="http://schemas.microsoft.com/office/drawing/2014/main" id="{0CD33B07-6C0E-4FD5-9426-F3DEEAE1FF03}"/>
                </a:ext>
              </a:extLst>
            </p:cNvPr>
            <p:cNvSpPr>
              <a:spLocks noChangeArrowheads="1"/>
            </p:cNvSpPr>
            <p:nvPr/>
          </p:nvSpPr>
          <p:spPr bwMode="auto">
            <a:xfrm>
              <a:off x="1480" y="4776"/>
              <a:ext cx="692"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t>甲</a:t>
              </a:r>
            </a:p>
          </p:txBody>
        </p:sp>
      </p:grpSp>
      <p:sp>
        <p:nvSpPr>
          <p:cNvPr id="22532" name="文本框 13318">
            <a:extLst>
              <a:ext uri="{FF2B5EF4-FFF2-40B4-BE49-F238E27FC236}">
                <a16:creationId xmlns:a16="http://schemas.microsoft.com/office/drawing/2014/main" id="{1A768A6B-1848-462E-AE70-2D2F50DDC457}"/>
              </a:ext>
            </a:extLst>
          </p:cNvPr>
          <p:cNvSpPr/>
          <p:nvPr/>
        </p:nvSpPr>
        <p:spPr>
          <a:xfrm>
            <a:off x="141288" y="58102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一、磁现象</a:t>
            </a:r>
            <a:endParaRPr sz="2800" b="1">
              <a:solidFill>
                <a:schemeClr val="bg1"/>
              </a:solidFill>
              <a:latin typeface="宋体" pitchFamily="2" charset="-122"/>
            </a:endParaRPr>
          </a:p>
        </p:txBody>
      </p:sp>
      <p:grpSp>
        <p:nvGrpSpPr>
          <p:cNvPr id="22536" name="组合 13319">
            <a:extLst>
              <a:ext uri="{FF2B5EF4-FFF2-40B4-BE49-F238E27FC236}">
                <a16:creationId xmlns:a16="http://schemas.microsoft.com/office/drawing/2014/main" id="{F7F87F8B-C43C-4EF8-A012-EE0E211E5215}"/>
              </a:ext>
            </a:extLst>
          </p:cNvPr>
          <p:cNvGrpSpPr>
            <a:grpSpLocks/>
          </p:cNvGrpSpPr>
          <p:nvPr/>
        </p:nvGrpSpPr>
        <p:grpSpPr bwMode="auto">
          <a:xfrm>
            <a:off x="6299200" y="1277938"/>
            <a:ext cx="2447925" cy="3227387"/>
            <a:chOff x="0" y="0"/>
            <a:chExt cx="4696" cy="5444"/>
          </a:xfrm>
        </p:grpSpPr>
        <p:pic>
          <p:nvPicPr>
            <p:cNvPr id="3" name="图片 13320" descr="图片1">
              <a:extLst>
                <a:ext uri="{FF2B5EF4-FFF2-40B4-BE49-F238E27FC236}">
                  <a16:creationId xmlns:a16="http://schemas.microsoft.com/office/drawing/2014/main" id="{E692FDBB-C3D9-4024-9E7B-E3F1C0F95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838" t="7912" r="-2551" b="7744"/>
            <a:stretch>
              <a:fillRect/>
            </a:stretch>
          </p:blipFill>
          <p:spPr bwMode="auto">
            <a:xfrm>
              <a:off x="0" y="0"/>
              <a:ext cx="4696" cy="5445"/>
            </a:xfrm>
            <a:prstGeom prst="rect">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2544" name="文本框 13321">
              <a:extLst>
                <a:ext uri="{FF2B5EF4-FFF2-40B4-BE49-F238E27FC236}">
                  <a16:creationId xmlns:a16="http://schemas.microsoft.com/office/drawing/2014/main" id="{4F494033-536E-4BC1-AA40-E79AA1175216}"/>
                </a:ext>
              </a:extLst>
            </p:cNvPr>
            <p:cNvSpPr/>
            <p:nvPr/>
          </p:nvSpPr>
          <p:spPr>
            <a:xfrm>
              <a:off x="2147" y="1957"/>
              <a:ext cx="770" cy="391"/>
            </a:xfrm>
            <a:prstGeom prst="rect">
              <a:avLst/>
            </a:prstGeom>
            <a:noFill/>
            <a:ln>
              <a:noFill/>
              <a:miter lim="800000"/>
            </a:ln>
          </p:spPr>
          <p:txBody>
            <a:bodyPr vert="eaVert"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Times New Roman" pitchFamily="18" charset="0"/>
                  <a:sym typeface="Wingdings"/>
                </a:rPr>
                <a:t>N</a:t>
              </a:r>
              <a:endParaRPr lang="en-US" altLang="zh-CN" sz="2000" b="1">
                <a:latin typeface="Times New Roman" pitchFamily="18" charset="0"/>
              </a:endParaRPr>
            </a:p>
          </p:txBody>
        </p:sp>
        <p:sp>
          <p:nvSpPr>
            <p:cNvPr id="4" name="文本框 13322">
              <a:extLst>
                <a:ext uri="{FF2B5EF4-FFF2-40B4-BE49-F238E27FC236}">
                  <a16:creationId xmlns:a16="http://schemas.microsoft.com/office/drawing/2014/main" id="{F317972A-18D5-413E-8AC0-B3EB72740EDD}"/>
                </a:ext>
              </a:extLst>
            </p:cNvPr>
            <p:cNvSpPr>
              <a:spLocks noChangeArrowheads="1"/>
            </p:cNvSpPr>
            <p:nvPr/>
          </p:nvSpPr>
          <p:spPr bwMode="auto">
            <a:xfrm>
              <a:off x="1751" y="4679"/>
              <a:ext cx="693"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t>乙</a:t>
              </a:r>
            </a:p>
          </p:txBody>
        </p:sp>
        <p:sp>
          <p:nvSpPr>
            <p:cNvPr id="5" name="文本框 13323">
              <a:extLst>
                <a:ext uri="{FF2B5EF4-FFF2-40B4-BE49-F238E27FC236}">
                  <a16:creationId xmlns:a16="http://schemas.microsoft.com/office/drawing/2014/main" id="{E9EC8F13-34BA-4076-BDB4-B2A771D036C2}"/>
                </a:ext>
              </a:extLst>
            </p:cNvPr>
            <p:cNvSpPr>
              <a:spLocks noChangeArrowheads="1"/>
            </p:cNvSpPr>
            <p:nvPr/>
          </p:nvSpPr>
          <p:spPr bwMode="auto">
            <a:xfrm>
              <a:off x="3055" y="2619"/>
              <a:ext cx="1498"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t>软铁棒</a:t>
              </a:r>
            </a:p>
          </p:txBody>
        </p:sp>
      </p:grpSp>
      <p:grpSp>
        <p:nvGrpSpPr>
          <p:cNvPr id="22541" name="组合 13324">
            <a:extLst>
              <a:ext uri="{FF2B5EF4-FFF2-40B4-BE49-F238E27FC236}">
                <a16:creationId xmlns:a16="http://schemas.microsoft.com/office/drawing/2014/main" id="{CF70051C-8B49-41A1-9BA7-51248B04AD82}"/>
              </a:ext>
            </a:extLst>
          </p:cNvPr>
          <p:cNvGrpSpPr>
            <a:grpSpLocks/>
          </p:cNvGrpSpPr>
          <p:nvPr/>
        </p:nvGrpSpPr>
        <p:grpSpPr bwMode="auto">
          <a:xfrm>
            <a:off x="7148513" y="2192338"/>
            <a:ext cx="352425" cy="904875"/>
            <a:chOff x="0" y="0"/>
            <a:chExt cx="554" cy="1424"/>
          </a:xfrm>
        </p:grpSpPr>
        <p:sp>
          <p:nvSpPr>
            <p:cNvPr id="22542" name="文本框 13325">
              <a:extLst>
                <a:ext uri="{FF2B5EF4-FFF2-40B4-BE49-F238E27FC236}">
                  <a16:creationId xmlns:a16="http://schemas.microsoft.com/office/drawing/2014/main" id="{0CB7F520-9ECF-4EAD-BC27-1ED8DE482EE3}"/>
                </a:ext>
              </a:extLst>
            </p:cNvPr>
            <p:cNvSpPr>
              <a:spLocks noChangeArrowheads="1"/>
            </p:cNvSpPr>
            <p:nvPr/>
          </p:nvSpPr>
          <p:spPr bwMode="auto">
            <a:xfrm>
              <a:off x="26" y="704"/>
              <a:ext cx="52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00" b="1">
                  <a:solidFill>
                    <a:srgbClr val="CC0000"/>
                  </a:solidFill>
                  <a:latin typeface="黑体" panose="02010609060101010101" pitchFamily="49" charset="-122"/>
                  <a:ea typeface="黑体" panose="02010609060101010101" pitchFamily="49" charset="-122"/>
                </a:rPr>
                <a:t>N</a:t>
              </a:r>
            </a:p>
          </p:txBody>
        </p:sp>
        <p:sp>
          <p:nvSpPr>
            <p:cNvPr id="22543" name="文本框 13326">
              <a:extLst>
                <a:ext uri="{FF2B5EF4-FFF2-40B4-BE49-F238E27FC236}">
                  <a16:creationId xmlns:a16="http://schemas.microsoft.com/office/drawing/2014/main" id="{7340DC76-2A95-4A1E-8917-3A1F2586FAA7}"/>
                </a:ext>
              </a:extLst>
            </p:cNvPr>
            <p:cNvSpPr>
              <a:spLocks noChangeArrowheads="1"/>
            </p:cNvSpPr>
            <p:nvPr/>
          </p:nvSpPr>
          <p:spPr bwMode="auto">
            <a:xfrm>
              <a:off x="0" y="0"/>
              <a:ext cx="52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400" b="1">
                  <a:solidFill>
                    <a:srgbClr val="CC0000"/>
                  </a:solidFill>
                  <a:latin typeface="黑体" panose="02010609060101010101" pitchFamily="49" charset="-122"/>
                  <a:ea typeface="黑体" panose="02010609060101010101" pitchFamily="49" charset="-122"/>
                </a:rPr>
                <a:t>S</a:t>
              </a:r>
            </a:p>
          </p:txBody>
        </p:sp>
      </p:grpSp>
      <p:sp>
        <p:nvSpPr>
          <p:cNvPr id="22535" name="TextBox 3">
            <a:extLst>
              <a:ext uri="{FF2B5EF4-FFF2-40B4-BE49-F238E27FC236}">
                <a16:creationId xmlns:a16="http://schemas.microsoft.com/office/drawing/2014/main" id="{DB0B1679-7095-4642-827E-B83A9A3FD56D}"/>
              </a:ext>
            </a:extLst>
          </p:cNvPr>
          <p:cNvSpPr/>
          <p:nvPr/>
        </p:nvSpPr>
        <p:spPr>
          <a:xfrm>
            <a:off x="355600" y="2003425"/>
            <a:ext cx="3206750" cy="2476500"/>
          </a:xfrm>
          <a:prstGeom prst="rect">
            <a:avLst/>
          </a:prstGeom>
          <a:noFill/>
          <a:ln>
            <a:solidFill>
              <a:srgbClr val="0000FF"/>
            </a:solidFill>
            <a:miter lim="800000"/>
          </a:ln>
        </p:spPr>
        <p:txBody>
          <a:bodyPr lIns="90170" tIns="46990" rIns="90170" bIns="46990">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just" eaLnBrk="1" hangingPunct="1">
              <a:lnSpc>
                <a:spcPct val="13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5、磁化：</a:t>
            </a:r>
          </a:p>
          <a:p>
            <a:pPr algn="just" eaLnBrk="1" hangingPunct="1">
              <a:lnSpc>
                <a:spcPct val="13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   一些物体在磁体和电流的作用下，会</a:t>
            </a:r>
            <a:r>
              <a:rPr sz="2400" b="1">
                <a:ln w="9525" cap="flat" cmpd="sng" algn="ctr">
                  <a:noFill/>
                  <a:prstDash val="solid"/>
                  <a:round/>
                  <a:headEnd type="none" w="med" len="med"/>
                  <a:tailEnd type="none" w="med" len="med"/>
                </a:ln>
                <a:solidFill>
                  <a:srgbClr val="CC0000"/>
                </a:solidFill>
                <a:latin typeface="宋体" pitchFamily="2" charset="-122"/>
                <a:sym typeface="Wingdings"/>
              </a:rPr>
              <a:t>获得磁性</a:t>
            </a:r>
            <a:r>
              <a:rPr sz="2400" b="1">
                <a:ln w="9525" cap="flat" cmpd="sng" algn="ctr">
                  <a:noFill/>
                  <a:prstDash val="solid"/>
                  <a:round/>
                  <a:headEnd type="none" w="med" len="med"/>
                  <a:tailEnd type="none" w="med" len="med"/>
                </a:ln>
                <a:solidFill>
                  <a:srgbClr val="000000"/>
                </a:solidFill>
                <a:latin typeface="宋体" pitchFamily="2" charset="-122"/>
                <a:sym typeface="Wingdings"/>
              </a:rPr>
              <a:t>，这种现象叫做</a:t>
            </a:r>
            <a:r>
              <a:rPr sz="2400" b="1">
                <a:ln w="9525" cap="flat" cmpd="sng" algn="ctr">
                  <a:noFill/>
                  <a:prstDash val="solid"/>
                  <a:round/>
                  <a:headEnd type="none" w="med" len="med"/>
                  <a:tailEnd type="none" w="med" len="med"/>
                </a:ln>
                <a:solidFill>
                  <a:srgbClr val="CC0000"/>
                </a:solidFill>
                <a:latin typeface="宋体" pitchFamily="2" charset="-122"/>
                <a:sym typeface="Wingdings"/>
              </a:rPr>
              <a:t>磁化</a:t>
            </a:r>
            <a:r>
              <a:rPr sz="2400" b="1">
                <a:ln w="9525" cap="flat" cmpd="sng" algn="ctr">
                  <a:noFill/>
                  <a:prstDash val="solid"/>
                  <a:round/>
                  <a:headEnd type="none" w="med" len="med"/>
                  <a:tailEnd type="none" w="med" len="med"/>
                </a:ln>
                <a:solidFill>
                  <a:srgbClr val="000000"/>
                </a:solidFill>
                <a:latin typeface="宋体" pitchFamily="2" charset="-122"/>
                <a:sym typeface="Wingdings"/>
              </a:rPr>
              <a:t>。</a:t>
            </a:r>
            <a:endParaRPr sz="2400" b="1">
              <a:solidFill>
                <a:srgbClr val="000000"/>
              </a:solidFill>
              <a:latin typeface="宋体" pitchFamily="2" charset="-122"/>
            </a:endParaRPr>
          </a:p>
        </p:txBody>
      </p:sp>
      <p:sp>
        <p:nvSpPr>
          <p:cNvPr id="6" name="文本框 13328">
            <a:extLst>
              <a:ext uri="{FF2B5EF4-FFF2-40B4-BE49-F238E27FC236}">
                <a16:creationId xmlns:a16="http://schemas.microsoft.com/office/drawing/2014/main" id="{447990D3-6C09-42B1-90EE-C49FD37A5FB4}"/>
              </a:ext>
            </a:extLst>
          </p:cNvPr>
          <p:cNvSpPr/>
          <p:nvPr/>
        </p:nvSpPr>
        <p:spPr>
          <a:xfrm>
            <a:off x="323850" y="4572000"/>
            <a:ext cx="8569325" cy="4572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400" b="1">
                <a:ln w="9525" cap="flat" cmpd="sng" algn="ctr">
                  <a:noFill/>
                  <a:prstDash val="solid"/>
                  <a:round/>
                  <a:headEnd type="none" w="med" len="med"/>
                  <a:tailEnd type="none" w="med" len="med"/>
                </a:ln>
                <a:solidFill>
                  <a:srgbClr val="FB052E"/>
                </a:solidFill>
                <a:sym typeface="Wingdings"/>
              </a:rPr>
              <a:t>软磁体：</a:t>
            </a:r>
            <a:r>
              <a:rPr sz="2400" b="1">
                <a:ln w="9525" cap="flat" cmpd="sng" algn="ctr">
                  <a:noFill/>
                  <a:prstDash val="solid"/>
                  <a:round/>
                  <a:headEnd type="none" w="med" len="med"/>
                  <a:tailEnd type="none" w="med" len="med"/>
                </a:ln>
                <a:solidFill>
                  <a:srgbClr val="000000"/>
                </a:solidFill>
                <a:sym typeface="Wingdings"/>
              </a:rPr>
              <a:t>被磁化的物体如果是铁棒，获得的磁性会立即消失。</a:t>
            </a:r>
            <a:endParaRPr sz="2400" b="1"/>
          </a:p>
        </p:txBody>
      </p:sp>
      <p:sp>
        <p:nvSpPr>
          <p:cNvPr id="22537" name="文本框 13329">
            <a:extLst>
              <a:ext uri="{FF2B5EF4-FFF2-40B4-BE49-F238E27FC236}">
                <a16:creationId xmlns:a16="http://schemas.microsoft.com/office/drawing/2014/main" id="{9E4D193A-BA43-4B52-A888-34774FA070DD}"/>
              </a:ext>
            </a:extLst>
          </p:cNvPr>
          <p:cNvSpPr/>
          <p:nvPr/>
        </p:nvSpPr>
        <p:spPr>
          <a:xfrm>
            <a:off x="323850" y="5076825"/>
            <a:ext cx="8712200" cy="10414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30000"/>
              </a:lnSpc>
            </a:pPr>
            <a:r>
              <a:rPr sz="2400" b="1">
                <a:ln w="9525" cap="flat" cmpd="sng" algn="ctr">
                  <a:noFill/>
                  <a:prstDash val="solid"/>
                  <a:round/>
                  <a:headEnd type="none" w="med" len="med"/>
                  <a:tailEnd type="none" w="med" len="med"/>
                </a:ln>
                <a:solidFill>
                  <a:srgbClr val="FB052E"/>
                </a:solidFill>
                <a:latin typeface="宋体" pitchFamily="2" charset="-122"/>
                <a:sym typeface="Wingdings"/>
              </a:rPr>
              <a:t>硬磁体：</a:t>
            </a:r>
            <a:r>
              <a:rPr sz="2400" b="1">
                <a:ln w="9525" cap="flat" cmpd="sng" algn="ctr">
                  <a:noFill/>
                  <a:prstDash val="solid"/>
                  <a:round/>
                  <a:headEnd type="none" w="med" len="med"/>
                  <a:tailEnd type="none" w="med" len="med"/>
                </a:ln>
                <a:solidFill>
                  <a:srgbClr val="000000"/>
                </a:solidFill>
                <a:latin typeface="宋体" pitchFamily="2" charset="-122"/>
                <a:sym typeface="Wingdings"/>
              </a:rPr>
              <a:t>被磁化的物体如果是钢棒，获得的磁性就会保持较长</a:t>
            </a:r>
          </a:p>
          <a:p>
            <a:pPr eaLnBrk="1" hangingPunct="1">
              <a:lnSpc>
                <a:spcPct val="13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        的时间 ——</a:t>
            </a:r>
            <a:r>
              <a:rPr lang="en-US" altLang="zh-CN" sz="2400" b="1">
                <a:ln w="9525" cap="flat" cmpd="sng" algn="ctr">
                  <a:noFill/>
                  <a:prstDash val="solid"/>
                  <a:round/>
                  <a:headEnd type="none" w="med" len="med"/>
                  <a:tailEnd type="none" w="med" len="med"/>
                </a:ln>
                <a:solidFill>
                  <a:srgbClr val="FB052E"/>
                </a:solidFill>
                <a:latin typeface="宋体" pitchFamily="2" charset="-122"/>
                <a:sym typeface="Wingdings"/>
              </a:rPr>
              <a:t>(</a:t>
            </a:r>
            <a:r>
              <a:rPr sz="2400" b="1">
                <a:ln w="9525" cap="flat" cmpd="sng" algn="ctr">
                  <a:noFill/>
                  <a:prstDash val="solid"/>
                  <a:round/>
                  <a:headEnd type="none" w="med" len="med"/>
                  <a:tailEnd type="none" w="med" len="med"/>
                </a:ln>
                <a:solidFill>
                  <a:srgbClr val="FB052E"/>
                </a:solidFill>
                <a:latin typeface="宋体" pitchFamily="2" charset="-122"/>
                <a:sym typeface="Wingdings"/>
              </a:rPr>
              <a:t>永磁体</a:t>
            </a:r>
            <a:r>
              <a:rPr lang="en-US" altLang="zh-CN" sz="2400" b="1">
                <a:ln w="9525" cap="flat" cmpd="sng" algn="ctr">
                  <a:noFill/>
                  <a:prstDash val="solid"/>
                  <a:round/>
                  <a:headEnd type="none" w="med" len="med"/>
                  <a:tailEnd type="none" w="med" len="med"/>
                </a:ln>
                <a:solidFill>
                  <a:srgbClr val="FB052E"/>
                </a:solidFill>
                <a:latin typeface="宋体" pitchFamily="2" charset="-122"/>
                <a:sym typeface="Wingdings"/>
              </a:rPr>
              <a:t>)</a:t>
            </a:r>
            <a:endParaRPr lang="en-US" altLang="zh-CN" sz="2400" b="1">
              <a:solidFill>
                <a:srgbClr val="FB052E"/>
              </a:solidFill>
              <a:latin typeface="宋体" pitchFamily="2" charset="-122"/>
            </a:endParaRPr>
          </a:p>
        </p:txBody>
      </p:sp>
      <p:sp>
        <p:nvSpPr>
          <p:cNvPr id="22538" name="矩形 13330">
            <a:extLst>
              <a:ext uri="{FF2B5EF4-FFF2-40B4-BE49-F238E27FC236}">
                <a16:creationId xmlns:a16="http://schemas.microsoft.com/office/drawing/2014/main" id="{401F24E4-7D46-4521-880C-B03A291232DA}"/>
              </a:ext>
            </a:extLst>
          </p:cNvPr>
          <p:cNvSpPr/>
          <p:nvPr/>
        </p:nvSpPr>
        <p:spPr>
          <a:xfrm>
            <a:off x="325438" y="6261100"/>
            <a:ext cx="1655762" cy="4572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400" b="1">
                <a:ln w="9525" cap="flat" cmpd="sng" algn="ctr">
                  <a:noFill/>
                  <a:prstDash val="solid"/>
                  <a:round/>
                  <a:headEnd type="none" w="med" len="med"/>
                  <a:tailEnd type="none" w="med" len="med"/>
                </a:ln>
                <a:solidFill>
                  <a:srgbClr val="FB052E"/>
                </a:solidFill>
                <a:latin typeface="Times New Roman" pitchFamily="18" charset="0"/>
                <a:sym typeface="Wingdings"/>
              </a:rPr>
              <a:t>磁化方式：</a:t>
            </a:r>
            <a:endParaRPr sz="2400" b="1">
              <a:solidFill>
                <a:srgbClr val="FB052E"/>
              </a:solidFill>
              <a:latin typeface="Times New Roman" pitchFamily="18" charset="0"/>
            </a:endParaRPr>
          </a:p>
        </p:txBody>
      </p:sp>
      <p:sp>
        <p:nvSpPr>
          <p:cNvPr id="22539" name="文本框 13331">
            <a:extLst>
              <a:ext uri="{FF2B5EF4-FFF2-40B4-BE49-F238E27FC236}">
                <a16:creationId xmlns:a16="http://schemas.microsoft.com/office/drawing/2014/main" id="{580F9CBA-945B-4E88-9B5F-E5D56358F453}"/>
              </a:ext>
            </a:extLst>
          </p:cNvPr>
          <p:cNvSpPr/>
          <p:nvPr/>
        </p:nvSpPr>
        <p:spPr>
          <a:xfrm>
            <a:off x="1951038" y="6261100"/>
            <a:ext cx="2551112" cy="4572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lang="en-US" altLang="zh-CN" sz="2400" b="1">
                <a:ln w="9525" cap="flat" cmpd="sng" algn="ctr">
                  <a:noFill/>
                  <a:prstDash val="solid"/>
                  <a:round/>
                  <a:headEnd type="none" w="med" len="med"/>
                  <a:tailEnd type="none" w="med" len="med"/>
                </a:ln>
                <a:solidFill>
                  <a:srgbClr val="0000FF"/>
                </a:solidFill>
                <a:latin typeface="宋体" pitchFamily="2" charset="-122"/>
                <a:sym typeface="Wingdings"/>
              </a:rPr>
              <a:t>a</a:t>
            </a:r>
            <a:r>
              <a:rPr sz="2400" b="1">
                <a:ln w="9525" cap="flat" cmpd="sng" algn="ctr">
                  <a:noFill/>
                  <a:prstDash val="solid"/>
                  <a:round/>
                  <a:headEnd type="none" w="med" len="med"/>
                  <a:tailEnd type="none" w="med" len="med"/>
                </a:ln>
                <a:solidFill>
                  <a:srgbClr val="0000FF"/>
                </a:solidFill>
                <a:latin typeface="宋体" pitchFamily="2" charset="-122"/>
                <a:sym typeface="Wingdings"/>
              </a:rPr>
              <a:t>、利用磁体磁化</a:t>
            </a:r>
            <a:endParaRPr sz="2400" b="1">
              <a:solidFill>
                <a:srgbClr val="0000FF"/>
              </a:solidFill>
              <a:latin typeface="宋体" pitchFamily="2" charset="-122"/>
            </a:endParaRPr>
          </a:p>
        </p:txBody>
      </p:sp>
      <p:sp>
        <p:nvSpPr>
          <p:cNvPr id="22540" name="文本框 13332">
            <a:extLst>
              <a:ext uri="{FF2B5EF4-FFF2-40B4-BE49-F238E27FC236}">
                <a16:creationId xmlns:a16="http://schemas.microsoft.com/office/drawing/2014/main" id="{F5A7C935-C1B1-42C2-BE12-E89BEA0E5915}"/>
              </a:ext>
            </a:extLst>
          </p:cNvPr>
          <p:cNvSpPr/>
          <p:nvPr/>
        </p:nvSpPr>
        <p:spPr>
          <a:xfrm>
            <a:off x="4502150" y="6237288"/>
            <a:ext cx="2854325" cy="4572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400" b="1">
                <a:ln w="9525" cap="flat" cmpd="sng" algn="ctr">
                  <a:noFill/>
                  <a:prstDash val="solid"/>
                  <a:round/>
                  <a:headEnd type="none" w="med" len="med"/>
                  <a:tailEnd type="none" w="med" len="med"/>
                </a:ln>
                <a:solidFill>
                  <a:srgbClr val="0000FF"/>
                </a:solidFill>
                <a:latin typeface="宋体" pitchFamily="2" charset="-122"/>
                <a:sym typeface="Wingdings"/>
              </a:rPr>
              <a:t> </a:t>
            </a:r>
            <a:r>
              <a:rPr lang="en-US" altLang="zh-CN" sz="2400" b="1">
                <a:ln w="9525" cap="flat" cmpd="sng" algn="ctr">
                  <a:noFill/>
                  <a:prstDash val="solid"/>
                  <a:round/>
                  <a:headEnd type="none" w="med" len="med"/>
                  <a:tailEnd type="none" w="med" len="med"/>
                </a:ln>
                <a:solidFill>
                  <a:srgbClr val="0000FF"/>
                </a:solidFill>
                <a:latin typeface="宋体" pitchFamily="2" charset="-122"/>
                <a:sym typeface="Wingdings"/>
              </a:rPr>
              <a:t>b</a:t>
            </a:r>
            <a:r>
              <a:rPr sz="2400" b="1">
                <a:ln w="9525" cap="flat" cmpd="sng" algn="ctr">
                  <a:noFill/>
                  <a:prstDash val="solid"/>
                  <a:round/>
                  <a:headEnd type="none" w="med" len="med"/>
                  <a:tailEnd type="none" w="med" len="med"/>
                </a:ln>
                <a:solidFill>
                  <a:srgbClr val="0000FF"/>
                </a:solidFill>
                <a:latin typeface="宋体" pitchFamily="2" charset="-122"/>
                <a:sym typeface="Wingdings"/>
              </a:rPr>
              <a:t>、利用电流磁化</a:t>
            </a:r>
            <a:endParaRPr sz="2400" b="1">
              <a:solidFill>
                <a:srgbClr val="0000FF"/>
              </a:solidFill>
              <a:latin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ox(out)">
                                      <p:cBhvr>
                                        <p:cTn id="7" dur="500"/>
                                        <p:tgtEl>
                                          <p:spTgt spid="22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out)">
                                      <p:cBhvr>
                                        <p:cTn id="12" dur="5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4337">
            <a:extLst>
              <a:ext uri="{FF2B5EF4-FFF2-40B4-BE49-F238E27FC236}">
                <a16:creationId xmlns:a16="http://schemas.microsoft.com/office/drawing/2014/main" id="{665CA824-3DC8-4628-AAB6-5B3064139D15}"/>
              </a:ext>
            </a:extLst>
          </p:cNvPr>
          <p:cNvSpPr/>
          <p:nvPr/>
        </p:nvSpPr>
        <p:spPr>
          <a:xfrm>
            <a:off x="141288" y="58102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试一试：</a:t>
            </a:r>
            <a:endParaRPr sz="2800" b="1">
              <a:solidFill>
                <a:schemeClr val="bg1"/>
              </a:solidFill>
              <a:latin typeface="宋体" pitchFamily="2" charset="-122"/>
            </a:endParaRPr>
          </a:p>
        </p:txBody>
      </p:sp>
      <p:sp>
        <p:nvSpPr>
          <p:cNvPr id="23555" name="文本框 14338">
            <a:extLst>
              <a:ext uri="{FF2B5EF4-FFF2-40B4-BE49-F238E27FC236}">
                <a16:creationId xmlns:a16="http://schemas.microsoft.com/office/drawing/2014/main" id="{5641E886-8518-4E2E-AC4C-1B97190D107A}"/>
              </a:ext>
            </a:extLst>
          </p:cNvPr>
          <p:cNvSpPr>
            <a:spLocks noChangeArrowheads="1"/>
          </p:cNvSpPr>
          <p:nvPr/>
        </p:nvSpPr>
        <p:spPr bwMode="auto">
          <a:xfrm>
            <a:off x="501650" y="1052513"/>
            <a:ext cx="8247063"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algn="just" eaLnBrk="1" hangingPunct="1">
              <a:lnSpc>
                <a:spcPct val="140000"/>
              </a:lnSpc>
            </a:pPr>
            <a:r>
              <a:rPr lang="zh-CN" altLang="en-US" sz="2200" b="1">
                <a:latin typeface="宋体" panose="02010600030101010101" pitchFamily="2" charset="-122"/>
              </a:rPr>
              <a:t>1、如图所示，磁铁吸引住两根铁钉的尖端，那么两根铁钉的另一自由端 会（     ）</a:t>
            </a:r>
          </a:p>
          <a:p>
            <a:pPr algn="just" eaLnBrk="1" hangingPunct="1">
              <a:lnSpc>
                <a:spcPct val="140000"/>
              </a:lnSpc>
            </a:pPr>
            <a:r>
              <a:rPr lang="en-US" altLang="zh-CN" sz="2200" b="1">
                <a:latin typeface="宋体" panose="02010600030101010101" pitchFamily="2" charset="-122"/>
              </a:rPr>
              <a:t>A</a:t>
            </a:r>
            <a:r>
              <a:rPr lang="zh-CN" altLang="en-US" sz="2200" b="1">
                <a:latin typeface="宋体" panose="02010600030101010101" pitchFamily="2" charset="-122"/>
              </a:rPr>
              <a:t>、如甲所示  </a:t>
            </a:r>
            <a:r>
              <a:rPr lang="en-US" altLang="zh-CN" sz="2200" b="1">
                <a:latin typeface="宋体" panose="02010600030101010101" pitchFamily="2" charset="-122"/>
              </a:rPr>
              <a:t>  </a:t>
            </a:r>
          </a:p>
          <a:p>
            <a:pPr algn="just" eaLnBrk="1" hangingPunct="1">
              <a:lnSpc>
                <a:spcPct val="140000"/>
              </a:lnSpc>
            </a:pPr>
            <a:r>
              <a:rPr lang="en-US" altLang="zh-CN" sz="2200" b="1">
                <a:latin typeface="宋体" panose="02010600030101010101" pitchFamily="2" charset="-122"/>
              </a:rPr>
              <a:t>B</a:t>
            </a:r>
            <a:r>
              <a:rPr lang="zh-CN" altLang="en-US" sz="2200" b="1">
                <a:latin typeface="宋体" panose="02010600030101010101" pitchFamily="2" charset="-122"/>
              </a:rPr>
              <a:t>、如乙所示   </a:t>
            </a:r>
            <a:endParaRPr lang="en-US" altLang="zh-CN" sz="2200" b="1">
              <a:latin typeface="宋体" panose="02010600030101010101" pitchFamily="2" charset="-122"/>
            </a:endParaRPr>
          </a:p>
          <a:p>
            <a:pPr algn="just" eaLnBrk="1" hangingPunct="1">
              <a:lnSpc>
                <a:spcPct val="140000"/>
              </a:lnSpc>
            </a:pPr>
            <a:r>
              <a:rPr lang="en-US" altLang="zh-CN" sz="2200" b="1">
                <a:latin typeface="宋体" panose="02010600030101010101" pitchFamily="2" charset="-122"/>
              </a:rPr>
              <a:t>C</a:t>
            </a:r>
            <a:r>
              <a:rPr lang="zh-CN" altLang="en-US" sz="2200" b="1">
                <a:latin typeface="宋体" panose="02010600030101010101" pitchFamily="2" charset="-122"/>
              </a:rPr>
              <a:t>、如丙所示   </a:t>
            </a:r>
          </a:p>
          <a:p>
            <a:pPr algn="just" eaLnBrk="1" hangingPunct="1">
              <a:lnSpc>
                <a:spcPct val="140000"/>
              </a:lnSpc>
            </a:pPr>
            <a:r>
              <a:rPr lang="en-US" altLang="zh-CN" sz="2200" b="1">
                <a:latin typeface="宋体" panose="02010600030101010101" pitchFamily="2" charset="-122"/>
              </a:rPr>
              <a:t>D</a:t>
            </a:r>
            <a:r>
              <a:rPr lang="zh-CN" altLang="en-US" sz="2200" b="1">
                <a:latin typeface="宋体" panose="02010600030101010101" pitchFamily="2" charset="-122"/>
              </a:rPr>
              <a:t>、如甲、乙都有可能</a:t>
            </a:r>
          </a:p>
          <a:p>
            <a:pPr algn="just" eaLnBrk="1" hangingPunct="1">
              <a:lnSpc>
                <a:spcPct val="140000"/>
              </a:lnSpc>
            </a:pPr>
            <a:r>
              <a:rPr lang="zh-CN" altLang="en-US" sz="2200" b="1">
                <a:latin typeface="宋体" panose="02010600030101010101" pitchFamily="2" charset="-122"/>
              </a:rPr>
              <a:t>2、如图所示，用条形磁铁N端，在一钢棒上从左向右沿同一方向摩擦几次，钢棒具有磁性的情况是（   ）</a:t>
            </a:r>
          </a:p>
          <a:p>
            <a:pPr algn="just" eaLnBrk="1" hangingPunct="1">
              <a:lnSpc>
                <a:spcPct val="140000"/>
              </a:lnSpc>
            </a:pPr>
            <a:r>
              <a:rPr lang="zh-CN" altLang="en-US" sz="2200" b="1">
                <a:latin typeface="宋体" panose="02010600030101010101" pitchFamily="2" charset="-122"/>
              </a:rPr>
              <a:t>A、钢棒左端为N极</a:t>
            </a:r>
          </a:p>
          <a:p>
            <a:pPr algn="just" eaLnBrk="1" hangingPunct="1">
              <a:lnSpc>
                <a:spcPct val="140000"/>
              </a:lnSpc>
            </a:pPr>
            <a:r>
              <a:rPr lang="zh-CN" altLang="en-US" sz="2200" b="1">
                <a:latin typeface="宋体" panose="02010600030101010101" pitchFamily="2" charset="-122"/>
              </a:rPr>
              <a:t>B、钢棒右端为N极</a:t>
            </a:r>
          </a:p>
          <a:p>
            <a:pPr algn="just" eaLnBrk="1" hangingPunct="1">
              <a:lnSpc>
                <a:spcPct val="140000"/>
              </a:lnSpc>
            </a:pPr>
            <a:r>
              <a:rPr lang="zh-CN" altLang="en-US" sz="2200" b="1">
                <a:latin typeface="宋体" panose="02010600030101010101" pitchFamily="2" charset="-122"/>
              </a:rPr>
              <a:t>C、无法确定钢棒的极性</a:t>
            </a:r>
          </a:p>
          <a:p>
            <a:pPr algn="just" eaLnBrk="1" hangingPunct="1">
              <a:lnSpc>
                <a:spcPct val="140000"/>
              </a:lnSpc>
            </a:pPr>
            <a:r>
              <a:rPr lang="zh-CN" altLang="en-US" sz="2200" b="1">
                <a:latin typeface="宋体" panose="02010600030101010101" pitchFamily="2" charset="-122"/>
              </a:rPr>
              <a:t>D、钢棒无磁性</a:t>
            </a:r>
          </a:p>
        </p:txBody>
      </p:sp>
      <p:graphicFrame>
        <p:nvGraphicFramePr>
          <p:cNvPr id="23556" name="对象 14339">
            <a:extLst>
              <a:ext uri="{FF2B5EF4-FFF2-40B4-BE49-F238E27FC236}">
                <a16:creationId xmlns:a16="http://schemas.microsoft.com/office/drawing/2014/main" id="{98EDF0AA-93CD-4D21-A661-756738266F80}"/>
              </a:ext>
            </a:extLst>
          </p:cNvPr>
          <p:cNvGraphicFramePr>
            <a:graphicFrameLocks/>
          </p:cNvGraphicFramePr>
          <p:nvPr/>
        </p:nvGraphicFramePr>
        <p:xfrm>
          <a:off x="4572000" y="1885950"/>
          <a:ext cx="3752850" cy="1944688"/>
        </p:xfrm>
        <a:graphic>
          <a:graphicData uri="http://schemas.openxmlformats.org/presentationml/2006/ole">
            <mc:AlternateContent xmlns:mc="http://schemas.openxmlformats.org/markup-compatibility/2006">
              <mc:Choice xmlns:v="urn:schemas-microsoft-com:vml" Requires="v">
                <p:oleObj spid="_x0000_s29698" r:id="rId3" imgW="3905795" imgH="1752381" progId="PBrush">
                  <p:embed/>
                </p:oleObj>
              </mc:Choice>
              <mc:Fallback>
                <p:oleObj r:id="rId3" imgW="3905795" imgH="1752381" progId="PBrush">
                  <p:embed/>
                  <p:pic>
                    <p:nvPicPr>
                      <p:cNvPr id="23556" name="对象 14339">
                        <a:extLst>
                          <a:ext uri="{FF2B5EF4-FFF2-40B4-BE49-F238E27FC236}">
                            <a16:creationId xmlns:a16="http://schemas.microsoft.com/office/drawing/2014/main" id="{98EDF0AA-93CD-4D21-A661-756738266F8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85950"/>
                        <a:ext cx="37528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pic>
        <p:nvPicPr>
          <p:cNvPr id="23557" name="图片 14340">
            <a:extLst>
              <a:ext uri="{FF2B5EF4-FFF2-40B4-BE49-F238E27FC236}">
                <a16:creationId xmlns:a16="http://schemas.microsoft.com/office/drawing/2014/main" id="{B273B614-9B70-4914-9E00-562F7A181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288" y="4794250"/>
            <a:ext cx="246856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5361">
            <a:extLst>
              <a:ext uri="{FF2B5EF4-FFF2-40B4-BE49-F238E27FC236}">
                <a16:creationId xmlns:a16="http://schemas.microsoft.com/office/drawing/2014/main" id="{43270866-35DB-470D-B592-CC513105536B}"/>
              </a:ext>
            </a:extLst>
          </p:cNvPr>
          <p:cNvSpPr>
            <a:spLocks noChangeArrowheads="1"/>
          </p:cNvSpPr>
          <p:nvPr/>
        </p:nvSpPr>
        <p:spPr bwMode="auto">
          <a:xfrm>
            <a:off x="285750" y="1336675"/>
            <a:ext cx="8247063"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algn="just" eaLnBrk="1" hangingPunct="1">
              <a:lnSpc>
                <a:spcPct val="160000"/>
              </a:lnSpc>
            </a:pPr>
            <a:r>
              <a:rPr lang="zh-CN" altLang="en-US" sz="2200" b="1">
                <a:latin typeface="宋体" panose="02010600030101010101" pitchFamily="2" charset="-122"/>
              </a:rPr>
              <a:t>3、如图所示，在铁棒的左端附近放置一个可以自由转动的小磁针，铁棒的右端附近放一个条形磁体逐渐靠近铁棒但不接触则（   ）</a:t>
            </a:r>
          </a:p>
          <a:p>
            <a:pPr algn="just" eaLnBrk="1" hangingPunct="1">
              <a:lnSpc>
                <a:spcPct val="160000"/>
              </a:lnSpc>
            </a:pPr>
            <a:r>
              <a:rPr lang="en-US" altLang="zh-CN" sz="2200" b="1">
                <a:latin typeface="宋体" panose="02010600030101010101" pitchFamily="2" charset="-122"/>
              </a:rPr>
              <a:t>A</a:t>
            </a:r>
            <a:r>
              <a:rPr lang="zh-CN" altLang="en-US" sz="2200" b="1">
                <a:latin typeface="宋体" panose="02010600030101010101" pitchFamily="2" charset="-122"/>
              </a:rPr>
              <a:t>、小磁针不断地转动  </a:t>
            </a:r>
            <a:r>
              <a:rPr lang="en-US" altLang="zh-CN" sz="2200" b="1">
                <a:latin typeface="宋体" panose="02010600030101010101" pitchFamily="2" charset="-122"/>
              </a:rPr>
              <a:t>  </a:t>
            </a:r>
          </a:p>
          <a:p>
            <a:pPr algn="just" eaLnBrk="1" hangingPunct="1">
              <a:lnSpc>
                <a:spcPct val="160000"/>
              </a:lnSpc>
            </a:pPr>
            <a:r>
              <a:rPr lang="en-US" altLang="zh-CN" sz="2200" b="1">
                <a:latin typeface="宋体" panose="02010600030101010101" pitchFamily="2" charset="-122"/>
              </a:rPr>
              <a:t>B</a:t>
            </a:r>
            <a:r>
              <a:rPr lang="zh-CN" altLang="en-US" sz="2200" b="1">
                <a:latin typeface="宋体" panose="02010600030101010101" pitchFamily="2" charset="-122"/>
              </a:rPr>
              <a:t>、小磁针在原地附近摆动   </a:t>
            </a:r>
            <a:endParaRPr lang="en-US" altLang="zh-CN" sz="2200" b="1">
              <a:latin typeface="宋体" panose="02010600030101010101" pitchFamily="2" charset="-122"/>
            </a:endParaRPr>
          </a:p>
          <a:p>
            <a:pPr algn="just" eaLnBrk="1" hangingPunct="1">
              <a:lnSpc>
                <a:spcPct val="160000"/>
              </a:lnSpc>
            </a:pPr>
            <a:r>
              <a:rPr lang="en-US" altLang="zh-CN" sz="2200" b="1">
                <a:latin typeface="宋体" panose="02010600030101010101" pitchFamily="2" charset="-122"/>
              </a:rPr>
              <a:t>C</a:t>
            </a:r>
            <a:r>
              <a:rPr lang="zh-CN" altLang="en-US" sz="2200" b="1">
                <a:latin typeface="宋体" panose="02010600030101010101" pitchFamily="2" charset="-122"/>
              </a:rPr>
              <a:t>、小磁针的N极指向铁棒   </a:t>
            </a:r>
          </a:p>
          <a:p>
            <a:pPr algn="just" eaLnBrk="1" hangingPunct="1">
              <a:lnSpc>
                <a:spcPct val="160000"/>
              </a:lnSpc>
            </a:pPr>
            <a:r>
              <a:rPr lang="en-US" altLang="zh-CN" sz="2200" b="1">
                <a:latin typeface="宋体" panose="02010600030101010101" pitchFamily="2" charset="-122"/>
              </a:rPr>
              <a:t>D</a:t>
            </a:r>
            <a:r>
              <a:rPr lang="zh-CN" altLang="en-US" sz="2200" b="1">
                <a:latin typeface="宋体" panose="02010600030101010101" pitchFamily="2" charset="-122"/>
              </a:rPr>
              <a:t>、小磁针的N极指向铁棒</a:t>
            </a:r>
          </a:p>
        </p:txBody>
      </p:sp>
      <p:pic>
        <p:nvPicPr>
          <p:cNvPr id="24579" name="图片 15362">
            <a:extLst>
              <a:ext uri="{FF2B5EF4-FFF2-40B4-BE49-F238E27FC236}">
                <a16:creationId xmlns:a16="http://schemas.microsoft.com/office/drawing/2014/main" id="{95D6A9BB-BB74-46ED-8F2A-510566CBE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314700"/>
            <a:ext cx="388778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0" name="文本框 15363">
            <a:extLst>
              <a:ext uri="{FF2B5EF4-FFF2-40B4-BE49-F238E27FC236}">
                <a16:creationId xmlns:a16="http://schemas.microsoft.com/office/drawing/2014/main" id="{5069FAEA-9F4F-4F7F-9E1F-47EF96F8E5CA}"/>
              </a:ext>
            </a:extLst>
          </p:cNvPr>
          <p:cNvSpPr/>
          <p:nvPr/>
        </p:nvSpPr>
        <p:spPr>
          <a:xfrm>
            <a:off x="141288" y="652463"/>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试一试：</a:t>
            </a:r>
            <a:endParaRPr sz="2800" b="1">
              <a:solidFill>
                <a:schemeClr val="bg1"/>
              </a:solidFill>
              <a:latin typeface="宋体" pitchFamily="2" charset="-122"/>
            </a:endParaRPr>
          </a:p>
        </p:txBody>
      </p:sp>
      <p:sp>
        <p:nvSpPr>
          <p:cNvPr id="24581" name="文本框 15364">
            <a:extLst>
              <a:ext uri="{FF2B5EF4-FFF2-40B4-BE49-F238E27FC236}">
                <a16:creationId xmlns:a16="http://schemas.microsoft.com/office/drawing/2014/main" id="{38066CA7-4732-4AB8-8E93-5805EF6DCDE2}"/>
              </a:ext>
            </a:extLst>
          </p:cNvPr>
          <p:cNvSpPr>
            <a:spLocks noChangeArrowheads="1"/>
          </p:cNvSpPr>
          <p:nvPr/>
        </p:nvSpPr>
        <p:spPr bwMode="auto">
          <a:xfrm>
            <a:off x="327025" y="4681538"/>
            <a:ext cx="827722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b="1">
                <a:solidFill>
                  <a:srgbClr val="CC0000"/>
                </a:solidFill>
                <a:latin typeface="宋体" panose="02010600030101010101" pitchFamily="2" charset="-122"/>
              </a:rPr>
              <a:t>问题讨论：</a:t>
            </a:r>
          </a:p>
          <a:p>
            <a:pPr eaLnBrk="1" hangingPunct="1">
              <a:lnSpc>
                <a:spcPct val="150000"/>
              </a:lnSpc>
            </a:pPr>
            <a:r>
              <a:rPr lang="zh-CN" altLang="en-US" sz="2200" b="1">
                <a:latin typeface="宋体" panose="02010600030101010101" pitchFamily="2" charset="-122"/>
              </a:rPr>
              <a:t>    两根钢棒，其中一根有磁性，另一根没有磁性，在没有其它器具的情况下，如何区别？</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16385">
            <a:extLst>
              <a:ext uri="{FF2B5EF4-FFF2-40B4-BE49-F238E27FC236}">
                <a16:creationId xmlns:a16="http://schemas.microsoft.com/office/drawing/2014/main" id="{DF644622-D062-48F9-BE25-1952CC67B7C7}"/>
              </a:ext>
            </a:extLst>
          </p:cNvPr>
          <p:cNvSpPr/>
          <p:nvPr/>
        </p:nvSpPr>
        <p:spPr>
          <a:xfrm>
            <a:off x="141288" y="58102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磁化的危害：</a:t>
            </a:r>
            <a:endParaRPr sz="2800" b="1">
              <a:solidFill>
                <a:schemeClr val="bg1"/>
              </a:solidFill>
              <a:latin typeface="宋体" pitchFamily="2" charset="-122"/>
            </a:endParaRPr>
          </a:p>
        </p:txBody>
      </p:sp>
      <p:sp>
        <p:nvSpPr>
          <p:cNvPr id="25603" name="文本框 16386">
            <a:extLst>
              <a:ext uri="{FF2B5EF4-FFF2-40B4-BE49-F238E27FC236}">
                <a16:creationId xmlns:a16="http://schemas.microsoft.com/office/drawing/2014/main" id="{2E1AB037-5DBD-484E-81B9-906AC0E78B8E}"/>
              </a:ext>
            </a:extLst>
          </p:cNvPr>
          <p:cNvSpPr>
            <a:spLocks noChangeArrowheads="1"/>
          </p:cNvSpPr>
          <p:nvPr/>
        </p:nvSpPr>
        <p:spPr bwMode="auto">
          <a:xfrm>
            <a:off x="428625" y="1196975"/>
            <a:ext cx="58007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latin typeface="宋体" panose="02010600030101010101" pitchFamily="2" charset="-122"/>
              </a:rPr>
              <a:t>1</a:t>
            </a:r>
            <a:r>
              <a:rPr lang="zh-CN" altLang="en-US" sz="2400" b="1">
                <a:latin typeface="宋体" panose="02010600030101010101" pitchFamily="2" charset="-122"/>
              </a:rPr>
              <a:t>、机械手表磁化后，走时不准；</a:t>
            </a:r>
          </a:p>
          <a:p>
            <a:pPr eaLnBrk="1" hangingPunct="1">
              <a:spcBef>
                <a:spcPct val="50000"/>
              </a:spcBef>
            </a:pPr>
            <a:r>
              <a:rPr lang="en-US" altLang="zh-CN" sz="2400" b="1">
                <a:latin typeface="宋体" panose="02010600030101010101" pitchFamily="2" charset="-122"/>
              </a:rPr>
              <a:t>2</a:t>
            </a:r>
            <a:r>
              <a:rPr lang="zh-CN" altLang="en-US" sz="2400" b="1">
                <a:latin typeface="宋体" panose="02010600030101010101" pitchFamily="2" charset="-122"/>
              </a:rPr>
              <a:t>、彩色电视机显像管磁化后，色彩失真。</a:t>
            </a:r>
          </a:p>
        </p:txBody>
      </p:sp>
      <p:pic>
        <p:nvPicPr>
          <p:cNvPr id="25604" name="Picture 1">
            <a:extLst>
              <a:ext uri="{FF2B5EF4-FFF2-40B4-BE49-F238E27FC236}">
                <a16:creationId xmlns:a16="http://schemas.microsoft.com/office/drawing/2014/main" id="{26C741F8-72C3-4522-9CC0-3B9223EF4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024188"/>
            <a:ext cx="2151062"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5" name="Picture 3" descr="http://images.quanjing.com/agent/sps009/4251r-889.jpg">
            <a:extLst>
              <a:ext uri="{FF2B5EF4-FFF2-40B4-BE49-F238E27FC236}">
                <a16:creationId xmlns:a16="http://schemas.microsoft.com/office/drawing/2014/main" id="{477842A7-FDCB-493E-9BCD-ACD72A987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3024188"/>
            <a:ext cx="2311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6" name="Picture 5" descr="http://image.cn.made-in-china.com/2f0j01UCOtnkSRbLzW/%E9%92%A5%E5%8C%99%E6%89%A3%E5%8D%A1.jpg">
            <a:extLst>
              <a:ext uri="{FF2B5EF4-FFF2-40B4-BE49-F238E27FC236}">
                <a16:creationId xmlns:a16="http://schemas.microsoft.com/office/drawing/2014/main" id="{835A277E-B9BD-4807-AC7A-F25B9498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575" y="2952750"/>
            <a:ext cx="1814513"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7" name="Picture 7" descr="http://img2.keaku.com/img/product/2011/10/24/30/product_header_80059572168_634550670222387264_std.jpg">
            <a:extLst>
              <a:ext uri="{FF2B5EF4-FFF2-40B4-BE49-F238E27FC236}">
                <a16:creationId xmlns:a16="http://schemas.microsoft.com/office/drawing/2014/main" id="{3748AE93-58AE-4FAA-80EE-0F93A75AEE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4654550"/>
            <a:ext cx="249237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8" name="Picture 9" descr="http://a1.att.hudong.com/61/02/01300000210281121904021501522.jpg">
            <a:extLst>
              <a:ext uri="{FF2B5EF4-FFF2-40B4-BE49-F238E27FC236}">
                <a16:creationId xmlns:a16="http://schemas.microsoft.com/office/drawing/2014/main" id="{1D38E4CF-229B-45A7-B772-7A2850877F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525" y="2838450"/>
            <a:ext cx="1176338"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9" name="图片 9" descr="磁贴.bmp">
            <a:extLst>
              <a:ext uri="{FF2B5EF4-FFF2-40B4-BE49-F238E27FC236}">
                <a16:creationId xmlns:a16="http://schemas.microsoft.com/office/drawing/2014/main" id="{714E62F3-B301-4A21-AF07-314B8B64D1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8426"/>
          <a:stretch>
            <a:fillRect/>
          </a:stretch>
        </p:blipFill>
        <p:spPr bwMode="auto">
          <a:xfrm>
            <a:off x="3349625" y="4845050"/>
            <a:ext cx="162401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10" name="图片 10" descr="SA500413.JPG">
            <a:extLst>
              <a:ext uri="{FF2B5EF4-FFF2-40B4-BE49-F238E27FC236}">
                <a16:creationId xmlns:a16="http://schemas.microsoft.com/office/drawing/2014/main" id="{975B0F92-2317-4B78-BF25-3B48E99C20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6938" y="4632325"/>
            <a:ext cx="24479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11" name="文本框 16394">
            <a:extLst>
              <a:ext uri="{FF2B5EF4-FFF2-40B4-BE49-F238E27FC236}">
                <a16:creationId xmlns:a16="http://schemas.microsoft.com/office/drawing/2014/main" id="{E4B765E2-9C74-4BF0-AC28-607066B769B6}"/>
              </a:ext>
            </a:extLst>
          </p:cNvPr>
          <p:cNvSpPr/>
          <p:nvPr/>
        </p:nvSpPr>
        <p:spPr>
          <a:xfrm>
            <a:off x="125413" y="235902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磁现象的应用：</a:t>
            </a:r>
            <a:endParaRPr sz="2800" b="1">
              <a:solidFill>
                <a:schemeClr val="bg1"/>
              </a:solidFill>
              <a:latin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wipe(down)">
                                      <p:cBhvr>
                                        <p:cTn id="7" dur="500" fill="hold"/>
                                        <p:tgtEl>
                                          <p:spTgt spid="25611"/>
                                        </p:tgtEl>
                                      </p:cBhvr>
                                    </p:animEffect>
                                  </p:childTnLst>
                                </p:cTn>
                              </p:par>
                            </p:childTnLst>
                          </p:cTn>
                        </p:par>
                        <p:par>
                          <p:cTn id="8" fill="hold" nodeType="afterGroup">
                            <p:stCondLst>
                              <p:cond delay="500"/>
                            </p:stCondLst>
                            <p:childTnLst>
                              <p:par>
                                <p:cTn id="9" presetID="24" presetClass="entr" presetSubtype="0"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 calcmode="lin" valueType="num">
                                      <p:cBhvr>
                                        <p:cTn id="11" dur="1" fill="hold"/>
                                        <p:tgtEl>
                                          <p:spTgt spid="25604"/>
                                        </p:tgtEl>
                                      </p:cBhvr>
                                    </p:anim>
                                  </p:childTnLst>
                                </p:cTn>
                              </p:par>
                            </p:childTnLst>
                          </p:cTn>
                        </p:par>
                        <p:par>
                          <p:cTn id="12" fill="hold" nodeType="afterGroup">
                            <p:stCondLst>
                              <p:cond delay="501"/>
                            </p:stCondLst>
                            <p:childTnLst>
                              <p:par>
                                <p:cTn id="13" presetID="24" presetClass="entr" presetSubtype="0" fill="hold" nodeType="afterEffect">
                                  <p:stCondLst>
                                    <p:cond delay="0"/>
                                  </p:stCondLst>
                                  <p:childTnLst>
                                    <p:set>
                                      <p:cBhvr>
                                        <p:cTn id="14" dur="1" fill="hold">
                                          <p:stCondLst>
                                            <p:cond delay="0"/>
                                          </p:stCondLst>
                                        </p:cTn>
                                        <p:tgtEl>
                                          <p:spTgt spid="25605"/>
                                        </p:tgtEl>
                                        <p:attrNameLst>
                                          <p:attrName>style.visibility</p:attrName>
                                        </p:attrNameLst>
                                      </p:cBhvr>
                                      <p:to>
                                        <p:strVal val="visible"/>
                                      </p:to>
                                    </p:set>
                                    <p:anim calcmode="lin" valueType="num">
                                      <p:cBhvr>
                                        <p:cTn id="15" dur="1" fill="hold"/>
                                        <p:tgtEl>
                                          <p:spTgt spid="25605"/>
                                        </p:tgtEl>
                                      </p:cBhvr>
                                    </p:anim>
                                  </p:childTnLst>
                                </p:cTn>
                              </p:par>
                            </p:childTnLst>
                          </p:cTn>
                        </p:par>
                        <p:par>
                          <p:cTn id="16" fill="hold" nodeType="afterGroup">
                            <p:stCondLst>
                              <p:cond delay="502"/>
                            </p:stCondLst>
                            <p:childTnLst>
                              <p:par>
                                <p:cTn id="17" presetID="24" presetClass="entr" presetSubtype="0" fill="hold" nodeType="after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p:cTn id="19" dur="1" fill="hold"/>
                                        <p:tgtEl>
                                          <p:spTgt spid="25606"/>
                                        </p:tgtEl>
                                      </p:cBhvr>
                                    </p:anim>
                                  </p:childTnLst>
                                </p:cTn>
                              </p:par>
                            </p:childTnLst>
                          </p:cTn>
                        </p:par>
                        <p:par>
                          <p:cTn id="20" fill="hold" nodeType="afterGroup">
                            <p:stCondLst>
                              <p:cond delay="503"/>
                            </p:stCondLst>
                            <p:childTnLst>
                              <p:par>
                                <p:cTn id="21" presetID="24" presetClass="entr" presetSubtype="0" fill="hold" nodeType="afterEffect">
                                  <p:stCondLst>
                                    <p:cond delay="0"/>
                                  </p:stCondLst>
                                  <p:childTnLst>
                                    <p:set>
                                      <p:cBhvr>
                                        <p:cTn id="22" dur="1" fill="hold">
                                          <p:stCondLst>
                                            <p:cond delay="0"/>
                                          </p:stCondLst>
                                        </p:cTn>
                                        <p:tgtEl>
                                          <p:spTgt spid="25608"/>
                                        </p:tgtEl>
                                        <p:attrNameLst>
                                          <p:attrName>style.visibility</p:attrName>
                                        </p:attrNameLst>
                                      </p:cBhvr>
                                      <p:to>
                                        <p:strVal val="visible"/>
                                      </p:to>
                                    </p:set>
                                    <p:anim calcmode="lin" valueType="num">
                                      <p:cBhvr>
                                        <p:cTn id="23" dur="1" fill="hold"/>
                                        <p:tgtEl>
                                          <p:spTgt spid="25608"/>
                                        </p:tgtEl>
                                      </p:cBhvr>
                                    </p:anim>
                                  </p:childTnLst>
                                </p:cTn>
                              </p:par>
                            </p:childTnLst>
                          </p:cTn>
                        </p:par>
                        <p:par>
                          <p:cTn id="24" fill="hold" nodeType="afterGroup">
                            <p:stCondLst>
                              <p:cond delay="504"/>
                            </p:stCondLst>
                            <p:childTnLst>
                              <p:par>
                                <p:cTn id="25" presetID="24" presetClass="entr" presetSubtype="0" fill="hold" nodeType="afterEffect">
                                  <p:stCondLst>
                                    <p:cond delay="0"/>
                                  </p:stCondLst>
                                  <p:childTnLst>
                                    <p:set>
                                      <p:cBhvr>
                                        <p:cTn id="26" dur="1" fill="hold">
                                          <p:stCondLst>
                                            <p:cond delay="0"/>
                                          </p:stCondLst>
                                        </p:cTn>
                                        <p:tgtEl>
                                          <p:spTgt spid="25607"/>
                                        </p:tgtEl>
                                        <p:attrNameLst>
                                          <p:attrName>style.visibility</p:attrName>
                                        </p:attrNameLst>
                                      </p:cBhvr>
                                      <p:to>
                                        <p:strVal val="visible"/>
                                      </p:to>
                                    </p:set>
                                    <p:anim calcmode="lin" valueType="num">
                                      <p:cBhvr>
                                        <p:cTn id="27" dur="1" fill="hold"/>
                                        <p:tgtEl>
                                          <p:spTgt spid="25607"/>
                                        </p:tgtEl>
                                      </p:cBhvr>
                                    </p:anim>
                                  </p:childTnLst>
                                </p:cTn>
                              </p:par>
                            </p:childTnLst>
                          </p:cTn>
                        </p:par>
                        <p:par>
                          <p:cTn id="28" fill="hold" nodeType="afterGroup">
                            <p:stCondLst>
                              <p:cond delay="505"/>
                            </p:stCondLst>
                            <p:childTnLst>
                              <p:par>
                                <p:cTn id="29" presetID="24" presetClass="entr" presetSubtype="0" fill="hold" nodeType="afterEffect">
                                  <p:stCondLst>
                                    <p:cond delay="0"/>
                                  </p:stCondLst>
                                  <p:childTnLst>
                                    <p:set>
                                      <p:cBhvr>
                                        <p:cTn id="30" dur="1" fill="hold">
                                          <p:stCondLst>
                                            <p:cond delay="0"/>
                                          </p:stCondLst>
                                        </p:cTn>
                                        <p:tgtEl>
                                          <p:spTgt spid="25609"/>
                                        </p:tgtEl>
                                        <p:attrNameLst>
                                          <p:attrName>style.visibility</p:attrName>
                                        </p:attrNameLst>
                                      </p:cBhvr>
                                      <p:to>
                                        <p:strVal val="visible"/>
                                      </p:to>
                                    </p:set>
                                    <p:anim calcmode="lin" valueType="num">
                                      <p:cBhvr>
                                        <p:cTn id="31" dur="1" fill="hold"/>
                                        <p:tgtEl>
                                          <p:spTgt spid="25609"/>
                                        </p:tgtEl>
                                      </p:cBhvr>
                                    </p:anim>
                                  </p:childTnLst>
                                </p:cTn>
                              </p:par>
                            </p:childTnLst>
                          </p:cTn>
                        </p:par>
                        <p:par>
                          <p:cTn id="32" fill="hold" nodeType="afterGroup">
                            <p:stCondLst>
                              <p:cond delay="506"/>
                            </p:stCondLst>
                            <p:childTnLst>
                              <p:par>
                                <p:cTn id="33" presetID="24" presetClass="entr" presetSubtype="0" fill="hold" nodeType="afterEffect">
                                  <p:stCondLst>
                                    <p:cond delay="0"/>
                                  </p:stCondLst>
                                  <p:childTnLst>
                                    <p:set>
                                      <p:cBhvr>
                                        <p:cTn id="34" dur="1" fill="hold">
                                          <p:stCondLst>
                                            <p:cond delay="0"/>
                                          </p:stCondLst>
                                        </p:cTn>
                                        <p:tgtEl>
                                          <p:spTgt spid="25610"/>
                                        </p:tgtEl>
                                        <p:attrNameLst>
                                          <p:attrName>style.visibility</p:attrName>
                                        </p:attrNameLst>
                                      </p:cBhvr>
                                      <p:to>
                                        <p:strVal val="visible"/>
                                      </p:to>
                                    </p:set>
                                    <p:anim calcmode="lin" valueType="num">
                                      <p:cBhvr>
                                        <p:cTn id="35" dur="1" fill="hold"/>
                                        <p:tgtEl>
                                          <p:spTgt spid="256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17409">
            <a:extLst>
              <a:ext uri="{FF2B5EF4-FFF2-40B4-BE49-F238E27FC236}">
                <a16:creationId xmlns:a16="http://schemas.microsoft.com/office/drawing/2014/main" id="{3983FE92-C167-4F5E-80BE-61568247AB56}"/>
              </a:ext>
            </a:extLst>
          </p:cNvPr>
          <p:cNvSpPr/>
          <p:nvPr/>
        </p:nvSpPr>
        <p:spPr>
          <a:xfrm>
            <a:off x="125413" y="547688"/>
            <a:ext cx="8824912" cy="519112"/>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磁现象的应用：</a:t>
            </a:r>
            <a:endParaRPr sz="2800" b="1">
              <a:solidFill>
                <a:schemeClr val="bg1"/>
              </a:solidFill>
              <a:latin typeface="宋体" pitchFamily="2" charset="-122"/>
            </a:endParaRPr>
          </a:p>
        </p:txBody>
      </p:sp>
      <p:pic>
        <p:nvPicPr>
          <p:cNvPr id="26627" name="图片 17410" descr="磁悬浮列车11">
            <a:extLst>
              <a:ext uri="{FF2B5EF4-FFF2-40B4-BE49-F238E27FC236}">
                <a16:creationId xmlns:a16="http://schemas.microsoft.com/office/drawing/2014/main" id="{F3B680E6-B9D7-4A24-8A1A-D896CFFAD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66"/>
          <a:stretch>
            <a:fillRect/>
          </a:stretch>
        </p:blipFill>
        <p:spPr bwMode="auto">
          <a:xfrm>
            <a:off x="3203575" y="1160463"/>
            <a:ext cx="55435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28" name="图片 17411" descr="04202">
            <a:extLst>
              <a:ext uri="{FF2B5EF4-FFF2-40B4-BE49-F238E27FC236}">
                <a16:creationId xmlns:a16="http://schemas.microsoft.com/office/drawing/2014/main" id="{B7E426C8-2CEB-47AB-BDAE-26F64F581D8F}"/>
              </a:ext>
            </a:extLst>
          </p:cNvPr>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3203575" y="4364038"/>
            <a:ext cx="5545138"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6629" name="组合 17412">
            <a:extLst>
              <a:ext uri="{FF2B5EF4-FFF2-40B4-BE49-F238E27FC236}">
                <a16:creationId xmlns:a16="http://schemas.microsoft.com/office/drawing/2014/main" id="{A798CD5E-A146-4978-B91D-FF6628D5ABCC}"/>
              </a:ext>
            </a:extLst>
          </p:cNvPr>
          <p:cNvGrpSpPr>
            <a:grpSpLocks/>
          </p:cNvGrpSpPr>
          <p:nvPr/>
        </p:nvGrpSpPr>
        <p:grpSpPr bwMode="auto">
          <a:xfrm>
            <a:off x="323850" y="1160463"/>
            <a:ext cx="2662238" cy="5557837"/>
            <a:chOff x="0" y="0"/>
            <a:chExt cx="4194" cy="8752"/>
          </a:xfrm>
        </p:grpSpPr>
        <p:pic>
          <p:nvPicPr>
            <p:cNvPr id="26630" name="图片 17413" descr="20066201733678">
              <a:extLst>
                <a:ext uri="{FF2B5EF4-FFF2-40B4-BE49-F238E27FC236}">
                  <a16:creationId xmlns:a16="http://schemas.microsoft.com/office/drawing/2014/main" id="{089B8BDF-37B0-4AE7-8674-D20CD486D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95" cy="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文本框 17414">
              <a:extLst>
                <a:ext uri="{FF2B5EF4-FFF2-40B4-BE49-F238E27FC236}">
                  <a16:creationId xmlns:a16="http://schemas.microsoft.com/office/drawing/2014/main" id="{41F1C498-31A5-48E1-BDF3-D07803CCB129}"/>
                </a:ext>
              </a:extLst>
            </p:cNvPr>
            <p:cNvSpPr>
              <a:spLocks noChangeArrowheads="1"/>
            </p:cNvSpPr>
            <p:nvPr/>
          </p:nvSpPr>
          <p:spPr bwMode="auto">
            <a:xfrm>
              <a:off x="410" y="7936"/>
              <a:ext cx="344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800" b="1"/>
                <a:t>电磁起重机</a:t>
              </a:r>
            </a:p>
          </p:txBody>
        </p:sp>
      </p:grpSp>
      <p:sp>
        <p:nvSpPr>
          <p:cNvPr id="26632" name="文本框 17415">
            <a:extLst>
              <a:ext uri="{FF2B5EF4-FFF2-40B4-BE49-F238E27FC236}">
                <a16:creationId xmlns:a16="http://schemas.microsoft.com/office/drawing/2014/main" id="{7D07794B-E804-47D9-B480-74A23CCC0642}"/>
              </a:ext>
            </a:extLst>
          </p:cNvPr>
          <p:cNvSpPr>
            <a:spLocks noChangeArrowheads="1"/>
          </p:cNvSpPr>
          <p:nvPr/>
        </p:nvSpPr>
        <p:spPr bwMode="auto">
          <a:xfrm>
            <a:off x="3349625" y="1198563"/>
            <a:ext cx="2016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800" b="1"/>
              <a:t>磁悬浮列车</a:t>
            </a:r>
          </a:p>
        </p:txBody>
      </p:sp>
      <p:sp>
        <p:nvSpPr>
          <p:cNvPr id="26631" name="文本框 17416">
            <a:extLst>
              <a:ext uri="{FF2B5EF4-FFF2-40B4-BE49-F238E27FC236}">
                <a16:creationId xmlns:a16="http://schemas.microsoft.com/office/drawing/2014/main" id="{8F56BC15-26FD-4B98-88EC-4F5A70A705CA}"/>
              </a:ext>
            </a:extLst>
          </p:cNvPr>
          <p:cNvSpPr/>
          <p:nvPr/>
        </p:nvSpPr>
        <p:spPr>
          <a:xfrm>
            <a:off x="3203575" y="4184650"/>
            <a:ext cx="5543550" cy="496888"/>
          </a:xfrm>
          <a:prstGeom prst="rect">
            <a:avLst/>
          </a:prstGeom>
          <a:solidFill>
            <a:schemeClr val="accent1"/>
          </a:solidFill>
          <a:ln>
            <a:solidFill>
              <a:srgbClr val="0000FF"/>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600" b="1">
                <a:ln w="9525" cap="flat" cmpd="sng" algn="ctr">
                  <a:noFill/>
                  <a:prstDash val="solid"/>
                  <a:round/>
                  <a:headEnd type="none" w="med" len="med"/>
                  <a:tailEnd type="none" w="med" len="med"/>
                </a:ln>
                <a:solidFill>
                  <a:srgbClr val="0000FF"/>
                </a:solidFill>
                <a:latin typeface="宋体" pitchFamily="2" charset="-122"/>
                <a:sym typeface="Wingdings"/>
              </a:rPr>
              <a:t>利用磁极间的相互作用规律</a:t>
            </a:r>
            <a:endParaRPr sz="2600" b="1">
              <a:solidFill>
                <a:srgbClr val="0000FF"/>
              </a:solidFill>
              <a:latin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p:cTn id="7" dur="500" fill="hold"/>
                                        <p:tgtEl>
                                          <p:spTgt spid="26631"/>
                                        </p:tgtEl>
                                        <p:attrNameLst>
                                          <p:attrName>ppt_w</p:attrName>
                                        </p:attrNameLst>
                                      </p:cBhvr>
                                      <p:tavLst>
                                        <p:tav tm="0">
                                          <p:val>
                                            <p:fltVal val="0"/>
                                          </p:val>
                                        </p:tav>
                                        <p:tav tm="100000">
                                          <p:val>
                                            <p:strVal val="#ppt_w"/>
                                          </p:val>
                                        </p:tav>
                                      </p:tavLst>
                                    </p:anim>
                                    <p:anim calcmode="lin" valueType="num">
                                      <p:cBhvr>
                                        <p:cTn id="8" dur="500" fill="hold"/>
                                        <p:tgtEl>
                                          <p:spTgt spid="26631"/>
                                        </p:tgtEl>
                                        <p:attrNameLst>
                                          <p:attrName>ppt_h</p:attrName>
                                        </p:attrNameLst>
                                      </p:cBhvr>
                                      <p:tavLst>
                                        <p:tav tm="0">
                                          <p:val>
                                            <p:fltVal val="0"/>
                                          </p:val>
                                        </p:tav>
                                        <p:tav tm="100000">
                                          <p:val>
                                            <p:strVal val="#ppt_h"/>
                                          </p:val>
                                        </p:tav>
                                      </p:tavLst>
                                    </p:anim>
                                    <p:animEffect transition="in" filter="fade">
                                      <p:cBhvr>
                                        <p:cTn id="9" dur="500" fill="hold"/>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8433">
            <a:extLst>
              <a:ext uri="{FF2B5EF4-FFF2-40B4-BE49-F238E27FC236}">
                <a16:creationId xmlns:a16="http://schemas.microsoft.com/office/drawing/2014/main" id="{0E184E93-7EE1-4114-BD69-51CFEE823672}"/>
              </a:ext>
            </a:extLst>
          </p:cNvPr>
          <p:cNvSpPr/>
          <p:nvPr/>
        </p:nvSpPr>
        <p:spPr>
          <a:xfrm>
            <a:off x="280988" y="1771650"/>
            <a:ext cx="8135937" cy="41560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ts val="4000"/>
              </a:lnSpc>
            </a:pPr>
            <a:r>
              <a:rPr sz="2400" b="1">
                <a:ln w="9525" cap="flat" cmpd="sng" algn="ctr">
                  <a:noFill/>
                  <a:prstDash val="solid"/>
                  <a:round/>
                  <a:headEnd type="none" w="med" len="med"/>
                  <a:tailEnd type="none" w="med" len="med"/>
                </a:ln>
                <a:solidFill>
                  <a:srgbClr val="0000FF"/>
                </a:solidFill>
                <a:sym typeface="黑体" pitchFamily="49" charset="-122"/>
              </a:rPr>
              <a:t>●</a:t>
            </a:r>
            <a:r>
              <a:rPr sz="2400" b="1">
                <a:ln w="9525" cap="flat" cmpd="sng" algn="ctr">
                  <a:noFill/>
                  <a:prstDash val="solid"/>
                  <a:round/>
                  <a:headEnd type="none" w="med" len="med"/>
                  <a:tailEnd type="none" w="med" len="med"/>
                </a:ln>
                <a:solidFill>
                  <a:srgbClr val="0000FF"/>
                </a:solidFill>
                <a:sym typeface="Wingdings"/>
              </a:rPr>
              <a:t>在桌面上放一磁针，观察磁针静止</a:t>
            </a:r>
          </a:p>
          <a:p>
            <a:pPr eaLnBrk="1" hangingPunct="1">
              <a:lnSpc>
                <a:spcPts val="4000"/>
              </a:lnSpc>
            </a:pPr>
            <a:r>
              <a:rPr sz="2400" b="1">
                <a:ln w="9525" cap="flat" cmpd="sng" algn="ctr">
                  <a:noFill/>
                  <a:prstDash val="solid"/>
                  <a:round/>
                  <a:headEnd type="none" w="med" len="med"/>
                  <a:tailEnd type="none" w="med" len="med"/>
                </a:ln>
                <a:solidFill>
                  <a:srgbClr val="0000FF"/>
                </a:solidFill>
                <a:sym typeface="Wingdings"/>
              </a:rPr>
              <a:t>    时指示的方向。</a:t>
            </a:r>
          </a:p>
          <a:p>
            <a:pPr eaLnBrk="1" hangingPunct="1">
              <a:lnSpc>
                <a:spcPts val="4000"/>
              </a:lnSpc>
            </a:pPr>
            <a:endParaRPr sz="2400" b="1">
              <a:ln w="9525" cap="flat" cmpd="sng" algn="ctr">
                <a:noFill/>
                <a:prstDash val="solid"/>
                <a:round/>
                <a:headEnd type="none" w="med" len="med"/>
                <a:tailEnd type="none" w="med" len="med"/>
              </a:ln>
              <a:solidFill>
                <a:srgbClr val="0000FF"/>
              </a:solidFill>
              <a:sym typeface="黑体" pitchFamily="49" charset="-122"/>
            </a:endParaRPr>
          </a:p>
          <a:p>
            <a:pPr eaLnBrk="1" hangingPunct="1">
              <a:lnSpc>
                <a:spcPts val="4000"/>
              </a:lnSpc>
            </a:pPr>
            <a:r>
              <a:rPr sz="2400" b="1">
                <a:ln w="9525" cap="flat" cmpd="sng" algn="ctr">
                  <a:noFill/>
                  <a:prstDash val="solid"/>
                  <a:round/>
                  <a:headEnd type="none" w="med" len="med"/>
                  <a:tailEnd type="none" w="med" len="med"/>
                </a:ln>
                <a:solidFill>
                  <a:srgbClr val="0000FF"/>
                </a:solidFill>
                <a:sym typeface="黑体" pitchFamily="49" charset="-122"/>
              </a:rPr>
              <a:t>●</a:t>
            </a:r>
            <a:r>
              <a:rPr sz="2400" b="1">
                <a:ln w="9525" cap="flat" cmpd="sng" algn="ctr">
                  <a:noFill/>
                  <a:prstDash val="solid"/>
                  <a:round/>
                  <a:headEnd type="none" w="med" len="med"/>
                  <a:tailEnd type="none" w="med" len="med"/>
                </a:ln>
                <a:solidFill>
                  <a:srgbClr val="0000FF"/>
                </a:solidFill>
                <a:sym typeface="Wingdings"/>
              </a:rPr>
              <a:t>将磁针放到磁体附近，看到什么现</a:t>
            </a:r>
          </a:p>
          <a:p>
            <a:pPr eaLnBrk="1" hangingPunct="1">
              <a:lnSpc>
                <a:spcPts val="4000"/>
              </a:lnSpc>
            </a:pPr>
            <a:r>
              <a:rPr sz="2400" b="1">
                <a:ln w="9525" cap="flat" cmpd="sng" algn="ctr">
                  <a:noFill/>
                  <a:prstDash val="solid"/>
                  <a:round/>
                  <a:headEnd type="none" w="med" len="med"/>
                  <a:tailEnd type="none" w="med" len="med"/>
                </a:ln>
                <a:solidFill>
                  <a:srgbClr val="0000FF"/>
                </a:solidFill>
                <a:sym typeface="Wingdings"/>
              </a:rPr>
              <a:t>   象？说明什么？</a:t>
            </a:r>
          </a:p>
          <a:p>
            <a:pPr eaLnBrk="1" hangingPunct="1">
              <a:lnSpc>
                <a:spcPts val="4000"/>
              </a:lnSpc>
            </a:pPr>
            <a:endParaRPr sz="2400" b="1">
              <a:ln w="9525" cap="flat" cmpd="sng" algn="ctr">
                <a:noFill/>
                <a:prstDash val="solid"/>
                <a:round/>
                <a:headEnd type="none" w="med" len="med"/>
                <a:tailEnd type="none" w="med" len="med"/>
              </a:ln>
              <a:solidFill>
                <a:srgbClr val="0000FF"/>
              </a:solidFill>
              <a:sym typeface="黑体" pitchFamily="49" charset="-122"/>
            </a:endParaRPr>
          </a:p>
          <a:p>
            <a:pPr eaLnBrk="1" hangingPunct="1">
              <a:lnSpc>
                <a:spcPts val="4000"/>
              </a:lnSpc>
            </a:pPr>
            <a:r>
              <a:rPr sz="2400" b="1">
                <a:ln w="9525" cap="flat" cmpd="sng" algn="ctr">
                  <a:noFill/>
                  <a:prstDash val="solid"/>
                  <a:round/>
                  <a:headEnd type="none" w="med" len="med"/>
                  <a:tailEnd type="none" w="med" len="med"/>
                </a:ln>
                <a:solidFill>
                  <a:srgbClr val="0000FF"/>
                </a:solidFill>
                <a:sym typeface="黑体" pitchFamily="49" charset="-122"/>
              </a:rPr>
              <a:t>●</a:t>
            </a:r>
            <a:r>
              <a:rPr sz="2400" b="1">
                <a:ln w="9525" cap="flat" cmpd="sng" algn="ctr">
                  <a:noFill/>
                  <a:prstDash val="solid"/>
                  <a:round/>
                  <a:headEnd type="none" w="med" len="med"/>
                  <a:tailEnd type="none" w="med" len="med"/>
                </a:ln>
                <a:solidFill>
                  <a:srgbClr val="0000FF"/>
                </a:solidFill>
                <a:sym typeface="Wingdings"/>
              </a:rPr>
              <a:t>力是物体对物体的作用，磁体和磁针没有接触，怎么会有力的作用呢？</a:t>
            </a:r>
            <a:endParaRPr sz="2400" b="1">
              <a:solidFill>
                <a:srgbClr val="0000FF"/>
              </a:solidFill>
            </a:endParaRPr>
          </a:p>
        </p:txBody>
      </p:sp>
      <p:sp>
        <p:nvSpPr>
          <p:cNvPr id="27651" name="TextBox 3">
            <a:extLst>
              <a:ext uri="{FF2B5EF4-FFF2-40B4-BE49-F238E27FC236}">
                <a16:creationId xmlns:a16="http://schemas.microsoft.com/office/drawing/2014/main" id="{60C14C7B-A9CE-4FDE-AE66-81E38C442683}"/>
              </a:ext>
            </a:extLst>
          </p:cNvPr>
          <p:cNvSpPr/>
          <p:nvPr/>
        </p:nvSpPr>
        <p:spPr>
          <a:xfrm>
            <a:off x="1260475" y="4449763"/>
            <a:ext cx="3024188" cy="4572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400" b="1">
                <a:ln w="9525" cap="flat" cmpd="sng" algn="ctr">
                  <a:noFill/>
                  <a:prstDash val="solid"/>
                  <a:round/>
                  <a:headEnd type="none" w="med" len="med"/>
                  <a:tailEnd type="none" w="med" len="med"/>
                </a:ln>
                <a:solidFill>
                  <a:srgbClr val="CC0000"/>
                </a:solidFill>
                <a:latin typeface="宋体" pitchFamily="2" charset="-122"/>
                <a:sym typeface="Wingdings"/>
              </a:rPr>
              <a:t>磁针受到了力的作用</a:t>
            </a:r>
            <a:endParaRPr sz="2400" b="1">
              <a:solidFill>
                <a:srgbClr val="CC0000"/>
              </a:solidFill>
              <a:latin typeface="宋体" pitchFamily="2" charset="-122"/>
            </a:endParaRPr>
          </a:p>
        </p:txBody>
      </p:sp>
      <p:sp>
        <p:nvSpPr>
          <p:cNvPr id="27652" name="文本框 18435">
            <a:extLst>
              <a:ext uri="{FF2B5EF4-FFF2-40B4-BE49-F238E27FC236}">
                <a16:creationId xmlns:a16="http://schemas.microsoft.com/office/drawing/2014/main" id="{28036BFC-5268-4F88-9BC9-9CF46DCB4172}"/>
              </a:ext>
            </a:extLst>
          </p:cNvPr>
          <p:cNvSpPr/>
          <p:nvPr/>
        </p:nvSpPr>
        <p:spPr>
          <a:xfrm>
            <a:off x="125413" y="547688"/>
            <a:ext cx="8824912" cy="519112"/>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观察思考：</a:t>
            </a:r>
            <a:endParaRPr sz="2800" b="1">
              <a:solidFill>
                <a:schemeClr val="bg1"/>
              </a:solidFill>
              <a:latin typeface="宋体" pitchFamily="2" charset="-122"/>
            </a:endParaRPr>
          </a:p>
        </p:txBody>
      </p:sp>
      <p:sp>
        <p:nvSpPr>
          <p:cNvPr id="27653" name="文本框 18436">
            <a:extLst>
              <a:ext uri="{FF2B5EF4-FFF2-40B4-BE49-F238E27FC236}">
                <a16:creationId xmlns:a16="http://schemas.microsoft.com/office/drawing/2014/main" id="{EE47C644-0D05-4A0B-83BE-37DD7E81F1A5}"/>
              </a:ext>
            </a:extLst>
          </p:cNvPr>
          <p:cNvSpPr/>
          <p:nvPr/>
        </p:nvSpPr>
        <p:spPr>
          <a:xfrm>
            <a:off x="1116013" y="6153150"/>
            <a:ext cx="5668962" cy="4572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400" b="1">
                <a:ln w="9525" cap="flat" cmpd="sng" algn="ctr">
                  <a:noFill/>
                  <a:prstDash val="solid"/>
                  <a:round/>
                  <a:headEnd type="none" w="med" len="med"/>
                  <a:tailEnd type="none" w="med" len="med"/>
                </a:ln>
                <a:solidFill>
                  <a:srgbClr val="FF0000"/>
                </a:solidFill>
                <a:latin typeface="宋体" pitchFamily="2" charset="-122"/>
                <a:sym typeface="Wingdings"/>
              </a:rPr>
              <a:t>磁体周围存在一种看不见、摸不着的物质</a:t>
            </a:r>
            <a:endParaRPr sz="2400" b="1">
              <a:solidFill>
                <a:srgbClr val="FF0000"/>
              </a:solidFill>
              <a:latin typeface="宋体" pitchFamily="2" charset="-122"/>
            </a:endParaRPr>
          </a:p>
        </p:txBody>
      </p:sp>
      <p:sp>
        <p:nvSpPr>
          <p:cNvPr id="27654" name="Rectangle 2">
            <a:extLst>
              <a:ext uri="{FF2B5EF4-FFF2-40B4-BE49-F238E27FC236}">
                <a16:creationId xmlns:a16="http://schemas.microsoft.com/office/drawing/2014/main" id="{F9368C74-D504-4307-80CA-9626BEE0D61C}"/>
              </a:ext>
            </a:extLst>
          </p:cNvPr>
          <p:cNvSpPr/>
          <p:nvPr/>
        </p:nvSpPr>
        <p:spPr>
          <a:xfrm>
            <a:off x="144463" y="1201738"/>
            <a:ext cx="2024062" cy="538162"/>
          </a:xfrm>
          <a:prstGeom prst="rect">
            <a:avLst/>
          </a:prstGeom>
          <a:gradFill rotWithShape="0">
            <a:gsLst>
              <a:gs pos="0">
                <a:srgbClr val="D1E8FF"/>
              </a:gs>
              <a:gs pos="100000">
                <a:srgbClr val="99CCFF"/>
              </a:gs>
            </a:gsLst>
            <a:lin ang="5400000" scaled="1"/>
          </a:gradFill>
          <a:ln w="19050">
            <a:solidFill>
              <a:schemeClr val="tx2"/>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800" b="1">
                <a:ln w="9525" cap="flat" cmpd="sng" algn="ctr">
                  <a:noFill/>
                  <a:prstDash val="solid"/>
                  <a:round/>
                  <a:headEnd type="none" w="med" len="med"/>
                  <a:tailEnd type="none" w="med" len="med"/>
                </a:ln>
                <a:solidFill>
                  <a:srgbClr val="000000"/>
                </a:solidFill>
                <a:latin typeface="宋体" pitchFamily="2" charset="-122"/>
                <a:sym typeface="Wingdings"/>
              </a:rPr>
              <a:t>实  验 </a:t>
            </a:r>
            <a:r>
              <a:rPr lang="en-US" altLang="zh-CN" sz="2800" b="1">
                <a:ln w="9525" cap="flat" cmpd="sng" algn="ctr">
                  <a:noFill/>
                  <a:prstDash val="solid"/>
                  <a:round/>
                  <a:headEnd type="none" w="med" len="med"/>
                  <a:tailEnd type="none" w="med" len="med"/>
                </a:ln>
                <a:solidFill>
                  <a:srgbClr val="000000"/>
                </a:solidFill>
                <a:latin typeface="宋体" pitchFamily="2" charset="-122"/>
                <a:sym typeface="Wingdings"/>
              </a:rPr>
              <a:t>1</a:t>
            </a:r>
            <a:endParaRPr lang="en-US" altLang="zh-CN" sz="2800" b="1">
              <a:latin typeface="宋体" pitchFamily="2" charset="-122"/>
            </a:endParaRPr>
          </a:p>
        </p:txBody>
      </p:sp>
      <p:graphicFrame>
        <p:nvGraphicFramePr>
          <p:cNvPr id="27655" name="对象 18438">
            <a:extLst>
              <a:ext uri="{FF2B5EF4-FFF2-40B4-BE49-F238E27FC236}">
                <a16:creationId xmlns:a16="http://schemas.microsoft.com/office/drawing/2014/main" id="{01BB579A-DF56-4FA0-B284-8F5ECFEA060C}"/>
              </a:ext>
            </a:extLst>
          </p:cNvPr>
          <p:cNvGraphicFramePr>
            <a:graphicFrameLocks/>
          </p:cNvGraphicFramePr>
          <p:nvPr/>
        </p:nvGraphicFramePr>
        <p:xfrm>
          <a:off x="5580063" y="1987550"/>
          <a:ext cx="3181350" cy="2838450"/>
        </p:xfrm>
        <a:graphic>
          <a:graphicData uri="http://schemas.openxmlformats.org/presentationml/2006/ole">
            <mc:AlternateContent xmlns:mc="http://schemas.openxmlformats.org/markup-compatibility/2006">
              <mc:Choice xmlns:v="urn:schemas-microsoft-com:vml" Requires="v">
                <p:oleObj spid="_x0000_s30722" r:id="rId3" imgW="3180952" imgH="2838846" progId="PBrush">
                  <p:embed/>
                </p:oleObj>
              </mc:Choice>
              <mc:Fallback>
                <p:oleObj r:id="rId3" imgW="3180952" imgH="2838846" progId="PBrush">
                  <p:embed/>
                  <p:pic>
                    <p:nvPicPr>
                      <p:cNvPr id="27655" name="对象 18438">
                        <a:extLst>
                          <a:ext uri="{FF2B5EF4-FFF2-40B4-BE49-F238E27FC236}">
                            <a16:creationId xmlns:a16="http://schemas.microsoft.com/office/drawing/2014/main" id="{01BB579A-DF56-4FA0-B284-8F5ECFEA060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987550"/>
                        <a:ext cx="31813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27656" name="TextBox 3">
            <a:extLst>
              <a:ext uri="{FF2B5EF4-FFF2-40B4-BE49-F238E27FC236}">
                <a16:creationId xmlns:a16="http://schemas.microsoft.com/office/drawing/2014/main" id="{02D1D0F4-E38B-42FD-AA1A-A0E7A8DE46CC}"/>
              </a:ext>
            </a:extLst>
          </p:cNvPr>
          <p:cNvSpPr/>
          <p:nvPr/>
        </p:nvSpPr>
        <p:spPr>
          <a:xfrm>
            <a:off x="1171575" y="2927350"/>
            <a:ext cx="3024188" cy="4572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400" b="1">
                <a:ln w="9525" cap="flat" cmpd="sng" algn="ctr">
                  <a:noFill/>
                  <a:prstDash val="solid"/>
                  <a:round/>
                  <a:headEnd type="none" w="med" len="med"/>
                  <a:tailEnd type="none" w="med" len="med"/>
                </a:ln>
                <a:solidFill>
                  <a:srgbClr val="CC0000"/>
                </a:solidFill>
                <a:latin typeface="宋体" pitchFamily="2" charset="-122"/>
                <a:sym typeface="Wingdings"/>
              </a:rPr>
              <a:t>指向地球的南北方向</a:t>
            </a: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ipe(left)">
                                      <p:cBhvr>
                                        <p:cTn id="7" dur="500" fill="hold"/>
                                        <p:tgtEl>
                                          <p:spTgt spid="27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wipe(left)">
                                      <p:cBhvr>
                                        <p:cTn id="12" dur="500" fill="hold"/>
                                        <p:tgtEl>
                                          <p:spTgt spid="276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wipe(left)">
                                      <p:cBhvr>
                                        <p:cTn id="17" dur="500" fill="hold"/>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3" grpId="0" animBg="1"/>
      <p:bldP spid="276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a:extLst>
              <a:ext uri="{FF2B5EF4-FFF2-40B4-BE49-F238E27FC236}">
                <a16:creationId xmlns:a16="http://schemas.microsoft.com/office/drawing/2014/main" id="{A8281E19-E0A1-4460-BFA9-C0E033742CE0}"/>
              </a:ext>
            </a:extLst>
          </p:cNvPr>
          <p:cNvSpPr/>
          <p:nvPr/>
        </p:nvSpPr>
        <p:spPr>
          <a:xfrm>
            <a:off x="179388" y="1952625"/>
            <a:ext cx="8518525" cy="14938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200000"/>
              </a:lnSpc>
            </a:pPr>
            <a:r>
              <a:rPr sz="2300" b="1">
                <a:ln w="9525" cap="flat" cmpd="sng" algn="ctr">
                  <a:noFill/>
                  <a:prstDash val="solid"/>
                  <a:round/>
                  <a:headEnd type="none" w="med" len="med"/>
                  <a:tailEnd type="none" w="med" len="med"/>
                </a:ln>
                <a:solidFill>
                  <a:srgbClr val="0000FF"/>
                </a:solidFill>
                <a:latin typeface="宋体" pitchFamily="2" charset="-122"/>
                <a:sym typeface="Wingdings"/>
              </a:rPr>
              <a:t>（1）磁场的基本性质：就是对放入其中的磁体会产生磁力的作用</a:t>
            </a:r>
          </a:p>
          <a:p>
            <a:pPr eaLnBrk="1" hangingPunct="1">
              <a:lnSpc>
                <a:spcPct val="200000"/>
              </a:lnSpc>
            </a:pPr>
            <a:r>
              <a:rPr sz="2300" b="1">
                <a:ln w="9525" cap="flat" cmpd="sng" algn="ctr">
                  <a:noFill/>
                  <a:prstDash val="solid"/>
                  <a:round/>
                  <a:headEnd type="none" w="med" len="med"/>
                  <a:tailEnd type="none" w="med" len="med"/>
                </a:ln>
                <a:solidFill>
                  <a:srgbClr val="0000FF"/>
                </a:solidFill>
                <a:latin typeface="宋体" pitchFamily="2" charset="-122"/>
                <a:sym typeface="Wingdings"/>
              </a:rPr>
              <a:t>     磁极间的相互作用就是通过“磁场”发生的</a:t>
            </a:r>
            <a:endParaRPr>
              <a:solidFill>
                <a:srgbClr val="0000FF"/>
              </a:solidFill>
            </a:endParaRPr>
          </a:p>
        </p:txBody>
      </p:sp>
      <p:sp>
        <p:nvSpPr>
          <p:cNvPr id="28675" name="文本框 19458">
            <a:extLst>
              <a:ext uri="{FF2B5EF4-FFF2-40B4-BE49-F238E27FC236}">
                <a16:creationId xmlns:a16="http://schemas.microsoft.com/office/drawing/2014/main" id="{D56DA615-0346-4D07-8B30-5B1D37DC21E9}"/>
              </a:ext>
            </a:extLst>
          </p:cNvPr>
          <p:cNvSpPr/>
          <p:nvPr/>
        </p:nvSpPr>
        <p:spPr>
          <a:xfrm>
            <a:off x="87313" y="619125"/>
            <a:ext cx="8824912" cy="519113"/>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二、磁场</a:t>
            </a:r>
            <a:endParaRPr/>
          </a:p>
        </p:txBody>
      </p:sp>
      <p:sp>
        <p:nvSpPr>
          <p:cNvPr id="28676" name="文本框 19459">
            <a:extLst>
              <a:ext uri="{FF2B5EF4-FFF2-40B4-BE49-F238E27FC236}">
                <a16:creationId xmlns:a16="http://schemas.microsoft.com/office/drawing/2014/main" id="{A1119AEE-EFA0-4F6F-8EF4-8B3D69E64CD1}"/>
              </a:ext>
            </a:extLst>
          </p:cNvPr>
          <p:cNvSpPr/>
          <p:nvPr/>
        </p:nvSpPr>
        <p:spPr>
          <a:xfrm>
            <a:off x="250825" y="3787775"/>
            <a:ext cx="8609013" cy="26130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80000"/>
              </a:lnSpc>
            </a:pPr>
            <a:r>
              <a:rPr sz="2300">
                <a:ln w="9525" cap="flat" cmpd="sng" algn="ctr">
                  <a:noFill/>
                  <a:prstDash val="solid"/>
                  <a:round/>
                  <a:headEnd type="none" w="med" len="med"/>
                  <a:tailEnd type="none" w="med" len="med"/>
                </a:ln>
                <a:solidFill>
                  <a:srgbClr val="000000"/>
                </a:solidFill>
                <a:latin typeface="宋体" pitchFamily="2" charset="-122"/>
                <a:sym typeface="Wingdings"/>
              </a:rPr>
              <a:t>    </a:t>
            </a:r>
            <a:r>
              <a:rPr sz="2300" b="1">
                <a:ln w="9525" cap="flat" cmpd="sng" algn="ctr">
                  <a:noFill/>
                  <a:prstDash val="solid"/>
                  <a:round/>
                  <a:headEnd type="none" w="med" len="med"/>
                  <a:tailEnd type="none" w="med" len="med"/>
                </a:ln>
                <a:solidFill>
                  <a:srgbClr val="000000"/>
                </a:solidFill>
                <a:latin typeface="宋体" pitchFamily="2" charset="-122"/>
                <a:sym typeface="Wingdings"/>
              </a:rPr>
              <a:t>磁场是一种物质，它跟木材、铁等一样是实实在在存在的；只不过这种物质看不见、摸不着。</a:t>
            </a:r>
          </a:p>
          <a:p>
            <a:pPr eaLnBrk="1" hangingPunct="1">
              <a:lnSpc>
                <a:spcPct val="180000"/>
              </a:lnSpc>
            </a:pPr>
            <a:r>
              <a:rPr sz="2300">
                <a:ln w="9525" cap="flat" cmpd="sng" algn="ctr">
                  <a:noFill/>
                  <a:prstDash val="solid"/>
                  <a:round/>
                  <a:headEnd type="none" w="med" len="med"/>
                  <a:tailEnd type="none" w="med" len="med"/>
                </a:ln>
                <a:solidFill>
                  <a:srgbClr val="000000"/>
                </a:solidFill>
                <a:latin typeface="宋体" pitchFamily="2" charset="-122"/>
                <a:sym typeface="Wingdings"/>
              </a:rPr>
              <a:t>    </a:t>
            </a:r>
            <a:r>
              <a:rPr sz="2300" b="1">
                <a:ln w="9525" cap="flat" cmpd="sng" algn="ctr">
                  <a:noFill/>
                  <a:prstDash val="solid"/>
                  <a:round/>
                  <a:headEnd type="none" w="med" len="med"/>
                  <a:tailEnd type="none" w="med" len="med"/>
                </a:ln>
                <a:solidFill>
                  <a:srgbClr val="000000"/>
                </a:solidFill>
                <a:latin typeface="宋体" pitchFamily="2" charset="-122"/>
                <a:sym typeface="Wingdings"/>
              </a:rPr>
              <a:t>在物理学中，看不见、摸不着的物质，可以通过它对其他物体的作用来认识。这种认识问题的方法叫做转换法。</a:t>
            </a:r>
            <a:endParaRPr sz="2300" b="1">
              <a:latin typeface="宋体" pitchFamily="2" charset="-122"/>
            </a:endParaRPr>
          </a:p>
        </p:txBody>
      </p:sp>
      <p:sp>
        <p:nvSpPr>
          <p:cNvPr id="28677" name="TextBox 5">
            <a:extLst>
              <a:ext uri="{FF2B5EF4-FFF2-40B4-BE49-F238E27FC236}">
                <a16:creationId xmlns:a16="http://schemas.microsoft.com/office/drawing/2014/main" id="{14D7BE8A-C110-473E-A46B-70F99F418460}"/>
              </a:ext>
            </a:extLst>
          </p:cNvPr>
          <p:cNvSpPr>
            <a:spLocks noChangeArrowheads="1"/>
          </p:cNvSpPr>
          <p:nvPr/>
        </p:nvSpPr>
        <p:spPr bwMode="auto">
          <a:xfrm>
            <a:off x="322263" y="1341438"/>
            <a:ext cx="8358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00" b="1">
                <a:latin typeface="宋体" panose="02010600030101010101" pitchFamily="2" charset="-122"/>
              </a:rPr>
              <a:t>1</a:t>
            </a:r>
            <a:r>
              <a:rPr lang="zh-CN" altLang="en-US" sz="2400" b="1">
                <a:latin typeface="宋体" panose="02010600030101010101" pitchFamily="2" charset="-122"/>
              </a:rPr>
              <a:t>、磁体周围存在一种看不见、摸不着的物质，把它叫做磁场。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animEffect transition="in" filter="wipe(left)">
                                      <p:cBhvr>
                                        <p:cTn id="7" dur="500" fill="hold"/>
                                        <p:tgtEl>
                                          <p:spTgt spid="286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wipe(left)">
                                      <p:cBhvr>
                                        <p:cTn id="12" dur="500" fill="hold"/>
                                        <p:tgtEl>
                                          <p:spTgt spid="286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8676">
                                            <p:txEl>
                                              <p:pRg st="1" end="1"/>
                                            </p:txEl>
                                          </p:spTgt>
                                        </p:tgtEl>
                                        <p:attrNameLst>
                                          <p:attrName>style.visibility</p:attrName>
                                        </p:attrNameLst>
                                      </p:cBhvr>
                                      <p:to>
                                        <p:strVal val="visible"/>
                                      </p:to>
                                    </p:set>
                                    <p:animEffect transition="in" filter="wipe(left)">
                                      <p:cBhvr>
                                        <p:cTn id="17" dur="500" fill="hold"/>
                                        <p:tgtEl>
                                          <p:spTgt spid="286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20481">
            <a:extLst>
              <a:ext uri="{FF2B5EF4-FFF2-40B4-BE49-F238E27FC236}">
                <a16:creationId xmlns:a16="http://schemas.microsoft.com/office/drawing/2014/main" id="{F3FE393F-3B70-4D75-866C-BDB58366038A}"/>
              </a:ext>
            </a:extLst>
          </p:cNvPr>
          <p:cNvSpPr/>
          <p:nvPr/>
        </p:nvSpPr>
        <p:spPr>
          <a:xfrm>
            <a:off x="107950" y="619125"/>
            <a:ext cx="8824913" cy="519113"/>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二、磁场</a:t>
            </a:r>
            <a:endParaRPr/>
          </a:p>
        </p:txBody>
      </p:sp>
      <p:sp>
        <p:nvSpPr>
          <p:cNvPr id="29699" name="TextBox 1">
            <a:extLst>
              <a:ext uri="{FF2B5EF4-FFF2-40B4-BE49-F238E27FC236}">
                <a16:creationId xmlns:a16="http://schemas.microsoft.com/office/drawing/2014/main" id="{21CCB4FF-9252-44FB-8187-D1EE69F36A9A}"/>
              </a:ext>
            </a:extLst>
          </p:cNvPr>
          <p:cNvSpPr>
            <a:spLocks noChangeArrowheads="1"/>
          </p:cNvSpPr>
          <p:nvPr/>
        </p:nvSpPr>
        <p:spPr bwMode="auto">
          <a:xfrm>
            <a:off x="2382838" y="1211263"/>
            <a:ext cx="6229350" cy="600075"/>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ts val="4000"/>
              </a:lnSpc>
            </a:pPr>
            <a:r>
              <a:rPr lang="zh-CN" altLang="en-US" sz="2400" b="1">
                <a:latin typeface="宋体" panose="02010600030101010101" pitchFamily="2" charset="-122"/>
              </a:rPr>
              <a:t>将几个小磁针放在条形磁体周围的不同地方。</a:t>
            </a:r>
          </a:p>
        </p:txBody>
      </p:sp>
      <p:sp>
        <p:nvSpPr>
          <p:cNvPr id="29700" name="TextBox 3">
            <a:extLst>
              <a:ext uri="{FF2B5EF4-FFF2-40B4-BE49-F238E27FC236}">
                <a16:creationId xmlns:a16="http://schemas.microsoft.com/office/drawing/2014/main" id="{B7893B61-45BD-4C2F-995B-CB443761A288}"/>
              </a:ext>
            </a:extLst>
          </p:cNvPr>
          <p:cNvSpPr/>
          <p:nvPr/>
        </p:nvSpPr>
        <p:spPr>
          <a:xfrm>
            <a:off x="219075" y="1989138"/>
            <a:ext cx="4641850" cy="2500312"/>
          </a:xfrm>
          <a:prstGeom prst="rect">
            <a:avLst/>
          </a:prstGeom>
          <a:solidFill>
            <a:srgbClr val="000000"/>
          </a:solidFill>
          <a:ln w="25400">
            <a:solidFill>
              <a:srgbClr val="4BACC6"/>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70000"/>
              </a:lnSpc>
            </a:pPr>
            <a:r>
              <a:rPr sz="2300" b="1">
                <a:ln w="9525" cap="flat" cmpd="sng" algn="ctr">
                  <a:noFill/>
                  <a:prstDash val="solid"/>
                  <a:round/>
                  <a:headEnd type="none" w="med" len="med"/>
                  <a:tailEnd type="none" w="med" len="med"/>
                </a:ln>
                <a:solidFill>
                  <a:srgbClr val="000000"/>
                </a:solidFill>
                <a:latin typeface="宋体" pitchFamily="2" charset="-122"/>
                <a:sym typeface="黑体" pitchFamily="49" charset="-122"/>
              </a:rPr>
              <a:t>●</a:t>
            </a:r>
            <a:r>
              <a:rPr sz="2300" b="1">
                <a:ln w="9525" cap="flat" cmpd="sng" algn="ctr">
                  <a:noFill/>
                  <a:prstDash val="solid"/>
                  <a:round/>
                  <a:headEnd type="none" w="med" len="med"/>
                  <a:tailEnd type="none" w="med" len="med"/>
                </a:ln>
                <a:solidFill>
                  <a:srgbClr val="000000"/>
                </a:solidFill>
                <a:latin typeface="宋体" pitchFamily="2" charset="-122"/>
                <a:sym typeface="Wingdings"/>
              </a:rPr>
              <a:t>磁针北极所指的方向相同吗？</a:t>
            </a:r>
          </a:p>
          <a:p>
            <a:pPr eaLnBrk="1" hangingPunct="1">
              <a:lnSpc>
                <a:spcPct val="170000"/>
              </a:lnSpc>
            </a:pPr>
            <a:r>
              <a:rPr sz="2300" b="1">
                <a:ln w="9525" cap="flat" cmpd="sng" algn="ctr">
                  <a:noFill/>
                  <a:prstDash val="solid"/>
                  <a:round/>
                  <a:headEnd type="none" w="med" len="med"/>
                  <a:tailEnd type="none" w="med" len="med"/>
                </a:ln>
                <a:solidFill>
                  <a:srgbClr val="000000"/>
                </a:solidFill>
                <a:latin typeface="宋体" pitchFamily="2" charset="-122"/>
                <a:sym typeface="黑体" pitchFamily="49" charset="-122"/>
              </a:rPr>
              <a:t>●</a:t>
            </a:r>
            <a:r>
              <a:rPr sz="2300" b="1">
                <a:ln w="9525" cap="flat" cmpd="sng" algn="ctr">
                  <a:noFill/>
                  <a:prstDash val="solid"/>
                  <a:round/>
                  <a:headEnd type="none" w="med" len="med"/>
                  <a:tailEnd type="none" w="med" len="med"/>
                </a:ln>
                <a:solidFill>
                  <a:srgbClr val="000000"/>
                </a:solidFill>
                <a:latin typeface="宋体" pitchFamily="2" charset="-122"/>
                <a:sym typeface="Wingdings"/>
              </a:rPr>
              <a:t>小磁针所受磁力的方向相同吗？</a:t>
            </a:r>
          </a:p>
          <a:p>
            <a:pPr eaLnBrk="1" hangingPunct="1">
              <a:lnSpc>
                <a:spcPct val="170000"/>
              </a:lnSpc>
            </a:pPr>
            <a:r>
              <a:rPr sz="2300" b="1">
                <a:ln w="9525" cap="flat" cmpd="sng" algn="ctr">
                  <a:noFill/>
                  <a:prstDash val="solid"/>
                  <a:round/>
                  <a:headEnd type="none" w="med" len="med"/>
                  <a:tailEnd type="none" w="med" len="med"/>
                </a:ln>
                <a:solidFill>
                  <a:srgbClr val="000000"/>
                </a:solidFill>
                <a:latin typeface="宋体" pitchFamily="2" charset="-122"/>
                <a:sym typeface="黑体" pitchFamily="49" charset="-122"/>
              </a:rPr>
              <a:t>●</a:t>
            </a:r>
            <a:r>
              <a:rPr sz="2300" b="1">
                <a:ln w="9525" cap="flat" cmpd="sng" algn="ctr">
                  <a:noFill/>
                  <a:prstDash val="solid"/>
                  <a:round/>
                  <a:headEnd type="none" w="med" len="med"/>
                  <a:tailEnd type="none" w="med" len="med"/>
                </a:ln>
                <a:solidFill>
                  <a:srgbClr val="000000"/>
                </a:solidFill>
                <a:latin typeface="宋体" pitchFamily="2" charset="-122"/>
                <a:sym typeface="Wingdings"/>
              </a:rPr>
              <a:t>这样的现象反映了磁场有什么样的性质呢？</a:t>
            </a:r>
            <a:endParaRPr sz="2300" b="1">
              <a:solidFill>
                <a:srgbClr val="000000"/>
              </a:solidFill>
              <a:latin typeface="宋体" pitchFamily="2" charset="-122"/>
            </a:endParaRPr>
          </a:p>
        </p:txBody>
      </p:sp>
      <p:sp>
        <p:nvSpPr>
          <p:cNvPr id="29701" name="Rectangle 2">
            <a:extLst>
              <a:ext uri="{FF2B5EF4-FFF2-40B4-BE49-F238E27FC236}">
                <a16:creationId xmlns:a16="http://schemas.microsoft.com/office/drawing/2014/main" id="{ECD730B1-CD03-4BD5-A075-68E4F519A2CA}"/>
              </a:ext>
            </a:extLst>
          </p:cNvPr>
          <p:cNvSpPr/>
          <p:nvPr/>
        </p:nvSpPr>
        <p:spPr>
          <a:xfrm>
            <a:off x="215900" y="1273175"/>
            <a:ext cx="2025650" cy="538163"/>
          </a:xfrm>
          <a:prstGeom prst="rect">
            <a:avLst/>
          </a:prstGeom>
          <a:gradFill rotWithShape="0">
            <a:gsLst>
              <a:gs pos="0">
                <a:srgbClr val="D1E8FF"/>
              </a:gs>
              <a:gs pos="100000">
                <a:srgbClr val="99CCFF"/>
              </a:gs>
            </a:gsLst>
            <a:lin ang="5400000" scaled="1"/>
          </a:gradFill>
          <a:ln w="19050">
            <a:solidFill>
              <a:schemeClr val="tx2"/>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800" b="1">
                <a:ln w="9525" cap="flat" cmpd="sng" algn="ctr">
                  <a:noFill/>
                  <a:prstDash val="solid"/>
                  <a:round/>
                  <a:headEnd type="none" w="med" len="med"/>
                  <a:tailEnd type="none" w="med" len="med"/>
                </a:ln>
                <a:solidFill>
                  <a:srgbClr val="000000"/>
                </a:solidFill>
                <a:latin typeface="宋体" pitchFamily="2" charset="-122"/>
                <a:sym typeface="Wingdings"/>
              </a:rPr>
              <a:t>实  验 2</a:t>
            </a:r>
            <a:endParaRPr sz="2800" b="1">
              <a:latin typeface="宋体" pitchFamily="2" charset="-122"/>
            </a:endParaRPr>
          </a:p>
        </p:txBody>
      </p:sp>
      <p:sp>
        <p:nvSpPr>
          <p:cNvPr id="29702" name="TextBox 5">
            <a:extLst>
              <a:ext uri="{FF2B5EF4-FFF2-40B4-BE49-F238E27FC236}">
                <a16:creationId xmlns:a16="http://schemas.microsoft.com/office/drawing/2014/main" id="{D82DE803-E93A-44BC-91D6-39250A703FB6}"/>
              </a:ext>
            </a:extLst>
          </p:cNvPr>
          <p:cNvSpPr/>
          <p:nvPr/>
        </p:nvSpPr>
        <p:spPr>
          <a:xfrm>
            <a:off x="219075" y="4818063"/>
            <a:ext cx="8466138" cy="17367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5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（2）磁场中不同点的磁场方向不同.</a:t>
            </a:r>
          </a:p>
          <a:p>
            <a:pPr eaLnBrk="1" hangingPunct="1">
              <a:lnSpc>
                <a:spcPct val="15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    物理学中把小磁针静止时北极所指的方向规定为该点的磁场方向；也是磁场对小磁针磁力的方向。</a:t>
            </a:r>
            <a:endParaRPr/>
          </a:p>
        </p:txBody>
      </p:sp>
      <p:grpSp>
        <p:nvGrpSpPr>
          <p:cNvPr id="29703" name="组合 20486">
            <a:extLst>
              <a:ext uri="{FF2B5EF4-FFF2-40B4-BE49-F238E27FC236}">
                <a16:creationId xmlns:a16="http://schemas.microsoft.com/office/drawing/2014/main" id="{EBB976E3-352E-41A5-9106-63946623CBE3}"/>
              </a:ext>
            </a:extLst>
          </p:cNvPr>
          <p:cNvGrpSpPr>
            <a:grpSpLocks/>
          </p:cNvGrpSpPr>
          <p:nvPr/>
        </p:nvGrpSpPr>
        <p:grpSpPr bwMode="auto">
          <a:xfrm>
            <a:off x="5092700" y="2219325"/>
            <a:ext cx="3608388" cy="2076450"/>
            <a:chOff x="0" y="0"/>
            <a:chExt cx="6350" cy="4312"/>
          </a:xfrm>
        </p:grpSpPr>
        <p:sp>
          <p:nvSpPr>
            <p:cNvPr id="29704" name="矩形 20487">
              <a:extLst>
                <a:ext uri="{FF2B5EF4-FFF2-40B4-BE49-F238E27FC236}">
                  <a16:creationId xmlns:a16="http://schemas.microsoft.com/office/drawing/2014/main" id="{35BFE55C-F885-43A6-8846-07412A702429}"/>
                </a:ext>
              </a:extLst>
            </p:cNvPr>
            <p:cNvSpPr>
              <a:spLocks noChangeArrowheads="1"/>
            </p:cNvSpPr>
            <p:nvPr/>
          </p:nvSpPr>
          <p:spPr bwMode="auto">
            <a:xfrm>
              <a:off x="0" y="0"/>
              <a:ext cx="6351" cy="431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29705" name="组合 20488">
              <a:extLst>
                <a:ext uri="{FF2B5EF4-FFF2-40B4-BE49-F238E27FC236}">
                  <a16:creationId xmlns:a16="http://schemas.microsoft.com/office/drawing/2014/main" id="{7DBBCA1E-7BA8-447C-ABD0-FB2DB0416EC5}"/>
                </a:ext>
              </a:extLst>
            </p:cNvPr>
            <p:cNvGrpSpPr>
              <a:grpSpLocks/>
            </p:cNvGrpSpPr>
            <p:nvPr/>
          </p:nvGrpSpPr>
          <p:grpSpPr bwMode="auto">
            <a:xfrm>
              <a:off x="569" y="489"/>
              <a:ext cx="5329" cy="3484"/>
              <a:chOff x="0" y="0"/>
              <a:chExt cx="6010" cy="3937"/>
            </a:xfrm>
          </p:grpSpPr>
          <p:graphicFrame>
            <p:nvGraphicFramePr>
              <p:cNvPr id="29706" name="对象 20489">
                <a:extLst>
                  <a:ext uri="{FF2B5EF4-FFF2-40B4-BE49-F238E27FC236}">
                    <a16:creationId xmlns:a16="http://schemas.microsoft.com/office/drawing/2014/main" id="{296FBA38-4713-4F8B-A86B-011A23366D43}"/>
                  </a:ext>
                </a:extLst>
              </p:cNvPr>
              <p:cNvGraphicFramePr>
                <a:graphicFrameLocks/>
              </p:cNvGraphicFramePr>
              <p:nvPr/>
            </p:nvGraphicFramePr>
            <p:xfrm>
              <a:off x="0" y="817"/>
              <a:ext cx="1020" cy="823"/>
            </p:xfrm>
            <a:graphic>
              <a:graphicData uri="http://schemas.openxmlformats.org/presentationml/2006/ole">
                <mc:AlternateContent xmlns:mc="http://schemas.openxmlformats.org/markup-compatibility/2006">
                  <mc:Choice xmlns:v="urn:schemas-microsoft-com:vml" Requires="v">
                    <p:oleObj spid="_x0000_s31746" r:id="rId4" imgW="641319" imgH="526316" progId="PBrush">
                      <p:embed/>
                    </p:oleObj>
                  </mc:Choice>
                  <mc:Fallback>
                    <p:oleObj r:id="rId4" imgW="641319" imgH="526316" progId="PBrush">
                      <p:embed/>
                      <p:pic>
                        <p:nvPicPr>
                          <p:cNvPr id="29706" name="对象 20489">
                            <a:extLst>
                              <a:ext uri="{FF2B5EF4-FFF2-40B4-BE49-F238E27FC236}">
                                <a16:creationId xmlns:a16="http://schemas.microsoft.com/office/drawing/2014/main" id="{296FBA38-4713-4F8B-A86B-011A23366D4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17"/>
                            <a:ext cx="1020"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aphicFrame>
            <p:nvGraphicFramePr>
              <p:cNvPr id="29707" name="对象 20490">
                <a:extLst>
                  <a:ext uri="{FF2B5EF4-FFF2-40B4-BE49-F238E27FC236}">
                    <a16:creationId xmlns:a16="http://schemas.microsoft.com/office/drawing/2014/main" id="{F61AC5A3-D61E-4369-AF85-C96AD44ED8C0}"/>
                  </a:ext>
                </a:extLst>
              </p:cNvPr>
              <p:cNvGraphicFramePr>
                <a:graphicFrameLocks/>
              </p:cNvGraphicFramePr>
              <p:nvPr/>
            </p:nvGraphicFramePr>
            <p:xfrm>
              <a:off x="1555" y="0"/>
              <a:ext cx="1020" cy="822"/>
            </p:xfrm>
            <a:graphic>
              <a:graphicData uri="http://schemas.openxmlformats.org/presentationml/2006/ole">
                <mc:AlternateContent xmlns:mc="http://schemas.openxmlformats.org/markup-compatibility/2006">
                  <mc:Choice xmlns:v="urn:schemas-microsoft-com:vml" Requires="v">
                    <p:oleObj spid="_x0000_s31747" r:id="rId6" imgW="641319" imgH="526316" progId="PBrush">
                      <p:embed/>
                    </p:oleObj>
                  </mc:Choice>
                  <mc:Fallback>
                    <p:oleObj r:id="rId6" imgW="641319" imgH="526316" progId="PBrush">
                      <p:embed/>
                      <p:pic>
                        <p:nvPicPr>
                          <p:cNvPr id="29707" name="对象 20490">
                            <a:extLst>
                              <a:ext uri="{FF2B5EF4-FFF2-40B4-BE49-F238E27FC236}">
                                <a16:creationId xmlns:a16="http://schemas.microsoft.com/office/drawing/2014/main" id="{F61AC5A3-D61E-4369-AF85-C96AD44ED8C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 y="0"/>
                            <a:ext cx="102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aphicFrame>
            <p:nvGraphicFramePr>
              <p:cNvPr id="29708" name="对象 20491">
                <a:extLst>
                  <a:ext uri="{FF2B5EF4-FFF2-40B4-BE49-F238E27FC236}">
                    <a16:creationId xmlns:a16="http://schemas.microsoft.com/office/drawing/2014/main" id="{C47B331C-8742-43CD-BEFD-AC5BD456F1B9}"/>
                  </a:ext>
                </a:extLst>
              </p:cNvPr>
              <p:cNvGraphicFramePr>
                <a:graphicFrameLocks/>
              </p:cNvGraphicFramePr>
              <p:nvPr/>
            </p:nvGraphicFramePr>
            <p:xfrm>
              <a:off x="0" y="2177"/>
              <a:ext cx="1020" cy="825"/>
            </p:xfrm>
            <a:graphic>
              <a:graphicData uri="http://schemas.openxmlformats.org/presentationml/2006/ole">
                <mc:AlternateContent xmlns:mc="http://schemas.openxmlformats.org/markup-compatibility/2006">
                  <mc:Choice xmlns:v="urn:schemas-microsoft-com:vml" Requires="v">
                    <p:oleObj spid="_x0000_s31748" r:id="rId7" imgW="641319" imgH="526316" progId="PBrush">
                      <p:embed/>
                    </p:oleObj>
                  </mc:Choice>
                  <mc:Fallback>
                    <p:oleObj r:id="rId7" imgW="641319" imgH="526316" progId="PBrush">
                      <p:embed/>
                      <p:pic>
                        <p:nvPicPr>
                          <p:cNvPr id="29708" name="对象 20491">
                            <a:extLst>
                              <a:ext uri="{FF2B5EF4-FFF2-40B4-BE49-F238E27FC236}">
                                <a16:creationId xmlns:a16="http://schemas.microsoft.com/office/drawing/2014/main" id="{C47B331C-8742-43CD-BEFD-AC5BD456F1B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7"/>
                            <a:ext cx="1020"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aphicFrame>
            <p:nvGraphicFramePr>
              <p:cNvPr id="29709" name="对象 20492">
                <a:extLst>
                  <a:ext uri="{FF2B5EF4-FFF2-40B4-BE49-F238E27FC236}">
                    <a16:creationId xmlns:a16="http://schemas.microsoft.com/office/drawing/2014/main" id="{ADBB24CE-65BB-430C-9C98-C7FE8EE916BB}"/>
                  </a:ext>
                </a:extLst>
              </p:cNvPr>
              <p:cNvGraphicFramePr>
                <a:graphicFrameLocks/>
              </p:cNvGraphicFramePr>
              <p:nvPr/>
            </p:nvGraphicFramePr>
            <p:xfrm>
              <a:off x="3400" y="0"/>
              <a:ext cx="1020" cy="822"/>
            </p:xfrm>
            <a:graphic>
              <a:graphicData uri="http://schemas.openxmlformats.org/presentationml/2006/ole">
                <mc:AlternateContent xmlns:mc="http://schemas.openxmlformats.org/markup-compatibility/2006">
                  <mc:Choice xmlns:v="urn:schemas-microsoft-com:vml" Requires="v">
                    <p:oleObj spid="_x0000_s31749" r:id="rId8" imgW="641319" imgH="526316" progId="PBrush">
                      <p:embed/>
                    </p:oleObj>
                  </mc:Choice>
                  <mc:Fallback>
                    <p:oleObj r:id="rId8" imgW="641319" imgH="526316" progId="PBrush">
                      <p:embed/>
                      <p:pic>
                        <p:nvPicPr>
                          <p:cNvPr id="29709" name="对象 20492">
                            <a:extLst>
                              <a:ext uri="{FF2B5EF4-FFF2-40B4-BE49-F238E27FC236}">
                                <a16:creationId xmlns:a16="http://schemas.microsoft.com/office/drawing/2014/main" id="{ADBB24CE-65BB-430C-9C98-C7FE8EE916B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 y="0"/>
                            <a:ext cx="102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aphicFrame>
            <p:nvGraphicFramePr>
              <p:cNvPr id="29710" name="对象 20493">
                <a:extLst>
                  <a:ext uri="{FF2B5EF4-FFF2-40B4-BE49-F238E27FC236}">
                    <a16:creationId xmlns:a16="http://schemas.microsoft.com/office/drawing/2014/main" id="{C925C6B9-12C5-45B5-9FF7-65EFD79A22AC}"/>
                  </a:ext>
                </a:extLst>
              </p:cNvPr>
              <p:cNvGraphicFramePr>
                <a:graphicFrameLocks/>
              </p:cNvGraphicFramePr>
              <p:nvPr/>
            </p:nvGraphicFramePr>
            <p:xfrm>
              <a:off x="4988" y="937"/>
              <a:ext cx="1022" cy="823"/>
            </p:xfrm>
            <a:graphic>
              <a:graphicData uri="http://schemas.openxmlformats.org/presentationml/2006/ole">
                <mc:AlternateContent xmlns:mc="http://schemas.openxmlformats.org/markup-compatibility/2006">
                  <mc:Choice xmlns:v="urn:schemas-microsoft-com:vml" Requires="v">
                    <p:oleObj spid="_x0000_s31750" r:id="rId9" imgW="641319" imgH="526316" progId="PBrush">
                      <p:embed/>
                    </p:oleObj>
                  </mc:Choice>
                  <mc:Fallback>
                    <p:oleObj r:id="rId9" imgW="641319" imgH="526316" progId="PBrush">
                      <p:embed/>
                      <p:pic>
                        <p:nvPicPr>
                          <p:cNvPr id="29710" name="对象 20493">
                            <a:extLst>
                              <a:ext uri="{FF2B5EF4-FFF2-40B4-BE49-F238E27FC236}">
                                <a16:creationId xmlns:a16="http://schemas.microsoft.com/office/drawing/2014/main" id="{C925C6B9-12C5-45B5-9FF7-65EFD79A22A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 y="937"/>
                            <a:ext cx="1022"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aphicFrame>
            <p:nvGraphicFramePr>
              <p:cNvPr id="29711" name="对象 20494">
                <a:extLst>
                  <a:ext uri="{FF2B5EF4-FFF2-40B4-BE49-F238E27FC236}">
                    <a16:creationId xmlns:a16="http://schemas.microsoft.com/office/drawing/2014/main" id="{95FA0CA1-B328-46BE-A5B9-0B597BF0CA24}"/>
                  </a:ext>
                </a:extLst>
              </p:cNvPr>
              <p:cNvGraphicFramePr>
                <a:graphicFrameLocks/>
              </p:cNvGraphicFramePr>
              <p:nvPr/>
            </p:nvGraphicFramePr>
            <p:xfrm>
              <a:off x="1555" y="3115"/>
              <a:ext cx="1020" cy="822"/>
            </p:xfrm>
            <a:graphic>
              <a:graphicData uri="http://schemas.openxmlformats.org/presentationml/2006/ole">
                <mc:AlternateContent xmlns:mc="http://schemas.openxmlformats.org/markup-compatibility/2006">
                  <mc:Choice xmlns:v="urn:schemas-microsoft-com:vml" Requires="v">
                    <p:oleObj spid="_x0000_s31751" r:id="rId10" imgW="641319" imgH="526316" progId="PBrush">
                      <p:embed/>
                    </p:oleObj>
                  </mc:Choice>
                  <mc:Fallback>
                    <p:oleObj r:id="rId10" imgW="641319" imgH="526316" progId="PBrush">
                      <p:embed/>
                      <p:pic>
                        <p:nvPicPr>
                          <p:cNvPr id="29711" name="对象 20494">
                            <a:extLst>
                              <a:ext uri="{FF2B5EF4-FFF2-40B4-BE49-F238E27FC236}">
                                <a16:creationId xmlns:a16="http://schemas.microsoft.com/office/drawing/2014/main" id="{95FA0CA1-B328-46BE-A5B9-0B597BF0CA2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 y="3115"/>
                            <a:ext cx="102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aphicFrame>
            <p:nvGraphicFramePr>
              <p:cNvPr id="29712" name="对象 20495">
                <a:extLst>
                  <a:ext uri="{FF2B5EF4-FFF2-40B4-BE49-F238E27FC236}">
                    <a16:creationId xmlns:a16="http://schemas.microsoft.com/office/drawing/2014/main" id="{17E87A21-F54C-4ECC-A2B4-E121E8217E8D}"/>
                  </a:ext>
                </a:extLst>
              </p:cNvPr>
              <p:cNvGraphicFramePr>
                <a:graphicFrameLocks/>
              </p:cNvGraphicFramePr>
              <p:nvPr/>
            </p:nvGraphicFramePr>
            <p:xfrm>
              <a:off x="3400" y="3115"/>
              <a:ext cx="1020" cy="822"/>
            </p:xfrm>
            <a:graphic>
              <a:graphicData uri="http://schemas.openxmlformats.org/presentationml/2006/ole">
                <mc:AlternateContent xmlns:mc="http://schemas.openxmlformats.org/markup-compatibility/2006">
                  <mc:Choice xmlns:v="urn:schemas-microsoft-com:vml" Requires="v">
                    <p:oleObj spid="_x0000_s31752" r:id="rId11" imgW="641319" imgH="526316" progId="PBrush">
                      <p:embed/>
                    </p:oleObj>
                  </mc:Choice>
                  <mc:Fallback>
                    <p:oleObj r:id="rId11" imgW="641319" imgH="526316" progId="PBrush">
                      <p:embed/>
                      <p:pic>
                        <p:nvPicPr>
                          <p:cNvPr id="29712" name="对象 20495">
                            <a:extLst>
                              <a:ext uri="{FF2B5EF4-FFF2-40B4-BE49-F238E27FC236}">
                                <a16:creationId xmlns:a16="http://schemas.microsoft.com/office/drawing/2014/main" id="{17E87A21-F54C-4ECC-A2B4-E121E8217E8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 y="3115"/>
                            <a:ext cx="102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aphicFrame>
            <p:nvGraphicFramePr>
              <p:cNvPr id="29713" name="对象 20496">
                <a:extLst>
                  <a:ext uri="{FF2B5EF4-FFF2-40B4-BE49-F238E27FC236}">
                    <a16:creationId xmlns:a16="http://schemas.microsoft.com/office/drawing/2014/main" id="{7104EA6A-C7A8-456B-BBB8-C0A3D508F370}"/>
                  </a:ext>
                </a:extLst>
              </p:cNvPr>
              <p:cNvGraphicFramePr>
                <a:graphicFrameLocks/>
              </p:cNvGraphicFramePr>
              <p:nvPr/>
            </p:nvGraphicFramePr>
            <p:xfrm>
              <a:off x="4988" y="2293"/>
              <a:ext cx="1020" cy="822"/>
            </p:xfrm>
            <a:graphic>
              <a:graphicData uri="http://schemas.openxmlformats.org/presentationml/2006/ole">
                <mc:AlternateContent xmlns:mc="http://schemas.openxmlformats.org/markup-compatibility/2006">
                  <mc:Choice xmlns:v="urn:schemas-microsoft-com:vml" Requires="v">
                    <p:oleObj spid="_x0000_s31753" r:id="rId12" imgW="641319" imgH="526316" progId="PBrush">
                      <p:embed/>
                    </p:oleObj>
                  </mc:Choice>
                  <mc:Fallback>
                    <p:oleObj r:id="rId12" imgW="641319" imgH="526316" progId="PBrush">
                      <p:embed/>
                      <p:pic>
                        <p:nvPicPr>
                          <p:cNvPr id="29713" name="对象 20496">
                            <a:extLst>
                              <a:ext uri="{FF2B5EF4-FFF2-40B4-BE49-F238E27FC236}">
                                <a16:creationId xmlns:a16="http://schemas.microsoft.com/office/drawing/2014/main" id="{7104EA6A-C7A8-456B-BBB8-C0A3D508F37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 y="2293"/>
                            <a:ext cx="102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pSp>
      </p:grpSp>
      <p:graphicFrame>
        <p:nvGraphicFramePr>
          <p:cNvPr id="29714" name="对象 20497">
            <a:extLst>
              <a:ext uri="{FF2B5EF4-FFF2-40B4-BE49-F238E27FC236}">
                <a16:creationId xmlns:a16="http://schemas.microsoft.com/office/drawing/2014/main" id="{54393DBC-9508-40DD-8A95-CE98E07A11AF}"/>
              </a:ext>
            </a:extLst>
          </p:cNvPr>
          <p:cNvGraphicFramePr>
            <a:graphicFrameLocks/>
          </p:cNvGraphicFramePr>
          <p:nvPr/>
        </p:nvGraphicFramePr>
        <p:xfrm>
          <a:off x="5092700" y="2205038"/>
          <a:ext cx="3608388" cy="2105025"/>
        </p:xfrm>
        <a:graphic>
          <a:graphicData uri="http://schemas.openxmlformats.org/presentationml/2006/ole">
            <mc:AlternateContent xmlns:mc="http://schemas.openxmlformats.org/markup-compatibility/2006">
              <mc:Choice xmlns:v="urn:schemas-microsoft-com:vml" Requires="v">
                <p:oleObj spid="_x0000_s31754" r:id="rId13" imgW="3580952" imgH="2104762" progId="PBrush">
                  <p:embed/>
                </p:oleObj>
              </mc:Choice>
              <mc:Fallback>
                <p:oleObj r:id="rId13" imgW="3580952" imgH="2104762" progId="PBrush">
                  <p:embed/>
                  <p:pic>
                    <p:nvPicPr>
                      <p:cNvPr id="29714" name="对象 20497">
                        <a:extLst>
                          <a:ext uri="{FF2B5EF4-FFF2-40B4-BE49-F238E27FC236}">
                            <a16:creationId xmlns:a16="http://schemas.microsoft.com/office/drawing/2014/main" id="{54393DBC-9508-40DD-8A95-CE98E07A11AF}"/>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2700" y="2205038"/>
                        <a:ext cx="3608388" cy="2105025"/>
                      </a:xfrm>
                      <a:prstGeom prst="rect">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ontrols>
      <mc:AlternateContent xmlns:mc="http://schemas.openxmlformats.org/markup-compatibility/2006">
        <mc:Choice xmlns:v="urn:schemas-microsoft-com:vml" Requires="v">
          <p:control spid="31755" r:id="rId2" imgW="4071882" imgH="2566658"/>
        </mc:Choice>
        <mc:Fallback>
          <p:control r:id="rId2" imgW="4071882" imgH="2566658">
            <p:pic>
              <p:nvPicPr>
                <p:cNvPr id="29715" name="Control 19">
                  <a:extLst>
                    <a:ext uri="{FF2B5EF4-FFF2-40B4-BE49-F238E27FC236}">
                      <a16:creationId xmlns:a16="http://schemas.microsoft.com/office/drawing/2014/main" id="{D0EE3F27-B5D7-442C-B60C-93F1D4546EC3}"/>
                    </a:ext>
                  </a:extLst>
                </p:cNvPr>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4860925" y="1974850"/>
                  <a:ext cx="4071938" cy="256698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animEffect transition="in" filter="wipe(left)">
                                      <p:cBhvr>
                                        <p:cTn id="7" dur="500" fill="hold"/>
                                        <p:tgtEl>
                                          <p:spTgt spid="297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702">
                                            <p:txEl>
                                              <p:pRg st="1" end="1"/>
                                            </p:txEl>
                                          </p:spTgt>
                                        </p:tgtEl>
                                        <p:attrNameLst>
                                          <p:attrName>style.visibility</p:attrName>
                                        </p:attrNameLst>
                                      </p:cBhvr>
                                      <p:to>
                                        <p:strVal val="visible"/>
                                      </p:to>
                                    </p:set>
                                    <p:animEffect transition="in" filter="wipe(left)">
                                      <p:cBhvr>
                                        <p:cTn id="12" dur="500" fill="hold"/>
                                        <p:tgtEl>
                                          <p:spTgt spid="297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AEA2D8E4-3668-4D33-879E-E7C3364630EF}"/>
              </a:ext>
            </a:extLst>
          </p:cNvPr>
          <p:cNvSpPr>
            <a:spLocks noChangeArrowheads="1"/>
          </p:cNvSpPr>
          <p:nvPr/>
        </p:nvSpPr>
        <p:spPr bwMode="auto">
          <a:xfrm>
            <a:off x="2232025" y="1252538"/>
            <a:ext cx="65547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400" b="1"/>
              <a:t>　　在磁体上面放一块有机玻璃，玻璃上均匀地撒一些铁屑，轻敲玻璃，观察。</a:t>
            </a:r>
          </a:p>
        </p:txBody>
      </p:sp>
      <p:sp>
        <p:nvSpPr>
          <p:cNvPr id="30723" name="Rectangle 2">
            <a:extLst>
              <a:ext uri="{FF2B5EF4-FFF2-40B4-BE49-F238E27FC236}">
                <a16:creationId xmlns:a16="http://schemas.microsoft.com/office/drawing/2014/main" id="{2D7A8821-1CC7-4FCA-B810-9978DB66726B}"/>
              </a:ext>
            </a:extLst>
          </p:cNvPr>
          <p:cNvSpPr/>
          <p:nvPr/>
        </p:nvSpPr>
        <p:spPr>
          <a:xfrm>
            <a:off x="107950" y="1339850"/>
            <a:ext cx="2024063" cy="508000"/>
          </a:xfrm>
          <a:prstGeom prst="rect">
            <a:avLst/>
          </a:prstGeom>
          <a:gradFill rotWithShape="0">
            <a:gsLst>
              <a:gs pos="0">
                <a:srgbClr val="D1E8FF"/>
              </a:gs>
              <a:gs pos="100000">
                <a:srgbClr val="99CCFF"/>
              </a:gs>
            </a:gsLst>
            <a:lin ang="5400000" scaled="1"/>
          </a:gradFill>
          <a:ln w="19050">
            <a:solidFill>
              <a:schemeClr val="tx2"/>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600" b="1">
                <a:ln w="9525" cap="flat" cmpd="sng" algn="ctr">
                  <a:noFill/>
                  <a:prstDash val="solid"/>
                  <a:round/>
                  <a:headEnd type="none" w="med" len="med"/>
                  <a:tailEnd type="none" w="med" len="med"/>
                </a:ln>
                <a:solidFill>
                  <a:srgbClr val="000000"/>
                </a:solidFill>
                <a:latin typeface="宋体" pitchFamily="2" charset="-122"/>
                <a:sym typeface="Wingdings"/>
              </a:rPr>
              <a:t>实  验 3</a:t>
            </a:r>
            <a:endParaRPr sz="2600" b="1">
              <a:latin typeface="宋体" pitchFamily="2" charset="-122"/>
            </a:endParaRPr>
          </a:p>
        </p:txBody>
      </p:sp>
      <p:sp>
        <p:nvSpPr>
          <p:cNvPr id="30724" name="文本框 21507">
            <a:extLst>
              <a:ext uri="{FF2B5EF4-FFF2-40B4-BE49-F238E27FC236}">
                <a16:creationId xmlns:a16="http://schemas.microsoft.com/office/drawing/2014/main" id="{2C1B4B5F-9857-407A-BDF2-F6333D1AFA6D}"/>
              </a:ext>
            </a:extLst>
          </p:cNvPr>
          <p:cNvSpPr/>
          <p:nvPr/>
        </p:nvSpPr>
        <p:spPr>
          <a:xfrm>
            <a:off x="431800" y="5662613"/>
            <a:ext cx="8189913" cy="993775"/>
          </a:xfrm>
          <a:prstGeom prst="rect">
            <a:avLst/>
          </a:prstGeom>
          <a:solidFill>
            <a:srgbClr val="FFCC99"/>
          </a:solidFill>
          <a:ln w="25400">
            <a:solidFill>
              <a:schemeClr val="accent1"/>
            </a:solidFill>
            <a:miter lim="800000"/>
          </a:ln>
          <a:effectLst>
            <a:outerShdw dist="107763" dir="2700000" algn="ctr">
              <a:srgbClr val="808080">
                <a:alpha val="50000"/>
              </a:srgbClr>
            </a:outerShdw>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20000"/>
              </a:lnSpc>
            </a:pPr>
            <a:r>
              <a:rPr sz="2400" b="1">
                <a:ln w="9525" cap="flat" cmpd="sng" algn="ctr">
                  <a:noFill/>
                  <a:prstDash val="solid"/>
                  <a:round/>
                  <a:headEnd type="none" w="med" len="med"/>
                  <a:tailEnd type="none" w="med" len="med"/>
                </a:ln>
                <a:solidFill>
                  <a:srgbClr val="000000"/>
                </a:solidFill>
                <a:latin typeface="楷体_GB2312" pitchFamily="1" charset="-122"/>
                <a:sym typeface="Wingdings"/>
              </a:rPr>
              <a:t>　　</a:t>
            </a:r>
            <a:r>
              <a:rPr sz="2400" b="1">
                <a:ln w="9525" cap="flat" cmpd="sng" algn="ctr">
                  <a:noFill/>
                  <a:prstDash val="solid"/>
                  <a:round/>
                  <a:headEnd type="none" w="med" len="med"/>
                  <a:tailEnd type="none" w="med" len="med"/>
                </a:ln>
                <a:solidFill>
                  <a:srgbClr val="000000"/>
                </a:solidFill>
                <a:sym typeface="Wingdings"/>
              </a:rPr>
              <a:t>磁化后的铁屑就像一个个小磁针，在磁场的作用下，形象地显示出磁场的分布</a:t>
            </a:r>
            <a:r>
              <a:rPr sz="2400" b="1">
                <a:ln w="9525" cap="flat" cmpd="sng" algn="ctr">
                  <a:noFill/>
                  <a:prstDash val="solid"/>
                  <a:round/>
                  <a:headEnd type="none" w="med" len="med"/>
                  <a:tailEnd type="none" w="med" len="med"/>
                </a:ln>
                <a:solidFill>
                  <a:srgbClr val="000000"/>
                </a:solidFill>
                <a:latin typeface="楷体_GB2312" pitchFamily="1" charset="-122"/>
                <a:sym typeface="Wingdings"/>
              </a:rPr>
              <a:t>。</a:t>
            </a:r>
            <a:endParaRPr sz="2400" b="1">
              <a:latin typeface="楷体_GB2312" pitchFamily="1" charset="-122"/>
            </a:endParaRPr>
          </a:p>
        </p:txBody>
      </p:sp>
      <p:sp>
        <p:nvSpPr>
          <p:cNvPr id="30725" name="文本框 21508">
            <a:extLst>
              <a:ext uri="{FF2B5EF4-FFF2-40B4-BE49-F238E27FC236}">
                <a16:creationId xmlns:a16="http://schemas.microsoft.com/office/drawing/2014/main" id="{8F76F194-6833-4F92-9B8C-9EF99D47611F}"/>
              </a:ext>
            </a:extLst>
          </p:cNvPr>
          <p:cNvSpPr/>
          <p:nvPr/>
        </p:nvSpPr>
        <p:spPr>
          <a:xfrm>
            <a:off x="106363" y="598488"/>
            <a:ext cx="8824912" cy="519112"/>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二、磁场</a:t>
            </a:r>
            <a:endParaRPr/>
          </a:p>
        </p:txBody>
      </p:sp>
    </p:spTree>
    <p:controls>
      <mc:AlternateContent xmlns:mc="http://schemas.openxmlformats.org/markup-compatibility/2006">
        <mc:Choice xmlns:v="urn:schemas-microsoft-com:vml" Requires="v">
          <p:control spid="32770" r:id="rId2" imgW="6636340" imgH="3284845"/>
        </mc:Choice>
        <mc:Fallback>
          <p:control r:id="rId2" imgW="6636340" imgH="3284845">
            <p:pic>
              <p:nvPicPr>
                <p:cNvPr id="30726" name="Control 6">
                  <a:extLst>
                    <a:ext uri="{FF2B5EF4-FFF2-40B4-BE49-F238E27FC236}">
                      <a16:creationId xmlns:a16="http://schemas.microsoft.com/office/drawing/2014/main" id="{A0EB1911-AE39-4347-B297-735A46E6E12F}"/>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233613"/>
                  <a:ext cx="6635750" cy="3284537"/>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left)">
                                      <p:cBhvr>
                                        <p:cTn id="7" dur="500" fill="hold"/>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A523F401-80A6-408A-828D-58A41E43D0C9}"/>
              </a:ext>
            </a:extLst>
          </p:cNvPr>
          <p:cNvSpPr>
            <a:spLocks noChangeArrowheads="1"/>
          </p:cNvSpPr>
          <p:nvPr/>
        </p:nvSpPr>
        <p:spPr bwMode="auto">
          <a:xfrm>
            <a:off x="252413" y="1122363"/>
            <a:ext cx="1944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latin typeface="宋体" panose="02010600030101010101" pitchFamily="2" charset="-122"/>
              </a:rPr>
              <a:t>2、磁感线：</a:t>
            </a:r>
          </a:p>
        </p:txBody>
      </p:sp>
      <p:pic>
        <p:nvPicPr>
          <p:cNvPr id="31747" name="图片 22530" descr="ZVETUM46U6YG7P2OBOR~[2E">
            <a:extLst>
              <a:ext uri="{FF2B5EF4-FFF2-40B4-BE49-F238E27FC236}">
                <a16:creationId xmlns:a16="http://schemas.microsoft.com/office/drawing/2014/main" id="{09DFE371-E4AB-4333-A678-97DC73439ACA}"/>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456113" y="1339850"/>
            <a:ext cx="41751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8" name="文本框 22531">
            <a:extLst>
              <a:ext uri="{FF2B5EF4-FFF2-40B4-BE49-F238E27FC236}">
                <a16:creationId xmlns:a16="http://schemas.microsoft.com/office/drawing/2014/main" id="{2A1A761E-B27B-48D7-8E8C-146BC8F549AB}"/>
              </a:ext>
            </a:extLst>
          </p:cNvPr>
          <p:cNvSpPr/>
          <p:nvPr/>
        </p:nvSpPr>
        <p:spPr>
          <a:xfrm>
            <a:off x="107950" y="690563"/>
            <a:ext cx="8824913" cy="519112"/>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二、磁场</a:t>
            </a:r>
            <a:endParaRPr/>
          </a:p>
        </p:txBody>
      </p:sp>
      <p:sp>
        <p:nvSpPr>
          <p:cNvPr id="31749" name="文本框 22532">
            <a:extLst>
              <a:ext uri="{FF2B5EF4-FFF2-40B4-BE49-F238E27FC236}">
                <a16:creationId xmlns:a16="http://schemas.microsoft.com/office/drawing/2014/main" id="{1B33310F-6A05-4ED9-B573-34D562EC0111}"/>
              </a:ext>
            </a:extLst>
          </p:cNvPr>
          <p:cNvSpPr>
            <a:spLocks noChangeArrowheads="1"/>
          </p:cNvSpPr>
          <p:nvPr/>
        </p:nvSpPr>
        <p:spPr bwMode="auto">
          <a:xfrm>
            <a:off x="431800" y="1620838"/>
            <a:ext cx="40227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40000"/>
              </a:lnSpc>
            </a:pPr>
            <a:r>
              <a:rPr lang="zh-CN" altLang="en-US" sz="2300" b="1">
                <a:latin typeface="宋体" panose="02010600030101010101" pitchFamily="2" charset="-122"/>
              </a:rPr>
              <a:t>    我们把小磁针在磁场中排列情况，用一根带箭头的曲线画出来，形象地描述磁场，这样的曲线叫做磁感线。</a:t>
            </a:r>
          </a:p>
        </p:txBody>
      </p:sp>
      <p:sp>
        <p:nvSpPr>
          <p:cNvPr id="31750" name="文本框 22533">
            <a:extLst>
              <a:ext uri="{FF2B5EF4-FFF2-40B4-BE49-F238E27FC236}">
                <a16:creationId xmlns:a16="http://schemas.microsoft.com/office/drawing/2014/main" id="{0C1786E5-96A6-4B7C-8137-22859DB86A1A}"/>
              </a:ext>
            </a:extLst>
          </p:cNvPr>
          <p:cNvSpPr/>
          <p:nvPr/>
        </p:nvSpPr>
        <p:spPr>
          <a:xfrm>
            <a:off x="539750" y="3608388"/>
            <a:ext cx="8393113" cy="3073400"/>
          </a:xfrm>
          <a:prstGeom prst="rect">
            <a:avLst/>
          </a:prstGeom>
          <a:noFill/>
          <a:ln>
            <a:noFill/>
            <a:miter lim="800000"/>
          </a:ln>
        </p:spPr>
        <p:txBody>
          <a:bodyPr anchor="ct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宋体" pitchFamily="2" charset="-122"/>
              </a:rPr>
              <a:t>①</a:t>
            </a:r>
            <a:r>
              <a:rPr sz="2000" b="1">
                <a:ln w="9525" cap="flat" cmpd="sng" algn="ctr">
                  <a:noFill/>
                  <a:prstDash val="solid"/>
                  <a:round/>
                  <a:headEnd type="none" w="med" len="med"/>
                  <a:tailEnd type="none" w="med" len="med"/>
                </a:ln>
                <a:solidFill>
                  <a:srgbClr val="0000FF"/>
                </a:solidFill>
                <a:latin typeface="宋体" pitchFamily="2" charset="-122"/>
                <a:sym typeface="Wingdings"/>
              </a:rPr>
              <a:t>磁场是客观存在的，而磁感线是假想的物理模型，实际并不存在</a:t>
            </a:r>
          </a:p>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宋体" pitchFamily="2" charset="-122"/>
              </a:rPr>
              <a:t>②</a:t>
            </a:r>
            <a:r>
              <a:rPr sz="2000" b="1">
                <a:ln w="9525" cap="flat" cmpd="sng" algn="ctr">
                  <a:noFill/>
                  <a:prstDash val="solid"/>
                  <a:round/>
                  <a:headEnd type="none" w="med" len="med"/>
                  <a:tailEnd type="none" w="med" len="med"/>
                </a:ln>
                <a:solidFill>
                  <a:srgbClr val="0000FF"/>
                </a:solidFill>
                <a:latin typeface="宋体" pitchFamily="2" charset="-122"/>
                <a:sym typeface="Wingdings"/>
              </a:rPr>
              <a:t>磁感线是闭合的曲线。</a:t>
            </a:r>
          </a:p>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Arial" pitchFamily="34" charset="0"/>
              </a:rPr>
              <a:t>  磁体外部的磁感线</a:t>
            </a:r>
            <a:r>
              <a:rPr sz="2000" b="1">
                <a:ln w="9525" cap="flat" cmpd="sng" algn="ctr">
                  <a:noFill/>
                  <a:prstDash val="solid"/>
                  <a:round/>
                  <a:headEnd type="none" w="med" len="med"/>
                  <a:tailEnd type="none" w="med" len="med"/>
                </a:ln>
                <a:solidFill>
                  <a:srgbClr val="0000FF"/>
                </a:solidFill>
                <a:latin typeface="宋体" pitchFamily="2" charset="-122"/>
                <a:sym typeface="Wingdings"/>
              </a:rPr>
              <a:t>是从磁体的北极出来，回到磁体的南极；</a:t>
            </a:r>
          </a:p>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Wingdings"/>
              </a:rPr>
              <a:t>  </a:t>
            </a:r>
            <a:r>
              <a:rPr sz="2000" b="1">
                <a:ln w="9525" cap="flat" cmpd="sng" algn="ctr">
                  <a:noFill/>
                  <a:prstDash val="solid"/>
                  <a:round/>
                  <a:headEnd type="none" w="med" len="med"/>
                  <a:tailEnd type="none" w="med" len="med"/>
                </a:ln>
                <a:solidFill>
                  <a:srgbClr val="0000FF"/>
                </a:solidFill>
                <a:latin typeface="宋体" pitchFamily="2" charset="-122"/>
                <a:sym typeface="Arial" pitchFamily="34" charset="0"/>
              </a:rPr>
              <a:t>磁体内部的磁感线</a:t>
            </a:r>
            <a:r>
              <a:rPr sz="2000" b="1">
                <a:ln w="9525" cap="flat" cmpd="sng" algn="ctr">
                  <a:noFill/>
                  <a:prstDash val="solid"/>
                  <a:round/>
                  <a:headEnd type="none" w="med" len="med"/>
                  <a:tailEnd type="none" w="med" len="med"/>
                </a:ln>
                <a:solidFill>
                  <a:srgbClr val="0000FF"/>
                </a:solidFill>
                <a:latin typeface="宋体" pitchFamily="2" charset="-122"/>
                <a:sym typeface="Wingdings"/>
              </a:rPr>
              <a:t>则是从磁体南极指向磁体北极。</a:t>
            </a:r>
          </a:p>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宋体" pitchFamily="2" charset="-122"/>
              </a:rPr>
              <a:t>③</a:t>
            </a:r>
            <a:r>
              <a:rPr sz="2000" b="1">
                <a:ln w="9525" cap="flat" cmpd="sng" algn="ctr">
                  <a:noFill/>
                  <a:prstDash val="solid"/>
                  <a:round/>
                  <a:headEnd type="none" w="med" len="med"/>
                  <a:tailEnd type="none" w="med" len="med"/>
                </a:ln>
                <a:solidFill>
                  <a:srgbClr val="0000FF"/>
                </a:solidFill>
                <a:latin typeface="宋体" pitchFamily="2" charset="-122"/>
                <a:sym typeface="Arial" pitchFamily="34" charset="0"/>
              </a:rPr>
              <a:t>小磁针静止时北极所指的方向是磁感线的方向</a:t>
            </a:r>
            <a:endParaRPr sz="2000" b="1">
              <a:ln w="9525" cap="flat" cmpd="sng" algn="ctr">
                <a:noFill/>
                <a:prstDash val="solid"/>
                <a:round/>
                <a:headEnd type="none" w="med" len="med"/>
                <a:tailEnd type="none" w="med" len="med"/>
              </a:ln>
              <a:solidFill>
                <a:srgbClr val="0000FF"/>
              </a:solidFill>
              <a:latin typeface="宋体" pitchFamily="2" charset="-122"/>
              <a:sym typeface="Wingdings"/>
            </a:endParaRPr>
          </a:p>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宋体" pitchFamily="2" charset="-122"/>
              </a:rPr>
              <a:t>④</a:t>
            </a:r>
            <a:r>
              <a:rPr sz="2000" b="1">
                <a:ln w="9525" cap="flat" cmpd="sng" algn="ctr">
                  <a:noFill/>
                  <a:prstDash val="solid"/>
                  <a:round/>
                  <a:headEnd type="none" w="med" len="med"/>
                  <a:tailEnd type="none" w="med" len="med"/>
                </a:ln>
                <a:solidFill>
                  <a:srgbClr val="0000FF"/>
                </a:solidFill>
                <a:latin typeface="宋体" pitchFamily="2" charset="-122"/>
                <a:sym typeface="Arial" pitchFamily="34" charset="0"/>
              </a:rPr>
              <a:t>磁场有强弱</a:t>
            </a:r>
            <a:r>
              <a:rPr sz="2000" b="1">
                <a:ln w="9525" cap="flat" cmpd="sng" algn="ctr">
                  <a:noFill/>
                  <a:prstDash val="solid"/>
                  <a:round/>
                  <a:headEnd type="none" w="med" len="med"/>
                  <a:tailEnd type="none" w="med" len="med"/>
                </a:ln>
                <a:solidFill>
                  <a:srgbClr val="0000FF"/>
                </a:solidFill>
                <a:latin typeface="宋体" pitchFamily="2" charset="-122"/>
                <a:sym typeface="Wingdings"/>
              </a:rPr>
              <a:t>。磁感线密的地方表示该点磁场强；反之磁场弱。</a:t>
            </a:r>
          </a:p>
          <a:p>
            <a:pPr eaLnBrk="1" hangingPunct="1">
              <a:lnSpc>
                <a:spcPct val="140000"/>
              </a:lnSpc>
            </a:pPr>
            <a:r>
              <a:rPr sz="2000" b="1">
                <a:ln w="9525" cap="flat" cmpd="sng" algn="ctr">
                  <a:noFill/>
                  <a:prstDash val="solid"/>
                  <a:round/>
                  <a:headEnd type="none" w="med" len="med"/>
                  <a:tailEnd type="none" w="med" len="med"/>
                </a:ln>
                <a:solidFill>
                  <a:srgbClr val="003300"/>
                </a:solidFill>
                <a:latin typeface="宋体" pitchFamily="2" charset="-122"/>
                <a:sym typeface="宋体" pitchFamily="2" charset="-122"/>
              </a:rPr>
              <a:t>⑤</a:t>
            </a:r>
            <a:r>
              <a:rPr sz="2000" b="1">
                <a:ln w="9525" cap="flat" cmpd="sng" algn="ctr">
                  <a:noFill/>
                  <a:prstDash val="solid"/>
                  <a:round/>
                  <a:headEnd type="none" w="med" len="med"/>
                  <a:tailEnd type="none" w="med" len="med"/>
                </a:ln>
                <a:solidFill>
                  <a:srgbClr val="003300"/>
                </a:solidFill>
                <a:latin typeface="宋体" pitchFamily="2" charset="-122"/>
                <a:sym typeface="Wingdings"/>
              </a:rPr>
              <a:t>磁感线绝对不会相交。因为磁场中任一点的磁场只有一个确定的方向</a:t>
            </a:r>
            <a:endParaRPr sz="2000" b="1">
              <a:solidFill>
                <a:srgbClr val="003300"/>
              </a:solidFill>
              <a:latin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Effect transition="in" filter="wipe(left)">
                                      <p:cBhvr>
                                        <p:cTn id="7" dur="500" fill="hold"/>
                                        <p:tgtEl>
                                          <p:spTgt spid="317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750">
                                            <p:txEl>
                                              <p:pRg st="1" end="1"/>
                                            </p:txEl>
                                          </p:spTgt>
                                        </p:tgtEl>
                                        <p:attrNameLst>
                                          <p:attrName>style.visibility</p:attrName>
                                        </p:attrNameLst>
                                      </p:cBhvr>
                                      <p:to>
                                        <p:strVal val="visible"/>
                                      </p:to>
                                    </p:set>
                                    <p:animEffect transition="in" filter="wipe(left)">
                                      <p:cBhvr>
                                        <p:cTn id="12" dur="500" fill="hold"/>
                                        <p:tgtEl>
                                          <p:spTgt spid="317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1750">
                                            <p:txEl>
                                              <p:pRg st="2" end="2"/>
                                            </p:txEl>
                                          </p:spTgt>
                                        </p:tgtEl>
                                        <p:attrNameLst>
                                          <p:attrName>style.visibility</p:attrName>
                                        </p:attrNameLst>
                                      </p:cBhvr>
                                      <p:to>
                                        <p:strVal val="visible"/>
                                      </p:to>
                                    </p:set>
                                    <p:animEffect transition="in" filter="wipe(left)">
                                      <p:cBhvr>
                                        <p:cTn id="17" dur="500" fill="hold"/>
                                        <p:tgtEl>
                                          <p:spTgt spid="317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1750">
                                            <p:txEl>
                                              <p:pRg st="3" end="3"/>
                                            </p:txEl>
                                          </p:spTgt>
                                        </p:tgtEl>
                                        <p:attrNameLst>
                                          <p:attrName>style.visibility</p:attrName>
                                        </p:attrNameLst>
                                      </p:cBhvr>
                                      <p:to>
                                        <p:strVal val="visible"/>
                                      </p:to>
                                    </p:set>
                                    <p:animEffect transition="in" filter="wipe(left)">
                                      <p:cBhvr>
                                        <p:cTn id="22" dur="500" fill="hold"/>
                                        <p:tgtEl>
                                          <p:spTgt spid="317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1750">
                                            <p:txEl>
                                              <p:pRg st="4" end="4"/>
                                            </p:txEl>
                                          </p:spTgt>
                                        </p:tgtEl>
                                        <p:attrNameLst>
                                          <p:attrName>style.visibility</p:attrName>
                                        </p:attrNameLst>
                                      </p:cBhvr>
                                      <p:to>
                                        <p:strVal val="visible"/>
                                      </p:to>
                                    </p:set>
                                    <p:animEffect transition="in" filter="wipe(left)">
                                      <p:cBhvr>
                                        <p:cTn id="27" dur="500" fill="hold"/>
                                        <p:tgtEl>
                                          <p:spTgt spid="3175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1750">
                                            <p:txEl>
                                              <p:pRg st="5" end="5"/>
                                            </p:txEl>
                                          </p:spTgt>
                                        </p:tgtEl>
                                        <p:attrNameLst>
                                          <p:attrName>style.visibility</p:attrName>
                                        </p:attrNameLst>
                                      </p:cBhvr>
                                      <p:to>
                                        <p:strVal val="visible"/>
                                      </p:to>
                                    </p:set>
                                    <p:animEffect transition="in" filter="wipe(left)">
                                      <p:cBhvr>
                                        <p:cTn id="32" dur="500" fill="hold"/>
                                        <p:tgtEl>
                                          <p:spTgt spid="3175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1750">
                                            <p:txEl>
                                              <p:pRg st="6" end="6"/>
                                            </p:txEl>
                                          </p:spTgt>
                                        </p:tgtEl>
                                        <p:attrNameLst>
                                          <p:attrName>style.visibility</p:attrName>
                                        </p:attrNameLst>
                                      </p:cBhvr>
                                      <p:to>
                                        <p:strVal val="visible"/>
                                      </p:to>
                                    </p:set>
                                    <p:animEffect transition="in" filter="wipe(left)">
                                      <p:cBhvr>
                                        <p:cTn id="37" dur="500" fill="hold"/>
                                        <p:tgtEl>
                                          <p:spTgt spid="317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5121">
            <a:extLst>
              <a:ext uri="{FF2B5EF4-FFF2-40B4-BE49-F238E27FC236}">
                <a16:creationId xmlns:a16="http://schemas.microsoft.com/office/drawing/2014/main" id="{A6B0237C-3367-4DF9-BACC-C9DEA3CE8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196975"/>
            <a:ext cx="5884863" cy="3159125"/>
          </a:xfrm>
          <a:prstGeom prst="rect">
            <a:avLst/>
          </a:prstGeom>
          <a:noFill/>
          <a:ln>
            <a:noFill/>
          </a:ln>
          <a:effectLst>
            <a:outerShdw dist="89803" dir="2700000" algn="ctr" rotWithShape="0">
              <a:srgbClr val="84848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39" name="文本框 5122">
            <a:extLst>
              <a:ext uri="{FF2B5EF4-FFF2-40B4-BE49-F238E27FC236}">
                <a16:creationId xmlns:a16="http://schemas.microsoft.com/office/drawing/2014/main" id="{E2D6A4BA-F07C-4B3D-A5FA-E45A5552456F}"/>
              </a:ext>
            </a:extLst>
          </p:cNvPr>
          <p:cNvSpPr/>
          <p:nvPr/>
        </p:nvSpPr>
        <p:spPr>
          <a:xfrm>
            <a:off x="107950" y="549275"/>
            <a:ext cx="8824913"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一、磁现象</a:t>
            </a:r>
            <a:endParaRPr sz="2800" b="1">
              <a:solidFill>
                <a:schemeClr val="bg1"/>
              </a:solidFill>
              <a:latin typeface="宋体" pitchFamily="2" charset="-122"/>
            </a:endParaRPr>
          </a:p>
        </p:txBody>
      </p:sp>
      <p:grpSp>
        <p:nvGrpSpPr>
          <p:cNvPr id="14340" name="组合 5123">
            <a:extLst>
              <a:ext uri="{FF2B5EF4-FFF2-40B4-BE49-F238E27FC236}">
                <a16:creationId xmlns:a16="http://schemas.microsoft.com/office/drawing/2014/main" id="{CB48F076-C33A-4EC8-9648-EF9CE1A17F1F}"/>
              </a:ext>
            </a:extLst>
          </p:cNvPr>
          <p:cNvGrpSpPr>
            <a:grpSpLocks/>
          </p:cNvGrpSpPr>
          <p:nvPr/>
        </p:nvGrpSpPr>
        <p:grpSpPr bwMode="auto">
          <a:xfrm>
            <a:off x="755650" y="1663700"/>
            <a:ext cx="1854200" cy="2846388"/>
            <a:chOff x="0" y="0"/>
            <a:chExt cx="1926" cy="3097"/>
          </a:xfrm>
        </p:grpSpPr>
        <p:graphicFrame>
          <p:nvGraphicFramePr>
            <p:cNvPr id="2" name="对象 5124">
              <a:extLst>
                <a:ext uri="{FF2B5EF4-FFF2-40B4-BE49-F238E27FC236}">
                  <a16:creationId xmlns:a16="http://schemas.microsoft.com/office/drawing/2014/main" id="{608BCAB7-5CE4-4F0D-B6E4-AF4B77B7389B}"/>
                </a:ext>
              </a:extLst>
            </p:cNvPr>
            <p:cNvGraphicFramePr>
              <a:graphicFrameLocks/>
            </p:cNvGraphicFramePr>
            <p:nvPr/>
          </p:nvGraphicFramePr>
          <p:xfrm>
            <a:off x="0" y="0"/>
            <a:ext cx="1927" cy="2608"/>
          </p:xfrm>
          <a:graphic>
            <a:graphicData uri="http://schemas.openxmlformats.org/presentationml/2006/ole">
              <mc:AlternateContent xmlns:mc="http://schemas.openxmlformats.org/markup-compatibility/2006">
                <mc:Choice xmlns:v="urn:schemas-microsoft-com:vml" Requires="v">
                  <p:oleObj spid="_x0000_s27650" r:id="rId4" imgW="1486107" imgH="1704762" progId="PBrush">
                    <p:embed/>
                  </p:oleObj>
                </mc:Choice>
                <mc:Fallback>
                  <p:oleObj r:id="rId4" imgW="1486107" imgH="1704762" progId="PBrush">
                    <p:embed/>
                    <p:pic>
                      <p:nvPicPr>
                        <p:cNvPr id="2" name="对象 5124">
                          <a:extLst>
                            <a:ext uri="{FF2B5EF4-FFF2-40B4-BE49-F238E27FC236}">
                              <a16:creationId xmlns:a16="http://schemas.microsoft.com/office/drawing/2014/main" id="{608BCAB7-5CE4-4F0D-B6E4-AF4B77B7389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27" cy="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14342" name="文本框 5125">
              <a:extLst>
                <a:ext uri="{FF2B5EF4-FFF2-40B4-BE49-F238E27FC236}">
                  <a16:creationId xmlns:a16="http://schemas.microsoft.com/office/drawing/2014/main" id="{12F84C25-5C17-4C5C-9F8A-81602B4773CE}"/>
                </a:ext>
              </a:extLst>
            </p:cNvPr>
            <p:cNvSpPr>
              <a:spLocks noChangeArrowheads="1"/>
            </p:cNvSpPr>
            <p:nvPr/>
          </p:nvSpPr>
          <p:spPr bwMode="auto">
            <a:xfrm>
              <a:off x="321" y="2377"/>
              <a:ext cx="1493"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400" b="1">
                  <a:ea typeface="黑体" panose="02010609060101010101" pitchFamily="49" charset="-122"/>
                </a:rPr>
                <a:t>罗     盘</a:t>
              </a:r>
            </a:p>
          </p:txBody>
        </p:sp>
      </p:grpSp>
      <p:sp>
        <p:nvSpPr>
          <p:cNvPr id="14341" name="文本框 5126">
            <a:extLst>
              <a:ext uri="{FF2B5EF4-FFF2-40B4-BE49-F238E27FC236}">
                <a16:creationId xmlns:a16="http://schemas.microsoft.com/office/drawing/2014/main" id="{970B9BCA-1322-4916-9AA0-1202624E5ABC}"/>
              </a:ext>
            </a:extLst>
          </p:cNvPr>
          <p:cNvSpPr/>
          <p:nvPr/>
        </p:nvSpPr>
        <p:spPr>
          <a:xfrm>
            <a:off x="323850" y="4437063"/>
            <a:ext cx="8567738" cy="230663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just" eaLnBrk="1" hangingPunct="1">
              <a:lnSpc>
                <a:spcPct val="15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公元843年，在茫茫的大海上，一只帆船正在日夜不停地航行，没有航标，没有航道；聪明的中国人利用手中的仪器 ——“罗盘”指示的方向，开辟了从浙江温州到日本嘉值岛的航线；“罗盘”就是指南针，这是我国古代的四大发明之一。</a:t>
            </a:r>
            <a:endParaRPr sz="2400" b="1">
              <a:latin typeface="宋体"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23553">
            <a:extLst>
              <a:ext uri="{FF2B5EF4-FFF2-40B4-BE49-F238E27FC236}">
                <a16:creationId xmlns:a16="http://schemas.microsoft.com/office/drawing/2014/main" id="{23F8AFF1-9037-49FE-91A7-8CB0D95FB911}"/>
              </a:ext>
            </a:extLst>
          </p:cNvPr>
          <p:cNvSpPr/>
          <p:nvPr/>
        </p:nvSpPr>
        <p:spPr>
          <a:xfrm>
            <a:off x="107950" y="690563"/>
            <a:ext cx="8824913"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条形磁铁周围的磁感线</a:t>
            </a:r>
            <a:endParaRPr/>
          </a:p>
        </p:txBody>
      </p:sp>
    </p:spTree>
    <p:controls>
      <mc:AlternateContent xmlns:mc="http://schemas.openxmlformats.org/markup-compatibility/2006">
        <mc:Choice xmlns:v="urn:schemas-microsoft-com:vml" Requires="v">
          <p:control spid="33794" r:id="rId2" imgW="7950278" imgH="5114286"/>
        </mc:Choice>
        <mc:Fallback>
          <p:control r:id="rId2" imgW="7950278" imgH="5114286">
            <p:pic>
              <p:nvPicPr>
                <p:cNvPr id="32771" name="Control 3">
                  <a:extLst>
                    <a:ext uri="{FF2B5EF4-FFF2-40B4-BE49-F238E27FC236}">
                      <a16:creationId xmlns:a16="http://schemas.microsoft.com/office/drawing/2014/main" id="{87253594-0A2B-4B1C-8722-527914F5B0EA}"/>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339850"/>
                  <a:ext cx="7950200" cy="51149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24577">
            <a:extLst>
              <a:ext uri="{FF2B5EF4-FFF2-40B4-BE49-F238E27FC236}">
                <a16:creationId xmlns:a16="http://schemas.microsoft.com/office/drawing/2014/main" id="{97D9B40E-F98F-4F5E-BAEC-FC9B031E79D5}"/>
              </a:ext>
            </a:extLst>
          </p:cNvPr>
          <p:cNvSpPr/>
          <p:nvPr/>
        </p:nvSpPr>
        <p:spPr>
          <a:xfrm>
            <a:off x="107950" y="547688"/>
            <a:ext cx="8824913"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磁感线</a:t>
            </a:r>
            <a:endParaRPr/>
          </a:p>
        </p:txBody>
      </p:sp>
      <p:pic>
        <p:nvPicPr>
          <p:cNvPr id="33795" name="图片 24578">
            <a:extLst>
              <a:ext uri="{FF2B5EF4-FFF2-40B4-BE49-F238E27FC236}">
                <a16:creationId xmlns:a16="http://schemas.microsoft.com/office/drawing/2014/main" id="{79A4A033-68A0-48A8-8F61-9B6060437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1317625"/>
            <a:ext cx="39497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796" name="图片 24579" descr="CP8A`_SZ@9NBS6KDQ~A}Z$0">
            <a:extLst>
              <a:ext uri="{FF2B5EF4-FFF2-40B4-BE49-F238E27FC236}">
                <a16:creationId xmlns:a16="http://schemas.microsoft.com/office/drawing/2014/main" id="{57A70845-7042-40D8-96EE-D33AFEF65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38" y="1277938"/>
            <a:ext cx="28797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797" name="图片 24580">
            <a:extLst>
              <a:ext uri="{FF2B5EF4-FFF2-40B4-BE49-F238E27FC236}">
                <a16:creationId xmlns:a16="http://schemas.microsoft.com/office/drawing/2014/main" id="{583A2DC2-07E8-44B3-981C-E36DEC30F3ED}"/>
              </a:ext>
            </a:extLst>
          </p:cNvPr>
          <p:cNvPicPr>
            <a:picLocks noChangeAspect="1" noChangeArrowheads="1"/>
          </p:cNvPicPr>
          <p:nvPr/>
        </p:nvPicPr>
        <p:blipFill>
          <a:blip r:embed="rId5">
            <a:clrChange>
              <a:clrFrom>
                <a:srgbClr val="FBFDFC"/>
              </a:clrFrom>
              <a:clrTo>
                <a:srgbClr val="FBFDFC">
                  <a:alpha val="0"/>
                </a:srgbClr>
              </a:clrTo>
            </a:clrChange>
            <a:lum bright="-12000" contrast="24000"/>
            <a:extLst>
              <a:ext uri="{28A0092B-C50C-407E-A947-70E740481C1C}">
                <a14:useLocalDpi xmlns:a14="http://schemas.microsoft.com/office/drawing/2010/main" val="0"/>
              </a:ext>
            </a:extLst>
          </a:blip>
          <a:srcRect/>
          <a:stretch>
            <a:fillRect/>
          </a:stretch>
        </p:blipFill>
        <p:spPr bwMode="auto">
          <a:xfrm>
            <a:off x="322263" y="3328988"/>
            <a:ext cx="4533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3798" name="组合 24581">
            <a:extLst>
              <a:ext uri="{FF2B5EF4-FFF2-40B4-BE49-F238E27FC236}">
                <a16:creationId xmlns:a16="http://schemas.microsoft.com/office/drawing/2014/main" id="{67899BDA-7F98-41B0-ABA5-EB9387935101}"/>
              </a:ext>
            </a:extLst>
          </p:cNvPr>
          <p:cNvGrpSpPr>
            <a:grpSpLocks/>
          </p:cNvGrpSpPr>
          <p:nvPr/>
        </p:nvGrpSpPr>
        <p:grpSpPr bwMode="auto">
          <a:xfrm>
            <a:off x="5164138" y="3228975"/>
            <a:ext cx="2733675" cy="1800225"/>
            <a:chOff x="0" y="0"/>
            <a:chExt cx="4308" cy="2834"/>
          </a:xfrm>
        </p:grpSpPr>
        <p:graphicFrame>
          <p:nvGraphicFramePr>
            <p:cNvPr id="33799" name="对象 24582">
              <a:extLst>
                <a:ext uri="{FF2B5EF4-FFF2-40B4-BE49-F238E27FC236}">
                  <a16:creationId xmlns:a16="http://schemas.microsoft.com/office/drawing/2014/main" id="{C160EF5A-27DA-433D-B71D-15860BAE00D9}"/>
                </a:ext>
              </a:extLst>
            </p:cNvPr>
            <p:cNvGraphicFramePr>
              <a:graphicFrameLocks/>
            </p:cNvGraphicFramePr>
            <p:nvPr/>
          </p:nvGraphicFramePr>
          <p:xfrm>
            <a:off x="0" y="0"/>
            <a:ext cx="4309" cy="2835"/>
          </p:xfrm>
          <a:graphic>
            <a:graphicData uri="http://schemas.openxmlformats.org/presentationml/2006/ole">
              <mc:AlternateContent xmlns:mc="http://schemas.openxmlformats.org/markup-compatibility/2006">
                <mc:Choice xmlns:v="urn:schemas-microsoft-com:vml" Requires="v">
                  <p:oleObj spid="_x0000_s34818" r:id="rId6" imgW="6332400" imgH="8980920" progId="Word.Document.8">
                    <p:embed/>
                  </p:oleObj>
                </mc:Choice>
                <mc:Fallback>
                  <p:oleObj r:id="rId6" imgW="6332400" imgH="8980920" progId="Word.Document.8">
                    <p:embed/>
                    <p:pic>
                      <p:nvPicPr>
                        <p:cNvPr id="33799" name="对象 24582">
                          <a:extLst>
                            <a:ext uri="{FF2B5EF4-FFF2-40B4-BE49-F238E27FC236}">
                              <a16:creationId xmlns:a16="http://schemas.microsoft.com/office/drawing/2014/main" id="{C160EF5A-27DA-433D-B71D-15860BAE00D9}"/>
                            </a:ext>
                          </a:extLst>
                        </p:cNvPr>
                        <p:cNvPicPr>
                          <a:picLocks noChangeArrowheads="1"/>
                        </p:cNvPicPr>
                        <p:nvPr/>
                      </p:nvPicPr>
                      <p:blipFill>
                        <a:blip r:embed="rId7">
                          <a:lum bright="-12000" contrast="18000"/>
                          <a:extLst>
                            <a:ext uri="{28A0092B-C50C-407E-A947-70E740481C1C}">
                              <a14:useLocalDpi xmlns:a14="http://schemas.microsoft.com/office/drawing/2010/main" val="0"/>
                            </a:ext>
                          </a:extLst>
                        </a:blip>
                        <a:srcRect l="56479" t="54535" r="21780" b="35796"/>
                        <a:stretch>
                          <a:fillRect/>
                        </a:stretch>
                      </p:blipFill>
                      <p:spPr bwMode="auto">
                        <a:xfrm>
                          <a:off x="0" y="0"/>
                          <a:ext cx="4309" cy="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33800" name="文本框 24583">
              <a:extLst>
                <a:ext uri="{FF2B5EF4-FFF2-40B4-BE49-F238E27FC236}">
                  <a16:creationId xmlns:a16="http://schemas.microsoft.com/office/drawing/2014/main" id="{10C61184-2657-4FBF-A9EB-194FB02030B0}"/>
                </a:ext>
              </a:extLst>
            </p:cNvPr>
            <p:cNvSpPr>
              <a:spLocks noChangeArrowheads="1"/>
            </p:cNvSpPr>
            <p:nvPr/>
          </p:nvSpPr>
          <p:spPr bwMode="auto">
            <a:xfrm>
              <a:off x="794" y="1094"/>
              <a:ext cx="488"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b="1">
                  <a:solidFill>
                    <a:srgbClr val="CC0000"/>
                  </a:solidFill>
                </a:rPr>
                <a:t>N</a:t>
              </a:r>
            </a:p>
          </p:txBody>
        </p:sp>
        <p:sp>
          <p:nvSpPr>
            <p:cNvPr id="33801" name="文本框 24584">
              <a:extLst>
                <a:ext uri="{FF2B5EF4-FFF2-40B4-BE49-F238E27FC236}">
                  <a16:creationId xmlns:a16="http://schemas.microsoft.com/office/drawing/2014/main" id="{76B49412-64A7-458D-A021-460F5B23BCF1}"/>
                </a:ext>
              </a:extLst>
            </p:cNvPr>
            <p:cNvSpPr>
              <a:spLocks noChangeArrowheads="1"/>
            </p:cNvSpPr>
            <p:nvPr/>
          </p:nvSpPr>
          <p:spPr bwMode="auto">
            <a:xfrm>
              <a:off x="3140" y="1124"/>
              <a:ext cx="488"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b="1">
                  <a:solidFill>
                    <a:srgbClr val="CC0000"/>
                  </a:solidFill>
                </a:rPr>
                <a:t>N</a:t>
              </a:r>
            </a:p>
          </p:txBody>
        </p:sp>
      </p:grpSp>
      <p:pic>
        <p:nvPicPr>
          <p:cNvPr id="33802" name="图片 24585">
            <a:extLst>
              <a:ext uri="{FF2B5EF4-FFF2-40B4-BE49-F238E27FC236}">
                <a16:creationId xmlns:a16="http://schemas.microsoft.com/office/drawing/2014/main" id="{9E00E3D1-3358-43B9-A6E5-C0949D4F4E4F}"/>
              </a:ext>
            </a:extLst>
          </p:cNvPr>
          <p:cNvPicPr>
            <a:picLocks noChangeAspect="1" noChangeArrowheads="1"/>
          </p:cNvPicPr>
          <p:nvPr/>
        </p:nvPicPr>
        <p:blipFill>
          <a:blip r:embed="rId8">
            <a:clrChange>
              <a:clrFrom>
                <a:srgbClr val="FFFFFF"/>
              </a:clrFrom>
              <a:clrTo>
                <a:srgbClr val="FFFFFF">
                  <a:alpha val="0"/>
                </a:srgbClr>
              </a:clrTo>
            </a:clrChange>
            <a:lum bright="-12000" contrast="30000"/>
            <a:extLst>
              <a:ext uri="{28A0092B-C50C-407E-A947-70E740481C1C}">
                <a14:useLocalDpi xmlns:a14="http://schemas.microsoft.com/office/drawing/2010/main" val="0"/>
              </a:ext>
            </a:extLst>
          </a:blip>
          <a:srcRect/>
          <a:stretch>
            <a:fillRect/>
          </a:stretch>
        </p:blipFill>
        <p:spPr bwMode="auto">
          <a:xfrm>
            <a:off x="323850" y="4940300"/>
            <a:ext cx="4286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3803" name="组合 24586">
            <a:extLst>
              <a:ext uri="{FF2B5EF4-FFF2-40B4-BE49-F238E27FC236}">
                <a16:creationId xmlns:a16="http://schemas.microsoft.com/office/drawing/2014/main" id="{905152B9-7141-45D0-B1B4-A3AB3C704E2F}"/>
              </a:ext>
            </a:extLst>
          </p:cNvPr>
          <p:cNvGrpSpPr>
            <a:grpSpLocks/>
          </p:cNvGrpSpPr>
          <p:nvPr/>
        </p:nvGrpSpPr>
        <p:grpSpPr bwMode="auto">
          <a:xfrm>
            <a:off x="5148263" y="4508500"/>
            <a:ext cx="3167062" cy="2187575"/>
            <a:chOff x="0" y="0"/>
            <a:chExt cx="4988" cy="3444"/>
          </a:xfrm>
        </p:grpSpPr>
        <p:pic>
          <p:nvPicPr>
            <p:cNvPr id="33804" name="图片 24587">
              <a:extLst>
                <a:ext uri="{FF2B5EF4-FFF2-40B4-BE49-F238E27FC236}">
                  <a16:creationId xmlns:a16="http://schemas.microsoft.com/office/drawing/2014/main" id="{19CA6173-A927-4F50-8B64-305156745B60}"/>
                </a:ext>
              </a:extLst>
            </p:cNvPr>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flipH="1" flipV="1">
              <a:off x="0" y="0"/>
              <a:ext cx="4988" cy="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3805" name="组合 24588">
              <a:extLst>
                <a:ext uri="{FF2B5EF4-FFF2-40B4-BE49-F238E27FC236}">
                  <a16:creationId xmlns:a16="http://schemas.microsoft.com/office/drawing/2014/main" id="{7D71E76F-3BB2-4808-8F1A-889FC3346ACF}"/>
                </a:ext>
              </a:extLst>
            </p:cNvPr>
            <p:cNvGrpSpPr>
              <a:grpSpLocks/>
            </p:cNvGrpSpPr>
            <p:nvPr/>
          </p:nvGrpSpPr>
          <p:grpSpPr bwMode="auto">
            <a:xfrm rot="15300000" flipV="1">
              <a:off x="2383" y="1407"/>
              <a:ext cx="88" cy="360"/>
              <a:chOff x="0" y="0"/>
              <a:chExt cx="35" cy="144"/>
            </a:xfrm>
          </p:grpSpPr>
          <p:sp>
            <p:nvSpPr>
              <p:cNvPr id="33806" name="直接连接符 24589">
                <a:extLst>
                  <a:ext uri="{FF2B5EF4-FFF2-40B4-BE49-F238E27FC236}">
                    <a16:creationId xmlns:a16="http://schemas.microsoft.com/office/drawing/2014/main" id="{AC2FBBA0-58FC-455B-BE88-FC2916C84A4A}"/>
                  </a:ext>
                </a:extLst>
              </p:cNvPr>
              <p:cNvSpPr>
                <a:spLocks noChangeShapeType="1"/>
              </p:cNvSpPr>
              <p:nvPr/>
            </p:nvSpPr>
            <p:spPr bwMode="auto">
              <a:xfrm>
                <a:off x="35" y="8"/>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07" name="直接连接符 24590">
                <a:extLst>
                  <a:ext uri="{FF2B5EF4-FFF2-40B4-BE49-F238E27FC236}">
                    <a16:creationId xmlns:a16="http://schemas.microsoft.com/office/drawing/2014/main" id="{EE78D699-233F-4EFC-81E4-CF864FC870E2}"/>
                  </a:ext>
                </a:extLst>
              </p:cNvPr>
              <p:cNvSpPr>
                <a:spLocks noChangeShapeType="1"/>
              </p:cNvSpPr>
              <p:nvPr/>
            </p:nvSpPr>
            <p:spPr bwMode="auto">
              <a:xfrm rot="1800000">
                <a:off x="0" y="0"/>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3808" name="组合 24591">
              <a:extLst>
                <a:ext uri="{FF2B5EF4-FFF2-40B4-BE49-F238E27FC236}">
                  <a16:creationId xmlns:a16="http://schemas.microsoft.com/office/drawing/2014/main" id="{90F214E7-2526-40EC-B3E0-B91362FE4F45}"/>
                </a:ext>
              </a:extLst>
            </p:cNvPr>
            <p:cNvGrpSpPr>
              <a:grpSpLocks/>
            </p:cNvGrpSpPr>
            <p:nvPr/>
          </p:nvGrpSpPr>
          <p:grpSpPr bwMode="auto">
            <a:xfrm rot="15300000" flipV="1">
              <a:off x="2384" y="1956"/>
              <a:ext cx="87" cy="360"/>
              <a:chOff x="0" y="0"/>
              <a:chExt cx="35" cy="144"/>
            </a:xfrm>
          </p:grpSpPr>
          <p:sp>
            <p:nvSpPr>
              <p:cNvPr id="33809" name="直接连接符 24592">
                <a:extLst>
                  <a:ext uri="{FF2B5EF4-FFF2-40B4-BE49-F238E27FC236}">
                    <a16:creationId xmlns:a16="http://schemas.microsoft.com/office/drawing/2014/main" id="{95910A1A-E856-40E3-8720-6D4C71D62AC6}"/>
                  </a:ext>
                </a:extLst>
              </p:cNvPr>
              <p:cNvSpPr>
                <a:spLocks noChangeShapeType="1"/>
              </p:cNvSpPr>
              <p:nvPr/>
            </p:nvSpPr>
            <p:spPr bwMode="auto">
              <a:xfrm>
                <a:off x="35" y="8"/>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0" name="直接连接符 24593">
                <a:extLst>
                  <a:ext uri="{FF2B5EF4-FFF2-40B4-BE49-F238E27FC236}">
                    <a16:creationId xmlns:a16="http://schemas.microsoft.com/office/drawing/2014/main" id="{5E0A5EC1-B8C3-460C-A941-7DFEE5A79F7F}"/>
                  </a:ext>
                </a:extLst>
              </p:cNvPr>
              <p:cNvSpPr>
                <a:spLocks noChangeShapeType="1"/>
              </p:cNvSpPr>
              <p:nvPr/>
            </p:nvSpPr>
            <p:spPr bwMode="auto">
              <a:xfrm rot="1800000">
                <a:off x="0" y="0"/>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3811" name="组合 24594">
              <a:extLst>
                <a:ext uri="{FF2B5EF4-FFF2-40B4-BE49-F238E27FC236}">
                  <a16:creationId xmlns:a16="http://schemas.microsoft.com/office/drawing/2014/main" id="{F00DBBB7-A00D-482E-96B1-B1BF7D72BC94}"/>
                </a:ext>
              </a:extLst>
            </p:cNvPr>
            <p:cNvGrpSpPr>
              <a:grpSpLocks/>
            </p:cNvGrpSpPr>
            <p:nvPr/>
          </p:nvGrpSpPr>
          <p:grpSpPr bwMode="auto">
            <a:xfrm rot="15300000" flipV="1">
              <a:off x="2384" y="821"/>
              <a:ext cx="87" cy="360"/>
              <a:chOff x="0" y="0"/>
              <a:chExt cx="35" cy="144"/>
            </a:xfrm>
          </p:grpSpPr>
          <p:sp>
            <p:nvSpPr>
              <p:cNvPr id="33812" name="直接连接符 24595">
                <a:extLst>
                  <a:ext uri="{FF2B5EF4-FFF2-40B4-BE49-F238E27FC236}">
                    <a16:creationId xmlns:a16="http://schemas.microsoft.com/office/drawing/2014/main" id="{4D033AB9-FEC9-4F60-81E1-9365130D843C}"/>
                  </a:ext>
                </a:extLst>
              </p:cNvPr>
              <p:cNvSpPr>
                <a:spLocks noChangeShapeType="1"/>
              </p:cNvSpPr>
              <p:nvPr/>
            </p:nvSpPr>
            <p:spPr bwMode="auto">
              <a:xfrm>
                <a:off x="35" y="8"/>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3" name="直接连接符 24596">
                <a:extLst>
                  <a:ext uri="{FF2B5EF4-FFF2-40B4-BE49-F238E27FC236}">
                    <a16:creationId xmlns:a16="http://schemas.microsoft.com/office/drawing/2014/main" id="{00750249-4647-4D99-B9A5-13D0BE9D1715}"/>
                  </a:ext>
                </a:extLst>
              </p:cNvPr>
              <p:cNvSpPr>
                <a:spLocks noChangeShapeType="1"/>
              </p:cNvSpPr>
              <p:nvPr/>
            </p:nvSpPr>
            <p:spPr bwMode="auto">
              <a:xfrm rot="1800000">
                <a:off x="0" y="0"/>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3814" name="组合 24597">
              <a:extLst>
                <a:ext uri="{FF2B5EF4-FFF2-40B4-BE49-F238E27FC236}">
                  <a16:creationId xmlns:a16="http://schemas.microsoft.com/office/drawing/2014/main" id="{51FCDAE7-4BBB-473A-B991-D6F2CA5A1271}"/>
                </a:ext>
              </a:extLst>
            </p:cNvPr>
            <p:cNvGrpSpPr>
              <a:grpSpLocks/>
            </p:cNvGrpSpPr>
            <p:nvPr/>
          </p:nvGrpSpPr>
          <p:grpSpPr bwMode="auto">
            <a:xfrm rot="15300000" flipV="1">
              <a:off x="2404" y="2314"/>
              <a:ext cx="88" cy="360"/>
              <a:chOff x="0" y="0"/>
              <a:chExt cx="35" cy="144"/>
            </a:xfrm>
          </p:grpSpPr>
          <p:sp>
            <p:nvSpPr>
              <p:cNvPr id="33815" name="直接连接符 24598">
                <a:extLst>
                  <a:ext uri="{FF2B5EF4-FFF2-40B4-BE49-F238E27FC236}">
                    <a16:creationId xmlns:a16="http://schemas.microsoft.com/office/drawing/2014/main" id="{65CEB0A5-652B-4245-A127-FFA4B4176EEE}"/>
                  </a:ext>
                </a:extLst>
              </p:cNvPr>
              <p:cNvSpPr>
                <a:spLocks noChangeShapeType="1"/>
              </p:cNvSpPr>
              <p:nvPr/>
            </p:nvSpPr>
            <p:spPr bwMode="auto">
              <a:xfrm>
                <a:off x="35" y="8"/>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6" name="直接连接符 24599">
                <a:extLst>
                  <a:ext uri="{FF2B5EF4-FFF2-40B4-BE49-F238E27FC236}">
                    <a16:creationId xmlns:a16="http://schemas.microsoft.com/office/drawing/2014/main" id="{FE5C3361-D1AE-4390-82C0-12678187C2E2}"/>
                  </a:ext>
                </a:extLst>
              </p:cNvPr>
              <p:cNvSpPr>
                <a:spLocks noChangeShapeType="1"/>
              </p:cNvSpPr>
              <p:nvPr/>
            </p:nvSpPr>
            <p:spPr bwMode="auto">
              <a:xfrm rot="1800000">
                <a:off x="0" y="0"/>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3817" name="组合 24600">
              <a:extLst>
                <a:ext uri="{FF2B5EF4-FFF2-40B4-BE49-F238E27FC236}">
                  <a16:creationId xmlns:a16="http://schemas.microsoft.com/office/drawing/2014/main" id="{634BA607-FFE2-4573-AA9F-22B27FBF3B05}"/>
                </a:ext>
              </a:extLst>
            </p:cNvPr>
            <p:cNvGrpSpPr>
              <a:grpSpLocks/>
            </p:cNvGrpSpPr>
            <p:nvPr/>
          </p:nvGrpSpPr>
          <p:grpSpPr bwMode="auto">
            <a:xfrm rot="15300000" flipV="1">
              <a:off x="2404" y="500"/>
              <a:ext cx="88" cy="360"/>
              <a:chOff x="0" y="0"/>
              <a:chExt cx="35" cy="144"/>
            </a:xfrm>
          </p:grpSpPr>
          <p:sp>
            <p:nvSpPr>
              <p:cNvPr id="33818" name="直接连接符 24601">
                <a:extLst>
                  <a:ext uri="{FF2B5EF4-FFF2-40B4-BE49-F238E27FC236}">
                    <a16:creationId xmlns:a16="http://schemas.microsoft.com/office/drawing/2014/main" id="{DB28C9DA-23A4-4BC5-B112-09944A37C863}"/>
                  </a:ext>
                </a:extLst>
              </p:cNvPr>
              <p:cNvSpPr>
                <a:spLocks noChangeShapeType="1"/>
              </p:cNvSpPr>
              <p:nvPr/>
            </p:nvSpPr>
            <p:spPr bwMode="auto">
              <a:xfrm>
                <a:off x="35" y="8"/>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9" name="直接连接符 24602">
                <a:extLst>
                  <a:ext uri="{FF2B5EF4-FFF2-40B4-BE49-F238E27FC236}">
                    <a16:creationId xmlns:a16="http://schemas.microsoft.com/office/drawing/2014/main" id="{D0EAB0EF-02B3-4E5A-BF84-72C88F4A841A}"/>
                  </a:ext>
                </a:extLst>
              </p:cNvPr>
              <p:cNvSpPr>
                <a:spLocks noChangeShapeType="1"/>
              </p:cNvSpPr>
              <p:nvPr/>
            </p:nvSpPr>
            <p:spPr bwMode="auto">
              <a:xfrm rot="1800000">
                <a:off x="0" y="0"/>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3820" name="组合 24603">
              <a:extLst>
                <a:ext uri="{FF2B5EF4-FFF2-40B4-BE49-F238E27FC236}">
                  <a16:creationId xmlns:a16="http://schemas.microsoft.com/office/drawing/2014/main" id="{B56F13BA-5DDC-4FFF-B6DA-CF8298486EAD}"/>
                </a:ext>
              </a:extLst>
            </p:cNvPr>
            <p:cNvGrpSpPr>
              <a:grpSpLocks/>
            </p:cNvGrpSpPr>
            <p:nvPr/>
          </p:nvGrpSpPr>
          <p:grpSpPr bwMode="auto">
            <a:xfrm rot="12600000" flipH="1">
              <a:off x="1474" y="2312"/>
              <a:ext cx="88" cy="360"/>
              <a:chOff x="0" y="0"/>
              <a:chExt cx="35" cy="144"/>
            </a:xfrm>
          </p:grpSpPr>
          <p:sp>
            <p:nvSpPr>
              <p:cNvPr id="33821" name="直接连接符 24604">
                <a:extLst>
                  <a:ext uri="{FF2B5EF4-FFF2-40B4-BE49-F238E27FC236}">
                    <a16:creationId xmlns:a16="http://schemas.microsoft.com/office/drawing/2014/main" id="{E3AB3F2F-591C-49C9-B0E6-4FC0897FFA12}"/>
                  </a:ext>
                </a:extLst>
              </p:cNvPr>
              <p:cNvSpPr>
                <a:spLocks noChangeShapeType="1"/>
              </p:cNvSpPr>
              <p:nvPr/>
            </p:nvSpPr>
            <p:spPr bwMode="auto">
              <a:xfrm>
                <a:off x="35" y="8"/>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2" name="直接连接符 24605">
                <a:extLst>
                  <a:ext uri="{FF2B5EF4-FFF2-40B4-BE49-F238E27FC236}">
                    <a16:creationId xmlns:a16="http://schemas.microsoft.com/office/drawing/2014/main" id="{4B3B7BF1-718E-43A3-B1A6-DE473386AD8B}"/>
                  </a:ext>
                </a:extLst>
              </p:cNvPr>
              <p:cNvSpPr>
                <a:spLocks noChangeShapeType="1"/>
              </p:cNvSpPr>
              <p:nvPr/>
            </p:nvSpPr>
            <p:spPr bwMode="auto">
              <a:xfrm rot="1800000">
                <a:off x="0" y="0"/>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3823" name="组合 24606">
              <a:extLst>
                <a:ext uri="{FF2B5EF4-FFF2-40B4-BE49-F238E27FC236}">
                  <a16:creationId xmlns:a16="http://schemas.microsoft.com/office/drawing/2014/main" id="{9D8F609B-07A0-48D8-901E-C93FA17038D6}"/>
                </a:ext>
              </a:extLst>
            </p:cNvPr>
            <p:cNvGrpSpPr>
              <a:grpSpLocks/>
            </p:cNvGrpSpPr>
            <p:nvPr/>
          </p:nvGrpSpPr>
          <p:grpSpPr bwMode="auto">
            <a:xfrm rot="18000000" flipV="1">
              <a:off x="1465" y="486"/>
              <a:ext cx="110" cy="360"/>
              <a:chOff x="0" y="0"/>
              <a:chExt cx="35" cy="144"/>
            </a:xfrm>
          </p:grpSpPr>
          <p:sp>
            <p:nvSpPr>
              <p:cNvPr id="33824" name="直接连接符 24607">
                <a:extLst>
                  <a:ext uri="{FF2B5EF4-FFF2-40B4-BE49-F238E27FC236}">
                    <a16:creationId xmlns:a16="http://schemas.microsoft.com/office/drawing/2014/main" id="{9E18A78D-24CC-4BE0-AD20-CCCF30CD1EE6}"/>
                  </a:ext>
                </a:extLst>
              </p:cNvPr>
              <p:cNvSpPr>
                <a:spLocks noChangeShapeType="1"/>
              </p:cNvSpPr>
              <p:nvPr/>
            </p:nvSpPr>
            <p:spPr bwMode="auto">
              <a:xfrm>
                <a:off x="35" y="8"/>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5" name="直接连接符 24608">
                <a:extLst>
                  <a:ext uri="{FF2B5EF4-FFF2-40B4-BE49-F238E27FC236}">
                    <a16:creationId xmlns:a16="http://schemas.microsoft.com/office/drawing/2014/main" id="{66D6031D-58FE-4E53-8FD6-BE87947AE543}"/>
                  </a:ext>
                </a:extLst>
              </p:cNvPr>
              <p:cNvSpPr>
                <a:spLocks noChangeShapeType="1"/>
              </p:cNvSpPr>
              <p:nvPr/>
            </p:nvSpPr>
            <p:spPr bwMode="auto">
              <a:xfrm rot="1800000">
                <a:off x="0" y="0"/>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3826" name="组合 24609">
              <a:extLst>
                <a:ext uri="{FF2B5EF4-FFF2-40B4-BE49-F238E27FC236}">
                  <a16:creationId xmlns:a16="http://schemas.microsoft.com/office/drawing/2014/main" id="{11DBFD26-F5EB-4246-8FF9-5DE43994BA6E}"/>
                </a:ext>
              </a:extLst>
            </p:cNvPr>
            <p:cNvGrpSpPr>
              <a:grpSpLocks/>
            </p:cNvGrpSpPr>
            <p:nvPr/>
          </p:nvGrpSpPr>
          <p:grpSpPr bwMode="auto">
            <a:xfrm rot="12000000" flipH="1">
              <a:off x="3288" y="591"/>
              <a:ext cx="87" cy="360"/>
              <a:chOff x="0" y="0"/>
              <a:chExt cx="35" cy="144"/>
            </a:xfrm>
          </p:grpSpPr>
          <p:sp>
            <p:nvSpPr>
              <p:cNvPr id="33827" name="直接连接符 24610">
                <a:extLst>
                  <a:ext uri="{FF2B5EF4-FFF2-40B4-BE49-F238E27FC236}">
                    <a16:creationId xmlns:a16="http://schemas.microsoft.com/office/drawing/2014/main" id="{72DEADE4-D231-4DC2-9EA3-F845B005C756}"/>
                  </a:ext>
                </a:extLst>
              </p:cNvPr>
              <p:cNvSpPr>
                <a:spLocks noChangeShapeType="1"/>
              </p:cNvSpPr>
              <p:nvPr/>
            </p:nvSpPr>
            <p:spPr bwMode="auto">
              <a:xfrm>
                <a:off x="35" y="8"/>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8" name="直接连接符 24611">
                <a:extLst>
                  <a:ext uri="{FF2B5EF4-FFF2-40B4-BE49-F238E27FC236}">
                    <a16:creationId xmlns:a16="http://schemas.microsoft.com/office/drawing/2014/main" id="{05750FF9-74D8-44AD-B2A0-A54A78F10E46}"/>
                  </a:ext>
                </a:extLst>
              </p:cNvPr>
              <p:cNvSpPr>
                <a:spLocks noChangeShapeType="1"/>
              </p:cNvSpPr>
              <p:nvPr/>
            </p:nvSpPr>
            <p:spPr bwMode="auto">
              <a:xfrm rot="1800000">
                <a:off x="0" y="0"/>
                <a:ext cx="0" cy="13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3829" name="组合 24612">
              <a:extLst>
                <a:ext uri="{FF2B5EF4-FFF2-40B4-BE49-F238E27FC236}">
                  <a16:creationId xmlns:a16="http://schemas.microsoft.com/office/drawing/2014/main" id="{A2DF5A63-FA90-4571-8509-3B3A3A927371}"/>
                </a:ext>
              </a:extLst>
            </p:cNvPr>
            <p:cNvGrpSpPr>
              <a:grpSpLocks/>
            </p:cNvGrpSpPr>
            <p:nvPr/>
          </p:nvGrpSpPr>
          <p:grpSpPr bwMode="auto">
            <a:xfrm flipH="1">
              <a:off x="3093" y="2312"/>
              <a:ext cx="308" cy="307"/>
              <a:chOff x="0" y="0"/>
              <a:chExt cx="123" cy="123"/>
            </a:xfrm>
          </p:grpSpPr>
          <p:sp>
            <p:nvSpPr>
              <p:cNvPr id="33830" name="直接连接符 24613">
                <a:extLst>
                  <a:ext uri="{FF2B5EF4-FFF2-40B4-BE49-F238E27FC236}">
                    <a16:creationId xmlns:a16="http://schemas.microsoft.com/office/drawing/2014/main" id="{CDC125B2-0FA9-4229-A120-6209A4921CDA}"/>
                  </a:ext>
                </a:extLst>
              </p:cNvPr>
              <p:cNvSpPr>
                <a:spLocks noChangeShapeType="1"/>
              </p:cNvSpPr>
              <p:nvPr/>
            </p:nvSpPr>
            <p:spPr bwMode="auto">
              <a:xfrm rot="18000000">
                <a:off x="63" y="-31"/>
                <a:ext cx="0" cy="12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31" name="直接连接符 24614">
                <a:extLst>
                  <a:ext uri="{FF2B5EF4-FFF2-40B4-BE49-F238E27FC236}">
                    <a16:creationId xmlns:a16="http://schemas.microsoft.com/office/drawing/2014/main" id="{540C2FBA-FE15-4A56-A345-BBCE158A27C7}"/>
                  </a:ext>
                </a:extLst>
              </p:cNvPr>
              <p:cNvSpPr>
                <a:spLocks noChangeShapeType="1"/>
              </p:cNvSpPr>
              <p:nvPr/>
            </p:nvSpPr>
            <p:spPr bwMode="auto">
              <a:xfrm rot="19800000">
                <a:off x="35" y="0"/>
                <a:ext cx="0" cy="12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box(out)">
                                      <p:cBhvr>
                                        <p:cTn id="7" dur="500"/>
                                        <p:tgtEl>
                                          <p:spTgt spid="3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3803"/>
                                        </p:tgtEl>
                                        <p:attrNameLst>
                                          <p:attrName>style.visibility</p:attrName>
                                        </p:attrNameLst>
                                      </p:cBhvr>
                                      <p:to>
                                        <p:strVal val="visible"/>
                                      </p:to>
                                    </p:set>
                                    <p:animEffect transition="in" filter="box(out)">
                                      <p:cBhvr>
                                        <p:cTn id="12"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0B69E4FE-96A2-4749-9AC6-1AAF814F114E}"/>
              </a:ext>
            </a:extLst>
          </p:cNvPr>
          <p:cNvSpPr>
            <a:spLocks noChangeArrowheads="1"/>
          </p:cNvSpPr>
          <p:nvPr/>
        </p:nvSpPr>
        <p:spPr bwMode="auto">
          <a:xfrm>
            <a:off x="279400" y="1695450"/>
            <a:ext cx="84153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40000"/>
              </a:lnSpc>
            </a:pPr>
            <a:r>
              <a:rPr lang="zh-CN" altLang="en-US" sz="2400" b="1">
                <a:latin typeface="Times New Roman" panose="02020603050405020304" pitchFamily="18" charset="0"/>
              </a:rPr>
              <a:t>磁针受力转动是磁场作用的结果，那么指南针在世界各地都能够指南北又是谁的磁场在施加作用呢？</a:t>
            </a:r>
          </a:p>
        </p:txBody>
      </p:sp>
      <p:sp>
        <p:nvSpPr>
          <p:cNvPr id="34819" name="矩形 7">
            <a:extLst>
              <a:ext uri="{FF2B5EF4-FFF2-40B4-BE49-F238E27FC236}">
                <a16:creationId xmlns:a16="http://schemas.microsoft.com/office/drawing/2014/main" id="{D5E2664C-64E7-4268-A4FE-D7728A801DF9}"/>
              </a:ext>
            </a:extLst>
          </p:cNvPr>
          <p:cNvSpPr/>
          <p:nvPr/>
        </p:nvSpPr>
        <p:spPr>
          <a:xfrm>
            <a:off x="279400" y="2849563"/>
            <a:ext cx="5722938" cy="10414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30000"/>
              </a:lnSpc>
              <a:buClr>
                <a:srgbClr val="009999"/>
              </a:buClr>
              <a:buSzPct val="70000"/>
              <a:buFont typeface="Wingdings" pitchFamily="2" charset="2"/>
              <a:buNone/>
            </a:pPr>
            <a:r>
              <a:rPr lang="en-US" altLang="zh-CN" sz="2400" b="1">
                <a:ln w="9525" cap="flat" cmpd="sng" algn="ctr">
                  <a:noFill/>
                  <a:prstDash val="solid"/>
                  <a:round/>
                  <a:headEnd type="none" w="med" len="med"/>
                  <a:tailEnd type="none" w="med" len="med"/>
                </a:ln>
                <a:solidFill>
                  <a:srgbClr val="000000"/>
                </a:solidFill>
                <a:latin typeface="宋体" pitchFamily="2" charset="-122"/>
                <a:sym typeface="Wingdings"/>
              </a:rPr>
              <a:t>1</a:t>
            </a:r>
            <a:r>
              <a:rPr sz="2400" b="1">
                <a:ln w="9525" cap="flat" cmpd="sng" algn="ctr">
                  <a:noFill/>
                  <a:prstDash val="solid"/>
                  <a:round/>
                  <a:headEnd type="none" w="med" len="med"/>
                  <a:tailEnd type="none" w="med" len="med"/>
                </a:ln>
                <a:solidFill>
                  <a:srgbClr val="000000"/>
                </a:solidFill>
                <a:latin typeface="宋体" pitchFamily="2" charset="-122"/>
                <a:sym typeface="Wingdings"/>
              </a:rPr>
              <a:t>、地球周围存在的磁场叫做</a:t>
            </a:r>
            <a:r>
              <a:rPr sz="2400" b="1">
                <a:ln w="9525" cap="flat" cmpd="sng" algn="ctr">
                  <a:noFill/>
                  <a:prstDash val="solid"/>
                  <a:round/>
                  <a:headEnd type="none" w="med" len="med"/>
                  <a:tailEnd type="none" w="med" len="med"/>
                </a:ln>
                <a:solidFill>
                  <a:srgbClr val="CC0000"/>
                </a:solidFill>
                <a:latin typeface="宋体" pitchFamily="2" charset="-122"/>
                <a:sym typeface="Wingdings"/>
              </a:rPr>
              <a:t>地磁场</a:t>
            </a:r>
            <a:r>
              <a:rPr sz="2400" b="1">
                <a:ln w="9525" cap="flat" cmpd="sng" algn="ctr">
                  <a:noFill/>
                  <a:prstDash val="solid"/>
                  <a:round/>
                  <a:headEnd type="none" w="med" len="med"/>
                  <a:tailEnd type="none" w="med" len="med"/>
                </a:ln>
                <a:solidFill>
                  <a:srgbClr val="FF0000"/>
                </a:solidFill>
                <a:latin typeface="宋体" pitchFamily="2" charset="-122"/>
                <a:sym typeface="Wingdings"/>
              </a:rPr>
              <a:t>。</a:t>
            </a:r>
          </a:p>
          <a:p>
            <a:pPr eaLnBrk="1" hangingPunct="1">
              <a:lnSpc>
                <a:spcPct val="130000"/>
              </a:lnSpc>
              <a:buClr>
                <a:srgbClr val="009999"/>
              </a:buClr>
              <a:buSzPct val="70000"/>
              <a:buFont typeface="Wingdings" pitchFamily="2" charset="2"/>
              <a:buNone/>
            </a:pPr>
            <a:r>
              <a:rPr sz="2400" b="1">
                <a:ln w="9525" cap="flat" cmpd="sng" algn="ctr">
                  <a:noFill/>
                  <a:prstDash val="solid"/>
                  <a:round/>
                  <a:headEnd type="none" w="med" len="med"/>
                  <a:tailEnd type="none" w="med" len="med"/>
                </a:ln>
                <a:solidFill>
                  <a:srgbClr val="000000"/>
                </a:solidFill>
                <a:latin typeface="宋体" pitchFamily="2" charset="-122"/>
                <a:sym typeface="Wingdings"/>
              </a:rPr>
              <a:t>   指南针就是受“地磁场”的作用</a:t>
            </a:r>
            <a:endParaRPr sz="2400" b="1">
              <a:latin typeface="宋体" pitchFamily="2" charset="-122"/>
            </a:endParaRPr>
          </a:p>
        </p:txBody>
      </p:sp>
      <p:sp>
        <p:nvSpPr>
          <p:cNvPr id="34820" name="矩形 9">
            <a:extLst>
              <a:ext uri="{FF2B5EF4-FFF2-40B4-BE49-F238E27FC236}">
                <a16:creationId xmlns:a16="http://schemas.microsoft.com/office/drawing/2014/main" id="{2394A85E-A9CA-4480-85FA-289A5DB04EAE}"/>
              </a:ext>
            </a:extLst>
          </p:cNvPr>
          <p:cNvSpPr/>
          <p:nvPr/>
        </p:nvSpPr>
        <p:spPr>
          <a:xfrm>
            <a:off x="279400" y="3890963"/>
            <a:ext cx="4645025" cy="111601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40000"/>
              </a:lnSpc>
            </a:pPr>
            <a:r>
              <a:rPr lang="en-US" altLang="zh-CN" sz="2400" b="1">
                <a:ln w="9525" cap="flat" cmpd="sng" algn="ctr">
                  <a:noFill/>
                  <a:prstDash val="solid"/>
                  <a:round/>
                  <a:headEnd type="none" w="med" len="med"/>
                  <a:tailEnd type="none" w="med" len="med"/>
                </a:ln>
                <a:solidFill>
                  <a:srgbClr val="000000"/>
                </a:solidFill>
                <a:latin typeface="宋体" pitchFamily="2" charset="-122"/>
                <a:sym typeface="Wingdings"/>
              </a:rPr>
              <a:t>2</a:t>
            </a:r>
            <a:r>
              <a:rPr sz="2400" b="1">
                <a:ln w="9525" cap="flat" cmpd="sng" algn="ctr">
                  <a:noFill/>
                  <a:prstDash val="solid"/>
                  <a:round/>
                  <a:headEnd type="none" w="med" len="med"/>
                  <a:tailEnd type="none" w="med" len="med"/>
                </a:ln>
                <a:solidFill>
                  <a:srgbClr val="000000"/>
                </a:solidFill>
                <a:latin typeface="宋体" pitchFamily="2" charset="-122"/>
                <a:sym typeface="Wingdings"/>
              </a:rPr>
              <a:t>．研究表明地磁场的形状与条形磁体的磁场很相似。</a:t>
            </a:r>
            <a:endParaRPr sz="2400" b="1">
              <a:latin typeface="宋体" pitchFamily="2" charset="-122"/>
            </a:endParaRPr>
          </a:p>
        </p:txBody>
      </p:sp>
      <p:sp>
        <p:nvSpPr>
          <p:cNvPr id="34821" name="矩形 26628">
            <a:extLst>
              <a:ext uri="{FF2B5EF4-FFF2-40B4-BE49-F238E27FC236}">
                <a16:creationId xmlns:a16="http://schemas.microsoft.com/office/drawing/2014/main" id="{77DDEB85-05B8-4AC3-BCE0-E64BA8D5AC8D}"/>
              </a:ext>
            </a:extLst>
          </p:cNvPr>
          <p:cNvSpPr>
            <a:spLocks noChangeArrowheads="1"/>
          </p:cNvSpPr>
          <p:nvPr/>
        </p:nvSpPr>
        <p:spPr bwMode="auto">
          <a:xfrm>
            <a:off x="180975" y="1152525"/>
            <a:ext cx="3276600" cy="519113"/>
          </a:xfrm>
          <a:prstGeom prst="rect">
            <a:avLst/>
          </a:prstGeom>
          <a:gradFill rotWithShape="1">
            <a:gsLst>
              <a:gs pos="0">
                <a:srgbClr val="99CCFF"/>
              </a:gs>
              <a:gs pos="100000">
                <a:schemeClr val="bg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800" b="1">
                <a:solidFill>
                  <a:srgbClr val="0000FF"/>
                </a:solidFill>
                <a:latin typeface="宋体" panose="02010600030101010101" pitchFamily="2" charset="-122"/>
              </a:rPr>
              <a:t>思考</a:t>
            </a:r>
          </a:p>
        </p:txBody>
      </p:sp>
      <p:pic>
        <p:nvPicPr>
          <p:cNvPr id="34822" name="图片 26629" descr="2Z3()~5]{~)FQP_4_IX29OP">
            <a:extLst>
              <a:ext uri="{FF2B5EF4-FFF2-40B4-BE49-F238E27FC236}">
                <a16:creationId xmlns:a16="http://schemas.microsoft.com/office/drawing/2014/main" id="{C2D49FD1-8043-4340-8E61-AE5700FF3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0" y="3057525"/>
            <a:ext cx="32496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4823" name="文本框 26630">
            <a:extLst>
              <a:ext uri="{FF2B5EF4-FFF2-40B4-BE49-F238E27FC236}">
                <a16:creationId xmlns:a16="http://schemas.microsoft.com/office/drawing/2014/main" id="{896B0BCD-5823-43E5-AF6C-60E51C786ED8}"/>
              </a:ext>
            </a:extLst>
          </p:cNvPr>
          <p:cNvSpPr/>
          <p:nvPr/>
        </p:nvSpPr>
        <p:spPr>
          <a:xfrm>
            <a:off x="107950" y="547688"/>
            <a:ext cx="8824913"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三、地磁场</a:t>
            </a:r>
            <a:endParaRPr/>
          </a:p>
        </p:txBody>
      </p:sp>
      <p:sp>
        <p:nvSpPr>
          <p:cNvPr id="34824" name="文本框 26631">
            <a:extLst>
              <a:ext uri="{FF2B5EF4-FFF2-40B4-BE49-F238E27FC236}">
                <a16:creationId xmlns:a16="http://schemas.microsoft.com/office/drawing/2014/main" id="{4400C829-6EBC-47E2-BCC6-8471233BA1C1}"/>
              </a:ext>
            </a:extLst>
          </p:cNvPr>
          <p:cNvSpPr/>
          <p:nvPr/>
        </p:nvSpPr>
        <p:spPr>
          <a:xfrm>
            <a:off x="279400" y="4813300"/>
            <a:ext cx="4602163" cy="118903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5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地磁北极</a:t>
            </a:r>
            <a:r>
              <a:rPr lang="en-US" altLang="zh-CN" sz="2400" b="1">
                <a:ln w="9525" cap="flat" cmpd="sng" algn="ctr">
                  <a:noFill/>
                  <a:prstDash val="solid"/>
                  <a:round/>
                  <a:headEnd type="none" w="med" len="med"/>
                  <a:tailEnd type="none" w="med" len="med"/>
                </a:ln>
                <a:solidFill>
                  <a:srgbClr val="CC0000"/>
                </a:solidFill>
                <a:latin typeface="宋体" pitchFamily="2" charset="-122"/>
                <a:sym typeface="Wingdings"/>
              </a:rPr>
              <a:t>N</a:t>
            </a:r>
            <a:r>
              <a:rPr sz="2400" b="1">
                <a:ln w="9525" cap="flat" cmpd="sng" algn="ctr">
                  <a:noFill/>
                  <a:prstDash val="solid"/>
                  <a:round/>
                  <a:headEnd type="none" w="med" len="med"/>
                  <a:tailEnd type="none" w="med" len="med"/>
                </a:ln>
                <a:solidFill>
                  <a:srgbClr val="000000"/>
                </a:solidFill>
                <a:latin typeface="宋体" pitchFamily="2" charset="-122"/>
                <a:sym typeface="Wingdings"/>
              </a:rPr>
              <a:t>极在地理的</a:t>
            </a:r>
            <a:r>
              <a:rPr sz="2400" b="1">
                <a:ln w="9525" cap="flat" cmpd="sng" algn="ctr">
                  <a:noFill/>
                  <a:prstDash val="solid"/>
                  <a:round/>
                  <a:headEnd type="none" w="med" len="med"/>
                  <a:tailEnd type="none" w="med" len="med"/>
                </a:ln>
                <a:solidFill>
                  <a:srgbClr val="CC0000"/>
                </a:solidFill>
                <a:latin typeface="宋体" pitchFamily="2" charset="-122"/>
                <a:sym typeface="Wingdings"/>
              </a:rPr>
              <a:t>南</a:t>
            </a:r>
            <a:r>
              <a:rPr sz="2400" b="1">
                <a:ln w="9525" cap="flat" cmpd="sng" algn="ctr">
                  <a:noFill/>
                  <a:prstDash val="solid"/>
                  <a:round/>
                  <a:headEnd type="none" w="med" len="med"/>
                  <a:tailEnd type="none" w="med" len="med"/>
                </a:ln>
                <a:solidFill>
                  <a:srgbClr val="000000"/>
                </a:solidFill>
                <a:latin typeface="宋体" pitchFamily="2" charset="-122"/>
                <a:sym typeface="Wingdings"/>
              </a:rPr>
              <a:t>极附近；</a:t>
            </a:r>
          </a:p>
          <a:p>
            <a:pPr eaLnBrk="1" hangingPunct="1">
              <a:lnSpc>
                <a:spcPct val="15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地磁南极</a:t>
            </a:r>
            <a:r>
              <a:rPr lang="en-US" altLang="zh-CN" sz="2400" b="1">
                <a:ln w="9525" cap="flat" cmpd="sng" algn="ctr">
                  <a:noFill/>
                  <a:prstDash val="solid"/>
                  <a:round/>
                  <a:headEnd type="none" w="med" len="med"/>
                  <a:tailEnd type="none" w="med" len="med"/>
                </a:ln>
                <a:solidFill>
                  <a:srgbClr val="CC0000"/>
                </a:solidFill>
                <a:latin typeface="宋体" pitchFamily="2" charset="-122"/>
                <a:sym typeface="Wingdings"/>
              </a:rPr>
              <a:t>S</a:t>
            </a:r>
            <a:r>
              <a:rPr sz="2400" b="1">
                <a:ln w="9525" cap="flat" cmpd="sng" algn="ctr">
                  <a:noFill/>
                  <a:prstDash val="solid"/>
                  <a:round/>
                  <a:headEnd type="none" w="med" len="med"/>
                  <a:tailEnd type="none" w="med" len="med"/>
                </a:ln>
                <a:solidFill>
                  <a:srgbClr val="000000"/>
                </a:solidFill>
                <a:latin typeface="宋体" pitchFamily="2" charset="-122"/>
                <a:sym typeface="Wingdings"/>
              </a:rPr>
              <a:t>极在地理的</a:t>
            </a:r>
            <a:r>
              <a:rPr sz="2400" b="1">
                <a:ln w="9525" cap="flat" cmpd="sng" algn="ctr">
                  <a:noFill/>
                  <a:prstDash val="solid"/>
                  <a:round/>
                  <a:headEnd type="none" w="med" len="med"/>
                  <a:tailEnd type="none" w="med" len="med"/>
                </a:ln>
                <a:solidFill>
                  <a:srgbClr val="CC0000"/>
                </a:solidFill>
                <a:latin typeface="宋体" pitchFamily="2" charset="-122"/>
                <a:sym typeface="Wingdings"/>
              </a:rPr>
              <a:t>北</a:t>
            </a:r>
            <a:r>
              <a:rPr sz="2400" b="1">
                <a:ln w="9525" cap="flat" cmpd="sng" algn="ctr">
                  <a:noFill/>
                  <a:prstDash val="solid"/>
                  <a:round/>
                  <a:headEnd type="none" w="med" len="med"/>
                  <a:tailEnd type="none" w="med" len="med"/>
                </a:ln>
                <a:solidFill>
                  <a:srgbClr val="000000"/>
                </a:solidFill>
                <a:latin typeface="宋体" pitchFamily="2" charset="-122"/>
                <a:sym typeface="Wingdings"/>
              </a:rPr>
              <a:t>极附近。</a:t>
            </a:r>
            <a:endParaRPr sz="2400"/>
          </a:p>
        </p:txBody>
      </p:sp>
      <p:sp>
        <p:nvSpPr>
          <p:cNvPr id="34825" name="Text Box 13">
            <a:extLst>
              <a:ext uri="{FF2B5EF4-FFF2-40B4-BE49-F238E27FC236}">
                <a16:creationId xmlns:a16="http://schemas.microsoft.com/office/drawing/2014/main" id="{1AFFA16A-E14D-4C37-8EB9-3B4D8362421C}"/>
              </a:ext>
            </a:extLst>
          </p:cNvPr>
          <p:cNvSpPr/>
          <p:nvPr/>
        </p:nvSpPr>
        <p:spPr>
          <a:xfrm>
            <a:off x="504825" y="6048375"/>
            <a:ext cx="8245475" cy="53498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2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3、地理两极与地磁两极</a:t>
            </a:r>
            <a:r>
              <a:rPr sz="2400" b="1">
                <a:ln w="9525" cap="flat" cmpd="sng" algn="ctr">
                  <a:noFill/>
                  <a:prstDash val="solid"/>
                  <a:round/>
                  <a:headEnd type="none" w="med" len="med"/>
                  <a:tailEnd type="none" w="med" len="med"/>
                </a:ln>
                <a:solidFill>
                  <a:srgbClr val="CC0000"/>
                </a:solidFill>
                <a:latin typeface="宋体" pitchFamily="2" charset="-122"/>
                <a:sym typeface="Wingdings"/>
              </a:rPr>
              <a:t>相反</a:t>
            </a:r>
            <a:r>
              <a:rPr sz="2400" b="1">
                <a:ln w="9525" cap="flat" cmpd="sng" algn="ctr">
                  <a:noFill/>
                  <a:prstDash val="solid"/>
                  <a:round/>
                  <a:headEnd type="none" w="med" len="med"/>
                  <a:tailEnd type="none" w="med" len="med"/>
                </a:ln>
                <a:solidFill>
                  <a:srgbClr val="000000"/>
                </a:solidFill>
                <a:latin typeface="宋体" pitchFamily="2" charset="-122"/>
                <a:sym typeface="Wingdings"/>
              </a:rPr>
              <a:t>，且并不完全重合——沈括</a:t>
            </a:r>
            <a:endParaRPr sz="2400" b="1">
              <a:latin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left)">
                                      <p:cBhvr>
                                        <p:cTn id="7" dur="500" fill="hold"/>
                                        <p:tgtEl>
                                          <p:spTgt spid="34819"/>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34822"/>
                                        </p:tgtEl>
                                        <p:attrNameLst>
                                          <p:attrName>style.visibility</p:attrName>
                                        </p:attrNameLst>
                                      </p:cBhvr>
                                      <p:to>
                                        <p:strVal val="visible"/>
                                      </p:to>
                                    </p:set>
                                    <p:anim calcmode="lin" valueType="num">
                                      <p:cBhvr>
                                        <p:cTn id="11" dur="500" fill="hold"/>
                                        <p:tgtEl>
                                          <p:spTgt spid="34822"/>
                                        </p:tgtEl>
                                        <p:attrNameLst>
                                          <p:attrName>ppt_w</p:attrName>
                                        </p:attrNameLst>
                                      </p:cBhvr>
                                      <p:tavLst>
                                        <p:tav tm="0">
                                          <p:val>
                                            <p:fltVal val="0"/>
                                          </p:val>
                                        </p:tav>
                                        <p:tav tm="100000">
                                          <p:val>
                                            <p:strVal val="#ppt_w"/>
                                          </p:val>
                                        </p:tav>
                                      </p:tavLst>
                                    </p:anim>
                                    <p:anim calcmode="lin" valueType="num">
                                      <p:cBhvr>
                                        <p:cTn id="12" dur="500" fill="hold"/>
                                        <p:tgtEl>
                                          <p:spTgt spid="34822"/>
                                        </p:tgtEl>
                                        <p:attrNameLst>
                                          <p:attrName>ppt_h</p:attrName>
                                        </p:attrNameLst>
                                      </p:cBhvr>
                                      <p:tavLst>
                                        <p:tav tm="0">
                                          <p:val>
                                            <p:fltVal val="0"/>
                                          </p:val>
                                        </p:tav>
                                        <p:tav tm="100000">
                                          <p:val>
                                            <p:strVal val="#ppt_h"/>
                                          </p:val>
                                        </p:tav>
                                      </p:tavLst>
                                    </p:anim>
                                    <p:animEffect transition="in" filter="fade">
                                      <p:cBhvr>
                                        <p:cTn id="13" dur="500" fill="hold"/>
                                        <p:tgtEl>
                                          <p:spTgt spid="348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wipe(left)">
                                      <p:cBhvr>
                                        <p:cTn id="18" dur="500" fill="hold"/>
                                        <p:tgtEl>
                                          <p:spTgt spid="348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824"/>
                                        </p:tgtEl>
                                        <p:attrNameLst>
                                          <p:attrName>style.visibility</p:attrName>
                                        </p:attrNameLst>
                                      </p:cBhvr>
                                      <p:to>
                                        <p:strVal val="visible"/>
                                      </p:to>
                                    </p:set>
                                    <p:animEffect transition="in" filter="wipe(left)">
                                      <p:cBhvr>
                                        <p:cTn id="23" dur="500" fill="hold"/>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27649">
            <a:extLst>
              <a:ext uri="{FF2B5EF4-FFF2-40B4-BE49-F238E27FC236}">
                <a16:creationId xmlns:a16="http://schemas.microsoft.com/office/drawing/2014/main" id="{0ABCB1CB-6BB0-406D-9525-64DA3AA5B1C5}"/>
              </a:ext>
            </a:extLst>
          </p:cNvPr>
          <p:cNvSpPr/>
          <p:nvPr/>
        </p:nvSpPr>
        <p:spPr>
          <a:xfrm>
            <a:off x="107950" y="547688"/>
            <a:ext cx="8824913"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知识小结：</a:t>
            </a:r>
            <a:endParaRPr/>
          </a:p>
        </p:txBody>
      </p:sp>
      <p:sp>
        <p:nvSpPr>
          <p:cNvPr id="35843" name="文本框 27650">
            <a:extLst>
              <a:ext uri="{FF2B5EF4-FFF2-40B4-BE49-F238E27FC236}">
                <a16:creationId xmlns:a16="http://schemas.microsoft.com/office/drawing/2014/main" id="{04718E31-E660-4AFD-84C4-2F627AA135D1}"/>
              </a:ext>
            </a:extLst>
          </p:cNvPr>
          <p:cNvSpPr>
            <a:spLocks noChangeArrowheads="1"/>
          </p:cNvSpPr>
          <p:nvPr/>
        </p:nvSpPr>
        <p:spPr bwMode="auto">
          <a:xfrm>
            <a:off x="180975" y="2057400"/>
            <a:ext cx="10207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200" b="1">
                <a:latin typeface="宋体" panose="02010600030101010101" pitchFamily="2" charset="-122"/>
              </a:rPr>
              <a:t>磁现象</a:t>
            </a:r>
          </a:p>
        </p:txBody>
      </p:sp>
      <p:sp>
        <p:nvSpPr>
          <p:cNvPr id="35844" name="文本框 27651">
            <a:extLst>
              <a:ext uri="{FF2B5EF4-FFF2-40B4-BE49-F238E27FC236}">
                <a16:creationId xmlns:a16="http://schemas.microsoft.com/office/drawing/2014/main" id="{841E9E77-6864-4403-9595-80C1FF9E9098}"/>
              </a:ext>
            </a:extLst>
          </p:cNvPr>
          <p:cNvSpPr>
            <a:spLocks noChangeArrowheads="1"/>
          </p:cNvSpPr>
          <p:nvPr/>
        </p:nvSpPr>
        <p:spPr bwMode="auto">
          <a:xfrm>
            <a:off x="357188" y="4573588"/>
            <a:ext cx="844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200" b="1">
                <a:latin typeface="宋体" panose="02010600030101010101" pitchFamily="2" charset="-122"/>
              </a:rPr>
              <a:t>磁场</a:t>
            </a:r>
          </a:p>
        </p:txBody>
      </p:sp>
      <p:sp>
        <p:nvSpPr>
          <p:cNvPr id="35845" name="文本框 27652">
            <a:extLst>
              <a:ext uri="{FF2B5EF4-FFF2-40B4-BE49-F238E27FC236}">
                <a16:creationId xmlns:a16="http://schemas.microsoft.com/office/drawing/2014/main" id="{3B135EB1-83DD-4D0C-92F9-BB00F8C9FAF3}"/>
              </a:ext>
            </a:extLst>
          </p:cNvPr>
          <p:cNvSpPr>
            <a:spLocks noChangeArrowheads="1"/>
          </p:cNvSpPr>
          <p:nvPr/>
        </p:nvSpPr>
        <p:spPr bwMode="auto">
          <a:xfrm>
            <a:off x="252413" y="6291263"/>
            <a:ext cx="10207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200" b="1">
                <a:latin typeface="宋体" panose="02010600030101010101" pitchFamily="2" charset="-122"/>
              </a:rPr>
              <a:t>地磁场</a:t>
            </a:r>
          </a:p>
        </p:txBody>
      </p:sp>
      <p:sp>
        <p:nvSpPr>
          <p:cNvPr id="35846" name="TextBox 3">
            <a:extLst>
              <a:ext uri="{FF2B5EF4-FFF2-40B4-BE49-F238E27FC236}">
                <a16:creationId xmlns:a16="http://schemas.microsoft.com/office/drawing/2014/main" id="{418FE53A-B139-47B8-8B12-257C163EE902}"/>
              </a:ext>
            </a:extLst>
          </p:cNvPr>
          <p:cNvSpPr/>
          <p:nvPr/>
        </p:nvSpPr>
        <p:spPr>
          <a:xfrm>
            <a:off x="1549400" y="1000125"/>
            <a:ext cx="6767513" cy="8953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20000"/>
              </a:lnSpc>
            </a:pPr>
            <a:r>
              <a:rPr sz="2200" b="1">
                <a:ln w="9525" cap="flat" cmpd="sng" algn="ctr">
                  <a:noFill/>
                  <a:prstDash val="solid"/>
                  <a:round/>
                  <a:headEnd type="none" w="med" len="med"/>
                  <a:tailEnd type="none" w="med" len="med"/>
                </a:ln>
                <a:solidFill>
                  <a:srgbClr val="000000"/>
                </a:solidFill>
                <a:latin typeface="宋体" pitchFamily="2" charset="-122"/>
                <a:sym typeface="Wingdings"/>
              </a:rPr>
              <a:t>1、磁体的基本性质：（1）吸铁性</a:t>
            </a:r>
          </a:p>
          <a:p>
            <a:pPr eaLnBrk="1" hangingPunct="1">
              <a:lnSpc>
                <a:spcPct val="120000"/>
              </a:lnSpc>
            </a:pPr>
            <a:r>
              <a:rPr sz="2200" b="1">
                <a:ln w="9525" cap="flat" cmpd="sng" algn="ctr">
                  <a:noFill/>
                  <a:prstDash val="solid"/>
                  <a:round/>
                  <a:headEnd type="none" w="med" len="med"/>
                  <a:tailEnd type="none" w="med" len="med"/>
                </a:ln>
                <a:solidFill>
                  <a:srgbClr val="000000"/>
                </a:solidFill>
                <a:latin typeface="宋体" pitchFamily="2" charset="-122"/>
                <a:sym typeface="Wingdings"/>
              </a:rPr>
              <a:t>                   （2）指向性——“指南针”</a:t>
            </a:r>
            <a:endParaRPr sz="2200" b="1">
              <a:latin typeface="宋体" pitchFamily="2" charset="-122"/>
            </a:endParaRPr>
          </a:p>
        </p:txBody>
      </p:sp>
      <p:sp>
        <p:nvSpPr>
          <p:cNvPr id="35847" name="文本框 27654">
            <a:extLst>
              <a:ext uri="{FF2B5EF4-FFF2-40B4-BE49-F238E27FC236}">
                <a16:creationId xmlns:a16="http://schemas.microsoft.com/office/drawing/2014/main" id="{A94664A2-2741-4E3F-869F-C06DBE6F1EE3}"/>
              </a:ext>
            </a:extLst>
          </p:cNvPr>
          <p:cNvSpPr>
            <a:spLocks noChangeArrowheads="1"/>
          </p:cNvSpPr>
          <p:nvPr/>
        </p:nvSpPr>
        <p:spPr bwMode="auto">
          <a:xfrm>
            <a:off x="1549400" y="1909763"/>
            <a:ext cx="61896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200" b="1">
                <a:latin typeface="宋体" panose="02010600030101010101" pitchFamily="2" charset="-122"/>
              </a:rPr>
              <a:t>2、磁极：磁体上吸引能力最强的两个部位叫</a:t>
            </a:r>
            <a:r>
              <a:rPr lang="zh-CN" altLang="en-US" sz="2200" b="1">
                <a:solidFill>
                  <a:srgbClr val="CC0000"/>
                </a:solidFill>
                <a:latin typeface="宋体" panose="02010600030101010101" pitchFamily="2" charset="-122"/>
              </a:rPr>
              <a:t>磁极</a:t>
            </a:r>
            <a:endParaRPr lang="zh-CN" altLang="en-US" sz="2200"/>
          </a:p>
        </p:txBody>
      </p:sp>
      <p:sp>
        <p:nvSpPr>
          <p:cNvPr id="35848" name="文本框 27655">
            <a:extLst>
              <a:ext uri="{FF2B5EF4-FFF2-40B4-BE49-F238E27FC236}">
                <a16:creationId xmlns:a16="http://schemas.microsoft.com/office/drawing/2014/main" id="{06E51910-5200-4EF5-B8C6-193FBEC66E0D}"/>
              </a:ext>
            </a:extLst>
          </p:cNvPr>
          <p:cNvSpPr>
            <a:spLocks noChangeArrowheads="1"/>
          </p:cNvSpPr>
          <p:nvPr/>
        </p:nvSpPr>
        <p:spPr bwMode="auto">
          <a:xfrm>
            <a:off x="1549400" y="2420938"/>
            <a:ext cx="36750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200" b="1">
                <a:latin typeface="宋体" panose="02010600030101010101" pitchFamily="2" charset="-122"/>
              </a:rPr>
              <a:t>3、磁极间的相互作用规律：</a:t>
            </a:r>
          </a:p>
        </p:txBody>
      </p:sp>
      <p:sp>
        <p:nvSpPr>
          <p:cNvPr id="35849" name="文本框 27656">
            <a:extLst>
              <a:ext uri="{FF2B5EF4-FFF2-40B4-BE49-F238E27FC236}">
                <a16:creationId xmlns:a16="http://schemas.microsoft.com/office/drawing/2014/main" id="{DF934065-5DA2-4598-BFC8-926075E62E06}"/>
              </a:ext>
            </a:extLst>
          </p:cNvPr>
          <p:cNvSpPr>
            <a:spLocks noChangeArrowheads="1"/>
          </p:cNvSpPr>
          <p:nvPr/>
        </p:nvSpPr>
        <p:spPr bwMode="auto">
          <a:xfrm>
            <a:off x="1549400" y="2967038"/>
            <a:ext cx="33956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200" b="1">
                <a:latin typeface="宋体" panose="02010600030101010101" pitchFamily="2" charset="-122"/>
              </a:rPr>
              <a:t>4、磁化：</a:t>
            </a:r>
            <a:r>
              <a:rPr lang="zh-CN" altLang="en-US" sz="2200" b="1">
                <a:solidFill>
                  <a:srgbClr val="CC0000"/>
                </a:solidFill>
                <a:latin typeface="宋体" panose="02010600030101010101" pitchFamily="2" charset="-122"/>
              </a:rPr>
              <a:t>获得磁性的过程</a:t>
            </a:r>
            <a:endParaRPr lang="zh-CN" altLang="en-US" sz="2200"/>
          </a:p>
        </p:txBody>
      </p:sp>
      <p:sp>
        <p:nvSpPr>
          <p:cNvPr id="35850" name="TextBox 5">
            <a:extLst>
              <a:ext uri="{FF2B5EF4-FFF2-40B4-BE49-F238E27FC236}">
                <a16:creationId xmlns:a16="http://schemas.microsoft.com/office/drawing/2014/main" id="{210590F5-B8A8-44F8-9C1E-37E6900E59BE}"/>
              </a:ext>
            </a:extLst>
          </p:cNvPr>
          <p:cNvSpPr/>
          <p:nvPr/>
        </p:nvSpPr>
        <p:spPr>
          <a:xfrm>
            <a:off x="1404938" y="3475038"/>
            <a:ext cx="7343775" cy="4254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lang="en-US" altLang="zh-CN" sz="2200" b="1">
                <a:ln w="9525" cap="flat" cmpd="sng" algn="ctr">
                  <a:noFill/>
                  <a:prstDash val="solid"/>
                  <a:round/>
                  <a:headEnd type="none" w="med" len="med"/>
                  <a:tailEnd type="none" w="med" len="med"/>
                </a:ln>
                <a:solidFill>
                  <a:srgbClr val="000000"/>
                </a:solidFill>
                <a:latin typeface="宋体" pitchFamily="2" charset="-122"/>
                <a:sym typeface="Wingdings"/>
              </a:rPr>
              <a:t>1</a:t>
            </a:r>
            <a:r>
              <a:rPr sz="2200" b="1">
                <a:ln w="9525" cap="flat" cmpd="sng" algn="ctr">
                  <a:noFill/>
                  <a:prstDash val="solid"/>
                  <a:round/>
                  <a:headEnd type="none" w="med" len="med"/>
                  <a:tailEnd type="none" w="med" len="med"/>
                </a:ln>
                <a:solidFill>
                  <a:srgbClr val="000000"/>
                </a:solidFill>
                <a:latin typeface="宋体" pitchFamily="2" charset="-122"/>
                <a:sym typeface="Wingdings"/>
              </a:rPr>
              <a:t>、磁体周围存在一种看不见、摸不着的物质，叫做磁场</a:t>
            </a:r>
            <a:endParaRPr sz="2200" b="1">
              <a:solidFill>
                <a:srgbClr val="000000"/>
              </a:solidFill>
              <a:latin typeface="宋体" pitchFamily="2" charset="-122"/>
            </a:endParaRPr>
          </a:p>
        </p:txBody>
      </p:sp>
      <p:sp>
        <p:nvSpPr>
          <p:cNvPr id="35851" name="TextBox 5">
            <a:extLst>
              <a:ext uri="{FF2B5EF4-FFF2-40B4-BE49-F238E27FC236}">
                <a16:creationId xmlns:a16="http://schemas.microsoft.com/office/drawing/2014/main" id="{A31962F2-B915-4ADA-90B4-CCABC72B0CB7}"/>
              </a:ext>
            </a:extLst>
          </p:cNvPr>
          <p:cNvSpPr/>
          <p:nvPr/>
        </p:nvSpPr>
        <p:spPr>
          <a:xfrm>
            <a:off x="1406525" y="3836988"/>
            <a:ext cx="7527925" cy="5937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50000"/>
              </a:lnSpc>
            </a:pPr>
            <a:r>
              <a:rPr sz="2200" b="1">
                <a:ln w="9525" cap="flat" cmpd="sng" algn="ctr">
                  <a:noFill/>
                  <a:prstDash val="solid"/>
                  <a:round/>
                  <a:headEnd type="none" w="med" len="med"/>
                  <a:tailEnd type="none" w="med" len="med"/>
                </a:ln>
                <a:solidFill>
                  <a:srgbClr val="000000"/>
                </a:solidFill>
                <a:latin typeface="宋体" pitchFamily="2" charset="-122"/>
                <a:sym typeface="Wingdings"/>
              </a:rPr>
              <a:t>2、磁场的方向：</a:t>
            </a:r>
            <a:r>
              <a:rPr sz="2000" b="1">
                <a:ln w="9525" cap="flat" cmpd="sng" algn="ctr">
                  <a:noFill/>
                  <a:prstDash val="solid"/>
                  <a:round/>
                  <a:headEnd type="none" w="med" len="med"/>
                  <a:tailEnd type="none" w="med" len="med"/>
                </a:ln>
                <a:solidFill>
                  <a:srgbClr val="000000"/>
                </a:solidFill>
                <a:latin typeface="宋体" pitchFamily="2" charset="-122"/>
                <a:sym typeface="Wingdings"/>
              </a:rPr>
              <a:t>磁针静止时北极所指的方向为该点的磁场方向</a:t>
            </a:r>
            <a:endParaRPr sz="2000" b="1">
              <a:solidFill>
                <a:srgbClr val="000000"/>
              </a:solidFill>
              <a:latin typeface="宋体" pitchFamily="2" charset="-122"/>
            </a:endParaRPr>
          </a:p>
        </p:txBody>
      </p:sp>
      <p:sp>
        <p:nvSpPr>
          <p:cNvPr id="35852" name="文本框 27659">
            <a:extLst>
              <a:ext uri="{FF2B5EF4-FFF2-40B4-BE49-F238E27FC236}">
                <a16:creationId xmlns:a16="http://schemas.microsoft.com/office/drawing/2014/main" id="{6BBF0476-CBCA-4C4E-AD6F-C961752289A2}"/>
              </a:ext>
            </a:extLst>
          </p:cNvPr>
          <p:cNvSpPr/>
          <p:nvPr/>
        </p:nvSpPr>
        <p:spPr>
          <a:xfrm>
            <a:off x="1406525" y="4352925"/>
            <a:ext cx="7737475" cy="1795463"/>
          </a:xfrm>
          <a:prstGeom prst="rect">
            <a:avLst/>
          </a:prstGeom>
          <a:noFill/>
          <a:ln>
            <a:noFill/>
            <a:miter lim="800000"/>
          </a:ln>
        </p:spPr>
        <p:txBody>
          <a:bodyPr anchor="ct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宋体" pitchFamily="2" charset="-122"/>
              </a:rPr>
              <a:t>3、磁感线：</a:t>
            </a:r>
          </a:p>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宋体" pitchFamily="2" charset="-122"/>
              </a:rPr>
              <a:t>①</a:t>
            </a:r>
            <a:r>
              <a:rPr sz="2000" b="1">
                <a:ln w="9525" cap="flat" cmpd="sng" algn="ctr">
                  <a:noFill/>
                  <a:prstDash val="solid"/>
                  <a:round/>
                  <a:headEnd type="none" w="med" len="med"/>
                  <a:tailEnd type="none" w="med" len="med"/>
                </a:ln>
                <a:solidFill>
                  <a:srgbClr val="0000FF"/>
                </a:solidFill>
                <a:latin typeface="宋体" pitchFamily="2" charset="-122"/>
                <a:sym typeface="Wingdings"/>
              </a:rPr>
              <a:t>磁场是客观存在的，而磁感线是假想的物理模型，实际并不存在</a:t>
            </a:r>
          </a:p>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宋体" pitchFamily="2" charset="-122"/>
              </a:rPr>
              <a:t>②</a:t>
            </a:r>
            <a:r>
              <a:rPr sz="2000" b="1">
                <a:ln w="9525" cap="flat" cmpd="sng" algn="ctr">
                  <a:noFill/>
                  <a:prstDash val="solid"/>
                  <a:round/>
                  <a:headEnd type="none" w="med" len="med"/>
                  <a:tailEnd type="none" w="med" len="med"/>
                </a:ln>
                <a:solidFill>
                  <a:srgbClr val="0000FF"/>
                </a:solidFill>
                <a:latin typeface="宋体" pitchFamily="2" charset="-122"/>
                <a:sym typeface="Arial" pitchFamily="34" charset="0"/>
              </a:rPr>
              <a:t>磁体外部的磁感线</a:t>
            </a:r>
            <a:r>
              <a:rPr sz="2000" b="1">
                <a:ln w="9525" cap="flat" cmpd="sng" algn="ctr">
                  <a:noFill/>
                  <a:prstDash val="solid"/>
                  <a:round/>
                  <a:headEnd type="none" w="med" len="med"/>
                  <a:tailEnd type="none" w="med" len="med"/>
                </a:ln>
                <a:solidFill>
                  <a:srgbClr val="0000FF"/>
                </a:solidFill>
                <a:latin typeface="宋体" pitchFamily="2" charset="-122"/>
                <a:sym typeface="Wingdings"/>
              </a:rPr>
              <a:t>是从磁体的北极出来，回到磁体的南极；</a:t>
            </a:r>
          </a:p>
          <a:p>
            <a:pPr eaLnBrk="1" hangingPunct="1">
              <a:lnSpc>
                <a:spcPct val="140000"/>
              </a:lnSpc>
            </a:pPr>
            <a:r>
              <a:rPr sz="2000" b="1">
                <a:ln w="9525" cap="flat" cmpd="sng" algn="ctr">
                  <a:noFill/>
                  <a:prstDash val="solid"/>
                  <a:round/>
                  <a:headEnd type="none" w="med" len="med"/>
                  <a:tailEnd type="none" w="med" len="med"/>
                </a:ln>
                <a:solidFill>
                  <a:srgbClr val="0000FF"/>
                </a:solidFill>
                <a:latin typeface="宋体" pitchFamily="2" charset="-122"/>
                <a:sym typeface="宋体" pitchFamily="2" charset="-122"/>
              </a:rPr>
              <a:t>③</a:t>
            </a:r>
            <a:r>
              <a:rPr sz="2000" b="1">
                <a:ln w="9525" cap="flat" cmpd="sng" algn="ctr">
                  <a:noFill/>
                  <a:prstDash val="solid"/>
                  <a:round/>
                  <a:headEnd type="none" w="med" len="med"/>
                  <a:tailEnd type="none" w="med" len="med"/>
                </a:ln>
                <a:solidFill>
                  <a:srgbClr val="0000FF"/>
                </a:solidFill>
                <a:latin typeface="宋体" pitchFamily="2" charset="-122"/>
                <a:sym typeface="Arial" pitchFamily="34" charset="0"/>
              </a:rPr>
              <a:t>磁感线的方向是小磁针静止时北极所指的方向是该点的切线方向</a:t>
            </a:r>
            <a:endParaRPr sz="2000" b="1">
              <a:solidFill>
                <a:srgbClr val="0000FF"/>
              </a:solidFill>
              <a:latin typeface="宋体" pitchFamily="2" charset="-122"/>
            </a:endParaRPr>
          </a:p>
        </p:txBody>
      </p:sp>
      <p:sp>
        <p:nvSpPr>
          <p:cNvPr id="35853" name="文本框 27660">
            <a:extLst>
              <a:ext uri="{FF2B5EF4-FFF2-40B4-BE49-F238E27FC236}">
                <a16:creationId xmlns:a16="http://schemas.microsoft.com/office/drawing/2014/main" id="{27C6F088-1598-4544-A5DD-C3B2F6105647}"/>
              </a:ext>
            </a:extLst>
          </p:cNvPr>
          <p:cNvSpPr/>
          <p:nvPr/>
        </p:nvSpPr>
        <p:spPr>
          <a:xfrm>
            <a:off x="1360488" y="6300788"/>
            <a:ext cx="7548562" cy="39687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000" b="1">
                <a:ln w="9525" cap="flat" cmpd="sng" algn="ctr">
                  <a:noFill/>
                  <a:prstDash val="solid"/>
                  <a:round/>
                  <a:headEnd type="none" w="med" len="med"/>
                  <a:tailEnd type="none" w="med" len="med"/>
                </a:ln>
                <a:solidFill>
                  <a:srgbClr val="000000"/>
                </a:solidFill>
                <a:latin typeface="宋体" pitchFamily="2" charset="-122"/>
                <a:sym typeface="Wingdings"/>
              </a:rPr>
              <a:t>地球周围存在的磁场叫做</a:t>
            </a:r>
            <a:r>
              <a:rPr sz="2000" b="1">
                <a:ln w="9525" cap="flat" cmpd="sng" algn="ctr">
                  <a:noFill/>
                  <a:prstDash val="solid"/>
                  <a:round/>
                  <a:headEnd type="none" w="med" len="med"/>
                  <a:tailEnd type="none" w="med" len="med"/>
                </a:ln>
                <a:solidFill>
                  <a:srgbClr val="CC0000"/>
                </a:solidFill>
                <a:latin typeface="宋体" pitchFamily="2" charset="-122"/>
                <a:sym typeface="Wingdings"/>
              </a:rPr>
              <a:t>地磁场</a:t>
            </a:r>
            <a:r>
              <a:rPr sz="2000" b="1">
                <a:ln w="9525" cap="flat" cmpd="sng" algn="ctr">
                  <a:noFill/>
                  <a:prstDash val="solid"/>
                  <a:round/>
                  <a:headEnd type="none" w="med" len="med"/>
                  <a:tailEnd type="none" w="med" len="med"/>
                </a:ln>
                <a:solidFill>
                  <a:srgbClr val="FF0000"/>
                </a:solidFill>
                <a:latin typeface="宋体" pitchFamily="2" charset="-122"/>
                <a:sym typeface="Wingdings"/>
              </a:rPr>
              <a:t>。</a:t>
            </a:r>
            <a:r>
              <a:rPr sz="2000" b="1">
                <a:ln w="9525" cap="flat" cmpd="sng" algn="ctr">
                  <a:noFill/>
                  <a:prstDash val="solid"/>
                  <a:round/>
                  <a:headEnd type="none" w="med" len="med"/>
                  <a:tailEnd type="none" w="med" len="med"/>
                </a:ln>
                <a:solidFill>
                  <a:srgbClr val="000000"/>
                </a:solidFill>
                <a:latin typeface="宋体" pitchFamily="2" charset="-122"/>
                <a:sym typeface="Wingdings"/>
              </a:rPr>
              <a:t>指南针就是受“地磁场”的作用</a:t>
            </a:r>
            <a:endParaRPr sz="2000"/>
          </a:p>
        </p:txBody>
      </p:sp>
      <p:sp>
        <p:nvSpPr>
          <p:cNvPr id="35854" name="左大括号 27661">
            <a:extLst>
              <a:ext uri="{FF2B5EF4-FFF2-40B4-BE49-F238E27FC236}">
                <a16:creationId xmlns:a16="http://schemas.microsoft.com/office/drawing/2014/main" id="{F08DE3F0-AD15-40A5-A027-A5C10F5EA3AC}"/>
              </a:ext>
            </a:extLst>
          </p:cNvPr>
          <p:cNvSpPr>
            <a:spLocks noChangeArrowheads="1"/>
          </p:cNvSpPr>
          <p:nvPr/>
        </p:nvSpPr>
        <p:spPr bwMode="auto">
          <a:xfrm>
            <a:off x="1406525" y="1196975"/>
            <a:ext cx="142875" cy="2125663"/>
          </a:xfrm>
          <a:prstGeom prst="leftBrace">
            <a:avLst>
              <a:gd name="adj1" fmla="val 123844"/>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5" name="左大括号 27662">
            <a:extLst>
              <a:ext uri="{FF2B5EF4-FFF2-40B4-BE49-F238E27FC236}">
                <a16:creationId xmlns:a16="http://schemas.microsoft.com/office/drawing/2014/main" id="{8CCD4ABD-5689-4F26-8B47-B65433E56AF4}"/>
              </a:ext>
            </a:extLst>
          </p:cNvPr>
          <p:cNvSpPr>
            <a:spLocks noChangeArrowheads="1"/>
          </p:cNvSpPr>
          <p:nvPr/>
        </p:nvSpPr>
        <p:spPr bwMode="auto">
          <a:xfrm>
            <a:off x="1273175" y="3546475"/>
            <a:ext cx="133350" cy="2530475"/>
          </a:xfrm>
          <a:prstGeom prst="leftBrace">
            <a:avLst>
              <a:gd name="adj1" fmla="val 157959"/>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5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nimBg="1"/>
      <p:bldP spid="358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文本框 28674">
            <a:extLst>
              <a:ext uri="{FF2B5EF4-FFF2-40B4-BE49-F238E27FC236}">
                <a16:creationId xmlns:a16="http://schemas.microsoft.com/office/drawing/2014/main" id="{7C8D2E10-B07B-4E20-89FF-1D3F2810FBC9}"/>
              </a:ext>
            </a:extLst>
          </p:cNvPr>
          <p:cNvSpPr/>
          <p:nvPr/>
        </p:nvSpPr>
        <p:spPr>
          <a:xfrm>
            <a:off x="107950" y="549275"/>
            <a:ext cx="8824913"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试一试：</a:t>
            </a:r>
            <a:endParaRPr/>
          </a:p>
        </p:txBody>
      </p:sp>
    </p:spTree>
    <p:controls>
      <mc:AlternateContent xmlns:mc="http://schemas.openxmlformats.org/markup-compatibility/2006">
        <mc:Choice xmlns:v="urn:schemas-microsoft-com:vml" Requires="v">
          <p:control spid="35842" r:id="rId2" imgW="8283523" imgH="5469561"/>
        </mc:Choice>
        <mc:Fallback>
          <p:control r:id="rId2" imgW="8283523" imgH="5469561">
            <p:pic>
              <p:nvPicPr>
                <p:cNvPr id="2" name="Control 3">
                  <a:extLst>
                    <a:ext uri="{FF2B5EF4-FFF2-40B4-BE49-F238E27FC236}">
                      <a16:creationId xmlns:a16="http://schemas.microsoft.com/office/drawing/2014/main" id="{5D7D9CF9-B8F8-4BBA-BE24-B60C7AE52A31}"/>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125538"/>
                  <a:ext cx="8283575" cy="5468937"/>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6866" r:id="rId2" imgW="7866667" imgH="4810797"/>
        </mc:Choice>
        <mc:Fallback>
          <p:control r:id="rId2" imgW="7866667" imgH="4810797">
            <p:pic>
              <p:nvPicPr>
                <p:cNvPr id="37890" name="Control 2">
                  <a:extLst>
                    <a:ext uri="{FF2B5EF4-FFF2-40B4-BE49-F238E27FC236}">
                      <a16:creationId xmlns:a16="http://schemas.microsoft.com/office/drawing/2014/main" id="{8DCF6795-F517-4836-8C6B-E71F8C24948D}"/>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96975"/>
                  <a:ext cx="7866062" cy="48101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30721">
            <a:extLst>
              <a:ext uri="{FF2B5EF4-FFF2-40B4-BE49-F238E27FC236}">
                <a16:creationId xmlns:a16="http://schemas.microsoft.com/office/drawing/2014/main" id="{C4042DDE-BCA4-4CD9-8CC9-3FBE4350A064}"/>
              </a:ext>
            </a:extLst>
          </p:cNvPr>
          <p:cNvSpPr/>
          <p:nvPr/>
        </p:nvSpPr>
        <p:spPr>
          <a:xfrm>
            <a:off x="107950" y="547688"/>
            <a:ext cx="8824913"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练一练：</a:t>
            </a:r>
            <a:endParaRPr/>
          </a:p>
        </p:txBody>
      </p:sp>
      <p:sp>
        <p:nvSpPr>
          <p:cNvPr id="38915" name="文本框 30722">
            <a:extLst>
              <a:ext uri="{FF2B5EF4-FFF2-40B4-BE49-F238E27FC236}">
                <a16:creationId xmlns:a16="http://schemas.microsoft.com/office/drawing/2014/main" id="{F168596E-5813-4964-91D6-5157A8FB24EF}"/>
              </a:ext>
            </a:extLst>
          </p:cNvPr>
          <p:cNvSpPr>
            <a:spLocks noChangeArrowheads="1"/>
          </p:cNvSpPr>
          <p:nvPr/>
        </p:nvSpPr>
        <p:spPr bwMode="auto">
          <a:xfrm>
            <a:off x="250825" y="1074738"/>
            <a:ext cx="849788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200" b="1">
                <a:solidFill>
                  <a:srgbClr val="444444"/>
                </a:solidFill>
                <a:latin typeface="宋体" panose="02010600030101010101" pitchFamily="2" charset="-122"/>
                <a:sym typeface="宋体" panose="02010600030101010101" pitchFamily="2" charset="-122"/>
              </a:rPr>
              <a:t>1、</a:t>
            </a:r>
            <a:r>
              <a:rPr lang="zh-CN" altLang="en-US" sz="2200" b="1">
                <a:latin typeface="宋体" panose="02010600030101010101" pitchFamily="2" charset="-122"/>
                <a:sym typeface="Times New Roman" panose="02020603050405020304" pitchFamily="18" charset="0"/>
              </a:rPr>
              <a:t>两个外形完全相同的条形铁条a</a:t>
            </a:r>
            <a:r>
              <a:rPr lang="zh-CN" altLang="en-US" sz="2200" b="1">
                <a:latin typeface="宋体" panose="02010600030101010101" pitchFamily="2" charset="-122"/>
                <a:sym typeface="宋体" panose="02010600030101010101" pitchFamily="2" charset="-122"/>
              </a:rPr>
              <a:t>、</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，如图 所示，如按甲图所示</a:t>
            </a:r>
            <a:r>
              <a:rPr lang="zh-CN" altLang="en-US" sz="2200" b="1">
                <a:latin typeface="宋体" panose="02010600030101010101" pitchFamily="2" charset="-122"/>
                <a:sym typeface="Times New Roman" panose="02020603050405020304" pitchFamily="18" charset="0"/>
              </a:rPr>
              <a:t>，用手拿住a</a:t>
            </a:r>
            <a:r>
              <a:rPr lang="zh-CN" altLang="en-US" sz="2200" b="1">
                <a:latin typeface="宋体" panose="02010600030101010101" pitchFamily="2" charset="-122"/>
                <a:sym typeface="宋体" panose="02010600030101010101" pitchFamily="2" charset="-122"/>
              </a:rPr>
              <a:t>，铁条</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掉下来，如按乙图所示，用手拿住</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，铁条</a:t>
            </a:r>
            <a:r>
              <a:rPr lang="zh-CN" altLang="en-US" sz="2200" b="1">
                <a:latin typeface="宋体" panose="02010600030101010101" pitchFamily="2" charset="-122"/>
                <a:sym typeface="Times New Roman" panose="02020603050405020304" pitchFamily="18" charset="0"/>
              </a:rPr>
              <a:t>a</a:t>
            </a:r>
            <a:r>
              <a:rPr lang="zh-CN" altLang="en-US" sz="2200" b="1">
                <a:latin typeface="宋体" panose="02010600030101010101" pitchFamily="2" charset="-122"/>
                <a:sym typeface="宋体" panose="02010600030101010101" pitchFamily="2" charset="-122"/>
              </a:rPr>
              <a:t>不会掉下来，</a:t>
            </a:r>
            <a:r>
              <a:rPr lang="zh-CN" altLang="en-US" sz="2200" b="1">
                <a:latin typeface="宋体" panose="02010600030101010101" pitchFamily="2" charset="-122"/>
                <a:sym typeface="Times New Roman" panose="02020603050405020304" pitchFamily="18" charset="0"/>
              </a:rPr>
              <a:t>这</a:t>
            </a:r>
            <a:r>
              <a:rPr lang="zh-CN" altLang="en-US" sz="2200" b="1">
                <a:latin typeface="宋体" panose="02010600030101010101" pitchFamily="2" charset="-122"/>
                <a:sym typeface="宋体" panose="02010600030101010101" pitchFamily="2" charset="-122"/>
              </a:rPr>
              <a:t>一</a:t>
            </a:r>
            <a:r>
              <a:rPr lang="zh-CN" altLang="en-US" sz="2200" b="1">
                <a:latin typeface="宋体" panose="02010600030101010101" pitchFamily="2" charset="-122"/>
                <a:sym typeface="Times New Roman" panose="02020603050405020304" pitchFamily="18" charset="0"/>
              </a:rPr>
              <a:t>现象说明</a:t>
            </a:r>
            <a:r>
              <a:rPr lang="zh-CN" altLang="en-US" sz="2200" b="1">
                <a:latin typeface="宋体" panose="02010600030101010101" pitchFamily="2" charset="-122"/>
                <a:sym typeface="宋体" panose="02010600030101010101" pitchFamily="2" charset="-122"/>
              </a:rPr>
              <a:t>（　　）</a:t>
            </a:r>
            <a:endParaRPr lang="zh-CN" altLang="en-US" sz="2200" b="1">
              <a:latin typeface="宋体" panose="02010600030101010101" pitchFamily="2" charset="-122"/>
              <a:sym typeface="Times New Roman" panose="02020603050405020304" pitchFamily="18" charset="0"/>
            </a:endParaRPr>
          </a:p>
          <a:p>
            <a:pPr eaLnBrk="1" hangingPunct="1">
              <a:lnSpc>
                <a:spcPct val="120000"/>
              </a:lnSpc>
            </a:pPr>
            <a:r>
              <a:rPr lang="zh-CN" altLang="en-US" sz="2200" b="1">
                <a:latin typeface="宋体" panose="02010600030101010101" pitchFamily="2" charset="-122"/>
                <a:sym typeface="Times New Roman" panose="02020603050405020304" pitchFamily="18" charset="0"/>
              </a:rPr>
              <a:t>A</a:t>
            </a:r>
            <a:r>
              <a:rPr lang="zh-CN" altLang="en-US" sz="2200" b="1">
                <a:latin typeface="宋体" panose="02010600030101010101" pitchFamily="2" charset="-122"/>
                <a:sym typeface="宋体" panose="02010600030101010101" pitchFamily="2" charset="-122"/>
              </a:rPr>
              <a:t>．</a:t>
            </a:r>
            <a:r>
              <a:rPr lang="zh-CN" altLang="en-US" sz="2200" b="1">
                <a:latin typeface="宋体" panose="02010600030101010101" pitchFamily="2" charset="-122"/>
                <a:sym typeface="Times New Roman" panose="02020603050405020304" pitchFamily="18" charset="0"/>
              </a:rPr>
              <a:t>a</a:t>
            </a:r>
            <a:r>
              <a:rPr lang="zh-CN" altLang="en-US" sz="2200" b="1">
                <a:latin typeface="宋体" panose="02010600030101010101" pitchFamily="2" charset="-122"/>
                <a:sym typeface="宋体" panose="02010600030101010101" pitchFamily="2" charset="-122"/>
              </a:rPr>
              <a:t>不是磁铁，</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是磁铁　　</a:t>
            </a:r>
          </a:p>
          <a:p>
            <a:pPr eaLnBrk="1" hangingPunct="1">
              <a:lnSpc>
                <a:spcPct val="120000"/>
              </a:lnSpc>
            </a:pP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a:t>
            </a:r>
            <a:r>
              <a:rPr lang="zh-CN" altLang="en-US" sz="2200" b="1">
                <a:latin typeface="宋体" panose="02010600030101010101" pitchFamily="2" charset="-122"/>
                <a:sym typeface="Times New Roman" panose="02020603050405020304" pitchFamily="18" charset="0"/>
              </a:rPr>
              <a:t>a</a:t>
            </a:r>
            <a:r>
              <a:rPr lang="zh-CN" altLang="en-US" sz="2200" b="1">
                <a:latin typeface="宋体" panose="02010600030101010101" pitchFamily="2" charset="-122"/>
                <a:sym typeface="宋体" panose="02010600030101010101" pitchFamily="2" charset="-122"/>
              </a:rPr>
              <a:t>是磁铁，</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不是磁铁</a:t>
            </a:r>
            <a:endParaRPr lang="zh-CN" altLang="en-US" sz="2200" b="1">
              <a:latin typeface="宋体" panose="02010600030101010101" pitchFamily="2" charset="-122"/>
              <a:sym typeface="Times New Roman" panose="02020603050405020304" pitchFamily="18" charset="0"/>
            </a:endParaRPr>
          </a:p>
          <a:p>
            <a:pPr eaLnBrk="1" hangingPunct="1">
              <a:lnSpc>
                <a:spcPct val="120000"/>
              </a:lnSpc>
            </a:pPr>
            <a:r>
              <a:rPr lang="zh-CN" altLang="en-US" sz="2200" b="1">
                <a:latin typeface="宋体" panose="02010600030101010101" pitchFamily="2" charset="-122"/>
                <a:sym typeface="Times New Roman" panose="02020603050405020304" pitchFamily="18" charset="0"/>
              </a:rPr>
              <a:t>C</a:t>
            </a:r>
            <a:r>
              <a:rPr lang="zh-CN" altLang="en-US" sz="2200" b="1">
                <a:latin typeface="宋体" panose="02010600030101010101" pitchFamily="2" charset="-122"/>
                <a:sym typeface="宋体" panose="02010600030101010101" pitchFamily="2" charset="-122"/>
              </a:rPr>
              <a:t>．</a:t>
            </a:r>
            <a:r>
              <a:rPr lang="zh-CN" altLang="en-US" sz="2200" b="1">
                <a:latin typeface="宋体" panose="02010600030101010101" pitchFamily="2" charset="-122"/>
                <a:sym typeface="Times New Roman" panose="02020603050405020304" pitchFamily="18" charset="0"/>
              </a:rPr>
              <a:t>a</a:t>
            </a:r>
            <a:r>
              <a:rPr lang="zh-CN" altLang="en-US" sz="2200" b="1">
                <a:latin typeface="宋体" panose="02010600030101010101" pitchFamily="2" charset="-122"/>
                <a:sym typeface="宋体" panose="02010600030101010101" pitchFamily="2" charset="-122"/>
              </a:rPr>
              <a:t>和</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都不是磁铁　　    </a:t>
            </a:r>
          </a:p>
          <a:p>
            <a:pPr eaLnBrk="1" hangingPunct="1">
              <a:lnSpc>
                <a:spcPct val="120000"/>
              </a:lnSpc>
            </a:pPr>
            <a:r>
              <a:rPr lang="zh-CN" altLang="en-US" sz="2200" b="1">
                <a:latin typeface="宋体" panose="02010600030101010101" pitchFamily="2" charset="-122"/>
                <a:sym typeface="Times New Roman" panose="02020603050405020304" pitchFamily="18" charset="0"/>
              </a:rPr>
              <a:t>D</a:t>
            </a:r>
            <a:r>
              <a:rPr lang="zh-CN" altLang="en-US" sz="2200" b="1">
                <a:latin typeface="宋体" panose="02010600030101010101" pitchFamily="2" charset="-122"/>
                <a:sym typeface="宋体" panose="02010600030101010101" pitchFamily="2" charset="-122"/>
              </a:rPr>
              <a:t>．</a:t>
            </a:r>
            <a:r>
              <a:rPr lang="zh-CN" altLang="en-US" sz="2200" b="1">
                <a:latin typeface="宋体" panose="02010600030101010101" pitchFamily="2" charset="-122"/>
                <a:sym typeface="Times New Roman" panose="02020603050405020304" pitchFamily="18" charset="0"/>
              </a:rPr>
              <a:t>a</a:t>
            </a:r>
            <a:r>
              <a:rPr lang="zh-CN" altLang="en-US" sz="2200" b="1">
                <a:latin typeface="宋体" panose="02010600030101010101" pitchFamily="2" charset="-122"/>
                <a:sym typeface="宋体" panose="02010600030101010101" pitchFamily="2" charset="-122"/>
              </a:rPr>
              <a:t>和</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都是磁铁</a:t>
            </a:r>
            <a:endParaRPr lang="zh-CN" altLang="en-US" sz="2200"/>
          </a:p>
        </p:txBody>
      </p:sp>
      <p:sp>
        <p:nvSpPr>
          <p:cNvPr id="38916" name="文本框 30723">
            <a:extLst>
              <a:ext uri="{FF2B5EF4-FFF2-40B4-BE49-F238E27FC236}">
                <a16:creationId xmlns:a16="http://schemas.microsoft.com/office/drawing/2014/main" id="{0C5C16F0-8EF5-4C0C-8698-253FB21D3F11}"/>
              </a:ext>
            </a:extLst>
          </p:cNvPr>
          <p:cNvSpPr/>
          <p:nvPr/>
        </p:nvSpPr>
        <p:spPr>
          <a:xfrm>
            <a:off x="3563938" y="1916113"/>
            <a:ext cx="336550" cy="4572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lang="en-US" altLang="zh-CN" sz="2400" b="1">
                <a:ln w="9525" cap="flat" cmpd="sng" algn="ctr">
                  <a:noFill/>
                  <a:prstDash val="solid"/>
                  <a:round/>
                  <a:headEnd type="none" w="med" len="med"/>
                  <a:tailEnd type="none" w="med" len="med"/>
                </a:ln>
                <a:solidFill>
                  <a:srgbClr val="FF0000"/>
                </a:solidFill>
                <a:latin typeface="宋体" pitchFamily="2" charset="-122"/>
                <a:sym typeface="宋体" pitchFamily="2" charset="-122"/>
              </a:rPr>
              <a:t>A</a:t>
            </a:r>
            <a:endParaRPr lang="en-US" altLang="zh-CN" sz="2400" b="1">
              <a:solidFill>
                <a:srgbClr val="FF0000"/>
              </a:solidFill>
              <a:latin typeface="宋体" pitchFamily="2" charset="-122"/>
              <a:sym typeface="宋体" pitchFamily="2" charset="-122"/>
            </a:endParaRPr>
          </a:p>
        </p:txBody>
      </p:sp>
      <p:graphicFrame>
        <p:nvGraphicFramePr>
          <p:cNvPr id="38917" name="对象 30724">
            <a:extLst>
              <a:ext uri="{FF2B5EF4-FFF2-40B4-BE49-F238E27FC236}">
                <a16:creationId xmlns:a16="http://schemas.microsoft.com/office/drawing/2014/main" id="{D2B27F68-D05C-4AB6-BB6D-AC1E7EB369EE}"/>
              </a:ext>
            </a:extLst>
          </p:cNvPr>
          <p:cNvGraphicFramePr>
            <a:graphicFrameLocks noChangeAspect="1"/>
          </p:cNvGraphicFramePr>
          <p:nvPr/>
        </p:nvGraphicFramePr>
        <p:xfrm>
          <a:off x="4305300" y="2373313"/>
          <a:ext cx="3702050" cy="1462087"/>
        </p:xfrm>
        <a:graphic>
          <a:graphicData uri="http://schemas.openxmlformats.org/presentationml/2006/ole">
            <mc:AlternateContent xmlns:mc="http://schemas.openxmlformats.org/markup-compatibility/2006">
              <mc:Choice xmlns:v="urn:schemas-microsoft-com:vml" Requires="v">
                <p:oleObj spid="_x0000_s37890" r:id="rId3" imgW="1104762" imgH="838095" progId="PBrush">
                  <p:embed/>
                </p:oleObj>
              </mc:Choice>
              <mc:Fallback>
                <p:oleObj r:id="rId3" imgW="1104762" imgH="838095" progId="PBrush">
                  <p:embed/>
                  <p:pic>
                    <p:nvPicPr>
                      <p:cNvPr id="38917" name="对象 30724">
                        <a:extLst>
                          <a:ext uri="{FF2B5EF4-FFF2-40B4-BE49-F238E27FC236}">
                            <a16:creationId xmlns:a16="http://schemas.microsoft.com/office/drawing/2014/main" id="{D2B27F68-D05C-4AB6-BB6D-AC1E7EB36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726" r="10825" b="23090"/>
                      <a:stretch>
                        <a:fillRect/>
                      </a:stretch>
                    </p:blipFill>
                    <p:spPr bwMode="auto">
                      <a:xfrm>
                        <a:off x="4305300" y="2373313"/>
                        <a:ext cx="370205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38918" name="文本框 30725">
            <a:extLst>
              <a:ext uri="{FF2B5EF4-FFF2-40B4-BE49-F238E27FC236}">
                <a16:creationId xmlns:a16="http://schemas.microsoft.com/office/drawing/2014/main" id="{6ECA26AC-CDE8-4470-A025-2E7B5DC04B01}"/>
              </a:ext>
            </a:extLst>
          </p:cNvPr>
          <p:cNvSpPr>
            <a:spLocks noChangeArrowheads="1"/>
          </p:cNvSpPr>
          <p:nvPr/>
        </p:nvSpPr>
        <p:spPr bwMode="auto">
          <a:xfrm>
            <a:off x="250825" y="3957638"/>
            <a:ext cx="84978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200" b="1">
                <a:latin typeface="宋体" panose="02010600030101010101" pitchFamily="2" charset="-122"/>
                <a:sym typeface="宋体" panose="02010600030101010101" pitchFamily="2" charset="-122"/>
              </a:rPr>
              <a:t>2、有三个形状完全相同的磁铁或铁棒</a:t>
            </a:r>
            <a:r>
              <a:rPr lang="zh-CN" altLang="en-US" sz="2200" b="1">
                <a:latin typeface="宋体" panose="02010600030101010101" pitchFamily="2" charset="-122"/>
                <a:sym typeface="Times New Roman" panose="02020603050405020304" pitchFamily="18" charset="0"/>
              </a:rPr>
              <a:t>A</a:t>
            </a:r>
            <a:r>
              <a:rPr lang="zh-CN" altLang="en-US" sz="2200" b="1">
                <a:latin typeface="宋体" panose="02010600030101010101" pitchFamily="2" charset="-122"/>
                <a:sym typeface="宋体" panose="02010600030101010101" pitchFamily="2" charset="-122"/>
              </a:rPr>
              <a:t>、</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a:t>
            </a:r>
            <a:r>
              <a:rPr lang="zh-CN" altLang="en-US" sz="2200" b="1">
                <a:latin typeface="宋体" panose="02010600030101010101" pitchFamily="2" charset="-122"/>
                <a:sym typeface="Times New Roman" panose="02020603050405020304" pitchFamily="18" charset="0"/>
              </a:rPr>
              <a:t>C</a:t>
            </a:r>
            <a:r>
              <a:rPr lang="zh-CN" altLang="en-US" sz="2200" b="1">
                <a:latin typeface="宋体" panose="02010600030101010101" pitchFamily="2" charset="-122"/>
                <a:sym typeface="宋体" panose="02010600030101010101" pitchFamily="2" charset="-122"/>
              </a:rPr>
              <a:t>悬挂在细线下，它们间的相互作用情况如图所示，由此可以判断（  </a:t>
            </a:r>
            <a:r>
              <a:rPr lang="zh-CN" altLang="en-US" sz="2200" b="1">
                <a:solidFill>
                  <a:srgbClr val="FF0000"/>
                </a:solidFill>
                <a:latin typeface="宋体" panose="02010600030101010101" pitchFamily="2" charset="-122"/>
                <a:sym typeface="宋体" panose="02010600030101010101" pitchFamily="2" charset="-122"/>
              </a:rPr>
              <a:t>  </a:t>
            </a:r>
            <a:r>
              <a:rPr lang="zh-CN" altLang="en-US" sz="2200" b="1">
                <a:latin typeface="宋体" panose="02010600030101010101" pitchFamily="2" charset="-122"/>
                <a:sym typeface="宋体" panose="02010600030101010101" pitchFamily="2" charset="-122"/>
              </a:rPr>
              <a:t>  ）</a:t>
            </a:r>
          </a:p>
          <a:p>
            <a:pPr eaLnBrk="1" hangingPunct="1">
              <a:lnSpc>
                <a:spcPct val="130000"/>
              </a:lnSpc>
            </a:pPr>
            <a:r>
              <a:rPr lang="zh-CN" altLang="en-US" sz="2200" b="1">
                <a:latin typeface="宋体" panose="02010600030101010101" pitchFamily="2" charset="-122"/>
                <a:sym typeface="宋体" panose="02010600030101010101" pitchFamily="2" charset="-122"/>
              </a:rPr>
              <a:t>(A)　</a:t>
            </a:r>
            <a:r>
              <a:rPr lang="zh-CN" altLang="en-US" sz="2200" b="1">
                <a:latin typeface="宋体" panose="02010600030101010101" pitchFamily="2" charset="-122"/>
                <a:sym typeface="Times New Roman" panose="02020603050405020304" pitchFamily="18" charset="0"/>
              </a:rPr>
              <a:t>A</a:t>
            </a:r>
            <a:r>
              <a:rPr lang="zh-CN" altLang="en-US" sz="2200" b="1">
                <a:latin typeface="宋体" panose="02010600030101010101" pitchFamily="2" charset="-122"/>
                <a:sym typeface="宋体" panose="02010600030101010101" pitchFamily="2" charset="-122"/>
              </a:rPr>
              <a:t>是磁铁，</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是铁棒</a:t>
            </a:r>
          </a:p>
          <a:p>
            <a:pPr eaLnBrk="1" hangingPunct="1">
              <a:lnSpc>
                <a:spcPct val="130000"/>
              </a:lnSpc>
            </a:pP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　</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是磁铁，</a:t>
            </a:r>
            <a:r>
              <a:rPr lang="zh-CN" altLang="en-US" sz="2200" b="1">
                <a:latin typeface="宋体" panose="02010600030101010101" pitchFamily="2" charset="-122"/>
                <a:sym typeface="Times New Roman" panose="02020603050405020304" pitchFamily="18" charset="0"/>
              </a:rPr>
              <a:t>C</a:t>
            </a:r>
            <a:r>
              <a:rPr lang="zh-CN" altLang="en-US" sz="2200" b="1">
                <a:latin typeface="宋体" panose="02010600030101010101" pitchFamily="2" charset="-122"/>
                <a:sym typeface="宋体" panose="02010600030101010101" pitchFamily="2" charset="-122"/>
              </a:rPr>
              <a:t>是铁棒   </a:t>
            </a:r>
          </a:p>
          <a:p>
            <a:pPr eaLnBrk="1" hangingPunct="1">
              <a:lnSpc>
                <a:spcPct val="130000"/>
              </a:lnSpc>
            </a:pPr>
            <a:r>
              <a:rPr lang="zh-CN" altLang="en-US" sz="2200" b="1">
                <a:latin typeface="宋体" panose="02010600030101010101" pitchFamily="2" charset="-122"/>
                <a:sym typeface="宋体" panose="02010600030101010101" pitchFamily="2" charset="-122"/>
              </a:rPr>
              <a:t>(C)　</a:t>
            </a:r>
            <a:r>
              <a:rPr lang="zh-CN" altLang="en-US" sz="2200" b="1">
                <a:latin typeface="宋体" panose="02010600030101010101" pitchFamily="2" charset="-122"/>
                <a:sym typeface="Times New Roman" panose="02020603050405020304" pitchFamily="18" charset="0"/>
              </a:rPr>
              <a:t>A</a:t>
            </a:r>
            <a:r>
              <a:rPr lang="zh-CN" altLang="en-US" sz="2200" b="1">
                <a:latin typeface="宋体" panose="02010600030101010101" pitchFamily="2" charset="-122"/>
                <a:sym typeface="宋体" panose="02010600030101010101" pitchFamily="2" charset="-122"/>
              </a:rPr>
              <a:t>可能是磁铁，也可能是铁棒  </a:t>
            </a:r>
          </a:p>
          <a:p>
            <a:pPr eaLnBrk="1" hangingPunct="1">
              <a:lnSpc>
                <a:spcPct val="130000"/>
              </a:lnSpc>
            </a:pPr>
            <a:r>
              <a:rPr lang="zh-CN" altLang="en-US" sz="2200" b="1">
                <a:latin typeface="宋体" panose="02010600030101010101" pitchFamily="2" charset="-122"/>
                <a:sym typeface="Times New Roman" panose="02020603050405020304" pitchFamily="18" charset="0"/>
              </a:rPr>
              <a:t>(D)</a:t>
            </a:r>
            <a:r>
              <a:rPr lang="zh-CN" altLang="en-US" sz="2200" b="1">
                <a:latin typeface="宋体" panose="02010600030101010101" pitchFamily="2" charset="-122"/>
                <a:sym typeface="宋体" panose="02010600030101010101" pitchFamily="2" charset="-122"/>
              </a:rPr>
              <a:t>　</a:t>
            </a:r>
            <a:r>
              <a:rPr lang="zh-CN" altLang="en-US" sz="2200" b="1">
                <a:latin typeface="宋体" panose="02010600030101010101" pitchFamily="2" charset="-122"/>
                <a:sym typeface="Times New Roman" panose="02020603050405020304" pitchFamily="18" charset="0"/>
              </a:rPr>
              <a:t>C</a:t>
            </a:r>
            <a:r>
              <a:rPr lang="zh-CN" altLang="en-US" sz="2200" b="1">
                <a:latin typeface="宋体" panose="02010600030101010101" pitchFamily="2" charset="-122"/>
                <a:sym typeface="宋体" panose="02010600030101010101" pitchFamily="2" charset="-122"/>
              </a:rPr>
              <a:t>可能是磁铁，也可能是铁棒</a:t>
            </a:r>
            <a:endParaRPr lang="zh-CN" altLang="en-US" sz="2200" b="1">
              <a:latin typeface="宋体" panose="02010600030101010101" pitchFamily="2" charset="-122"/>
            </a:endParaRPr>
          </a:p>
        </p:txBody>
      </p:sp>
      <p:sp>
        <p:nvSpPr>
          <p:cNvPr id="38919" name="文本框 30726">
            <a:extLst>
              <a:ext uri="{FF2B5EF4-FFF2-40B4-BE49-F238E27FC236}">
                <a16:creationId xmlns:a16="http://schemas.microsoft.com/office/drawing/2014/main" id="{9AEC4C5C-1E4D-4B3F-BD0A-4845710FA4F3}"/>
              </a:ext>
            </a:extLst>
          </p:cNvPr>
          <p:cNvSpPr/>
          <p:nvPr/>
        </p:nvSpPr>
        <p:spPr>
          <a:xfrm>
            <a:off x="6227763" y="4435475"/>
            <a:ext cx="334962" cy="4572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lang="en-US" altLang="zh-CN" sz="2400" b="1">
                <a:ln w="9525" cap="flat" cmpd="sng" algn="ctr">
                  <a:noFill/>
                  <a:prstDash val="solid"/>
                  <a:round/>
                  <a:headEnd type="none" w="med" len="med"/>
                  <a:tailEnd type="none" w="med" len="med"/>
                </a:ln>
                <a:solidFill>
                  <a:srgbClr val="FF0000"/>
                </a:solidFill>
                <a:latin typeface="宋体" pitchFamily="2" charset="-122"/>
                <a:sym typeface="宋体" pitchFamily="2" charset="-122"/>
              </a:rPr>
              <a:t>C</a:t>
            </a:r>
            <a:endParaRPr lang="en-US" altLang="zh-CN" sz="2400" b="1">
              <a:solidFill>
                <a:srgbClr val="FF0000"/>
              </a:solidFill>
              <a:latin typeface="宋体" pitchFamily="2" charset="-122"/>
              <a:sym typeface="宋体" pitchFamily="2" charset="-122"/>
            </a:endParaRPr>
          </a:p>
        </p:txBody>
      </p:sp>
      <p:graphicFrame>
        <p:nvGraphicFramePr>
          <p:cNvPr id="38920" name="对象 30727">
            <a:extLst>
              <a:ext uri="{FF2B5EF4-FFF2-40B4-BE49-F238E27FC236}">
                <a16:creationId xmlns:a16="http://schemas.microsoft.com/office/drawing/2014/main" id="{850D8864-4959-4C3D-9292-C6082D514EA6}"/>
              </a:ext>
            </a:extLst>
          </p:cNvPr>
          <p:cNvGraphicFramePr>
            <a:graphicFrameLocks noChangeAspect="1"/>
          </p:cNvGraphicFramePr>
          <p:nvPr/>
        </p:nvGraphicFramePr>
        <p:xfrm>
          <a:off x="5292725" y="5440363"/>
          <a:ext cx="3025775" cy="1222375"/>
        </p:xfrm>
        <a:graphic>
          <a:graphicData uri="http://schemas.openxmlformats.org/presentationml/2006/ole">
            <mc:AlternateContent xmlns:mc="http://schemas.openxmlformats.org/markup-compatibility/2006">
              <mc:Choice xmlns:v="urn:schemas-microsoft-com:vml" Requires="v">
                <p:oleObj spid="_x0000_s37891" r:id="rId5" imgW="2962689" imgH="685714" progId="PBrush">
                  <p:embed/>
                </p:oleObj>
              </mc:Choice>
              <mc:Fallback>
                <p:oleObj r:id="rId5" imgW="2962689" imgH="685714" progId="PBrush">
                  <p:embed/>
                  <p:pic>
                    <p:nvPicPr>
                      <p:cNvPr id="38920" name="对象 30727">
                        <a:extLst>
                          <a:ext uri="{FF2B5EF4-FFF2-40B4-BE49-F238E27FC236}">
                            <a16:creationId xmlns:a16="http://schemas.microsoft.com/office/drawing/2014/main" id="{850D8864-4959-4C3D-9292-C6082D514EA6}"/>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292725" y="5440363"/>
                        <a:ext cx="30257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1+#ppt_w/2"/>
                                          </p:val>
                                        </p:tav>
                                        <p:tav tm="100000">
                                          <p:val>
                                            <p:strVal val="#ppt_x"/>
                                          </p:val>
                                        </p:tav>
                                      </p:tavLst>
                                    </p:anim>
                                    <p:anim calcmode="lin" valueType="num">
                                      <p:cBhvr additive="base">
                                        <p:cTn id="8" dur="500" fill="hold"/>
                                        <p:tgtEl>
                                          <p:spTgt spid="389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8919"/>
                                        </p:tgtEl>
                                        <p:attrNameLst>
                                          <p:attrName>style.visibility</p:attrName>
                                        </p:attrNameLst>
                                      </p:cBhvr>
                                      <p:to>
                                        <p:strVal val="visible"/>
                                      </p:to>
                                    </p:set>
                                    <p:anim calcmode="lin" valueType="num">
                                      <p:cBhvr additive="base">
                                        <p:cTn id="13" dur="500" fill="hold"/>
                                        <p:tgtEl>
                                          <p:spTgt spid="38919"/>
                                        </p:tgtEl>
                                        <p:attrNameLst>
                                          <p:attrName>ppt_x</p:attrName>
                                        </p:attrNameLst>
                                      </p:cBhvr>
                                      <p:tavLst>
                                        <p:tav tm="0">
                                          <p:val>
                                            <p:strVal val="1+#ppt_w/2"/>
                                          </p:val>
                                        </p:tav>
                                        <p:tav tm="100000">
                                          <p:val>
                                            <p:strVal val="#ppt_x"/>
                                          </p:val>
                                        </p:tav>
                                      </p:tavLst>
                                    </p:anim>
                                    <p:anim calcmode="lin" valueType="num">
                                      <p:cBhvr additive="base">
                                        <p:cTn id="14" dur="500" fill="hold"/>
                                        <p:tgtEl>
                                          <p:spTgt spid="389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31745">
            <a:extLst>
              <a:ext uri="{FF2B5EF4-FFF2-40B4-BE49-F238E27FC236}">
                <a16:creationId xmlns:a16="http://schemas.microsoft.com/office/drawing/2014/main" id="{3C915532-BEEC-44A9-BCC2-6416AF2EA420}"/>
              </a:ext>
            </a:extLst>
          </p:cNvPr>
          <p:cNvSpPr>
            <a:spLocks noChangeArrowheads="1"/>
          </p:cNvSpPr>
          <p:nvPr/>
        </p:nvSpPr>
        <p:spPr bwMode="auto">
          <a:xfrm>
            <a:off x="323850" y="1052513"/>
            <a:ext cx="842486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200" b="1">
                <a:latin typeface="宋体" panose="02010600030101010101" pitchFamily="2" charset="-122"/>
                <a:sym typeface="宋体" panose="02010600030101010101" pitchFamily="2" charset="-122"/>
              </a:rPr>
              <a:t>3、两个磁极之间有一个小磁针，小磁针静止时的指向如图所示，请在图中标出两个磁极的极性和磁感线的方向。</a:t>
            </a:r>
          </a:p>
        </p:txBody>
      </p:sp>
      <p:graphicFrame>
        <p:nvGraphicFramePr>
          <p:cNvPr id="39939" name="对象 31746">
            <a:extLst>
              <a:ext uri="{FF2B5EF4-FFF2-40B4-BE49-F238E27FC236}">
                <a16:creationId xmlns:a16="http://schemas.microsoft.com/office/drawing/2014/main" id="{FE648F0C-BB46-4D68-8096-CDC483B89FAA}"/>
              </a:ext>
            </a:extLst>
          </p:cNvPr>
          <p:cNvGraphicFramePr>
            <a:graphicFrameLocks noChangeAspect="1"/>
          </p:cNvGraphicFramePr>
          <p:nvPr/>
        </p:nvGraphicFramePr>
        <p:xfrm>
          <a:off x="468313" y="2133600"/>
          <a:ext cx="3095625" cy="1655763"/>
        </p:xfrm>
        <a:graphic>
          <a:graphicData uri="http://schemas.openxmlformats.org/presentationml/2006/ole">
            <mc:AlternateContent xmlns:mc="http://schemas.openxmlformats.org/markup-compatibility/2006">
              <mc:Choice xmlns:v="urn:schemas-microsoft-com:vml" Requires="v">
                <p:oleObj spid="_x0000_s38914" r:id="rId3" imgW="2914286" imgH="1876190" progId="PBrush">
                  <p:embed/>
                </p:oleObj>
              </mc:Choice>
              <mc:Fallback>
                <p:oleObj r:id="rId3" imgW="2914286" imgH="1876190" progId="PBrush">
                  <p:embed/>
                  <p:pic>
                    <p:nvPicPr>
                      <p:cNvPr id="39939" name="对象 31746">
                        <a:extLst>
                          <a:ext uri="{FF2B5EF4-FFF2-40B4-BE49-F238E27FC236}">
                            <a16:creationId xmlns:a16="http://schemas.microsoft.com/office/drawing/2014/main" id="{FE648F0C-BB46-4D68-8096-CDC483B89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133600"/>
                        <a:ext cx="30956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39940" name="文本框 31747">
            <a:extLst>
              <a:ext uri="{FF2B5EF4-FFF2-40B4-BE49-F238E27FC236}">
                <a16:creationId xmlns:a16="http://schemas.microsoft.com/office/drawing/2014/main" id="{0EF41CC8-3F2A-408C-8B58-D48A04802B74}"/>
              </a:ext>
            </a:extLst>
          </p:cNvPr>
          <p:cNvSpPr/>
          <p:nvPr/>
        </p:nvSpPr>
        <p:spPr>
          <a:xfrm>
            <a:off x="107950" y="547688"/>
            <a:ext cx="8824913"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练一练：</a:t>
            </a:r>
            <a:endParaRPr/>
          </a:p>
        </p:txBody>
      </p:sp>
      <p:pic>
        <p:nvPicPr>
          <p:cNvPr id="39941" name="图片 31748">
            <a:extLst>
              <a:ext uri="{FF2B5EF4-FFF2-40B4-BE49-F238E27FC236}">
                <a16:creationId xmlns:a16="http://schemas.microsoft.com/office/drawing/2014/main" id="{8B56EAA7-E3C3-484D-BE8B-1A2454890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889" t="20399" r="4736" b="14954"/>
          <a:stretch>
            <a:fillRect/>
          </a:stretch>
        </p:blipFill>
        <p:spPr bwMode="auto">
          <a:xfrm>
            <a:off x="4743450" y="2471738"/>
            <a:ext cx="31289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9942" name="文本框 31749">
            <a:extLst>
              <a:ext uri="{FF2B5EF4-FFF2-40B4-BE49-F238E27FC236}">
                <a16:creationId xmlns:a16="http://schemas.microsoft.com/office/drawing/2014/main" id="{CE631EAA-CB14-4BBA-AB4F-2586D40A9D5C}"/>
              </a:ext>
            </a:extLst>
          </p:cNvPr>
          <p:cNvSpPr>
            <a:spLocks noChangeArrowheads="1"/>
          </p:cNvSpPr>
          <p:nvPr/>
        </p:nvSpPr>
        <p:spPr bwMode="auto">
          <a:xfrm>
            <a:off x="325438" y="3862388"/>
            <a:ext cx="82804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40000"/>
              </a:lnSpc>
            </a:pPr>
            <a:r>
              <a:rPr lang="zh-CN" altLang="en-US" sz="2200" b="1">
                <a:latin typeface="宋体" panose="02010600030101010101" pitchFamily="2" charset="-122"/>
                <a:sym typeface="宋体" panose="02010600030101010101" pitchFamily="2" charset="-122"/>
              </a:rPr>
              <a:t>4、关于磁场和磁感线的理解，正确的是（    </a:t>
            </a:r>
            <a:r>
              <a:rPr lang="zh-CN" altLang="en-US" sz="2200" b="1">
                <a:solidFill>
                  <a:srgbClr val="FF0000"/>
                </a:solidFill>
                <a:latin typeface="宋体" panose="02010600030101010101" pitchFamily="2" charset="-122"/>
                <a:sym typeface="宋体" panose="02010600030101010101" pitchFamily="2" charset="-122"/>
              </a:rPr>
              <a:t> </a:t>
            </a:r>
            <a:r>
              <a:rPr lang="zh-CN" altLang="en-US" sz="2200" b="1">
                <a:latin typeface="宋体" panose="02010600030101010101" pitchFamily="2" charset="-122"/>
                <a:sym typeface="宋体" panose="02010600030101010101" pitchFamily="2" charset="-122"/>
              </a:rPr>
              <a:t>）</a:t>
            </a:r>
            <a:endParaRPr lang="zh-CN" altLang="en-US" sz="2200" b="1">
              <a:latin typeface="宋体" panose="02010600030101010101" pitchFamily="2" charset="-122"/>
              <a:sym typeface="Times New Roman" panose="02020603050405020304" pitchFamily="18" charset="0"/>
            </a:endParaRPr>
          </a:p>
          <a:p>
            <a:pPr eaLnBrk="1" hangingPunct="1">
              <a:lnSpc>
                <a:spcPct val="140000"/>
              </a:lnSpc>
            </a:pPr>
            <a:r>
              <a:rPr lang="zh-CN" altLang="en-US" sz="2200" b="1">
                <a:latin typeface="宋体" panose="02010600030101010101" pitchFamily="2" charset="-122"/>
                <a:sym typeface="Times New Roman" panose="02020603050405020304" pitchFamily="18" charset="0"/>
              </a:rPr>
              <a:t>A． </a:t>
            </a:r>
            <a:r>
              <a:rPr lang="zh-CN" altLang="en-US" sz="2200" b="1">
                <a:latin typeface="宋体" panose="02010600030101010101" pitchFamily="2" charset="-122"/>
                <a:sym typeface="宋体" panose="02010600030101010101" pitchFamily="2" charset="-122"/>
              </a:rPr>
              <a:t>磁场看不到、摸不到，所以它不存在</a:t>
            </a:r>
            <a:endParaRPr lang="zh-CN" altLang="en-US" sz="2200" b="1">
              <a:latin typeface="宋体" panose="02010600030101010101" pitchFamily="2" charset="-122"/>
              <a:sym typeface="Times New Roman" panose="02020603050405020304" pitchFamily="18" charset="0"/>
            </a:endParaRPr>
          </a:p>
          <a:p>
            <a:pPr eaLnBrk="1" hangingPunct="1">
              <a:lnSpc>
                <a:spcPct val="140000"/>
              </a:lnSpc>
            </a:pPr>
            <a:r>
              <a:rPr lang="zh-CN" altLang="en-US" sz="2200" b="1">
                <a:latin typeface="宋体" panose="02010600030101010101" pitchFamily="2" charset="-122"/>
                <a:sym typeface="Times New Roman" panose="02020603050405020304" pitchFamily="18" charset="0"/>
              </a:rPr>
              <a:t>B． </a:t>
            </a:r>
            <a:r>
              <a:rPr lang="zh-CN" altLang="en-US" sz="2200" b="1">
                <a:latin typeface="宋体" panose="02010600030101010101" pitchFamily="2" charset="-122"/>
                <a:sym typeface="宋体" panose="02010600030101010101" pitchFamily="2" charset="-122"/>
              </a:rPr>
              <a:t>在磁场中任意画一些曲线，这些曲线就是磁感线</a:t>
            </a:r>
            <a:endParaRPr lang="zh-CN" altLang="en-US" sz="2200" b="1">
              <a:latin typeface="宋体" panose="02010600030101010101" pitchFamily="2" charset="-122"/>
              <a:sym typeface="Times New Roman" panose="02020603050405020304" pitchFamily="18" charset="0"/>
            </a:endParaRPr>
          </a:p>
          <a:p>
            <a:pPr eaLnBrk="1" hangingPunct="1">
              <a:lnSpc>
                <a:spcPct val="140000"/>
              </a:lnSpc>
            </a:pPr>
            <a:r>
              <a:rPr lang="zh-CN" altLang="en-US" sz="2200" b="1">
                <a:latin typeface="宋体" panose="02010600030101010101" pitchFamily="2" charset="-122"/>
                <a:sym typeface="Times New Roman" panose="02020603050405020304" pitchFamily="18" charset="0"/>
              </a:rPr>
              <a:t>C． </a:t>
            </a:r>
            <a:r>
              <a:rPr lang="zh-CN" altLang="en-US" sz="2200" b="1">
                <a:latin typeface="宋体" panose="02010600030101010101" pitchFamily="2" charset="-122"/>
                <a:sym typeface="宋体" panose="02010600030101010101" pitchFamily="2" charset="-122"/>
              </a:rPr>
              <a:t>在磁场中铁屑可以显示磁场方向，所以磁感线是实际存在的</a:t>
            </a:r>
            <a:endParaRPr lang="zh-CN" altLang="en-US" sz="2200" b="1">
              <a:latin typeface="宋体" panose="02010600030101010101" pitchFamily="2" charset="-122"/>
              <a:sym typeface="Times New Roman" panose="02020603050405020304" pitchFamily="18" charset="0"/>
            </a:endParaRPr>
          </a:p>
          <a:p>
            <a:pPr eaLnBrk="1" hangingPunct="1">
              <a:lnSpc>
                <a:spcPct val="140000"/>
              </a:lnSpc>
            </a:pPr>
            <a:r>
              <a:rPr lang="zh-CN" altLang="en-US" sz="2200" b="1">
                <a:latin typeface="宋体" panose="02010600030101010101" pitchFamily="2" charset="-122"/>
                <a:sym typeface="Times New Roman" panose="02020603050405020304" pitchFamily="18" charset="0"/>
              </a:rPr>
              <a:t>D． </a:t>
            </a:r>
            <a:r>
              <a:rPr lang="zh-CN" altLang="en-US" sz="2200" b="1">
                <a:latin typeface="宋体" panose="02010600030101010101" pitchFamily="2" charset="-122"/>
                <a:sym typeface="宋体" panose="02010600030101010101" pitchFamily="2" charset="-122"/>
              </a:rPr>
              <a:t>磁场对放入其中某点的磁场产生磁力的作用 </a:t>
            </a:r>
            <a:endParaRPr lang="zh-CN" altLang="en-US" sz="2200" b="1">
              <a:latin typeface="宋体" panose="02010600030101010101" pitchFamily="2" charset="-122"/>
            </a:endParaRPr>
          </a:p>
        </p:txBody>
      </p:sp>
      <p:sp>
        <p:nvSpPr>
          <p:cNvPr id="39943" name="文本框 31750">
            <a:extLst>
              <a:ext uri="{FF2B5EF4-FFF2-40B4-BE49-F238E27FC236}">
                <a16:creationId xmlns:a16="http://schemas.microsoft.com/office/drawing/2014/main" id="{3CA9E983-7C1C-4EE7-8F60-F3DD912B7B3F}"/>
              </a:ext>
            </a:extLst>
          </p:cNvPr>
          <p:cNvSpPr/>
          <p:nvPr/>
        </p:nvSpPr>
        <p:spPr>
          <a:xfrm>
            <a:off x="5797550" y="3933825"/>
            <a:ext cx="334963" cy="4572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lang="en-US" altLang="zh-CN" sz="2400" b="1">
                <a:ln w="9525" cap="flat" cmpd="sng" algn="ctr">
                  <a:noFill/>
                  <a:prstDash val="solid"/>
                  <a:round/>
                  <a:headEnd type="none" w="med" len="med"/>
                  <a:tailEnd type="none" w="med" len="med"/>
                </a:ln>
                <a:solidFill>
                  <a:srgbClr val="FF0000"/>
                </a:solidFill>
                <a:latin typeface="宋体" pitchFamily="2" charset="-122"/>
                <a:sym typeface="宋体" pitchFamily="2" charset="-122"/>
              </a:rPr>
              <a:t>D</a:t>
            </a:r>
            <a:endParaRPr lang="en-US" altLang="zh-CN" sz="2400" b="1">
              <a:solidFill>
                <a:srgbClr val="FF0000"/>
              </a:solidFill>
              <a:latin typeface="宋体" pitchFamily="2" charset="-122"/>
              <a:sym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1+#ppt_w/2"/>
                                          </p:val>
                                        </p:tav>
                                        <p:tav tm="100000">
                                          <p:val>
                                            <p:strVal val="#ppt_x"/>
                                          </p:val>
                                        </p:tav>
                                      </p:tavLst>
                                    </p:anim>
                                    <p:anim calcmode="lin" valueType="num">
                                      <p:cBhvr additive="base">
                                        <p:cTn id="8" dur="500" fill="hold"/>
                                        <p:tgtEl>
                                          <p:spTgt spid="399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32769">
            <a:extLst>
              <a:ext uri="{FF2B5EF4-FFF2-40B4-BE49-F238E27FC236}">
                <a16:creationId xmlns:a16="http://schemas.microsoft.com/office/drawing/2014/main" id="{10A4DF83-AAC5-445B-A526-AAB88CFE44CE}"/>
              </a:ext>
            </a:extLst>
          </p:cNvPr>
          <p:cNvSpPr/>
          <p:nvPr/>
        </p:nvSpPr>
        <p:spPr>
          <a:xfrm>
            <a:off x="179388" y="61912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练一练：</a:t>
            </a:r>
            <a:endParaRPr/>
          </a:p>
        </p:txBody>
      </p:sp>
      <p:sp>
        <p:nvSpPr>
          <p:cNvPr id="40963" name="文本框 32770">
            <a:extLst>
              <a:ext uri="{FF2B5EF4-FFF2-40B4-BE49-F238E27FC236}">
                <a16:creationId xmlns:a16="http://schemas.microsoft.com/office/drawing/2014/main" id="{7B1AF5B1-580C-41AA-85EF-73781BE7989B}"/>
              </a:ext>
            </a:extLst>
          </p:cNvPr>
          <p:cNvSpPr>
            <a:spLocks noChangeArrowheads="1"/>
          </p:cNvSpPr>
          <p:nvPr/>
        </p:nvSpPr>
        <p:spPr bwMode="auto">
          <a:xfrm>
            <a:off x="323850" y="1123950"/>
            <a:ext cx="8609013"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60000"/>
              </a:lnSpc>
            </a:pPr>
            <a:r>
              <a:rPr lang="zh-CN" altLang="en-US" sz="2200" b="1">
                <a:latin typeface="宋体" panose="02010600030101010101" pitchFamily="2" charset="-122"/>
                <a:sym typeface="宋体" panose="02010600030101010101" pitchFamily="2" charset="-122"/>
              </a:rPr>
              <a:t>5、一位科学家在野外考察时发现随声携带的能自由转动的小磁针静止时沿竖直方向且</a:t>
            </a:r>
            <a:r>
              <a:rPr lang="zh-CN" altLang="en-US" sz="2200" b="1">
                <a:latin typeface="宋体" panose="02010600030101010101" pitchFamily="2" charset="-122"/>
                <a:sym typeface="Times New Roman" panose="02020603050405020304" pitchFamily="18" charset="0"/>
              </a:rPr>
              <a:t>N</a:t>
            </a:r>
            <a:r>
              <a:rPr lang="zh-CN" altLang="en-US" sz="2200" b="1">
                <a:latin typeface="宋体" panose="02010600030101010101" pitchFamily="2" charset="-122"/>
                <a:sym typeface="宋体" panose="02010600030101010101" pitchFamily="2" charset="-122"/>
              </a:rPr>
              <a:t>极向上，则该位置在   </a:t>
            </a:r>
            <a:r>
              <a:rPr lang="zh-CN" altLang="en-US" sz="2200" b="1">
                <a:latin typeface="宋体" panose="02010600030101010101" pitchFamily="2" charset="-122"/>
                <a:sym typeface="Times New Roman" panose="02020603050405020304" pitchFamily="18" charset="0"/>
              </a:rPr>
              <a:t>(  </a:t>
            </a:r>
            <a:r>
              <a:rPr lang="zh-CN" altLang="en-US" sz="2200" b="1">
                <a:solidFill>
                  <a:srgbClr val="FF0000"/>
                </a:solidFill>
                <a:latin typeface="宋体" panose="02010600030101010101" pitchFamily="2" charset="-122"/>
                <a:sym typeface="宋体" panose="02010600030101010101" pitchFamily="2" charset="-122"/>
              </a:rPr>
              <a:t> </a:t>
            </a:r>
            <a:r>
              <a:rPr lang="zh-CN" altLang="en-US" sz="2200" b="1">
                <a:latin typeface="宋体" panose="02010600030101010101" pitchFamily="2" charset="-122"/>
                <a:sym typeface="宋体" panose="02010600030101010101" pitchFamily="2" charset="-122"/>
              </a:rPr>
              <a:t> )</a:t>
            </a:r>
          </a:p>
          <a:p>
            <a:pPr eaLnBrk="1" hangingPunct="1">
              <a:lnSpc>
                <a:spcPct val="160000"/>
              </a:lnSpc>
            </a:pPr>
            <a:r>
              <a:rPr lang="zh-CN" altLang="en-US" sz="2200" b="1">
                <a:latin typeface="宋体" panose="02010600030101010101" pitchFamily="2" charset="-122"/>
                <a:sym typeface="宋体" panose="02010600030101010101" pitchFamily="2" charset="-122"/>
              </a:rPr>
              <a:t>A赤道附近          </a:t>
            </a:r>
            <a:r>
              <a:rPr lang="zh-CN" altLang="en-US" sz="2200" b="1">
                <a:latin typeface="宋体" panose="02010600030101010101" pitchFamily="2" charset="-122"/>
                <a:sym typeface="Times New Roman" panose="02020603050405020304" pitchFamily="18" charset="0"/>
              </a:rPr>
              <a:t>B</a:t>
            </a:r>
            <a:r>
              <a:rPr lang="zh-CN" altLang="en-US" sz="2200" b="1">
                <a:latin typeface="宋体" panose="02010600030101010101" pitchFamily="2" charset="-122"/>
                <a:sym typeface="宋体" panose="02010600030101010101" pitchFamily="2" charset="-122"/>
              </a:rPr>
              <a:t>地磁南极附近</a:t>
            </a:r>
          </a:p>
          <a:p>
            <a:pPr eaLnBrk="1" hangingPunct="1">
              <a:lnSpc>
                <a:spcPct val="160000"/>
              </a:lnSpc>
            </a:pPr>
            <a:r>
              <a:rPr lang="zh-CN" altLang="en-US" sz="2200" b="1">
                <a:latin typeface="宋体" panose="02010600030101010101" pitchFamily="2" charset="-122"/>
                <a:sym typeface="Times New Roman" panose="02020603050405020304" pitchFamily="18" charset="0"/>
              </a:rPr>
              <a:t>C</a:t>
            </a:r>
            <a:r>
              <a:rPr lang="zh-CN" altLang="en-US" sz="2200" b="1">
                <a:latin typeface="宋体" panose="02010600030101010101" pitchFamily="2" charset="-122"/>
                <a:sym typeface="宋体" panose="02010600030101010101" pitchFamily="2" charset="-122"/>
              </a:rPr>
              <a:t>地理南极附近      </a:t>
            </a:r>
            <a:r>
              <a:rPr lang="zh-CN" altLang="en-US" sz="2200" b="1">
                <a:latin typeface="宋体" panose="02010600030101010101" pitchFamily="2" charset="-122"/>
                <a:sym typeface="Times New Roman" panose="02020603050405020304" pitchFamily="18" charset="0"/>
              </a:rPr>
              <a:t>D </a:t>
            </a:r>
            <a:r>
              <a:rPr lang="zh-CN" altLang="en-US" sz="2200" b="1">
                <a:latin typeface="宋体" panose="02010600030101010101" pitchFamily="2" charset="-122"/>
                <a:sym typeface="宋体" panose="02010600030101010101" pitchFamily="2" charset="-122"/>
              </a:rPr>
              <a:t>某座山山顶上</a:t>
            </a:r>
          </a:p>
          <a:p>
            <a:pPr eaLnBrk="1" hangingPunct="1">
              <a:lnSpc>
                <a:spcPct val="160000"/>
              </a:lnSpc>
            </a:pPr>
            <a:r>
              <a:rPr lang="zh-CN" altLang="en-US" sz="2200" b="1">
                <a:latin typeface="宋体" panose="02010600030101010101" pitchFamily="2" charset="-122"/>
                <a:sym typeface="Times New Roman" panose="02020603050405020304" pitchFamily="18" charset="0"/>
              </a:rPr>
              <a:t>6、</a:t>
            </a:r>
            <a:r>
              <a:rPr lang="zh-CN" altLang="en-US" sz="2200" b="1">
                <a:latin typeface="宋体" panose="02010600030101010101" pitchFamily="2" charset="-122"/>
                <a:sym typeface="宋体" panose="02010600030101010101" pitchFamily="2" charset="-122"/>
              </a:rPr>
              <a:t>下列关于磁场和磁感线的说法正确的是   </a:t>
            </a:r>
            <a:r>
              <a:rPr lang="zh-CN" altLang="en-US" sz="2200" b="1">
                <a:latin typeface="宋体" panose="02010600030101010101" pitchFamily="2" charset="-122"/>
                <a:sym typeface="Times New Roman" panose="02020603050405020304" pitchFamily="18" charset="0"/>
              </a:rPr>
              <a:t>(</a:t>
            </a:r>
            <a:r>
              <a:rPr lang="zh-CN" altLang="en-US" sz="2200" b="1">
                <a:solidFill>
                  <a:srgbClr val="FF0000"/>
                </a:solidFill>
                <a:latin typeface="宋体" panose="02010600030101010101" pitchFamily="2" charset="-122"/>
                <a:sym typeface="宋体" panose="02010600030101010101" pitchFamily="2" charset="-122"/>
              </a:rPr>
              <a:t>   </a:t>
            </a:r>
            <a:r>
              <a:rPr lang="zh-CN" altLang="en-US" sz="2200" b="1">
                <a:latin typeface="宋体" panose="02010600030101010101" pitchFamily="2" charset="-122"/>
                <a:sym typeface="宋体" panose="02010600030101010101" pitchFamily="2" charset="-122"/>
              </a:rPr>
              <a:t>  )</a:t>
            </a:r>
          </a:p>
          <a:p>
            <a:pPr eaLnBrk="1" hangingPunct="1">
              <a:lnSpc>
                <a:spcPct val="160000"/>
              </a:lnSpc>
            </a:pPr>
            <a:r>
              <a:rPr lang="zh-CN" altLang="en-US" sz="2200" b="1">
                <a:latin typeface="宋体" panose="02010600030101010101" pitchFamily="2" charset="-122"/>
                <a:sym typeface="宋体" panose="02010600030101010101" pitchFamily="2" charset="-122"/>
              </a:rPr>
              <a:t>A.磁体周围的磁场只存在于某一平面</a:t>
            </a:r>
          </a:p>
          <a:p>
            <a:pPr eaLnBrk="1" hangingPunct="1">
              <a:lnSpc>
                <a:spcPct val="160000"/>
              </a:lnSpc>
            </a:pPr>
            <a:r>
              <a:rPr lang="zh-CN" altLang="en-US" sz="2200" b="1">
                <a:latin typeface="宋体" panose="02010600030101010101" pitchFamily="2" charset="-122"/>
                <a:sym typeface="宋体" panose="02010600030101010101" pitchFamily="2" charset="-122"/>
              </a:rPr>
              <a:t>B.磁感线是由铁屑组成的实际存在的东西</a:t>
            </a:r>
          </a:p>
          <a:p>
            <a:pPr eaLnBrk="1" hangingPunct="1">
              <a:lnSpc>
                <a:spcPct val="160000"/>
              </a:lnSpc>
            </a:pPr>
            <a:r>
              <a:rPr lang="zh-CN" altLang="en-US" sz="2200" b="1">
                <a:latin typeface="宋体" panose="02010600030101010101" pitchFamily="2" charset="-122"/>
                <a:sym typeface="宋体" panose="02010600030101010101" pitchFamily="2" charset="-122"/>
              </a:rPr>
              <a:t>C.磁感线不可以相交</a:t>
            </a:r>
          </a:p>
          <a:p>
            <a:pPr eaLnBrk="1" hangingPunct="1">
              <a:lnSpc>
                <a:spcPct val="160000"/>
              </a:lnSpc>
            </a:pPr>
            <a:r>
              <a:rPr lang="zh-CN" altLang="en-US" sz="2200" b="1">
                <a:latin typeface="宋体" panose="02010600030101010101" pitchFamily="2" charset="-122"/>
                <a:sym typeface="宋体" panose="02010600030101010101" pitchFamily="2" charset="-122"/>
              </a:rPr>
              <a:t>D.有磁感线的地方有磁场</a:t>
            </a:r>
            <a:r>
              <a:rPr lang="zh-CN" altLang="en-US" sz="2200" b="1">
                <a:latin typeface="宋体" panose="02010600030101010101" pitchFamily="2" charset="-122"/>
                <a:sym typeface="Times New Roman" panose="02020603050405020304" pitchFamily="18" charset="0"/>
              </a:rPr>
              <a:t>,</a:t>
            </a:r>
            <a:r>
              <a:rPr lang="zh-CN" altLang="en-US" sz="2200" b="1">
                <a:latin typeface="宋体" panose="02010600030101010101" pitchFamily="2" charset="-122"/>
                <a:sym typeface="宋体" panose="02010600030101010101" pitchFamily="2" charset="-122"/>
              </a:rPr>
              <a:t>无磁感线的地方无磁场</a:t>
            </a:r>
            <a:endParaRPr lang="zh-CN" altLang="en-US" sz="2200" b="1">
              <a:latin typeface="宋体" panose="02010600030101010101" pitchFamily="2" charset="-122"/>
            </a:endParaRPr>
          </a:p>
        </p:txBody>
      </p:sp>
      <p:sp>
        <p:nvSpPr>
          <p:cNvPr id="40964" name="文本框 32771">
            <a:extLst>
              <a:ext uri="{FF2B5EF4-FFF2-40B4-BE49-F238E27FC236}">
                <a16:creationId xmlns:a16="http://schemas.microsoft.com/office/drawing/2014/main" id="{F3FF7297-20E5-4CA0-8DEC-98CCE2F9DC3E}"/>
              </a:ext>
            </a:extLst>
          </p:cNvPr>
          <p:cNvSpPr/>
          <p:nvPr/>
        </p:nvSpPr>
        <p:spPr>
          <a:xfrm>
            <a:off x="6011863" y="1771650"/>
            <a:ext cx="334962" cy="4572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lang="en-US" altLang="zh-CN" sz="2400" b="1">
                <a:ln w="9525" cap="flat" cmpd="sng" algn="ctr">
                  <a:noFill/>
                  <a:prstDash val="solid"/>
                  <a:round/>
                  <a:headEnd type="none" w="med" len="med"/>
                  <a:tailEnd type="none" w="med" len="med"/>
                </a:ln>
                <a:solidFill>
                  <a:srgbClr val="FF0000"/>
                </a:solidFill>
                <a:latin typeface="宋体" pitchFamily="2" charset="-122"/>
                <a:sym typeface="宋体" pitchFamily="2" charset="-122"/>
              </a:rPr>
              <a:t>B</a:t>
            </a:r>
            <a:endParaRPr lang="en-US" altLang="zh-CN" sz="2400" b="1">
              <a:solidFill>
                <a:srgbClr val="FF0000"/>
              </a:solidFill>
              <a:latin typeface="宋体" pitchFamily="2" charset="-122"/>
              <a:sym typeface="宋体" pitchFamily="2" charset="-122"/>
            </a:endParaRPr>
          </a:p>
        </p:txBody>
      </p:sp>
      <p:sp>
        <p:nvSpPr>
          <p:cNvPr id="40965" name="文本框 32772">
            <a:extLst>
              <a:ext uri="{FF2B5EF4-FFF2-40B4-BE49-F238E27FC236}">
                <a16:creationId xmlns:a16="http://schemas.microsoft.com/office/drawing/2014/main" id="{C7C03B68-DAED-4286-9332-C758401A57A7}"/>
              </a:ext>
            </a:extLst>
          </p:cNvPr>
          <p:cNvSpPr/>
          <p:nvPr/>
        </p:nvSpPr>
        <p:spPr>
          <a:xfrm>
            <a:off x="6380163" y="3500438"/>
            <a:ext cx="336550" cy="4572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lang="en-US" altLang="zh-CN" sz="2400" b="1">
                <a:ln w="9525" cap="flat" cmpd="sng" algn="ctr">
                  <a:noFill/>
                  <a:prstDash val="solid"/>
                  <a:round/>
                  <a:headEnd type="none" w="med" len="med"/>
                  <a:tailEnd type="none" w="med" len="med"/>
                </a:ln>
                <a:solidFill>
                  <a:srgbClr val="FF0000"/>
                </a:solidFill>
                <a:latin typeface="宋体" pitchFamily="2" charset="-122"/>
                <a:sym typeface="宋体" pitchFamily="2" charset="-122"/>
              </a:rPr>
              <a:t>C</a:t>
            </a:r>
            <a:endParaRPr lang="en-US" altLang="zh-CN" sz="2400" b="1">
              <a:solidFill>
                <a:srgbClr val="FF0000"/>
              </a:solidFill>
              <a:latin typeface="宋体" pitchFamily="2" charset="-122"/>
              <a:sym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1+#ppt_w/2"/>
                                          </p:val>
                                        </p:tav>
                                        <p:tav tm="100000">
                                          <p:val>
                                            <p:strVal val="#ppt_x"/>
                                          </p:val>
                                        </p:tav>
                                      </p:tavLst>
                                    </p:anim>
                                    <p:anim calcmode="lin" valueType="num">
                                      <p:cBhvr additive="base">
                                        <p:cTn id="8" dur="500" fill="hold"/>
                                        <p:tgtEl>
                                          <p:spTgt spid="4096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additive="base">
                                        <p:cTn id="13" dur="500" fill="hold"/>
                                        <p:tgtEl>
                                          <p:spTgt spid="40965"/>
                                        </p:tgtEl>
                                        <p:attrNameLst>
                                          <p:attrName>ppt_x</p:attrName>
                                        </p:attrNameLst>
                                      </p:cBhvr>
                                      <p:tavLst>
                                        <p:tav tm="0">
                                          <p:val>
                                            <p:strVal val="1+#ppt_w/2"/>
                                          </p:val>
                                        </p:tav>
                                        <p:tav tm="100000">
                                          <p:val>
                                            <p:strVal val="#ppt_x"/>
                                          </p:val>
                                        </p:tav>
                                      </p:tavLst>
                                    </p:anim>
                                    <p:anim calcmode="lin" valueType="num">
                                      <p:cBhvr additive="base">
                                        <p:cTn id="14" dur="500" fill="hold"/>
                                        <p:tgtEl>
                                          <p:spTgt spid="409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3793">
            <a:extLst>
              <a:ext uri="{FF2B5EF4-FFF2-40B4-BE49-F238E27FC236}">
                <a16:creationId xmlns:a16="http://schemas.microsoft.com/office/drawing/2014/main" id="{5F2E1206-5225-430C-96C1-64A27B9B9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2420938"/>
            <a:ext cx="2595563"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987" name="文本框 33794">
            <a:extLst>
              <a:ext uri="{FF2B5EF4-FFF2-40B4-BE49-F238E27FC236}">
                <a16:creationId xmlns:a16="http://schemas.microsoft.com/office/drawing/2014/main" id="{441D527A-5A26-4C48-8E5A-FDB6A4DD5399}"/>
              </a:ext>
            </a:extLst>
          </p:cNvPr>
          <p:cNvSpPr/>
          <p:nvPr/>
        </p:nvSpPr>
        <p:spPr>
          <a:xfrm>
            <a:off x="179388" y="76517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练一练：</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6" descr="司南：由青铜地盘和磁勺组成。地盘内圆外方，中心圆而下凹，圆外盘面分层次铸有八天干、十二地支、四卦，三者穿插排列，标示着二十四个方位。磁勺置于中心圆面上，勺头为北、勺尾为南。司南是磁性指南工具的早期阶段，后世发展为指南针。.bmp">
            <a:extLst>
              <a:ext uri="{FF2B5EF4-FFF2-40B4-BE49-F238E27FC236}">
                <a16:creationId xmlns:a16="http://schemas.microsoft.com/office/drawing/2014/main" id="{1A688C9A-69B3-4147-848E-41B94BF2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41425"/>
            <a:ext cx="62642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3" name="文本框 6146">
            <a:extLst>
              <a:ext uri="{FF2B5EF4-FFF2-40B4-BE49-F238E27FC236}">
                <a16:creationId xmlns:a16="http://schemas.microsoft.com/office/drawing/2014/main" id="{AF086524-450C-4002-8C01-CB5FE2B5F742}"/>
              </a:ext>
            </a:extLst>
          </p:cNvPr>
          <p:cNvSpPr/>
          <p:nvPr/>
        </p:nvSpPr>
        <p:spPr>
          <a:xfrm>
            <a:off x="141288" y="652463"/>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一、磁现象</a:t>
            </a:r>
            <a:endParaRPr sz="2800" b="1">
              <a:solidFill>
                <a:schemeClr val="bg1"/>
              </a:solidFill>
              <a:latin typeface="宋体" pitchFamily="2" charset="-122"/>
            </a:endParaRPr>
          </a:p>
        </p:txBody>
      </p:sp>
      <p:sp>
        <p:nvSpPr>
          <p:cNvPr id="15364" name="文本框 6147">
            <a:extLst>
              <a:ext uri="{FF2B5EF4-FFF2-40B4-BE49-F238E27FC236}">
                <a16:creationId xmlns:a16="http://schemas.microsoft.com/office/drawing/2014/main" id="{1BB63F5E-1A76-42A0-A3F7-361AE75BB7F9}"/>
              </a:ext>
            </a:extLst>
          </p:cNvPr>
          <p:cNvSpPr/>
          <p:nvPr/>
        </p:nvSpPr>
        <p:spPr>
          <a:xfrm>
            <a:off x="466725" y="5013325"/>
            <a:ext cx="8278813" cy="162718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just" eaLnBrk="1" hangingPunct="1">
              <a:lnSpc>
                <a:spcPct val="14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    公元</a:t>
            </a:r>
            <a:r>
              <a:rPr lang="en-US" altLang="zh-CN" sz="2400" b="1">
                <a:ln w="9525" cap="flat" cmpd="sng" algn="ctr">
                  <a:noFill/>
                  <a:prstDash val="solid"/>
                  <a:round/>
                  <a:headEnd type="none" w="med" len="med"/>
                  <a:tailEnd type="none" w="med" len="med"/>
                </a:ln>
                <a:solidFill>
                  <a:srgbClr val="000000"/>
                </a:solidFill>
                <a:latin typeface="宋体" pitchFamily="2" charset="-122"/>
                <a:sym typeface="Wingdings"/>
              </a:rPr>
              <a:t>1</a:t>
            </a:r>
            <a:r>
              <a:rPr sz="2400" b="1">
                <a:ln w="9525" cap="flat" cmpd="sng" algn="ctr">
                  <a:noFill/>
                  <a:prstDash val="solid"/>
                  <a:round/>
                  <a:headEnd type="none" w="med" len="med"/>
                  <a:tailEnd type="none" w="med" len="med"/>
                </a:ln>
                <a:solidFill>
                  <a:srgbClr val="000000"/>
                </a:solidFill>
                <a:latin typeface="宋体" pitchFamily="2" charset="-122"/>
                <a:sym typeface="Wingdings"/>
              </a:rPr>
              <a:t>世纪初，东汉学者王充在</a:t>
            </a:r>
            <a:r>
              <a:rPr lang="en-US" altLang="zh-CN" sz="2400" b="1">
                <a:ln w="9525" cap="flat" cmpd="sng" algn="ctr">
                  <a:noFill/>
                  <a:prstDash val="solid"/>
                  <a:round/>
                  <a:headEnd type="none" w="med" len="med"/>
                  <a:tailEnd type="none" w="med" len="med"/>
                </a:ln>
                <a:solidFill>
                  <a:srgbClr val="000000"/>
                </a:solidFill>
                <a:latin typeface="宋体" pitchFamily="2" charset="-122"/>
                <a:sym typeface="Wingdings"/>
              </a:rPr>
              <a:t>《</a:t>
            </a:r>
            <a:r>
              <a:rPr sz="2400" b="1">
                <a:ln w="9525" cap="flat" cmpd="sng" algn="ctr">
                  <a:noFill/>
                  <a:prstDash val="solid"/>
                  <a:round/>
                  <a:headEnd type="none" w="med" len="med"/>
                  <a:tailEnd type="none" w="med" len="med"/>
                </a:ln>
                <a:solidFill>
                  <a:srgbClr val="000000"/>
                </a:solidFill>
                <a:latin typeface="宋体" pitchFamily="2" charset="-122"/>
                <a:sym typeface="Wingdings"/>
              </a:rPr>
              <a:t>论衡</a:t>
            </a:r>
            <a:r>
              <a:rPr lang="en-US" altLang="zh-CN" sz="2400" b="1">
                <a:ln w="9525" cap="flat" cmpd="sng" algn="ctr">
                  <a:noFill/>
                  <a:prstDash val="solid"/>
                  <a:round/>
                  <a:headEnd type="none" w="med" len="med"/>
                  <a:tailEnd type="none" w="med" len="med"/>
                </a:ln>
                <a:solidFill>
                  <a:srgbClr val="000000"/>
                </a:solidFill>
                <a:latin typeface="宋体" pitchFamily="2" charset="-122"/>
                <a:sym typeface="Wingdings"/>
              </a:rPr>
              <a:t>》</a:t>
            </a:r>
            <a:r>
              <a:rPr sz="2400" b="1">
                <a:ln w="9525" cap="flat" cmpd="sng" algn="ctr">
                  <a:noFill/>
                  <a:prstDash val="solid"/>
                  <a:round/>
                  <a:headEnd type="none" w="med" len="med"/>
                  <a:tailEnd type="none" w="med" len="med"/>
                </a:ln>
                <a:solidFill>
                  <a:srgbClr val="000000"/>
                </a:solidFill>
                <a:latin typeface="宋体" pitchFamily="2" charset="-122"/>
                <a:sym typeface="Wingdings"/>
              </a:rPr>
              <a:t>中记载“司南之杓，投之于地，其柢指南。”司南就是把天然磁石磨制成勺子的形状，在静止时它的长柄指向南方。</a:t>
            </a:r>
            <a:endParaRPr sz="2400">
              <a:latin typeface="宋体"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34817">
            <a:extLst>
              <a:ext uri="{FF2B5EF4-FFF2-40B4-BE49-F238E27FC236}">
                <a16:creationId xmlns:a16="http://schemas.microsoft.com/office/drawing/2014/main" id="{5A609853-8D33-4D95-89FE-149FEA1731A8}"/>
              </a:ext>
            </a:extLst>
          </p:cNvPr>
          <p:cNvPicPr>
            <a:picLocks noChangeArrowheads="1"/>
          </p:cNvPicPr>
          <p:nvPr/>
        </p:nvPicPr>
        <p:blipFill>
          <a:blip r:embed="rId2">
            <a:extLst>
              <a:ext uri="{28A0092B-C50C-407E-A947-70E740481C1C}">
                <a14:useLocalDpi xmlns:a14="http://schemas.microsoft.com/office/drawing/2010/main" val="0"/>
              </a:ext>
            </a:extLst>
          </a:blip>
          <a:srcRect r="10767"/>
          <a:stretch>
            <a:fillRect/>
          </a:stretch>
        </p:blipFill>
        <p:spPr bwMode="auto">
          <a:xfrm>
            <a:off x="1044575" y="4899025"/>
            <a:ext cx="2700338"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1" name="图片 34818">
            <a:extLst>
              <a:ext uri="{FF2B5EF4-FFF2-40B4-BE49-F238E27FC236}">
                <a16:creationId xmlns:a16="http://schemas.microsoft.com/office/drawing/2014/main" id="{77504D7B-CA7D-4A7C-B382-C1EFD3A6AEA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4897438"/>
            <a:ext cx="25908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2" name="文本框 34819">
            <a:extLst>
              <a:ext uri="{FF2B5EF4-FFF2-40B4-BE49-F238E27FC236}">
                <a16:creationId xmlns:a16="http://schemas.microsoft.com/office/drawing/2014/main" id="{484AE7E3-A005-44D5-8838-3FF1C3AE9A41}"/>
              </a:ext>
            </a:extLst>
          </p:cNvPr>
          <p:cNvSpPr/>
          <p:nvPr/>
        </p:nvSpPr>
        <p:spPr>
          <a:xfrm>
            <a:off x="325438" y="1057275"/>
            <a:ext cx="8567737" cy="38465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40000"/>
              </a:lnSpc>
            </a:pP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7、如图所示的是用来描绘某</a:t>
            </a:r>
            <a:r>
              <a:rPr sz="2200" b="1">
                <a:ln w="9525" cap="flat" cmpd="sng" algn="ctr">
                  <a:noFill/>
                  <a:prstDash val="solid"/>
                  <a:round/>
                  <a:headEnd type="none" w="med" len="med"/>
                  <a:tailEnd type="none" w="med" len="med"/>
                </a:ln>
                <a:solidFill>
                  <a:srgbClr val="000000"/>
                </a:solidFill>
                <a:sym typeface="宋体" pitchFamily="2" charset="-122"/>
              </a:rPr>
              <a:t>—</a:t>
            </a: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磁体周围磁场的部分磁感线，由磁感线的分布特点可知，a点的磁场比b点的磁场</a:t>
            </a:r>
            <a:r>
              <a:rPr sz="22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(选填“强”或“弱”)；若在b点放置一个可自由转动的小磁针，则小磁针静止时，其N极指向</a:t>
            </a:r>
            <a:r>
              <a:rPr sz="22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处(选填“P”或“Q”).</a:t>
            </a:r>
          </a:p>
          <a:p>
            <a:pPr eaLnBrk="1" hangingPunct="1">
              <a:lnSpc>
                <a:spcPct val="140000"/>
              </a:lnSpc>
            </a:pP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8、用如图所示装置进行实验探究，回形针与细线相连，并在空某点处于静止状态，细线被拉紧，此时回形针受</a:t>
            </a:r>
            <a:r>
              <a:rPr sz="22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个力的作用．当将铁片插入磁铁与回形针之间，回形针将自由下落</a:t>
            </a:r>
            <a:r>
              <a:rPr sz="22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（自由下落／保持静止）．</a:t>
            </a:r>
            <a:endParaRPr sz="2200" b="1"/>
          </a:p>
        </p:txBody>
      </p:sp>
      <p:sp>
        <p:nvSpPr>
          <p:cNvPr id="43013" name="文本框 34820">
            <a:extLst>
              <a:ext uri="{FF2B5EF4-FFF2-40B4-BE49-F238E27FC236}">
                <a16:creationId xmlns:a16="http://schemas.microsoft.com/office/drawing/2014/main" id="{9590FCD5-0D59-4A97-9E8C-2A7E922865D8}"/>
              </a:ext>
            </a:extLst>
          </p:cNvPr>
          <p:cNvSpPr/>
          <p:nvPr/>
        </p:nvSpPr>
        <p:spPr>
          <a:xfrm>
            <a:off x="179388" y="547688"/>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练一练：</a:t>
            </a:r>
            <a:endParaRPr/>
          </a:p>
        </p:txBody>
      </p:sp>
      <p:sp>
        <p:nvSpPr>
          <p:cNvPr id="43014" name="文本框 34821">
            <a:extLst>
              <a:ext uri="{FF2B5EF4-FFF2-40B4-BE49-F238E27FC236}">
                <a16:creationId xmlns:a16="http://schemas.microsoft.com/office/drawing/2014/main" id="{5FCA06B7-6691-48EC-AE7B-E20CB5C300F8}"/>
              </a:ext>
            </a:extLst>
          </p:cNvPr>
          <p:cNvSpPr/>
          <p:nvPr/>
        </p:nvSpPr>
        <p:spPr>
          <a:xfrm>
            <a:off x="6013450" y="1628775"/>
            <a:ext cx="411163" cy="36512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b="1">
                <a:ln w="9525" cap="flat" cmpd="sng" algn="ctr">
                  <a:noFill/>
                  <a:prstDash val="solid"/>
                  <a:round/>
                  <a:headEnd type="none" w="med" len="med"/>
                  <a:tailEnd type="none" w="med" len="med"/>
                </a:ln>
                <a:solidFill>
                  <a:srgbClr val="FF0000"/>
                </a:solidFill>
                <a:latin typeface="宋体" pitchFamily="2" charset="-122"/>
                <a:sym typeface="宋体" pitchFamily="2" charset="-122"/>
              </a:rPr>
              <a:t>弱</a:t>
            </a:r>
            <a:endParaRPr b="1">
              <a:solidFill>
                <a:srgbClr val="FF0000"/>
              </a:solidFill>
              <a:latin typeface="宋体" pitchFamily="2" charset="-122"/>
              <a:sym typeface="宋体" pitchFamily="2" charset="-122"/>
            </a:endParaRPr>
          </a:p>
        </p:txBody>
      </p:sp>
      <p:sp>
        <p:nvSpPr>
          <p:cNvPr id="43015" name="文本框 34822">
            <a:extLst>
              <a:ext uri="{FF2B5EF4-FFF2-40B4-BE49-F238E27FC236}">
                <a16:creationId xmlns:a16="http://schemas.microsoft.com/office/drawing/2014/main" id="{7D52AF39-34C7-49AE-A012-EE253D1C559B}"/>
              </a:ext>
            </a:extLst>
          </p:cNvPr>
          <p:cNvSpPr/>
          <p:nvPr/>
        </p:nvSpPr>
        <p:spPr>
          <a:xfrm>
            <a:off x="1909763" y="2570163"/>
            <a:ext cx="411162" cy="36512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b="1">
                <a:ln w="9525" cap="flat" cmpd="sng" algn="ctr">
                  <a:noFill/>
                  <a:prstDash val="solid"/>
                  <a:round/>
                  <a:headEnd type="none" w="med" len="med"/>
                  <a:tailEnd type="none" w="med" len="med"/>
                </a:ln>
                <a:solidFill>
                  <a:srgbClr val="FF0000"/>
                </a:solidFill>
                <a:latin typeface="宋体" pitchFamily="2" charset="-122"/>
                <a:sym typeface="宋体" pitchFamily="2" charset="-122"/>
              </a:rPr>
              <a:t>Ｑ</a:t>
            </a:r>
            <a:endParaRPr b="1">
              <a:solidFill>
                <a:srgbClr val="FF0000"/>
              </a:solidFill>
              <a:latin typeface="宋体" pitchFamily="2" charset="-122"/>
              <a:sym typeface="宋体" pitchFamily="2" charset="-122"/>
            </a:endParaRPr>
          </a:p>
        </p:txBody>
      </p:sp>
      <p:sp>
        <p:nvSpPr>
          <p:cNvPr id="43016" name="文本框 34823">
            <a:extLst>
              <a:ext uri="{FF2B5EF4-FFF2-40B4-BE49-F238E27FC236}">
                <a16:creationId xmlns:a16="http://schemas.microsoft.com/office/drawing/2014/main" id="{E833A23E-4C7A-475B-B757-962FA1906DC9}"/>
              </a:ext>
            </a:extLst>
          </p:cNvPr>
          <p:cNvSpPr/>
          <p:nvPr/>
        </p:nvSpPr>
        <p:spPr>
          <a:xfrm>
            <a:off x="6156325" y="3500438"/>
            <a:ext cx="412750" cy="36512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b="1">
                <a:ln w="9525" cap="flat" cmpd="sng" algn="ctr">
                  <a:noFill/>
                  <a:prstDash val="solid"/>
                  <a:round/>
                  <a:headEnd type="none" w="med" len="med"/>
                  <a:tailEnd type="none" w="med" len="med"/>
                </a:ln>
                <a:solidFill>
                  <a:srgbClr val="FF0000"/>
                </a:solidFill>
                <a:latin typeface="宋体" pitchFamily="2" charset="-122"/>
                <a:sym typeface="宋体" pitchFamily="2" charset="-122"/>
              </a:rPr>
              <a:t>三</a:t>
            </a:r>
            <a:endParaRPr b="1">
              <a:solidFill>
                <a:srgbClr val="FF0000"/>
              </a:solidFill>
              <a:latin typeface="宋体" pitchFamily="2" charset="-122"/>
              <a:sym typeface="宋体" pitchFamily="2" charset="-122"/>
            </a:endParaRPr>
          </a:p>
        </p:txBody>
      </p:sp>
      <p:sp>
        <p:nvSpPr>
          <p:cNvPr id="43017" name="文本框 34824">
            <a:extLst>
              <a:ext uri="{FF2B5EF4-FFF2-40B4-BE49-F238E27FC236}">
                <a16:creationId xmlns:a16="http://schemas.microsoft.com/office/drawing/2014/main" id="{C5D1A257-0015-4102-91B7-0A343DF671AB}"/>
              </a:ext>
            </a:extLst>
          </p:cNvPr>
          <p:cNvSpPr/>
          <p:nvPr/>
        </p:nvSpPr>
        <p:spPr>
          <a:xfrm>
            <a:off x="7524750" y="4003675"/>
            <a:ext cx="1096963" cy="366713"/>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b="1">
                <a:ln w="9525" cap="flat" cmpd="sng" algn="ctr">
                  <a:noFill/>
                  <a:prstDash val="solid"/>
                  <a:round/>
                  <a:headEnd type="none" w="med" len="med"/>
                  <a:tailEnd type="none" w="med" len="med"/>
                </a:ln>
                <a:solidFill>
                  <a:srgbClr val="FF0000"/>
                </a:solidFill>
                <a:latin typeface="宋体" pitchFamily="2" charset="-122"/>
                <a:sym typeface="宋体" pitchFamily="2" charset="-122"/>
              </a:rPr>
              <a:t>自由下落</a:t>
            </a:r>
            <a:endParaRPr b="1">
              <a:solidFill>
                <a:srgbClr val="FF0000"/>
              </a:solidFill>
              <a:latin typeface="宋体" pitchFamily="2" charset="-122"/>
              <a:sym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1+#ppt_w/2"/>
                                          </p:val>
                                        </p:tav>
                                        <p:tav tm="100000">
                                          <p:val>
                                            <p:strVal val="#ppt_x"/>
                                          </p:val>
                                        </p:tav>
                                      </p:tavLst>
                                    </p:anim>
                                    <p:anim calcmode="lin" valueType="num">
                                      <p:cBhvr additive="base">
                                        <p:cTn id="8" dur="500" fill="hold"/>
                                        <p:tgtEl>
                                          <p:spTgt spid="430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3015"/>
                                        </p:tgtEl>
                                        <p:attrNameLst>
                                          <p:attrName>style.visibility</p:attrName>
                                        </p:attrNameLst>
                                      </p:cBhvr>
                                      <p:to>
                                        <p:strVal val="visible"/>
                                      </p:to>
                                    </p:set>
                                    <p:anim calcmode="lin" valueType="num">
                                      <p:cBhvr additive="base">
                                        <p:cTn id="13" dur="500" fill="hold"/>
                                        <p:tgtEl>
                                          <p:spTgt spid="43015"/>
                                        </p:tgtEl>
                                        <p:attrNameLst>
                                          <p:attrName>ppt_x</p:attrName>
                                        </p:attrNameLst>
                                      </p:cBhvr>
                                      <p:tavLst>
                                        <p:tav tm="0">
                                          <p:val>
                                            <p:strVal val="1+#ppt_w/2"/>
                                          </p:val>
                                        </p:tav>
                                        <p:tav tm="100000">
                                          <p:val>
                                            <p:strVal val="#ppt_x"/>
                                          </p:val>
                                        </p:tav>
                                      </p:tavLst>
                                    </p:anim>
                                    <p:anim calcmode="lin" valueType="num">
                                      <p:cBhvr additive="base">
                                        <p:cTn id="14" dur="500" fill="hold"/>
                                        <p:tgtEl>
                                          <p:spTgt spid="4301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3016"/>
                                        </p:tgtEl>
                                        <p:attrNameLst>
                                          <p:attrName>style.visibility</p:attrName>
                                        </p:attrNameLst>
                                      </p:cBhvr>
                                      <p:to>
                                        <p:strVal val="visible"/>
                                      </p:to>
                                    </p:set>
                                    <p:anim calcmode="lin" valueType="num">
                                      <p:cBhvr additive="base">
                                        <p:cTn id="19" dur="500" fill="hold"/>
                                        <p:tgtEl>
                                          <p:spTgt spid="43016"/>
                                        </p:tgtEl>
                                        <p:attrNameLst>
                                          <p:attrName>ppt_x</p:attrName>
                                        </p:attrNameLst>
                                      </p:cBhvr>
                                      <p:tavLst>
                                        <p:tav tm="0">
                                          <p:val>
                                            <p:strVal val="1+#ppt_w/2"/>
                                          </p:val>
                                        </p:tav>
                                        <p:tav tm="100000">
                                          <p:val>
                                            <p:strVal val="#ppt_x"/>
                                          </p:val>
                                        </p:tav>
                                      </p:tavLst>
                                    </p:anim>
                                    <p:anim calcmode="lin" valueType="num">
                                      <p:cBhvr additive="base">
                                        <p:cTn id="20" dur="500" fill="hold"/>
                                        <p:tgtEl>
                                          <p:spTgt spid="4301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43017"/>
                                        </p:tgtEl>
                                        <p:attrNameLst>
                                          <p:attrName>style.visibility</p:attrName>
                                        </p:attrNameLst>
                                      </p:cBhvr>
                                      <p:to>
                                        <p:strVal val="visible"/>
                                      </p:to>
                                    </p:set>
                                    <p:anim calcmode="lin" valueType="num">
                                      <p:cBhvr additive="base">
                                        <p:cTn id="25" dur="500" fill="hold"/>
                                        <p:tgtEl>
                                          <p:spTgt spid="43017"/>
                                        </p:tgtEl>
                                        <p:attrNameLst>
                                          <p:attrName>ppt_x</p:attrName>
                                        </p:attrNameLst>
                                      </p:cBhvr>
                                      <p:tavLst>
                                        <p:tav tm="0">
                                          <p:val>
                                            <p:strVal val="1+#ppt_w/2"/>
                                          </p:val>
                                        </p:tav>
                                        <p:tav tm="100000">
                                          <p:val>
                                            <p:strVal val="#ppt_x"/>
                                          </p:val>
                                        </p:tav>
                                      </p:tavLst>
                                    </p:anim>
                                    <p:anim calcmode="lin" valueType="num">
                                      <p:cBhvr additive="base">
                                        <p:cTn id="26" dur="500" fill="hold"/>
                                        <p:tgtEl>
                                          <p:spTgt spid="430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43015" grpId="0" animBg="1"/>
      <p:bldP spid="43016" grpId="0" animBg="1"/>
      <p:bldP spid="430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35841">
            <a:extLst>
              <a:ext uri="{FF2B5EF4-FFF2-40B4-BE49-F238E27FC236}">
                <a16:creationId xmlns:a16="http://schemas.microsoft.com/office/drawing/2014/main" id="{24F4861F-C0D3-4F60-B199-534ABFABC535}"/>
              </a:ext>
            </a:extLst>
          </p:cNvPr>
          <p:cNvSpPr/>
          <p:nvPr/>
        </p:nvSpPr>
        <p:spPr>
          <a:xfrm>
            <a:off x="252413" y="1050925"/>
            <a:ext cx="8537575" cy="33766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just" eaLnBrk="1" hangingPunct="1">
              <a:lnSpc>
                <a:spcPct val="140000"/>
              </a:lnSpc>
            </a:pP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3、2002年12月31日举世瞩目的上海磁悬浮列车线首次试运行，它采用的是先进的常导磁悬浮技术，使列车稳稳地悬浮在轨道上方约10毫米处高速运行，请你根据所学过的物理知识并观测图后判断：要使列车悬浮起来，车身线圈的上方应该是</a:t>
            </a:r>
            <a:r>
              <a:rPr sz="22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极（选填“N”或“S”），当列车悬浮在轨道上方后，列车利用</a:t>
            </a:r>
            <a:r>
              <a:rPr sz="22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的原理将车身托起，这就大大减小</a:t>
            </a:r>
            <a:r>
              <a:rPr sz="2200" b="1" u="sng">
                <a:ln w="9525" cap="flat" cmpd="sng" algn="ctr">
                  <a:noFill/>
                  <a:prstDash val="solid"/>
                  <a:round/>
                  <a:headEnd type="none" w="med" len="med"/>
                  <a:tailEnd type="none" w="med" len="med"/>
                </a:ln>
                <a:solidFill>
                  <a:srgbClr val="000000"/>
                </a:solidFill>
                <a:latin typeface="宋体" pitchFamily="2" charset="-122"/>
                <a:sym typeface="宋体" pitchFamily="2" charset="-122"/>
              </a:rPr>
              <a:t>                    </a:t>
            </a:r>
            <a:r>
              <a:rPr sz="2200" b="1">
                <a:ln w="9525" cap="flat" cmpd="sng" algn="ctr">
                  <a:noFill/>
                  <a:prstDash val="solid"/>
                  <a:round/>
                  <a:headEnd type="none" w="med" len="med"/>
                  <a:tailEnd type="none" w="med" len="med"/>
                </a:ln>
                <a:solidFill>
                  <a:srgbClr val="000000"/>
                </a:solidFill>
                <a:latin typeface="宋体" pitchFamily="2" charset="-122"/>
                <a:sym typeface="宋体" pitchFamily="2" charset="-122"/>
              </a:rPr>
              <a:t>，使列车高速运行。</a:t>
            </a:r>
            <a:endParaRPr sz="2200" b="1"/>
          </a:p>
        </p:txBody>
      </p:sp>
      <p:sp>
        <p:nvSpPr>
          <p:cNvPr id="44035" name="文本框 35842">
            <a:extLst>
              <a:ext uri="{FF2B5EF4-FFF2-40B4-BE49-F238E27FC236}">
                <a16:creationId xmlns:a16="http://schemas.microsoft.com/office/drawing/2014/main" id="{79F03BE8-0690-45D9-89A7-778BA122A2F9}"/>
              </a:ext>
            </a:extLst>
          </p:cNvPr>
          <p:cNvSpPr/>
          <p:nvPr/>
        </p:nvSpPr>
        <p:spPr>
          <a:xfrm>
            <a:off x="179388" y="547688"/>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练一练：</a:t>
            </a:r>
            <a:endParaRPr/>
          </a:p>
        </p:txBody>
      </p:sp>
      <p:grpSp>
        <p:nvGrpSpPr>
          <p:cNvPr id="44036" name="组合 35843">
            <a:extLst>
              <a:ext uri="{FF2B5EF4-FFF2-40B4-BE49-F238E27FC236}">
                <a16:creationId xmlns:a16="http://schemas.microsoft.com/office/drawing/2014/main" id="{C4659609-5DBF-4F62-810A-131ECB6333FF}"/>
              </a:ext>
            </a:extLst>
          </p:cNvPr>
          <p:cNvGrpSpPr>
            <a:grpSpLocks/>
          </p:cNvGrpSpPr>
          <p:nvPr/>
        </p:nvGrpSpPr>
        <p:grpSpPr bwMode="auto">
          <a:xfrm>
            <a:off x="2627313" y="4149725"/>
            <a:ext cx="5022850" cy="2770188"/>
            <a:chOff x="0" y="0"/>
            <a:chExt cx="4730" cy="3068"/>
          </a:xfrm>
        </p:grpSpPr>
        <p:sp>
          <p:nvSpPr>
            <p:cNvPr id="44037" name="文本框 35844">
              <a:extLst>
                <a:ext uri="{FF2B5EF4-FFF2-40B4-BE49-F238E27FC236}">
                  <a16:creationId xmlns:a16="http://schemas.microsoft.com/office/drawing/2014/main" id="{49BAFFC1-FEAD-4784-83D3-27DD62D27AE5}"/>
                </a:ext>
              </a:extLst>
            </p:cNvPr>
            <p:cNvSpPr>
              <a:spLocks noChangeArrowheads="1"/>
            </p:cNvSpPr>
            <p:nvPr/>
          </p:nvSpPr>
          <p:spPr bwMode="auto">
            <a:xfrm>
              <a:off x="0" y="545"/>
              <a:ext cx="1150" cy="600"/>
            </a:xfrm>
            <a:prstGeom prst="rect">
              <a:avLst/>
            </a:prstGeom>
            <a:solidFill>
              <a:srgbClr val="FFFFFF"/>
            </a:solidFill>
            <a:ln w="9525" algn="ctr">
              <a:solidFill>
                <a:srgbClr val="FFFFFF"/>
              </a:solidFill>
              <a:miter lim="800000"/>
              <a:headEnd/>
              <a:tailEnd/>
            </a:ln>
          </p:spPr>
          <p:txBody>
            <a:bodyPr lIns="0" tIns="0" rIns="0" bIns="0"/>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a:t>悬浮间隙为</a:t>
              </a:r>
            </a:p>
            <a:p>
              <a:pPr eaLnBrk="1" hangingPunct="1"/>
              <a:r>
                <a:rPr lang="en-US" altLang="zh-CN"/>
                <a:t>10</a:t>
              </a:r>
              <a:r>
                <a:rPr lang="zh-CN" altLang="en-US"/>
                <a:t>毫米</a:t>
              </a:r>
            </a:p>
            <a:p>
              <a:pPr eaLnBrk="1" hangingPunct="1"/>
              <a:endParaRPr lang="zh-CN" altLang="en-US"/>
            </a:p>
          </p:txBody>
        </p:sp>
        <p:sp>
          <p:nvSpPr>
            <p:cNvPr id="44038" name="文本框 35845">
              <a:extLst>
                <a:ext uri="{FF2B5EF4-FFF2-40B4-BE49-F238E27FC236}">
                  <a16:creationId xmlns:a16="http://schemas.microsoft.com/office/drawing/2014/main" id="{798F29C9-20DE-42B9-B9BC-44FA8D2F6DF1}"/>
                </a:ext>
              </a:extLst>
            </p:cNvPr>
            <p:cNvSpPr>
              <a:spLocks noChangeArrowheads="1"/>
            </p:cNvSpPr>
            <p:nvPr/>
          </p:nvSpPr>
          <p:spPr bwMode="auto">
            <a:xfrm>
              <a:off x="1758" y="2618"/>
              <a:ext cx="122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zh-CN" altLang="zh-CN"/>
            </a:p>
          </p:txBody>
        </p:sp>
        <p:grpSp>
          <p:nvGrpSpPr>
            <p:cNvPr id="44039" name="组合 35846">
              <a:extLst>
                <a:ext uri="{FF2B5EF4-FFF2-40B4-BE49-F238E27FC236}">
                  <a16:creationId xmlns:a16="http://schemas.microsoft.com/office/drawing/2014/main" id="{0B902F3D-FED3-4FA6-9262-B44F1A7C9467}"/>
                </a:ext>
              </a:extLst>
            </p:cNvPr>
            <p:cNvGrpSpPr>
              <a:grpSpLocks/>
            </p:cNvGrpSpPr>
            <p:nvPr/>
          </p:nvGrpSpPr>
          <p:grpSpPr bwMode="auto">
            <a:xfrm>
              <a:off x="730" y="0"/>
              <a:ext cx="4000" cy="2657"/>
              <a:chOff x="0" y="0"/>
              <a:chExt cx="4000" cy="2657"/>
            </a:xfrm>
          </p:grpSpPr>
          <p:grpSp>
            <p:nvGrpSpPr>
              <p:cNvPr id="44040" name="组合 35847">
                <a:extLst>
                  <a:ext uri="{FF2B5EF4-FFF2-40B4-BE49-F238E27FC236}">
                    <a16:creationId xmlns:a16="http://schemas.microsoft.com/office/drawing/2014/main" id="{F76C6305-B8B9-4510-B63F-D61A12ED0CD6}"/>
                  </a:ext>
                </a:extLst>
              </p:cNvPr>
              <p:cNvGrpSpPr>
                <a:grpSpLocks/>
              </p:cNvGrpSpPr>
              <p:nvPr/>
            </p:nvGrpSpPr>
            <p:grpSpPr bwMode="auto">
              <a:xfrm>
                <a:off x="0" y="0"/>
                <a:ext cx="4000" cy="2393"/>
                <a:chOff x="0" y="0"/>
                <a:chExt cx="4000" cy="2393"/>
              </a:xfrm>
            </p:grpSpPr>
            <p:grpSp>
              <p:nvGrpSpPr>
                <p:cNvPr id="44041" name="组合 35848">
                  <a:extLst>
                    <a:ext uri="{FF2B5EF4-FFF2-40B4-BE49-F238E27FC236}">
                      <a16:creationId xmlns:a16="http://schemas.microsoft.com/office/drawing/2014/main" id="{C522C241-B6A4-4FEA-AAC4-51C1A73587C9}"/>
                    </a:ext>
                  </a:extLst>
                </p:cNvPr>
                <p:cNvGrpSpPr>
                  <a:grpSpLocks/>
                </p:cNvGrpSpPr>
                <p:nvPr/>
              </p:nvGrpSpPr>
              <p:grpSpPr bwMode="auto">
                <a:xfrm>
                  <a:off x="0" y="0"/>
                  <a:ext cx="3045" cy="2297"/>
                  <a:chOff x="0" y="0"/>
                  <a:chExt cx="3045" cy="2297"/>
                </a:xfrm>
              </p:grpSpPr>
              <p:grpSp>
                <p:nvGrpSpPr>
                  <p:cNvPr id="44042" name="组合 35849">
                    <a:extLst>
                      <a:ext uri="{FF2B5EF4-FFF2-40B4-BE49-F238E27FC236}">
                        <a16:creationId xmlns:a16="http://schemas.microsoft.com/office/drawing/2014/main" id="{8D3DF3D0-729D-4527-8AB7-DE52D03F80A8}"/>
                      </a:ext>
                    </a:extLst>
                  </p:cNvPr>
                  <p:cNvGrpSpPr>
                    <a:grpSpLocks/>
                  </p:cNvGrpSpPr>
                  <p:nvPr/>
                </p:nvGrpSpPr>
                <p:grpSpPr bwMode="auto">
                  <a:xfrm>
                    <a:off x="0" y="0"/>
                    <a:ext cx="3045" cy="2297"/>
                    <a:chOff x="0" y="0"/>
                    <a:chExt cx="3525" cy="2597"/>
                  </a:xfrm>
                </p:grpSpPr>
                <p:grpSp>
                  <p:nvGrpSpPr>
                    <p:cNvPr id="44043" name="组合 35850">
                      <a:extLst>
                        <a:ext uri="{FF2B5EF4-FFF2-40B4-BE49-F238E27FC236}">
                          <a16:creationId xmlns:a16="http://schemas.microsoft.com/office/drawing/2014/main" id="{566D6E1C-E85A-4AC0-B4FB-01AFD413E640}"/>
                        </a:ext>
                      </a:extLst>
                    </p:cNvPr>
                    <p:cNvGrpSpPr>
                      <a:grpSpLocks/>
                    </p:cNvGrpSpPr>
                    <p:nvPr/>
                  </p:nvGrpSpPr>
                  <p:grpSpPr bwMode="auto">
                    <a:xfrm>
                      <a:off x="459" y="0"/>
                      <a:ext cx="2754" cy="2375"/>
                      <a:chOff x="0" y="0"/>
                      <a:chExt cx="2754" cy="2375"/>
                    </a:xfrm>
                  </p:grpSpPr>
                  <p:grpSp>
                    <p:nvGrpSpPr>
                      <p:cNvPr id="44044" name="组合 35851">
                        <a:extLst>
                          <a:ext uri="{FF2B5EF4-FFF2-40B4-BE49-F238E27FC236}">
                            <a16:creationId xmlns:a16="http://schemas.microsoft.com/office/drawing/2014/main" id="{D7A6A8E1-6201-4B69-A236-23FED3B11E52}"/>
                          </a:ext>
                        </a:extLst>
                      </p:cNvPr>
                      <p:cNvGrpSpPr>
                        <a:grpSpLocks/>
                      </p:cNvGrpSpPr>
                      <p:nvPr/>
                    </p:nvGrpSpPr>
                    <p:grpSpPr bwMode="auto">
                      <a:xfrm>
                        <a:off x="0" y="0"/>
                        <a:ext cx="2754" cy="2375"/>
                        <a:chOff x="0" y="0"/>
                        <a:chExt cx="2754" cy="2375"/>
                      </a:xfrm>
                    </p:grpSpPr>
                    <p:grpSp>
                      <p:nvGrpSpPr>
                        <p:cNvPr id="44045" name="组合 35852">
                          <a:extLst>
                            <a:ext uri="{FF2B5EF4-FFF2-40B4-BE49-F238E27FC236}">
                              <a16:creationId xmlns:a16="http://schemas.microsoft.com/office/drawing/2014/main" id="{5C95BF38-5726-4BC9-B999-56A5AA06EC0D}"/>
                            </a:ext>
                          </a:extLst>
                        </p:cNvPr>
                        <p:cNvGrpSpPr>
                          <a:grpSpLocks/>
                        </p:cNvGrpSpPr>
                        <p:nvPr/>
                      </p:nvGrpSpPr>
                      <p:grpSpPr bwMode="auto">
                        <a:xfrm>
                          <a:off x="0" y="0"/>
                          <a:ext cx="2754" cy="2260"/>
                          <a:chOff x="0" y="0"/>
                          <a:chExt cx="2754" cy="2260"/>
                        </a:xfrm>
                      </p:grpSpPr>
                      <p:grpSp>
                        <p:nvGrpSpPr>
                          <p:cNvPr id="44046" name="组合 35853">
                            <a:extLst>
                              <a:ext uri="{FF2B5EF4-FFF2-40B4-BE49-F238E27FC236}">
                                <a16:creationId xmlns:a16="http://schemas.microsoft.com/office/drawing/2014/main" id="{5D51189A-64C0-4089-AFD5-1396F465D201}"/>
                              </a:ext>
                            </a:extLst>
                          </p:cNvPr>
                          <p:cNvGrpSpPr>
                            <a:grpSpLocks/>
                          </p:cNvGrpSpPr>
                          <p:nvPr/>
                        </p:nvGrpSpPr>
                        <p:grpSpPr bwMode="auto">
                          <a:xfrm>
                            <a:off x="116" y="0"/>
                            <a:ext cx="2590" cy="1085"/>
                            <a:chOff x="0" y="0"/>
                            <a:chExt cx="2590" cy="1085"/>
                          </a:xfrm>
                        </p:grpSpPr>
                        <p:grpSp>
                          <p:nvGrpSpPr>
                            <p:cNvPr id="2" name="组合 35854">
                              <a:extLst>
                                <a:ext uri="{FF2B5EF4-FFF2-40B4-BE49-F238E27FC236}">
                                  <a16:creationId xmlns:a16="http://schemas.microsoft.com/office/drawing/2014/main" id="{46C67EC1-6367-4410-A222-2A9B59926F9B}"/>
                                </a:ext>
                              </a:extLst>
                            </p:cNvPr>
                            <p:cNvGrpSpPr>
                              <a:grpSpLocks/>
                            </p:cNvGrpSpPr>
                            <p:nvPr/>
                          </p:nvGrpSpPr>
                          <p:grpSpPr bwMode="auto">
                            <a:xfrm>
                              <a:off x="1255" y="185"/>
                              <a:ext cx="1005" cy="570"/>
                              <a:chOff x="0" y="0"/>
                              <a:chExt cx="1005" cy="570"/>
                            </a:xfrm>
                          </p:grpSpPr>
                          <p:sp>
                            <p:nvSpPr>
                              <p:cNvPr id="3" name="任意多边形 35855">
                                <a:extLst>
                                  <a:ext uri="{FF2B5EF4-FFF2-40B4-BE49-F238E27FC236}">
                                    <a16:creationId xmlns:a16="http://schemas.microsoft.com/office/drawing/2014/main" id="{20528711-4483-4439-B5A7-83750A1568BC}"/>
                                  </a:ext>
                                </a:extLst>
                              </p:cNvPr>
                              <p:cNvSpPr>
                                <a:spLocks/>
                              </p:cNvSpPr>
                              <p:nvPr/>
                            </p:nvSpPr>
                            <p:spPr bwMode="auto">
                              <a:xfrm>
                                <a:off x="15" y="0"/>
                                <a:ext cx="990" cy="330"/>
                              </a:xfrm>
                              <a:custGeom>
                                <a:avLst/>
                                <a:gdLst>
                                  <a:gd name="T0" fmla="*/ 0 w 21600"/>
                                  <a:gd name="T1" fmla="*/ 0 h 21600"/>
                                  <a:gd name="T2" fmla="*/ 21600 w 21600"/>
                                  <a:gd name="T3" fmla="*/ 21600 h 21600"/>
                                  <a:gd name="T4" fmla="*/ 0 w 21600"/>
                                  <a:gd name="T5" fmla="*/ 0 h 21600"/>
                                  <a:gd name="T6" fmla="*/ 21600 w 21600"/>
                                  <a:gd name="T7" fmla="*/ 21600 h 21600"/>
                                  <a:gd name="T8" fmla="*/ 0 w 21600"/>
                                  <a:gd name="T9" fmla="*/ 2160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lnTo>
                                      <a:pt x="0" y="0"/>
                                    </a:lnTo>
                                    <a:close/>
                                  </a:path>
                                </a:pathLst>
                              </a:cu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49" name="直接连接符 35856">
                                <a:extLst>
                                  <a:ext uri="{FF2B5EF4-FFF2-40B4-BE49-F238E27FC236}">
                                    <a16:creationId xmlns:a16="http://schemas.microsoft.com/office/drawing/2014/main" id="{39052223-5AB9-405E-A7DF-7372C74DD701}"/>
                                  </a:ext>
                                </a:extLst>
                              </p:cNvPr>
                              <p:cNvSpPr>
                                <a:spLocks noChangeShapeType="1"/>
                              </p:cNvSpPr>
                              <p:nvPr/>
                            </p:nvSpPr>
                            <p:spPr bwMode="auto">
                              <a:xfrm>
                                <a:off x="0" y="0"/>
                                <a:ext cx="0" cy="55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0" name="直接连接符 35857">
                                <a:extLst>
                                  <a:ext uri="{FF2B5EF4-FFF2-40B4-BE49-F238E27FC236}">
                                    <a16:creationId xmlns:a16="http://schemas.microsoft.com/office/drawing/2014/main" id="{5B24B35F-5438-44AC-B163-B87E8AEF0580}"/>
                                  </a:ext>
                                </a:extLst>
                              </p:cNvPr>
                              <p:cNvSpPr>
                                <a:spLocks noChangeShapeType="1"/>
                              </p:cNvSpPr>
                              <p:nvPr/>
                            </p:nvSpPr>
                            <p:spPr bwMode="auto">
                              <a:xfrm>
                                <a:off x="1005" y="300"/>
                                <a:ext cx="0" cy="27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1" name="直接连接符 35858">
                                <a:extLst>
                                  <a:ext uri="{FF2B5EF4-FFF2-40B4-BE49-F238E27FC236}">
                                    <a16:creationId xmlns:a16="http://schemas.microsoft.com/office/drawing/2014/main" id="{CBC54270-52F4-4055-B682-96F8A75FA19B}"/>
                                  </a:ext>
                                </a:extLst>
                              </p:cNvPr>
                              <p:cNvSpPr>
                                <a:spLocks noChangeShapeType="1"/>
                              </p:cNvSpPr>
                              <p:nvPr/>
                            </p:nvSpPr>
                            <p:spPr bwMode="auto">
                              <a:xfrm>
                                <a:off x="0" y="570"/>
                                <a:ext cx="100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4052" name="组合 35859">
                              <a:extLst>
                                <a:ext uri="{FF2B5EF4-FFF2-40B4-BE49-F238E27FC236}">
                                  <a16:creationId xmlns:a16="http://schemas.microsoft.com/office/drawing/2014/main" id="{B8144FDE-228B-4239-8F2E-D9356EA4DDDE}"/>
                                </a:ext>
                              </a:extLst>
                            </p:cNvPr>
                            <p:cNvGrpSpPr>
                              <a:grpSpLocks/>
                            </p:cNvGrpSpPr>
                            <p:nvPr/>
                          </p:nvGrpSpPr>
                          <p:grpSpPr bwMode="auto">
                            <a:xfrm flipH="1">
                              <a:off x="250" y="185"/>
                              <a:ext cx="1005" cy="570"/>
                              <a:chOff x="0" y="0"/>
                              <a:chExt cx="1005" cy="570"/>
                            </a:xfrm>
                          </p:grpSpPr>
                          <p:sp>
                            <p:nvSpPr>
                              <p:cNvPr id="44053" name="任意多边形 35860">
                                <a:extLst>
                                  <a:ext uri="{FF2B5EF4-FFF2-40B4-BE49-F238E27FC236}">
                                    <a16:creationId xmlns:a16="http://schemas.microsoft.com/office/drawing/2014/main" id="{664D70C8-11B6-425A-93B7-D8665625585C}"/>
                                  </a:ext>
                                </a:extLst>
                              </p:cNvPr>
                              <p:cNvSpPr>
                                <a:spLocks/>
                              </p:cNvSpPr>
                              <p:nvPr/>
                            </p:nvSpPr>
                            <p:spPr bwMode="auto">
                              <a:xfrm>
                                <a:off x="15" y="0"/>
                                <a:ext cx="990" cy="330"/>
                              </a:xfrm>
                              <a:custGeom>
                                <a:avLst/>
                                <a:gdLst>
                                  <a:gd name="T0" fmla="*/ 0 w 21600"/>
                                  <a:gd name="T1" fmla="*/ 0 h 21600"/>
                                  <a:gd name="T2" fmla="*/ 21600 w 21600"/>
                                  <a:gd name="T3" fmla="*/ 21600 h 21600"/>
                                  <a:gd name="T4" fmla="*/ 0 w 21600"/>
                                  <a:gd name="T5" fmla="*/ 0 h 21600"/>
                                  <a:gd name="T6" fmla="*/ 21600 w 21600"/>
                                  <a:gd name="T7" fmla="*/ 21600 h 21600"/>
                                  <a:gd name="T8" fmla="*/ 0 w 21600"/>
                                  <a:gd name="T9" fmla="*/ 2160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lnTo>
                                      <a:pt x="0" y="0"/>
                                    </a:lnTo>
                                    <a:close/>
                                  </a:path>
                                </a:pathLst>
                              </a:cu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54" name="直接连接符 35861">
                                <a:extLst>
                                  <a:ext uri="{FF2B5EF4-FFF2-40B4-BE49-F238E27FC236}">
                                    <a16:creationId xmlns:a16="http://schemas.microsoft.com/office/drawing/2014/main" id="{496C2481-4EF6-4DCE-B7F9-EF18261ED207}"/>
                                  </a:ext>
                                </a:extLst>
                              </p:cNvPr>
                              <p:cNvSpPr>
                                <a:spLocks noChangeShapeType="1"/>
                              </p:cNvSpPr>
                              <p:nvPr/>
                            </p:nvSpPr>
                            <p:spPr bwMode="auto">
                              <a:xfrm>
                                <a:off x="0" y="0"/>
                                <a:ext cx="0" cy="55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5" name="直接连接符 35862">
                                <a:extLst>
                                  <a:ext uri="{FF2B5EF4-FFF2-40B4-BE49-F238E27FC236}">
                                    <a16:creationId xmlns:a16="http://schemas.microsoft.com/office/drawing/2014/main" id="{ACF9C449-AD7D-4916-B9A5-0A5BF5B1C650}"/>
                                  </a:ext>
                                </a:extLst>
                              </p:cNvPr>
                              <p:cNvSpPr>
                                <a:spLocks noChangeShapeType="1"/>
                              </p:cNvSpPr>
                              <p:nvPr/>
                            </p:nvSpPr>
                            <p:spPr bwMode="auto">
                              <a:xfrm>
                                <a:off x="1005" y="300"/>
                                <a:ext cx="0" cy="27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6" name="直接连接符 35863">
                                <a:extLst>
                                  <a:ext uri="{FF2B5EF4-FFF2-40B4-BE49-F238E27FC236}">
                                    <a16:creationId xmlns:a16="http://schemas.microsoft.com/office/drawing/2014/main" id="{6E7434BB-5CB1-4791-8E35-8C7A1B68F184}"/>
                                  </a:ext>
                                </a:extLst>
                              </p:cNvPr>
                              <p:cNvSpPr>
                                <a:spLocks noChangeShapeType="1"/>
                              </p:cNvSpPr>
                              <p:nvPr/>
                            </p:nvSpPr>
                            <p:spPr bwMode="auto">
                              <a:xfrm>
                                <a:off x="0" y="570"/>
                                <a:ext cx="100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4057" name="任意多边形 35864">
                              <a:extLst>
                                <a:ext uri="{FF2B5EF4-FFF2-40B4-BE49-F238E27FC236}">
                                  <a16:creationId xmlns:a16="http://schemas.microsoft.com/office/drawing/2014/main" id="{E8D9FDD7-62B0-40B0-B36A-5CF6FC56A204}"/>
                                </a:ext>
                              </a:extLst>
                            </p:cNvPr>
                            <p:cNvSpPr>
                              <a:spLocks/>
                            </p:cNvSpPr>
                            <p:nvPr/>
                          </p:nvSpPr>
                          <p:spPr bwMode="auto">
                            <a:xfrm>
                              <a:off x="1280" y="5"/>
                              <a:ext cx="1155" cy="255"/>
                            </a:xfrm>
                            <a:custGeom>
                              <a:avLst/>
                              <a:gdLst>
                                <a:gd name="T0" fmla="*/ 0 w 21600"/>
                                <a:gd name="T1" fmla="*/ 0 h 21600"/>
                                <a:gd name="T2" fmla="*/ 21600 w 21600"/>
                                <a:gd name="T3" fmla="*/ 21600 h 21600"/>
                                <a:gd name="T4" fmla="*/ 0 w 21600"/>
                                <a:gd name="T5" fmla="*/ 0 h 21600"/>
                                <a:gd name="T6" fmla="*/ 21600 w 21600"/>
                                <a:gd name="T7" fmla="*/ 21600 h 21600"/>
                                <a:gd name="T8" fmla="*/ 0 w 21600"/>
                                <a:gd name="T9" fmla="*/ 2160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lnTo>
                                    <a:pt x="0" y="0"/>
                                  </a:lnTo>
                                  <a:close/>
                                </a:path>
                              </a:pathLst>
                            </a:cu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58" name="直接连接符 35865">
                              <a:extLst>
                                <a:ext uri="{FF2B5EF4-FFF2-40B4-BE49-F238E27FC236}">
                                  <a16:creationId xmlns:a16="http://schemas.microsoft.com/office/drawing/2014/main" id="{B8977A03-20C1-4A79-8947-BDAE72D1FCCA}"/>
                                </a:ext>
                              </a:extLst>
                            </p:cNvPr>
                            <p:cNvSpPr>
                              <a:spLocks noChangeShapeType="1"/>
                            </p:cNvSpPr>
                            <p:nvPr/>
                          </p:nvSpPr>
                          <p:spPr bwMode="auto">
                            <a:xfrm flipH="1">
                              <a:off x="0" y="270"/>
                              <a:ext cx="120" cy="79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9" name="任意多边形 35866">
                              <a:extLst>
                                <a:ext uri="{FF2B5EF4-FFF2-40B4-BE49-F238E27FC236}">
                                  <a16:creationId xmlns:a16="http://schemas.microsoft.com/office/drawing/2014/main" id="{7F8E35DA-4ED1-4055-9E91-7D1AE606CDB0}"/>
                                </a:ext>
                              </a:extLst>
                            </p:cNvPr>
                            <p:cNvSpPr>
                              <a:spLocks/>
                            </p:cNvSpPr>
                            <p:nvPr/>
                          </p:nvSpPr>
                          <p:spPr bwMode="auto">
                            <a:xfrm flipH="1">
                              <a:off x="135" y="0"/>
                              <a:ext cx="1155" cy="255"/>
                            </a:xfrm>
                            <a:custGeom>
                              <a:avLst/>
                              <a:gdLst>
                                <a:gd name="T0" fmla="*/ 0 w 21600"/>
                                <a:gd name="T1" fmla="*/ 0 h 21600"/>
                                <a:gd name="T2" fmla="*/ 21600 w 21600"/>
                                <a:gd name="T3" fmla="*/ 21600 h 21600"/>
                                <a:gd name="T4" fmla="*/ 0 w 21600"/>
                                <a:gd name="T5" fmla="*/ 0 h 21600"/>
                                <a:gd name="T6" fmla="*/ 21600 w 21600"/>
                                <a:gd name="T7" fmla="*/ 21600 h 21600"/>
                                <a:gd name="T8" fmla="*/ 0 w 21600"/>
                                <a:gd name="T9" fmla="*/ 2160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lnTo>
                                    <a:pt x="0" y="0"/>
                                  </a:lnTo>
                                  <a:close/>
                                </a:path>
                              </a:pathLst>
                            </a:cu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60" name="直接连接符 35867">
                              <a:extLst>
                                <a:ext uri="{FF2B5EF4-FFF2-40B4-BE49-F238E27FC236}">
                                  <a16:creationId xmlns:a16="http://schemas.microsoft.com/office/drawing/2014/main" id="{1EA01A61-C2B2-4574-9C0B-1784CF593D86}"/>
                                </a:ext>
                              </a:extLst>
                            </p:cNvPr>
                            <p:cNvSpPr>
                              <a:spLocks noChangeShapeType="1"/>
                            </p:cNvSpPr>
                            <p:nvPr/>
                          </p:nvSpPr>
                          <p:spPr bwMode="auto">
                            <a:xfrm>
                              <a:off x="2430" y="245"/>
                              <a:ext cx="150" cy="84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1" name="直接连接符 35868">
                              <a:extLst>
                                <a:ext uri="{FF2B5EF4-FFF2-40B4-BE49-F238E27FC236}">
                                  <a16:creationId xmlns:a16="http://schemas.microsoft.com/office/drawing/2014/main" id="{AE82CF75-C5ED-40E3-92BA-CD52CE28B3CB}"/>
                                </a:ext>
                              </a:extLst>
                            </p:cNvPr>
                            <p:cNvSpPr>
                              <a:spLocks noChangeShapeType="1"/>
                            </p:cNvSpPr>
                            <p:nvPr/>
                          </p:nvSpPr>
                          <p:spPr bwMode="auto">
                            <a:xfrm>
                              <a:off x="10" y="920"/>
                              <a:ext cx="256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2" name="直接连接符 35869">
                              <a:extLst>
                                <a:ext uri="{FF2B5EF4-FFF2-40B4-BE49-F238E27FC236}">
                                  <a16:creationId xmlns:a16="http://schemas.microsoft.com/office/drawing/2014/main" id="{5C99537A-1C00-4892-B42D-E065D45EC0CE}"/>
                                </a:ext>
                              </a:extLst>
                            </p:cNvPr>
                            <p:cNvSpPr>
                              <a:spLocks noChangeShapeType="1"/>
                            </p:cNvSpPr>
                            <p:nvPr/>
                          </p:nvSpPr>
                          <p:spPr bwMode="auto">
                            <a:xfrm>
                              <a:off x="10" y="1075"/>
                              <a:ext cx="258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4063" name="直接连接符 35870">
                            <a:extLst>
                              <a:ext uri="{FF2B5EF4-FFF2-40B4-BE49-F238E27FC236}">
                                <a16:creationId xmlns:a16="http://schemas.microsoft.com/office/drawing/2014/main" id="{4F67411F-D4C0-4338-9CCE-1C7F0B821BAA}"/>
                              </a:ext>
                            </a:extLst>
                          </p:cNvPr>
                          <p:cNvSpPr>
                            <a:spLocks noChangeShapeType="1"/>
                          </p:cNvSpPr>
                          <p:nvPr/>
                        </p:nvSpPr>
                        <p:spPr bwMode="auto">
                          <a:xfrm>
                            <a:off x="2691" y="1070"/>
                            <a:ext cx="60" cy="42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4" name="直接连接符 35871">
                            <a:extLst>
                              <a:ext uri="{FF2B5EF4-FFF2-40B4-BE49-F238E27FC236}">
                                <a16:creationId xmlns:a16="http://schemas.microsoft.com/office/drawing/2014/main" id="{2861900C-3EE4-41BF-A0F9-4BB8C4A58C70}"/>
                              </a:ext>
                            </a:extLst>
                          </p:cNvPr>
                          <p:cNvSpPr>
                            <a:spLocks noChangeShapeType="1"/>
                          </p:cNvSpPr>
                          <p:nvPr/>
                        </p:nvSpPr>
                        <p:spPr bwMode="auto">
                          <a:xfrm flipH="1">
                            <a:off x="36" y="1040"/>
                            <a:ext cx="75" cy="46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5" name="直接连接符 35872">
                            <a:extLst>
                              <a:ext uri="{FF2B5EF4-FFF2-40B4-BE49-F238E27FC236}">
                                <a16:creationId xmlns:a16="http://schemas.microsoft.com/office/drawing/2014/main" id="{146202E3-195C-462E-8EFE-F4A980305B5E}"/>
                              </a:ext>
                            </a:extLst>
                          </p:cNvPr>
                          <p:cNvSpPr>
                            <a:spLocks noChangeShapeType="1"/>
                          </p:cNvSpPr>
                          <p:nvPr/>
                        </p:nvSpPr>
                        <p:spPr bwMode="auto">
                          <a:xfrm>
                            <a:off x="501" y="1325"/>
                            <a:ext cx="171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6" name="直接连接符 35873">
                            <a:extLst>
                              <a:ext uri="{FF2B5EF4-FFF2-40B4-BE49-F238E27FC236}">
                                <a16:creationId xmlns:a16="http://schemas.microsoft.com/office/drawing/2014/main" id="{B60D4098-6D5F-4101-BAA1-E71A2E1C14F4}"/>
                              </a:ext>
                            </a:extLst>
                          </p:cNvPr>
                          <p:cNvSpPr>
                            <a:spLocks noChangeShapeType="1"/>
                          </p:cNvSpPr>
                          <p:nvPr/>
                        </p:nvSpPr>
                        <p:spPr bwMode="auto">
                          <a:xfrm>
                            <a:off x="2211" y="1325"/>
                            <a:ext cx="165" cy="3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7" name="直接连接符 35874">
                            <a:extLst>
                              <a:ext uri="{FF2B5EF4-FFF2-40B4-BE49-F238E27FC236}">
                                <a16:creationId xmlns:a16="http://schemas.microsoft.com/office/drawing/2014/main" id="{21D74CA8-DF08-4573-8ABE-F8B074B16083}"/>
                              </a:ext>
                            </a:extLst>
                          </p:cNvPr>
                          <p:cNvSpPr>
                            <a:spLocks noChangeShapeType="1"/>
                          </p:cNvSpPr>
                          <p:nvPr/>
                        </p:nvSpPr>
                        <p:spPr bwMode="auto">
                          <a:xfrm flipV="1">
                            <a:off x="336" y="1325"/>
                            <a:ext cx="165" cy="3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8" name="流程图: 显示 35875">
                            <a:extLst>
                              <a:ext uri="{FF2B5EF4-FFF2-40B4-BE49-F238E27FC236}">
                                <a16:creationId xmlns:a16="http://schemas.microsoft.com/office/drawing/2014/main" id="{FDFFC803-2FF9-4432-AB1B-2CB7D31C76D0}"/>
                              </a:ext>
                            </a:extLst>
                          </p:cNvPr>
                          <p:cNvSpPr>
                            <a:spLocks noChangeArrowheads="1"/>
                          </p:cNvSpPr>
                          <p:nvPr/>
                        </p:nvSpPr>
                        <p:spPr bwMode="auto">
                          <a:xfrm>
                            <a:off x="1951" y="1594"/>
                            <a:ext cx="465" cy="391"/>
                          </a:xfrm>
                          <a:prstGeom prst="flowChartDisplay">
                            <a:avLst/>
                          </a:prstGeom>
                          <a:solidFill>
                            <a:srgbClr val="FFFFFF"/>
                          </a:solidFill>
                          <a:ln w="12700" algn="ctr">
                            <a:solidFill>
                              <a:srgbClr val="000000"/>
                            </a:solidFill>
                            <a:miter lim="800000"/>
                            <a:headEnd/>
                            <a:tailE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069" name="流程图: 显示 35876">
                            <a:extLst>
                              <a:ext uri="{FF2B5EF4-FFF2-40B4-BE49-F238E27FC236}">
                                <a16:creationId xmlns:a16="http://schemas.microsoft.com/office/drawing/2014/main" id="{3C7FF92F-19A5-4EC2-8532-18FA552E64E0}"/>
                              </a:ext>
                            </a:extLst>
                          </p:cNvPr>
                          <p:cNvSpPr>
                            <a:spLocks noChangeArrowheads="1"/>
                          </p:cNvSpPr>
                          <p:nvPr/>
                        </p:nvSpPr>
                        <p:spPr bwMode="auto">
                          <a:xfrm flipH="1">
                            <a:off x="286" y="1624"/>
                            <a:ext cx="465" cy="391"/>
                          </a:xfrm>
                          <a:prstGeom prst="flowChartDisplay">
                            <a:avLst/>
                          </a:prstGeom>
                          <a:solidFill>
                            <a:srgbClr val="FFFFFF"/>
                          </a:solidFill>
                          <a:ln w="9525" algn="ctr">
                            <a:solidFill>
                              <a:srgbClr val="000000"/>
                            </a:solidFill>
                            <a:miter lim="800000"/>
                            <a:headEnd/>
                            <a:tailE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070" name="直接连接符 35877">
                            <a:extLst>
                              <a:ext uri="{FF2B5EF4-FFF2-40B4-BE49-F238E27FC236}">
                                <a16:creationId xmlns:a16="http://schemas.microsoft.com/office/drawing/2014/main" id="{16D9DA7D-611C-489D-9320-FEF3F8370570}"/>
                              </a:ext>
                            </a:extLst>
                          </p:cNvPr>
                          <p:cNvSpPr>
                            <a:spLocks noChangeShapeType="1"/>
                          </p:cNvSpPr>
                          <p:nvPr/>
                        </p:nvSpPr>
                        <p:spPr bwMode="auto">
                          <a:xfrm flipV="1">
                            <a:off x="351" y="1610"/>
                            <a:ext cx="285" cy="15"/>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1" name="直接连接符 35878">
                            <a:extLst>
                              <a:ext uri="{FF2B5EF4-FFF2-40B4-BE49-F238E27FC236}">
                                <a16:creationId xmlns:a16="http://schemas.microsoft.com/office/drawing/2014/main" id="{9C65756E-D06C-4931-95C6-BA918247CE09}"/>
                              </a:ext>
                            </a:extLst>
                          </p:cNvPr>
                          <p:cNvSpPr>
                            <a:spLocks noChangeShapeType="1"/>
                          </p:cNvSpPr>
                          <p:nvPr/>
                        </p:nvSpPr>
                        <p:spPr bwMode="auto">
                          <a:xfrm>
                            <a:off x="651" y="1625"/>
                            <a:ext cx="120" cy="210"/>
                          </a:xfrm>
                          <a:prstGeom prst="line">
                            <a:avLst/>
                          </a:prstGeom>
                          <a:noFill/>
                          <a:ln w="57150" algn="ctr">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2" name="直接连接符 35879">
                            <a:extLst>
                              <a:ext uri="{FF2B5EF4-FFF2-40B4-BE49-F238E27FC236}">
                                <a16:creationId xmlns:a16="http://schemas.microsoft.com/office/drawing/2014/main" id="{31E46828-CD29-40AD-BFB3-37805E601193}"/>
                              </a:ext>
                            </a:extLst>
                          </p:cNvPr>
                          <p:cNvSpPr>
                            <a:spLocks noChangeShapeType="1"/>
                          </p:cNvSpPr>
                          <p:nvPr/>
                        </p:nvSpPr>
                        <p:spPr bwMode="auto">
                          <a:xfrm flipH="1">
                            <a:off x="666" y="1820"/>
                            <a:ext cx="90" cy="21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3" name="直接连接符 35880">
                            <a:extLst>
                              <a:ext uri="{FF2B5EF4-FFF2-40B4-BE49-F238E27FC236}">
                                <a16:creationId xmlns:a16="http://schemas.microsoft.com/office/drawing/2014/main" id="{3840A410-D6CA-4C84-AC5C-323AD780355E}"/>
                              </a:ext>
                            </a:extLst>
                          </p:cNvPr>
                          <p:cNvSpPr>
                            <a:spLocks noChangeShapeType="1"/>
                          </p:cNvSpPr>
                          <p:nvPr/>
                        </p:nvSpPr>
                        <p:spPr bwMode="auto">
                          <a:xfrm flipH="1">
                            <a:off x="2031" y="1595"/>
                            <a:ext cx="300" cy="0"/>
                          </a:xfrm>
                          <a:prstGeom prst="line">
                            <a:avLst/>
                          </a:prstGeom>
                          <a:noFill/>
                          <a:ln w="57150" algn="ctr">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4" name="直接连接符 35881">
                            <a:extLst>
                              <a:ext uri="{FF2B5EF4-FFF2-40B4-BE49-F238E27FC236}">
                                <a16:creationId xmlns:a16="http://schemas.microsoft.com/office/drawing/2014/main" id="{4EDF46A8-9265-48DF-B830-55D1C0B632DD}"/>
                              </a:ext>
                            </a:extLst>
                          </p:cNvPr>
                          <p:cNvSpPr>
                            <a:spLocks noChangeShapeType="1"/>
                          </p:cNvSpPr>
                          <p:nvPr/>
                        </p:nvSpPr>
                        <p:spPr bwMode="auto">
                          <a:xfrm flipH="1">
                            <a:off x="1911" y="1595"/>
                            <a:ext cx="120" cy="225"/>
                          </a:xfrm>
                          <a:prstGeom prst="line">
                            <a:avLst/>
                          </a:prstGeom>
                          <a:noFill/>
                          <a:ln w="57150" algn="ctr">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5" name="直接连接符 35882">
                            <a:extLst>
                              <a:ext uri="{FF2B5EF4-FFF2-40B4-BE49-F238E27FC236}">
                                <a16:creationId xmlns:a16="http://schemas.microsoft.com/office/drawing/2014/main" id="{FE1B3846-0F02-4B76-8574-96D7EA25F29B}"/>
                              </a:ext>
                            </a:extLst>
                          </p:cNvPr>
                          <p:cNvSpPr>
                            <a:spLocks noChangeShapeType="1"/>
                          </p:cNvSpPr>
                          <p:nvPr/>
                        </p:nvSpPr>
                        <p:spPr bwMode="auto">
                          <a:xfrm>
                            <a:off x="1926" y="1790"/>
                            <a:ext cx="90" cy="195"/>
                          </a:xfrm>
                          <a:prstGeom prst="line">
                            <a:avLst/>
                          </a:prstGeom>
                          <a:noFill/>
                          <a:ln w="57150" algn="ctr">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6" name="直接连接符 35883">
                            <a:extLst>
                              <a:ext uri="{FF2B5EF4-FFF2-40B4-BE49-F238E27FC236}">
                                <a16:creationId xmlns:a16="http://schemas.microsoft.com/office/drawing/2014/main" id="{3E192287-A982-4846-AA5A-3528CAE09B2D}"/>
                              </a:ext>
                            </a:extLst>
                          </p:cNvPr>
                          <p:cNvSpPr>
                            <a:spLocks noChangeShapeType="1"/>
                          </p:cNvSpPr>
                          <p:nvPr/>
                        </p:nvSpPr>
                        <p:spPr bwMode="auto">
                          <a:xfrm>
                            <a:off x="2031" y="1985"/>
                            <a:ext cx="0" cy="22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7" name="直接连接符 35884">
                            <a:extLst>
                              <a:ext uri="{FF2B5EF4-FFF2-40B4-BE49-F238E27FC236}">
                                <a16:creationId xmlns:a16="http://schemas.microsoft.com/office/drawing/2014/main" id="{9A25241E-43B2-4985-99F9-C51C65B89EC8}"/>
                              </a:ext>
                            </a:extLst>
                          </p:cNvPr>
                          <p:cNvSpPr>
                            <a:spLocks noChangeShapeType="1"/>
                          </p:cNvSpPr>
                          <p:nvPr/>
                        </p:nvSpPr>
                        <p:spPr bwMode="auto">
                          <a:xfrm>
                            <a:off x="2031" y="2225"/>
                            <a:ext cx="54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8" name="直接连接符 35885">
                            <a:extLst>
                              <a:ext uri="{FF2B5EF4-FFF2-40B4-BE49-F238E27FC236}">
                                <a16:creationId xmlns:a16="http://schemas.microsoft.com/office/drawing/2014/main" id="{0A821EF6-DFD1-4383-9136-2D735C7A1054}"/>
                              </a:ext>
                            </a:extLst>
                          </p:cNvPr>
                          <p:cNvSpPr>
                            <a:spLocks noChangeShapeType="1"/>
                          </p:cNvSpPr>
                          <p:nvPr/>
                        </p:nvSpPr>
                        <p:spPr bwMode="auto">
                          <a:xfrm>
                            <a:off x="621" y="2015"/>
                            <a:ext cx="0" cy="21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9" name="直接连接符 35886">
                            <a:extLst>
                              <a:ext uri="{FF2B5EF4-FFF2-40B4-BE49-F238E27FC236}">
                                <a16:creationId xmlns:a16="http://schemas.microsoft.com/office/drawing/2014/main" id="{E94D3349-EB99-40BA-A4EE-6AA34F180910}"/>
                              </a:ext>
                            </a:extLst>
                          </p:cNvPr>
                          <p:cNvSpPr>
                            <a:spLocks noChangeShapeType="1"/>
                          </p:cNvSpPr>
                          <p:nvPr/>
                        </p:nvSpPr>
                        <p:spPr bwMode="auto">
                          <a:xfrm>
                            <a:off x="126" y="2250"/>
                            <a:ext cx="49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80" name="任意多边形 35887">
                            <a:extLst>
                              <a:ext uri="{FF2B5EF4-FFF2-40B4-BE49-F238E27FC236}">
                                <a16:creationId xmlns:a16="http://schemas.microsoft.com/office/drawing/2014/main" id="{896A631A-1D8A-48DB-8CC9-983D84E6E43C}"/>
                              </a:ext>
                            </a:extLst>
                          </p:cNvPr>
                          <p:cNvSpPr>
                            <a:spLocks/>
                          </p:cNvSpPr>
                          <p:nvPr/>
                        </p:nvSpPr>
                        <p:spPr bwMode="auto">
                          <a:xfrm flipV="1">
                            <a:off x="2580" y="1490"/>
                            <a:ext cx="174" cy="720"/>
                          </a:xfrm>
                          <a:custGeom>
                            <a:avLst/>
                            <a:gdLst>
                              <a:gd name="T0" fmla="*/ 0 w 21600"/>
                              <a:gd name="T1" fmla="*/ 0 h 21600"/>
                              <a:gd name="T2" fmla="*/ 21600 w 21600"/>
                              <a:gd name="T3" fmla="*/ 21600 h 21600"/>
                              <a:gd name="T4" fmla="*/ 0 w 21600"/>
                              <a:gd name="T5" fmla="*/ 0 h 21600"/>
                              <a:gd name="T6" fmla="*/ 21600 w 21600"/>
                              <a:gd name="T7" fmla="*/ 21600 h 21600"/>
                              <a:gd name="T8" fmla="*/ 0 w 21600"/>
                              <a:gd name="T9" fmla="*/ 2160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lnTo>
                                  <a:pt x="0" y="0"/>
                                </a:lnTo>
                                <a:close/>
                              </a:path>
                            </a:pathLst>
                          </a:cu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81" name="任意多边形 35888">
                            <a:extLst>
                              <a:ext uri="{FF2B5EF4-FFF2-40B4-BE49-F238E27FC236}">
                                <a16:creationId xmlns:a16="http://schemas.microsoft.com/office/drawing/2014/main" id="{25D0D0A3-AFED-480F-A4DA-47EE05CEB8CA}"/>
                              </a:ext>
                            </a:extLst>
                          </p:cNvPr>
                          <p:cNvSpPr>
                            <a:spLocks/>
                          </p:cNvSpPr>
                          <p:nvPr/>
                        </p:nvSpPr>
                        <p:spPr bwMode="auto">
                          <a:xfrm rot="300000" flipH="1" flipV="1">
                            <a:off x="0" y="1505"/>
                            <a:ext cx="174" cy="720"/>
                          </a:xfrm>
                          <a:custGeom>
                            <a:avLst/>
                            <a:gdLst>
                              <a:gd name="T0" fmla="*/ 0 w 21600"/>
                              <a:gd name="T1" fmla="*/ 0 h 21600"/>
                              <a:gd name="T2" fmla="*/ 21600 w 21600"/>
                              <a:gd name="T3" fmla="*/ 21600 h 21600"/>
                              <a:gd name="T4" fmla="*/ 0 w 21600"/>
                              <a:gd name="T5" fmla="*/ 0 h 21600"/>
                              <a:gd name="T6" fmla="*/ 21600 w 21600"/>
                              <a:gd name="T7" fmla="*/ 21600 h 21600"/>
                              <a:gd name="T8" fmla="*/ 0 w 21600"/>
                              <a:gd name="T9" fmla="*/ 2160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lnTo>
                                  <a:pt x="0" y="0"/>
                                </a:lnTo>
                                <a:close/>
                              </a:path>
                            </a:pathLst>
                          </a:cu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82" name="流程图: 卡片 35889">
                            <a:extLst>
                              <a:ext uri="{FF2B5EF4-FFF2-40B4-BE49-F238E27FC236}">
                                <a16:creationId xmlns:a16="http://schemas.microsoft.com/office/drawing/2014/main" id="{68DE3712-2DFD-434A-A8FB-EA1277C95DEB}"/>
                              </a:ext>
                            </a:extLst>
                          </p:cNvPr>
                          <p:cNvSpPr>
                            <a:spLocks noChangeArrowheads="1"/>
                          </p:cNvSpPr>
                          <p:nvPr/>
                        </p:nvSpPr>
                        <p:spPr bwMode="auto">
                          <a:xfrm flipH="1">
                            <a:off x="1701" y="1930"/>
                            <a:ext cx="345" cy="300"/>
                          </a:xfrm>
                          <a:prstGeom prst="flowChartPunchedCard">
                            <a:avLst/>
                          </a:prstGeom>
                          <a:solidFill>
                            <a:srgbClr val="C0C0C0"/>
                          </a:solidFill>
                          <a:ln w="9525" algn="ctr">
                            <a:solidFill>
                              <a:srgbClr val="000000"/>
                            </a:solidFill>
                            <a:miter lim="800000"/>
                            <a:headEnd/>
                            <a:tailE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083" name="流程图: 卡片 35890">
                            <a:extLst>
                              <a:ext uri="{FF2B5EF4-FFF2-40B4-BE49-F238E27FC236}">
                                <a16:creationId xmlns:a16="http://schemas.microsoft.com/office/drawing/2014/main" id="{24186F10-3DDF-453E-AC55-7B1EB5299B11}"/>
                              </a:ext>
                            </a:extLst>
                          </p:cNvPr>
                          <p:cNvSpPr>
                            <a:spLocks noChangeArrowheads="1"/>
                          </p:cNvSpPr>
                          <p:nvPr/>
                        </p:nvSpPr>
                        <p:spPr bwMode="auto">
                          <a:xfrm>
                            <a:off x="636" y="1960"/>
                            <a:ext cx="345" cy="300"/>
                          </a:xfrm>
                          <a:prstGeom prst="flowChartPunchedCard">
                            <a:avLst/>
                          </a:prstGeom>
                          <a:solidFill>
                            <a:srgbClr val="C0C0C0"/>
                          </a:solidFill>
                          <a:ln w="9525" algn="ctr">
                            <a:solidFill>
                              <a:srgbClr val="000000"/>
                            </a:solidFill>
                            <a:miter lim="800000"/>
                            <a:headEnd/>
                            <a:tailE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44084" name="直接连接符 35891">
                          <a:extLst>
                            <a:ext uri="{FF2B5EF4-FFF2-40B4-BE49-F238E27FC236}">
                              <a16:creationId xmlns:a16="http://schemas.microsoft.com/office/drawing/2014/main" id="{2A9811D3-AD2E-47E7-B8C9-F55D27F19D64}"/>
                            </a:ext>
                          </a:extLst>
                        </p:cNvPr>
                        <p:cNvSpPr>
                          <a:spLocks noChangeShapeType="1"/>
                        </p:cNvSpPr>
                        <p:nvPr/>
                      </p:nvSpPr>
                      <p:spPr bwMode="auto">
                        <a:xfrm>
                          <a:off x="576" y="1415"/>
                          <a:ext cx="156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85" name="直接连接符 35892">
                          <a:extLst>
                            <a:ext uri="{FF2B5EF4-FFF2-40B4-BE49-F238E27FC236}">
                              <a16:creationId xmlns:a16="http://schemas.microsoft.com/office/drawing/2014/main" id="{3295AAFA-DFAA-4D8D-9F37-519B85407CB9}"/>
                            </a:ext>
                          </a:extLst>
                        </p:cNvPr>
                        <p:cNvSpPr>
                          <a:spLocks noChangeShapeType="1"/>
                        </p:cNvSpPr>
                        <p:nvPr/>
                      </p:nvSpPr>
                      <p:spPr bwMode="auto">
                        <a:xfrm>
                          <a:off x="586" y="1415"/>
                          <a:ext cx="0" cy="7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86" name="直接连接符 35893">
                          <a:extLst>
                            <a:ext uri="{FF2B5EF4-FFF2-40B4-BE49-F238E27FC236}">
                              <a16:creationId xmlns:a16="http://schemas.microsoft.com/office/drawing/2014/main" id="{551CED7C-211D-4260-895E-D2A4A034F4E0}"/>
                            </a:ext>
                          </a:extLst>
                        </p:cNvPr>
                        <p:cNvSpPr>
                          <a:spLocks noChangeShapeType="1"/>
                        </p:cNvSpPr>
                        <p:nvPr/>
                      </p:nvSpPr>
                      <p:spPr bwMode="auto">
                        <a:xfrm>
                          <a:off x="2146" y="1430"/>
                          <a:ext cx="0" cy="7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87" name="直接连接符 35894">
                          <a:extLst>
                            <a:ext uri="{FF2B5EF4-FFF2-40B4-BE49-F238E27FC236}">
                              <a16:creationId xmlns:a16="http://schemas.microsoft.com/office/drawing/2014/main" id="{96B2EE60-CFFA-4ABB-993E-8175D155CCAC}"/>
                            </a:ext>
                          </a:extLst>
                        </p:cNvPr>
                        <p:cNvSpPr>
                          <a:spLocks noChangeShapeType="1"/>
                        </p:cNvSpPr>
                        <p:nvPr/>
                      </p:nvSpPr>
                      <p:spPr bwMode="auto">
                        <a:xfrm rot="600000" flipH="1">
                          <a:off x="1993" y="1510"/>
                          <a:ext cx="143" cy="9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88" name="直接连接符 35895">
                          <a:extLst>
                            <a:ext uri="{FF2B5EF4-FFF2-40B4-BE49-F238E27FC236}">
                              <a16:creationId xmlns:a16="http://schemas.microsoft.com/office/drawing/2014/main" id="{4B180D60-EB35-4B6D-8A36-45DF669E7AF9}"/>
                            </a:ext>
                          </a:extLst>
                        </p:cNvPr>
                        <p:cNvSpPr>
                          <a:spLocks noChangeShapeType="1"/>
                        </p:cNvSpPr>
                        <p:nvPr/>
                      </p:nvSpPr>
                      <p:spPr bwMode="auto">
                        <a:xfrm rot="21000000" flipH="1" flipV="1">
                          <a:off x="598" y="1510"/>
                          <a:ext cx="143" cy="9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89" name="直接连接符 35896">
                          <a:extLst>
                            <a:ext uri="{FF2B5EF4-FFF2-40B4-BE49-F238E27FC236}">
                              <a16:creationId xmlns:a16="http://schemas.microsoft.com/office/drawing/2014/main" id="{AE0A6583-2C1D-458D-A92C-BBFBAC759171}"/>
                            </a:ext>
                          </a:extLst>
                        </p:cNvPr>
                        <p:cNvSpPr>
                          <a:spLocks noChangeShapeType="1"/>
                        </p:cNvSpPr>
                        <p:nvPr/>
                      </p:nvSpPr>
                      <p:spPr bwMode="auto">
                        <a:xfrm>
                          <a:off x="1626" y="1585"/>
                          <a:ext cx="37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0" name="直接连接符 35897">
                          <a:extLst>
                            <a:ext uri="{FF2B5EF4-FFF2-40B4-BE49-F238E27FC236}">
                              <a16:creationId xmlns:a16="http://schemas.microsoft.com/office/drawing/2014/main" id="{7AEFC484-8291-4004-BFF4-7019E670E47F}"/>
                            </a:ext>
                          </a:extLst>
                        </p:cNvPr>
                        <p:cNvSpPr>
                          <a:spLocks noChangeShapeType="1"/>
                        </p:cNvSpPr>
                        <p:nvPr/>
                      </p:nvSpPr>
                      <p:spPr bwMode="auto">
                        <a:xfrm>
                          <a:off x="736" y="1585"/>
                          <a:ext cx="30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1" name="直接连接符 35898">
                          <a:extLst>
                            <a:ext uri="{FF2B5EF4-FFF2-40B4-BE49-F238E27FC236}">
                              <a16:creationId xmlns:a16="http://schemas.microsoft.com/office/drawing/2014/main" id="{799F6B22-AFDD-48DF-94CD-15442CB505A0}"/>
                            </a:ext>
                          </a:extLst>
                        </p:cNvPr>
                        <p:cNvSpPr>
                          <a:spLocks noChangeShapeType="1"/>
                        </p:cNvSpPr>
                        <p:nvPr/>
                      </p:nvSpPr>
                      <p:spPr bwMode="auto">
                        <a:xfrm flipH="1">
                          <a:off x="1581" y="1580"/>
                          <a:ext cx="45" cy="79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2" name="直接连接符 35899">
                          <a:extLst>
                            <a:ext uri="{FF2B5EF4-FFF2-40B4-BE49-F238E27FC236}">
                              <a16:creationId xmlns:a16="http://schemas.microsoft.com/office/drawing/2014/main" id="{B7B70BE3-3A60-40F8-9D81-102EB663A309}"/>
                            </a:ext>
                          </a:extLst>
                        </p:cNvPr>
                        <p:cNvSpPr>
                          <a:spLocks noChangeShapeType="1"/>
                        </p:cNvSpPr>
                        <p:nvPr/>
                      </p:nvSpPr>
                      <p:spPr bwMode="auto">
                        <a:xfrm>
                          <a:off x="1581" y="2030"/>
                          <a:ext cx="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3" name="直接连接符 35900">
                          <a:extLst>
                            <a:ext uri="{FF2B5EF4-FFF2-40B4-BE49-F238E27FC236}">
                              <a16:creationId xmlns:a16="http://schemas.microsoft.com/office/drawing/2014/main" id="{4A0AD5DC-7451-46CC-A7B2-17A062486D04}"/>
                            </a:ext>
                          </a:extLst>
                        </p:cNvPr>
                        <p:cNvSpPr>
                          <a:spLocks noChangeShapeType="1"/>
                        </p:cNvSpPr>
                        <p:nvPr/>
                      </p:nvSpPr>
                      <p:spPr bwMode="auto">
                        <a:xfrm>
                          <a:off x="1051" y="1580"/>
                          <a:ext cx="45" cy="79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4" name="直接连接符 35901">
                          <a:extLst>
                            <a:ext uri="{FF2B5EF4-FFF2-40B4-BE49-F238E27FC236}">
                              <a16:creationId xmlns:a16="http://schemas.microsoft.com/office/drawing/2014/main" id="{09A2AC41-CC68-4A5F-8A53-94C6A1F223B7}"/>
                            </a:ext>
                          </a:extLst>
                        </p:cNvPr>
                        <p:cNvSpPr>
                          <a:spLocks noChangeShapeType="1"/>
                        </p:cNvSpPr>
                        <p:nvPr/>
                      </p:nvSpPr>
                      <p:spPr bwMode="auto">
                        <a:xfrm>
                          <a:off x="1086" y="2375"/>
                          <a:ext cx="49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4095" name="流程图: 卡片 35902">
                        <a:extLst>
                          <a:ext uri="{FF2B5EF4-FFF2-40B4-BE49-F238E27FC236}">
                            <a16:creationId xmlns:a16="http://schemas.microsoft.com/office/drawing/2014/main" id="{19BCDC33-D720-4044-B38A-F7E7B4FC77D3}"/>
                          </a:ext>
                        </a:extLst>
                      </p:cNvPr>
                      <p:cNvSpPr>
                        <a:spLocks noChangeArrowheads="1"/>
                      </p:cNvSpPr>
                      <p:nvPr/>
                    </p:nvSpPr>
                    <p:spPr bwMode="auto">
                      <a:xfrm flipH="1" flipV="1">
                        <a:off x="1686" y="1585"/>
                        <a:ext cx="345" cy="270"/>
                      </a:xfrm>
                      <a:prstGeom prst="flowChartPunchedCard">
                        <a:avLst/>
                      </a:prstGeom>
                      <a:solidFill>
                        <a:srgbClr val="C0C0C0"/>
                      </a:solidFill>
                      <a:ln w="9525" algn="ctr">
                        <a:solidFill>
                          <a:srgbClr val="000000"/>
                        </a:solidFill>
                        <a:miter lim="800000"/>
                        <a:headEnd/>
                        <a:tailE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096" name="流程图: 卡片 35903">
                        <a:extLst>
                          <a:ext uri="{FF2B5EF4-FFF2-40B4-BE49-F238E27FC236}">
                            <a16:creationId xmlns:a16="http://schemas.microsoft.com/office/drawing/2014/main" id="{C1DBD1A8-9C0F-4AB7-B6E9-A8FD9C31C9C0}"/>
                          </a:ext>
                        </a:extLst>
                      </p:cNvPr>
                      <p:cNvSpPr>
                        <a:spLocks noChangeArrowheads="1"/>
                      </p:cNvSpPr>
                      <p:nvPr/>
                    </p:nvSpPr>
                    <p:spPr bwMode="auto">
                      <a:xfrm flipV="1">
                        <a:off x="681" y="1600"/>
                        <a:ext cx="345" cy="270"/>
                      </a:xfrm>
                      <a:prstGeom prst="flowChartPunchedCard">
                        <a:avLst/>
                      </a:prstGeom>
                      <a:solidFill>
                        <a:srgbClr val="C0C0C0"/>
                      </a:solidFill>
                      <a:ln w="9525" algn="ctr">
                        <a:solidFill>
                          <a:srgbClr val="000000"/>
                        </a:solidFill>
                        <a:miter lim="800000"/>
                        <a:headEnd/>
                        <a:tailE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endParaRPr lang="en-US" altLang="zh-CN"/>
                      </a:p>
                      <a:p>
                        <a:pPr eaLnBrk="1" hangingPunct="1"/>
                        <a:endParaRPr lang="en-US" altLang="zh-CN"/>
                      </a:p>
                    </p:txBody>
                  </p:sp>
                </p:grpSp>
                <p:sp>
                  <p:nvSpPr>
                    <p:cNvPr id="44097" name="直接连接符 35904">
                      <a:extLst>
                        <a:ext uri="{FF2B5EF4-FFF2-40B4-BE49-F238E27FC236}">
                          <a16:creationId xmlns:a16="http://schemas.microsoft.com/office/drawing/2014/main" id="{FC7BFF08-A5D5-4C90-A7A6-E7A08C516642}"/>
                        </a:ext>
                      </a:extLst>
                    </p:cNvPr>
                    <p:cNvSpPr>
                      <a:spLocks noChangeShapeType="1"/>
                    </p:cNvSpPr>
                    <p:nvPr/>
                  </p:nvSpPr>
                  <p:spPr bwMode="auto">
                    <a:xfrm flipH="1">
                      <a:off x="2955" y="1010"/>
                      <a:ext cx="570" cy="255"/>
                    </a:xfrm>
                    <a:prstGeom prst="line">
                      <a:avLst/>
                    </a:prstGeom>
                    <a:noFill/>
                    <a:ln w="9525" algn="ctr">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44098" name="直接连接符 35905">
                      <a:extLst>
                        <a:ext uri="{FF2B5EF4-FFF2-40B4-BE49-F238E27FC236}">
                          <a16:creationId xmlns:a16="http://schemas.microsoft.com/office/drawing/2014/main" id="{045B2E23-9B3E-4BD5-AEBD-384F592A9F51}"/>
                        </a:ext>
                      </a:extLst>
                    </p:cNvPr>
                    <p:cNvSpPr>
                      <a:spLocks noChangeShapeType="1"/>
                    </p:cNvSpPr>
                    <p:nvPr/>
                  </p:nvSpPr>
                  <p:spPr bwMode="auto">
                    <a:xfrm flipH="1">
                      <a:off x="2475" y="1745"/>
                      <a:ext cx="990" cy="0"/>
                    </a:xfrm>
                    <a:prstGeom prst="line">
                      <a:avLst/>
                    </a:prstGeom>
                    <a:noFill/>
                    <a:ln w="9525" algn="ctr">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44099" name="直接连接符 35906">
                      <a:extLst>
                        <a:ext uri="{FF2B5EF4-FFF2-40B4-BE49-F238E27FC236}">
                          <a16:creationId xmlns:a16="http://schemas.microsoft.com/office/drawing/2014/main" id="{1A07317A-9D65-4EF4-8349-7DDE72335484}"/>
                        </a:ext>
                      </a:extLst>
                    </p:cNvPr>
                    <p:cNvSpPr>
                      <a:spLocks noChangeShapeType="1"/>
                    </p:cNvSpPr>
                    <p:nvPr/>
                  </p:nvSpPr>
                  <p:spPr bwMode="auto">
                    <a:xfrm>
                      <a:off x="2415" y="2090"/>
                      <a:ext cx="0" cy="0"/>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100" name="直接连接符 35907">
                      <a:extLst>
                        <a:ext uri="{FF2B5EF4-FFF2-40B4-BE49-F238E27FC236}">
                          <a16:creationId xmlns:a16="http://schemas.microsoft.com/office/drawing/2014/main" id="{61FBB47A-C85F-419D-9184-EBE96FDB7554}"/>
                        </a:ext>
                      </a:extLst>
                    </p:cNvPr>
                    <p:cNvSpPr>
                      <a:spLocks noChangeShapeType="1"/>
                    </p:cNvSpPr>
                    <p:nvPr/>
                  </p:nvSpPr>
                  <p:spPr bwMode="auto">
                    <a:xfrm>
                      <a:off x="2415" y="2090"/>
                      <a:ext cx="180" cy="315"/>
                    </a:xfrm>
                    <a:prstGeom prst="line">
                      <a:avLst/>
                    </a:prstGeom>
                    <a:noFill/>
                    <a:ln w="9525" algn="ctr">
                      <a:solidFill>
                        <a:srgbClr val="000000"/>
                      </a:solidFill>
                      <a:round/>
                      <a:headEnd type="triangle" w="sm" len="lg"/>
                      <a:tailEnd/>
                    </a:ln>
                    <a:extLst>
                      <a:ext uri="{909E8E84-426E-40DD-AFC4-6F175D3DCCD1}">
                        <a14:hiddenFill xmlns:a14="http://schemas.microsoft.com/office/drawing/2010/main">
                          <a:noFill/>
                        </a14:hiddenFill>
                      </a:ext>
                    </a:extLst>
                  </p:spPr>
                  <p:txBody>
                    <a:bodyPr/>
                    <a:lstStyle/>
                    <a:p>
                      <a:endParaRPr lang="zh-CN" altLang="en-US"/>
                    </a:p>
                  </p:txBody>
                </p:sp>
                <p:sp>
                  <p:nvSpPr>
                    <p:cNvPr id="44101" name="直接连接符 35908">
                      <a:extLst>
                        <a:ext uri="{FF2B5EF4-FFF2-40B4-BE49-F238E27FC236}">
                          <a16:creationId xmlns:a16="http://schemas.microsoft.com/office/drawing/2014/main" id="{F1D71F45-700E-4E42-B435-DF28C948A4DF}"/>
                        </a:ext>
                      </a:extLst>
                    </p:cNvPr>
                    <p:cNvSpPr>
                      <a:spLocks noChangeShapeType="1"/>
                    </p:cNvSpPr>
                    <p:nvPr/>
                  </p:nvSpPr>
                  <p:spPr bwMode="auto">
                    <a:xfrm flipV="1">
                      <a:off x="1815" y="2042"/>
                      <a:ext cx="0" cy="555"/>
                    </a:xfrm>
                    <a:prstGeom prst="line">
                      <a:avLst/>
                    </a:prstGeom>
                    <a:noFill/>
                    <a:ln w="9525" algn="ctr">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44102" name="直接连接符 35909">
                      <a:extLst>
                        <a:ext uri="{FF2B5EF4-FFF2-40B4-BE49-F238E27FC236}">
                          <a16:creationId xmlns:a16="http://schemas.microsoft.com/office/drawing/2014/main" id="{C6ACE6A1-5418-441D-8E14-EC125BCEC377}"/>
                        </a:ext>
                      </a:extLst>
                    </p:cNvPr>
                    <p:cNvSpPr>
                      <a:spLocks noChangeShapeType="1"/>
                    </p:cNvSpPr>
                    <p:nvPr/>
                  </p:nvSpPr>
                  <p:spPr bwMode="auto">
                    <a:xfrm flipH="1">
                      <a:off x="0" y="1367"/>
                      <a:ext cx="1140" cy="0"/>
                    </a:xfrm>
                    <a:prstGeom prst="line">
                      <a:avLst/>
                    </a:prstGeom>
                    <a:noFill/>
                    <a:ln w="9525" algn="ctr">
                      <a:solidFill>
                        <a:srgbClr val="000000"/>
                      </a:solidFill>
                      <a:round/>
                      <a:headEnd type="triangle" w="sm" len="lg"/>
                      <a:tailEnd/>
                    </a:ln>
                    <a:extLst>
                      <a:ext uri="{909E8E84-426E-40DD-AFC4-6F175D3DCCD1}">
                        <a14:hiddenFill xmlns:a14="http://schemas.microsoft.com/office/drawing/2010/main">
                          <a:noFill/>
                        </a14:hiddenFill>
                      </a:ext>
                    </a:extLst>
                  </p:spPr>
                  <p:txBody>
                    <a:bodyPr/>
                    <a:lstStyle/>
                    <a:p>
                      <a:endParaRPr lang="zh-CN" altLang="en-US"/>
                    </a:p>
                  </p:txBody>
                </p:sp>
              </p:grpSp>
              <p:sp>
                <p:nvSpPr>
                  <p:cNvPr id="44047" name="矩形 35910">
                    <a:extLst>
                      <a:ext uri="{FF2B5EF4-FFF2-40B4-BE49-F238E27FC236}">
                        <a16:creationId xmlns:a16="http://schemas.microsoft.com/office/drawing/2014/main" id="{13E7E580-0ACA-4AFC-A1E3-B5C4ED53251F}"/>
                      </a:ext>
                    </a:extLst>
                  </p:cNvPr>
                  <p:cNvSpPr>
                    <a:spLocks noChangeArrowheads="1" noChangeShapeType="1"/>
                  </p:cNvSpPr>
                  <p:nvPr/>
                </p:nvSpPr>
                <p:spPr bwMode="auto">
                  <a:xfrm>
                    <a:off x="1108" y="1416"/>
                    <a:ext cx="90" cy="225"/>
                  </a:xfrm>
                  <a:prstGeom prst="rect">
                    <a:avLst/>
                  </a:prstGeom>
                </p:spPr>
                <p:txBody>
                  <a:bodyPr wrap="none" fromWordArt="1">
                    <a:prstTxWarp prst="textPlain">
                      <a:avLst>
                        <a:gd name="adj" fmla="val 50000"/>
                      </a:avLst>
                    </a:prstTxWarp>
                  </a:bodyPr>
                  <a:lstStyle/>
                  <a:p>
                    <a:pPr algn="ctr" eaLnBrk="0" hangingPunct="0">
                      <a:buSzTx/>
                    </a:pPr>
                    <a:r>
                      <a:rPr sz="800" kern="10">
                        <a:ln w="9525" cap="flat" cmpd="sng" algn="ctr">
                          <a:solidFill>
                            <a:srgbClr val="000000"/>
                          </a:solidFill>
                          <a:prstDash val="solid"/>
                          <a:round/>
                          <a:headEnd type="none" w="med" len="med"/>
                          <a:tailEnd type="none" w="med" len="med"/>
                        </a:ln>
                        <a:solidFill>
                          <a:srgbClr val="C0C0C0"/>
                        </a:solidFill>
                        <a:latin typeface="宋体"/>
                        <a:sym typeface="Wingdings"/>
                      </a:rPr>
                      <a:t>S</a:t>
                    </a:r>
                  </a:p>
                  <a:p>
                    <a:pPr algn="ctr" eaLnBrk="0" hangingPunct="0">
                      <a:buSzTx/>
                    </a:pPr>
                    <a:r>
                      <a:rPr sz="800" kern="10">
                        <a:ln w="9525" cap="flat" cmpd="sng" algn="ctr">
                          <a:solidFill>
                            <a:srgbClr val="000000"/>
                          </a:solidFill>
                          <a:prstDash val="solid"/>
                          <a:round/>
                          <a:headEnd type="none" w="med" len="med"/>
                          <a:tailEnd type="none" w="med" len="med"/>
                        </a:ln>
                        <a:solidFill>
                          <a:srgbClr val="C0C0C0"/>
                        </a:solidFill>
                        <a:latin typeface="宋体"/>
                        <a:sym typeface="Wingdings"/>
                      </a:rPr>
                      <a:t>N</a:t>
                    </a:r>
                  </a:p>
                </p:txBody>
              </p:sp>
              <p:sp>
                <p:nvSpPr>
                  <p:cNvPr id="44048" name="矩形 35911">
                    <a:extLst>
                      <a:ext uri="{FF2B5EF4-FFF2-40B4-BE49-F238E27FC236}">
                        <a16:creationId xmlns:a16="http://schemas.microsoft.com/office/drawing/2014/main" id="{AE861409-23B3-483F-84AB-430727FBCCB8}"/>
                      </a:ext>
                    </a:extLst>
                  </p:cNvPr>
                  <p:cNvSpPr>
                    <a:spLocks noChangeArrowheads="1" noChangeShapeType="1"/>
                  </p:cNvSpPr>
                  <p:nvPr/>
                </p:nvSpPr>
                <p:spPr bwMode="auto">
                  <a:xfrm>
                    <a:off x="1963" y="1416"/>
                    <a:ext cx="90" cy="225"/>
                  </a:xfrm>
                  <a:prstGeom prst="rect">
                    <a:avLst/>
                  </a:prstGeom>
                </p:spPr>
                <p:txBody>
                  <a:bodyPr wrap="none" fromWordArt="1">
                    <a:prstTxWarp prst="textPlain">
                      <a:avLst>
                        <a:gd name="adj" fmla="val 50000"/>
                      </a:avLst>
                    </a:prstTxWarp>
                  </a:bodyPr>
                  <a:lstStyle/>
                  <a:p>
                    <a:pPr algn="ctr" eaLnBrk="0" hangingPunct="0">
                      <a:buSzTx/>
                    </a:pPr>
                    <a:r>
                      <a:rPr sz="800" kern="10">
                        <a:ln w="9525" cap="flat" cmpd="sng" algn="ctr">
                          <a:solidFill>
                            <a:srgbClr val="000000"/>
                          </a:solidFill>
                          <a:prstDash val="solid"/>
                          <a:round/>
                          <a:headEnd type="none" w="med" len="med"/>
                          <a:tailEnd type="none" w="med" len="med"/>
                        </a:ln>
                        <a:latin typeface="宋体"/>
                        <a:sym typeface="Wingdings"/>
                      </a:rPr>
                      <a:t>S</a:t>
                    </a:r>
                  </a:p>
                  <a:p>
                    <a:pPr algn="ctr" eaLnBrk="0" hangingPunct="0">
                      <a:buSzTx/>
                    </a:pPr>
                    <a:r>
                      <a:rPr sz="800" kern="10">
                        <a:ln w="9525" cap="flat" cmpd="sng" algn="ctr">
                          <a:solidFill>
                            <a:srgbClr val="000000"/>
                          </a:solidFill>
                          <a:prstDash val="solid"/>
                          <a:round/>
                          <a:headEnd type="none" w="med" len="med"/>
                          <a:tailEnd type="none" w="med" len="med"/>
                        </a:ln>
                        <a:latin typeface="宋体"/>
                        <a:sym typeface="Wingdings"/>
                      </a:rPr>
                      <a:t>N</a:t>
                    </a:r>
                  </a:p>
                </p:txBody>
              </p:sp>
            </p:grpSp>
            <p:sp>
              <p:nvSpPr>
                <p:cNvPr id="44105" name="文本框 35912">
                  <a:extLst>
                    <a:ext uri="{FF2B5EF4-FFF2-40B4-BE49-F238E27FC236}">
                      <a16:creationId xmlns:a16="http://schemas.microsoft.com/office/drawing/2014/main" id="{1E8D1843-811D-48F4-A478-5DE21EF48352}"/>
                    </a:ext>
                  </a:extLst>
                </p:cNvPr>
                <p:cNvSpPr>
                  <a:spLocks noChangeArrowheads="1"/>
                </p:cNvSpPr>
                <p:nvPr/>
              </p:nvSpPr>
              <p:spPr bwMode="auto">
                <a:xfrm>
                  <a:off x="2985" y="557"/>
                  <a:ext cx="535" cy="330"/>
                </a:xfrm>
                <a:prstGeom prst="rect">
                  <a:avLst/>
                </a:prstGeom>
                <a:solidFill>
                  <a:srgbClr val="FFFFFF"/>
                </a:solidFill>
                <a:ln w="9525" algn="ctr">
                  <a:solidFill>
                    <a:srgbClr val="FFFFFF"/>
                  </a:solidFill>
                  <a:miter lim="800000"/>
                  <a:headEnd/>
                  <a:tailEnd/>
                </a:ln>
              </p:spPr>
              <p:txBody>
                <a:bodyPr lIns="0" tIns="0" rIns="0" bIns="0"/>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a:t>车身</a:t>
                  </a:r>
                </a:p>
                <a:p>
                  <a:pPr eaLnBrk="1" hangingPunct="1"/>
                  <a:endParaRPr lang="zh-CN" altLang="en-US"/>
                </a:p>
              </p:txBody>
            </p:sp>
            <p:sp>
              <p:nvSpPr>
                <p:cNvPr id="44106" name="文本框 35913">
                  <a:extLst>
                    <a:ext uri="{FF2B5EF4-FFF2-40B4-BE49-F238E27FC236}">
                      <a16:creationId xmlns:a16="http://schemas.microsoft.com/office/drawing/2014/main" id="{F3491CBD-9436-4571-9F85-B9BA0D33037F}"/>
                    </a:ext>
                  </a:extLst>
                </p:cNvPr>
                <p:cNvSpPr>
                  <a:spLocks noChangeArrowheads="1"/>
                </p:cNvSpPr>
                <p:nvPr/>
              </p:nvSpPr>
              <p:spPr bwMode="auto">
                <a:xfrm>
                  <a:off x="2925" y="1265"/>
                  <a:ext cx="1075" cy="345"/>
                </a:xfrm>
                <a:prstGeom prst="rect">
                  <a:avLst/>
                </a:prstGeom>
                <a:solidFill>
                  <a:srgbClr val="FFFFFF"/>
                </a:solidFill>
                <a:ln w="9525" algn="ctr">
                  <a:solidFill>
                    <a:srgbClr val="FFFFFF"/>
                  </a:solidFill>
                  <a:miter lim="800000"/>
                  <a:headEnd/>
                  <a:tailEnd/>
                </a:ln>
              </p:spPr>
              <p:txBody>
                <a:bodyPr lIns="0" tIns="0" rIns="0" bIns="0"/>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a:t>轨道线圈</a:t>
                  </a:r>
                </a:p>
                <a:p>
                  <a:pPr eaLnBrk="1" hangingPunct="1"/>
                  <a:endParaRPr lang="zh-CN" altLang="en-US"/>
                </a:p>
              </p:txBody>
            </p:sp>
            <p:sp>
              <p:nvSpPr>
                <p:cNvPr id="44107" name="文本框 35914">
                  <a:extLst>
                    <a:ext uri="{FF2B5EF4-FFF2-40B4-BE49-F238E27FC236}">
                      <a16:creationId xmlns:a16="http://schemas.microsoft.com/office/drawing/2014/main" id="{859BF8B4-0B37-450A-867F-11021FC0D3A7}"/>
                    </a:ext>
                  </a:extLst>
                </p:cNvPr>
                <p:cNvSpPr>
                  <a:spLocks noChangeArrowheads="1"/>
                </p:cNvSpPr>
                <p:nvPr/>
              </p:nvSpPr>
              <p:spPr bwMode="auto">
                <a:xfrm>
                  <a:off x="2295" y="2138"/>
                  <a:ext cx="955" cy="255"/>
                </a:xfrm>
                <a:prstGeom prst="rect">
                  <a:avLst/>
                </a:prstGeom>
                <a:solidFill>
                  <a:srgbClr val="FFFFFF"/>
                </a:solidFill>
                <a:ln w="9525" algn="ctr">
                  <a:solidFill>
                    <a:srgbClr val="FFFFFF"/>
                  </a:solidFill>
                  <a:miter lim="800000"/>
                  <a:headEnd/>
                  <a:tailEnd/>
                </a:ln>
              </p:spPr>
              <p:txBody>
                <a:bodyPr lIns="0" tIns="0" rIns="0" bIns="0"/>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a:t>车身线圈</a:t>
                  </a:r>
                </a:p>
                <a:p>
                  <a:pPr eaLnBrk="1" hangingPunct="1"/>
                  <a:endParaRPr lang="zh-CN" altLang="en-US"/>
                </a:p>
              </p:txBody>
            </p:sp>
          </p:grpSp>
          <p:sp>
            <p:nvSpPr>
              <p:cNvPr id="44108" name="文本框 35915">
                <a:extLst>
                  <a:ext uri="{FF2B5EF4-FFF2-40B4-BE49-F238E27FC236}">
                    <a16:creationId xmlns:a16="http://schemas.microsoft.com/office/drawing/2014/main" id="{F9A0E8EF-E846-407C-82CD-126F6183412B}"/>
                  </a:ext>
                </a:extLst>
              </p:cNvPr>
              <p:cNvSpPr>
                <a:spLocks noChangeArrowheads="1"/>
              </p:cNvSpPr>
              <p:nvPr/>
            </p:nvSpPr>
            <p:spPr bwMode="auto">
              <a:xfrm>
                <a:off x="1307" y="2327"/>
                <a:ext cx="535" cy="330"/>
              </a:xfrm>
              <a:prstGeom prst="rect">
                <a:avLst/>
              </a:prstGeom>
              <a:solidFill>
                <a:srgbClr val="FFFFFF"/>
              </a:solidFill>
              <a:ln w="9525" algn="ctr">
                <a:solidFill>
                  <a:srgbClr val="FFFFFF"/>
                </a:solidFill>
                <a:miter lim="800000"/>
                <a:headEnd/>
                <a:tailEnd/>
              </a:ln>
            </p:spPr>
            <p:txBody>
              <a:bodyPr lIns="0" tIns="0" rIns="0" bIns="0"/>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a:t>轨道</a:t>
                </a:r>
              </a:p>
              <a:p>
                <a:pPr eaLnBrk="1" hangingPunct="1"/>
                <a:endParaRPr lang="zh-CN" altLang="en-US"/>
              </a:p>
            </p:txBody>
          </p:sp>
        </p:grpSp>
      </p:grpSp>
      <p:pic>
        <p:nvPicPr>
          <p:cNvPr id="44109" name="New picture">
            <a:extLst>
              <a:ext uri="{FF2B5EF4-FFF2-40B4-BE49-F238E27FC236}">
                <a16:creationId xmlns:a16="http://schemas.microsoft.com/office/drawing/2014/main" id="{613341B3-8900-472C-A8DC-D18268A5A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9100" y="12039600"/>
            <a:ext cx="317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7169">
            <a:extLst>
              <a:ext uri="{FF2B5EF4-FFF2-40B4-BE49-F238E27FC236}">
                <a16:creationId xmlns:a16="http://schemas.microsoft.com/office/drawing/2014/main" id="{3F8C79B5-0675-408F-8305-6AF818F18724}"/>
              </a:ext>
            </a:extLst>
          </p:cNvPr>
          <p:cNvSpPr/>
          <p:nvPr/>
        </p:nvSpPr>
        <p:spPr>
          <a:xfrm>
            <a:off x="141288" y="58102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一、磁现象</a:t>
            </a:r>
            <a:endParaRPr sz="2800" b="1">
              <a:solidFill>
                <a:schemeClr val="bg1"/>
              </a:solidFill>
              <a:latin typeface="宋体" pitchFamily="2" charset="-122"/>
            </a:endParaRPr>
          </a:p>
        </p:txBody>
      </p:sp>
      <p:sp>
        <p:nvSpPr>
          <p:cNvPr id="16387" name="TextBox 3">
            <a:extLst>
              <a:ext uri="{FF2B5EF4-FFF2-40B4-BE49-F238E27FC236}">
                <a16:creationId xmlns:a16="http://schemas.microsoft.com/office/drawing/2014/main" id="{30D7A358-88A7-4A22-B19C-6BED6BAFD818}"/>
              </a:ext>
            </a:extLst>
          </p:cNvPr>
          <p:cNvSpPr/>
          <p:nvPr/>
        </p:nvSpPr>
        <p:spPr>
          <a:xfrm>
            <a:off x="250825" y="2709863"/>
            <a:ext cx="8032750" cy="10414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30000"/>
              </a:lnSpc>
            </a:pPr>
            <a:r>
              <a:rPr lang="en-US" altLang="zh-CN" sz="2400" b="1">
                <a:ln w="9525" cap="flat" cmpd="sng" algn="ctr">
                  <a:noFill/>
                  <a:prstDash val="solid"/>
                  <a:round/>
                  <a:headEnd type="none" w="med" len="med"/>
                  <a:tailEnd type="none" w="med" len="med"/>
                </a:ln>
                <a:solidFill>
                  <a:srgbClr val="000000"/>
                </a:solidFill>
                <a:latin typeface="宋体" pitchFamily="2" charset="-122"/>
                <a:sym typeface="Wingdings"/>
              </a:rPr>
              <a:t>1</a:t>
            </a:r>
            <a:r>
              <a:rPr sz="2400" b="1">
                <a:ln w="9525" cap="flat" cmpd="sng" algn="ctr">
                  <a:noFill/>
                  <a:prstDash val="solid"/>
                  <a:round/>
                  <a:headEnd type="none" w="med" len="med"/>
                  <a:tailEnd type="none" w="med" len="med"/>
                </a:ln>
                <a:solidFill>
                  <a:srgbClr val="000000"/>
                </a:solidFill>
                <a:latin typeface="宋体" pitchFamily="2" charset="-122"/>
                <a:sym typeface="Wingdings"/>
              </a:rPr>
              <a:t>、磁性：能够吸引铁、钴、镍等物质的性质叫做磁性。</a:t>
            </a:r>
          </a:p>
          <a:p>
            <a:pPr eaLnBrk="1" hangingPunct="1">
              <a:lnSpc>
                <a:spcPct val="13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         具有磁性的物体叫做磁体。</a:t>
            </a:r>
            <a:endParaRPr sz="2400" b="1">
              <a:latin typeface="宋体" pitchFamily="2" charset="-122"/>
            </a:endParaRPr>
          </a:p>
        </p:txBody>
      </p:sp>
      <p:sp>
        <p:nvSpPr>
          <p:cNvPr id="16388" name="文本框 7171">
            <a:extLst>
              <a:ext uri="{FF2B5EF4-FFF2-40B4-BE49-F238E27FC236}">
                <a16:creationId xmlns:a16="http://schemas.microsoft.com/office/drawing/2014/main" id="{145B50FB-EBA7-44A0-BDD9-3831A07CD8DB}"/>
              </a:ext>
            </a:extLst>
          </p:cNvPr>
          <p:cNvSpPr/>
          <p:nvPr/>
        </p:nvSpPr>
        <p:spPr>
          <a:xfrm>
            <a:off x="179388" y="955675"/>
            <a:ext cx="8424862" cy="17113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40000"/>
              </a:lnSpc>
            </a:pPr>
            <a:r>
              <a:rPr sz="2800" b="1">
                <a:ln w="9525" cap="flat" cmpd="sng" algn="ctr">
                  <a:noFill/>
                  <a:prstDash val="solid"/>
                  <a:round/>
                  <a:headEnd type="none" w="med" len="med"/>
                  <a:tailEnd type="none" w="med" len="med"/>
                </a:ln>
                <a:solidFill>
                  <a:srgbClr val="0000FF"/>
                </a:solidFill>
                <a:latin typeface="黑体" pitchFamily="49" charset="-122"/>
                <a:ea typeface="黑体" pitchFamily="49" charset="-122"/>
                <a:sym typeface="Wingdings"/>
              </a:rPr>
              <a:t>思考下列问题：</a:t>
            </a:r>
            <a:br>
              <a:rPr sz="2800" b="1">
                <a:ln w="9525" cap="flat" cmpd="sng" algn="ctr">
                  <a:noFill/>
                  <a:prstDash val="solid"/>
                  <a:round/>
                  <a:headEnd type="none" w="med" len="med"/>
                  <a:tailEnd type="none" w="med" len="med"/>
                </a:ln>
                <a:solidFill>
                  <a:srgbClr val="0000FF"/>
                </a:solidFill>
                <a:latin typeface="迷你简行楷" pitchFamily="1" charset="-122"/>
                <a:ea typeface="迷你简行楷" pitchFamily="1" charset="-122"/>
                <a:sym typeface="Wingdings"/>
              </a:rPr>
            </a:br>
            <a:r>
              <a:rPr sz="2400" b="1">
                <a:ln w="9525" cap="flat" cmpd="sng" algn="ctr">
                  <a:noFill/>
                  <a:prstDash val="solid"/>
                  <a:round/>
                  <a:headEnd type="none" w="med" len="med"/>
                  <a:tailEnd type="none" w="med" len="med"/>
                </a:ln>
                <a:solidFill>
                  <a:srgbClr val="0000FF"/>
                </a:solidFill>
                <a:latin typeface="迷你简行楷" pitchFamily="1" charset="-122"/>
                <a:ea typeface="迷你简行楷" pitchFamily="1" charset="-122"/>
                <a:sym typeface="黑体" pitchFamily="49" charset="-122"/>
              </a:rPr>
              <a:t>●</a:t>
            </a:r>
            <a:r>
              <a:rPr sz="2400" b="1">
                <a:ln w="9525" cap="flat" cmpd="sng" algn="ctr">
                  <a:noFill/>
                  <a:prstDash val="solid"/>
                  <a:round/>
                  <a:headEnd type="none" w="med" len="med"/>
                  <a:tailEnd type="none" w="med" len="med"/>
                </a:ln>
                <a:solidFill>
                  <a:srgbClr val="0000FF"/>
                </a:solidFill>
                <a:latin typeface="迷你简行楷" pitchFamily="1" charset="-122"/>
                <a:ea typeface="迷你简行楷" pitchFamily="1" charset="-122"/>
                <a:sym typeface="Wingdings"/>
              </a:rPr>
              <a:t>磁铁具有哪些性质？它只能吸铁吗？</a:t>
            </a:r>
          </a:p>
          <a:p>
            <a:pPr eaLnBrk="1" hangingPunct="1">
              <a:lnSpc>
                <a:spcPct val="140000"/>
              </a:lnSpc>
            </a:pPr>
            <a:r>
              <a:rPr sz="2400" b="1">
                <a:ln w="9525" cap="flat" cmpd="sng" algn="ctr">
                  <a:noFill/>
                  <a:prstDash val="solid"/>
                  <a:round/>
                  <a:headEnd type="none" w="med" len="med"/>
                  <a:tailEnd type="none" w="med" len="med"/>
                </a:ln>
                <a:solidFill>
                  <a:srgbClr val="0000FF"/>
                </a:solidFill>
                <a:latin typeface="迷你简行楷" pitchFamily="1" charset="-122"/>
                <a:ea typeface="迷你简行楷" pitchFamily="1" charset="-122"/>
                <a:sym typeface="黑体" pitchFamily="49" charset="-122"/>
              </a:rPr>
              <a:t>●</a:t>
            </a:r>
            <a:r>
              <a:rPr sz="2400" b="1">
                <a:ln w="9525" cap="flat" cmpd="sng" algn="ctr">
                  <a:noFill/>
                  <a:prstDash val="solid"/>
                  <a:round/>
                  <a:headEnd type="none" w="med" len="med"/>
                  <a:tailEnd type="none" w="med" len="med"/>
                </a:ln>
                <a:solidFill>
                  <a:srgbClr val="0000FF"/>
                </a:solidFill>
                <a:latin typeface="迷你简行楷" pitchFamily="1" charset="-122"/>
                <a:ea typeface="迷你简行楷" pitchFamily="1" charset="-122"/>
                <a:sym typeface="Wingdings"/>
              </a:rPr>
              <a:t>磁铁能吸引哪些物质？ </a:t>
            </a:r>
            <a:endParaRPr sz="2400" b="1">
              <a:solidFill>
                <a:srgbClr val="0000FF"/>
              </a:solidFill>
              <a:latin typeface="迷你简行楷" pitchFamily="1" charset="-122"/>
              <a:ea typeface="迷你简行楷" pitchFamily="1" charset="-122"/>
            </a:endParaRPr>
          </a:p>
        </p:txBody>
      </p:sp>
      <p:grpSp>
        <p:nvGrpSpPr>
          <p:cNvPr id="16389" name="组合 7172">
            <a:extLst>
              <a:ext uri="{FF2B5EF4-FFF2-40B4-BE49-F238E27FC236}">
                <a16:creationId xmlns:a16="http://schemas.microsoft.com/office/drawing/2014/main" id="{290D3773-7A57-4A77-8920-04636B6E35DB}"/>
              </a:ext>
            </a:extLst>
          </p:cNvPr>
          <p:cNvGrpSpPr>
            <a:grpSpLocks/>
          </p:cNvGrpSpPr>
          <p:nvPr/>
        </p:nvGrpSpPr>
        <p:grpSpPr bwMode="auto">
          <a:xfrm>
            <a:off x="250825" y="3751263"/>
            <a:ext cx="8715375" cy="2844800"/>
            <a:chOff x="0" y="0"/>
            <a:chExt cx="13723" cy="4479"/>
          </a:xfrm>
        </p:grpSpPr>
        <p:grpSp>
          <p:nvGrpSpPr>
            <p:cNvPr id="16390" name="组合 7173">
              <a:extLst>
                <a:ext uri="{FF2B5EF4-FFF2-40B4-BE49-F238E27FC236}">
                  <a16:creationId xmlns:a16="http://schemas.microsoft.com/office/drawing/2014/main" id="{A475F0A3-2CC8-437C-85AA-AFD36460ED47}"/>
                </a:ext>
              </a:extLst>
            </p:cNvPr>
            <p:cNvGrpSpPr>
              <a:grpSpLocks noChangeAspect="1"/>
            </p:cNvGrpSpPr>
            <p:nvPr/>
          </p:nvGrpSpPr>
          <p:grpSpPr bwMode="auto">
            <a:xfrm>
              <a:off x="0" y="737"/>
              <a:ext cx="13723" cy="3742"/>
              <a:chOff x="0" y="0"/>
              <a:chExt cx="13723" cy="3742"/>
            </a:xfrm>
          </p:grpSpPr>
          <p:pic>
            <p:nvPicPr>
              <p:cNvPr id="2" name="图片 7174">
                <a:extLst>
                  <a:ext uri="{FF2B5EF4-FFF2-40B4-BE49-F238E27FC236}">
                    <a16:creationId xmlns:a16="http://schemas.microsoft.com/office/drawing/2014/main" id="{310FFC46-73C9-4876-9CEC-56308ADFB739}"/>
                  </a:ext>
                </a:extLst>
              </p:cNvPr>
              <p:cNvPicPr>
                <a:picLocks noChangeAspect="1" noChangeArrowheads="1"/>
              </p:cNvPicPr>
              <p:nvPr/>
            </p:nvPicPr>
            <p:blipFill>
              <a:blip r:embed="rId2">
                <a:lum bright="-24000"/>
                <a:extLst>
                  <a:ext uri="{28A0092B-C50C-407E-A947-70E740481C1C}">
                    <a14:useLocalDpi xmlns:a14="http://schemas.microsoft.com/office/drawing/2010/main" val="0"/>
                  </a:ext>
                </a:extLst>
              </a:blip>
              <a:srcRect r="53314"/>
              <a:stretch>
                <a:fillRect/>
              </a:stretch>
            </p:blipFill>
            <p:spPr bwMode="auto">
              <a:xfrm>
                <a:off x="0" y="0"/>
                <a:ext cx="3494" cy="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2" name="图片 7175">
                <a:extLst>
                  <a:ext uri="{FF2B5EF4-FFF2-40B4-BE49-F238E27FC236}">
                    <a16:creationId xmlns:a16="http://schemas.microsoft.com/office/drawing/2014/main" id="{966A19FC-9D67-43D1-B6D5-B5F4F5E98322}"/>
                  </a:ext>
                </a:extLst>
              </p:cNvPr>
              <p:cNvPicPr>
                <a:picLocks noChangeAspect="1" noChangeArrowheads="1"/>
              </p:cNvPicPr>
              <p:nvPr/>
            </p:nvPicPr>
            <p:blipFill>
              <a:blip r:embed="rId2">
                <a:lum bright="-24000"/>
                <a:extLst>
                  <a:ext uri="{28A0092B-C50C-407E-A947-70E740481C1C}">
                    <a14:useLocalDpi xmlns:a14="http://schemas.microsoft.com/office/drawing/2010/main" val="0"/>
                  </a:ext>
                </a:extLst>
              </a:blip>
              <a:srcRect l="55531" b="4329"/>
              <a:stretch>
                <a:fillRect/>
              </a:stretch>
            </p:blipFill>
            <p:spPr bwMode="auto">
              <a:xfrm>
                <a:off x="3494" y="118"/>
                <a:ext cx="3328" cy="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3" name="图片 7176" descr="DSC_0826">
                <a:extLst>
                  <a:ext uri="{FF2B5EF4-FFF2-40B4-BE49-F238E27FC236}">
                    <a16:creationId xmlns:a16="http://schemas.microsoft.com/office/drawing/2014/main" id="{BC297B44-F995-40CD-8D3C-EDB7830E5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 y="118"/>
                <a:ext cx="4027" cy="3624"/>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4" name="图片 7177" descr="DSC_0833">
                <a:extLst>
                  <a:ext uri="{FF2B5EF4-FFF2-40B4-BE49-F238E27FC236}">
                    <a16:creationId xmlns:a16="http://schemas.microsoft.com/office/drawing/2014/main" id="{7D47E116-2F33-4A80-A5A2-87D42E6F3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1" y="118"/>
                <a:ext cx="3202" cy="3624"/>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6391" name="TextBox 3">
              <a:extLst>
                <a:ext uri="{FF2B5EF4-FFF2-40B4-BE49-F238E27FC236}">
                  <a16:creationId xmlns:a16="http://schemas.microsoft.com/office/drawing/2014/main" id="{B872EE62-E5C0-4A9B-8D17-4663FE038011}"/>
                </a:ext>
              </a:extLst>
            </p:cNvPr>
            <p:cNvSpPr/>
            <p:nvPr/>
          </p:nvSpPr>
          <p:spPr>
            <a:xfrm>
              <a:off x="0" y="0"/>
              <a:ext cx="13723" cy="835"/>
            </a:xfrm>
            <a:prstGeom prst="rect">
              <a:avLst/>
            </a:prstGeom>
            <a:gradFill rotWithShape="0">
              <a:gsLst>
                <a:gs pos="0">
                  <a:srgbClr val="0033CC"/>
                </a:gs>
                <a:gs pos="100000">
                  <a:srgbClr val="FAFBFE"/>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20000"/>
                </a:lnSpc>
              </a:pPr>
              <a:r>
                <a:rPr sz="2400" b="1">
                  <a:ln w="9525" cap="flat" cmpd="sng" algn="ctr">
                    <a:noFill/>
                    <a:prstDash val="solid"/>
                    <a:round/>
                    <a:headEnd type="none" w="med" len="med"/>
                    <a:tailEnd type="none" w="med" len="med"/>
                  </a:ln>
                  <a:solidFill>
                    <a:srgbClr val="FFFFFF"/>
                  </a:solidFill>
                  <a:latin typeface="Times New Roman" pitchFamily="18" charset="0"/>
                  <a:sym typeface="Wingdings"/>
                </a:rPr>
                <a:t>各种各样的磁体</a:t>
              </a:r>
              <a:endParaRPr sz="2400" b="1">
                <a:solidFill>
                  <a:schemeClr val="bg1"/>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out)">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8193">
            <a:extLst>
              <a:ext uri="{FF2B5EF4-FFF2-40B4-BE49-F238E27FC236}">
                <a16:creationId xmlns:a16="http://schemas.microsoft.com/office/drawing/2014/main" id="{45FCC477-5CFC-42B9-A881-829F4E05261A}"/>
              </a:ext>
            </a:extLst>
          </p:cNvPr>
          <p:cNvSpPr/>
          <p:nvPr/>
        </p:nvSpPr>
        <p:spPr>
          <a:xfrm>
            <a:off x="141288" y="58102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一、磁现象</a:t>
            </a:r>
            <a:endParaRPr sz="2800" b="1">
              <a:solidFill>
                <a:schemeClr val="bg1"/>
              </a:solidFill>
              <a:latin typeface="宋体" pitchFamily="2" charset="-122"/>
            </a:endParaRPr>
          </a:p>
        </p:txBody>
      </p:sp>
      <p:grpSp>
        <p:nvGrpSpPr>
          <p:cNvPr id="17411" name="组合 8194">
            <a:extLst>
              <a:ext uri="{FF2B5EF4-FFF2-40B4-BE49-F238E27FC236}">
                <a16:creationId xmlns:a16="http://schemas.microsoft.com/office/drawing/2014/main" id="{415C41F9-5F03-4A37-849B-F2A1F9398DBC}"/>
              </a:ext>
            </a:extLst>
          </p:cNvPr>
          <p:cNvGrpSpPr>
            <a:grpSpLocks noChangeAspect="1"/>
          </p:cNvGrpSpPr>
          <p:nvPr/>
        </p:nvGrpSpPr>
        <p:grpSpPr bwMode="auto">
          <a:xfrm>
            <a:off x="539750" y="1057275"/>
            <a:ext cx="8137525" cy="3394075"/>
            <a:chOff x="0" y="0"/>
            <a:chExt cx="12473" cy="5343"/>
          </a:xfrm>
        </p:grpSpPr>
        <p:pic>
          <p:nvPicPr>
            <p:cNvPr id="2" name="图片 8195">
              <a:extLst>
                <a:ext uri="{FF2B5EF4-FFF2-40B4-BE49-F238E27FC236}">
                  <a16:creationId xmlns:a16="http://schemas.microsoft.com/office/drawing/2014/main" id="{0922EC80-B92E-4C15-9B41-75AAA6428E38}"/>
                </a:ext>
              </a:extLst>
            </p:cNvPr>
            <p:cNvPicPr>
              <a:picLocks noChangeAspect="1" noChangeArrowheads="1"/>
            </p:cNvPicPr>
            <p:nvPr/>
          </p:nvPicPr>
          <p:blipFill>
            <a:blip r:embed="rId2">
              <a:lum bright="-24000"/>
              <a:extLst>
                <a:ext uri="{28A0092B-C50C-407E-A947-70E740481C1C}">
                  <a14:useLocalDpi xmlns:a14="http://schemas.microsoft.com/office/drawing/2010/main" val="0"/>
                </a:ext>
              </a:extLst>
            </a:blip>
            <a:srcRect r="53314"/>
            <a:stretch>
              <a:fillRect/>
            </a:stretch>
          </p:blipFill>
          <p:spPr bwMode="auto">
            <a:xfrm>
              <a:off x="0" y="0"/>
              <a:ext cx="5668" cy="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3" name="图片 8196">
              <a:extLst>
                <a:ext uri="{FF2B5EF4-FFF2-40B4-BE49-F238E27FC236}">
                  <a16:creationId xmlns:a16="http://schemas.microsoft.com/office/drawing/2014/main" id="{DA52707B-AB5B-4FC0-9DF2-362165C56FCE}"/>
                </a:ext>
              </a:extLst>
            </p:cNvPr>
            <p:cNvPicPr>
              <a:picLocks noChangeAspect="1" noChangeArrowheads="1"/>
            </p:cNvPicPr>
            <p:nvPr/>
          </p:nvPicPr>
          <p:blipFill>
            <a:blip r:embed="rId2">
              <a:lum bright="-24000"/>
              <a:extLst>
                <a:ext uri="{28A0092B-C50C-407E-A947-70E740481C1C}">
                  <a14:useLocalDpi xmlns:a14="http://schemas.microsoft.com/office/drawing/2010/main" val="0"/>
                </a:ext>
              </a:extLst>
            </a:blip>
            <a:srcRect l="55531" b="4329"/>
            <a:stretch>
              <a:fillRect/>
            </a:stretch>
          </p:blipFill>
          <p:spPr bwMode="auto">
            <a:xfrm>
              <a:off x="5785" y="227"/>
              <a:ext cx="6689" cy="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7412" name="TextBox 3">
            <a:extLst>
              <a:ext uri="{FF2B5EF4-FFF2-40B4-BE49-F238E27FC236}">
                <a16:creationId xmlns:a16="http://schemas.microsoft.com/office/drawing/2014/main" id="{974D354C-6CFD-4F95-8ABD-E48FFABF3E7A}"/>
              </a:ext>
            </a:extLst>
          </p:cNvPr>
          <p:cNvSpPr/>
          <p:nvPr/>
        </p:nvSpPr>
        <p:spPr>
          <a:xfrm>
            <a:off x="393700" y="4378325"/>
            <a:ext cx="8032750" cy="2432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6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2、磁体的基本性质：</a:t>
            </a:r>
          </a:p>
          <a:p>
            <a:pPr eaLnBrk="1" hangingPunct="1">
              <a:lnSpc>
                <a:spcPct val="16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（1）吸铁性——吸引铁、钴、镍等物质的性质。</a:t>
            </a:r>
          </a:p>
          <a:p>
            <a:pPr eaLnBrk="1" hangingPunct="1">
              <a:lnSpc>
                <a:spcPct val="16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（2）指向性——静止时总是一端指南，一端指北的性质。</a:t>
            </a:r>
          </a:p>
          <a:p>
            <a:pPr eaLnBrk="1" hangingPunct="1">
              <a:lnSpc>
                <a:spcPct val="16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           ——根据这个现象人们制成了“指南针”</a:t>
            </a:r>
            <a:endParaRPr sz="2400" b="1">
              <a:latin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12">
                                            <p:txEl>
                                              <p:pRg st="1" end="1"/>
                                            </p:txEl>
                                          </p:spTgt>
                                        </p:tgtEl>
                                        <p:attrNameLst>
                                          <p:attrName>style.visibility</p:attrName>
                                        </p:attrNameLst>
                                      </p:cBhvr>
                                      <p:to>
                                        <p:strVal val="visible"/>
                                      </p:to>
                                    </p:set>
                                    <p:animEffect transition="in" filter="wipe(left)">
                                      <p:cBhvr>
                                        <p:cTn id="7" dur="500" fill="hold"/>
                                        <p:tgtEl>
                                          <p:spTgt spid="1741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412">
                                            <p:txEl>
                                              <p:pRg st="2" end="2"/>
                                            </p:txEl>
                                          </p:spTgt>
                                        </p:tgtEl>
                                        <p:attrNameLst>
                                          <p:attrName>style.visibility</p:attrName>
                                        </p:attrNameLst>
                                      </p:cBhvr>
                                      <p:to>
                                        <p:strVal val="visible"/>
                                      </p:to>
                                    </p:set>
                                    <p:animEffect transition="in" filter="wipe(left)">
                                      <p:cBhvr>
                                        <p:cTn id="12" dur="500" fill="hold"/>
                                        <p:tgtEl>
                                          <p:spTgt spid="1741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412">
                                            <p:txEl>
                                              <p:pRg st="3" end="3"/>
                                            </p:txEl>
                                          </p:spTgt>
                                        </p:tgtEl>
                                        <p:attrNameLst>
                                          <p:attrName>style.visibility</p:attrName>
                                        </p:attrNameLst>
                                      </p:cBhvr>
                                      <p:to>
                                        <p:strVal val="visible"/>
                                      </p:to>
                                    </p:set>
                                    <p:animEffect transition="in" filter="wipe(left)">
                                      <p:cBhvr>
                                        <p:cTn id="17" dur="500" fill="hold"/>
                                        <p:tgtEl>
                                          <p:spTgt spid="17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9217">
            <a:extLst>
              <a:ext uri="{FF2B5EF4-FFF2-40B4-BE49-F238E27FC236}">
                <a16:creationId xmlns:a16="http://schemas.microsoft.com/office/drawing/2014/main" id="{52479407-5A72-44D8-935A-C7AFA5F89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045" b="18034"/>
          <a:stretch>
            <a:fillRect/>
          </a:stretch>
        </p:blipFill>
        <p:spPr bwMode="auto">
          <a:xfrm>
            <a:off x="468313" y="1700213"/>
            <a:ext cx="7777162" cy="2398712"/>
          </a:xfrm>
          <a:prstGeom prst="rect">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8435" name="Rectangle 2">
            <a:extLst>
              <a:ext uri="{FF2B5EF4-FFF2-40B4-BE49-F238E27FC236}">
                <a16:creationId xmlns:a16="http://schemas.microsoft.com/office/drawing/2014/main" id="{F82DAC84-B968-43AB-BCDE-C305EA0C2CAD}"/>
              </a:ext>
            </a:extLst>
          </p:cNvPr>
          <p:cNvSpPr/>
          <p:nvPr/>
        </p:nvSpPr>
        <p:spPr>
          <a:xfrm>
            <a:off x="180975" y="1090613"/>
            <a:ext cx="2024063" cy="506412"/>
          </a:xfrm>
          <a:prstGeom prst="rect">
            <a:avLst/>
          </a:prstGeom>
          <a:gradFill rotWithShape="0">
            <a:gsLst>
              <a:gs pos="0">
                <a:srgbClr val="D1E8FF"/>
              </a:gs>
              <a:gs pos="100000">
                <a:srgbClr val="99CCFF"/>
              </a:gs>
            </a:gsLst>
            <a:lin ang="5400000" scaled="1"/>
          </a:gradFill>
          <a:ln w="19050">
            <a:solidFill>
              <a:schemeClr val="tx2"/>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600" b="1">
                <a:ln w="9525" cap="flat" cmpd="sng" algn="ctr">
                  <a:noFill/>
                  <a:prstDash val="solid"/>
                  <a:round/>
                  <a:headEnd type="none" w="med" len="med"/>
                  <a:tailEnd type="none" w="med" len="med"/>
                </a:ln>
                <a:solidFill>
                  <a:srgbClr val="000000"/>
                </a:solidFill>
                <a:latin typeface="宋体" pitchFamily="2" charset="-122"/>
                <a:sym typeface="Wingdings"/>
              </a:rPr>
              <a:t>演  示 </a:t>
            </a:r>
            <a:r>
              <a:rPr lang="en-US" altLang="zh-CN" sz="2600" b="1">
                <a:ln w="9525" cap="flat" cmpd="sng" algn="ctr">
                  <a:noFill/>
                  <a:prstDash val="solid"/>
                  <a:round/>
                  <a:headEnd type="none" w="med" len="med"/>
                  <a:tailEnd type="none" w="med" len="med"/>
                </a:ln>
                <a:solidFill>
                  <a:srgbClr val="000000"/>
                </a:solidFill>
                <a:latin typeface="Times New Roman" pitchFamily="18" charset="0"/>
                <a:sym typeface="Wingdings"/>
              </a:rPr>
              <a:t>1</a:t>
            </a:r>
            <a:endParaRPr lang="en-US" altLang="zh-CN" sz="2600" b="1">
              <a:latin typeface="Times New Roman" pitchFamily="18" charset="0"/>
            </a:endParaRPr>
          </a:p>
        </p:txBody>
      </p:sp>
      <p:sp>
        <p:nvSpPr>
          <p:cNvPr id="18436" name="文本框 9219">
            <a:extLst>
              <a:ext uri="{FF2B5EF4-FFF2-40B4-BE49-F238E27FC236}">
                <a16:creationId xmlns:a16="http://schemas.microsoft.com/office/drawing/2014/main" id="{F591C157-D202-4739-B4B7-28C1123AA90B}"/>
              </a:ext>
            </a:extLst>
          </p:cNvPr>
          <p:cNvSpPr/>
          <p:nvPr/>
        </p:nvSpPr>
        <p:spPr>
          <a:xfrm>
            <a:off x="141288" y="509588"/>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一、磁现象</a:t>
            </a:r>
            <a:endParaRPr sz="2800" b="1">
              <a:solidFill>
                <a:schemeClr val="bg1"/>
              </a:solidFill>
              <a:latin typeface="宋体" pitchFamily="2" charset="-122"/>
            </a:endParaRPr>
          </a:p>
        </p:txBody>
      </p:sp>
      <p:sp>
        <p:nvSpPr>
          <p:cNvPr id="18437" name="TextBox 3">
            <a:extLst>
              <a:ext uri="{FF2B5EF4-FFF2-40B4-BE49-F238E27FC236}">
                <a16:creationId xmlns:a16="http://schemas.microsoft.com/office/drawing/2014/main" id="{1307CBB1-CF32-4BE7-95A6-E2BF2A70A3D4}"/>
              </a:ext>
            </a:extLst>
          </p:cNvPr>
          <p:cNvSpPr/>
          <p:nvPr/>
        </p:nvSpPr>
        <p:spPr>
          <a:xfrm>
            <a:off x="323850" y="4149725"/>
            <a:ext cx="8358188" cy="26495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14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3、磁极：磁体上吸引能力最强的两个部位叫</a:t>
            </a:r>
            <a:r>
              <a:rPr sz="2400" b="1">
                <a:ln w="9525" cap="flat" cmpd="sng" algn="ctr">
                  <a:noFill/>
                  <a:prstDash val="solid"/>
                  <a:round/>
                  <a:headEnd type="none" w="med" len="med"/>
                  <a:tailEnd type="none" w="med" len="med"/>
                </a:ln>
                <a:solidFill>
                  <a:srgbClr val="CC0000"/>
                </a:solidFill>
                <a:latin typeface="宋体" pitchFamily="2" charset="-122"/>
                <a:sym typeface="Wingdings"/>
              </a:rPr>
              <a:t>磁极</a:t>
            </a:r>
            <a:r>
              <a:rPr sz="2400" b="1">
                <a:ln w="9525" cap="flat" cmpd="sng" algn="ctr">
                  <a:noFill/>
                  <a:prstDash val="solid"/>
                  <a:round/>
                  <a:headEnd type="none" w="med" len="med"/>
                  <a:tailEnd type="none" w="med" len="med"/>
                </a:ln>
                <a:solidFill>
                  <a:srgbClr val="000000"/>
                </a:solidFill>
                <a:latin typeface="宋体" pitchFamily="2" charset="-122"/>
                <a:sym typeface="Wingdings"/>
              </a:rPr>
              <a:t>。</a:t>
            </a:r>
            <a:endParaRPr lang="en-US" altLang="zh-CN" sz="2400" b="1">
              <a:ln w="9525" cap="flat" cmpd="sng" algn="ctr">
                <a:noFill/>
                <a:prstDash val="solid"/>
                <a:round/>
                <a:headEnd type="none" w="med" len="med"/>
                <a:tailEnd type="none" w="med" len="med"/>
              </a:ln>
              <a:solidFill>
                <a:srgbClr val="000000"/>
              </a:solidFill>
              <a:latin typeface="宋体" pitchFamily="2" charset="-122"/>
              <a:sym typeface="Wingdings"/>
            </a:endParaRPr>
          </a:p>
          <a:p>
            <a:pPr eaLnBrk="1" hangingPunct="1">
              <a:lnSpc>
                <a:spcPct val="140000"/>
              </a:lnSpc>
            </a:pPr>
            <a:r>
              <a:rPr sz="2400" b="1">
                <a:ln w="9525" cap="flat" cmpd="sng" algn="ctr">
                  <a:noFill/>
                  <a:prstDash val="solid"/>
                  <a:round/>
                  <a:headEnd type="none" w="med" len="med"/>
                  <a:tailEnd type="none" w="med" len="med"/>
                </a:ln>
                <a:solidFill>
                  <a:srgbClr val="0000FF"/>
                </a:solidFill>
                <a:latin typeface="宋体" pitchFamily="2" charset="-122"/>
                <a:sym typeface="Wingdings"/>
              </a:rPr>
              <a:t>（1）条形磁体两端磁性最强，中间磁性最弱。　</a:t>
            </a:r>
          </a:p>
          <a:p>
            <a:pPr eaLnBrk="1" hangingPunct="1">
              <a:lnSpc>
                <a:spcPct val="140000"/>
              </a:lnSpc>
            </a:pPr>
            <a:r>
              <a:rPr sz="2400" b="1">
                <a:ln w="9525" cap="flat" cmpd="sng" algn="ctr">
                  <a:noFill/>
                  <a:prstDash val="solid"/>
                  <a:round/>
                  <a:headEnd type="none" w="med" len="med"/>
                  <a:tailEnd type="none" w="med" len="med"/>
                </a:ln>
                <a:solidFill>
                  <a:srgbClr val="0000FF"/>
                </a:solidFill>
                <a:latin typeface="宋体" pitchFamily="2" charset="-122"/>
                <a:sym typeface="Wingdings"/>
              </a:rPr>
              <a:t>（2）每个磁体都有两个磁极</a:t>
            </a:r>
            <a:r>
              <a:rPr lang="en-US" altLang="zh-CN" sz="2400" b="1">
                <a:ln w="9525" cap="flat" cmpd="sng" algn="ctr">
                  <a:noFill/>
                  <a:prstDash val="solid"/>
                  <a:round/>
                  <a:headEnd type="none" w="med" len="med"/>
                  <a:tailEnd type="none" w="med" len="med"/>
                </a:ln>
                <a:solidFill>
                  <a:srgbClr val="0000FF"/>
                </a:solidFill>
                <a:latin typeface="宋体" pitchFamily="2" charset="-122"/>
                <a:sym typeface="Wingdings"/>
              </a:rPr>
              <a:t> </a:t>
            </a:r>
            <a:r>
              <a:rPr lang="en-US" altLang="zh-CN" sz="2400" b="1">
                <a:ln w="9525" cap="flat" cmpd="sng" algn="ctr">
                  <a:noFill/>
                  <a:prstDash val="solid"/>
                  <a:round/>
                  <a:headEnd type="none" w="med" len="med"/>
                  <a:tailEnd type="none" w="med" len="med"/>
                </a:ln>
                <a:solidFill>
                  <a:srgbClr val="000000"/>
                </a:solidFill>
                <a:latin typeface="宋体" pitchFamily="2" charset="-122"/>
                <a:sym typeface="Wingdings"/>
              </a:rPr>
              <a:t> </a:t>
            </a:r>
          </a:p>
          <a:p>
            <a:pPr eaLnBrk="1" hangingPunct="1">
              <a:lnSpc>
                <a:spcPct val="14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自由转动的磁体静止时，指南的那个磁极叫做南极（S极）</a:t>
            </a:r>
          </a:p>
          <a:p>
            <a:pPr eaLnBrk="1" hangingPunct="1">
              <a:lnSpc>
                <a:spcPct val="14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                      指北的那个磁极叫做北极（N极）</a:t>
            </a:r>
            <a:r>
              <a:rPr lang="en-US" altLang="zh-CN" sz="2400" b="1">
                <a:ln w="9525" cap="flat" cmpd="sng" algn="ctr">
                  <a:noFill/>
                  <a:prstDash val="solid"/>
                  <a:round/>
                  <a:headEnd type="none" w="med" len="med"/>
                  <a:tailEnd type="none" w="med" len="med"/>
                </a:ln>
                <a:solidFill>
                  <a:srgbClr val="000000"/>
                </a:solidFill>
                <a:latin typeface="宋体" pitchFamily="2" charset="-122"/>
                <a:sym typeface="Wingdings"/>
              </a:rPr>
              <a:t>  </a:t>
            </a:r>
            <a:endParaRPr sz="2400" b="1">
              <a:latin typeface="宋体" pitchFamily="2" charset="-122"/>
            </a:endParaRPr>
          </a:p>
        </p:txBody>
      </p:sp>
      <p:sp>
        <p:nvSpPr>
          <p:cNvPr id="18438" name="文本框 9221">
            <a:extLst>
              <a:ext uri="{FF2B5EF4-FFF2-40B4-BE49-F238E27FC236}">
                <a16:creationId xmlns:a16="http://schemas.microsoft.com/office/drawing/2014/main" id="{F06F4839-B29A-4A06-9C0A-EDED3E04AD7B}"/>
              </a:ext>
            </a:extLst>
          </p:cNvPr>
          <p:cNvSpPr/>
          <p:nvPr/>
        </p:nvSpPr>
        <p:spPr>
          <a:xfrm>
            <a:off x="1330325" y="3336925"/>
            <a:ext cx="6410325" cy="4572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400" b="1" u="sng">
                <a:ln w="9525" cap="flat" cmpd="sng" algn="ctr">
                  <a:noFill/>
                  <a:prstDash val="solid"/>
                  <a:round/>
                  <a:headEnd type="none" w="med" len="med"/>
                  <a:tailEnd type="none" w="med" len="med"/>
                </a:ln>
                <a:solidFill>
                  <a:srgbClr val="0000FF"/>
                </a:solidFill>
                <a:latin typeface="宋体" pitchFamily="2" charset="-122"/>
                <a:sym typeface="Wingdings"/>
              </a:rPr>
              <a:t>转换法：通过吸引铁屑的多少反映磁性的强弱</a:t>
            </a:r>
            <a:endParaRPr sz="2400" b="1" u="sng">
              <a:solidFill>
                <a:srgbClr val="0000FF"/>
              </a:solidFill>
              <a:latin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ppt_w</p:attrName>
                                        </p:attrNameLst>
                                      </p:cBhvr>
                                      <p:tavLst>
                                        <p:tav tm="0">
                                          <p:val>
                                            <p:fltVal val="0"/>
                                          </p:val>
                                        </p:tav>
                                        <p:tav tm="100000">
                                          <p:val>
                                            <p:strVal val="#ppt_w"/>
                                          </p:val>
                                        </p:tav>
                                      </p:tavLst>
                                    </p:anim>
                                    <p:anim calcmode="lin" valueType="num">
                                      <p:cBhvr>
                                        <p:cTn id="8" dur="500" fill="hold"/>
                                        <p:tgtEl>
                                          <p:spTgt spid="18438"/>
                                        </p:tgtEl>
                                        <p:attrNameLst>
                                          <p:attrName>ppt_h</p:attrName>
                                        </p:attrNameLst>
                                      </p:cBhvr>
                                      <p:tavLst>
                                        <p:tav tm="0">
                                          <p:val>
                                            <p:fltVal val="0"/>
                                          </p:val>
                                        </p:tav>
                                        <p:tav tm="100000">
                                          <p:val>
                                            <p:strVal val="#ppt_h"/>
                                          </p:val>
                                        </p:tav>
                                      </p:tavLst>
                                    </p:anim>
                                    <p:animEffect transition="in" filter="fade">
                                      <p:cBhvr>
                                        <p:cTn id="9" dur="500" fill="hold"/>
                                        <p:tgtEl>
                                          <p:spTgt spid="184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8437">
                                            <p:txEl>
                                              <p:pRg st="1" end="1"/>
                                            </p:txEl>
                                          </p:spTgt>
                                        </p:tgtEl>
                                        <p:attrNameLst>
                                          <p:attrName>style.visibility</p:attrName>
                                        </p:attrNameLst>
                                      </p:cBhvr>
                                      <p:to>
                                        <p:strVal val="visible"/>
                                      </p:to>
                                    </p:set>
                                    <p:animEffect transition="in" filter="wipe(left)">
                                      <p:cBhvr>
                                        <p:cTn id="14" dur="500" fill="hold"/>
                                        <p:tgtEl>
                                          <p:spTgt spid="1843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8437">
                                            <p:txEl>
                                              <p:pRg st="0" end="0"/>
                                            </p:txEl>
                                          </p:spTgt>
                                        </p:tgtEl>
                                        <p:attrNameLst>
                                          <p:attrName>style.visibility</p:attrName>
                                        </p:attrNameLst>
                                      </p:cBhvr>
                                      <p:to>
                                        <p:strVal val="visible"/>
                                      </p:to>
                                    </p:set>
                                    <p:animEffect transition="in" filter="wipe(left)">
                                      <p:cBhvr>
                                        <p:cTn id="19" dur="500" fill="hold"/>
                                        <p:tgtEl>
                                          <p:spTgt spid="1843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8437">
                                            <p:txEl>
                                              <p:pRg st="3" end="3"/>
                                            </p:txEl>
                                          </p:spTgt>
                                        </p:tgtEl>
                                        <p:attrNameLst>
                                          <p:attrName>style.visibility</p:attrName>
                                        </p:attrNameLst>
                                      </p:cBhvr>
                                      <p:to>
                                        <p:strVal val="visible"/>
                                      </p:to>
                                    </p:set>
                                    <p:animEffect transition="in" filter="wipe(left)">
                                      <p:cBhvr>
                                        <p:cTn id="24" dur="500" fill="hold"/>
                                        <p:tgtEl>
                                          <p:spTgt spid="18437">
                                            <p:txEl>
                                              <p:pRg st="3" end="3"/>
                                            </p:txEl>
                                          </p:spTgt>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18437">
                                            <p:txEl>
                                              <p:pRg st="4" end="4"/>
                                            </p:txEl>
                                          </p:spTgt>
                                        </p:tgtEl>
                                        <p:attrNameLst>
                                          <p:attrName>style.visibility</p:attrName>
                                        </p:attrNameLst>
                                      </p:cBhvr>
                                      <p:to>
                                        <p:strVal val="visible"/>
                                      </p:to>
                                    </p:set>
                                    <p:animEffect transition="in" filter="wipe(left)">
                                      <p:cBhvr>
                                        <p:cTn id="28" dur="500" fill="hold"/>
                                        <p:tgtEl>
                                          <p:spTgt spid="1843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8437">
                                            <p:txEl>
                                              <p:pRg st="2" end="2"/>
                                            </p:txEl>
                                          </p:spTgt>
                                        </p:tgtEl>
                                        <p:attrNameLst>
                                          <p:attrName>style.visibility</p:attrName>
                                        </p:attrNameLst>
                                      </p:cBhvr>
                                      <p:to>
                                        <p:strVal val="visible"/>
                                      </p:to>
                                    </p:set>
                                    <p:animEffect transition="in" filter="wipe(left)">
                                      <p:cBhvr>
                                        <p:cTn id="33" dur="500" fill="hold"/>
                                        <p:tgtEl>
                                          <p:spTgt spid="184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0241">
            <a:extLst>
              <a:ext uri="{FF2B5EF4-FFF2-40B4-BE49-F238E27FC236}">
                <a16:creationId xmlns:a16="http://schemas.microsoft.com/office/drawing/2014/main" id="{0ABBCDDC-D753-406C-8023-5600899B0181}"/>
              </a:ext>
            </a:extLst>
          </p:cNvPr>
          <p:cNvSpPr>
            <a:spLocks noChangeArrowheads="1"/>
          </p:cNvSpPr>
          <p:nvPr/>
        </p:nvSpPr>
        <p:spPr bwMode="auto">
          <a:xfrm>
            <a:off x="323850" y="1052513"/>
            <a:ext cx="842486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200" b="1">
                <a:latin typeface="宋体" panose="02010600030101010101" pitchFamily="2" charset="-122"/>
              </a:rPr>
              <a:t>1、水平放置的一根条形磁铁一端吸着一枚较重的铁钉，若用另一根同样的条形磁铁的</a:t>
            </a:r>
            <a:r>
              <a:rPr lang="en-US" altLang="zh-CN" sz="2200" b="1">
                <a:latin typeface="宋体" panose="02010600030101010101" pitchFamily="2" charset="-122"/>
              </a:rPr>
              <a:t>S </a:t>
            </a:r>
            <a:r>
              <a:rPr lang="zh-CN" altLang="en-US" sz="2200" b="1">
                <a:latin typeface="宋体" panose="02010600030101010101" pitchFamily="2" charset="-122"/>
              </a:rPr>
              <a:t>极与原来的磁铁的</a:t>
            </a:r>
            <a:r>
              <a:rPr lang="en-US" altLang="zh-CN" sz="2200" b="1">
                <a:latin typeface="宋体" panose="02010600030101010101" pitchFamily="2" charset="-122"/>
              </a:rPr>
              <a:t>N</a:t>
            </a:r>
            <a:r>
              <a:rPr lang="zh-CN" altLang="en-US" sz="2200" b="1">
                <a:latin typeface="宋体" panose="02010600030101010101" pitchFamily="2" charset="-122"/>
              </a:rPr>
              <a:t>极靠拢时，如图所示，可能出现的现象是（     ）</a:t>
            </a:r>
          </a:p>
          <a:p>
            <a:pPr eaLnBrk="1" hangingPunct="1">
              <a:lnSpc>
                <a:spcPct val="110000"/>
              </a:lnSpc>
            </a:pPr>
            <a:r>
              <a:rPr lang="en-US" altLang="zh-CN" sz="2200" b="1">
                <a:latin typeface="宋体" panose="02010600030101010101" pitchFamily="2" charset="-122"/>
              </a:rPr>
              <a:t>A.</a:t>
            </a:r>
            <a:r>
              <a:rPr lang="zh-CN" altLang="en-US" sz="2200" b="1">
                <a:latin typeface="宋体" panose="02010600030101010101" pitchFamily="2" charset="-122"/>
              </a:rPr>
              <a:t>将铁钉吸得更牢</a:t>
            </a:r>
          </a:p>
          <a:p>
            <a:pPr eaLnBrk="1" hangingPunct="1">
              <a:lnSpc>
                <a:spcPct val="110000"/>
              </a:lnSpc>
            </a:pPr>
            <a:r>
              <a:rPr lang="en-US" altLang="zh-CN" sz="2200" b="1">
                <a:latin typeface="宋体" panose="02010600030101010101" pitchFamily="2" charset="-122"/>
              </a:rPr>
              <a:t>B.</a:t>
            </a:r>
            <a:r>
              <a:rPr lang="zh-CN" altLang="en-US" sz="2200" b="1">
                <a:latin typeface="宋体" panose="02010600030101010101" pitchFamily="2" charset="-122"/>
              </a:rPr>
              <a:t>铁钉落下</a:t>
            </a:r>
          </a:p>
          <a:p>
            <a:pPr eaLnBrk="1" hangingPunct="1">
              <a:lnSpc>
                <a:spcPct val="110000"/>
              </a:lnSpc>
            </a:pPr>
            <a:r>
              <a:rPr lang="en-US" altLang="zh-CN" sz="2200" b="1">
                <a:latin typeface="宋体" panose="02010600030101010101" pitchFamily="2" charset="-122"/>
              </a:rPr>
              <a:t>C.</a:t>
            </a:r>
            <a:r>
              <a:rPr lang="zh-CN" altLang="en-US" sz="2200" b="1">
                <a:latin typeface="宋体" panose="02010600030101010101" pitchFamily="2" charset="-122"/>
              </a:rPr>
              <a:t>铁钉尖端将被吸向右端磁铁</a:t>
            </a:r>
          </a:p>
          <a:p>
            <a:pPr eaLnBrk="1" hangingPunct="1">
              <a:lnSpc>
                <a:spcPct val="110000"/>
              </a:lnSpc>
            </a:pPr>
            <a:r>
              <a:rPr lang="en-US" altLang="zh-CN" sz="2200" b="1">
                <a:latin typeface="宋体" panose="02010600030101010101" pitchFamily="2" charset="-122"/>
              </a:rPr>
              <a:t>D.</a:t>
            </a:r>
            <a:r>
              <a:rPr lang="zh-CN" altLang="en-US" sz="2200" b="1">
                <a:latin typeface="宋体" panose="02010600030101010101" pitchFamily="2" charset="-122"/>
              </a:rPr>
              <a:t>铁钉尖端将被吸向左端磁铁</a:t>
            </a:r>
          </a:p>
        </p:txBody>
      </p:sp>
      <p:sp>
        <p:nvSpPr>
          <p:cNvPr id="19459" name="文本框 10242">
            <a:extLst>
              <a:ext uri="{FF2B5EF4-FFF2-40B4-BE49-F238E27FC236}">
                <a16:creationId xmlns:a16="http://schemas.microsoft.com/office/drawing/2014/main" id="{6AB3CE4F-0AE1-4A67-821F-16633C205400}"/>
              </a:ext>
            </a:extLst>
          </p:cNvPr>
          <p:cNvSpPr/>
          <p:nvPr/>
        </p:nvSpPr>
        <p:spPr>
          <a:xfrm>
            <a:off x="3119438" y="1789113"/>
            <a:ext cx="334962" cy="4572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lang="en-US" altLang="zh-CN" sz="2400" b="1">
                <a:ln w="9525" cap="flat" cmpd="sng" algn="ctr">
                  <a:noFill/>
                  <a:prstDash val="solid"/>
                  <a:round/>
                  <a:headEnd type="none" w="med" len="med"/>
                  <a:tailEnd type="none" w="med" len="med"/>
                </a:ln>
                <a:solidFill>
                  <a:srgbClr val="CC0000"/>
                </a:solidFill>
                <a:latin typeface="宋体" pitchFamily="2" charset="-122"/>
                <a:sym typeface="Wingdings"/>
              </a:rPr>
              <a:t>B</a:t>
            </a:r>
            <a:endParaRPr lang="en-US" altLang="zh-CN" sz="2400" b="1">
              <a:solidFill>
                <a:srgbClr val="CC0000"/>
              </a:solidFill>
              <a:latin typeface="宋体" pitchFamily="2" charset="-122"/>
            </a:endParaRPr>
          </a:p>
        </p:txBody>
      </p:sp>
      <p:pic>
        <p:nvPicPr>
          <p:cNvPr id="19460" name="图片 10243" descr="w574">
            <a:extLst>
              <a:ext uri="{FF2B5EF4-FFF2-40B4-BE49-F238E27FC236}">
                <a16:creationId xmlns:a16="http://schemas.microsoft.com/office/drawing/2014/main" id="{3CAA6248-A401-4AF0-8A4E-5991DB1474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2090738"/>
            <a:ext cx="324008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1" name="文本框 10244">
            <a:extLst>
              <a:ext uri="{FF2B5EF4-FFF2-40B4-BE49-F238E27FC236}">
                <a16:creationId xmlns:a16="http://schemas.microsoft.com/office/drawing/2014/main" id="{A8C79F9C-8703-478F-BC07-8FE8F7A4D8ED}"/>
              </a:ext>
            </a:extLst>
          </p:cNvPr>
          <p:cNvSpPr/>
          <p:nvPr/>
        </p:nvSpPr>
        <p:spPr>
          <a:xfrm>
            <a:off x="141288" y="58102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试一试：</a:t>
            </a:r>
            <a:endParaRPr sz="2800" b="1">
              <a:solidFill>
                <a:schemeClr val="bg1"/>
              </a:solidFill>
              <a:latin typeface="宋体" pitchFamily="2" charset="-122"/>
            </a:endParaRPr>
          </a:p>
        </p:txBody>
      </p:sp>
      <p:sp>
        <p:nvSpPr>
          <p:cNvPr id="19462" name="文本框 10245">
            <a:extLst>
              <a:ext uri="{FF2B5EF4-FFF2-40B4-BE49-F238E27FC236}">
                <a16:creationId xmlns:a16="http://schemas.microsoft.com/office/drawing/2014/main" id="{6E4A0FFB-5504-451A-97E8-3207824C882B}"/>
              </a:ext>
            </a:extLst>
          </p:cNvPr>
          <p:cNvSpPr>
            <a:spLocks noChangeArrowheads="1"/>
          </p:cNvSpPr>
          <p:nvPr/>
        </p:nvSpPr>
        <p:spPr bwMode="auto">
          <a:xfrm>
            <a:off x="373063" y="3717925"/>
            <a:ext cx="84486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zh-CN" altLang="en-US" sz="2200" b="1">
                <a:latin typeface="宋体" panose="02010600030101010101" pitchFamily="2" charset="-122"/>
              </a:rPr>
              <a:t>2、如图所示，一根条形磁铁，左端为</a:t>
            </a:r>
            <a:r>
              <a:rPr lang="en-US" altLang="zh-CN" sz="2200" b="1">
                <a:latin typeface="宋体" panose="02010600030101010101" pitchFamily="2" charset="-122"/>
              </a:rPr>
              <a:t>S</a:t>
            </a:r>
            <a:r>
              <a:rPr lang="zh-CN" altLang="en-US" sz="2200" b="1">
                <a:latin typeface="宋体" panose="02010600030101010101" pitchFamily="2" charset="-122"/>
              </a:rPr>
              <a:t>极，右端为</a:t>
            </a:r>
            <a:r>
              <a:rPr lang="en-US" altLang="zh-CN" sz="2200" b="1">
                <a:latin typeface="宋体" panose="02010600030101010101" pitchFamily="2" charset="-122"/>
              </a:rPr>
              <a:t>N</a:t>
            </a:r>
            <a:r>
              <a:rPr lang="zh-CN" altLang="en-US" sz="2200" b="1">
                <a:latin typeface="宋体" panose="02010600030101010101" pitchFamily="2" charset="-122"/>
              </a:rPr>
              <a:t>极。下列表示从</a:t>
            </a:r>
            <a:r>
              <a:rPr lang="en-US" altLang="zh-CN" sz="2200" b="1">
                <a:latin typeface="宋体" panose="02010600030101010101" pitchFamily="2" charset="-122"/>
              </a:rPr>
              <a:t>S</a:t>
            </a:r>
            <a:r>
              <a:rPr lang="zh-CN" altLang="en-US" sz="2200" b="1">
                <a:latin typeface="宋体" panose="02010600030101010101" pitchFamily="2" charset="-122"/>
              </a:rPr>
              <a:t>极到</a:t>
            </a:r>
            <a:r>
              <a:rPr lang="en-US" altLang="zh-CN" sz="2200" b="1">
                <a:latin typeface="宋体" panose="02010600030101010101" pitchFamily="2" charset="-122"/>
              </a:rPr>
              <a:t>N</a:t>
            </a:r>
            <a:r>
              <a:rPr lang="zh-CN" altLang="en-US" sz="2200" b="1">
                <a:latin typeface="宋体" panose="02010600030101010101" pitchFamily="2" charset="-122"/>
              </a:rPr>
              <a:t>极磁性强弱变化情况的图像中正确的是（   ） </a:t>
            </a:r>
          </a:p>
        </p:txBody>
      </p:sp>
      <p:pic>
        <p:nvPicPr>
          <p:cNvPr id="19463" name="图片 10246" descr="6">
            <a:extLst>
              <a:ext uri="{FF2B5EF4-FFF2-40B4-BE49-F238E27FC236}">
                <a16:creationId xmlns:a16="http://schemas.microsoft.com/office/drawing/2014/main" id="{E325304D-B5A9-4210-848D-9051F5905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4772025"/>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4" name="图片 10247" descr="6-1">
            <a:extLst>
              <a:ext uri="{FF2B5EF4-FFF2-40B4-BE49-F238E27FC236}">
                <a16:creationId xmlns:a16="http://schemas.microsoft.com/office/drawing/2014/main" id="{EB68FA58-8848-4E36-BC29-91854EBC6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5364163"/>
            <a:ext cx="19478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5" name="图片 10248" descr="6-2">
            <a:extLst>
              <a:ext uri="{FF2B5EF4-FFF2-40B4-BE49-F238E27FC236}">
                <a16:creationId xmlns:a16="http://schemas.microsoft.com/office/drawing/2014/main" id="{4FF1E4A9-193F-46AC-866A-5D30E1A6F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638" y="5451475"/>
            <a:ext cx="1811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6" name="图片 10249" descr="6-3">
            <a:extLst>
              <a:ext uri="{FF2B5EF4-FFF2-40B4-BE49-F238E27FC236}">
                <a16:creationId xmlns:a16="http://schemas.microsoft.com/office/drawing/2014/main" id="{B3C9F0C8-87FC-4C1B-A0A4-5B0838B35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4975" y="5451475"/>
            <a:ext cx="196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7" name="图片 10250" descr="6-4">
            <a:extLst>
              <a:ext uri="{FF2B5EF4-FFF2-40B4-BE49-F238E27FC236}">
                <a16:creationId xmlns:a16="http://schemas.microsoft.com/office/drawing/2014/main" id="{B5842CEA-1FFD-4F99-BF56-FB1BD97181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025" y="5334000"/>
            <a:ext cx="2159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8" name="文本框 10251">
            <a:extLst>
              <a:ext uri="{FF2B5EF4-FFF2-40B4-BE49-F238E27FC236}">
                <a16:creationId xmlns:a16="http://schemas.microsoft.com/office/drawing/2014/main" id="{95CE3783-A80C-424F-BC91-D465DE98FB02}"/>
              </a:ext>
            </a:extLst>
          </p:cNvPr>
          <p:cNvSpPr/>
          <p:nvPr/>
        </p:nvSpPr>
        <p:spPr>
          <a:xfrm>
            <a:off x="6737350" y="4156075"/>
            <a:ext cx="334963" cy="4572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400" b="1">
                <a:ln w="9525" cap="flat" cmpd="sng" algn="ctr">
                  <a:noFill/>
                  <a:prstDash val="solid"/>
                  <a:round/>
                  <a:headEnd type="none" w="med" len="med"/>
                  <a:tailEnd type="none" w="med" len="med"/>
                </a:ln>
                <a:solidFill>
                  <a:srgbClr val="CC0000"/>
                </a:solidFill>
                <a:latin typeface="宋体" pitchFamily="2" charset="-122"/>
                <a:sym typeface="Wingdings"/>
              </a:rPr>
              <a:t>C</a:t>
            </a:r>
            <a:endParaRPr sz="2400" b="1">
              <a:solidFill>
                <a:srgbClr val="CC0000"/>
              </a:solidFill>
              <a:latin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8"/>
                                        </p:tgtEl>
                                        <p:attrNameLst>
                                          <p:attrName>style.visibility</p:attrName>
                                        </p:attrNameLst>
                                      </p:cBhvr>
                                      <p:to>
                                        <p:strVal val="visible"/>
                                      </p:to>
                                    </p:set>
                                    <p:anim calcmode="lin" valueType="num">
                                      <p:cBhvr additive="base">
                                        <p:cTn id="13" dur="500" fill="hold"/>
                                        <p:tgtEl>
                                          <p:spTgt spid="19468"/>
                                        </p:tgtEl>
                                        <p:attrNameLst>
                                          <p:attrName>ppt_x</p:attrName>
                                        </p:attrNameLst>
                                      </p:cBhvr>
                                      <p:tavLst>
                                        <p:tav tm="0">
                                          <p:val>
                                            <p:strVal val="#ppt_x"/>
                                          </p:val>
                                        </p:tav>
                                        <p:tav tm="100000">
                                          <p:val>
                                            <p:strVal val="#ppt_x"/>
                                          </p:val>
                                        </p:tav>
                                      </p:tavLst>
                                    </p:anim>
                                    <p:anim calcmode="lin" valueType="num">
                                      <p:cBhvr additive="base">
                                        <p:cTn id="14"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311A7E9-B02E-42BB-8C0C-07681D4D4956}"/>
              </a:ext>
            </a:extLst>
          </p:cNvPr>
          <p:cNvSpPr/>
          <p:nvPr/>
        </p:nvSpPr>
        <p:spPr>
          <a:xfrm>
            <a:off x="179388" y="1412875"/>
            <a:ext cx="2024062" cy="506413"/>
          </a:xfrm>
          <a:prstGeom prst="rect">
            <a:avLst/>
          </a:prstGeom>
          <a:gradFill rotWithShape="0">
            <a:gsLst>
              <a:gs pos="0">
                <a:srgbClr val="D1E8FF"/>
              </a:gs>
              <a:gs pos="100000">
                <a:srgbClr val="99CCFF"/>
              </a:gs>
            </a:gsLst>
            <a:lin ang="5400000" scaled="1"/>
          </a:gradFill>
          <a:ln w="19050">
            <a:solidFill>
              <a:schemeClr val="tx2"/>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600" b="1">
                <a:ln w="9525" cap="flat" cmpd="sng" algn="ctr">
                  <a:noFill/>
                  <a:prstDash val="solid"/>
                  <a:round/>
                  <a:headEnd type="none" w="med" len="med"/>
                  <a:tailEnd type="none" w="med" len="med"/>
                </a:ln>
                <a:solidFill>
                  <a:srgbClr val="000000"/>
                </a:solidFill>
                <a:latin typeface="宋体" pitchFamily="2" charset="-122"/>
                <a:sym typeface="Wingdings"/>
              </a:rPr>
              <a:t>演  示 </a:t>
            </a:r>
            <a:r>
              <a:rPr lang="en-US" altLang="zh-CN" sz="2600" b="1">
                <a:ln w="9525" cap="flat" cmpd="sng" algn="ctr">
                  <a:noFill/>
                  <a:prstDash val="solid"/>
                  <a:round/>
                  <a:headEnd type="none" w="med" len="med"/>
                  <a:tailEnd type="none" w="med" len="med"/>
                </a:ln>
                <a:solidFill>
                  <a:srgbClr val="000000"/>
                </a:solidFill>
                <a:latin typeface="Times New Roman" pitchFamily="18" charset="0"/>
                <a:sym typeface="Wingdings"/>
              </a:rPr>
              <a:t>2</a:t>
            </a:r>
            <a:endParaRPr lang="en-US" altLang="zh-CN" sz="2600" b="1">
              <a:latin typeface="Times New Roman" pitchFamily="18" charset="0"/>
            </a:endParaRPr>
          </a:p>
        </p:txBody>
      </p:sp>
      <p:sp>
        <p:nvSpPr>
          <p:cNvPr id="20483" name="文本框 11266">
            <a:extLst>
              <a:ext uri="{FF2B5EF4-FFF2-40B4-BE49-F238E27FC236}">
                <a16:creationId xmlns:a16="http://schemas.microsoft.com/office/drawing/2014/main" id="{7F6B5BD7-98C6-4A2C-8107-B980BA8DC46A}"/>
              </a:ext>
            </a:extLst>
          </p:cNvPr>
          <p:cNvSpPr/>
          <p:nvPr/>
        </p:nvSpPr>
        <p:spPr>
          <a:xfrm>
            <a:off x="141288" y="58102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一、磁现象</a:t>
            </a:r>
            <a:endParaRPr sz="2800" b="1">
              <a:solidFill>
                <a:schemeClr val="bg1"/>
              </a:solidFill>
              <a:latin typeface="宋体" pitchFamily="2" charset="-122"/>
            </a:endParaRPr>
          </a:p>
        </p:txBody>
      </p:sp>
      <p:graphicFrame>
        <p:nvGraphicFramePr>
          <p:cNvPr id="20484" name="对象 11267">
            <a:extLst>
              <a:ext uri="{FF2B5EF4-FFF2-40B4-BE49-F238E27FC236}">
                <a16:creationId xmlns:a16="http://schemas.microsoft.com/office/drawing/2014/main" id="{15324ACE-92F2-48F3-84D7-26E4FD710572}"/>
              </a:ext>
            </a:extLst>
          </p:cNvPr>
          <p:cNvGraphicFramePr>
            <a:graphicFrameLocks/>
          </p:cNvGraphicFramePr>
          <p:nvPr/>
        </p:nvGraphicFramePr>
        <p:xfrm>
          <a:off x="3094038" y="1339850"/>
          <a:ext cx="5300662" cy="2887663"/>
        </p:xfrm>
        <a:graphic>
          <a:graphicData uri="http://schemas.openxmlformats.org/presentationml/2006/ole">
            <mc:AlternateContent xmlns:mc="http://schemas.openxmlformats.org/markup-compatibility/2006">
              <mc:Choice xmlns:v="urn:schemas-microsoft-com:vml" Requires="v">
                <p:oleObj spid="_x0000_s28674" r:id="rId3" imgW="5838095" imgH="3180952" progId="PBrush">
                  <p:embed/>
                </p:oleObj>
              </mc:Choice>
              <mc:Fallback>
                <p:oleObj r:id="rId3" imgW="5838095" imgH="3180952" progId="PBrush">
                  <p:embed/>
                  <p:pic>
                    <p:nvPicPr>
                      <p:cNvPr id="20484" name="对象 11267">
                        <a:extLst>
                          <a:ext uri="{FF2B5EF4-FFF2-40B4-BE49-F238E27FC236}">
                            <a16:creationId xmlns:a16="http://schemas.microsoft.com/office/drawing/2014/main" id="{15324ACE-92F2-48F3-84D7-26E4FD71057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038" y="1339850"/>
                        <a:ext cx="5300662"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20485" name="TextBox 3">
            <a:extLst>
              <a:ext uri="{FF2B5EF4-FFF2-40B4-BE49-F238E27FC236}">
                <a16:creationId xmlns:a16="http://schemas.microsoft.com/office/drawing/2014/main" id="{C95F14E8-4353-4121-AB35-BB4D2C9C2D42}"/>
              </a:ext>
            </a:extLst>
          </p:cNvPr>
          <p:cNvSpPr/>
          <p:nvPr/>
        </p:nvSpPr>
        <p:spPr>
          <a:xfrm>
            <a:off x="250825" y="4078288"/>
            <a:ext cx="3889375" cy="239553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lnSpc>
                <a:spcPct val="21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4、磁极间的相互作用规律：</a:t>
            </a:r>
          </a:p>
          <a:p>
            <a:pPr eaLnBrk="1" hangingPunct="1">
              <a:lnSpc>
                <a:spcPct val="21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   同名磁极相互排斥</a:t>
            </a:r>
          </a:p>
          <a:p>
            <a:pPr eaLnBrk="1" hangingPunct="1">
              <a:lnSpc>
                <a:spcPct val="210000"/>
              </a:lnSpc>
            </a:pPr>
            <a:r>
              <a:rPr sz="2400" b="1">
                <a:ln w="9525" cap="flat" cmpd="sng" algn="ctr">
                  <a:noFill/>
                  <a:prstDash val="solid"/>
                  <a:round/>
                  <a:headEnd type="none" w="med" len="med"/>
                  <a:tailEnd type="none" w="med" len="med"/>
                </a:ln>
                <a:solidFill>
                  <a:srgbClr val="000000"/>
                </a:solidFill>
                <a:latin typeface="宋体" pitchFamily="2" charset="-122"/>
                <a:sym typeface="Wingdings"/>
              </a:rPr>
              <a:t>   异名磁极相互吸引</a:t>
            </a:r>
            <a:r>
              <a:rPr lang="en-US" altLang="zh-CN" sz="2400" b="1">
                <a:ln w="9525" cap="flat" cmpd="sng" algn="ctr">
                  <a:noFill/>
                  <a:prstDash val="solid"/>
                  <a:round/>
                  <a:headEnd type="none" w="med" len="med"/>
                  <a:tailEnd type="none" w="med" len="med"/>
                </a:ln>
                <a:solidFill>
                  <a:srgbClr val="000000"/>
                </a:solidFill>
                <a:latin typeface="宋体" pitchFamily="2" charset="-122"/>
                <a:sym typeface="Wingdings"/>
              </a:rPr>
              <a:t> </a:t>
            </a:r>
            <a:endParaRPr sz="2400" b="1">
              <a:latin typeface="宋体" pitchFamily="2" charset="-122"/>
            </a:endParaRPr>
          </a:p>
        </p:txBody>
      </p:sp>
      <p:sp>
        <p:nvSpPr>
          <p:cNvPr id="20486" name="文本框 11269">
            <a:extLst>
              <a:ext uri="{FF2B5EF4-FFF2-40B4-BE49-F238E27FC236}">
                <a16:creationId xmlns:a16="http://schemas.microsoft.com/office/drawing/2014/main" id="{613A77B5-6569-414A-BC0A-886CB475E1CE}"/>
              </a:ext>
            </a:extLst>
          </p:cNvPr>
          <p:cNvSpPr/>
          <p:nvPr/>
        </p:nvSpPr>
        <p:spPr>
          <a:xfrm>
            <a:off x="4572000" y="4902200"/>
            <a:ext cx="792163" cy="457200"/>
          </a:xfrm>
          <a:prstGeom prst="rect">
            <a:avLst/>
          </a:prstGeom>
          <a:noFill/>
          <a:ln>
            <a:solidFill>
              <a:srgbClr val="0000FF"/>
            </a:solid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400" b="1">
                <a:ln w="9525" cap="flat" cmpd="sng" algn="ctr">
                  <a:noFill/>
                  <a:prstDash val="solid"/>
                  <a:round/>
                  <a:headEnd type="none" w="med" len="med"/>
                  <a:tailEnd type="none" w="med" len="med"/>
                </a:ln>
                <a:solidFill>
                  <a:srgbClr val="000000"/>
                </a:solidFill>
                <a:latin typeface="宋体" pitchFamily="2" charset="-122"/>
                <a:sym typeface="Wingdings"/>
              </a:rPr>
              <a:t>同名</a:t>
            </a:r>
            <a:endParaRPr sz="2400" b="1">
              <a:latin typeface="宋体" pitchFamily="2" charset="-122"/>
            </a:endParaRPr>
          </a:p>
        </p:txBody>
      </p:sp>
      <p:sp>
        <p:nvSpPr>
          <p:cNvPr id="20487" name="文本框 11270">
            <a:extLst>
              <a:ext uri="{FF2B5EF4-FFF2-40B4-BE49-F238E27FC236}">
                <a16:creationId xmlns:a16="http://schemas.microsoft.com/office/drawing/2014/main" id="{EBF1B56F-5A52-4821-8BA9-71577D376047}"/>
              </a:ext>
            </a:extLst>
          </p:cNvPr>
          <p:cNvSpPr/>
          <p:nvPr/>
        </p:nvSpPr>
        <p:spPr>
          <a:xfrm>
            <a:off x="7308850" y="4902200"/>
            <a:ext cx="792163" cy="457200"/>
          </a:xfrm>
          <a:prstGeom prst="rect">
            <a:avLst/>
          </a:prstGeom>
          <a:noFill/>
          <a:ln>
            <a:solidFill>
              <a:srgbClr val="0000FF"/>
            </a:solid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400" b="1">
                <a:ln w="9525" cap="flat" cmpd="sng" algn="ctr">
                  <a:noFill/>
                  <a:prstDash val="solid"/>
                  <a:round/>
                  <a:headEnd type="none" w="med" len="med"/>
                  <a:tailEnd type="none" w="med" len="med"/>
                </a:ln>
                <a:solidFill>
                  <a:srgbClr val="000000"/>
                </a:solidFill>
                <a:latin typeface="宋体" pitchFamily="2" charset="-122"/>
                <a:sym typeface="Wingdings"/>
              </a:rPr>
              <a:t>排斥</a:t>
            </a:r>
            <a:endParaRPr sz="2400" b="1">
              <a:latin typeface="宋体" pitchFamily="2" charset="-122"/>
            </a:endParaRPr>
          </a:p>
        </p:txBody>
      </p:sp>
      <p:grpSp>
        <p:nvGrpSpPr>
          <p:cNvPr id="20488" name="组合 11271">
            <a:extLst>
              <a:ext uri="{FF2B5EF4-FFF2-40B4-BE49-F238E27FC236}">
                <a16:creationId xmlns:a16="http://schemas.microsoft.com/office/drawing/2014/main" id="{CC367EE1-ACA5-4A6E-8A07-7B803C3E13CD}"/>
              </a:ext>
            </a:extLst>
          </p:cNvPr>
          <p:cNvGrpSpPr>
            <a:grpSpLocks/>
          </p:cNvGrpSpPr>
          <p:nvPr/>
        </p:nvGrpSpPr>
        <p:grpSpPr bwMode="auto">
          <a:xfrm>
            <a:off x="5364163" y="4719638"/>
            <a:ext cx="1944687" cy="395287"/>
            <a:chOff x="0" y="0"/>
            <a:chExt cx="3062" cy="622"/>
          </a:xfrm>
        </p:grpSpPr>
        <p:sp>
          <p:nvSpPr>
            <p:cNvPr id="20489" name="直接连接符 11272">
              <a:extLst>
                <a:ext uri="{FF2B5EF4-FFF2-40B4-BE49-F238E27FC236}">
                  <a16:creationId xmlns:a16="http://schemas.microsoft.com/office/drawing/2014/main" id="{D4CB19BF-C220-4D63-B31E-32C9220ADD93}"/>
                </a:ext>
              </a:extLst>
            </p:cNvPr>
            <p:cNvSpPr>
              <a:spLocks noChangeShapeType="1"/>
            </p:cNvSpPr>
            <p:nvPr/>
          </p:nvSpPr>
          <p:spPr bwMode="auto">
            <a:xfrm>
              <a:off x="0" y="575"/>
              <a:ext cx="3062" cy="2"/>
            </a:xfrm>
            <a:prstGeom prst="line">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 name="文本框 11273">
              <a:extLst>
                <a:ext uri="{FF2B5EF4-FFF2-40B4-BE49-F238E27FC236}">
                  <a16:creationId xmlns:a16="http://schemas.microsoft.com/office/drawing/2014/main" id="{443A4EED-BFCB-41DE-930A-57B1B5F7C900}"/>
                </a:ext>
              </a:extLst>
            </p:cNvPr>
            <p:cNvSpPr>
              <a:spLocks noChangeArrowheads="1"/>
            </p:cNvSpPr>
            <p:nvPr/>
          </p:nvSpPr>
          <p:spPr bwMode="auto">
            <a:xfrm>
              <a:off x="907" y="0"/>
              <a:ext cx="1088"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latin typeface="宋体" panose="02010600030101010101" pitchFamily="2" charset="-122"/>
                </a:rPr>
                <a:t>一定</a:t>
              </a:r>
            </a:p>
          </p:txBody>
        </p:sp>
      </p:grpSp>
      <p:grpSp>
        <p:nvGrpSpPr>
          <p:cNvPr id="20491" name="组合 11274">
            <a:extLst>
              <a:ext uri="{FF2B5EF4-FFF2-40B4-BE49-F238E27FC236}">
                <a16:creationId xmlns:a16="http://schemas.microsoft.com/office/drawing/2014/main" id="{36CC94E8-17D1-4B66-B523-879A55354520}"/>
              </a:ext>
            </a:extLst>
          </p:cNvPr>
          <p:cNvGrpSpPr>
            <a:grpSpLocks/>
          </p:cNvGrpSpPr>
          <p:nvPr/>
        </p:nvGrpSpPr>
        <p:grpSpPr bwMode="auto">
          <a:xfrm>
            <a:off x="5348288" y="5205413"/>
            <a:ext cx="1943100" cy="395287"/>
            <a:chOff x="0" y="0"/>
            <a:chExt cx="3060" cy="622"/>
          </a:xfrm>
        </p:grpSpPr>
        <p:sp>
          <p:nvSpPr>
            <p:cNvPr id="20492" name="直接连接符 11275">
              <a:extLst>
                <a:ext uri="{FF2B5EF4-FFF2-40B4-BE49-F238E27FC236}">
                  <a16:creationId xmlns:a16="http://schemas.microsoft.com/office/drawing/2014/main" id="{50FD73BE-8006-45C7-9F30-8B037C4A63F8}"/>
                </a:ext>
              </a:extLst>
            </p:cNvPr>
            <p:cNvSpPr>
              <a:spLocks noChangeShapeType="1"/>
            </p:cNvSpPr>
            <p:nvPr/>
          </p:nvSpPr>
          <p:spPr bwMode="auto">
            <a:xfrm>
              <a:off x="0" y="10"/>
              <a:ext cx="3060" cy="2"/>
            </a:xfrm>
            <a:prstGeom prst="line">
              <a:avLst/>
            </a:prstGeom>
            <a:noFill/>
            <a:ln w="28575" algn="ctr">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0493" name="文本框 11276">
              <a:extLst>
                <a:ext uri="{FF2B5EF4-FFF2-40B4-BE49-F238E27FC236}">
                  <a16:creationId xmlns:a16="http://schemas.microsoft.com/office/drawing/2014/main" id="{BB738F81-6A88-4233-BD4D-20DEA5EF33F5}"/>
                </a:ext>
              </a:extLst>
            </p:cNvPr>
            <p:cNvSpPr>
              <a:spLocks noChangeArrowheads="1"/>
            </p:cNvSpPr>
            <p:nvPr/>
          </p:nvSpPr>
          <p:spPr bwMode="auto">
            <a:xfrm>
              <a:off x="905" y="0"/>
              <a:ext cx="108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latin typeface="宋体" panose="02010600030101010101" pitchFamily="2" charset="-122"/>
                </a:rPr>
                <a:t>一定</a:t>
              </a:r>
              <a:endParaRPr lang="zh-CN" altLang="en-US"/>
            </a:p>
          </p:txBody>
        </p:sp>
      </p:grpSp>
      <p:sp>
        <p:nvSpPr>
          <p:cNvPr id="20490" name="文本框 11277">
            <a:extLst>
              <a:ext uri="{FF2B5EF4-FFF2-40B4-BE49-F238E27FC236}">
                <a16:creationId xmlns:a16="http://schemas.microsoft.com/office/drawing/2014/main" id="{A7CDDCCC-2577-4725-8BBD-5E3E6FA660EB}"/>
              </a:ext>
            </a:extLst>
          </p:cNvPr>
          <p:cNvSpPr/>
          <p:nvPr/>
        </p:nvSpPr>
        <p:spPr>
          <a:xfrm>
            <a:off x="4551363" y="5962650"/>
            <a:ext cx="801687" cy="466725"/>
          </a:xfrm>
          <a:prstGeom prst="rect">
            <a:avLst/>
          </a:prstGeom>
          <a:noFill/>
          <a:ln>
            <a:solidFill>
              <a:srgbClr val="0000FF"/>
            </a:solid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400" b="1">
                <a:ln w="9525" cap="flat" cmpd="sng" algn="ctr">
                  <a:noFill/>
                  <a:prstDash val="solid"/>
                  <a:round/>
                  <a:headEnd type="none" w="med" len="med"/>
                  <a:tailEnd type="none" w="med" len="med"/>
                </a:ln>
                <a:solidFill>
                  <a:srgbClr val="000000"/>
                </a:solidFill>
                <a:latin typeface="宋体" pitchFamily="2" charset="-122"/>
                <a:sym typeface="Wingdings"/>
              </a:rPr>
              <a:t>异名</a:t>
            </a:r>
            <a:endParaRPr sz="2400" b="1">
              <a:latin typeface="宋体" pitchFamily="2" charset="-122"/>
            </a:endParaRPr>
          </a:p>
        </p:txBody>
      </p:sp>
      <p:sp>
        <p:nvSpPr>
          <p:cNvPr id="3" name="文本框 11278">
            <a:extLst>
              <a:ext uri="{FF2B5EF4-FFF2-40B4-BE49-F238E27FC236}">
                <a16:creationId xmlns:a16="http://schemas.microsoft.com/office/drawing/2014/main" id="{9BD5F1F4-113D-4420-AA35-66F0D991F858}"/>
              </a:ext>
            </a:extLst>
          </p:cNvPr>
          <p:cNvSpPr/>
          <p:nvPr/>
        </p:nvSpPr>
        <p:spPr>
          <a:xfrm>
            <a:off x="7286625" y="5962650"/>
            <a:ext cx="801688" cy="466725"/>
          </a:xfrm>
          <a:prstGeom prst="rect">
            <a:avLst/>
          </a:prstGeom>
          <a:noFill/>
          <a:ln>
            <a:solidFill>
              <a:srgbClr val="0000FF"/>
            </a:solid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algn="ctr" eaLnBrk="1" hangingPunct="1"/>
            <a:r>
              <a:rPr sz="2400" b="1">
                <a:ln w="9525" cap="flat" cmpd="sng" algn="ctr">
                  <a:noFill/>
                  <a:prstDash val="solid"/>
                  <a:round/>
                  <a:headEnd type="none" w="med" len="med"/>
                  <a:tailEnd type="none" w="med" len="med"/>
                </a:ln>
                <a:solidFill>
                  <a:srgbClr val="000000"/>
                </a:solidFill>
                <a:latin typeface="宋体" pitchFamily="2" charset="-122"/>
                <a:sym typeface="Wingdings"/>
              </a:rPr>
              <a:t>吸引</a:t>
            </a:r>
            <a:endParaRPr sz="2400" b="1">
              <a:latin typeface="宋体" pitchFamily="2" charset="-122"/>
            </a:endParaRPr>
          </a:p>
        </p:txBody>
      </p:sp>
      <p:grpSp>
        <p:nvGrpSpPr>
          <p:cNvPr id="20496" name="组合 11279">
            <a:extLst>
              <a:ext uri="{FF2B5EF4-FFF2-40B4-BE49-F238E27FC236}">
                <a16:creationId xmlns:a16="http://schemas.microsoft.com/office/drawing/2014/main" id="{B1DC86E1-D8A0-4DEC-8C9E-449A62B9C8C3}"/>
              </a:ext>
            </a:extLst>
          </p:cNvPr>
          <p:cNvGrpSpPr>
            <a:grpSpLocks/>
          </p:cNvGrpSpPr>
          <p:nvPr/>
        </p:nvGrpSpPr>
        <p:grpSpPr bwMode="auto">
          <a:xfrm>
            <a:off x="5348288" y="5778500"/>
            <a:ext cx="1943100" cy="396875"/>
            <a:chOff x="0" y="0"/>
            <a:chExt cx="3060" cy="624"/>
          </a:xfrm>
        </p:grpSpPr>
        <p:sp>
          <p:nvSpPr>
            <p:cNvPr id="20497" name="直接连接符 11280">
              <a:extLst>
                <a:ext uri="{FF2B5EF4-FFF2-40B4-BE49-F238E27FC236}">
                  <a16:creationId xmlns:a16="http://schemas.microsoft.com/office/drawing/2014/main" id="{3750B8EB-8E09-49AF-AA44-E78555E0473C}"/>
                </a:ext>
              </a:extLst>
            </p:cNvPr>
            <p:cNvSpPr>
              <a:spLocks noChangeShapeType="1"/>
            </p:cNvSpPr>
            <p:nvPr/>
          </p:nvSpPr>
          <p:spPr bwMode="auto">
            <a:xfrm>
              <a:off x="0" y="578"/>
              <a:ext cx="3060" cy="0"/>
            </a:xfrm>
            <a:prstGeom prst="line">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0498" name="文本框 11281">
              <a:extLst>
                <a:ext uri="{FF2B5EF4-FFF2-40B4-BE49-F238E27FC236}">
                  <a16:creationId xmlns:a16="http://schemas.microsoft.com/office/drawing/2014/main" id="{4E1E97E2-3DEB-4C5F-B3C4-D4FB0E24BF2D}"/>
                </a:ext>
              </a:extLst>
            </p:cNvPr>
            <p:cNvSpPr>
              <a:spLocks noChangeArrowheads="1"/>
            </p:cNvSpPr>
            <p:nvPr/>
          </p:nvSpPr>
          <p:spPr bwMode="auto">
            <a:xfrm>
              <a:off x="905" y="0"/>
              <a:ext cx="1087"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latin typeface="宋体" panose="02010600030101010101" pitchFamily="2" charset="-122"/>
                </a:rPr>
                <a:t>一定</a:t>
              </a:r>
              <a:endParaRPr lang="zh-CN" altLang="en-US"/>
            </a:p>
          </p:txBody>
        </p:sp>
      </p:grpSp>
      <p:grpSp>
        <p:nvGrpSpPr>
          <p:cNvPr id="20499" name="组合 11282">
            <a:extLst>
              <a:ext uri="{FF2B5EF4-FFF2-40B4-BE49-F238E27FC236}">
                <a16:creationId xmlns:a16="http://schemas.microsoft.com/office/drawing/2014/main" id="{DE321949-B7C8-4629-BEC5-FB3921EFFD04}"/>
              </a:ext>
            </a:extLst>
          </p:cNvPr>
          <p:cNvGrpSpPr>
            <a:grpSpLocks/>
          </p:cNvGrpSpPr>
          <p:nvPr/>
        </p:nvGrpSpPr>
        <p:grpSpPr bwMode="auto">
          <a:xfrm>
            <a:off x="5330825" y="6264275"/>
            <a:ext cx="1944688" cy="396875"/>
            <a:chOff x="0" y="0"/>
            <a:chExt cx="3062" cy="624"/>
          </a:xfrm>
        </p:grpSpPr>
        <p:sp>
          <p:nvSpPr>
            <p:cNvPr id="20500" name="直接连接符 11283">
              <a:extLst>
                <a:ext uri="{FF2B5EF4-FFF2-40B4-BE49-F238E27FC236}">
                  <a16:creationId xmlns:a16="http://schemas.microsoft.com/office/drawing/2014/main" id="{8FD1A205-B16E-4BDB-B10A-0120C44E5F90}"/>
                </a:ext>
              </a:extLst>
            </p:cNvPr>
            <p:cNvSpPr>
              <a:spLocks noChangeShapeType="1"/>
            </p:cNvSpPr>
            <p:nvPr/>
          </p:nvSpPr>
          <p:spPr bwMode="auto">
            <a:xfrm>
              <a:off x="0" y="13"/>
              <a:ext cx="3063" cy="0"/>
            </a:xfrm>
            <a:prstGeom prst="line">
              <a:avLst/>
            </a:prstGeom>
            <a:noFill/>
            <a:ln w="28575" algn="ctr">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0501" name="文本框 11284">
              <a:extLst>
                <a:ext uri="{FF2B5EF4-FFF2-40B4-BE49-F238E27FC236}">
                  <a16:creationId xmlns:a16="http://schemas.microsoft.com/office/drawing/2014/main" id="{18A7303C-59D4-4647-97D3-46EF659DC4F4}"/>
                </a:ext>
              </a:extLst>
            </p:cNvPr>
            <p:cNvSpPr>
              <a:spLocks noChangeArrowheads="1"/>
            </p:cNvSpPr>
            <p:nvPr/>
          </p:nvSpPr>
          <p:spPr bwMode="auto">
            <a:xfrm>
              <a:off x="680" y="0"/>
              <a:ext cx="1490"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latin typeface="宋体" panose="02010600030101010101" pitchFamily="2" charset="-122"/>
                </a:rPr>
                <a:t>不一定</a:t>
              </a: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wipe(left)">
                                      <p:cBhvr>
                                        <p:cTn id="7" dur="500"/>
                                        <p:tgtEl>
                                          <p:spTgt spid="20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0491"/>
                                        </p:tgtEl>
                                        <p:attrNameLst>
                                          <p:attrName>style.visibility</p:attrName>
                                        </p:attrNameLst>
                                      </p:cBhvr>
                                      <p:to>
                                        <p:strVal val="visible"/>
                                      </p:to>
                                    </p:set>
                                    <p:animEffect transition="in" filter="wipe(right)">
                                      <p:cBhvr>
                                        <p:cTn id="12" dur="500"/>
                                        <p:tgtEl>
                                          <p:spTgt spid="20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wipe(left)">
                                      <p:cBhvr>
                                        <p:cTn id="17" dur="500"/>
                                        <p:tgtEl>
                                          <p:spTgt spid="204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0499"/>
                                        </p:tgtEl>
                                        <p:attrNameLst>
                                          <p:attrName>style.visibility</p:attrName>
                                        </p:attrNameLst>
                                      </p:cBhvr>
                                      <p:to>
                                        <p:strVal val="visible"/>
                                      </p:to>
                                    </p:set>
                                    <p:animEffect transition="in" filter="wipe(right)">
                                      <p:cBhvr>
                                        <p:cTn id="22" dur="500"/>
                                        <p:tgtEl>
                                          <p:spTgt spid="20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12289">
            <a:extLst>
              <a:ext uri="{FF2B5EF4-FFF2-40B4-BE49-F238E27FC236}">
                <a16:creationId xmlns:a16="http://schemas.microsoft.com/office/drawing/2014/main" id="{5BA1BFC1-68BB-48C1-AC5E-BC1406205A80}"/>
              </a:ext>
            </a:extLst>
          </p:cNvPr>
          <p:cNvSpPr>
            <a:spLocks noChangeArrowheads="1"/>
          </p:cNvSpPr>
          <p:nvPr/>
        </p:nvSpPr>
        <p:spPr bwMode="auto">
          <a:xfrm>
            <a:off x="396875" y="981075"/>
            <a:ext cx="8280400"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eaLnBrk="1" hangingPunct="1">
              <a:lnSpc>
                <a:spcPct val="140000"/>
              </a:lnSpc>
              <a:spcBef>
                <a:spcPct val="50000"/>
              </a:spcBef>
            </a:pPr>
            <a:r>
              <a:rPr lang="en-US" altLang="zh-CN" sz="2200" b="1">
                <a:latin typeface="宋体" panose="02010600030101010101" pitchFamily="2" charset="-122"/>
              </a:rPr>
              <a:t>1</a:t>
            </a:r>
            <a:r>
              <a:rPr lang="zh-CN" altLang="en-US" sz="2200" b="1">
                <a:latin typeface="宋体" panose="02010600030101010101" pitchFamily="2" charset="-122"/>
              </a:rPr>
              <a:t>、用条形磁铁的</a:t>
            </a:r>
            <a:r>
              <a:rPr lang="en-US" altLang="zh-CN" sz="2200" b="1">
                <a:latin typeface="宋体" panose="02010600030101010101" pitchFamily="2" charset="-122"/>
              </a:rPr>
              <a:t>N</a:t>
            </a:r>
            <a:r>
              <a:rPr lang="zh-CN" altLang="en-US" sz="2200" b="1">
                <a:latin typeface="宋体" panose="02010600030101010101" pitchFamily="2" charset="-122"/>
              </a:rPr>
              <a:t>极去靠近某物体的</a:t>
            </a:r>
            <a:r>
              <a:rPr lang="en-US" altLang="zh-CN" sz="2200" b="1">
                <a:latin typeface="宋体" panose="02010600030101010101" pitchFamily="2" charset="-122"/>
              </a:rPr>
              <a:t>A</a:t>
            </a:r>
            <a:r>
              <a:rPr lang="zh-CN" altLang="en-US" sz="2200" b="1">
                <a:latin typeface="宋体" panose="02010600030101010101" pitchFamily="2" charset="-122"/>
              </a:rPr>
              <a:t>端，发现能把</a:t>
            </a:r>
            <a:r>
              <a:rPr lang="en-US" altLang="zh-CN" sz="2200" b="1">
                <a:latin typeface="宋体" panose="02010600030101010101" pitchFamily="2" charset="-122"/>
              </a:rPr>
              <a:t>A</a:t>
            </a:r>
            <a:r>
              <a:rPr lang="zh-CN" altLang="en-US" sz="2200" b="1">
                <a:latin typeface="宋体" panose="02010600030101010101" pitchFamily="2" charset="-122"/>
              </a:rPr>
              <a:t>端吸引过来，则物体的</a:t>
            </a:r>
            <a:r>
              <a:rPr lang="en-US" altLang="zh-CN" sz="2200" b="1">
                <a:latin typeface="宋体" panose="02010600030101010101" pitchFamily="2" charset="-122"/>
              </a:rPr>
              <a:t>A</a:t>
            </a:r>
            <a:r>
              <a:rPr lang="zh-CN" altLang="en-US" sz="2200" b="1">
                <a:latin typeface="宋体" panose="02010600030101010101" pitchFamily="2" charset="-122"/>
              </a:rPr>
              <a:t>端（    ）</a:t>
            </a:r>
          </a:p>
          <a:p>
            <a:pPr eaLnBrk="1" hangingPunct="1">
              <a:lnSpc>
                <a:spcPct val="140000"/>
              </a:lnSpc>
            </a:pPr>
            <a:r>
              <a:rPr lang="en-US" altLang="zh-CN" sz="2200" b="1">
                <a:latin typeface="宋体" panose="02010600030101010101" pitchFamily="2" charset="-122"/>
              </a:rPr>
              <a:t>A</a:t>
            </a:r>
            <a:r>
              <a:rPr lang="zh-CN" altLang="en-US" sz="2200" b="1">
                <a:latin typeface="宋体" panose="02010600030101010101" pitchFamily="2" charset="-122"/>
              </a:rPr>
              <a:t>、一定的</a:t>
            </a:r>
            <a:r>
              <a:rPr lang="en-US" altLang="zh-CN" sz="2200" b="1">
                <a:latin typeface="宋体" panose="02010600030101010101" pitchFamily="2" charset="-122"/>
              </a:rPr>
              <a:t>S</a:t>
            </a:r>
            <a:r>
              <a:rPr lang="zh-CN" altLang="en-US" sz="2200" b="1">
                <a:latin typeface="宋体" panose="02010600030101010101" pitchFamily="2" charset="-122"/>
              </a:rPr>
              <a:t>极   </a:t>
            </a:r>
            <a:r>
              <a:rPr lang="en-US" altLang="zh-CN" sz="2200" b="1">
                <a:latin typeface="宋体" panose="02010600030101010101" pitchFamily="2" charset="-122"/>
              </a:rPr>
              <a:t>B</a:t>
            </a:r>
            <a:r>
              <a:rPr lang="zh-CN" altLang="en-US" sz="2200" b="1">
                <a:latin typeface="宋体" panose="02010600030101010101" pitchFamily="2" charset="-122"/>
              </a:rPr>
              <a:t>、可能是</a:t>
            </a:r>
            <a:r>
              <a:rPr lang="en-US" altLang="zh-CN" sz="2200" b="1">
                <a:latin typeface="宋体" panose="02010600030101010101" pitchFamily="2" charset="-122"/>
              </a:rPr>
              <a:t>N</a:t>
            </a:r>
            <a:r>
              <a:rPr lang="zh-CN" altLang="en-US" sz="2200" b="1">
                <a:latin typeface="宋体" panose="02010600030101010101" pitchFamily="2" charset="-122"/>
              </a:rPr>
              <a:t>极   </a:t>
            </a:r>
            <a:r>
              <a:rPr lang="en-US" altLang="zh-CN" sz="2200" b="1">
                <a:latin typeface="宋体" panose="02010600030101010101" pitchFamily="2" charset="-122"/>
              </a:rPr>
              <a:t>C</a:t>
            </a:r>
            <a:r>
              <a:rPr lang="zh-CN" altLang="en-US" sz="2200" b="1">
                <a:latin typeface="宋体" panose="02010600030101010101" pitchFamily="2" charset="-122"/>
              </a:rPr>
              <a:t>、可能是</a:t>
            </a:r>
            <a:r>
              <a:rPr lang="en-US" altLang="zh-CN" sz="2200" b="1">
                <a:latin typeface="宋体" panose="02010600030101010101" pitchFamily="2" charset="-122"/>
              </a:rPr>
              <a:t>S</a:t>
            </a:r>
            <a:r>
              <a:rPr lang="zh-CN" altLang="en-US" sz="2200" b="1">
                <a:latin typeface="宋体" panose="02010600030101010101" pitchFamily="2" charset="-122"/>
              </a:rPr>
              <a:t>极　 </a:t>
            </a:r>
            <a:r>
              <a:rPr lang="en-US" altLang="zh-CN" sz="2200" b="1">
                <a:latin typeface="宋体" panose="02010600030101010101" pitchFamily="2" charset="-122"/>
              </a:rPr>
              <a:t>D</a:t>
            </a:r>
            <a:r>
              <a:rPr lang="zh-CN" altLang="en-US" sz="2200" b="1">
                <a:latin typeface="宋体" panose="02010600030101010101" pitchFamily="2" charset="-122"/>
              </a:rPr>
              <a:t>、一定是</a:t>
            </a:r>
            <a:r>
              <a:rPr lang="en-US" altLang="zh-CN" sz="2200" b="1">
                <a:latin typeface="宋体" panose="02010600030101010101" pitchFamily="2" charset="-122"/>
              </a:rPr>
              <a:t>N</a:t>
            </a:r>
            <a:r>
              <a:rPr lang="zh-CN" altLang="en-US" sz="2200" b="1">
                <a:latin typeface="宋体" panose="02010600030101010101" pitchFamily="2" charset="-122"/>
              </a:rPr>
              <a:t>极</a:t>
            </a:r>
          </a:p>
          <a:p>
            <a:pPr eaLnBrk="1" hangingPunct="1">
              <a:lnSpc>
                <a:spcPct val="140000"/>
              </a:lnSpc>
            </a:pPr>
            <a:r>
              <a:rPr lang="en-US" altLang="zh-CN" sz="2200" b="1">
                <a:latin typeface="宋体" panose="02010600030101010101" pitchFamily="2" charset="-122"/>
              </a:rPr>
              <a:t>2</a:t>
            </a:r>
            <a:r>
              <a:rPr lang="zh-CN" altLang="en-US" sz="2200" b="1">
                <a:latin typeface="宋体" panose="02010600030101010101" pitchFamily="2" charset="-122"/>
              </a:rPr>
              <a:t>、某物体的一端靠近静止的一根小磁针，当靠近小磁针的</a:t>
            </a:r>
            <a:r>
              <a:rPr lang="en-US" altLang="zh-CN" sz="2200" b="1">
                <a:latin typeface="宋体" panose="02010600030101010101" pitchFamily="2" charset="-122"/>
              </a:rPr>
              <a:t>N</a:t>
            </a:r>
            <a:r>
              <a:rPr lang="zh-CN" altLang="en-US" sz="2200" b="1">
                <a:latin typeface="宋体" panose="02010600030101010101" pitchFamily="2" charset="-122"/>
              </a:rPr>
              <a:t>极和</a:t>
            </a:r>
            <a:r>
              <a:rPr lang="en-US" altLang="zh-CN" sz="2200" b="1">
                <a:latin typeface="宋体" panose="02010600030101010101" pitchFamily="2" charset="-122"/>
              </a:rPr>
              <a:t>S</a:t>
            </a:r>
            <a:r>
              <a:rPr lang="zh-CN" altLang="en-US" sz="2200" b="1">
                <a:latin typeface="宋体" panose="02010600030101010101" pitchFamily="2" charset="-122"/>
              </a:rPr>
              <a:t>极时都能吸引，则这物体的这端（    ）</a:t>
            </a:r>
          </a:p>
          <a:p>
            <a:pPr eaLnBrk="1" hangingPunct="1">
              <a:lnSpc>
                <a:spcPct val="140000"/>
              </a:lnSpc>
            </a:pPr>
            <a:r>
              <a:rPr lang="en-US" altLang="zh-CN" sz="2200" b="1">
                <a:latin typeface="宋体" panose="02010600030101010101" pitchFamily="2" charset="-122"/>
              </a:rPr>
              <a:t>A</a:t>
            </a:r>
            <a:r>
              <a:rPr lang="zh-CN" altLang="en-US" sz="2200" b="1">
                <a:latin typeface="宋体" panose="02010600030101010101" pitchFamily="2" charset="-122"/>
              </a:rPr>
              <a:t>、可能是无磁性的           </a:t>
            </a:r>
            <a:r>
              <a:rPr lang="en-US" altLang="zh-CN" sz="2200" b="1">
                <a:latin typeface="宋体" panose="02010600030101010101" pitchFamily="2" charset="-122"/>
              </a:rPr>
              <a:t>B</a:t>
            </a:r>
            <a:r>
              <a:rPr lang="zh-CN" altLang="en-US" sz="2200" b="1">
                <a:latin typeface="宋体" panose="02010600030101010101" pitchFamily="2" charset="-122"/>
              </a:rPr>
              <a:t>、可能是</a:t>
            </a:r>
            <a:r>
              <a:rPr lang="en-US" altLang="zh-CN" sz="2200" b="1">
                <a:latin typeface="宋体" panose="02010600030101010101" pitchFamily="2" charset="-122"/>
              </a:rPr>
              <a:t>N</a:t>
            </a:r>
            <a:r>
              <a:rPr lang="zh-CN" altLang="en-US" sz="2200" b="1">
                <a:latin typeface="宋体" panose="02010600030101010101" pitchFamily="2" charset="-122"/>
              </a:rPr>
              <a:t>极  </a:t>
            </a:r>
          </a:p>
          <a:p>
            <a:pPr eaLnBrk="1" hangingPunct="1">
              <a:lnSpc>
                <a:spcPct val="140000"/>
              </a:lnSpc>
            </a:pPr>
            <a:r>
              <a:rPr lang="en-US" altLang="zh-CN" sz="2200" b="1">
                <a:latin typeface="宋体" panose="02010600030101010101" pitchFamily="2" charset="-122"/>
              </a:rPr>
              <a:t>C</a:t>
            </a:r>
            <a:r>
              <a:rPr lang="zh-CN" altLang="en-US" sz="2200" b="1">
                <a:latin typeface="宋体" panose="02010600030101010101" pitchFamily="2" charset="-122"/>
              </a:rPr>
              <a:t>、可能是</a:t>
            </a:r>
            <a:r>
              <a:rPr lang="en-US" altLang="zh-CN" sz="2200" b="1">
                <a:latin typeface="宋体" panose="02010600030101010101" pitchFamily="2" charset="-122"/>
              </a:rPr>
              <a:t>S</a:t>
            </a:r>
            <a:r>
              <a:rPr lang="zh-CN" altLang="en-US" sz="2200" b="1">
                <a:latin typeface="宋体" panose="02010600030101010101" pitchFamily="2" charset="-122"/>
              </a:rPr>
              <a:t>极                </a:t>
            </a:r>
            <a:r>
              <a:rPr lang="en-US" altLang="zh-CN" sz="2200" b="1">
                <a:latin typeface="宋体" panose="02010600030101010101" pitchFamily="2" charset="-122"/>
              </a:rPr>
              <a:t>D</a:t>
            </a:r>
            <a:r>
              <a:rPr lang="zh-CN" altLang="en-US" sz="2200" b="1">
                <a:latin typeface="宋体" panose="02010600030101010101" pitchFamily="2" charset="-122"/>
              </a:rPr>
              <a:t>、一定有磁性</a:t>
            </a:r>
          </a:p>
          <a:p>
            <a:pPr eaLnBrk="1" hangingPunct="1">
              <a:lnSpc>
                <a:spcPct val="140000"/>
              </a:lnSpc>
            </a:pPr>
            <a:r>
              <a:rPr lang="zh-CN" altLang="en-US" sz="2200" b="1">
                <a:latin typeface="宋体" panose="02010600030101010101" pitchFamily="2" charset="-122"/>
              </a:rPr>
              <a:t>3、甲乙两根完全相同的钢棒，但把甲的</a:t>
            </a:r>
          </a:p>
          <a:p>
            <a:pPr eaLnBrk="1" hangingPunct="1">
              <a:lnSpc>
                <a:spcPct val="140000"/>
              </a:lnSpc>
            </a:pPr>
            <a:r>
              <a:rPr lang="zh-CN" altLang="en-US" sz="2200" b="1">
                <a:latin typeface="宋体" panose="02010600030101010101" pitchFamily="2" charset="-122"/>
              </a:rPr>
              <a:t>一端靠近乙时，如图所示，则（    ）</a:t>
            </a:r>
          </a:p>
          <a:p>
            <a:pPr eaLnBrk="1" hangingPunct="1">
              <a:lnSpc>
                <a:spcPct val="140000"/>
              </a:lnSpc>
            </a:pPr>
            <a:r>
              <a:rPr lang="zh-CN" altLang="en-US" sz="2200" b="1">
                <a:latin typeface="宋体" panose="02010600030101010101" pitchFamily="2" charset="-122"/>
              </a:rPr>
              <a:t>A、一端是甲有磁性，乙没有磁性</a:t>
            </a:r>
          </a:p>
          <a:p>
            <a:pPr eaLnBrk="1" hangingPunct="1">
              <a:lnSpc>
                <a:spcPct val="140000"/>
              </a:lnSpc>
            </a:pPr>
            <a:r>
              <a:rPr lang="zh-CN" altLang="en-US" sz="2200" b="1">
                <a:latin typeface="宋体" panose="02010600030101010101" pitchFamily="2" charset="-122"/>
              </a:rPr>
              <a:t>B、一端是乙有磁性，甲没有磁性</a:t>
            </a:r>
          </a:p>
          <a:p>
            <a:pPr eaLnBrk="1" hangingPunct="1">
              <a:lnSpc>
                <a:spcPct val="140000"/>
              </a:lnSpc>
            </a:pPr>
            <a:r>
              <a:rPr lang="zh-CN" altLang="en-US" sz="2200" b="1">
                <a:latin typeface="宋体" panose="02010600030101010101" pitchFamily="2" charset="-122"/>
              </a:rPr>
              <a:t>C、甲乙都一定有磁性     D、甲乙都可能有磁性</a:t>
            </a:r>
          </a:p>
        </p:txBody>
      </p:sp>
      <p:sp>
        <p:nvSpPr>
          <p:cNvPr id="21507" name="文本框 12290">
            <a:extLst>
              <a:ext uri="{FF2B5EF4-FFF2-40B4-BE49-F238E27FC236}">
                <a16:creationId xmlns:a16="http://schemas.microsoft.com/office/drawing/2014/main" id="{68778C4E-DA4B-4F8C-B1BE-079F76D233CF}"/>
              </a:ext>
            </a:extLst>
          </p:cNvPr>
          <p:cNvSpPr/>
          <p:nvPr/>
        </p:nvSpPr>
        <p:spPr>
          <a:xfrm>
            <a:off x="179388" y="549275"/>
            <a:ext cx="8824912" cy="517525"/>
          </a:xfrm>
          <a:prstGeom prst="rect">
            <a:avLst/>
          </a:prstGeom>
          <a:gradFill rotWithShape="0">
            <a:gsLst>
              <a:gs pos="0">
                <a:srgbClr val="0033CC"/>
              </a:gs>
              <a:gs pos="100000">
                <a:srgbClr val="CCD6F5"/>
              </a:gs>
            </a:gsLst>
            <a:lin ang="0" scaled="1"/>
          </a:gra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 typeface="Arial" pitchFamily="34" charset="0"/>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sz="2800" b="1">
                <a:ln w="9525" cap="flat" cmpd="sng" algn="ctr">
                  <a:noFill/>
                  <a:prstDash val="solid"/>
                  <a:round/>
                  <a:headEnd type="none" w="med" len="med"/>
                  <a:tailEnd type="none" w="med" len="med"/>
                </a:ln>
                <a:solidFill>
                  <a:srgbClr val="FFFFFF"/>
                </a:solidFill>
                <a:latin typeface="宋体" pitchFamily="2" charset="-122"/>
                <a:sym typeface="Wingdings"/>
              </a:rPr>
              <a:t>试一试：</a:t>
            </a:r>
            <a:endParaRPr sz="2800" b="1">
              <a:solidFill>
                <a:schemeClr val="bg1"/>
              </a:solidFill>
              <a:latin typeface="宋体" pitchFamily="2" charset="-122"/>
            </a:endParaRPr>
          </a:p>
        </p:txBody>
      </p:sp>
      <p:pic>
        <p:nvPicPr>
          <p:cNvPr id="21508" name="图片 12291">
            <a:extLst>
              <a:ext uri="{FF2B5EF4-FFF2-40B4-BE49-F238E27FC236}">
                <a16:creationId xmlns:a16="http://schemas.microsoft.com/office/drawing/2014/main" id="{A65A9090-CF03-4BD2-9B9E-965BA9900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583113"/>
            <a:ext cx="2616200"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1748</Words>
  <Application>Microsoft Office PowerPoint</Application>
  <PresentationFormat>全屏显示(4:3)</PresentationFormat>
  <Paragraphs>225</Paragraphs>
  <Slides>31</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2" baseType="lpstr">
      <vt:lpstr>黑体</vt:lpstr>
      <vt:lpstr>楷体_GB2312</vt:lpstr>
      <vt:lpstr>迷你简行楷</vt:lpstr>
      <vt:lpstr>宋体</vt:lpstr>
      <vt:lpstr>Arial</vt:lpstr>
      <vt:lpstr>Calibri</vt:lpstr>
      <vt:lpstr>Calibri Light</vt:lpstr>
      <vt:lpstr>Times New Roman</vt:lpstr>
      <vt:lpstr>Wingdings</vt:lpstr>
      <vt:lpstr>Office 主题​​</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lenovo07</dc:creator>
  <cp:lastModifiedBy>lenovo07</cp:lastModifiedBy>
  <cp:revision>5</cp:revision>
  <dcterms:created xsi:type="dcterms:W3CDTF">2021-10-09T05:43:02Z</dcterms:created>
  <dcterms:modified xsi:type="dcterms:W3CDTF">2021-10-14T02:31:05Z</dcterms:modified>
</cp:coreProperties>
</file>