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1" r:id="rId3"/>
    <p:sldId id="290" r:id="rId4"/>
    <p:sldId id="284" r:id="rId5"/>
    <p:sldId id="273" r:id="rId6"/>
    <p:sldId id="260" r:id="rId7"/>
    <p:sldId id="261" r:id="rId8"/>
    <p:sldId id="262" r:id="rId9"/>
    <p:sldId id="263" r:id="rId10"/>
    <p:sldId id="288" r:id="rId11"/>
    <p:sldId id="265" r:id="rId12"/>
    <p:sldId id="282" r:id="rId13"/>
    <p:sldId id="267" r:id="rId14"/>
    <p:sldId id="276" r:id="rId15"/>
    <p:sldId id="268" r:id="rId16"/>
    <p:sldId id="274" r:id="rId17"/>
    <p:sldId id="275" r:id="rId18"/>
    <p:sldId id="277" r:id="rId19"/>
    <p:sldId id="291" r:id="rId20"/>
    <p:sldId id="278" r:id="rId21"/>
    <p:sldId id="279" r:id="rId22"/>
    <p:sldId id="280" r:id="rId23"/>
    <p:sldId id="292" r:id="rId24"/>
    <p:sldId id="269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FE6DD67C-0754-4746-A2F4-B0D3758A6391}" type="datetime1">
              <a:rPr lang="zh-CN" altLang="en-US"/>
              <a:pPr/>
              <a:t>2016/4/15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AA74782E-9DB9-4C03-B78A-B06607D3E9C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35838;&#20214;\&#20048;&#38899;&#21644;&#22122;&#22768;\&#22122;&#22768;&#19982;&#20048;&#38899;&#30340;&#27874;&#24418;&#22270;.avi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Administrator\Desktop\2&#20108;&#32993;_clip.wma" TargetMode="External"/><Relationship Id="rId1" Type="http://schemas.openxmlformats.org/officeDocument/2006/relationships/audio" Target="file:///C:\Users\Administrator\Desktop\1&#38050;&#29748;_clip.wma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3567;&#20820;&#20054;&#20054;%20_&#21512;&#24182;&#25991;&#20214;.WMV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3&#31515;&#23376;%20clip.mp3" TargetMode="Externa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噪声与乐音的波形图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>
            <a:lum bright="12000" contrast="13000"/>
          </a:blip>
          <a:srcRect/>
          <a:stretch>
            <a:fillRect/>
          </a:stretch>
        </p:blipFill>
        <p:spPr bwMode="auto">
          <a:xfrm>
            <a:off x="0" y="-603448"/>
            <a:ext cx="9144000" cy="74614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228184" y="4941168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</a:rPr>
              <a:t>七十八中学</a:t>
            </a:r>
            <a:endParaRPr lang="en-US" altLang="zh-CN" sz="3600" dirty="0" smtClean="0">
              <a:solidFill>
                <a:srgbClr val="FFFF00"/>
              </a:solidFill>
            </a:endParaRPr>
          </a:p>
          <a:p>
            <a:r>
              <a:rPr lang="en-US" altLang="zh-CN" sz="3600" dirty="0" smtClean="0">
                <a:solidFill>
                  <a:srgbClr val="FFFF00"/>
                </a:solidFill>
              </a:rPr>
              <a:t>     </a:t>
            </a:r>
            <a:r>
              <a:rPr lang="zh-CN" altLang="en-US" sz="3600" dirty="0" smtClean="0">
                <a:solidFill>
                  <a:srgbClr val="FFFF00"/>
                </a:solidFill>
              </a:rPr>
              <a:t>秦伟凤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1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14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381" y="2292351"/>
            <a:ext cx="3705523" cy="3944962"/>
            <a:chOff x="0" y="0"/>
            <a:chExt cx="3844" cy="2875"/>
          </a:xfrm>
        </p:grpSpPr>
        <p:sp>
          <p:nvSpPr>
            <p:cNvPr id="5123" name="Freeform 5"/>
            <p:cNvSpPr>
              <a:spLocks noChangeArrowheads="1"/>
            </p:cNvSpPr>
            <p:nvPr/>
          </p:nvSpPr>
          <p:spPr bwMode="auto">
            <a:xfrm>
              <a:off x="0" y="417"/>
              <a:ext cx="3706" cy="2458"/>
            </a:xfrm>
            <a:custGeom>
              <a:avLst/>
              <a:gdLst>
                <a:gd name="T0" fmla="*/ 2436 w 3706"/>
                <a:gd name="T1" fmla="*/ 2458 h 2458"/>
                <a:gd name="T2" fmla="*/ 2698 w 3706"/>
                <a:gd name="T3" fmla="*/ 2046 h 2458"/>
                <a:gd name="T4" fmla="*/ 3706 w 3706"/>
                <a:gd name="T5" fmla="*/ 1638 h 2458"/>
                <a:gd name="T6" fmla="*/ 1122 w 3706"/>
                <a:gd name="T7" fmla="*/ 0 h 2458"/>
                <a:gd name="T8" fmla="*/ 0 w 3706"/>
                <a:gd name="T9" fmla="*/ 2458 h 2458"/>
                <a:gd name="T10" fmla="*/ 2436 w 3706"/>
                <a:gd name="T11" fmla="*/ 2458 h 24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06"/>
                <a:gd name="T19" fmla="*/ 0 h 2458"/>
                <a:gd name="T20" fmla="*/ 3706 w 3706"/>
                <a:gd name="T21" fmla="*/ 2458 h 24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06" h="2458">
                  <a:moveTo>
                    <a:pt x="2436" y="2458"/>
                  </a:moveTo>
                  <a:lnTo>
                    <a:pt x="2698" y="2046"/>
                  </a:lnTo>
                  <a:lnTo>
                    <a:pt x="3706" y="1638"/>
                  </a:lnTo>
                  <a:lnTo>
                    <a:pt x="1122" y="0"/>
                  </a:lnTo>
                  <a:lnTo>
                    <a:pt x="0" y="2458"/>
                  </a:lnTo>
                  <a:lnTo>
                    <a:pt x="2436" y="2458"/>
                  </a:lnTo>
                  <a:close/>
                </a:path>
              </a:pathLst>
            </a:custGeom>
            <a:solidFill>
              <a:srgbClr val="269E5F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24" name="Freeform 6"/>
            <p:cNvSpPr>
              <a:spLocks noChangeArrowheads="1"/>
            </p:cNvSpPr>
            <p:nvPr/>
          </p:nvSpPr>
          <p:spPr bwMode="auto">
            <a:xfrm>
              <a:off x="1143" y="2008"/>
              <a:ext cx="673" cy="189"/>
            </a:xfrm>
            <a:custGeom>
              <a:avLst/>
              <a:gdLst>
                <a:gd name="T0" fmla="*/ 0 w 284"/>
                <a:gd name="T1" fmla="*/ 23 h 80"/>
                <a:gd name="T2" fmla="*/ 280 w 284"/>
                <a:gd name="T3" fmla="*/ 0 h 80"/>
                <a:gd name="T4" fmla="*/ 187 w 284"/>
                <a:gd name="T5" fmla="*/ 55 h 80"/>
                <a:gd name="T6" fmla="*/ 19 w 284"/>
                <a:gd name="T7" fmla="*/ 80 h 80"/>
                <a:gd name="T8" fmla="*/ 0 w 284"/>
                <a:gd name="T9" fmla="*/ 23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4"/>
                <a:gd name="T16" fmla="*/ 0 h 80"/>
                <a:gd name="T17" fmla="*/ 284 w 284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4" h="80">
                  <a:moveTo>
                    <a:pt x="0" y="23"/>
                  </a:moveTo>
                  <a:cubicBezTo>
                    <a:pt x="280" y="0"/>
                    <a:pt x="280" y="0"/>
                    <a:pt x="280" y="0"/>
                  </a:cubicBezTo>
                  <a:cubicBezTo>
                    <a:pt x="280" y="0"/>
                    <a:pt x="284" y="40"/>
                    <a:pt x="187" y="55"/>
                  </a:cubicBezTo>
                  <a:cubicBezTo>
                    <a:pt x="145" y="61"/>
                    <a:pt x="19" y="80"/>
                    <a:pt x="19" y="8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EFAD8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25" name="Freeform 7"/>
            <p:cNvSpPr>
              <a:spLocks noChangeArrowheads="1"/>
            </p:cNvSpPr>
            <p:nvPr/>
          </p:nvSpPr>
          <p:spPr bwMode="auto">
            <a:xfrm>
              <a:off x="1423" y="1788"/>
              <a:ext cx="811" cy="189"/>
            </a:xfrm>
            <a:custGeom>
              <a:avLst/>
              <a:gdLst>
                <a:gd name="T0" fmla="*/ 0 w 343"/>
                <a:gd name="T1" fmla="*/ 32 h 80"/>
                <a:gd name="T2" fmla="*/ 339 w 343"/>
                <a:gd name="T3" fmla="*/ 0 h 80"/>
                <a:gd name="T4" fmla="*/ 219 w 343"/>
                <a:gd name="T5" fmla="*/ 55 h 80"/>
                <a:gd name="T6" fmla="*/ 1 w 343"/>
                <a:gd name="T7" fmla="*/ 80 h 80"/>
                <a:gd name="T8" fmla="*/ 0 w 343"/>
                <a:gd name="T9" fmla="*/ 32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3"/>
                <a:gd name="T16" fmla="*/ 0 h 80"/>
                <a:gd name="T17" fmla="*/ 343 w 343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3" h="80">
                  <a:moveTo>
                    <a:pt x="0" y="32"/>
                  </a:moveTo>
                  <a:cubicBezTo>
                    <a:pt x="339" y="0"/>
                    <a:pt x="339" y="0"/>
                    <a:pt x="339" y="0"/>
                  </a:cubicBezTo>
                  <a:cubicBezTo>
                    <a:pt x="339" y="0"/>
                    <a:pt x="343" y="40"/>
                    <a:pt x="219" y="55"/>
                  </a:cubicBezTo>
                  <a:cubicBezTo>
                    <a:pt x="164" y="61"/>
                    <a:pt x="1" y="80"/>
                    <a:pt x="1" y="8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FAD8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26" name="Freeform 8"/>
            <p:cNvSpPr>
              <a:spLocks noChangeArrowheads="1"/>
            </p:cNvSpPr>
            <p:nvPr/>
          </p:nvSpPr>
          <p:spPr bwMode="auto">
            <a:xfrm>
              <a:off x="1404" y="1641"/>
              <a:ext cx="814" cy="189"/>
            </a:xfrm>
            <a:custGeom>
              <a:avLst/>
              <a:gdLst>
                <a:gd name="T0" fmla="*/ 0 w 344"/>
                <a:gd name="T1" fmla="*/ 32 h 80"/>
                <a:gd name="T2" fmla="*/ 339 w 344"/>
                <a:gd name="T3" fmla="*/ 0 h 80"/>
                <a:gd name="T4" fmla="*/ 219 w 344"/>
                <a:gd name="T5" fmla="*/ 55 h 80"/>
                <a:gd name="T6" fmla="*/ 2 w 344"/>
                <a:gd name="T7" fmla="*/ 80 h 80"/>
                <a:gd name="T8" fmla="*/ 0 w 344"/>
                <a:gd name="T9" fmla="*/ 32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"/>
                <a:gd name="T16" fmla="*/ 0 h 80"/>
                <a:gd name="T17" fmla="*/ 344 w 344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" h="80">
                  <a:moveTo>
                    <a:pt x="0" y="32"/>
                  </a:moveTo>
                  <a:cubicBezTo>
                    <a:pt x="339" y="0"/>
                    <a:pt x="339" y="0"/>
                    <a:pt x="339" y="0"/>
                  </a:cubicBezTo>
                  <a:cubicBezTo>
                    <a:pt x="339" y="0"/>
                    <a:pt x="344" y="40"/>
                    <a:pt x="219" y="55"/>
                  </a:cubicBezTo>
                  <a:cubicBezTo>
                    <a:pt x="165" y="61"/>
                    <a:pt x="2" y="80"/>
                    <a:pt x="2" y="8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FAD8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27" name="Freeform 9"/>
            <p:cNvSpPr>
              <a:spLocks noChangeArrowheads="1"/>
            </p:cNvSpPr>
            <p:nvPr/>
          </p:nvSpPr>
          <p:spPr bwMode="auto">
            <a:xfrm>
              <a:off x="542" y="1764"/>
              <a:ext cx="691" cy="755"/>
            </a:xfrm>
            <a:custGeom>
              <a:avLst/>
              <a:gdLst>
                <a:gd name="T0" fmla="*/ 16 w 292"/>
                <a:gd name="T1" fmla="*/ 181 h 319"/>
                <a:gd name="T2" fmla="*/ 56 w 292"/>
                <a:gd name="T3" fmla="*/ 269 h 319"/>
                <a:gd name="T4" fmla="*/ 192 w 292"/>
                <a:gd name="T5" fmla="*/ 285 h 319"/>
                <a:gd name="T6" fmla="*/ 292 w 292"/>
                <a:gd name="T7" fmla="*/ 157 h 319"/>
                <a:gd name="T8" fmla="*/ 250 w 292"/>
                <a:gd name="T9" fmla="*/ 52 h 319"/>
                <a:gd name="T10" fmla="*/ 184 w 292"/>
                <a:gd name="T11" fmla="*/ 0 h 319"/>
                <a:gd name="T12" fmla="*/ 16 w 292"/>
                <a:gd name="T13" fmla="*/ 181 h 3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2"/>
                <a:gd name="T22" fmla="*/ 0 h 319"/>
                <a:gd name="T23" fmla="*/ 292 w 292"/>
                <a:gd name="T24" fmla="*/ 319 h 3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2" h="319">
                  <a:moveTo>
                    <a:pt x="16" y="181"/>
                  </a:moveTo>
                  <a:cubicBezTo>
                    <a:pt x="16" y="181"/>
                    <a:pt x="0" y="233"/>
                    <a:pt x="56" y="269"/>
                  </a:cubicBezTo>
                  <a:cubicBezTo>
                    <a:pt x="133" y="319"/>
                    <a:pt x="167" y="304"/>
                    <a:pt x="192" y="285"/>
                  </a:cubicBezTo>
                  <a:cubicBezTo>
                    <a:pt x="223" y="261"/>
                    <a:pt x="292" y="157"/>
                    <a:pt x="292" y="157"/>
                  </a:cubicBezTo>
                  <a:cubicBezTo>
                    <a:pt x="250" y="52"/>
                    <a:pt x="250" y="52"/>
                    <a:pt x="250" y="52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6" y="181"/>
                  </a:lnTo>
                  <a:close/>
                </a:path>
              </a:pathLst>
            </a:custGeom>
            <a:solidFill>
              <a:srgbClr val="EFAD8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28" name="Freeform 10"/>
            <p:cNvSpPr>
              <a:spLocks noChangeArrowheads="1"/>
            </p:cNvSpPr>
            <p:nvPr/>
          </p:nvSpPr>
          <p:spPr bwMode="auto">
            <a:xfrm>
              <a:off x="580" y="1380"/>
              <a:ext cx="878" cy="938"/>
            </a:xfrm>
            <a:custGeom>
              <a:avLst/>
              <a:gdLst>
                <a:gd name="T0" fmla="*/ 58 w 371"/>
                <a:gd name="T1" fmla="*/ 396 h 396"/>
                <a:gd name="T2" fmla="*/ 0 w 371"/>
                <a:gd name="T3" fmla="*/ 343 h 396"/>
                <a:gd name="T4" fmla="*/ 149 w 371"/>
                <a:gd name="T5" fmla="*/ 12 h 396"/>
                <a:gd name="T6" fmla="*/ 356 w 371"/>
                <a:gd name="T7" fmla="*/ 0 h 396"/>
                <a:gd name="T8" fmla="*/ 330 w 371"/>
                <a:gd name="T9" fmla="*/ 50 h 396"/>
                <a:gd name="T10" fmla="*/ 185 w 371"/>
                <a:gd name="T11" fmla="*/ 114 h 396"/>
                <a:gd name="T12" fmla="*/ 82 w 371"/>
                <a:gd name="T13" fmla="*/ 384 h 396"/>
                <a:gd name="T14" fmla="*/ 58 w 371"/>
                <a:gd name="T15" fmla="*/ 396 h 3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1"/>
                <a:gd name="T25" fmla="*/ 0 h 396"/>
                <a:gd name="T26" fmla="*/ 371 w 371"/>
                <a:gd name="T27" fmla="*/ 396 h 3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1" h="396">
                  <a:moveTo>
                    <a:pt x="58" y="396"/>
                  </a:moveTo>
                  <a:cubicBezTo>
                    <a:pt x="32" y="391"/>
                    <a:pt x="0" y="343"/>
                    <a:pt x="0" y="343"/>
                  </a:cubicBezTo>
                  <a:cubicBezTo>
                    <a:pt x="149" y="12"/>
                    <a:pt x="149" y="12"/>
                    <a:pt x="149" y="12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56" y="0"/>
                    <a:pt x="371" y="31"/>
                    <a:pt x="330" y="50"/>
                  </a:cubicBezTo>
                  <a:cubicBezTo>
                    <a:pt x="290" y="69"/>
                    <a:pt x="188" y="107"/>
                    <a:pt x="185" y="114"/>
                  </a:cubicBezTo>
                  <a:cubicBezTo>
                    <a:pt x="183" y="121"/>
                    <a:pt x="82" y="384"/>
                    <a:pt x="82" y="384"/>
                  </a:cubicBezTo>
                  <a:lnTo>
                    <a:pt x="58" y="396"/>
                  </a:lnTo>
                  <a:close/>
                </a:path>
              </a:pathLst>
            </a:custGeom>
            <a:solidFill>
              <a:srgbClr val="EFAD8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29" name="Freeform 11"/>
            <p:cNvSpPr>
              <a:spLocks noChangeArrowheads="1"/>
            </p:cNvSpPr>
            <p:nvPr/>
          </p:nvSpPr>
          <p:spPr bwMode="auto">
            <a:xfrm>
              <a:off x="973" y="123"/>
              <a:ext cx="1439" cy="1951"/>
            </a:xfrm>
            <a:custGeom>
              <a:avLst/>
              <a:gdLst>
                <a:gd name="T0" fmla="*/ 29 w 608"/>
                <a:gd name="T1" fmla="*/ 0 h 824"/>
                <a:gd name="T2" fmla="*/ 608 w 608"/>
                <a:gd name="T3" fmla="*/ 0 h 824"/>
                <a:gd name="T4" fmla="*/ 608 w 608"/>
                <a:gd name="T5" fmla="*/ 824 h 824"/>
                <a:gd name="T6" fmla="*/ 29 w 608"/>
                <a:gd name="T7" fmla="*/ 824 h 824"/>
                <a:gd name="T8" fmla="*/ 0 w 608"/>
                <a:gd name="T9" fmla="*/ 801 h 824"/>
                <a:gd name="T10" fmla="*/ 0 w 608"/>
                <a:gd name="T11" fmla="*/ 22 h 824"/>
                <a:gd name="T12" fmla="*/ 29 w 608"/>
                <a:gd name="T13" fmla="*/ 0 h 8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8"/>
                <a:gd name="T22" fmla="*/ 0 h 824"/>
                <a:gd name="T23" fmla="*/ 608 w 608"/>
                <a:gd name="T24" fmla="*/ 824 h 8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8" h="824">
                  <a:moveTo>
                    <a:pt x="29" y="0"/>
                  </a:moveTo>
                  <a:cubicBezTo>
                    <a:pt x="608" y="0"/>
                    <a:pt x="608" y="0"/>
                    <a:pt x="608" y="0"/>
                  </a:cubicBezTo>
                  <a:cubicBezTo>
                    <a:pt x="608" y="824"/>
                    <a:pt x="608" y="824"/>
                    <a:pt x="608" y="824"/>
                  </a:cubicBezTo>
                  <a:cubicBezTo>
                    <a:pt x="29" y="824"/>
                    <a:pt x="29" y="824"/>
                    <a:pt x="29" y="824"/>
                  </a:cubicBezTo>
                  <a:cubicBezTo>
                    <a:pt x="13" y="824"/>
                    <a:pt x="0" y="814"/>
                    <a:pt x="0" y="80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1F959B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0" name="Freeform 12"/>
            <p:cNvSpPr>
              <a:spLocks noChangeArrowheads="1"/>
            </p:cNvSpPr>
            <p:nvPr/>
          </p:nvSpPr>
          <p:spPr bwMode="auto">
            <a:xfrm>
              <a:off x="1039" y="500"/>
              <a:ext cx="1373" cy="1534"/>
            </a:xfrm>
            <a:custGeom>
              <a:avLst/>
              <a:gdLst>
                <a:gd name="T0" fmla="*/ 0 w 580"/>
                <a:gd name="T1" fmla="*/ 648 h 648"/>
                <a:gd name="T2" fmla="*/ 0 w 580"/>
                <a:gd name="T3" fmla="*/ 44 h 648"/>
                <a:gd name="T4" fmla="*/ 440 w 580"/>
                <a:gd name="T5" fmla="*/ 2 h 648"/>
                <a:gd name="T6" fmla="*/ 580 w 580"/>
                <a:gd name="T7" fmla="*/ 44 h 648"/>
                <a:gd name="T8" fmla="*/ 580 w 580"/>
                <a:gd name="T9" fmla="*/ 648 h 648"/>
                <a:gd name="T10" fmla="*/ 0 w 580"/>
                <a:gd name="T11" fmla="*/ 648 h 6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0"/>
                <a:gd name="T19" fmla="*/ 0 h 648"/>
                <a:gd name="T20" fmla="*/ 580 w 580"/>
                <a:gd name="T21" fmla="*/ 648 h 6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0" h="648">
                  <a:moveTo>
                    <a:pt x="0" y="648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326" y="0"/>
                    <a:pt x="440" y="2"/>
                  </a:cubicBezTo>
                  <a:cubicBezTo>
                    <a:pt x="553" y="5"/>
                    <a:pt x="580" y="44"/>
                    <a:pt x="580" y="44"/>
                  </a:cubicBezTo>
                  <a:cubicBezTo>
                    <a:pt x="580" y="648"/>
                    <a:pt x="580" y="648"/>
                    <a:pt x="580" y="648"/>
                  </a:cubicBezTo>
                  <a:lnTo>
                    <a:pt x="0" y="648"/>
                  </a:ln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1" name="Freeform 13"/>
            <p:cNvSpPr>
              <a:spLocks noChangeArrowheads="1"/>
            </p:cNvSpPr>
            <p:nvPr/>
          </p:nvSpPr>
          <p:spPr bwMode="auto">
            <a:xfrm>
              <a:off x="1039" y="40"/>
              <a:ext cx="1373" cy="1994"/>
            </a:xfrm>
            <a:custGeom>
              <a:avLst/>
              <a:gdLst>
                <a:gd name="T0" fmla="*/ 440 w 580"/>
                <a:gd name="T1" fmla="*/ 2 h 842"/>
                <a:gd name="T2" fmla="*/ 580 w 580"/>
                <a:gd name="T3" fmla="*/ 44 h 842"/>
                <a:gd name="T4" fmla="*/ 580 w 580"/>
                <a:gd name="T5" fmla="*/ 842 h 842"/>
                <a:gd name="T6" fmla="*/ 440 w 580"/>
                <a:gd name="T7" fmla="*/ 800 h 842"/>
                <a:gd name="T8" fmla="*/ 0 w 580"/>
                <a:gd name="T9" fmla="*/ 842 h 842"/>
                <a:gd name="T10" fmla="*/ 0 w 580"/>
                <a:gd name="T11" fmla="*/ 44 h 842"/>
                <a:gd name="T12" fmla="*/ 440 w 580"/>
                <a:gd name="T13" fmla="*/ 2 h 8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0"/>
                <a:gd name="T22" fmla="*/ 0 h 842"/>
                <a:gd name="T23" fmla="*/ 580 w 580"/>
                <a:gd name="T24" fmla="*/ 842 h 8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0" h="842">
                  <a:moveTo>
                    <a:pt x="440" y="2"/>
                  </a:moveTo>
                  <a:cubicBezTo>
                    <a:pt x="553" y="5"/>
                    <a:pt x="580" y="44"/>
                    <a:pt x="580" y="44"/>
                  </a:cubicBezTo>
                  <a:cubicBezTo>
                    <a:pt x="580" y="842"/>
                    <a:pt x="580" y="842"/>
                    <a:pt x="580" y="842"/>
                  </a:cubicBezTo>
                  <a:cubicBezTo>
                    <a:pt x="580" y="842"/>
                    <a:pt x="553" y="802"/>
                    <a:pt x="440" y="800"/>
                  </a:cubicBezTo>
                  <a:cubicBezTo>
                    <a:pt x="326" y="798"/>
                    <a:pt x="0" y="842"/>
                    <a:pt x="0" y="84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326" y="0"/>
                    <a:pt x="440" y="2"/>
                  </a:cubicBezTo>
                  <a:close/>
                </a:path>
              </a:pathLst>
            </a:custGeom>
            <a:solidFill>
              <a:srgbClr val="FFFFFF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2" name="Freeform 14"/>
            <p:cNvSpPr>
              <a:spLocks noChangeArrowheads="1"/>
            </p:cNvSpPr>
            <p:nvPr/>
          </p:nvSpPr>
          <p:spPr bwMode="auto">
            <a:xfrm>
              <a:off x="1179" y="128"/>
              <a:ext cx="1093" cy="158"/>
            </a:xfrm>
            <a:custGeom>
              <a:avLst/>
              <a:gdLst>
                <a:gd name="T0" fmla="*/ 350 w 462"/>
                <a:gd name="T1" fmla="*/ 2 h 67"/>
                <a:gd name="T2" fmla="*/ 462 w 462"/>
                <a:gd name="T3" fmla="*/ 35 h 67"/>
                <a:gd name="T4" fmla="*/ 462 w 462"/>
                <a:gd name="T5" fmla="*/ 67 h 67"/>
                <a:gd name="T6" fmla="*/ 350 w 462"/>
                <a:gd name="T7" fmla="*/ 34 h 67"/>
                <a:gd name="T8" fmla="*/ 0 w 462"/>
                <a:gd name="T9" fmla="*/ 67 h 67"/>
                <a:gd name="T10" fmla="*/ 0 w 462"/>
                <a:gd name="T11" fmla="*/ 35 h 67"/>
                <a:gd name="T12" fmla="*/ 350 w 462"/>
                <a:gd name="T13" fmla="*/ 2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67"/>
                <a:gd name="T23" fmla="*/ 462 w 462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67">
                  <a:moveTo>
                    <a:pt x="350" y="2"/>
                  </a:moveTo>
                  <a:cubicBezTo>
                    <a:pt x="440" y="4"/>
                    <a:pt x="462" y="35"/>
                    <a:pt x="462" y="35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2" y="67"/>
                    <a:pt x="440" y="36"/>
                    <a:pt x="350" y="34"/>
                  </a:cubicBezTo>
                  <a:cubicBezTo>
                    <a:pt x="260" y="32"/>
                    <a:pt x="0" y="67"/>
                    <a:pt x="0" y="6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60" y="0"/>
                    <a:pt x="350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3" name="Freeform 15"/>
            <p:cNvSpPr>
              <a:spLocks noChangeArrowheads="1"/>
            </p:cNvSpPr>
            <p:nvPr/>
          </p:nvSpPr>
          <p:spPr bwMode="auto">
            <a:xfrm>
              <a:off x="1179" y="284"/>
              <a:ext cx="1093" cy="159"/>
            </a:xfrm>
            <a:custGeom>
              <a:avLst/>
              <a:gdLst>
                <a:gd name="T0" fmla="*/ 350 w 462"/>
                <a:gd name="T1" fmla="*/ 2 h 67"/>
                <a:gd name="T2" fmla="*/ 462 w 462"/>
                <a:gd name="T3" fmla="*/ 35 h 67"/>
                <a:gd name="T4" fmla="*/ 462 w 462"/>
                <a:gd name="T5" fmla="*/ 67 h 67"/>
                <a:gd name="T6" fmla="*/ 350 w 462"/>
                <a:gd name="T7" fmla="*/ 34 h 67"/>
                <a:gd name="T8" fmla="*/ 0 w 462"/>
                <a:gd name="T9" fmla="*/ 67 h 67"/>
                <a:gd name="T10" fmla="*/ 0 w 462"/>
                <a:gd name="T11" fmla="*/ 35 h 67"/>
                <a:gd name="T12" fmla="*/ 350 w 462"/>
                <a:gd name="T13" fmla="*/ 2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67"/>
                <a:gd name="T23" fmla="*/ 462 w 462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67">
                  <a:moveTo>
                    <a:pt x="350" y="2"/>
                  </a:moveTo>
                  <a:cubicBezTo>
                    <a:pt x="440" y="4"/>
                    <a:pt x="462" y="35"/>
                    <a:pt x="462" y="35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2" y="67"/>
                    <a:pt x="440" y="36"/>
                    <a:pt x="350" y="34"/>
                  </a:cubicBezTo>
                  <a:cubicBezTo>
                    <a:pt x="260" y="32"/>
                    <a:pt x="0" y="67"/>
                    <a:pt x="0" y="6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60" y="0"/>
                    <a:pt x="350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4" name="Freeform 16"/>
            <p:cNvSpPr>
              <a:spLocks noChangeArrowheads="1"/>
            </p:cNvSpPr>
            <p:nvPr/>
          </p:nvSpPr>
          <p:spPr bwMode="auto">
            <a:xfrm>
              <a:off x="1179" y="443"/>
              <a:ext cx="1093" cy="156"/>
            </a:xfrm>
            <a:custGeom>
              <a:avLst/>
              <a:gdLst>
                <a:gd name="T0" fmla="*/ 350 w 462"/>
                <a:gd name="T1" fmla="*/ 2 h 66"/>
                <a:gd name="T2" fmla="*/ 462 w 462"/>
                <a:gd name="T3" fmla="*/ 35 h 66"/>
                <a:gd name="T4" fmla="*/ 462 w 462"/>
                <a:gd name="T5" fmla="*/ 66 h 66"/>
                <a:gd name="T6" fmla="*/ 350 w 462"/>
                <a:gd name="T7" fmla="*/ 33 h 66"/>
                <a:gd name="T8" fmla="*/ 0 w 462"/>
                <a:gd name="T9" fmla="*/ 66 h 66"/>
                <a:gd name="T10" fmla="*/ 0 w 462"/>
                <a:gd name="T11" fmla="*/ 35 h 66"/>
                <a:gd name="T12" fmla="*/ 350 w 462"/>
                <a:gd name="T13" fmla="*/ 2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66"/>
                <a:gd name="T23" fmla="*/ 462 w 462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66">
                  <a:moveTo>
                    <a:pt x="350" y="2"/>
                  </a:moveTo>
                  <a:cubicBezTo>
                    <a:pt x="440" y="3"/>
                    <a:pt x="462" y="35"/>
                    <a:pt x="462" y="3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6"/>
                    <a:pt x="440" y="35"/>
                    <a:pt x="350" y="33"/>
                  </a:cubicBezTo>
                  <a:cubicBezTo>
                    <a:pt x="260" y="32"/>
                    <a:pt x="0" y="66"/>
                    <a:pt x="0" y="6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60" y="0"/>
                    <a:pt x="350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5" name="Freeform 17"/>
            <p:cNvSpPr>
              <a:spLocks noChangeArrowheads="1"/>
            </p:cNvSpPr>
            <p:nvPr/>
          </p:nvSpPr>
          <p:spPr bwMode="auto">
            <a:xfrm>
              <a:off x="1179" y="599"/>
              <a:ext cx="1093" cy="159"/>
            </a:xfrm>
            <a:custGeom>
              <a:avLst/>
              <a:gdLst>
                <a:gd name="T0" fmla="*/ 350 w 462"/>
                <a:gd name="T1" fmla="*/ 2 h 67"/>
                <a:gd name="T2" fmla="*/ 462 w 462"/>
                <a:gd name="T3" fmla="*/ 35 h 67"/>
                <a:gd name="T4" fmla="*/ 462 w 462"/>
                <a:gd name="T5" fmla="*/ 67 h 67"/>
                <a:gd name="T6" fmla="*/ 350 w 462"/>
                <a:gd name="T7" fmla="*/ 34 h 67"/>
                <a:gd name="T8" fmla="*/ 0 w 462"/>
                <a:gd name="T9" fmla="*/ 67 h 67"/>
                <a:gd name="T10" fmla="*/ 0 w 462"/>
                <a:gd name="T11" fmla="*/ 35 h 67"/>
                <a:gd name="T12" fmla="*/ 350 w 462"/>
                <a:gd name="T13" fmla="*/ 2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67"/>
                <a:gd name="T23" fmla="*/ 462 w 462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67">
                  <a:moveTo>
                    <a:pt x="350" y="2"/>
                  </a:moveTo>
                  <a:cubicBezTo>
                    <a:pt x="440" y="4"/>
                    <a:pt x="462" y="35"/>
                    <a:pt x="462" y="35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2" y="67"/>
                    <a:pt x="440" y="35"/>
                    <a:pt x="350" y="34"/>
                  </a:cubicBezTo>
                  <a:cubicBezTo>
                    <a:pt x="260" y="32"/>
                    <a:pt x="0" y="67"/>
                    <a:pt x="0" y="6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60" y="0"/>
                    <a:pt x="350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6" name="Freeform 18"/>
            <p:cNvSpPr>
              <a:spLocks noChangeArrowheads="1"/>
            </p:cNvSpPr>
            <p:nvPr/>
          </p:nvSpPr>
          <p:spPr bwMode="auto">
            <a:xfrm>
              <a:off x="1179" y="755"/>
              <a:ext cx="1093" cy="159"/>
            </a:xfrm>
            <a:custGeom>
              <a:avLst/>
              <a:gdLst>
                <a:gd name="T0" fmla="*/ 350 w 462"/>
                <a:gd name="T1" fmla="*/ 2 h 67"/>
                <a:gd name="T2" fmla="*/ 462 w 462"/>
                <a:gd name="T3" fmla="*/ 35 h 67"/>
                <a:gd name="T4" fmla="*/ 462 w 462"/>
                <a:gd name="T5" fmla="*/ 67 h 67"/>
                <a:gd name="T6" fmla="*/ 350 w 462"/>
                <a:gd name="T7" fmla="*/ 34 h 67"/>
                <a:gd name="T8" fmla="*/ 0 w 462"/>
                <a:gd name="T9" fmla="*/ 67 h 67"/>
                <a:gd name="T10" fmla="*/ 0 w 462"/>
                <a:gd name="T11" fmla="*/ 35 h 67"/>
                <a:gd name="T12" fmla="*/ 350 w 462"/>
                <a:gd name="T13" fmla="*/ 2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67"/>
                <a:gd name="T23" fmla="*/ 462 w 462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67">
                  <a:moveTo>
                    <a:pt x="350" y="2"/>
                  </a:moveTo>
                  <a:cubicBezTo>
                    <a:pt x="440" y="4"/>
                    <a:pt x="462" y="35"/>
                    <a:pt x="462" y="35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2" y="67"/>
                    <a:pt x="440" y="36"/>
                    <a:pt x="350" y="34"/>
                  </a:cubicBezTo>
                  <a:cubicBezTo>
                    <a:pt x="260" y="32"/>
                    <a:pt x="0" y="67"/>
                    <a:pt x="0" y="6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60" y="0"/>
                    <a:pt x="350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7" name="Freeform 19"/>
            <p:cNvSpPr>
              <a:spLocks noChangeArrowheads="1"/>
            </p:cNvSpPr>
            <p:nvPr/>
          </p:nvSpPr>
          <p:spPr bwMode="auto">
            <a:xfrm>
              <a:off x="1179" y="912"/>
              <a:ext cx="1093" cy="158"/>
            </a:xfrm>
            <a:custGeom>
              <a:avLst/>
              <a:gdLst>
                <a:gd name="T0" fmla="*/ 350 w 462"/>
                <a:gd name="T1" fmla="*/ 2 h 67"/>
                <a:gd name="T2" fmla="*/ 462 w 462"/>
                <a:gd name="T3" fmla="*/ 35 h 67"/>
                <a:gd name="T4" fmla="*/ 462 w 462"/>
                <a:gd name="T5" fmla="*/ 67 h 67"/>
                <a:gd name="T6" fmla="*/ 350 w 462"/>
                <a:gd name="T7" fmla="*/ 34 h 67"/>
                <a:gd name="T8" fmla="*/ 0 w 462"/>
                <a:gd name="T9" fmla="*/ 67 h 67"/>
                <a:gd name="T10" fmla="*/ 0 w 462"/>
                <a:gd name="T11" fmla="*/ 35 h 67"/>
                <a:gd name="T12" fmla="*/ 350 w 462"/>
                <a:gd name="T13" fmla="*/ 2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67"/>
                <a:gd name="T23" fmla="*/ 462 w 462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67">
                  <a:moveTo>
                    <a:pt x="350" y="2"/>
                  </a:moveTo>
                  <a:cubicBezTo>
                    <a:pt x="440" y="4"/>
                    <a:pt x="462" y="35"/>
                    <a:pt x="462" y="35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2" y="67"/>
                    <a:pt x="440" y="36"/>
                    <a:pt x="350" y="34"/>
                  </a:cubicBezTo>
                  <a:cubicBezTo>
                    <a:pt x="260" y="32"/>
                    <a:pt x="0" y="67"/>
                    <a:pt x="0" y="6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60" y="0"/>
                    <a:pt x="350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8" name="Freeform 20"/>
            <p:cNvSpPr>
              <a:spLocks noChangeArrowheads="1"/>
            </p:cNvSpPr>
            <p:nvPr/>
          </p:nvSpPr>
          <p:spPr bwMode="auto">
            <a:xfrm>
              <a:off x="1179" y="1070"/>
              <a:ext cx="1093" cy="156"/>
            </a:xfrm>
            <a:custGeom>
              <a:avLst/>
              <a:gdLst>
                <a:gd name="T0" fmla="*/ 350 w 462"/>
                <a:gd name="T1" fmla="*/ 1 h 66"/>
                <a:gd name="T2" fmla="*/ 462 w 462"/>
                <a:gd name="T3" fmla="*/ 34 h 66"/>
                <a:gd name="T4" fmla="*/ 462 w 462"/>
                <a:gd name="T5" fmla="*/ 66 h 66"/>
                <a:gd name="T6" fmla="*/ 350 w 462"/>
                <a:gd name="T7" fmla="*/ 33 h 66"/>
                <a:gd name="T8" fmla="*/ 0 w 462"/>
                <a:gd name="T9" fmla="*/ 66 h 66"/>
                <a:gd name="T10" fmla="*/ 0 w 462"/>
                <a:gd name="T11" fmla="*/ 34 h 66"/>
                <a:gd name="T12" fmla="*/ 350 w 462"/>
                <a:gd name="T13" fmla="*/ 1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66"/>
                <a:gd name="T23" fmla="*/ 462 w 462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66">
                  <a:moveTo>
                    <a:pt x="350" y="1"/>
                  </a:moveTo>
                  <a:cubicBezTo>
                    <a:pt x="440" y="3"/>
                    <a:pt x="462" y="34"/>
                    <a:pt x="462" y="34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6"/>
                    <a:pt x="440" y="35"/>
                    <a:pt x="350" y="33"/>
                  </a:cubicBezTo>
                  <a:cubicBezTo>
                    <a:pt x="260" y="31"/>
                    <a:pt x="0" y="66"/>
                    <a:pt x="0" y="6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260" y="0"/>
                    <a:pt x="350" y="1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39" name="Freeform 21"/>
            <p:cNvSpPr>
              <a:spLocks noChangeArrowheads="1"/>
            </p:cNvSpPr>
            <p:nvPr/>
          </p:nvSpPr>
          <p:spPr bwMode="auto">
            <a:xfrm>
              <a:off x="1179" y="1226"/>
              <a:ext cx="1093" cy="157"/>
            </a:xfrm>
            <a:custGeom>
              <a:avLst/>
              <a:gdLst>
                <a:gd name="T0" fmla="*/ 350 w 462"/>
                <a:gd name="T1" fmla="*/ 2 h 66"/>
                <a:gd name="T2" fmla="*/ 462 w 462"/>
                <a:gd name="T3" fmla="*/ 35 h 66"/>
                <a:gd name="T4" fmla="*/ 462 w 462"/>
                <a:gd name="T5" fmla="*/ 66 h 66"/>
                <a:gd name="T6" fmla="*/ 350 w 462"/>
                <a:gd name="T7" fmla="*/ 33 h 66"/>
                <a:gd name="T8" fmla="*/ 0 w 462"/>
                <a:gd name="T9" fmla="*/ 66 h 66"/>
                <a:gd name="T10" fmla="*/ 0 w 462"/>
                <a:gd name="T11" fmla="*/ 35 h 66"/>
                <a:gd name="T12" fmla="*/ 350 w 462"/>
                <a:gd name="T13" fmla="*/ 2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66"/>
                <a:gd name="T23" fmla="*/ 462 w 462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66">
                  <a:moveTo>
                    <a:pt x="350" y="2"/>
                  </a:moveTo>
                  <a:cubicBezTo>
                    <a:pt x="440" y="3"/>
                    <a:pt x="462" y="35"/>
                    <a:pt x="462" y="3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6"/>
                    <a:pt x="440" y="35"/>
                    <a:pt x="350" y="33"/>
                  </a:cubicBezTo>
                  <a:cubicBezTo>
                    <a:pt x="260" y="32"/>
                    <a:pt x="0" y="66"/>
                    <a:pt x="0" y="6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60" y="0"/>
                    <a:pt x="350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0" name="Freeform 22"/>
            <p:cNvSpPr>
              <a:spLocks noChangeArrowheads="1"/>
            </p:cNvSpPr>
            <p:nvPr/>
          </p:nvSpPr>
          <p:spPr bwMode="auto">
            <a:xfrm>
              <a:off x="1179" y="1383"/>
              <a:ext cx="1093" cy="158"/>
            </a:xfrm>
            <a:custGeom>
              <a:avLst/>
              <a:gdLst>
                <a:gd name="T0" fmla="*/ 350 w 462"/>
                <a:gd name="T1" fmla="*/ 2 h 67"/>
                <a:gd name="T2" fmla="*/ 462 w 462"/>
                <a:gd name="T3" fmla="*/ 35 h 67"/>
                <a:gd name="T4" fmla="*/ 462 w 462"/>
                <a:gd name="T5" fmla="*/ 67 h 67"/>
                <a:gd name="T6" fmla="*/ 350 w 462"/>
                <a:gd name="T7" fmla="*/ 34 h 67"/>
                <a:gd name="T8" fmla="*/ 0 w 462"/>
                <a:gd name="T9" fmla="*/ 67 h 67"/>
                <a:gd name="T10" fmla="*/ 0 w 462"/>
                <a:gd name="T11" fmla="*/ 35 h 67"/>
                <a:gd name="T12" fmla="*/ 350 w 462"/>
                <a:gd name="T13" fmla="*/ 2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67"/>
                <a:gd name="T23" fmla="*/ 462 w 462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67">
                  <a:moveTo>
                    <a:pt x="350" y="2"/>
                  </a:moveTo>
                  <a:cubicBezTo>
                    <a:pt x="440" y="4"/>
                    <a:pt x="462" y="35"/>
                    <a:pt x="462" y="35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2" y="67"/>
                    <a:pt x="440" y="35"/>
                    <a:pt x="350" y="34"/>
                  </a:cubicBezTo>
                  <a:cubicBezTo>
                    <a:pt x="260" y="32"/>
                    <a:pt x="0" y="67"/>
                    <a:pt x="0" y="6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60" y="0"/>
                    <a:pt x="350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1" name="Freeform 23"/>
            <p:cNvSpPr>
              <a:spLocks noChangeArrowheads="1"/>
            </p:cNvSpPr>
            <p:nvPr/>
          </p:nvSpPr>
          <p:spPr bwMode="auto">
            <a:xfrm>
              <a:off x="2405" y="123"/>
              <a:ext cx="1439" cy="1951"/>
            </a:xfrm>
            <a:custGeom>
              <a:avLst/>
              <a:gdLst>
                <a:gd name="T0" fmla="*/ 580 w 608"/>
                <a:gd name="T1" fmla="*/ 0 h 824"/>
                <a:gd name="T2" fmla="*/ 0 w 608"/>
                <a:gd name="T3" fmla="*/ 0 h 824"/>
                <a:gd name="T4" fmla="*/ 0 w 608"/>
                <a:gd name="T5" fmla="*/ 824 h 824"/>
                <a:gd name="T6" fmla="*/ 580 w 608"/>
                <a:gd name="T7" fmla="*/ 824 h 824"/>
                <a:gd name="T8" fmla="*/ 608 w 608"/>
                <a:gd name="T9" fmla="*/ 801 h 824"/>
                <a:gd name="T10" fmla="*/ 608 w 608"/>
                <a:gd name="T11" fmla="*/ 22 h 824"/>
                <a:gd name="T12" fmla="*/ 580 w 608"/>
                <a:gd name="T13" fmla="*/ 0 h 8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8"/>
                <a:gd name="T22" fmla="*/ 0 h 824"/>
                <a:gd name="T23" fmla="*/ 608 w 608"/>
                <a:gd name="T24" fmla="*/ 824 h 8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8" h="824">
                  <a:moveTo>
                    <a:pt x="5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580" y="824"/>
                    <a:pt x="580" y="824"/>
                    <a:pt x="580" y="824"/>
                  </a:cubicBezTo>
                  <a:cubicBezTo>
                    <a:pt x="596" y="824"/>
                    <a:pt x="608" y="814"/>
                    <a:pt x="608" y="801"/>
                  </a:cubicBezTo>
                  <a:cubicBezTo>
                    <a:pt x="608" y="22"/>
                    <a:pt x="608" y="22"/>
                    <a:pt x="608" y="22"/>
                  </a:cubicBezTo>
                  <a:cubicBezTo>
                    <a:pt x="608" y="10"/>
                    <a:pt x="596" y="0"/>
                    <a:pt x="580" y="0"/>
                  </a:cubicBezTo>
                  <a:close/>
                </a:path>
              </a:pathLst>
            </a:custGeom>
            <a:solidFill>
              <a:srgbClr val="1F959B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2" name="Freeform 24"/>
            <p:cNvSpPr>
              <a:spLocks noChangeArrowheads="1"/>
            </p:cNvSpPr>
            <p:nvPr/>
          </p:nvSpPr>
          <p:spPr bwMode="auto">
            <a:xfrm>
              <a:off x="2405" y="500"/>
              <a:ext cx="1375" cy="1534"/>
            </a:xfrm>
            <a:custGeom>
              <a:avLst/>
              <a:gdLst>
                <a:gd name="T0" fmla="*/ 581 w 581"/>
                <a:gd name="T1" fmla="*/ 648 h 648"/>
                <a:gd name="T2" fmla="*/ 581 w 581"/>
                <a:gd name="T3" fmla="*/ 44 h 648"/>
                <a:gd name="T4" fmla="*/ 141 w 581"/>
                <a:gd name="T5" fmla="*/ 2 h 648"/>
                <a:gd name="T6" fmla="*/ 0 w 581"/>
                <a:gd name="T7" fmla="*/ 44 h 648"/>
                <a:gd name="T8" fmla="*/ 0 w 581"/>
                <a:gd name="T9" fmla="*/ 648 h 648"/>
                <a:gd name="T10" fmla="*/ 581 w 581"/>
                <a:gd name="T11" fmla="*/ 648 h 6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1"/>
                <a:gd name="T19" fmla="*/ 0 h 648"/>
                <a:gd name="T20" fmla="*/ 581 w 581"/>
                <a:gd name="T21" fmla="*/ 648 h 6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1" h="648">
                  <a:moveTo>
                    <a:pt x="581" y="648"/>
                  </a:moveTo>
                  <a:cubicBezTo>
                    <a:pt x="581" y="44"/>
                    <a:pt x="581" y="44"/>
                    <a:pt x="581" y="44"/>
                  </a:cubicBezTo>
                  <a:cubicBezTo>
                    <a:pt x="581" y="44"/>
                    <a:pt x="255" y="0"/>
                    <a:pt x="141" y="2"/>
                  </a:cubicBezTo>
                  <a:cubicBezTo>
                    <a:pt x="27" y="5"/>
                    <a:pt x="0" y="44"/>
                    <a:pt x="0" y="44"/>
                  </a:cubicBezTo>
                  <a:cubicBezTo>
                    <a:pt x="0" y="648"/>
                    <a:pt x="0" y="648"/>
                    <a:pt x="0" y="648"/>
                  </a:cubicBezTo>
                  <a:lnTo>
                    <a:pt x="581" y="648"/>
                  </a:lnTo>
                  <a:close/>
                </a:path>
              </a:pathLst>
            </a:custGeom>
            <a:solidFill>
              <a:srgbClr val="A5D1D3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3" name="Freeform 25"/>
            <p:cNvSpPr>
              <a:spLocks noChangeArrowheads="1"/>
            </p:cNvSpPr>
            <p:nvPr/>
          </p:nvSpPr>
          <p:spPr bwMode="auto">
            <a:xfrm>
              <a:off x="2405" y="40"/>
              <a:ext cx="1375" cy="1994"/>
            </a:xfrm>
            <a:custGeom>
              <a:avLst/>
              <a:gdLst>
                <a:gd name="T0" fmla="*/ 141 w 581"/>
                <a:gd name="T1" fmla="*/ 2 h 842"/>
                <a:gd name="T2" fmla="*/ 0 w 581"/>
                <a:gd name="T3" fmla="*/ 44 h 842"/>
                <a:gd name="T4" fmla="*/ 0 w 581"/>
                <a:gd name="T5" fmla="*/ 842 h 842"/>
                <a:gd name="T6" fmla="*/ 141 w 581"/>
                <a:gd name="T7" fmla="*/ 800 h 842"/>
                <a:gd name="T8" fmla="*/ 581 w 581"/>
                <a:gd name="T9" fmla="*/ 842 h 842"/>
                <a:gd name="T10" fmla="*/ 581 w 581"/>
                <a:gd name="T11" fmla="*/ 44 h 842"/>
                <a:gd name="T12" fmla="*/ 141 w 581"/>
                <a:gd name="T13" fmla="*/ 2 h 8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1"/>
                <a:gd name="T22" fmla="*/ 0 h 842"/>
                <a:gd name="T23" fmla="*/ 581 w 581"/>
                <a:gd name="T24" fmla="*/ 842 h 8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1" h="842">
                  <a:moveTo>
                    <a:pt x="141" y="2"/>
                  </a:moveTo>
                  <a:cubicBezTo>
                    <a:pt x="27" y="5"/>
                    <a:pt x="0" y="44"/>
                    <a:pt x="0" y="44"/>
                  </a:cubicBezTo>
                  <a:cubicBezTo>
                    <a:pt x="0" y="842"/>
                    <a:pt x="0" y="842"/>
                    <a:pt x="0" y="842"/>
                  </a:cubicBezTo>
                  <a:cubicBezTo>
                    <a:pt x="0" y="842"/>
                    <a:pt x="27" y="802"/>
                    <a:pt x="141" y="800"/>
                  </a:cubicBezTo>
                  <a:cubicBezTo>
                    <a:pt x="255" y="798"/>
                    <a:pt x="581" y="842"/>
                    <a:pt x="581" y="842"/>
                  </a:cubicBezTo>
                  <a:cubicBezTo>
                    <a:pt x="581" y="44"/>
                    <a:pt x="581" y="44"/>
                    <a:pt x="581" y="44"/>
                  </a:cubicBezTo>
                  <a:cubicBezTo>
                    <a:pt x="581" y="44"/>
                    <a:pt x="255" y="0"/>
                    <a:pt x="141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4" name="Freeform 26"/>
            <p:cNvSpPr>
              <a:spLocks noChangeArrowheads="1"/>
            </p:cNvSpPr>
            <p:nvPr/>
          </p:nvSpPr>
          <p:spPr bwMode="auto">
            <a:xfrm>
              <a:off x="696" y="1627"/>
              <a:ext cx="724" cy="729"/>
            </a:xfrm>
            <a:custGeom>
              <a:avLst/>
              <a:gdLst>
                <a:gd name="T0" fmla="*/ 4 w 306"/>
                <a:gd name="T1" fmla="*/ 256 h 308"/>
                <a:gd name="T2" fmla="*/ 10 w 306"/>
                <a:gd name="T3" fmla="*/ 201 h 308"/>
                <a:gd name="T4" fmla="*/ 75 w 306"/>
                <a:gd name="T5" fmla="*/ 42 h 308"/>
                <a:gd name="T6" fmla="*/ 289 w 306"/>
                <a:gd name="T7" fmla="*/ 0 h 308"/>
                <a:gd name="T8" fmla="*/ 259 w 306"/>
                <a:gd name="T9" fmla="*/ 75 h 308"/>
                <a:gd name="T10" fmla="*/ 141 w 306"/>
                <a:gd name="T11" fmla="*/ 117 h 308"/>
                <a:gd name="T12" fmla="*/ 111 w 306"/>
                <a:gd name="T13" fmla="*/ 242 h 308"/>
                <a:gd name="T14" fmla="*/ 106 w 306"/>
                <a:gd name="T15" fmla="*/ 260 h 308"/>
                <a:gd name="T16" fmla="*/ 54 w 306"/>
                <a:gd name="T17" fmla="*/ 307 h 308"/>
                <a:gd name="T18" fmla="*/ 4 w 306"/>
                <a:gd name="T19" fmla="*/ 256 h 3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6"/>
                <a:gd name="T31" fmla="*/ 0 h 308"/>
                <a:gd name="T32" fmla="*/ 306 w 306"/>
                <a:gd name="T33" fmla="*/ 308 h 3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6" h="308">
                  <a:moveTo>
                    <a:pt x="4" y="256"/>
                  </a:moveTo>
                  <a:cubicBezTo>
                    <a:pt x="0" y="231"/>
                    <a:pt x="10" y="201"/>
                    <a:pt x="10" y="20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0"/>
                    <a:pt x="306" y="50"/>
                    <a:pt x="259" y="75"/>
                  </a:cubicBezTo>
                  <a:cubicBezTo>
                    <a:pt x="197" y="108"/>
                    <a:pt x="141" y="117"/>
                    <a:pt x="141" y="117"/>
                  </a:cubicBezTo>
                  <a:cubicBezTo>
                    <a:pt x="111" y="242"/>
                    <a:pt x="111" y="242"/>
                    <a:pt x="111" y="242"/>
                  </a:cubicBezTo>
                  <a:cubicBezTo>
                    <a:pt x="111" y="242"/>
                    <a:pt x="111" y="250"/>
                    <a:pt x="106" y="260"/>
                  </a:cubicBezTo>
                  <a:cubicBezTo>
                    <a:pt x="98" y="280"/>
                    <a:pt x="81" y="308"/>
                    <a:pt x="54" y="307"/>
                  </a:cubicBezTo>
                  <a:cubicBezTo>
                    <a:pt x="9" y="305"/>
                    <a:pt x="6" y="271"/>
                    <a:pt x="4" y="256"/>
                  </a:cubicBezTo>
                  <a:close/>
                </a:path>
              </a:pathLst>
            </a:custGeom>
            <a:solidFill>
              <a:srgbClr val="FFC19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5" name="Freeform 27"/>
            <p:cNvSpPr>
              <a:spLocks noChangeArrowheads="1"/>
            </p:cNvSpPr>
            <p:nvPr/>
          </p:nvSpPr>
          <p:spPr bwMode="auto">
            <a:xfrm>
              <a:off x="573" y="2261"/>
              <a:ext cx="561" cy="614"/>
            </a:xfrm>
            <a:custGeom>
              <a:avLst/>
              <a:gdLst>
                <a:gd name="T0" fmla="*/ 0 w 561"/>
                <a:gd name="T1" fmla="*/ 0 h 614"/>
                <a:gd name="T2" fmla="*/ 24 w 561"/>
                <a:gd name="T3" fmla="*/ 614 h 614"/>
                <a:gd name="T4" fmla="*/ 561 w 561"/>
                <a:gd name="T5" fmla="*/ 614 h 614"/>
                <a:gd name="T6" fmla="*/ 464 w 561"/>
                <a:gd name="T7" fmla="*/ 149 h 614"/>
                <a:gd name="T8" fmla="*/ 0 w 561"/>
                <a:gd name="T9" fmla="*/ 0 h 6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1"/>
                <a:gd name="T16" fmla="*/ 0 h 614"/>
                <a:gd name="T17" fmla="*/ 561 w 561"/>
                <a:gd name="T18" fmla="*/ 614 h 6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1" h="614">
                  <a:moveTo>
                    <a:pt x="0" y="0"/>
                  </a:moveTo>
                  <a:lnTo>
                    <a:pt x="24" y="614"/>
                  </a:lnTo>
                  <a:lnTo>
                    <a:pt x="561" y="614"/>
                  </a:lnTo>
                  <a:lnTo>
                    <a:pt x="464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4056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6" name="Freeform 28"/>
            <p:cNvSpPr>
              <a:spLocks noChangeArrowheads="1"/>
            </p:cNvSpPr>
            <p:nvPr/>
          </p:nvSpPr>
          <p:spPr bwMode="auto">
            <a:xfrm>
              <a:off x="2135" y="47"/>
              <a:ext cx="277" cy="1982"/>
            </a:xfrm>
            <a:custGeom>
              <a:avLst/>
              <a:gdLst>
                <a:gd name="T0" fmla="*/ 0 w 117"/>
                <a:gd name="T1" fmla="*/ 0 h 837"/>
                <a:gd name="T2" fmla="*/ 117 w 117"/>
                <a:gd name="T3" fmla="*/ 41 h 837"/>
                <a:gd name="T4" fmla="*/ 114 w 117"/>
                <a:gd name="T5" fmla="*/ 837 h 837"/>
                <a:gd name="T6" fmla="*/ 0 w 117"/>
                <a:gd name="T7" fmla="*/ 0 h 8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7"/>
                <a:gd name="T13" fmla="*/ 0 h 837"/>
                <a:gd name="T14" fmla="*/ 117 w 117"/>
                <a:gd name="T15" fmla="*/ 837 h 8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7" h="837">
                  <a:moveTo>
                    <a:pt x="0" y="0"/>
                  </a:moveTo>
                  <a:cubicBezTo>
                    <a:pt x="94" y="7"/>
                    <a:pt x="117" y="41"/>
                    <a:pt x="117" y="41"/>
                  </a:cubicBezTo>
                  <a:cubicBezTo>
                    <a:pt x="114" y="837"/>
                    <a:pt x="114" y="837"/>
                    <a:pt x="114" y="83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7" name="Freeform 29"/>
            <p:cNvSpPr>
              <a:spLocks noChangeArrowheads="1"/>
            </p:cNvSpPr>
            <p:nvPr/>
          </p:nvSpPr>
          <p:spPr bwMode="auto">
            <a:xfrm>
              <a:off x="2294" y="76"/>
              <a:ext cx="120" cy="1814"/>
            </a:xfrm>
            <a:custGeom>
              <a:avLst/>
              <a:gdLst>
                <a:gd name="T0" fmla="*/ 0 w 51"/>
                <a:gd name="T1" fmla="*/ 0 h 766"/>
                <a:gd name="T2" fmla="*/ 50 w 51"/>
                <a:gd name="T3" fmla="*/ 29 h 766"/>
                <a:gd name="T4" fmla="*/ 51 w 51"/>
                <a:gd name="T5" fmla="*/ 766 h 766"/>
                <a:gd name="T6" fmla="*/ 0 w 51"/>
                <a:gd name="T7" fmla="*/ 0 h 7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"/>
                <a:gd name="T13" fmla="*/ 0 h 766"/>
                <a:gd name="T14" fmla="*/ 51 w 51"/>
                <a:gd name="T15" fmla="*/ 766 h 7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" h="766">
                  <a:moveTo>
                    <a:pt x="0" y="0"/>
                  </a:moveTo>
                  <a:cubicBezTo>
                    <a:pt x="39" y="12"/>
                    <a:pt x="50" y="29"/>
                    <a:pt x="50" y="29"/>
                  </a:cubicBezTo>
                  <a:cubicBezTo>
                    <a:pt x="51" y="766"/>
                    <a:pt x="51" y="766"/>
                    <a:pt x="51" y="76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D1D3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8" name="Freeform 30"/>
            <p:cNvSpPr>
              <a:spLocks noChangeArrowheads="1"/>
            </p:cNvSpPr>
            <p:nvPr/>
          </p:nvSpPr>
          <p:spPr bwMode="auto">
            <a:xfrm>
              <a:off x="2405" y="0"/>
              <a:ext cx="1356" cy="2034"/>
            </a:xfrm>
            <a:custGeom>
              <a:avLst/>
              <a:gdLst>
                <a:gd name="T0" fmla="*/ 132 w 573"/>
                <a:gd name="T1" fmla="*/ 2 h 859"/>
                <a:gd name="T2" fmla="*/ 0 w 573"/>
                <a:gd name="T3" fmla="*/ 61 h 859"/>
                <a:gd name="T4" fmla="*/ 0 w 573"/>
                <a:gd name="T5" fmla="*/ 859 h 859"/>
                <a:gd name="T6" fmla="*/ 150 w 573"/>
                <a:gd name="T7" fmla="*/ 800 h 859"/>
                <a:gd name="T8" fmla="*/ 561 w 573"/>
                <a:gd name="T9" fmla="*/ 824 h 859"/>
                <a:gd name="T10" fmla="*/ 573 w 573"/>
                <a:gd name="T11" fmla="*/ 44 h 859"/>
                <a:gd name="T12" fmla="*/ 132 w 573"/>
                <a:gd name="T13" fmla="*/ 2 h 8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3"/>
                <a:gd name="T22" fmla="*/ 0 h 859"/>
                <a:gd name="T23" fmla="*/ 573 w 573"/>
                <a:gd name="T24" fmla="*/ 859 h 8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3" h="859">
                  <a:moveTo>
                    <a:pt x="132" y="2"/>
                  </a:moveTo>
                  <a:cubicBezTo>
                    <a:pt x="18" y="5"/>
                    <a:pt x="0" y="61"/>
                    <a:pt x="0" y="61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59"/>
                    <a:pt x="22" y="824"/>
                    <a:pt x="150" y="800"/>
                  </a:cubicBezTo>
                  <a:cubicBezTo>
                    <a:pt x="228" y="786"/>
                    <a:pt x="561" y="824"/>
                    <a:pt x="561" y="824"/>
                  </a:cubicBezTo>
                  <a:cubicBezTo>
                    <a:pt x="573" y="44"/>
                    <a:pt x="573" y="44"/>
                    <a:pt x="573" y="44"/>
                  </a:cubicBezTo>
                  <a:cubicBezTo>
                    <a:pt x="573" y="44"/>
                    <a:pt x="246" y="0"/>
                    <a:pt x="132" y="2"/>
                  </a:cubicBezTo>
                  <a:close/>
                </a:path>
              </a:pathLst>
            </a:custGeom>
            <a:solidFill>
              <a:srgbClr val="FFFFFF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49" name="Freeform 31"/>
            <p:cNvSpPr>
              <a:spLocks noChangeArrowheads="1"/>
            </p:cNvSpPr>
            <p:nvPr/>
          </p:nvSpPr>
          <p:spPr bwMode="auto">
            <a:xfrm>
              <a:off x="2511" y="109"/>
              <a:ext cx="1143" cy="464"/>
            </a:xfrm>
            <a:custGeom>
              <a:avLst/>
              <a:gdLst>
                <a:gd name="T0" fmla="*/ 96 w 483"/>
                <a:gd name="T1" fmla="*/ 161 h 196"/>
                <a:gd name="T2" fmla="*/ 0 w 483"/>
                <a:gd name="T3" fmla="*/ 185 h 196"/>
                <a:gd name="T4" fmla="*/ 0 w 483"/>
                <a:gd name="T5" fmla="*/ 51 h 196"/>
                <a:gd name="T6" fmla="*/ 111 w 483"/>
                <a:gd name="T7" fmla="*/ 2 h 196"/>
                <a:gd name="T8" fmla="*/ 483 w 483"/>
                <a:gd name="T9" fmla="*/ 37 h 196"/>
                <a:gd name="T10" fmla="*/ 481 w 483"/>
                <a:gd name="T11" fmla="*/ 196 h 196"/>
                <a:gd name="T12" fmla="*/ 96 w 483"/>
                <a:gd name="T13" fmla="*/ 161 h 1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3"/>
                <a:gd name="T22" fmla="*/ 0 h 196"/>
                <a:gd name="T23" fmla="*/ 483 w 483"/>
                <a:gd name="T24" fmla="*/ 196 h 1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3" h="196">
                  <a:moveTo>
                    <a:pt x="96" y="161"/>
                  </a:moveTo>
                  <a:cubicBezTo>
                    <a:pt x="48" y="162"/>
                    <a:pt x="18" y="173"/>
                    <a:pt x="0" y="18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5" y="4"/>
                    <a:pt x="111" y="2"/>
                  </a:cubicBezTo>
                  <a:cubicBezTo>
                    <a:pt x="207" y="0"/>
                    <a:pt x="483" y="37"/>
                    <a:pt x="483" y="37"/>
                  </a:cubicBezTo>
                  <a:cubicBezTo>
                    <a:pt x="481" y="196"/>
                    <a:pt x="481" y="196"/>
                    <a:pt x="481" y="196"/>
                  </a:cubicBezTo>
                  <a:cubicBezTo>
                    <a:pt x="401" y="186"/>
                    <a:pt x="182" y="159"/>
                    <a:pt x="96" y="161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0" name="Freeform 32"/>
            <p:cNvSpPr>
              <a:spLocks noChangeArrowheads="1"/>
            </p:cNvSpPr>
            <p:nvPr/>
          </p:nvSpPr>
          <p:spPr bwMode="auto">
            <a:xfrm>
              <a:off x="2511" y="582"/>
              <a:ext cx="1143" cy="190"/>
            </a:xfrm>
            <a:custGeom>
              <a:avLst/>
              <a:gdLst>
                <a:gd name="T0" fmla="*/ 111 w 483"/>
                <a:gd name="T1" fmla="*/ 2 h 80"/>
                <a:gd name="T2" fmla="*/ 483 w 483"/>
                <a:gd name="T3" fmla="*/ 37 h 80"/>
                <a:gd name="T4" fmla="*/ 483 w 483"/>
                <a:gd name="T5" fmla="*/ 65 h 80"/>
                <a:gd name="T6" fmla="*/ 111 w 483"/>
                <a:gd name="T7" fmla="*/ 30 h 80"/>
                <a:gd name="T8" fmla="*/ 0 w 483"/>
                <a:gd name="T9" fmla="*/ 80 h 80"/>
                <a:gd name="T10" fmla="*/ 0 w 483"/>
                <a:gd name="T11" fmla="*/ 52 h 80"/>
                <a:gd name="T12" fmla="*/ 111 w 483"/>
                <a:gd name="T13" fmla="*/ 2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3"/>
                <a:gd name="T22" fmla="*/ 0 h 80"/>
                <a:gd name="T23" fmla="*/ 483 w 483"/>
                <a:gd name="T24" fmla="*/ 80 h 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3" h="80">
                  <a:moveTo>
                    <a:pt x="111" y="2"/>
                  </a:moveTo>
                  <a:cubicBezTo>
                    <a:pt x="207" y="0"/>
                    <a:pt x="483" y="37"/>
                    <a:pt x="483" y="37"/>
                  </a:cubicBezTo>
                  <a:cubicBezTo>
                    <a:pt x="483" y="65"/>
                    <a:pt x="483" y="65"/>
                    <a:pt x="483" y="65"/>
                  </a:cubicBezTo>
                  <a:cubicBezTo>
                    <a:pt x="472" y="64"/>
                    <a:pt x="205" y="28"/>
                    <a:pt x="111" y="30"/>
                  </a:cubicBezTo>
                  <a:cubicBezTo>
                    <a:pt x="15" y="32"/>
                    <a:pt x="0" y="80"/>
                    <a:pt x="0" y="8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5" y="4"/>
                    <a:pt x="111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1" name="Freeform 33"/>
            <p:cNvSpPr>
              <a:spLocks noChangeArrowheads="1"/>
            </p:cNvSpPr>
            <p:nvPr/>
          </p:nvSpPr>
          <p:spPr bwMode="auto">
            <a:xfrm>
              <a:off x="2511" y="724"/>
              <a:ext cx="1143" cy="188"/>
            </a:xfrm>
            <a:custGeom>
              <a:avLst/>
              <a:gdLst>
                <a:gd name="T0" fmla="*/ 111 w 483"/>
                <a:gd name="T1" fmla="*/ 2 h 79"/>
                <a:gd name="T2" fmla="*/ 483 w 483"/>
                <a:gd name="T3" fmla="*/ 37 h 79"/>
                <a:gd name="T4" fmla="*/ 483 w 483"/>
                <a:gd name="T5" fmla="*/ 65 h 79"/>
                <a:gd name="T6" fmla="*/ 111 w 483"/>
                <a:gd name="T7" fmla="*/ 29 h 79"/>
                <a:gd name="T8" fmla="*/ 0 w 483"/>
                <a:gd name="T9" fmla="*/ 79 h 79"/>
                <a:gd name="T10" fmla="*/ 0 w 483"/>
                <a:gd name="T11" fmla="*/ 51 h 79"/>
                <a:gd name="T12" fmla="*/ 111 w 483"/>
                <a:gd name="T13" fmla="*/ 2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3"/>
                <a:gd name="T22" fmla="*/ 0 h 79"/>
                <a:gd name="T23" fmla="*/ 483 w 483"/>
                <a:gd name="T24" fmla="*/ 79 h 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3" h="79">
                  <a:moveTo>
                    <a:pt x="111" y="2"/>
                  </a:moveTo>
                  <a:cubicBezTo>
                    <a:pt x="207" y="0"/>
                    <a:pt x="483" y="37"/>
                    <a:pt x="483" y="37"/>
                  </a:cubicBezTo>
                  <a:cubicBezTo>
                    <a:pt x="483" y="65"/>
                    <a:pt x="483" y="65"/>
                    <a:pt x="483" y="65"/>
                  </a:cubicBezTo>
                  <a:cubicBezTo>
                    <a:pt x="472" y="63"/>
                    <a:pt x="205" y="27"/>
                    <a:pt x="111" y="29"/>
                  </a:cubicBezTo>
                  <a:cubicBezTo>
                    <a:pt x="15" y="31"/>
                    <a:pt x="0" y="79"/>
                    <a:pt x="0" y="7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5" y="4"/>
                    <a:pt x="111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2" name="Freeform 34"/>
            <p:cNvSpPr>
              <a:spLocks noChangeArrowheads="1"/>
            </p:cNvSpPr>
            <p:nvPr/>
          </p:nvSpPr>
          <p:spPr bwMode="auto">
            <a:xfrm>
              <a:off x="2511" y="864"/>
              <a:ext cx="1143" cy="187"/>
            </a:xfrm>
            <a:custGeom>
              <a:avLst/>
              <a:gdLst>
                <a:gd name="T0" fmla="*/ 111 w 483"/>
                <a:gd name="T1" fmla="*/ 2 h 79"/>
                <a:gd name="T2" fmla="*/ 483 w 483"/>
                <a:gd name="T3" fmla="*/ 37 h 79"/>
                <a:gd name="T4" fmla="*/ 483 w 483"/>
                <a:gd name="T5" fmla="*/ 65 h 79"/>
                <a:gd name="T6" fmla="*/ 111 w 483"/>
                <a:gd name="T7" fmla="*/ 30 h 79"/>
                <a:gd name="T8" fmla="*/ 0 w 483"/>
                <a:gd name="T9" fmla="*/ 79 h 79"/>
                <a:gd name="T10" fmla="*/ 0 w 483"/>
                <a:gd name="T11" fmla="*/ 52 h 79"/>
                <a:gd name="T12" fmla="*/ 111 w 483"/>
                <a:gd name="T13" fmla="*/ 2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3"/>
                <a:gd name="T22" fmla="*/ 0 h 79"/>
                <a:gd name="T23" fmla="*/ 483 w 483"/>
                <a:gd name="T24" fmla="*/ 79 h 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3" h="79">
                  <a:moveTo>
                    <a:pt x="111" y="2"/>
                  </a:moveTo>
                  <a:cubicBezTo>
                    <a:pt x="207" y="0"/>
                    <a:pt x="483" y="37"/>
                    <a:pt x="483" y="37"/>
                  </a:cubicBezTo>
                  <a:cubicBezTo>
                    <a:pt x="483" y="65"/>
                    <a:pt x="483" y="65"/>
                    <a:pt x="483" y="65"/>
                  </a:cubicBezTo>
                  <a:cubicBezTo>
                    <a:pt x="472" y="63"/>
                    <a:pt x="205" y="28"/>
                    <a:pt x="111" y="30"/>
                  </a:cubicBezTo>
                  <a:cubicBezTo>
                    <a:pt x="15" y="32"/>
                    <a:pt x="0" y="79"/>
                    <a:pt x="0" y="7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5" y="4"/>
                    <a:pt x="111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3" name="Freeform 35"/>
            <p:cNvSpPr>
              <a:spLocks noChangeArrowheads="1"/>
            </p:cNvSpPr>
            <p:nvPr/>
          </p:nvSpPr>
          <p:spPr bwMode="auto">
            <a:xfrm>
              <a:off x="2511" y="1004"/>
              <a:ext cx="1143" cy="189"/>
            </a:xfrm>
            <a:custGeom>
              <a:avLst/>
              <a:gdLst>
                <a:gd name="T0" fmla="*/ 111 w 483"/>
                <a:gd name="T1" fmla="*/ 2 h 80"/>
                <a:gd name="T2" fmla="*/ 483 w 483"/>
                <a:gd name="T3" fmla="*/ 38 h 80"/>
                <a:gd name="T4" fmla="*/ 483 w 483"/>
                <a:gd name="T5" fmla="*/ 65 h 80"/>
                <a:gd name="T6" fmla="*/ 111 w 483"/>
                <a:gd name="T7" fmla="*/ 30 h 80"/>
                <a:gd name="T8" fmla="*/ 0 w 483"/>
                <a:gd name="T9" fmla="*/ 80 h 80"/>
                <a:gd name="T10" fmla="*/ 0 w 483"/>
                <a:gd name="T11" fmla="*/ 52 h 80"/>
                <a:gd name="T12" fmla="*/ 111 w 483"/>
                <a:gd name="T13" fmla="*/ 2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3"/>
                <a:gd name="T22" fmla="*/ 0 h 80"/>
                <a:gd name="T23" fmla="*/ 483 w 483"/>
                <a:gd name="T24" fmla="*/ 80 h 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3" h="80">
                  <a:moveTo>
                    <a:pt x="111" y="2"/>
                  </a:moveTo>
                  <a:cubicBezTo>
                    <a:pt x="207" y="0"/>
                    <a:pt x="483" y="38"/>
                    <a:pt x="483" y="38"/>
                  </a:cubicBezTo>
                  <a:cubicBezTo>
                    <a:pt x="483" y="65"/>
                    <a:pt x="483" y="65"/>
                    <a:pt x="483" y="65"/>
                  </a:cubicBezTo>
                  <a:cubicBezTo>
                    <a:pt x="472" y="64"/>
                    <a:pt x="205" y="28"/>
                    <a:pt x="111" y="30"/>
                  </a:cubicBezTo>
                  <a:cubicBezTo>
                    <a:pt x="15" y="32"/>
                    <a:pt x="0" y="80"/>
                    <a:pt x="0" y="8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5" y="4"/>
                    <a:pt x="111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4" name="Freeform 36"/>
            <p:cNvSpPr>
              <a:spLocks noChangeArrowheads="1"/>
            </p:cNvSpPr>
            <p:nvPr/>
          </p:nvSpPr>
          <p:spPr bwMode="auto">
            <a:xfrm>
              <a:off x="2511" y="1255"/>
              <a:ext cx="1143" cy="187"/>
            </a:xfrm>
            <a:custGeom>
              <a:avLst/>
              <a:gdLst>
                <a:gd name="T0" fmla="*/ 111 w 483"/>
                <a:gd name="T1" fmla="*/ 2 h 79"/>
                <a:gd name="T2" fmla="*/ 483 w 483"/>
                <a:gd name="T3" fmla="*/ 37 h 79"/>
                <a:gd name="T4" fmla="*/ 483 w 483"/>
                <a:gd name="T5" fmla="*/ 65 h 79"/>
                <a:gd name="T6" fmla="*/ 111 w 483"/>
                <a:gd name="T7" fmla="*/ 30 h 79"/>
                <a:gd name="T8" fmla="*/ 0 w 483"/>
                <a:gd name="T9" fmla="*/ 79 h 79"/>
                <a:gd name="T10" fmla="*/ 0 w 483"/>
                <a:gd name="T11" fmla="*/ 51 h 79"/>
                <a:gd name="T12" fmla="*/ 111 w 483"/>
                <a:gd name="T13" fmla="*/ 2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3"/>
                <a:gd name="T22" fmla="*/ 0 h 79"/>
                <a:gd name="T23" fmla="*/ 483 w 483"/>
                <a:gd name="T24" fmla="*/ 79 h 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3" h="79">
                  <a:moveTo>
                    <a:pt x="111" y="2"/>
                  </a:moveTo>
                  <a:cubicBezTo>
                    <a:pt x="207" y="0"/>
                    <a:pt x="483" y="37"/>
                    <a:pt x="483" y="37"/>
                  </a:cubicBezTo>
                  <a:cubicBezTo>
                    <a:pt x="483" y="65"/>
                    <a:pt x="483" y="65"/>
                    <a:pt x="483" y="65"/>
                  </a:cubicBezTo>
                  <a:cubicBezTo>
                    <a:pt x="472" y="63"/>
                    <a:pt x="205" y="28"/>
                    <a:pt x="111" y="30"/>
                  </a:cubicBezTo>
                  <a:cubicBezTo>
                    <a:pt x="15" y="32"/>
                    <a:pt x="0" y="79"/>
                    <a:pt x="0" y="7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5" y="4"/>
                    <a:pt x="111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5" name="Freeform 37"/>
            <p:cNvSpPr>
              <a:spLocks noChangeArrowheads="1"/>
            </p:cNvSpPr>
            <p:nvPr/>
          </p:nvSpPr>
          <p:spPr bwMode="auto">
            <a:xfrm>
              <a:off x="2511" y="1395"/>
              <a:ext cx="1143" cy="189"/>
            </a:xfrm>
            <a:custGeom>
              <a:avLst/>
              <a:gdLst>
                <a:gd name="T0" fmla="*/ 111 w 483"/>
                <a:gd name="T1" fmla="*/ 2 h 80"/>
                <a:gd name="T2" fmla="*/ 483 w 483"/>
                <a:gd name="T3" fmla="*/ 38 h 80"/>
                <a:gd name="T4" fmla="*/ 483 w 483"/>
                <a:gd name="T5" fmla="*/ 65 h 80"/>
                <a:gd name="T6" fmla="*/ 111 w 483"/>
                <a:gd name="T7" fmla="*/ 30 h 80"/>
                <a:gd name="T8" fmla="*/ 0 w 483"/>
                <a:gd name="T9" fmla="*/ 80 h 80"/>
                <a:gd name="T10" fmla="*/ 0 w 483"/>
                <a:gd name="T11" fmla="*/ 52 h 80"/>
                <a:gd name="T12" fmla="*/ 111 w 483"/>
                <a:gd name="T13" fmla="*/ 2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3"/>
                <a:gd name="T22" fmla="*/ 0 h 80"/>
                <a:gd name="T23" fmla="*/ 483 w 483"/>
                <a:gd name="T24" fmla="*/ 80 h 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3" h="80">
                  <a:moveTo>
                    <a:pt x="111" y="2"/>
                  </a:moveTo>
                  <a:cubicBezTo>
                    <a:pt x="207" y="0"/>
                    <a:pt x="483" y="38"/>
                    <a:pt x="483" y="38"/>
                  </a:cubicBezTo>
                  <a:cubicBezTo>
                    <a:pt x="483" y="65"/>
                    <a:pt x="483" y="65"/>
                    <a:pt x="483" y="65"/>
                  </a:cubicBezTo>
                  <a:cubicBezTo>
                    <a:pt x="472" y="64"/>
                    <a:pt x="205" y="28"/>
                    <a:pt x="111" y="30"/>
                  </a:cubicBezTo>
                  <a:cubicBezTo>
                    <a:pt x="15" y="32"/>
                    <a:pt x="0" y="80"/>
                    <a:pt x="0" y="8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5" y="4"/>
                    <a:pt x="111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6" name="Freeform 38"/>
            <p:cNvSpPr>
              <a:spLocks noChangeArrowheads="1"/>
            </p:cNvSpPr>
            <p:nvPr/>
          </p:nvSpPr>
          <p:spPr bwMode="auto">
            <a:xfrm>
              <a:off x="2511" y="1537"/>
              <a:ext cx="1143" cy="187"/>
            </a:xfrm>
            <a:custGeom>
              <a:avLst/>
              <a:gdLst>
                <a:gd name="T0" fmla="*/ 111 w 483"/>
                <a:gd name="T1" fmla="*/ 2 h 79"/>
                <a:gd name="T2" fmla="*/ 483 w 483"/>
                <a:gd name="T3" fmla="*/ 37 h 79"/>
                <a:gd name="T4" fmla="*/ 483 w 483"/>
                <a:gd name="T5" fmla="*/ 65 h 79"/>
                <a:gd name="T6" fmla="*/ 111 w 483"/>
                <a:gd name="T7" fmla="*/ 29 h 79"/>
                <a:gd name="T8" fmla="*/ 0 w 483"/>
                <a:gd name="T9" fmla="*/ 79 h 79"/>
                <a:gd name="T10" fmla="*/ 0 w 483"/>
                <a:gd name="T11" fmla="*/ 51 h 79"/>
                <a:gd name="T12" fmla="*/ 111 w 483"/>
                <a:gd name="T13" fmla="*/ 2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3"/>
                <a:gd name="T22" fmla="*/ 0 h 79"/>
                <a:gd name="T23" fmla="*/ 483 w 483"/>
                <a:gd name="T24" fmla="*/ 79 h 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3" h="79">
                  <a:moveTo>
                    <a:pt x="111" y="2"/>
                  </a:moveTo>
                  <a:cubicBezTo>
                    <a:pt x="207" y="0"/>
                    <a:pt x="483" y="37"/>
                    <a:pt x="483" y="37"/>
                  </a:cubicBezTo>
                  <a:cubicBezTo>
                    <a:pt x="483" y="65"/>
                    <a:pt x="483" y="65"/>
                    <a:pt x="483" y="65"/>
                  </a:cubicBezTo>
                  <a:cubicBezTo>
                    <a:pt x="472" y="63"/>
                    <a:pt x="205" y="28"/>
                    <a:pt x="111" y="29"/>
                  </a:cubicBezTo>
                  <a:cubicBezTo>
                    <a:pt x="15" y="31"/>
                    <a:pt x="0" y="79"/>
                    <a:pt x="0" y="7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5" y="4"/>
                    <a:pt x="111" y="2"/>
                  </a:cubicBezTo>
                  <a:close/>
                </a:path>
              </a:pathLst>
            </a:custGeom>
            <a:solidFill>
              <a:srgbClr val="CBF1F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7" name="Freeform 39"/>
            <p:cNvSpPr>
              <a:spLocks noChangeArrowheads="1"/>
            </p:cNvSpPr>
            <p:nvPr/>
          </p:nvSpPr>
          <p:spPr bwMode="auto">
            <a:xfrm>
              <a:off x="2734" y="1257"/>
              <a:ext cx="492" cy="723"/>
            </a:xfrm>
            <a:custGeom>
              <a:avLst/>
              <a:gdLst>
                <a:gd name="T0" fmla="*/ 144 w 208"/>
                <a:gd name="T1" fmla="*/ 294 h 305"/>
                <a:gd name="T2" fmla="*/ 104 w 208"/>
                <a:gd name="T3" fmla="*/ 272 h 305"/>
                <a:gd name="T4" fmla="*/ 0 w 208"/>
                <a:gd name="T5" fmla="*/ 175 h 305"/>
                <a:gd name="T6" fmla="*/ 7 w 208"/>
                <a:gd name="T7" fmla="*/ 0 h 305"/>
                <a:gd name="T8" fmla="*/ 65 w 208"/>
                <a:gd name="T9" fmla="*/ 65 h 305"/>
                <a:gd name="T10" fmla="*/ 76 w 208"/>
                <a:gd name="T11" fmla="*/ 157 h 305"/>
                <a:gd name="T12" fmla="*/ 166 w 208"/>
                <a:gd name="T13" fmla="*/ 207 h 305"/>
                <a:gd name="T14" fmla="*/ 178 w 208"/>
                <a:gd name="T15" fmla="*/ 216 h 305"/>
                <a:gd name="T16" fmla="*/ 199 w 208"/>
                <a:gd name="T17" fmla="*/ 270 h 305"/>
                <a:gd name="T18" fmla="*/ 144 w 208"/>
                <a:gd name="T19" fmla="*/ 294 h 30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8"/>
                <a:gd name="T31" fmla="*/ 0 h 305"/>
                <a:gd name="T32" fmla="*/ 208 w 208"/>
                <a:gd name="T33" fmla="*/ 305 h 30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8" h="305">
                  <a:moveTo>
                    <a:pt x="144" y="294"/>
                  </a:moveTo>
                  <a:cubicBezTo>
                    <a:pt x="124" y="289"/>
                    <a:pt x="104" y="272"/>
                    <a:pt x="104" y="272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55" y="8"/>
                    <a:pt x="65" y="65"/>
                  </a:cubicBezTo>
                  <a:cubicBezTo>
                    <a:pt x="75" y="122"/>
                    <a:pt x="76" y="157"/>
                    <a:pt x="76" y="157"/>
                  </a:cubicBezTo>
                  <a:cubicBezTo>
                    <a:pt x="166" y="207"/>
                    <a:pt x="166" y="207"/>
                    <a:pt x="166" y="207"/>
                  </a:cubicBezTo>
                  <a:cubicBezTo>
                    <a:pt x="166" y="207"/>
                    <a:pt x="172" y="210"/>
                    <a:pt x="178" y="216"/>
                  </a:cubicBezTo>
                  <a:cubicBezTo>
                    <a:pt x="191" y="228"/>
                    <a:pt x="208" y="250"/>
                    <a:pt x="199" y="270"/>
                  </a:cubicBezTo>
                  <a:cubicBezTo>
                    <a:pt x="184" y="305"/>
                    <a:pt x="156" y="296"/>
                    <a:pt x="144" y="294"/>
                  </a:cubicBezTo>
                  <a:close/>
                </a:path>
              </a:pathLst>
            </a:custGeom>
            <a:solidFill>
              <a:srgbClr val="EFAD8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8" name="Freeform 40"/>
            <p:cNvSpPr>
              <a:spLocks noChangeArrowheads="1"/>
            </p:cNvSpPr>
            <p:nvPr/>
          </p:nvSpPr>
          <p:spPr bwMode="auto">
            <a:xfrm>
              <a:off x="3292" y="1049"/>
              <a:ext cx="313" cy="720"/>
            </a:xfrm>
            <a:custGeom>
              <a:avLst/>
              <a:gdLst>
                <a:gd name="T0" fmla="*/ 128 w 132"/>
                <a:gd name="T1" fmla="*/ 254 h 304"/>
                <a:gd name="T2" fmla="*/ 99 w 132"/>
                <a:gd name="T3" fmla="*/ 299 h 304"/>
                <a:gd name="T4" fmla="*/ 99 w 132"/>
                <a:gd name="T5" fmla="*/ 299 h 304"/>
                <a:gd name="T6" fmla="*/ 55 w 132"/>
                <a:gd name="T7" fmla="*/ 271 h 304"/>
                <a:gd name="T8" fmla="*/ 4 w 132"/>
                <a:gd name="T9" fmla="*/ 50 h 304"/>
                <a:gd name="T10" fmla="*/ 33 w 132"/>
                <a:gd name="T11" fmla="*/ 5 h 304"/>
                <a:gd name="T12" fmla="*/ 33 w 132"/>
                <a:gd name="T13" fmla="*/ 5 h 304"/>
                <a:gd name="T14" fmla="*/ 78 w 132"/>
                <a:gd name="T15" fmla="*/ 33 h 304"/>
                <a:gd name="T16" fmla="*/ 128 w 132"/>
                <a:gd name="T17" fmla="*/ 254 h 3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2"/>
                <a:gd name="T28" fmla="*/ 0 h 304"/>
                <a:gd name="T29" fmla="*/ 132 w 132"/>
                <a:gd name="T30" fmla="*/ 304 h 3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2" h="304">
                  <a:moveTo>
                    <a:pt x="128" y="254"/>
                  </a:moveTo>
                  <a:cubicBezTo>
                    <a:pt x="132" y="275"/>
                    <a:pt x="120" y="295"/>
                    <a:pt x="99" y="299"/>
                  </a:cubicBezTo>
                  <a:cubicBezTo>
                    <a:pt x="99" y="299"/>
                    <a:pt x="99" y="299"/>
                    <a:pt x="99" y="299"/>
                  </a:cubicBezTo>
                  <a:cubicBezTo>
                    <a:pt x="79" y="304"/>
                    <a:pt x="59" y="291"/>
                    <a:pt x="55" y="27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0" y="30"/>
                    <a:pt x="12" y="9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53" y="0"/>
                    <a:pt x="73" y="13"/>
                    <a:pt x="78" y="33"/>
                  </a:cubicBezTo>
                  <a:lnTo>
                    <a:pt x="128" y="254"/>
                  </a:lnTo>
                  <a:close/>
                </a:path>
              </a:pathLst>
            </a:custGeom>
            <a:solidFill>
              <a:srgbClr val="FFC19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59" name="Freeform 41"/>
            <p:cNvSpPr>
              <a:spLocks noChangeArrowheads="1"/>
            </p:cNvSpPr>
            <p:nvPr/>
          </p:nvSpPr>
          <p:spPr bwMode="auto">
            <a:xfrm>
              <a:off x="3297" y="1092"/>
              <a:ext cx="80" cy="376"/>
            </a:xfrm>
            <a:custGeom>
              <a:avLst/>
              <a:gdLst>
                <a:gd name="T0" fmla="*/ 33 w 34"/>
                <a:gd name="T1" fmla="*/ 136 h 159"/>
                <a:gd name="T2" fmla="*/ 10 w 34"/>
                <a:gd name="T3" fmla="*/ 0 h 159"/>
                <a:gd name="T4" fmla="*/ 2 w 34"/>
                <a:gd name="T5" fmla="*/ 32 h 159"/>
                <a:gd name="T6" fmla="*/ 28 w 34"/>
                <a:gd name="T7" fmla="*/ 159 h 159"/>
                <a:gd name="T8" fmla="*/ 33 w 34"/>
                <a:gd name="T9" fmla="*/ 136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159"/>
                <a:gd name="T17" fmla="*/ 34 w 34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159">
                  <a:moveTo>
                    <a:pt x="33" y="13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9"/>
                    <a:pt x="0" y="20"/>
                    <a:pt x="2" y="32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9" y="154"/>
                    <a:pt x="34" y="141"/>
                    <a:pt x="33" y="136"/>
                  </a:cubicBezTo>
                  <a:close/>
                </a:path>
              </a:pathLst>
            </a:custGeom>
            <a:solidFill>
              <a:srgbClr val="EFAD8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0" name="Freeform 42"/>
            <p:cNvSpPr>
              <a:spLocks noChangeArrowheads="1"/>
            </p:cNvSpPr>
            <p:nvPr/>
          </p:nvSpPr>
          <p:spPr bwMode="auto">
            <a:xfrm>
              <a:off x="2880" y="1378"/>
              <a:ext cx="751" cy="694"/>
            </a:xfrm>
            <a:custGeom>
              <a:avLst/>
              <a:gdLst>
                <a:gd name="T0" fmla="*/ 0 w 317"/>
                <a:gd name="T1" fmla="*/ 62 h 293"/>
                <a:gd name="T2" fmla="*/ 24 w 317"/>
                <a:gd name="T3" fmla="*/ 170 h 293"/>
                <a:gd name="T4" fmla="*/ 193 w 317"/>
                <a:gd name="T5" fmla="*/ 276 h 293"/>
                <a:gd name="T6" fmla="*/ 300 w 317"/>
                <a:gd name="T7" fmla="*/ 107 h 293"/>
                <a:gd name="T8" fmla="*/ 275 w 317"/>
                <a:gd name="T9" fmla="*/ 0 h 293"/>
                <a:gd name="T10" fmla="*/ 0 w 317"/>
                <a:gd name="T11" fmla="*/ 62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7"/>
                <a:gd name="T19" fmla="*/ 0 h 293"/>
                <a:gd name="T20" fmla="*/ 317 w 317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7" h="293">
                  <a:moveTo>
                    <a:pt x="0" y="62"/>
                  </a:moveTo>
                  <a:cubicBezTo>
                    <a:pt x="24" y="170"/>
                    <a:pt x="24" y="170"/>
                    <a:pt x="24" y="170"/>
                  </a:cubicBezTo>
                  <a:cubicBezTo>
                    <a:pt x="41" y="246"/>
                    <a:pt x="117" y="293"/>
                    <a:pt x="193" y="276"/>
                  </a:cubicBezTo>
                  <a:cubicBezTo>
                    <a:pt x="269" y="259"/>
                    <a:pt x="317" y="183"/>
                    <a:pt x="300" y="107"/>
                  </a:cubicBezTo>
                  <a:cubicBezTo>
                    <a:pt x="275" y="0"/>
                    <a:pt x="275" y="0"/>
                    <a:pt x="275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FFC19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1" name="Freeform 43"/>
            <p:cNvSpPr>
              <a:spLocks noChangeArrowheads="1"/>
            </p:cNvSpPr>
            <p:nvPr/>
          </p:nvSpPr>
          <p:spPr bwMode="auto">
            <a:xfrm>
              <a:off x="3122" y="1018"/>
              <a:ext cx="312" cy="720"/>
            </a:xfrm>
            <a:custGeom>
              <a:avLst/>
              <a:gdLst>
                <a:gd name="T0" fmla="*/ 128 w 132"/>
                <a:gd name="T1" fmla="*/ 254 h 304"/>
                <a:gd name="T2" fmla="*/ 100 w 132"/>
                <a:gd name="T3" fmla="*/ 299 h 304"/>
                <a:gd name="T4" fmla="*/ 100 w 132"/>
                <a:gd name="T5" fmla="*/ 299 h 304"/>
                <a:gd name="T6" fmla="*/ 55 w 132"/>
                <a:gd name="T7" fmla="*/ 271 h 304"/>
                <a:gd name="T8" fmla="*/ 4 w 132"/>
                <a:gd name="T9" fmla="*/ 50 h 304"/>
                <a:gd name="T10" fmla="*/ 33 w 132"/>
                <a:gd name="T11" fmla="*/ 5 h 304"/>
                <a:gd name="T12" fmla="*/ 33 w 132"/>
                <a:gd name="T13" fmla="*/ 5 h 304"/>
                <a:gd name="T14" fmla="*/ 78 w 132"/>
                <a:gd name="T15" fmla="*/ 33 h 304"/>
                <a:gd name="T16" fmla="*/ 128 w 132"/>
                <a:gd name="T17" fmla="*/ 254 h 3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2"/>
                <a:gd name="T28" fmla="*/ 0 h 304"/>
                <a:gd name="T29" fmla="*/ 132 w 132"/>
                <a:gd name="T30" fmla="*/ 304 h 3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2" h="304">
                  <a:moveTo>
                    <a:pt x="128" y="254"/>
                  </a:moveTo>
                  <a:cubicBezTo>
                    <a:pt x="132" y="275"/>
                    <a:pt x="120" y="295"/>
                    <a:pt x="100" y="299"/>
                  </a:cubicBezTo>
                  <a:cubicBezTo>
                    <a:pt x="100" y="299"/>
                    <a:pt x="100" y="299"/>
                    <a:pt x="100" y="299"/>
                  </a:cubicBezTo>
                  <a:cubicBezTo>
                    <a:pt x="79" y="304"/>
                    <a:pt x="59" y="291"/>
                    <a:pt x="55" y="27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0" y="29"/>
                    <a:pt x="12" y="9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53" y="0"/>
                    <a:pt x="73" y="13"/>
                    <a:pt x="78" y="33"/>
                  </a:cubicBezTo>
                  <a:lnTo>
                    <a:pt x="128" y="254"/>
                  </a:lnTo>
                  <a:close/>
                </a:path>
              </a:pathLst>
            </a:custGeom>
            <a:solidFill>
              <a:srgbClr val="FFC19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2" name="Freeform 44"/>
            <p:cNvSpPr>
              <a:spLocks noChangeArrowheads="1"/>
            </p:cNvSpPr>
            <p:nvPr/>
          </p:nvSpPr>
          <p:spPr bwMode="auto">
            <a:xfrm>
              <a:off x="3127" y="1061"/>
              <a:ext cx="68" cy="376"/>
            </a:xfrm>
            <a:custGeom>
              <a:avLst/>
              <a:gdLst>
                <a:gd name="T0" fmla="*/ 28 w 29"/>
                <a:gd name="T1" fmla="*/ 145 h 159"/>
                <a:gd name="T2" fmla="*/ 10 w 29"/>
                <a:gd name="T3" fmla="*/ 0 h 159"/>
                <a:gd name="T4" fmla="*/ 2 w 29"/>
                <a:gd name="T5" fmla="*/ 32 h 159"/>
                <a:gd name="T6" fmla="*/ 28 w 29"/>
                <a:gd name="T7" fmla="*/ 159 h 159"/>
                <a:gd name="T8" fmla="*/ 28 w 29"/>
                <a:gd name="T9" fmla="*/ 145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159"/>
                <a:gd name="T17" fmla="*/ 29 w 29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159">
                  <a:moveTo>
                    <a:pt x="28" y="14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9"/>
                    <a:pt x="0" y="20"/>
                    <a:pt x="2" y="32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9" y="154"/>
                    <a:pt x="29" y="150"/>
                    <a:pt x="28" y="145"/>
                  </a:cubicBezTo>
                  <a:close/>
                </a:path>
              </a:pathLst>
            </a:custGeom>
            <a:solidFill>
              <a:srgbClr val="EFAD8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3" name="Freeform 45"/>
            <p:cNvSpPr>
              <a:spLocks noChangeArrowheads="1"/>
            </p:cNvSpPr>
            <p:nvPr/>
          </p:nvSpPr>
          <p:spPr bwMode="auto">
            <a:xfrm>
              <a:off x="2949" y="985"/>
              <a:ext cx="312" cy="717"/>
            </a:xfrm>
            <a:custGeom>
              <a:avLst/>
              <a:gdLst>
                <a:gd name="T0" fmla="*/ 128 w 132"/>
                <a:gd name="T1" fmla="*/ 254 h 303"/>
                <a:gd name="T2" fmla="*/ 100 w 132"/>
                <a:gd name="T3" fmla="*/ 299 h 303"/>
                <a:gd name="T4" fmla="*/ 100 w 132"/>
                <a:gd name="T5" fmla="*/ 299 h 303"/>
                <a:gd name="T6" fmla="*/ 55 w 132"/>
                <a:gd name="T7" fmla="*/ 270 h 303"/>
                <a:gd name="T8" fmla="*/ 4 w 132"/>
                <a:gd name="T9" fmla="*/ 49 h 303"/>
                <a:gd name="T10" fmla="*/ 33 w 132"/>
                <a:gd name="T11" fmla="*/ 4 h 303"/>
                <a:gd name="T12" fmla="*/ 33 w 132"/>
                <a:gd name="T13" fmla="*/ 4 h 303"/>
                <a:gd name="T14" fmla="*/ 78 w 132"/>
                <a:gd name="T15" fmla="*/ 32 h 303"/>
                <a:gd name="T16" fmla="*/ 128 w 132"/>
                <a:gd name="T17" fmla="*/ 254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2"/>
                <a:gd name="T28" fmla="*/ 0 h 303"/>
                <a:gd name="T29" fmla="*/ 132 w 132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2" h="303">
                  <a:moveTo>
                    <a:pt x="128" y="254"/>
                  </a:moveTo>
                  <a:cubicBezTo>
                    <a:pt x="132" y="274"/>
                    <a:pt x="120" y="294"/>
                    <a:pt x="100" y="299"/>
                  </a:cubicBezTo>
                  <a:cubicBezTo>
                    <a:pt x="100" y="299"/>
                    <a:pt x="100" y="299"/>
                    <a:pt x="100" y="299"/>
                  </a:cubicBezTo>
                  <a:cubicBezTo>
                    <a:pt x="79" y="303"/>
                    <a:pt x="59" y="291"/>
                    <a:pt x="55" y="270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29"/>
                    <a:pt x="12" y="9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53" y="0"/>
                    <a:pt x="73" y="12"/>
                    <a:pt x="78" y="32"/>
                  </a:cubicBezTo>
                  <a:lnTo>
                    <a:pt x="128" y="254"/>
                  </a:lnTo>
                  <a:close/>
                </a:path>
              </a:pathLst>
            </a:custGeom>
            <a:solidFill>
              <a:srgbClr val="FFC19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4" name="Freeform 46"/>
            <p:cNvSpPr>
              <a:spLocks noChangeArrowheads="1"/>
            </p:cNvSpPr>
            <p:nvPr/>
          </p:nvSpPr>
          <p:spPr bwMode="auto">
            <a:xfrm>
              <a:off x="2954" y="1025"/>
              <a:ext cx="68" cy="377"/>
            </a:xfrm>
            <a:custGeom>
              <a:avLst/>
              <a:gdLst>
                <a:gd name="T0" fmla="*/ 28 w 29"/>
                <a:gd name="T1" fmla="*/ 145 h 159"/>
                <a:gd name="T2" fmla="*/ 10 w 29"/>
                <a:gd name="T3" fmla="*/ 0 h 159"/>
                <a:gd name="T4" fmla="*/ 2 w 29"/>
                <a:gd name="T5" fmla="*/ 32 h 159"/>
                <a:gd name="T6" fmla="*/ 28 w 29"/>
                <a:gd name="T7" fmla="*/ 159 h 159"/>
                <a:gd name="T8" fmla="*/ 28 w 29"/>
                <a:gd name="T9" fmla="*/ 145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159"/>
                <a:gd name="T17" fmla="*/ 29 w 29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159">
                  <a:moveTo>
                    <a:pt x="28" y="14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9"/>
                    <a:pt x="0" y="21"/>
                    <a:pt x="2" y="32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9" y="155"/>
                    <a:pt x="29" y="150"/>
                    <a:pt x="28" y="145"/>
                  </a:cubicBezTo>
                  <a:close/>
                </a:path>
              </a:pathLst>
            </a:custGeom>
            <a:solidFill>
              <a:srgbClr val="EFAD8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5" name="Freeform 47"/>
            <p:cNvSpPr>
              <a:spLocks noChangeArrowheads="1"/>
            </p:cNvSpPr>
            <p:nvPr/>
          </p:nvSpPr>
          <p:spPr bwMode="auto">
            <a:xfrm>
              <a:off x="2710" y="715"/>
              <a:ext cx="402" cy="1101"/>
            </a:xfrm>
            <a:custGeom>
              <a:avLst/>
              <a:gdLst>
                <a:gd name="T0" fmla="*/ 165 w 170"/>
                <a:gd name="T1" fmla="*/ 416 h 465"/>
                <a:gd name="T2" fmla="*/ 137 w 170"/>
                <a:gd name="T3" fmla="*/ 461 h 465"/>
                <a:gd name="T4" fmla="*/ 137 w 170"/>
                <a:gd name="T5" fmla="*/ 461 h 465"/>
                <a:gd name="T6" fmla="*/ 92 w 170"/>
                <a:gd name="T7" fmla="*/ 432 h 465"/>
                <a:gd name="T8" fmla="*/ 5 w 170"/>
                <a:gd name="T9" fmla="*/ 49 h 465"/>
                <a:gd name="T10" fmla="*/ 33 w 170"/>
                <a:gd name="T11" fmla="*/ 4 h 465"/>
                <a:gd name="T12" fmla="*/ 33 w 170"/>
                <a:gd name="T13" fmla="*/ 4 h 465"/>
                <a:gd name="T14" fmla="*/ 78 w 170"/>
                <a:gd name="T15" fmla="*/ 33 h 465"/>
                <a:gd name="T16" fmla="*/ 165 w 170"/>
                <a:gd name="T17" fmla="*/ 416 h 4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0"/>
                <a:gd name="T28" fmla="*/ 0 h 465"/>
                <a:gd name="T29" fmla="*/ 170 w 170"/>
                <a:gd name="T30" fmla="*/ 465 h 4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0" h="465">
                  <a:moveTo>
                    <a:pt x="165" y="416"/>
                  </a:moveTo>
                  <a:cubicBezTo>
                    <a:pt x="170" y="436"/>
                    <a:pt x="157" y="456"/>
                    <a:pt x="137" y="461"/>
                  </a:cubicBezTo>
                  <a:cubicBezTo>
                    <a:pt x="137" y="461"/>
                    <a:pt x="137" y="461"/>
                    <a:pt x="137" y="461"/>
                  </a:cubicBezTo>
                  <a:cubicBezTo>
                    <a:pt x="117" y="465"/>
                    <a:pt x="97" y="453"/>
                    <a:pt x="92" y="432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0" y="29"/>
                    <a:pt x="13" y="9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54" y="0"/>
                    <a:pt x="74" y="12"/>
                    <a:pt x="78" y="33"/>
                  </a:cubicBezTo>
                  <a:lnTo>
                    <a:pt x="165" y="416"/>
                  </a:lnTo>
                  <a:close/>
                </a:path>
              </a:pathLst>
            </a:custGeom>
            <a:solidFill>
              <a:srgbClr val="FFC197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6" name="Freeform 48"/>
            <p:cNvSpPr>
              <a:spLocks noChangeArrowheads="1"/>
            </p:cNvSpPr>
            <p:nvPr/>
          </p:nvSpPr>
          <p:spPr bwMode="auto">
            <a:xfrm>
              <a:off x="2748" y="743"/>
              <a:ext cx="128" cy="126"/>
            </a:xfrm>
            <a:custGeom>
              <a:avLst/>
              <a:gdLst>
                <a:gd name="T0" fmla="*/ 54 w 54"/>
                <a:gd name="T1" fmla="*/ 39 h 53"/>
                <a:gd name="T2" fmla="*/ 49 w 54"/>
                <a:gd name="T3" fmla="*/ 21 h 53"/>
                <a:gd name="T4" fmla="*/ 21 w 54"/>
                <a:gd name="T5" fmla="*/ 3 h 53"/>
                <a:gd name="T6" fmla="*/ 3 w 54"/>
                <a:gd name="T7" fmla="*/ 32 h 53"/>
                <a:gd name="T8" fmla="*/ 7 w 54"/>
                <a:gd name="T9" fmla="*/ 50 h 53"/>
                <a:gd name="T10" fmla="*/ 30 w 54"/>
                <a:gd name="T11" fmla="*/ 49 h 53"/>
                <a:gd name="T12" fmla="*/ 54 w 54"/>
                <a:gd name="T13" fmla="*/ 39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53"/>
                <a:gd name="T23" fmla="*/ 54 w 54"/>
                <a:gd name="T24" fmla="*/ 53 h 5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53">
                  <a:moveTo>
                    <a:pt x="54" y="39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7" y="8"/>
                    <a:pt x="34" y="0"/>
                    <a:pt x="21" y="3"/>
                  </a:cubicBezTo>
                  <a:cubicBezTo>
                    <a:pt x="8" y="6"/>
                    <a:pt x="0" y="19"/>
                    <a:pt x="3" y="32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15" y="53"/>
                    <a:pt x="30" y="49"/>
                  </a:cubicBezTo>
                  <a:cubicBezTo>
                    <a:pt x="49" y="44"/>
                    <a:pt x="49" y="43"/>
                    <a:pt x="54" y="39"/>
                  </a:cubicBezTo>
                  <a:close/>
                </a:path>
              </a:pathLst>
            </a:custGeom>
            <a:solidFill>
              <a:srgbClr val="FFD9B4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7" name="Freeform 49"/>
            <p:cNvSpPr>
              <a:spLocks noChangeArrowheads="1"/>
            </p:cNvSpPr>
            <p:nvPr/>
          </p:nvSpPr>
          <p:spPr bwMode="auto">
            <a:xfrm>
              <a:off x="2840" y="1184"/>
              <a:ext cx="123" cy="40"/>
            </a:xfrm>
            <a:custGeom>
              <a:avLst/>
              <a:gdLst>
                <a:gd name="T0" fmla="*/ 52 w 52"/>
                <a:gd name="T1" fmla="*/ 3 h 17"/>
                <a:gd name="T2" fmla="*/ 50 w 52"/>
                <a:gd name="T3" fmla="*/ 6 h 17"/>
                <a:gd name="T4" fmla="*/ 4 w 52"/>
                <a:gd name="T5" fmla="*/ 16 h 17"/>
                <a:gd name="T6" fmla="*/ 0 w 52"/>
                <a:gd name="T7" fmla="*/ 14 h 17"/>
                <a:gd name="T8" fmla="*/ 0 w 52"/>
                <a:gd name="T9" fmla="*/ 14 h 17"/>
                <a:gd name="T10" fmla="*/ 2 w 52"/>
                <a:gd name="T11" fmla="*/ 11 h 17"/>
                <a:gd name="T12" fmla="*/ 48 w 52"/>
                <a:gd name="T13" fmla="*/ 1 h 17"/>
                <a:gd name="T14" fmla="*/ 52 w 52"/>
                <a:gd name="T15" fmla="*/ 3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"/>
                <a:gd name="T25" fmla="*/ 0 h 17"/>
                <a:gd name="T26" fmla="*/ 52 w 5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" h="17">
                  <a:moveTo>
                    <a:pt x="52" y="3"/>
                  </a:moveTo>
                  <a:cubicBezTo>
                    <a:pt x="52" y="4"/>
                    <a:pt x="51" y="6"/>
                    <a:pt x="50" y="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7"/>
                    <a:pt x="1" y="16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1" y="12"/>
                    <a:pt x="2" y="1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0" y="0"/>
                    <a:pt x="51" y="1"/>
                    <a:pt x="52" y="3"/>
                  </a:cubicBezTo>
                  <a:close/>
                </a:path>
              </a:pathLst>
            </a:custGeom>
            <a:solidFill>
              <a:srgbClr val="FFD9B4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8" name="Freeform 50"/>
            <p:cNvSpPr>
              <a:spLocks noChangeArrowheads="1"/>
            </p:cNvSpPr>
            <p:nvPr/>
          </p:nvSpPr>
          <p:spPr bwMode="auto">
            <a:xfrm>
              <a:off x="2876" y="1222"/>
              <a:ext cx="66" cy="26"/>
            </a:xfrm>
            <a:custGeom>
              <a:avLst/>
              <a:gdLst>
                <a:gd name="T0" fmla="*/ 28 w 28"/>
                <a:gd name="T1" fmla="*/ 3 h 11"/>
                <a:gd name="T2" fmla="*/ 26 w 28"/>
                <a:gd name="T3" fmla="*/ 5 h 11"/>
                <a:gd name="T4" fmla="*/ 3 w 28"/>
                <a:gd name="T5" fmla="*/ 11 h 11"/>
                <a:gd name="T6" fmla="*/ 0 w 28"/>
                <a:gd name="T7" fmla="*/ 9 h 11"/>
                <a:gd name="T8" fmla="*/ 0 w 28"/>
                <a:gd name="T9" fmla="*/ 9 h 11"/>
                <a:gd name="T10" fmla="*/ 2 w 28"/>
                <a:gd name="T11" fmla="*/ 6 h 11"/>
                <a:gd name="T12" fmla="*/ 25 w 28"/>
                <a:gd name="T13" fmla="*/ 1 h 11"/>
                <a:gd name="T14" fmla="*/ 28 w 28"/>
                <a:gd name="T15" fmla="*/ 3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11"/>
                <a:gd name="T26" fmla="*/ 28 w 28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11">
                  <a:moveTo>
                    <a:pt x="28" y="3"/>
                  </a:moveTo>
                  <a:cubicBezTo>
                    <a:pt x="28" y="4"/>
                    <a:pt x="27" y="5"/>
                    <a:pt x="26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1"/>
                    <a:pt x="28" y="3"/>
                  </a:cubicBezTo>
                  <a:close/>
                </a:path>
              </a:pathLst>
            </a:custGeom>
            <a:solidFill>
              <a:srgbClr val="FFD9B4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69" name="Freeform 51"/>
            <p:cNvSpPr>
              <a:spLocks noChangeArrowheads="1"/>
            </p:cNvSpPr>
            <p:nvPr/>
          </p:nvSpPr>
          <p:spPr bwMode="auto">
            <a:xfrm>
              <a:off x="3020" y="1830"/>
              <a:ext cx="814" cy="1045"/>
            </a:xfrm>
            <a:custGeom>
              <a:avLst/>
              <a:gdLst>
                <a:gd name="T0" fmla="*/ 65 w 344"/>
                <a:gd name="T1" fmla="*/ 441 h 441"/>
                <a:gd name="T2" fmla="*/ 0 w 344"/>
                <a:gd name="T3" fmla="*/ 49 h 441"/>
                <a:gd name="T4" fmla="*/ 245 w 344"/>
                <a:gd name="T5" fmla="*/ 0 h 441"/>
                <a:gd name="T6" fmla="*/ 344 w 344"/>
                <a:gd name="T7" fmla="*/ 441 h 441"/>
                <a:gd name="T8" fmla="*/ 65 w 344"/>
                <a:gd name="T9" fmla="*/ 441 h 4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"/>
                <a:gd name="T16" fmla="*/ 0 h 441"/>
                <a:gd name="T17" fmla="*/ 344 w 344"/>
                <a:gd name="T18" fmla="*/ 441 h 4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" h="441">
                  <a:moveTo>
                    <a:pt x="65" y="441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40" y="52"/>
                    <a:pt x="205" y="21"/>
                    <a:pt x="245" y="0"/>
                  </a:cubicBezTo>
                  <a:cubicBezTo>
                    <a:pt x="344" y="441"/>
                    <a:pt x="344" y="441"/>
                    <a:pt x="344" y="441"/>
                  </a:cubicBezTo>
                  <a:lnTo>
                    <a:pt x="65" y="441"/>
                  </a:lnTo>
                  <a:close/>
                </a:path>
              </a:pathLst>
            </a:custGeom>
            <a:solidFill>
              <a:srgbClr val="AA4056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187624" y="1052736"/>
            <a:ext cx="786305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声音的强弱常用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分贝（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dB)</a:t>
            </a: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来表示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．</a:t>
            </a:r>
            <a:br>
              <a:rPr lang="zh-CN" altLang="en-US" dirty="0" smtClean="0">
                <a:latin typeface="黑体" pitchFamily="2" charset="-122"/>
                <a:ea typeface="黑体" pitchFamily="2" charset="-122"/>
              </a:rPr>
            </a:br>
            <a:endParaRPr lang="zh-CN" alt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4067944" y="2708920"/>
            <a:ext cx="480131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ea typeface="楷体" pitchFamily="49" charset="-122"/>
              </a:rPr>
              <a:t>阅读书</a:t>
            </a:r>
            <a:r>
              <a:rPr lang="en-US" altLang="zh-CN" sz="3600" dirty="0" smtClean="0">
                <a:ea typeface="楷体" pitchFamily="49" charset="-122"/>
              </a:rPr>
              <a:t>41</a:t>
            </a:r>
            <a:r>
              <a:rPr lang="zh-CN" altLang="en-US" sz="3600" dirty="0" smtClean="0">
                <a:ea typeface="楷体" pitchFamily="49" charset="-122"/>
              </a:rPr>
              <a:t>页：</a:t>
            </a:r>
            <a:endParaRPr lang="en-US" altLang="zh-CN" sz="3600" dirty="0" smtClean="0">
              <a:ea typeface="楷体" pitchFamily="49" charset="-122"/>
            </a:endParaRPr>
          </a:p>
          <a:p>
            <a:r>
              <a:rPr lang="zh-CN" altLang="en-US" sz="3600" dirty="0" smtClean="0">
                <a:ea typeface="楷体" pitchFamily="49" charset="-122"/>
              </a:rPr>
              <a:t>听觉效果与声音的强弱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音调：</a:t>
            </a:r>
            <a:br>
              <a:rPr lang="zh-CN" altLang="en-US" b="1" dirty="0" smtClean="0">
                <a:latin typeface="黑体" pitchFamily="2" charset="-122"/>
                <a:ea typeface="黑体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3921299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我们把声音的</a:t>
            </a:r>
            <a:r>
              <a:rPr lang="zh-CN" altLang="en-US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高低称为音调。</a:t>
            </a:r>
            <a:endParaRPr lang="en-US" altLang="zh-CN" b="1" dirty="0" smtClean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b="1" dirty="0" smtClean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b="1" dirty="0" smtClean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思考：有时我们听到的声音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尖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，有时有的声音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低沉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，那么声音的音调和什么因素有关呢？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实验二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ea typeface="楷体" pitchFamily="49" charset="-122"/>
              </a:rPr>
              <a:t>设计实验探究：音调与什么因素有关</a:t>
            </a:r>
            <a:r>
              <a:rPr lang="en-US" altLang="zh-CN" dirty="0" smtClean="0">
                <a:ea typeface="楷体" pitchFamily="49" charset="-122"/>
              </a:rPr>
              <a:t>?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>
                <a:ea typeface="楷体" pitchFamily="49" charset="-122"/>
              </a:rPr>
              <a:t>通过实验探究：音调与什么因素有关</a:t>
            </a:r>
            <a:r>
              <a:rPr lang="en-US" altLang="zh-CN" dirty="0" smtClean="0">
                <a:ea typeface="楷体" pitchFamily="49" charset="-122"/>
              </a:rPr>
              <a:t>?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影响声音音调的因素</a:t>
            </a:r>
            <a:br>
              <a:rPr lang="zh-CN" altLang="en-US" b="1" dirty="0" smtClean="0">
                <a:latin typeface="黑体" pitchFamily="2" charset="-122"/>
                <a:ea typeface="黑体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音调高低与发声物体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振动快慢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有关，物体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振动越快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音调就越高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．</a:t>
            </a:r>
          </a:p>
          <a:p>
            <a:pPr>
              <a:buNone/>
            </a:pP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物体每秒钟振动的次数称为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频率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．频率的单位是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赫兹（赫），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用符号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Hz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表示．例：物体每秒振动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次，则其振动频率为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1Hz.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每秒振动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次，则为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10HZ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．</a:t>
            </a:r>
            <a:endParaRPr lang="zh-CN" altLang="en-US" dirty="0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412776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实验三</a:t>
            </a:r>
            <a:r>
              <a:rPr lang="en-US" altLang="zh-CN" sz="4000" dirty="0" smtClean="0"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4000" dirty="0" smtClean="0">
                <a:latin typeface="黑体" pitchFamily="2" charset="-122"/>
                <a:ea typeface="黑体" pitchFamily="2" charset="-122"/>
              </a:rPr>
            </a:b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设计一个实验区分响度和音调</a:t>
            </a:r>
            <a:endParaRPr lang="zh-CN" altLang="en-US" sz="40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340768"/>
            <a:ext cx="432048" cy="936104"/>
          </a:xfrm>
          <a:prstGeom prst="rect">
            <a:avLst/>
          </a:prstGeom>
          <a:noFill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340768"/>
            <a:ext cx="412750" cy="998364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323528" y="2780928"/>
            <a:ext cx="5472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分别用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不相同的力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吹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同一个试管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，试管所发出的声音相同吗？有什么区别？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4725144"/>
            <a:ext cx="53285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、用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相同的力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吹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不同的试管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，每个试管所发出的声音相同吗？有什么区别？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2200" y="4869160"/>
            <a:ext cx="2160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声音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高低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不同（音调）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72200" y="2852936"/>
            <a:ext cx="23391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声音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大小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不同（响度）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Arial" charset="0"/>
                <a:ea typeface="黑体" pitchFamily="2" charset="-122"/>
              </a:rPr>
              <a:t>3.</a:t>
            </a:r>
            <a:r>
              <a:rPr lang="zh-CN" altLang="en-US" b="1" dirty="0" smtClean="0">
                <a:latin typeface="Arial" charset="0"/>
                <a:ea typeface="黑体" pitchFamily="2" charset="-122"/>
              </a:rPr>
              <a:t>音色（音品）</a:t>
            </a:r>
            <a:br>
              <a:rPr lang="zh-CN" altLang="en-US" b="1" dirty="0" smtClean="0">
                <a:latin typeface="Arial" charset="0"/>
                <a:ea typeface="黑体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Arial" charset="0"/>
                <a:ea typeface="楷体" pitchFamily="49" charset="-122"/>
              </a:rPr>
              <a:t>反映声音的品质与特色。</a:t>
            </a:r>
            <a:endParaRPr lang="zh-CN" altLang="en-US" dirty="0" smtClean="0">
              <a:solidFill>
                <a:srgbClr val="FF0000"/>
              </a:solidFill>
              <a:latin typeface="Arial" charset="0"/>
              <a:ea typeface="楷体" pitchFamily="49" charset="-122"/>
            </a:endParaRPr>
          </a:p>
          <a:p>
            <a:r>
              <a:rPr lang="zh-CN" altLang="en-US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楷体" pitchFamily="49" charset="-122"/>
              </a:rPr>
              <a:t>下面请同学们注意听，判断是谁发出的声音？哪种乐器发出的声音</a:t>
            </a:r>
            <a:r>
              <a:rPr lang="en-US" altLang="zh-CN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楷体" pitchFamily="49" charset="-122"/>
              </a:rPr>
              <a:t>?</a:t>
            </a:r>
          </a:p>
          <a:p>
            <a:endParaRPr lang="zh-CN" altLang="en-US" dirty="0"/>
          </a:p>
        </p:txBody>
      </p:sp>
      <p:pic>
        <p:nvPicPr>
          <p:cNvPr id="6" name="1钢琴_clip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267744" y="3861048"/>
            <a:ext cx="1224136" cy="1224136"/>
          </a:xfrm>
          <a:prstGeom prst="rect">
            <a:avLst/>
          </a:prstGeom>
        </p:spPr>
      </p:pic>
      <p:pic>
        <p:nvPicPr>
          <p:cNvPr id="7" name="2二胡_clip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5868144" y="3861048"/>
            <a:ext cx="1296144" cy="12961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2160" y="530120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ea typeface="楷体" pitchFamily="49" charset="-122"/>
              </a:rPr>
              <a:t>二胡</a:t>
            </a:r>
            <a:endParaRPr lang="zh-CN" altLang="en-US" sz="3200" dirty="0"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3728" y="530120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ea typeface="楷体" pitchFamily="49" charset="-122"/>
              </a:rPr>
              <a:t>钢琴</a:t>
            </a:r>
            <a:endParaRPr lang="zh-CN" altLang="en-US" sz="3200" dirty="0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5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2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2016224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latin typeface="Arial" charset="0"/>
                <a:ea typeface="楷体" pitchFamily="49" charset="-122"/>
              </a:rPr>
              <a:t>不同物体发出的声音，其音色是不同的，因此我们才能分辨不同的人的讲话，不同乐器的演奏等．</a:t>
            </a:r>
            <a:endParaRPr lang="zh-CN" altLang="en-US" dirty="0"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861048"/>
            <a:ext cx="8229600" cy="2265115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 </a:t>
            </a:r>
            <a:r>
              <a:rPr lang="zh-CN" altLang="en-US" b="1" dirty="0" smtClean="0">
                <a:latin typeface="Arial" charset="0"/>
                <a:ea typeface="楷体" pitchFamily="49" charset="-122"/>
              </a:rPr>
              <a:t>我们能够区分不同人，不同乐器的声音都是由于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charset="0"/>
                <a:ea typeface="楷体" pitchFamily="49" charset="-122"/>
              </a:rPr>
              <a:t>音色</a:t>
            </a:r>
            <a:r>
              <a:rPr lang="zh-CN" altLang="en-US" b="1" dirty="0" smtClean="0">
                <a:latin typeface="Arial" charset="0"/>
                <a:ea typeface="楷体" pitchFamily="49" charset="-122"/>
              </a:rPr>
              <a:t>的不同。</a:t>
            </a:r>
            <a:endParaRPr lang="zh-CN" altLang="en-US" dirty="0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944216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 总结：</a:t>
            </a: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b="1" dirty="0" smtClean="0">
                <a:latin typeface="黑体" pitchFamily="2" charset="-122"/>
                <a:ea typeface="黑体" pitchFamily="2" charset="-122"/>
              </a:rPr>
            </a:br>
            <a:r>
              <a:rPr lang="zh-CN" altLang="en-US" b="1" u="sng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响度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b="1" u="sng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音调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和</a:t>
            </a:r>
            <a:r>
              <a:rPr lang="zh-CN" altLang="en-US" b="1" u="sng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音色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是决定乐音特征的三个因素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2564904"/>
            <a:ext cx="8229600" cy="3240360"/>
          </a:xfrm>
        </p:spPr>
        <p:txBody>
          <a:bodyPr>
            <a:normAutofit lnSpcReduction="10000"/>
          </a:bodyPr>
          <a:lstStyle/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响度：声音的强弱（大小）（与振幅有关）</a:t>
            </a:r>
          </a:p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音调：声音的高低（与振动快慢即频率有关）</a:t>
            </a:r>
          </a:p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音色（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音品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）反映声音的品质与特色</a:t>
            </a:r>
            <a:endParaRPr lang="zh-CN" altLang="en-US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（与物体、材料、结构有关）</a:t>
            </a:r>
          </a:p>
          <a:p>
            <a:endParaRPr lang="zh-CN" altLang="en-US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8507288" cy="5937523"/>
          </a:xfrm>
        </p:spPr>
        <p:txBody>
          <a:bodyPr>
            <a:normAutofit lnSpcReduction="10000"/>
          </a:bodyPr>
          <a:lstStyle/>
          <a:p>
            <a:pPr lvl="2" algn="just">
              <a:lnSpc>
                <a:spcPct val="90000"/>
              </a:lnSpc>
              <a:buFontTx/>
              <a:buNone/>
            </a:pPr>
            <a:endParaRPr lang="en-US" altLang="zh-CN" sz="3000" b="1" dirty="0" smtClean="0"/>
          </a:p>
          <a:p>
            <a:pPr lvl="2" algn="just">
              <a:lnSpc>
                <a:spcPct val="90000"/>
              </a:lnSpc>
              <a:buFontTx/>
              <a:buNone/>
            </a:pPr>
            <a:r>
              <a:rPr lang="zh-CN" altLang="en-US" sz="4800" b="1" dirty="0" smtClean="0"/>
              <a:t>小练习</a:t>
            </a:r>
            <a:endParaRPr lang="en-US" altLang="zh-CN" sz="4800" b="1" dirty="0" smtClean="0"/>
          </a:p>
          <a:p>
            <a:pPr lvl="2" algn="just">
              <a:lnSpc>
                <a:spcPct val="90000"/>
              </a:lnSpc>
              <a:buFontTx/>
              <a:buNone/>
            </a:pPr>
            <a:endParaRPr lang="en-US" altLang="zh-CN" sz="3000" b="1" dirty="0" smtClean="0"/>
          </a:p>
          <a:p>
            <a:pPr lvl="2" algn="just"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ea typeface="楷体" pitchFamily="49" charset="-122"/>
              </a:rPr>
              <a:t>１、音调表示声音的</a:t>
            </a:r>
            <a:r>
              <a:rPr lang="en-US" altLang="zh-CN" sz="3600" b="1" dirty="0" smtClean="0">
                <a:ea typeface="楷体" pitchFamily="49" charset="-122"/>
              </a:rPr>
              <a:t>_____</a:t>
            </a:r>
            <a:r>
              <a:rPr lang="zh-CN" altLang="en-US" sz="3600" b="1" dirty="0" smtClean="0">
                <a:ea typeface="楷体" pitchFamily="49" charset="-122"/>
              </a:rPr>
              <a:t>，它由发声体振动的频率所决定，频率越大，音调越</a:t>
            </a:r>
            <a:r>
              <a:rPr lang="en-US" altLang="zh-CN" sz="3600" b="1" dirty="0" smtClean="0">
                <a:ea typeface="楷体" pitchFamily="49" charset="-122"/>
              </a:rPr>
              <a:t>_____</a:t>
            </a:r>
            <a:r>
              <a:rPr lang="zh-CN" altLang="en-US" sz="3600" b="1" dirty="0" smtClean="0">
                <a:ea typeface="楷体" pitchFamily="49" charset="-122"/>
              </a:rPr>
              <a:t>。</a:t>
            </a:r>
          </a:p>
          <a:p>
            <a:pPr lvl="2" algn="just">
              <a:lnSpc>
                <a:spcPct val="90000"/>
              </a:lnSpc>
              <a:buFontTx/>
              <a:buNone/>
            </a:pPr>
            <a:r>
              <a:rPr lang="en-US" altLang="zh-CN" sz="3600" b="1" dirty="0" smtClean="0">
                <a:ea typeface="楷体" pitchFamily="49" charset="-122"/>
              </a:rPr>
              <a:t>2</a:t>
            </a:r>
            <a:r>
              <a:rPr lang="zh-CN" altLang="en-US" sz="3600" b="1" dirty="0" smtClean="0">
                <a:ea typeface="楷体" pitchFamily="49" charset="-122"/>
              </a:rPr>
              <a:t>、响度表示声音的</a:t>
            </a:r>
            <a:r>
              <a:rPr lang="en-US" altLang="zh-CN" sz="3600" b="1" dirty="0" smtClean="0">
                <a:ea typeface="楷体" pitchFamily="49" charset="-122"/>
              </a:rPr>
              <a:t>_____ </a:t>
            </a:r>
            <a:r>
              <a:rPr lang="zh-CN" altLang="en-US" sz="3600" b="1" dirty="0" smtClean="0">
                <a:ea typeface="楷体" pitchFamily="49" charset="-122"/>
              </a:rPr>
              <a:t>。它与发声体的振幅有关，振幅越</a:t>
            </a:r>
            <a:r>
              <a:rPr lang="en-US" altLang="zh-CN" sz="3600" b="1" dirty="0" smtClean="0">
                <a:ea typeface="楷体" pitchFamily="49" charset="-122"/>
              </a:rPr>
              <a:t>___,</a:t>
            </a:r>
            <a:r>
              <a:rPr lang="zh-CN" altLang="en-US" sz="3600" b="1" dirty="0" smtClean="0">
                <a:ea typeface="楷体" pitchFamily="49" charset="-122"/>
              </a:rPr>
              <a:t>响度越</a:t>
            </a:r>
            <a:r>
              <a:rPr lang="en-US" altLang="zh-CN" sz="3600" b="1" dirty="0" smtClean="0">
                <a:ea typeface="楷体" pitchFamily="49" charset="-122"/>
              </a:rPr>
              <a:t>_____</a:t>
            </a:r>
            <a:endParaRPr lang="zh-CN" altLang="en-US" sz="3600" b="1" dirty="0" smtClean="0">
              <a:ea typeface="楷体" pitchFamily="49" charset="-122"/>
            </a:endParaRPr>
          </a:p>
          <a:p>
            <a:pPr lvl="2" algn="just">
              <a:lnSpc>
                <a:spcPct val="90000"/>
              </a:lnSpc>
              <a:buFontTx/>
              <a:buNone/>
            </a:pPr>
            <a:r>
              <a:rPr lang="en-US" altLang="zh-CN" sz="3600" b="1" dirty="0" smtClean="0">
                <a:ea typeface="楷体" pitchFamily="49" charset="-122"/>
              </a:rPr>
              <a:t>3</a:t>
            </a:r>
            <a:r>
              <a:rPr lang="zh-CN" altLang="en-US" sz="3600" b="1" dirty="0" smtClean="0">
                <a:ea typeface="楷体" pitchFamily="49" charset="-122"/>
              </a:rPr>
              <a:t>、乐音除了音调、响度两个特征外，还有第三个特征叫</a:t>
            </a:r>
            <a:r>
              <a:rPr lang="en-US" altLang="zh-CN" sz="3600" b="1" dirty="0" smtClean="0">
                <a:ea typeface="楷体" pitchFamily="49" charset="-122"/>
              </a:rPr>
              <a:t>_____ </a:t>
            </a:r>
            <a:r>
              <a:rPr lang="zh-CN" altLang="en-US" sz="3600" b="1" dirty="0" smtClean="0">
                <a:ea typeface="楷体" pitchFamily="49" charset="-122"/>
              </a:rPr>
              <a:t>。</a:t>
            </a:r>
          </a:p>
          <a:p>
            <a:pPr>
              <a:lnSpc>
                <a:spcPct val="90000"/>
              </a:lnSpc>
            </a:pPr>
            <a:endParaRPr lang="zh-CN" altLang="en-US" sz="2400" b="1" dirty="0" smtClean="0">
              <a:solidFill>
                <a:srgbClr val="3333FF"/>
              </a:solidFill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80112" y="184482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高低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270892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高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0072" y="314096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强弱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2240" y="357301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大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400506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大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501317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音色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lvl="2" algn="just">
              <a:lnSpc>
                <a:spcPct val="90000"/>
              </a:lnSpc>
              <a:buFontTx/>
              <a:buNone/>
            </a:pPr>
            <a:endParaRPr lang="en-US" altLang="zh-CN" sz="3000" b="1" dirty="0" smtClean="0"/>
          </a:p>
          <a:p>
            <a:pPr lvl="2" algn="just">
              <a:lnSpc>
                <a:spcPct val="90000"/>
              </a:lnSpc>
              <a:buFontTx/>
              <a:buNone/>
            </a:pPr>
            <a:r>
              <a:rPr lang="en-US" altLang="zh-CN" sz="3000" b="1" dirty="0" smtClean="0">
                <a:ea typeface="楷体" pitchFamily="49" charset="-122"/>
              </a:rPr>
              <a:t>4</a:t>
            </a:r>
            <a:r>
              <a:rPr lang="zh-CN" altLang="en-US" sz="3000" b="1" dirty="0" smtClean="0">
                <a:ea typeface="楷体" pitchFamily="49" charset="-122"/>
              </a:rPr>
              <a:t>、</a:t>
            </a:r>
            <a:r>
              <a:rPr lang="zh-CN" altLang="en-US" sz="3600" b="1" dirty="0" smtClean="0">
                <a:ea typeface="楷体" pitchFamily="49" charset="-122"/>
              </a:rPr>
              <a:t>一名男低音歌手正在放声高歌，为他低声伴唱的是位女高音。他们谁的音调高？   谁的响度大？</a:t>
            </a:r>
            <a:endParaRPr lang="en-US" altLang="zh-CN" sz="3600" b="1" dirty="0" smtClean="0">
              <a:ea typeface="楷体" pitchFamily="49" charset="-122"/>
            </a:endParaRPr>
          </a:p>
          <a:p>
            <a:pPr lvl="2" algn="just">
              <a:lnSpc>
                <a:spcPct val="90000"/>
              </a:lnSpc>
              <a:buFontTx/>
              <a:buNone/>
            </a:pPr>
            <a:endParaRPr lang="zh-CN" altLang="en-US" sz="3600" b="1" dirty="0" smtClean="0">
              <a:ea typeface="楷体" pitchFamily="49" charset="-122"/>
            </a:endParaRPr>
          </a:p>
          <a:p>
            <a:pPr lvl="2" algn="just">
              <a:lnSpc>
                <a:spcPct val="90000"/>
              </a:lnSpc>
              <a:buFontTx/>
              <a:buNone/>
            </a:pPr>
            <a:endParaRPr lang="en-US" altLang="zh-CN" sz="3600" b="1" dirty="0" smtClean="0">
              <a:ea typeface="楷体" pitchFamily="49" charset="-122"/>
            </a:endParaRPr>
          </a:p>
          <a:p>
            <a:pPr lvl="2" algn="just">
              <a:lnSpc>
                <a:spcPct val="90000"/>
              </a:lnSpc>
              <a:buFontTx/>
              <a:buNone/>
            </a:pPr>
            <a:r>
              <a:rPr lang="en-US" altLang="zh-CN" sz="3600" b="1" dirty="0" smtClean="0">
                <a:ea typeface="楷体" pitchFamily="49" charset="-122"/>
              </a:rPr>
              <a:t>5</a:t>
            </a:r>
            <a:r>
              <a:rPr lang="zh-CN" altLang="en-US" sz="3600" b="1" dirty="0" smtClean="0">
                <a:ea typeface="楷体" pitchFamily="49" charset="-122"/>
              </a:rPr>
              <a:t>、比较牛和蚊子的叫声，</a:t>
            </a:r>
            <a:r>
              <a:rPr lang="en-US" altLang="zh-CN" sz="3600" b="1" dirty="0" smtClean="0">
                <a:ea typeface="楷体" pitchFamily="49" charset="-122"/>
              </a:rPr>
              <a:t>__  </a:t>
            </a:r>
            <a:r>
              <a:rPr lang="zh-CN" altLang="en-US" sz="3600" b="1" dirty="0" smtClean="0">
                <a:ea typeface="楷体" pitchFamily="49" charset="-122"/>
              </a:rPr>
              <a:t>的叫声响度大，</a:t>
            </a:r>
            <a:r>
              <a:rPr lang="en-US" altLang="zh-CN" sz="3600" b="1" dirty="0" smtClean="0">
                <a:ea typeface="楷体" pitchFamily="49" charset="-122"/>
              </a:rPr>
              <a:t>_______</a:t>
            </a:r>
            <a:r>
              <a:rPr lang="zh-CN" altLang="en-US" sz="3600" b="1" dirty="0" smtClean="0">
                <a:ea typeface="楷体" pitchFamily="49" charset="-122"/>
              </a:rPr>
              <a:t>的叫声音调高。</a:t>
            </a:r>
            <a:endParaRPr lang="en-US" altLang="zh-CN" sz="3600" b="1" dirty="0" smtClean="0">
              <a:ea typeface="楷体" pitchFamily="49" charset="-122"/>
            </a:endParaRPr>
          </a:p>
          <a:p>
            <a:pPr lvl="2" algn="just">
              <a:lnSpc>
                <a:spcPct val="90000"/>
              </a:lnSpc>
              <a:buFontTx/>
              <a:buNone/>
            </a:pPr>
            <a:r>
              <a:rPr lang="zh-CN" altLang="en-US" sz="2800" b="1" dirty="0" smtClean="0">
                <a:ea typeface="楷体" pitchFamily="49" charset="-122"/>
              </a:rPr>
              <a:t>６</a:t>
            </a:r>
            <a:r>
              <a:rPr lang="zh-CN" altLang="en-US" sz="3600" b="1" dirty="0" smtClean="0">
                <a:ea typeface="楷体" pitchFamily="49" charset="-122"/>
              </a:rPr>
              <a:t> 、人们能区分不同物体的声音，是根据声音的</a:t>
            </a:r>
            <a:r>
              <a:rPr lang="en-US" altLang="zh-CN" sz="3600" b="1" dirty="0" smtClean="0">
                <a:ea typeface="楷体" pitchFamily="49" charset="-122"/>
              </a:rPr>
              <a:t>_______</a:t>
            </a:r>
            <a:r>
              <a:rPr lang="zh-CN" altLang="en-US" sz="3600" b="1" dirty="0" smtClean="0">
                <a:ea typeface="楷体" pitchFamily="49" charset="-122"/>
              </a:rPr>
              <a:t>不同。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2348880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男低音：音调低，响度大；</a:t>
            </a:r>
            <a:endParaRPr lang="en-US" altLang="zh-CN" sz="3600" dirty="0" smtClean="0">
              <a:solidFill>
                <a:srgbClr val="FF0000"/>
              </a:solidFill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女高音：音调高，响度小</a:t>
            </a:r>
            <a:endParaRPr lang="zh-CN" altLang="en-US" sz="3600" dirty="0"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2240" y="350100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牛</a:t>
            </a:r>
            <a:endParaRPr lang="zh-CN" altLang="en-US" sz="36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393305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蚊子</a:t>
            </a:r>
            <a:endParaRPr lang="zh-CN" altLang="en-US" sz="36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508518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音色</a:t>
            </a:r>
            <a:endParaRPr lang="zh-CN" altLang="en-US" sz="3600" dirty="0">
              <a:solidFill>
                <a:srgbClr val="FF0000"/>
              </a:solidFill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小兔乖乖 _合并文件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19256" cy="5865515"/>
          </a:xfrm>
        </p:spPr>
        <p:txBody>
          <a:bodyPr/>
          <a:lstStyle/>
          <a:p>
            <a:r>
              <a:rPr lang="zh-CN" altLang="en-US" b="1" dirty="0" smtClean="0"/>
              <a:t>指出下列各种声音现象，反映了声音的哪些特征：</a:t>
            </a:r>
          </a:p>
          <a:p>
            <a:pPr>
              <a:buNone/>
            </a:pPr>
            <a:r>
              <a:rPr lang="zh-CN" altLang="en-US" b="1" dirty="0" smtClean="0">
                <a:ea typeface="楷体" pitchFamily="49" charset="-122"/>
              </a:rPr>
              <a:t>１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“</a:t>
            </a:r>
            <a:r>
              <a:rPr lang="zh-CN" altLang="en-US" b="1" dirty="0" smtClean="0">
                <a:ea typeface="楷体" pitchFamily="49" charset="-122"/>
              </a:rPr>
              <a:t>震耳欲聋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”</a:t>
            </a:r>
            <a:r>
              <a:rPr lang="zh-CN" altLang="en-US" b="1" dirty="0" smtClean="0">
                <a:ea typeface="楷体" pitchFamily="49" charset="-122"/>
              </a:rPr>
              <a:t>是指声音的</a:t>
            </a:r>
            <a:r>
              <a:rPr lang="en-US" altLang="zh-CN" b="1" dirty="0" smtClean="0">
                <a:ea typeface="楷体" pitchFamily="49" charset="-122"/>
              </a:rPr>
              <a:t>______</a:t>
            </a:r>
            <a:r>
              <a:rPr lang="zh-CN" altLang="en-US" b="1" dirty="0" smtClean="0">
                <a:ea typeface="楷体" pitchFamily="49" charset="-122"/>
              </a:rPr>
              <a:t>大；</a:t>
            </a:r>
          </a:p>
          <a:p>
            <a:pPr>
              <a:buNone/>
            </a:pPr>
            <a:r>
              <a:rPr lang="zh-CN" altLang="en-US" b="1" dirty="0" smtClean="0">
                <a:ea typeface="楷体" pitchFamily="49" charset="-122"/>
              </a:rPr>
              <a:t>２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“</a:t>
            </a:r>
            <a:r>
              <a:rPr lang="zh-CN" altLang="en-US" b="1" dirty="0" smtClean="0">
                <a:ea typeface="楷体" pitchFamily="49" charset="-122"/>
              </a:rPr>
              <a:t>脆如银铃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”</a:t>
            </a:r>
            <a:r>
              <a:rPr lang="zh-CN" altLang="en-US" b="1" dirty="0" smtClean="0">
                <a:ea typeface="楷体" pitchFamily="49" charset="-122"/>
              </a:rPr>
              <a:t>是指声音的</a:t>
            </a:r>
            <a:r>
              <a:rPr lang="en-US" altLang="zh-CN" b="1" dirty="0" smtClean="0">
                <a:ea typeface="楷体" pitchFamily="49" charset="-122"/>
              </a:rPr>
              <a:t>_____</a:t>
            </a:r>
            <a:r>
              <a:rPr lang="zh-CN" altLang="en-US" b="1" dirty="0" smtClean="0">
                <a:ea typeface="楷体" pitchFamily="49" charset="-122"/>
              </a:rPr>
              <a:t>高；</a:t>
            </a:r>
          </a:p>
          <a:p>
            <a:pPr>
              <a:buNone/>
            </a:pPr>
            <a:r>
              <a:rPr lang="zh-CN" altLang="en-US" b="1" dirty="0" smtClean="0">
                <a:ea typeface="楷体" pitchFamily="49" charset="-122"/>
              </a:rPr>
              <a:t>３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“</a:t>
            </a:r>
            <a:r>
              <a:rPr lang="zh-CN" altLang="en-US" b="1" dirty="0" smtClean="0">
                <a:ea typeface="楷体" pitchFamily="49" charset="-122"/>
              </a:rPr>
              <a:t>悦耳动听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”</a:t>
            </a:r>
            <a:r>
              <a:rPr lang="zh-CN" altLang="en-US" b="1" dirty="0" smtClean="0">
                <a:ea typeface="楷体" pitchFamily="49" charset="-122"/>
              </a:rPr>
              <a:t>是指声音的</a:t>
            </a:r>
            <a:r>
              <a:rPr lang="en-US" altLang="zh-CN" b="1" dirty="0" smtClean="0">
                <a:ea typeface="楷体" pitchFamily="49" charset="-122"/>
              </a:rPr>
              <a:t>______</a:t>
            </a:r>
            <a:r>
              <a:rPr lang="zh-CN" altLang="en-US" b="1" dirty="0" smtClean="0">
                <a:ea typeface="楷体" pitchFamily="49" charset="-122"/>
              </a:rPr>
              <a:t>好。</a:t>
            </a:r>
          </a:p>
          <a:p>
            <a:pPr>
              <a:buNone/>
            </a:pPr>
            <a:r>
              <a:rPr lang="zh-CN" altLang="en-US" dirty="0" smtClean="0"/>
              <a:t>４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“窃窃私语”是指声音的</a:t>
            </a:r>
            <a:r>
              <a:rPr lang="en-US" altLang="zh-CN" b="1" dirty="0" smtClean="0">
                <a:ea typeface="楷体" pitchFamily="49" charset="-122"/>
              </a:rPr>
              <a:t>__________</a:t>
            </a:r>
          </a:p>
          <a:p>
            <a:pPr>
              <a:buNone/>
            </a:pPr>
            <a:r>
              <a:rPr lang="zh-CN" altLang="en-US" b="1" dirty="0" smtClean="0">
                <a:ea typeface="楷体" pitchFamily="49" charset="-122"/>
              </a:rPr>
              <a:t>５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 “不敢高声语”中的“高”是指</a:t>
            </a:r>
            <a:r>
              <a:rPr lang="en-US" altLang="zh-CN" b="1" dirty="0" smtClean="0">
                <a:ea typeface="楷体" pitchFamily="49" charset="-122"/>
              </a:rPr>
              <a:t>_______</a:t>
            </a:r>
          </a:p>
          <a:p>
            <a:pPr>
              <a:buNone/>
            </a:pPr>
            <a:r>
              <a:rPr lang="zh-CN" altLang="en-US" b="1" dirty="0" smtClean="0">
                <a:ea typeface="楷体" pitchFamily="49" charset="-122"/>
              </a:rPr>
              <a:t>６</a:t>
            </a:r>
            <a:r>
              <a:rPr lang="en-US" altLang="zh-CN" b="1" dirty="0" smtClean="0">
                <a:ea typeface="楷体" pitchFamily="49" charset="-122"/>
              </a:rPr>
              <a:t> 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“悄悄话”是指声音的</a:t>
            </a:r>
            <a:r>
              <a:rPr lang="en-US" altLang="zh-CN" b="1" dirty="0" smtClean="0">
                <a:ea typeface="楷体" pitchFamily="49" charset="-122"/>
              </a:rPr>
              <a:t>__________</a:t>
            </a:r>
          </a:p>
          <a:p>
            <a:pPr>
              <a:buNone/>
            </a:pPr>
            <a:r>
              <a:rPr lang="zh-CN" altLang="en-US" b="1" dirty="0" smtClean="0">
                <a:ea typeface="楷体" pitchFamily="49" charset="-122"/>
              </a:rPr>
              <a:t>７</a:t>
            </a:r>
            <a:r>
              <a:rPr lang="zh-CN" altLang="en-US" b="1" dirty="0" smtClean="0">
                <a:latin typeface="Arial"/>
                <a:ea typeface="楷体" pitchFamily="49" charset="-122"/>
              </a:rPr>
              <a:t> “请勿高声喧哗”中的“高”是指</a:t>
            </a:r>
            <a:r>
              <a:rPr lang="en-US" altLang="zh-CN" b="1" dirty="0" smtClean="0">
                <a:ea typeface="楷体" pitchFamily="49" charset="-122"/>
              </a:rPr>
              <a:t>_______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52120" y="1340768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</a:rPr>
              <a:t>响度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1916832"/>
            <a:ext cx="1008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</a:rPr>
              <a:t>音调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24128" y="2492896"/>
            <a:ext cx="9541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</a:rPr>
              <a:t>音色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3068960"/>
            <a:ext cx="13388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</a:rPr>
              <a:t>响度小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8264" y="3645024"/>
            <a:ext cx="13388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</a:rPr>
              <a:t>响度大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80112" y="4293096"/>
            <a:ext cx="13388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</a:rPr>
              <a:t>响度小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5301208"/>
            <a:ext cx="13388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</a:rPr>
              <a:t>响度大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buNone/>
            </a:pPr>
            <a:r>
              <a:rPr lang="zh-CN" altLang="en-US" b="1" dirty="0" smtClean="0"/>
              <a:t>下列说法正确的是（       ）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b="1" dirty="0" smtClean="0">
                <a:ea typeface="楷体" pitchFamily="49" charset="-122"/>
              </a:rPr>
              <a:t>A</a:t>
            </a:r>
            <a:r>
              <a:rPr lang="zh-CN" altLang="en-US" b="1" dirty="0" smtClean="0">
                <a:ea typeface="楷体" pitchFamily="49" charset="-122"/>
              </a:rPr>
              <a:t>、“引吭高歌”中的“高”指的音调高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b="1" dirty="0" smtClean="0">
                <a:ea typeface="楷体" pitchFamily="49" charset="-122"/>
              </a:rPr>
              <a:t>B</a:t>
            </a:r>
            <a:r>
              <a:rPr lang="zh-CN" altLang="en-US" b="1" dirty="0" smtClean="0">
                <a:ea typeface="楷体" pitchFamily="49" charset="-122"/>
              </a:rPr>
              <a:t>、“细声细语”中的“细”指的是音调低”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b="1" dirty="0" smtClean="0">
                <a:ea typeface="楷体" pitchFamily="49" charset="-122"/>
              </a:rPr>
              <a:t>C</a:t>
            </a:r>
            <a:r>
              <a:rPr lang="zh-CN" altLang="en-US" b="1" dirty="0" smtClean="0">
                <a:ea typeface="楷体" pitchFamily="49" charset="-122"/>
              </a:rPr>
              <a:t>、“尖声细嗓”中的“尖”指的音调高</a:t>
            </a:r>
          </a:p>
          <a:p>
            <a:pPr>
              <a:lnSpc>
                <a:spcPct val="115000"/>
              </a:lnSpc>
              <a:buNone/>
            </a:pPr>
            <a:r>
              <a:rPr lang="en-US" altLang="zh-CN" b="1" dirty="0" smtClean="0">
                <a:ea typeface="楷体" pitchFamily="49" charset="-122"/>
              </a:rPr>
              <a:t>D</a:t>
            </a:r>
            <a:r>
              <a:rPr lang="zh-CN" altLang="en-US" b="1" dirty="0" smtClean="0">
                <a:ea typeface="楷体" pitchFamily="49" charset="-122"/>
              </a:rPr>
              <a:t>、“起音太高上不去”中的“高”指的是响度大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1700808"/>
            <a:ext cx="37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3146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拓展思考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1828800"/>
          </a:xfrm>
        </p:spPr>
        <p:txBody>
          <a:bodyPr/>
          <a:lstStyle/>
          <a:p>
            <a:pPr>
              <a:lnSpc>
                <a:spcPct val="115000"/>
              </a:lnSpc>
              <a:buNone/>
            </a:pPr>
            <a:r>
              <a:rPr lang="zh-CN" altLang="en-US" dirty="0" smtClean="0">
                <a:ea typeface="楷体" pitchFamily="49" charset="-122"/>
              </a:rPr>
              <a:t>有经验的养蜂人，能辨认出蜜蜂是飞出去采蜜，还是采了蜜飞回蜂房，他们是根据什么判断的？</a:t>
            </a:r>
            <a:endParaRPr lang="en-US" altLang="zh-CN" dirty="0" smtClean="0"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645024"/>
            <a:ext cx="8060220" cy="2917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蜜蜂带着花蜜飞的时候，它的翅膀平均</a:t>
            </a:r>
            <a:endParaRPr lang="en-US" altLang="zh-CN" sz="3600" dirty="0" smtClean="0">
              <a:solidFill>
                <a:srgbClr val="FF0000"/>
              </a:solidFill>
              <a:ea typeface="楷体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每秒振动了</a:t>
            </a:r>
            <a:r>
              <a:rPr lang="en-US" altLang="zh-CN" sz="3600" dirty="0" smtClean="0">
                <a:solidFill>
                  <a:srgbClr val="FF0000"/>
                </a:solidFill>
                <a:ea typeface="楷体" pitchFamily="49" charset="-122"/>
              </a:rPr>
              <a:t>300</a:t>
            </a:r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次，不带花飞时平均每</a:t>
            </a:r>
            <a:endParaRPr lang="en-US" altLang="zh-CN" sz="3600" dirty="0" smtClean="0">
              <a:solidFill>
                <a:srgbClr val="FF0000"/>
              </a:solidFill>
              <a:ea typeface="楷体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秒振动</a:t>
            </a:r>
            <a:r>
              <a:rPr lang="en-US" altLang="zh-CN" sz="3600" dirty="0" smtClean="0">
                <a:solidFill>
                  <a:srgbClr val="FF0000"/>
                </a:solidFill>
                <a:ea typeface="楷体" pitchFamily="49" charset="-122"/>
              </a:rPr>
              <a:t>440</a:t>
            </a:r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次，养蜂人是根据音调的</a:t>
            </a:r>
            <a:endParaRPr lang="en-US" altLang="zh-CN" sz="3600" dirty="0" smtClean="0">
              <a:solidFill>
                <a:srgbClr val="FF0000"/>
              </a:solidFill>
              <a:ea typeface="楷体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600" dirty="0" smtClean="0">
                <a:solidFill>
                  <a:srgbClr val="FF0000"/>
                </a:solidFill>
                <a:ea typeface="楷体" pitchFamily="49" charset="-122"/>
              </a:rPr>
              <a:t>高低判断的。</a:t>
            </a:r>
          </a:p>
          <a:p>
            <a:endParaRPr lang="zh-CN" altLang="en-US" dirty="0"/>
          </a:p>
        </p:txBody>
      </p:sp>
      <p:pic>
        <p:nvPicPr>
          <p:cNvPr id="5" name="内容占位符 3" descr="u=1989456154,2873502753&amp;fm=21&amp;gp=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0"/>
            <a:ext cx="1080120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2276872"/>
            <a:ext cx="8229600" cy="1756792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ea typeface="楷体" pitchFamily="49" charset="-122"/>
              </a:rPr>
              <a:t>调查一下你生活环境中噪声的来源主要有哪些？当地应采取什么措施对噪声进行防治？并对如何防治噪声提出你的合理建议。</a:t>
            </a:r>
            <a:endParaRPr lang="zh-CN" altLang="en-US" dirty="0"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20070704_7b2cd103879ad9a26059t0v7nqfiBHcu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0"/>
            <a:ext cx="4896544" cy="187220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907705" y="2967334"/>
            <a:ext cx="3452332" cy="1901825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lIns="91440" tIns="45720" rIns="91440" bIns="45720">
            <a:prstTxWarp prst="textSlantUp">
              <a:avLst/>
            </a:prstTxWarp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谢谢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7" name="3笛子 cli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092280" y="548680"/>
            <a:ext cx="864096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63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7"/>
          <p:cNvGrpSpPr>
            <a:grpSpLocks/>
          </p:cNvGrpSpPr>
          <p:nvPr/>
        </p:nvGrpSpPr>
        <p:grpSpPr bwMode="auto">
          <a:xfrm>
            <a:off x="4455319" y="936625"/>
            <a:ext cx="4108847" cy="3752850"/>
            <a:chOff x="0" y="0"/>
            <a:chExt cx="5478958" cy="3752966"/>
          </a:xfrm>
        </p:grpSpPr>
        <p:sp>
          <p:nvSpPr>
            <p:cNvPr id="4099" name="椭圆 128"/>
            <p:cNvSpPr>
              <a:spLocks noChangeArrowheads="1"/>
            </p:cNvSpPr>
            <p:nvPr/>
          </p:nvSpPr>
          <p:spPr bwMode="auto">
            <a:xfrm>
              <a:off x="0" y="0"/>
              <a:ext cx="5478958" cy="3524637"/>
            </a:xfrm>
            <a:prstGeom prst="ellipse">
              <a:avLst/>
            </a:prstGeom>
            <a:solidFill>
              <a:srgbClr val="24985B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00" name="椭圆 129"/>
            <p:cNvSpPr>
              <a:spLocks noChangeArrowheads="1"/>
            </p:cNvSpPr>
            <p:nvPr/>
          </p:nvSpPr>
          <p:spPr bwMode="auto">
            <a:xfrm>
              <a:off x="162400" y="3049132"/>
              <a:ext cx="589669" cy="589669"/>
            </a:xfrm>
            <a:prstGeom prst="ellipse">
              <a:avLst/>
            </a:prstGeom>
            <a:solidFill>
              <a:srgbClr val="24985B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01" name="椭圆 130"/>
            <p:cNvSpPr>
              <a:spLocks noChangeArrowheads="1"/>
            </p:cNvSpPr>
            <p:nvPr/>
          </p:nvSpPr>
          <p:spPr bwMode="auto">
            <a:xfrm>
              <a:off x="412598" y="2532010"/>
              <a:ext cx="1220956" cy="1220956"/>
            </a:xfrm>
            <a:prstGeom prst="ellipse">
              <a:avLst/>
            </a:prstGeom>
            <a:solidFill>
              <a:srgbClr val="24985B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3" name="组合 126"/>
          <p:cNvGrpSpPr>
            <a:grpSpLocks/>
          </p:cNvGrpSpPr>
          <p:nvPr/>
        </p:nvGrpSpPr>
        <p:grpSpPr bwMode="auto">
          <a:xfrm>
            <a:off x="513160" y="1263650"/>
            <a:ext cx="3244453" cy="3055938"/>
            <a:chOff x="0" y="0"/>
            <a:chExt cx="4326859" cy="3055374"/>
          </a:xfrm>
        </p:grpSpPr>
        <p:sp>
          <p:nvSpPr>
            <p:cNvPr id="4103" name="椭圆 125"/>
            <p:cNvSpPr>
              <a:spLocks noChangeArrowheads="1"/>
            </p:cNvSpPr>
            <p:nvPr/>
          </p:nvSpPr>
          <p:spPr bwMode="auto">
            <a:xfrm>
              <a:off x="0" y="0"/>
              <a:ext cx="3640543" cy="2341977"/>
            </a:xfrm>
            <a:prstGeom prst="ellipse">
              <a:avLst/>
            </a:prstGeom>
            <a:solidFill>
              <a:srgbClr val="24985B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04" name="椭圆 123"/>
            <p:cNvSpPr>
              <a:spLocks noChangeArrowheads="1"/>
            </p:cNvSpPr>
            <p:nvPr/>
          </p:nvSpPr>
          <p:spPr bwMode="auto">
            <a:xfrm>
              <a:off x="3737190" y="2245127"/>
              <a:ext cx="589669" cy="589669"/>
            </a:xfrm>
            <a:prstGeom prst="ellipse">
              <a:avLst/>
            </a:prstGeom>
            <a:solidFill>
              <a:srgbClr val="24985B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05" name="椭圆 124"/>
            <p:cNvSpPr>
              <a:spLocks noChangeArrowheads="1"/>
            </p:cNvSpPr>
            <p:nvPr/>
          </p:nvSpPr>
          <p:spPr bwMode="auto">
            <a:xfrm>
              <a:off x="2516234" y="1834418"/>
              <a:ext cx="1220956" cy="1220956"/>
            </a:xfrm>
            <a:prstGeom prst="ellipse">
              <a:avLst/>
            </a:prstGeom>
            <a:solidFill>
              <a:srgbClr val="24985B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112" name="AutoShape 3"/>
          <p:cNvSpPr>
            <a:spLocks noChangeAspect="1" noChangeArrowheads="1" noTextEdit="1"/>
          </p:cNvSpPr>
          <p:nvPr/>
        </p:nvSpPr>
        <p:spPr bwMode="auto">
          <a:xfrm>
            <a:off x="-935831" y="4487864"/>
            <a:ext cx="1297781" cy="1755775"/>
          </a:xfrm>
          <a:prstGeom prst="rect">
            <a:avLst/>
          </a:prstGeom>
          <a:noFill/>
          <a:ln w="9525" cmpd="sng">
            <a:noFill/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4113" name="图片 1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703387"/>
            <a:ext cx="2371725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5" name="文本框 131"/>
          <p:cNvSpPr>
            <a:spLocks noChangeArrowheads="1"/>
          </p:cNvSpPr>
          <p:nvPr/>
        </p:nvSpPr>
        <p:spPr bwMode="auto">
          <a:xfrm>
            <a:off x="1547664" y="1412776"/>
            <a:ext cx="1135856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?</a:t>
            </a:r>
            <a:endParaRPr lang="zh-CN" altLang="en-US" sz="16600" dirty="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92080" y="2060848"/>
            <a:ext cx="357501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小兔子怎么知道</a:t>
            </a:r>
            <a:endParaRPr lang="en-US" altLang="zh-CN" sz="3200" dirty="0" smtClean="0"/>
          </a:p>
          <a:p>
            <a:r>
              <a:rPr lang="zh-CN" altLang="en-US" sz="3200" dirty="0" smtClean="0"/>
              <a:t>是不是妈妈回来了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第二节   声音的特性（一）</a:t>
            </a:r>
            <a:endParaRPr lang="zh-CN" altLang="en-US" dirty="0"/>
          </a:p>
        </p:txBody>
      </p:sp>
      <p:pic>
        <p:nvPicPr>
          <p:cNvPr id="1026" name="Picture 2" descr="C:\Users\Administrator\Desktop\521114889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05064"/>
            <a:ext cx="8388424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zh-CN" altLang="en-US" b="1" dirty="0" smtClean="0">
                <a:latin typeface="Times New Roman" pitchFamily="18" charset="0"/>
                <a:ea typeface="隶书" pitchFamily="49" charset="-122"/>
              </a:rPr>
              <a:t>一、声音的分类：乐音和噪声</a:t>
            </a:r>
            <a:r>
              <a:rPr kumimoji="1" lang="zh-CN" altLang="en-US" b="1" dirty="0" smtClean="0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/>
            </a:r>
            <a:br>
              <a:rPr kumimoji="1" lang="zh-CN" altLang="en-US" b="1" dirty="0" smtClean="0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</a:b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525963"/>
          </a:xfrm>
        </p:spPr>
        <p:txBody>
          <a:bodyPr/>
          <a:lstStyle/>
          <a:p>
            <a:r>
              <a:rPr kumimoji="1" lang="zh-CN" altLang="en-US" dirty="0" smtClean="0">
                <a:latin typeface="Times New Roman" pitchFamily="18" charset="0"/>
                <a:ea typeface="楷体" pitchFamily="49" charset="-122"/>
              </a:rPr>
              <a:t>从</a:t>
            </a:r>
            <a:r>
              <a:rPr kumimoji="1" lang="zh-CN" altLang="en-US" b="1" dirty="0" smtClean="0">
                <a:latin typeface="Times New Roman" pitchFamily="18" charset="0"/>
                <a:ea typeface="楷体" pitchFamily="49" charset="-122"/>
              </a:rPr>
              <a:t>物理学</a:t>
            </a:r>
            <a:r>
              <a:rPr kumimoji="1" lang="zh-CN" altLang="en-US" dirty="0" smtClean="0">
                <a:latin typeface="Times New Roman" pitchFamily="18" charset="0"/>
                <a:ea typeface="楷体" pitchFamily="49" charset="-122"/>
              </a:rPr>
              <a:t>的角度看：</a:t>
            </a:r>
          </a:p>
          <a:p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乐音</a:t>
            </a:r>
            <a:r>
              <a:rPr kumimoji="1" lang="en-US" altLang="zh-CN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——</a:t>
            </a:r>
            <a:r>
              <a:rPr kumimoji="1" lang="zh-CN" altLang="en-US" b="1" dirty="0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</a:rPr>
              <a:t>是指声源振动有规律、声波波形成周期性的声音</a:t>
            </a:r>
          </a:p>
          <a:p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噪声</a:t>
            </a:r>
            <a:r>
              <a:rPr kumimoji="1" lang="en-US" altLang="zh-CN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——</a:t>
            </a:r>
            <a:r>
              <a:rPr kumimoji="1" lang="zh-CN" altLang="en-US" b="1" dirty="0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</a:rPr>
              <a:t>是指声源振动无规律、声波波形杂乱无章的声音</a:t>
            </a:r>
          </a:p>
          <a:p>
            <a:endParaRPr kumimoji="1" lang="en-US" altLang="zh-CN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endParaRPr kumimoji="1" lang="en-US" altLang="zh-CN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700808"/>
            <a:ext cx="8229600" cy="864096"/>
          </a:xfrm>
        </p:spPr>
        <p:txBody>
          <a:bodyPr>
            <a:normAutofit fontScale="90000"/>
          </a:bodyPr>
          <a:lstStyle/>
          <a:p>
            <a:r>
              <a:rPr kumimoji="1" lang="zh-CN" altLang="en-US" b="1" dirty="0" smtClean="0">
                <a:latin typeface="Times New Roman" pitchFamily="18" charset="0"/>
                <a:ea typeface="隶书" pitchFamily="49" charset="-122"/>
              </a:rPr>
              <a:t>一、声音的分类：乐音和噪声</a:t>
            </a:r>
            <a:r>
              <a:rPr kumimoji="1" lang="zh-CN" altLang="en-US" dirty="0" smtClean="0">
                <a:latin typeface="Times New Roman" pitchFamily="18" charset="0"/>
                <a:ea typeface="隶书" pitchFamily="49" charset="-122"/>
              </a:rPr>
              <a:t/>
            </a:r>
            <a:br>
              <a:rPr kumimoji="1" lang="zh-CN" altLang="en-US" dirty="0" smtClean="0">
                <a:latin typeface="Times New Roman" pitchFamily="18" charset="0"/>
                <a:ea typeface="隶书" pitchFamily="49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2780928"/>
            <a:ext cx="8229600" cy="2980928"/>
          </a:xfrm>
        </p:spPr>
        <p:txBody>
          <a:bodyPr/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从</a:t>
            </a:r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环保角度</a:t>
            </a:r>
            <a:r>
              <a:rPr kumimoji="1" lang="zh-CN" altLang="en-US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讲：</a:t>
            </a:r>
          </a:p>
          <a:p>
            <a:r>
              <a:rPr kumimoji="1" lang="zh-CN" altLang="en-US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乐音</a:t>
            </a:r>
            <a:r>
              <a:rPr kumimoji="1" lang="en-US" altLang="zh-CN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</a:rPr>
              <a:t>——</a:t>
            </a:r>
            <a:r>
              <a:rPr kumimoji="1" lang="zh-CN" altLang="en-US" b="1" dirty="0" smtClean="0">
                <a:solidFill>
                  <a:schemeClr val="accent2"/>
                </a:solidFill>
                <a:latin typeface="Times New Roman" pitchFamily="18" charset="0"/>
                <a:ea typeface="楷体" pitchFamily="49" charset="-122"/>
              </a:rPr>
              <a:t>是指悦耳动听、令人愉悦的声音</a:t>
            </a:r>
          </a:p>
          <a:p>
            <a:r>
              <a:rPr kumimoji="1" lang="zh-CN" altLang="en-US" b="1" dirty="0" smtClean="0">
                <a:latin typeface="Times New Roman" pitchFamily="18" charset="0"/>
                <a:ea typeface="楷体" pitchFamily="49" charset="-122"/>
              </a:rPr>
              <a:t>噪声</a:t>
            </a:r>
            <a:r>
              <a:rPr kumimoji="1" lang="en-US" altLang="zh-CN" b="1" dirty="0" smtClean="0">
                <a:latin typeface="Times New Roman" pitchFamily="18" charset="0"/>
                <a:ea typeface="楷体" pitchFamily="49" charset="-122"/>
              </a:rPr>
              <a:t>——</a:t>
            </a:r>
            <a:r>
              <a:rPr lang="zh-CN" altLang="en-US" b="1" dirty="0" smtClean="0">
                <a:solidFill>
                  <a:schemeClr val="accent2"/>
                </a:solidFill>
                <a:latin typeface="Arial" charset="0"/>
                <a:ea typeface="楷体" pitchFamily="49" charset="-122"/>
              </a:rPr>
              <a:t>凡是影响人们正常工作、学习、生活、休息以及对人们所要听的声音起干扰作用的声音。</a:t>
            </a:r>
          </a:p>
          <a:p>
            <a:endParaRPr kumimoji="1" lang="en-US" altLang="zh-CN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endParaRPr kumimoji="1" lang="en-US" altLang="zh-CN" b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二、乐音的特性</a:t>
            </a:r>
            <a:br>
              <a:rPr lang="zh-CN" altLang="en-US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响度：</a:t>
            </a:r>
          </a:p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人们把声音的强弱成为响度。</a:t>
            </a:r>
            <a:endParaRPr lang="en-US" altLang="zh-CN" b="1" dirty="0" smtClean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思考：有时我们听到的声音大，有时有的声音小，那么声音的响度和什么因素有关呢？</a:t>
            </a:r>
            <a:endParaRPr lang="zh-CN" altLang="en-US" dirty="0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实验一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988841"/>
            <a:ext cx="8229600" cy="4104456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1.</a:t>
            </a:r>
            <a:r>
              <a:rPr lang="zh-CN" altLang="en-US" dirty="0" smtClean="0">
                <a:ea typeface="楷体" pitchFamily="49" charset="-122"/>
              </a:rPr>
              <a:t>设计一个实验，探究响度与什么因素有关？</a:t>
            </a:r>
            <a:endParaRPr lang="en-US" altLang="zh-CN" dirty="0" smtClean="0">
              <a:ea typeface="楷体" pitchFamily="49" charset="-122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2.</a:t>
            </a:r>
            <a:r>
              <a:rPr lang="zh-CN" altLang="en-US" dirty="0" smtClean="0">
                <a:ea typeface="楷体" pitchFamily="49" charset="-122"/>
              </a:rPr>
              <a:t>通过实验探究，响度与什么因素有关呢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影响响度的因素</a:t>
            </a:r>
            <a:br>
              <a:rPr lang="zh-CN" altLang="en-US" b="1" dirty="0" smtClean="0">
                <a:latin typeface="黑体" pitchFamily="2" charset="-122"/>
                <a:ea typeface="黑体" pitchFamily="2" charset="-122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与声源振动的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幅度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有关</a:t>
            </a:r>
            <a:r>
              <a:rPr lang="zh-CN" altLang="en-US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振动的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幅度越大，响度越大</a:t>
            </a:r>
            <a:r>
              <a:rPr lang="zh-CN" altLang="en-US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物体振动的幅度简称：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振幅</a:t>
            </a:r>
          </a:p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与听者距声源的</a:t>
            </a:r>
            <a:r>
              <a:rPr lang="zh-CN" altLang="en-US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远近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有关，距离越远响度越小。</a:t>
            </a:r>
          </a:p>
          <a:p>
            <a:r>
              <a:rPr lang="en-US" altLang="zh-CN" dirty="0" smtClean="0">
                <a:ea typeface="楷体" pitchFamily="49" charset="-122"/>
              </a:rPr>
              <a:t>3.</a:t>
            </a:r>
            <a:r>
              <a:rPr lang="zh-CN" altLang="en-US" dirty="0" smtClean="0">
                <a:ea typeface="楷体" pitchFamily="49" charset="-122"/>
              </a:rPr>
              <a:t>与分散程度有关，越集中，响度越大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1520</Words>
  <Application>Microsoft Office PowerPoint</Application>
  <PresentationFormat>全屏显示(4:3)</PresentationFormat>
  <Paragraphs>120</Paragraphs>
  <Slides>24</Slides>
  <Notes>0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第二节   声音的特性（一）</vt:lpstr>
      <vt:lpstr>一、声音的分类：乐音和噪声 </vt:lpstr>
      <vt:lpstr>一、声音的分类：乐音和噪声 </vt:lpstr>
      <vt:lpstr>二、乐音的特性 </vt:lpstr>
      <vt:lpstr>实验一</vt:lpstr>
      <vt:lpstr>影响响度的因素 </vt:lpstr>
      <vt:lpstr>幻灯片 10</vt:lpstr>
      <vt:lpstr>2.音调： </vt:lpstr>
      <vt:lpstr>实验二</vt:lpstr>
      <vt:lpstr>影响声音音调的因素 </vt:lpstr>
      <vt:lpstr>实验三 设计一个实验区分响度和音调</vt:lpstr>
      <vt:lpstr>3.音色（音品） </vt:lpstr>
      <vt:lpstr>不同物体发出的声音，其音色是不同的，因此我们才能分辨不同的人的讲话，不同乐器的演奏等．</vt:lpstr>
      <vt:lpstr> 总结： 响度、音调和音色是决定乐音特征的三个因素</vt:lpstr>
      <vt:lpstr>幻灯片 18</vt:lpstr>
      <vt:lpstr>幻灯片 19</vt:lpstr>
      <vt:lpstr>幻灯片 20</vt:lpstr>
      <vt:lpstr>幻灯片 21</vt:lpstr>
      <vt:lpstr>拓展思考：</vt:lpstr>
      <vt:lpstr>作业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158</cp:revision>
  <dcterms:modified xsi:type="dcterms:W3CDTF">2016-04-15T05:56:48Z</dcterms:modified>
</cp:coreProperties>
</file>