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activeX/activeX15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activeX/activeX2.xml" ContentType="application/vnd.ms-office.activeX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activeX/activeX11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activeX/activeX9.xml" ContentType="application/vnd.ms-office.activeX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activeX/activeX7.xml" ContentType="application/vnd.ms-office.activeX+xml"/>
  <Override PartName="/ppt/activeX/activeX18.xml" ContentType="application/vnd.ms-office.activeX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Default Extension="bin" ContentType="application/vnd.ms-office.activeX"/>
  <Override PartName="/ppt/notesSlides/notesSlide1.xml" ContentType="application/vnd.openxmlformats-officedocument.presentationml.notesSlide+xml"/>
  <Override PartName="/ppt/activeX/activeX5.xml" ContentType="application/vnd.ms-office.activeX+xml"/>
  <Override PartName="/ppt/activeX/activeX16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activeX/activeX3.xml" ContentType="application/vnd.ms-office.activeX+xml"/>
  <Override PartName="/ppt/activeX/activeX14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activeX/activeX1.xml" ContentType="application/vnd.ms-office.activeX+xml"/>
  <Default Extension="jpeg" ContentType="image/jpeg"/>
  <Override PartName="/ppt/activeX/activeX12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activeX/activeX10.xml" ContentType="application/vnd.ms-office.activeX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activeX/activeX8.xml" ContentType="application/vnd.ms-office.activeX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activeX/activeX6.xml" ContentType="application/vnd.ms-office.activeX+xml"/>
  <Override PartName="/ppt/activeX/activeX19.xml" ContentType="application/vnd.ms-office.activeX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activeX/activeX4.xml" ContentType="application/vnd.ms-office.activeX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activeX/activeX13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6"/>
  </p:notesMasterIdLst>
  <p:sldIdLst>
    <p:sldId id="258" r:id="rId6"/>
    <p:sldId id="378" r:id="rId7"/>
    <p:sldId id="359" r:id="rId8"/>
    <p:sldId id="360" r:id="rId9"/>
    <p:sldId id="263" r:id="rId10"/>
    <p:sldId id="282" r:id="rId11"/>
    <p:sldId id="354" r:id="rId12"/>
    <p:sldId id="353" r:id="rId13"/>
    <p:sldId id="355" r:id="rId14"/>
    <p:sldId id="268" r:id="rId15"/>
    <p:sldId id="267" r:id="rId16"/>
    <p:sldId id="269" r:id="rId17"/>
    <p:sldId id="283" r:id="rId18"/>
    <p:sldId id="262" r:id="rId19"/>
    <p:sldId id="357" r:id="rId20"/>
    <p:sldId id="300" r:id="rId21"/>
    <p:sldId id="281" r:id="rId22"/>
    <p:sldId id="274" r:id="rId23"/>
    <p:sldId id="358" r:id="rId24"/>
    <p:sldId id="276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2018/11/22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标题 2052"/>
          <p:cNvSpPr>
            <a:spLocks noGrp="1"/>
          </p:cNvSpPr>
          <p:nvPr>
            <p:ph type="ctrTitle"/>
          </p:nvPr>
        </p:nvSpPr>
        <p:spPr>
          <a:xfrm>
            <a:off x="2844800" y="2372784"/>
            <a:ext cx="6043613" cy="122766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 sz="3600" b="1" kern="1200"/>
            </a:lvl1pPr>
          </a:lstStyle>
          <a:p>
            <a:pPr lvl="0"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2054" name="副标题 2053"/>
          <p:cNvSpPr>
            <a:spLocks noGrp="1"/>
          </p:cNvSpPr>
          <p:nvPr>
            <p:ph type="subTitle" idx="1"/>
          </p:nvPr>
        </p:nvSpPr>
        <p:spPr>
          <a:xfrm>
            <a:off x="2844800" y="3814233"/>
            <a:ext cx="6040438" cy="115358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None/>
              <a:defRPr sz="2800" kern="1200">
                <a:solidFill>
                  <a:schemeClr val="bg1"/>
                </a:solidFill>
              </a:defRPr>
            </a:lvl1pPr>
            <a:lvl2pPr marL="457200" lvl="1" indent="-457200" algn="ctr">
              <a:buNone/>
              <a:defRPr sz="1800" kern="1200">
                <a:solidFill>
                  <a:schemeClr val="tx1"/>
                </a:solidFill>
              </a:defRPr>
            </a:lvl2pPr>
            <a:lvl3pPr marL="914400" lvl="2" indent="-914400" algn="ctr">
              <a:buNone/>
              <a:defRPr sz="1800" kern="1200">
                <a:solidFill>
                  <a:schemeClr val="tx1"/>
                </a:solidFill>
              </a:defRPr>
            </a:lvl3pPr>
            <a:lvl4pPr marL="1371600" lvl="3" indent="-1371600" algn="ctr">
              <a:buNone/>
              <a:defRPr sz="1800" kern="1200">
                <a:solidFill>
                  <a:schemeClr val="tx1"/>
                </a:solidFill>
              </a:defRPr>
            </a:lvl4pPr>
            <a:lvl5pPr marL="1828800" lvl="4" indent="-1828800" algn="ctr">
              <a:buNone/>
              <a:defRPr sz="1800" kern="1200">
                <a:solidFill>
                  <a:schemeClr val="tx1"/>
                </a:solidFill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205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/>
            <a:endParaRPr lang="zh-CN" altLang="en-US" noProof="1"/>
          </a:p>
        </p:txBody>
      </p:sp>
      <p:sp>
        <p:nvSpPr>
          <p:cNvPr id="205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/>
            <a:endParaRPr/>
          </a:p>
        </p:txBody>
      </p:sp>
      <p:sp>
        <p:nvSpPr>
          <p:cNvPr id="205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fontAlgn="base"/>
            <a:fld id="{9A0DB2DC-4C9A-4742-B13C-FB6460FD3503}" type="slidenum">
              <a:rPr lang="en-US" altLang="zh-CN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fontAlgn="base"/>
              <a:t>‹#›</a:t>
            </a:fld>
            <a:endParaRPr lang="zh-CN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65100"/>
            <a:ext cx="2057400" cy="5962651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5100"/>
            <a:ext cx="6052930" cy="5962651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11300"/>
            <a:ext cx="4032504" cy="461645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511300"/>
            <a:ext cx="4032504" cy="4616451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9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9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/>
            <a:endParaRPr lang="en-US" altLang="x-none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lvl="0" fontAlgn="base"/>
            <a:endParaRPr/>
          </a:p>
        </p:txBody>
      </p:sp>
      <p:sp>
        <p:nvSpPr>
          <p:cNvPr id="102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/>
            </a:lvl1pPr>
          </a:lstStyle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fontAlgn="base"/>
              <a:t>‹#›</a:t>
            </a:fld>
            <a:endParaRPr lang="zh-CN" strike="noStrike" noProof="1"/>
          </a:p>
        </p:txBody>
      </p:sp>
      <p:sp>
        <p:nvSpPr>
          <p:cNvPr id="2053" name="标题 1028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05568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2054" name="文本占位符 1029"/>
          <p:cNvSpPr>
            <a:spLocks noGrp="1"/>
          </p:cNvSpPr>
          <p:nvPr>
            <p:ph type="body"/>
          </p:nvPr>
        </p:nvSpPr>
        <p:spPr>
          <a:xfrm>
            <a:off x="457200" y="1511300"/>
            <a:ext cx="8229600" cy="461645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fontAlgn="base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微软雅黑" panose="020B0503020204020204" charset="-122"/>
                <a:cs typeface="+mn-ea"/>
              </a:rPr>
              <a:pPr lvl="0" algn="r" fontAlgn="base"/>
              <a:t>‹#›</a:t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  <a:pPr lvl="0" algn="r" eaLnBrk="1" hangingPunct="1"/>
              <a:t>‹#›</a:t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/>
            <a:fld id="{9A0DB2DC-4C9A-4742-B13C-FB6460FD3503}" type="slidenum">
              <a:rPr lang="en-US" altLang="zh-CN" sz="1400" b="0">
                <a:ea typeface="宋体" panose="02010600030101010101" pitchFamily="2" charset="-122"/>
              </a:rPr>
              <a:pPr lvl="0" algn="r" eaLnBrk="1" hangingPunct="1"/>
              <a:t>‹#›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endParaRPr lang="en-US" altLang="x-none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en-US" altLang="x-none" dirty="0"/>
              <a:pPr lvl="0" eaLnBrk="1" hangingPunct="1"/>
              <a:t>‹#›</a:t>
            </a:fld>
            <a:endParaRPr lang="en-US" altLang="x-non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&#26174;&#24494;&#38236;&#21644;&#26395;&#36828;&#38236;%20&#19978;&#24093;&#30340;&#38053;&#21273;.av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C:/Users/Administrator/Desktop/5.5&#26174;&#24494;&#38236;&#21644;&#26395;&#36828;&#38236;&#36164;&#26009;/http:/dns.takes.tpc.edu.tw/~micro/images/jcm-45.jpg" TargetMode="Externa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jpeg"/><Relationship Id="rId5" Type="http://schemas.openxmlformats.org/officeDocument/2006/relationships/image" Target="C:/Users/Administrator/Desktop/5.5&#26174;&#24494;&#38236;&#21644;&#26395;&#36828;&#38236;&#36164;&#26009;/http:/dns.takes.tpc.edu.tw/~micro/images/TB-2016R.jpg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2.png"/><Relationship Id="rId5" Type="http://schemas.openxmlformats.org/officeDocument/2006/relationships/hyperlink" Target="&#26376;&#29699;.mov" TargetMode="Externa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3.jpeg"/><Relationship Id="rId4" Type="http://schemas.openxmlformats.org/officeDocument/2006/relationships/hyperlink" Target="&#38886;&#20271;&#26367;&#20195;&#21704;&#21187;&#20026;&#20154;&#31867;&#25506;&#32034;&#31070;&#31192;&#23431;&#23449;%2014_&#36229;&#28165;_baofeng.av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18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4097">
            <a:hlinkClick r:id="rId2" action="ppaction://hlinkfile"/>
          </p:cNvPr>
          <p:cNvSpPr/>
          <p:nvPr/>
        </p:nvSpPr>
        <p:spPr>
          <a:xfrm>
            <a:off x="1007745" y="1971675"/>
            <a:ext cx="7411085" cy="1771015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fontAlgn="base"/>
            <a:r>
              <a:rPr lang="en-US" altLang="zh-CN" sz="40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5.5</a:t>
            </a:r>
            <a:r>
              <a:rPr lang="zh-CN" altLang="en-US" sz="4000" strike="noStrike" noProof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显微镜和望远镜</a:t>
            </a:r>
          </a:p>
        </p:txBody>
      </p:sp>
      <p:sp>
        <p:nvSpPr>
          <p:cNvPr id="5122" name="Rectangle 12"/>
          <p:cNvSpPr/>
          <p:nvPr/>
        </p:nvSpPr>
        <p:spPr>
          <a:xfrm>
            <a:off x="136843" y="130176"/>
            <a:ext cx="5894387" cy="457200"/>
          </a:xfrm>
          <a:prstGeom prst="rect">
            <a:avLst/>
          </a:prstGeom>
          <a:solidFill>
            <a:schemeClr val="bg1">
              <a:alpha val="74000"/>
            </a:schemeClr>
          </a:solidFill>
          <a:ln w="9525">
            <a:noFill/>
          </a:ln>
        </p:spPr>
        <p:txBody>
          <a:bodyPr wrap="square" anchor="ctr">
            <a:spAutoFit/>
          </a:bodyPr>
          <a:lstStyle/>
          <a:p>
            <a:pPr lvl="0" indent="0" algn="ctr"/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人教版八年级上册第五章第五节 </a:t>
            </a:r>
            <a:r>
              <a:rPr lang="en-US" altLang="zh-CN" sz="24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20044141054473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188" y="1574800"/>
            <a:ext cx="2173287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4"/>
          <p:cNvSpPr txBox="1"/>
          <p:nvPr/>
        </p:nvSpPr>
        <p:spPr>
          <a:xfrm>
            <a:off x="611188" y="5391150"/>
            <a:ext cx="2430462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R.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胡克在</a:t>
            </a: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世纪中期制做的复式显微镜</a:t>
            </a:r>
          </a:p>
        </p:txBody>
      </p:sp>
      <p:pic>
        <p:nvPicPr>
          <p:cNvPr id="21509" name="Picture 5" descr="200441410545580"/>
          <p:cNvPicPr>
            <a:picLocks noGrp="1" noChangeAspect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492500" y="1647825"/>
            <a:ext cx="2206625" cy="3671888"/>
          </a:xfrm>
        </p:spPr>
      </p:pic>
      <p:sp>
        <p:nvSpPr>
          <p:cNvPr id="21510" name="Text Box 6"/>
          <p:cNvSpPr txBox="1"/>
          <p:nvPr/>
        </p:nvSpPr>
        <p:spPr>
          <a:xfrm>
            <a:off x="3635375" y="5535613"/>
            <a:ext cx="208756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19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世纪中期的显微镜</a:t>
            </a:r>
          </a:p>
        </p:txBody>
      </p:sp>
      <p:pic>
        <p:nvPicPr>
          <p:cNvPr id="21511" name="Picture 7" descr="2004414105456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0788" y="1524000"/>
            <a:ext cx="1960562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Text Box 8"/>
          <p:cNvSpPr txBox="1"/>
          <p:nvPr/>
        </p:nvSpPr>
        <p:spPr>
          <a:xfrm>
            <a:off x="6300788" y="5535613"/>
            <a:ext cx="22113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世纪初期的显微镜</a:t>
            </a: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光学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显微镜的</a:t>
            </a: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ontrols>
      <p:control spid="74753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215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1400" b="0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11</a:t>
            </a:fld>
            <a:endParaRPr lang="zh-CN" altLang="en-US" sz="1400" b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光学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显微镜的</a:t>
            </a:r>
            <a:r>
              <a:rPr lang="zh-CN" altLang="en-US" sz="400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发展</a:t>
            </a:r>
            <a:endParaRPr lang="zh-CN" altLang="en-US" sz="4000" b="1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530" name="图片 22529" descr="C:/Users/Administrator/Desktop/5.5显微镜和望远镜资料/http:/dns.takes.tpc.edu.tw/~micro/images/TB-2016R.jpg"/>
          <p:cNvPicPr>
            <a:picLocks noChangeAspect="1"/>
          </p:cNvPicPr>
          <p:nvPr/>
        </p:nvPicPr>
        <p:blipFill>
          <a:blip r:embed="rId4" r:link="rId5" cstate="print"/>
          <a:stretch>
            <a:fillRect/>
          </a:stretch>
        </p:blipFill>
        <p:spPr>
          <a:xfrm>
            <a:off x="1173163" y="1570038"/>
            <a:ext cx="2684462" cy="3455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22530" descr="C:/Users/Administrator/Desktop/5.5显微镜和望远镜资料/http:/dns.takes.tpc.edu.tw/~micro/images/jcm-45.jpg"/>
          <p:cNvPicPr>
            <a:picLocks noChangeAspect="1"/>
          </p:cNvPicPr>
          <p:nvPr/>
        </p:nvPicPr>
        <p:blipFill>
          <a:blip r:embed="rId6" r:link="rId7" cstate="print">
            <a:lum contrast="-12000"/>
          </a:blip>
          <a:stretch>
            <a:fillRect/>
          </a:stretch>
        </p:blipFill>
        <p:spPr>
          <a:xfrm>
            <a:off x="5150803" y="1570038"/>
            <a:ext cx="2705100" cy="345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文本框 22531"/>
          <p:cNvSpPr txBox="1"/>
          <p:nvPr/>
        </p:nvSpPr>
        <p:spPr>
          <a:xfrm>
            <a:off x="906145" y="5428933"/>
            <a:ext cx="2951163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切片显微镜</a:t>
            </a:r>
          </a:p>
        </p:txBody>
      </p:sp>
      <p:sp>
        <p:nvSpPr>
          <p:cNvPr id="22533" name="文本框 22532"/>
          <p:cNvSpPr txBox="1"/>
          <p:nvPr/>
        </p:nvSpPr>
        <p:spPr>
          <a:xfrm>
            <a:off x="5535295" y="5429250"/>
            <a:ext cx="2160588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解剖显微镜</a:t>
            </a:r>
          </a:p>
        </p:txBody>
      </p:sp>
    </p:spTree>
    <p:controls>
      <p:control spid="75777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6770" y="2271395"/>
            <a:ext cx="6191250" cy="4368800"/>
          </a:xfrm>
          <a:prstGeom prst="rect">
            <a:avLst/>
          </a:prstGeom>
        </p:spPr>
      </p:pic>
      <p:sp>
        <p:nvSpPr>
          <p:cNvPr id="6146" name="Rectangle 6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/>
          <a:lstStyle/>
          <a:p>
            <a:pPr indent="0"/>
            <a:fld id="{BB962C8B-B14F-4D97-AF65-F5344CB8AC3E}" type="datetime1">
              <a:rPr lang="zh-CN" altLang="en-US" dirty="0"/>
              <a:pPr indent="0"/>
              <a:t>2018/11/22</a:t>
            </a:fld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1400" b="0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12</a:t>
            </a:fld>
            <a:endParaRPr lang="zh-CN" altLang="en-US" sz="1400" b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望远镜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的主要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1950" y="1013460"/>
            <a:ext cx="3495040" cy="2209800"/>
          </a:xfrm>
          <a:prstGeom prst="rect">
            <a:avLst/>
          </a:prstGeom>
        </p:spPr>
      </p:pic>
      <p:pic>
        <p:nvPicPr>
          <p:cNvPr id="6" name="图片 5" descr="1030400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6990" y="1586865"/>
            <a:ext cx="5230495" cy="4302125"/>
          </a:xfrm>
          <a:prstGeom prst="rect">
            <a:avLst/>
          </a:prstGeom>
        </p:spPr>
      </p:pic>
      <p:sp>
        <p:nvSpPr>
          <p:cNvPr id="40966" name="Rectangle 6"/>
          <p:cNvSpPr/>
          <p:nvPr/>
        </p:nvSpPr>
        <p:spPr>
          <a:xfrm>
            <a:off x="3856990" y="1125220"/>
            <a:ext cx="6965315" cy="8096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just" eaLnBrk="1" hangingPunct="1">
              <a:lnSpc>
                <a:spcPct val="125000"/>
              </a:lnSpc>
            </a:pPr>
            <a:r>
              <a:rPr lang="zh-CN" altLang="en-US" sz="32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开普勒望远镜  </a:t>
            </a:r>
          </a:p>
          <a:p>
            <a:pPr lvl="0" algn="just" eaLnBrk="1" hangingPunct="1">
              <a:lnSpc>
                <a:spcPct val="125000"/>
              </a:lnSpc>
            </a:pPr>
            <a:r>
              <a:rPr lang="en-US" altLang="zh-CN" sz="32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32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折射式天文望远镜</a:t>
            </a:r>
            <a:r>
              <a:rPr lang="en-US" altLang="zh-CN" sz="3200" b="1" dirty="0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696200" y="2071370"/>
            <a:ext cx="889000" cy="51816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62145" y="3916680"/>
            <a:ext cx="876300" cy="51816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1950" y="5654675"/>
            <a:ext cx="823976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/>
              <a:t>3.</a:t>
            </a:r>
            <a:r>
              <a:rPr lang="zh-CN" altLang="en-US" sz="3200" b="1"/>
              <a:t>利用实物并对着</a:t>
            </a:r>
            <a:r>
              <a:rPr lang="en-US" altLang="zh-CN" sz="3200" b="1"/>
              <a:t>ppt</a:t>
            </a:r>
            <a:r>
              <a:rPr lang="zh-CN" altLang="en-US" sz="3200" b="1"/>
              <a:t>中的图一一对应介绍上图</a:t>
            </a:r>
            <a:r>
              <a:rPr lang="en-US" altLang="zh-CN" sz="3200" b="1"/>
              <a:t>2</a:t>
            </a:r>
            <a:r>
              <a:rPr lang="zh-CN" altLang="en-US" sz="3200" b="1"/>
              <a:t>个位置的名称（</a:t>
            </a:r>
            <a:r>
              <a:rPr lang="zh-CN" altLang="en-US" sz="3200" b="1">
                <a:solidFill>
                  <a:srgbClr val="FF0000"/>
                </a:solidFill>
              </a:rPr>
              <a:t>谁来展示？？</a:t>
            </a:r>
            <a:r>
              <a:rPr lang="zh-CN" altLang="en-US" sz="3200" b="1"/>
              <a:t>）</a:t>
            </a:r>
          </a:p>
        </p:txBody>
      </p:sp>
    </p:spTree>
    <p:controls>
      <p:control spid="76801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bldLvl="0" animBg="1"/>
      <p:bldP spid="7" grpId="1" animBg="1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体验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用望远镜</a:t>
            </a: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56105" y="1774190"/>
            <a:ext cx="6918960" cy="3753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06065" y="5842000"/>
            <a:ext cx="5969000" cy="579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/>
              <a:t>    </a:t>
            </a:r>
            <a:r>
              <a:rPr lang="zh-CN" altLang="en-US" sz="3200"/>
              <a:t>这</a:t>
            </a:r>
            <a:r>
              <a:rPr lang="zh-CN" altLang="en-US" sz="3200">
                <a:solidFill>
                  <a:srgbClr val="FF0000"/>
                </a:solidFill>
              </a:rPr>
              <a:t>像</a:t>
            </a:r>
            <a:r>
              <a:rPr lang="zh-CN" altLang="en-US" sz="3200"/>
              <a:t>背后的</a:t>
            </a:r>
            <a:r>
              <a:rPr lang="zh-CN" altLang="en-US" sz="3200">
                <a:solidFill>
                  <a:srgbClr val="FF0000"/>
                </a:solidFill>
              </a:rPr>
              <a:t>原理是什么呢？？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37590" y="1012190"/>
            <a:ext cx="807656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4.</a:t>
            </a:r>
            <a:r>
              <a:rPr lang="zh-CN" altLang="en-US" sz="3200" b="1"/>
              <a:t>用望远镜观察看看（</a:t>
            </a:r>
            <a:r>
              <a:rPr lang="zh-CN" altLang="en-US" sz="3200" b="1">
                <a:solidFill>
                  <a:srgbClr val="FF0000"/>
                </a:solidFill>
              </a:rPr>
              <a:t>像有什么不同？？</a:t>
            </a:r>
            <a:r>
              <a:rPr lang="zh-CN" altLang="en-US" sz="3200" b="1"/>
              <a:t>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7200" y="2353945"/>
            <a:ext cx="1256665" cy="701040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很近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200" y="3399790"/>
            <a:ext cx="1256665" cy="701040"/>
          </a:xfrm>
          <a:prstGeom prst="rect">
            <a:avLst/>
          </a:prstGeom>
          <a:noFill/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很大</a:t>
            </a:r>
          </a:p>
        </p:txBody>
      </p:sp>
    </p:spTree>
    <p:controls>
      <p:control spid="77825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1177925"/>
            <a:ext cx="7847330" cy="367601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9F325A3-D3B4-432E-AED8-2B06D7E68566}" type="datetime1"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2018/11/22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望远镜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的成像</a:t>
            </a: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原理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145" y="981710"/>
            <a:ext cx="1256665" cy="70104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很近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73810" y="981710"/>
            <a:ext cx="1256665" cy="701040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很大</a:t>
            </a:r>
          </a:p>
        </p:txBody>
      </p:sp>
      <p:sp>
        <p:nvSpPr>
          <p:cNvPr id="8" name="矩形 7"/>
          <p:cNvSpPr/>
          <p:nvPr/>
        </p:nvSpPr>
        <p:spPr>
          <a:xfrm>
            <a:off x="4959985" y="2125345"/>
            <a:ext cx="452120" cy="817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5342255" y="3078480"/>
            <a:ext cx="130810" cy="452755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23940" y="1851025"/>
            <a:ext cx="529590" cy="230251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90800" y="4167505"/>
            <a:ext cx="1034415" cy="5695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123940" y="4167505"/>
            <a:ext cx="1034415" cy="56959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7218680" y="2179320"/>
            <a:ext cx="452120" cy="76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58355" y="2179320"/>
            <a:ext cx="635635" cy="1250315"/>
          </a:xfrm>
          <a:prstGeom prst="rect">
            <a:avLst/>
          </a:prstGeom>
        </p:spPr>
      </p:pic>
      <p:cxnSp>
        <p:nvCxnSpPr>
          <p:cNvPr id="26" name="直接连接符 25"/>
          <p:cNvCxnSpPr/>
          <p:nvPr/>
        </p:nvCxnSpPr>
        <p:spPr>
          <a:xfrm flipH="1">
            <a:off x="3428365" y="3531870"/>
            <a:ext cx="1945005" cy="802005"/>
          </a:xfrm>
          <a:prstGeom prst="line">
            <a:avLst/>
          </a:prstGeom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下箭头 24"/>
          <p:cNvSpPr/>
          <p:nvPr/>
        </p:nvSpPr>
        <p:spPr>
          <a:xfrm>
            <a:off x="3302000" y="3156585"/>
            <a:ext cx="323215" cy="1177290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127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 Box 4"/>
          <p:cNvSpPr txBox="1"/>
          <p:nvPr/>
        </p:nvSpPr>
        <p:spPr>
          <a:xfrm>
            <a:off x="17145" y="4884420"/>
            <a:ext cx="8287385" cy="10058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：相当一样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拉近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了物体的距离（和照相机镜头原理相同）</a:t>
            </a:r>
          </a:p>
        </p:txBody>
      </p:sp>
      <p:sp>
        <p:nvSpPr>
          <p:cNvPr id="16" name="Text Box 5"/>
          <p:cNvSpPr txBox="1"/>
          <p:nvPr/>
        </p:nvSpPr>
        <p:spPr>
          <a:xfrm>
            <a:off x="2521585" y="5426075"/>
            <a:ext cx="3278505" cy="518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成倒立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缩小</a:t>
            </a:r>
            <a:r>
              <a:rPr lang="zh-CN" altLang="en-US" sz="2800" b="1" dirty="0">
                <a:solidFill>
                  <a:srgbClr val="0066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的实像。</a:t>
            </a:r>
          </a:p>
        </p:txBody>
      </p:sp>
      <p:sp>
        <p:nvSpPr>
          <p:cNvPr id="17" name="Text Box 11"/>
          <p:cNvSpPr txBox="1"/>
          <p:nvPr/>
        </p:nvSpPr>
        <p:spPr>
          <a:xfrm>
            <a:off x="51435" y="5943918"/>
            <a:ext cx="9072563" cy="7772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lnSpc>
                <a:spcPct val="125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：相当于放大镜（成正立</a:t>
            </a: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放大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的虚像），</a:t>
            </a:r>
          </a:p>
        </p:txBody>
      </p:sp>
      <p:sp>
        <p:nvSpPr>
          <p:cNvPr id="18" name="Text Box 11"/>
          <p:cNvSpPr txBox="1"/>
          <p:nvPr/>
        </p:nvSpPr>
        <p:spPr>
          <a:xfrm>
            <a:off x="-34925" y="981393"/>
            <a:ext cx="9072563" cy="6248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lvl="0" algn="just" eaLnBrk="1" hangingPunct="1">
              <a:lnSpc>
                <a:spcPct val="125000"/>
              </a:lnSpc>
            </a:pP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总结：望远镜的原理是把远处的物体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883910" y="1108710"/>
            <a:ext cx="1334770" cy="57912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拉近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89750" y="959485"/>
            <a:ext cx="1764665" cy="82296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再</a:t>
            </a:r>
            <a:r>
              <a:rPr lang="zh-CN" altLang="en-US" sz="4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放大</a:t>
            </a:r>
          </a:p>
        </p:txBody>
      </p:sp>
      <p:sp>
        <p:nvSpPr>
          <p:cNvPr id="13" name="上箭头 12"/>
          <p:cNvSpPr/>
          <p:nvPr/>
        </p:nvSpPr>
        <p:spPr>
          <a:xfrm>
            <a:off x="866140" y="1782445"/>
            <a:ext cx="407035" cy="1374140"/>
          </a:xfrm>
          <a:prstGeom prst="up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-9525" y="2620010"/>
            <a:ext cx="5382260" cy="904240"/>
            <a:chOff x="27" y="4137"/>
            <a:chExt cx="8476" cy="1424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7" y="4137"/>
              <a:ext cx="8476" cy="1425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2322" y="4522"/>
              <a:ext cx="1080" cy="16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-34925" y="3117215"/>
            <a:ext cx="5407660" cy="39370"/>
            <a:chOff x="-55" y="4909"/>
            <a:chExt cx="8516" cy="62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-55" y="4909"/>
              <a:ext cx="8517" cy="62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 flipV="1">
              <a:off x="2098" y="4930"/>
              <a:ext cx="876" cy="2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5407660" y="2716530"/>
            <a:ext cx="1720850" cy="814070"/>
            <a:chOff x="8516" y="4278"/>
            <a:chExt cx="2710" cy="1282"/>
          </a:xfrm>
        </p:grpSpPr>
        <p:cxnSp>
          <p:nvCxnSpPr>
            <p:cNvPr id="22" name="直接连接符 21"/>
            <p:cNvCxnSpPr>
              <a:stCxn id="5" idx="2"/>
            </p:cNvCxnSpPr>
            <p:nvPr/>
          </p:nvCxnSpPr>
          <p:spPr>
            <a:xfrm flipV="1">
              <a:off x="8516" y="4278"/>
              <a:ext cx="2711" cy="128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 flipV="1">
              <a:off x="9291" y="4441"/>
              <a:ext cx="1548" cy="754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5412105" y="3116580"/>
            <a:ext cx="1992630" cy="635"/>
            <a:chOff x="8523" y="4908"/>
            <a:chExt cx="3138" cy="1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8523" y="4908"/>
              <a:ext cx="313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9128" y="4909"/>
              <a:ext cx="1487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ontrols>
      <p:control spid="78849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ldLvl="0" animBg="1"/>
      <p:bldP spid="7" grpId="0" animBg="1"/>
      <p:bldP spid="9" grpId="0" animBg="1"/>
      <p:bldP spid="10" grpId="0" animBg="1"/>
      <p:bldP spid="25" grpId="0" animBg="1"/>
      <p:bldP spid="12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1400" b="0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15</a:t>
            </a:fld>
            <a:endParaRPr lang="zh-CN" altLang="en-US" sz="1400" b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当堂练习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6550" y="1310640"/>
            <a:ext cx="8523605" cy="3017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200"/>
              <a:t>（</a:t>
            </a:r>
            <a:r>
              <a:rPr lang="zh-CN" altLang="en-US" sz="3200">
                <a:solidFill>
                  <a:srgbClr val="FF0000"/>
                </a:solidFill>
              </a:rPr>
              <a:t>双选</a:t>
            </a:r>
            <a:r>
              <a:rPr lang="zh-CN" altLang="en-US" sz="3200"/>
              <a:t>）如图由两组凸透镜组成的望远镜，关于两组透镜的作用下列说法中正确的是（　　）</a:t>
            </a:r>
          </a:p>
          <a:p>
            <a:r>
              <a:rPr lang="zh-CN" altLang="en-US" sz="3200"/>
              <a:t>A．物镜相当于照相机</a:t>
            </a:r>
          </a:p>
          <a:p>
            <a:r>
              <a:rPr lang="zh-CN" altLang="en-US" sz="3200"/>
              <a:t>B．物镜相当于投影仪</a:t>
            </a:r>
          </a:p>
          <a:p>
            <a:r>
              <a:rPr lang="zh-CN" altLang="en-US" sz="3200"/>
              <a:t>C．目镜相当于投影仪</a:t>
            </a:r>
          </a:p>
          <a:p>
            <a:r>
              <a:rPr lang="zh-CN" altLang="en-US" sz="3200"/>
              <a:t>D．目镜相当于放大镜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660005" y="1772285"/>
            <a:ext cx="12020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AD</a:t>
            </a:r>
          </a:p>
        </p:txBody>
      </p:sp>
      <p:sp>
        <p:nvSpPr>
          <p:cNvPr id="2" name="新月形 1">
            <a:hlinkClick r:id="" action="ppaction://hlinkshowjump?jump=lastslide"/>
          </p:cNvPr>
          <p:cNvSpPr/>
          <p:nvPr/>
        </p:nvSpPr>
        <p:spPr>
          <a:xfrm>
            <a:off x="7660005" y="6059170"/>
            <a:ext cx="1125855" cy="628015"/>
          </a:xfrm>
          <a:prstGeom prst="moon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6" name="图片 5" descr="103040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135" y="2412365"/>
            <a:ext cx="4225925" cy="3475990"/>
          </a:xfrm>
          <a:prstGeom prst="rect">
            <a:avLst/>
          </a:prstGeom>
        </p:spPr>
      </p:pic>
    </p:spTree>
    <p:controls>
      <p:control spid="79873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文本框 6145"/>
          <p:cNvSpPr txBox="1"/>
          <p:nvPr/>
        </p:nvSpPr>
        <p:spPr>
          <a:xfrm>
            <a:off x="1160780" y="167005"/>
            <a:ext cx="6993255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体验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用凸透镜构建</a:t>
            </a: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望远镜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 descr="模拟望远镜图片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9235" y="1059180"/>
            <a:ext cx="1275080" cy="16268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3190" y="1400175"/>
            <a:ext cx="7913370" cy="944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温馨提醒</a:t>
            </a:r>
            <a:r>
              <a:rPr lang="zh-CN" altLang="en-US" sz="2800" b="1"/>
              <a:t>：根据望远镜的</a:t>
            </a:r>
            <a:r>
              <a:rPr lang="zh-CN" altLang="en-US" sz="2800" b="1">
                <a:solidFill>
                  <a:srgbClr val="0000FF"/>
                </a:solidFill>
              </a:rPr>
              <a:t>成像原理构建</a:t>
            </a:r>
            <a:r>
              <a:rPr lang="zh-CN" altLang="en-US" sz="2800" b="1"/>
              <a:t>望远镜，大的透镜焦距</a:t>
            </a:r>
            <a:r>
              <a:rPr lang="zh-CN" altLang="en-US" sz="2800" b="1">
                <a:solidFill>
                  <a:srgbClr val="FF0000"/>
                </a:solidFill>
              </a:rPr>
              <a:t>是</a:t>
            </a:r>
            <a:r>
              <a:rPr lang="en-US" altLang="zh-CN" sz="2800" b="1">
                <a:solidFill>
                  <a:srgbClr val="FF0000"/>
                </a:solidFill>
              </a:rPr>
              <a:t>30cm</a:t>
            </a:r>
            <a:r>
              <a:rPr lang="zh-CN" altLang="en-US" sz="2800" b="1">
                <a:solidFill>
                  <a:srgbClr val="FF0000"/>
                </a:solidFill>
              </a:rPr>
              <a:t> ，</a:t>
            </a:r>
            <a:r>
              <a:rPr lang="zh-CN" altLang="en-US" sz="2800" b="1"/>
              <a:t>小的凸透镜焦距</a:t>
            </a:r>
            <a:r>
              <a:rPr lang="zh-CN" altLang="en-US" sz="2800" b="1">
                <a:solidFill>
                  <a:srgbClr val="FF0000"/>
                </a:solidFill>
              </a:rPr>
              <a:t>是</a:t>
            </a:r>
            <a:r>
              <a:rPr lang="en-US" altLang="zh-CN" sz="2800" b="1">
                <a:solidFill>
                  <a:srgbClr val="FF0000"/>
                </a:solidFill>
              </a:rPr>
              <a:t>10cm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280" y="2579370"/>
            <a:ext cx="7818755" cy="283781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8400" y="3188335"/>
            <a:ext cx="635635" cy="1250315"/>
          </a:xfrm>
          <a:prstGeom prst="rect">
            <a:avLst/>
          </a:prstGeom>
        </p:spPr>
      </p:pic>
    </p:spTree>
    <p:controls>
      <p:control spid="80897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4337" descr="10404012##伽利略望远镜"/>
          <p:cNvPicPr>
            <a:picLocks noChangeAspect="1"/>
          </p:cNvPicPr>
          <p:nvPr/>
        </p:nvPicPr>
        <p:blipFill>
          <a:blip r:embed="rId4" cstate="print"/>
          <a:srcRect t="5164"/>
          <a:stretch>
            <a:fillRect/>
          </a:stretch>
        </p:blipFill>
        <p:spPr>
          <a:xfrm>
            <a:off x="476250" y="1358900"/>
            <a:ext cx="2747963" cy="414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文本框 14338"/>
          <p:cNvSpPr txBox="1"/>
          <p:nvPr/>
        </p:nvSpPr>
        <p:spPr>
          <a:xfrm>
            <a:off x="476250" y="5634038"/>
            <a:ext cx="34925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伽利略望远镜</a:t>
            </a:r>
          </a:p>
        </p:txBody>
      </p:sp>
      <p:sp>
        <p:nvSpPr>
          <p:cNvPr id="14340" name="文本框 14339"/>
          <p:cNvSpPr txBox="1"/>
          <p:nvPr/>
        </p:nvSpPr>
        <p:spPr>
          <a:xfrm>
            <a:off x="2665730" y="1035050"/>
            <a:ext cx="6106795" cy="2529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lnSpc>
                <a:spcPct val="125000"/>
              </a:lnSpc>
            </a:pPr>
            <a:r>
              <a:rPr lang="zh-CN" altLang="en-US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　　</a:t>
            </a:r>
            <a:r>
              <a:rPr lang="zh-CN" altLang="en-US" sz="3200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第一个把望远镜指向天空的是伽利略，支持了哥白尼的“日心说”。第一个观测到了木星的卫星，太阳黑子和月球上的环形山。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813560" y="226695"/>
            <a:ext cx="5133340" cy="70104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lvl="0" algn="ctr"/>
            <a:r>
              <a:rPr lang="en-US" altLang="zh-CN" b="1">
                <a:solidFill>
                  <a:srgbClr val="0066CC"/>
                </a:solidFill>
                <a:sym typeface="+mn-ea"/>
              </a:rPr>
              <a:t> </a:t>
            </a:r>
            <a:r>
              <a:rPr lang="zh-CN" altLang="en-US" sz="4000" b="1">
                <a:solidFill>
                  <a:srgbClr val="0066CC"/>
                </a:solidFill>
                <a:latin typeface="宋体" panose="02010600030101010101" pitchFamily="2" charset="-122"/>
                <a:sym typeface="+mn-ea"/>
              </a:rPr>
              <a:t>三、探索宇宙</a:t>
            </a:r>
          </a:p>
        </p:txBody>
      </p:sp>
      <p:pic>
        <p:nvPicPr>
          <p:cNvPr id="4" name="图片 3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2255" y="3564890"/>
            <a:ext cx="4903470" cy="3203575"/>
          </a:xfrm>
          <a:prstGeom prst="rect">
            <a:avLst/>
          </a:prstGeom>
        </p:spPr>
      </p:pic>
    </p:spTree>
    <p:controls>
      <p:control spid="81921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16386" descr="哈勃空间望远镜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8535" y="83820"/>
            <a:ext cx="2477770" cy="23704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新月形 2">
            <a:hlinkClick r:id="" action="ppaction://hlinkshowjump?jump=lastslide"/>
          </p:cNvPr>
          <p:cNvSpPr/>
          <p:nvPr/>
        </p:nvSpPr>
        <p:spPr>
          <a:xfrm>
            <a:off x="7660005" y="6059170"/>
            <a:ext cx="1125855" cy="628015"/>
          </a:xfrm>
          <a:prstGeom prst="moon">
            <a:avLst/>
          </a:prstGeom>
          <a:solidFill>
            <a:srgbClr val="99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  <p:controls>
      <p:control spid="82945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1400" b="0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19</a:t>
            </a:fld>
            <a:endParaRPr lang="zh-CN" altLang="en-US" sz="1400" b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74065" y="1324610"/>
            <a:ext cx="791337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1、下列关于宇宙的认识错误的是（　）</a:t>
            </a:r>
          </a:p>
          <a:p>
            <a:r>
              <a:rPr lang="zh-CN" altLang="en-US" sz="3200"/>
              <a:t>Ａ.太阳是宇宙的中心　　　</a:t>
            </a:r>
          </a:p>
          <a:p>
            <a:r>
              <a:rPr lang="zh-CN" altLang="en-US" sz="3200"/>
              <a:t>Ｂ.宇宙是无边的、膨胀的　　</a:t>
            </a:r>
          </a:p>
          <a:p>
            <a:r>
              <a:rPr lang="zh-CN" altLang="en-US" sz="3200"/>
              <a:t>Ｃ.地球是太阳系中的行星之一</a:t>
            </a:r>
          </a:p>
          <a:p>
            <a:r>
              <a:rPr lang="zh-CN" altLang="en-US" sz="3200"/>
              <a:t>Ｄ.宇宙是由大量不同层次的星系构成的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31720" y="1775460"/>
            <a:ext cx="12020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新月形 2">
            <a:hlinkClick r:id="" action="ppaction://hlinkshowjump?jump=lastslide"/>
          </p:cNvPr>
          <p:cNvSpPr/>
          <p:nvPr/>
        </p:nvSpPr>
        <p:spPr>
          <a:xfrm>
            <a:off x="7660005" y="6059170"/>
            <a:ext cx="1125855" cy="628015"/>
          </a:xfrm>
          <a:prstGeom prst="moon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  <p:controls>
      <p:control spid="83969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327775"/>
            <a:ext cx="2133600" cy="476250"/>
          </a:xfrm>
        </p:spPr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2000" b="1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2</a:t>
            </a:fld>
            <a:endParaRPr lang="zh-CN" altLang="en-US" sz="2000" b="1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12292" name="AutoShape 95"/>
          <p:cNvSpPr/>
          <p:nvPr/>
        </p:nvSpPr>
        <p:spPr>
          <a:xfrm>
            <a:off x="2209800" y="4711700"/>
            <a:ext cx="6477000" cy="1295400"/>
          </a:xfrm>
          <a:prstGeom prst="roundRect">
            <a:avLst>
              <a:gd name="adj" fmla="val 2454"/>
            </a:avLst>
          </a:prstGeom>
          <a:solidFill>
            <a:srgbClr val="FFBC37"/>
          </a:solidFill>
          <a:ln w="285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293" name="AutoShape 66"/>
          <p:cNvSpPr/>
          <p:nvPr/>
        </p:nvSpPr>
        <p:spPr>
          <a:xfrm>
            <a:off x="2225675" y="3035300"/>
            <a:ext cx="6477000" cy="1295400"/>
          </a:xfrm>
          <a:prstGeom prst="roundRect">
            <a:avLst>
              <a:gd name="adj" fmla="val 2454"/>
            </a:avLst>
          </a:prstGeom>
          <a:solidFill>
            <a:srgbClr val="C8DD05"/>
          </a:solidFill>
          <a:ln w="285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294" name="AutoShape 39"/>
          <p:cNvSpPr/>
          <p:nvPr/>
        </p:nvSpPr>
        <p:spPr>
          <a:xfrm flipH="1">
            <a:off x="609600" y="1358900"/>
            <a:ext cx="1425575" cy="1295400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知识</a:t>
            </a:r>
          </a:p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与</a:t>
            </a:r>
          </a:p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技能</a:t>
            </a:r>
          </a:p>
        </p:txBody>
      </p:sp>
      <p:sp>
        <p:nvSpPr>
          <p:cNvPr id="12295" name="AutoShape 40"/>
          <p:cNvSpPr/>
          <p:nvPr/>
        </p:nvSpPr>
        <p:spPr>
          <a:xfrm>
            <a:off x="2209800" y="1358900"/>
            <a:ext cx="6477000" cy="1295400"/>
          </a:xfrm>
          <a:prstGeom prst="roundRect">
            <a:avLst>
              <a:gd name="adj" fmla="val 2454"/>
            </a:avLst>
          </a:prstGeom>
          <a:solidFill>
            <a:srgbClr val="FFFF33"/>
          </a:solidFill>
          <a:ln w="28575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/>
            <a:endParaRPr lang="zh-CN" altLang="en-US" sz="24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2296" name="Freeform 41"/>
          <p:cNvSpPr/>
          <p:nvPr/>
        </p:nvSpPr>
        <p:spPr>
          <a:xfrm flipH="1">
            <a:off x="8129588" y="1022350"/>
            <a:ext cx="515937" cy="46513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FFCC00">
              <a:alpha val="0"/>
            </a:srgbClr>
          </a:solidFill>
          <a:ln w="0">
            <a:noFill/>
          </a:ln>
        </p:spPr>
        <p:txBody>
          <a:bodyPr/>
          <a:lstStyle/>
          <a:p>
            <a:endParaRPr lang="zh-CN" altLang="en-US" sz="2400" b="1"/>
          </a:p>
        </p:txBody>
      </p:sp>
      <p:grpSp>
        <p:nvGrpSpPr>
          <p:cNvPr id="12297" name="Group 42"/>
          <p:cNvGrpSpPr/>
          <p:nvPr/>
        </p:nvGrpSpPr>
        <p:grpSpPr>
          <a:xfrm rot="5400000">
            <a:off x="1838325" y="1577975"/>
            <a:ext cx="495300" cy="666750"/>
            <a:chOff x="778" y="1762"/>
            <a:chExt cx="312" cy="420"/>
          </a:xfrm>
        </p:grpSpPr>
        <p:grpSp>
          <p:nvGrpSpPr>
            <p:cNvPr id="12298" name="Group 43"/>
            <p:cNvGrpSpPr/>
            <p:nvPr/>
          </p:nvGrpSpPr>
          <p:grpSpPr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12299" name="Oval 44"/>
              <p:cNvSpPr/>
              <p:nvPr/>
            </p:nvSpPr>
            <p:spPr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FFCC00">
                  <a:alpha val="20000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00" name="Oval 45"/>
              <p:cNvSpPr/>
              <p:nvPr/>
            </p:nvSpPr>
            <p:spPr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FFCC00">
                  <a:alpha val="30196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01" name="AutoShape 46"/>
              <p:cNvSpPr/>
              <p:nvPr/>
            </p:nvSpPr>
            <p:spPr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solidFill>
                <a:srgbClr val="FFCC00"/>
              </a:solidFill>
              <a:ln w="38100">
                <a:noFill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2302" name="Group 47"/>
            <p:cNvGrpSpPr/>
            <p:nvPr/>
          </p:nvGrpSpPr>
          <p:grpSpPr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12303" name="Oval 48"/>
              <p:cNvSpPr/>
              <p:nvPr/>
            </p:nvSpPr>
            <p:spPr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FFCC00">
                  <a:alpha val="20000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04" name="Oval 49"/>
              <p:cNvSpPr/>
              <p:nvPr/>
            </p:nvSpPr>
            <p:spPr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FFCC00">
                  <a:alpha val="30196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05" name="AutoShape 50"/>
              <p:cNvSpPr/>
              <p:nvPr/>
            </p:nvSpPr>
            <p:spPr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solidFill>
                <a:srgbClr val="FFCC00"/>
              </a:solidFill>
              <a:ln w="38100">
                <a:noFill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31107" name="Rectangle 35" descr="2"/>
          <p:cNvSpPr/>
          <p:nvPr/>
        </p:nvSpPr>
        <p:spPr>
          <a:xfrm>
            <a:off x="2419033" y="1577975"/>
            <a:ext cx="6194425" cy="15538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了解显微镜和望远镜的基本结构及成像原理</a:t>
            </a:r>
          </a:p>
          <a:p>
            <a:pPr lvl="0" indent="0">
              <a:lnSpc>
                <a:spcPct val="120000"/>
              </a:lnSpc>
            </a:pP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1110" name="Rectangle 38" descr="2"/>
          <p:cNvSpPr/>
          <p:nvPr/>
        </p:nvSpPr>
        <p:spPr>
          <a:xfrm>
            <a:off x="2495550" y="3397250"/>
            <a:ext cx="6228080" cy="54864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通过合作制作提高动手能力和合作能力</a:t>
            </a:r>
          </a:p>
        </p:txBody>
      </p:sp>
      <p:sp>
        <p:nvSpPr>
          <p:cNvPr id="131115" name="Rectangle 43" descr="2"/>
          <p:cNvSpPr/>
          <p:nvPr/>
        </p:nvSpPr>
        <p:spPr>
          <a:xfrm>
            <a:off x="2495550" y="4874895"/>
            <a:ext cx="6552565" cy="11150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初步认识科学技术对于社会发展和人类生活的影响.</a:t>
            </a:r>
          </a:p>
        </p:txBody>
      </p:sp>
      <p:sp>
        <p:nvSpPr>
          <p:cNvPr id="12315" name="AutoShape 65"/>
          <p:cNvSpPr/>
          <p:nvPr/>
        </p:nvSpPr>
        <p:spPr>
          <a:xfrm flipH="1">
            <a:off x="609600" y="3035300"/>
            <a:ext cx="1425575" cy="1295400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过程</a:t>
            </a:r>
          </a:p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与</a:t>
            </a:r>
          </a:p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方法</a:t>
            </a:r>
          </a:p>
        </p:txBody>
      </p:sp>
      <p:sp>
        <p:nvSpPr>
          <p:cNvPr id="12316" name="Freeform 67"/>
          <p:cNvSpPr/>
          <p:nvPr/>
        </p:nvSpPr>
        <p:spPr>
          <a:xfrm flipH="1">
            <a:off x="8318500" y="2698750"/>
            <a:ext cx="515938" cy="465138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solidFill>
            <a:srgbClr val="FFCC00">
              <a:alpha val="0"/>
            </a:srgbClr>
          </a:solidFill>
          <a:ln w="0">
            <a:noFill/>
          </a:ln>
        </p:spPr>
        <p:txBody>
          <a:bodyPr/>
          <a:lstStyle/>
          <a:p>
            <a:endParaRPr lang="zh-CN" altLang="en-US" sz="2400" b="1"/>
          </a:p>
        </p:txBody>
      </p:sp>
      <p:grpSp>
        <p:nvGrpSpPr>
          <p:cNvPr id="12317" name="Group 68"/>
          <p:cNvGrpSpPr/>
          <p:nvPr/>
        </p:nvGrpSpPr>
        <p:grpSpPr>
          <a:xfrm rot="5400000">
            <a:off x="1838325" y="3254375"/>
            <a:ext cx="495300" cy="666750"/>
            <a:chOff x="778" y="1762"/>
            <a:chExt cx="312" cy="420"/>
          </a:xfrm>
        </p:grpSpPr>
        <p:grpSp>
          <p:nvGrpSpPr>
            <p:cNvPr id="12318" name="Group 69"/>
            <p:cNvGrpSpPr/>
            <p:nvPr/>
          </p:nvGrpSpPr>
          <p:grpSpPr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12319" name="Oval 70"/>
              <p:cNvSpPr/>
              <p:nvPr/>
            </p:nvSpPr>
            <p:spPr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FFCC00">
                  <a:alpha val="20000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20" name="Oval 71"/>
              <p:cNvSpPr/>
              <p:nvPr/>
            </p:nvSpPr>
            <p:spPr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FFCC00">
                  <a:alpha val="30196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21" name="AutoShape 72"/>
              <p:cNvSpPr/>
              <p:nvPr/>
            </p:nvSpPr>
            <p:spPr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solidFill>
                <a:srgbClr val="FFCC00"/>
              </a:solidFill>
              <a:ln w="38100">
                <a:noFill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2322" name="Group 73"/>
            <p:cNvGrpSpPr/>
            <p:nvPr/>
          </p:nvGrpSpPr>
          <p:grpSpPr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12323" name="Oval 74"/>
              <p:cNvSpPr/>
              <p:nvPr/>
            </p:nvSpPr>
            <p:spPr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FFCC00">
                  <a:alpha val="20000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24" name="Oval 75"/>
              <p:cNvSpPr/>
              <p:nvPr/>
            </p:nvSpPr>
            <p:spPr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FFCC00">
                  <a:alpha val="30196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25" name="AutoShape 76"/>
              <p:cNvSpPr/>
              <p:nvPr/>
            </p:nvSpPr>
            <p:spPr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solidFill>
                <a:srgbClr val="FFCC00"/>
              </a:solidFill>
              <a:ln w="38100">
                <a:noFill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2326" name="Rectangle 79" descr="2"/>
          <p:cNvSpPr/>
          <p:nvPr/>
        </p:nvSpPr>
        <p:spPr>
          <a:xfrm>
            <a:off x="7734300" y="4702175"/>
            <a:ext cx="309880" cy="45720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none" anchor="t">
            <a:spAutoFit/>
          </a:bodyPr>
          <a:lstStyle/>
          <a:p>
            <a:pPr lvl="0" indent="0">
              <a:spcBef>
                <a:spcPct val="50000"/>
              </a:spcBef>
            </a:pPr>
            <a:endParaRPr lang="en-US" altLang="zh-CN" sz="24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327" name="AutoShape 99"/>
          <p:cNvSpPr/>
          <p:nvPr/>
        </p:nvSpPr>
        <p:spPr>
          <a:xfrm flipH="1">
            <a:off x="571500" y="4730750"/>
            <a:ext cx="1485900" cy="1295400"/>
          </a:xfrm>
          <a:prstGeom prst="roundRect">
            <a:avLst>
              <a:gd name="adj" fmla="val 11375"/>
            </a:avLst>
          </a:prstGeom>
          <a:solidFill>
            <a:schemeClr val="bg1"/>
          </a:solidFill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情感态度</a:t>
            </a:r>
          </a:p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与</a:t>
            </a:r>
          </a:p>
          <a:p>
            <a:pPr lvl="0" indent="0" algn="ctr"/>
            <a:r>
              <a:rPr lang="zh-CN" altLang="en-US" sz="2400" b="1" dirty="0">
                <a:latin typeface="Arial" panose="020B0604020202020204" pitchFamily="34" charset="0"/>
                <a:ea typeface="微软雅黑" panose="020B0503020204020204" charset="-122"/>
              </a:rPr>
              <a:t>价值观</a:t>
            </a:r>
          </a:p>
        </p:txBody>
      </p:sp>
      <p:grpSp>
        <p:nvGrpSpPr>
          <p:cNvPr id="12328" name="Group 100"/>
          <p:cNvGrpSpPr/>
          <p:nvPr/>
        </p:nvGrpSpPr>
        <p:grpSpPr>
          <a:xfrm rot="5400000">
            <a:off x="1914525" y="5083175"/>
            <a:ext cx="495300" cy="666750"/>
            <a:chOff x="778" y="1762"/>
            <a:chExt cx="312" cy="420"/>
          </a:xfrm>
        </p:grpSpPr>
        <p:grpSp>
          <p:nvGrpSpPr>
            <p:cNvPr id="12329" name="Group 101"/>
            <p:cNvGrpSpPr/>
            <p:nvPr/>
          </p:nvGrpSpPr>
          <p:grpSpPr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12330" name="Oval 102"/>
              <p:cNvSpPr/>
              <p:nvPr/>
            </p:nvSpPr>
            <p:spPr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FFCC00">
                  <a:alpha val="20000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31" name="Oval 103"/>
              <p:cNvSpPr/>
              <p:nvPr/>
            </p:nvSpPr>
            <p:spPr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FFCC00">
                  <a:alpha val="30196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32" name="AutoShape 104"/>
              <p:cNvSpPr/>
              <p:nvPr/>
            </p:nvSpPr>
            <p:spPr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solidFill>
                <a:srgbClr val="FFCC00"/>
              </a:solidFill>
              <a:ln w="38100">
                <a:noFill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2333" name="Group 105"/>
            <p:cNvGrpSpPr/>
            <p:nvPr/>
          </p:nvGrpSpPr>
          <p:grpSpPr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12334" name="Oval 106"/>
              <p:cNvSpPr/>
              <p:nvPr/>
            </p:nvSpPr>
            <p:spPr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FFCC00">
                  <a:alpha val="20000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35" name="Oval 107"/>
              <p:cNvSpPr/>
              <p:nvPr/>
            </p:nvSpPr>
            <p:spPr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FFCC00">
                  <a:alpha val="30196"/>
                </a:srgbClr>
              </a:solidFill>
              <a:ln w="38100" cap="flat" cmpd="sng">
                <a:solidFill>
                  <a:srgbClr val="DDDDDD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2336" name="AutoShape 108"/>
              <p:cNvSpPr/>
              <p:nvPr/>
            </p:nvSpPr>
            <p:spPr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solidFill>
                <a:srgbClr val="FFCC00"/>
              </a:solidFill>
              <a:ln w="38100">
                <a:noFill/>
              </a:ln>
            </p:spPr>
            <p:txBody>
              <a:bodyPr wrap="none" anchor="ctr"/>
              <a:lstStyle/>
              <a:p>
                <a:pPr lvl="0" indent="0"/>
                <a:endParaRPr lang="zh-CN" altLang="en-US" sz="2400" b="1" dirty="0">
                  <a:latin typeface="Arial" panose="020B0604020202020204" pitchFamily="34" charset="0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9501" name="Freeform 109"/>
          <p:cNvSpPr/>
          <p:nvPr/>
        </p:nvSpPr>
        <p:spPr bwMode="gray">
          <a:xfrm flipH="1">
            <a:off x="8001000" y="1511300"/>
            <a:ext cx="515938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9502" name="Freeform 110"/>
          <p:cNvSpPr/>
          <p:nvPr/>
        </p:nvSpPr>
        <p:spPr bwMode="gray">
          <a:xfrm flipH="1">
            <a:off x="8077200" y="3111500"/>
            <a:ext cx="515938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9503" name="Freeform 111"/>
          <p:cNvSpPr/>
          <p:nvPr/>
        </p:nvSpPr>
        <p:spPr bwMode="gray">
          <a:xfrm flipH="1">
            <a:off x="8153400" y="4787900"/>
            <a:ext cx="515938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26048"/>
            <a:ext cx="6248400" cy="76962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400" b="1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迷你简卡通" panose="03000509000000000000" charset="-122"/>
                <a:ea typeface="迷你简卡通" panose="03000509000000000000" charset="-122"/>
              </a:rPr>
              <a:t>学习目标</a:t>
            </a:r>
          </a:p>
        </p:txBody>
      </p:sp>
    </p:spTree>
    <p:controls>
      <p:control spid="64513" name="ShockwaveFlash1" r:id="rId2" imgW="1676634" imgH="566702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07" grpId="0"/>
      <p:bldP spid="131110" grpId="0"/>
      <p:bldP spid="1311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本框 37889"/>
          <p:cNvSpPr txBox="1"/>
          <p:nvPr/>
        </p:nvSpPr>
        <p:spPr>
          <a:xfrm>
            <a:off x="163513" y="2406968"/>
            <a:ext cx="609600" cy="25939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显微镜和望远镜</a:t>
            </a:r>
          </a:p>
        </p:txBody>
      </p:sp>
      <p:sp>
        <p:nvSpPr>
          <p:cNvPr id="37891" name="文本框 37890"/>
          <p:cNvSpPr txBox="1"/>
          <p:nvPr/>
        </p:nvSpPr>
        <p:spPr>
          <a:xfrm>
            <a:off x="1080135" y="2115185"/>
            <a:ext cx="2520950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显微镜</a:t>
            </a:r>
          </a:p>
        </p:txBody>
      </p:sp>
      <p:sp>
        <p:nvSpPr>
          <p:cNvPr id="37892" name="左大括号 37891"/>
          <p:cNvSpPr/>
          <p:nvPr/>
        </p:nvSpPr>
        <p:spPr>
          <a:xfrm>
            <a:off x="2259648" y="1704340"/>
            <a:ext cx="161925" cy="1566863"/>
          </a:xfrm>
          <a:prstGeom prst="leftBrace">
            <a:avLst>
              <a:gd name="adj1" fmla="val 80637"/>
              <a:gd name="adj2" fmla="val 34144"/>
            </a:avLst>
          </a:prstGeom>
          <a:noFill/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/>
          </a:p>
        </p:txBody>
      </p:sp>
      <p:sp>
        <p:nvSpPr>
          <p:cNvPr id="37893" name="文本框 37892"/>
          <p:cNvSpPr txBox="1"/>
          <p:nvPr/>
        </p:nvSpPr>
        <p:spPr>
          <a:xfrm>
            <a:off x="2394268" y="1563688"/>
            <a:ext cx="1439862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结构</a:t>
            </a:r>
          </a:p>
        </p:txBody>
      </p:sp>
      <p:sp>
        <p:nvSpPr>
          <p:cNvPr id="37894" name="左大括号 37893"/>
          <p:cNvSpPr/>
          <p:nvPr/>
        </p:nvSpPr>
        <p:spPr>
          <a:xfrm>
            <a:off x="3257550" y="1036955"/>
            <a:ext cx="145415" cy="1572260"/>
          </a:xfrm>
          <a:prstGeom prst="leftBrace">
            <a:avLst>
              <a:gd name="adj1" fmla="val 128754"/>
              <a:gd name="adj2" fmla="val 50000"/>
            </a:avLst>
          </a:prstGeom>
          <a:noFill/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/>
          </a:p>
        </p:txBody>
      </p:sp>
      <p:sp>
        <p:nvSpPr>
          <p:cNvPr id="37895" name="文本框 37894"/>
          <p:cNvSpPr txBox="1"/>
          <p:nvPr/>
        </p:nvSpPr>
        <p:spPr>
          <a:xfrm>
            <a:off x="3402013" y="835025"/>
            <a:ext cx="1612900" cy="17983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目镜</a:t>
            </a: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</a:p>
          <a:p>
            <a:pPr lvl="0" eaLnBrk="1" hangingPunct="1"/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物镜</a:t>
            </a: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</a:p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载物片：</a:t>
            </a:r>
          </a:p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反光镜：</a:t>
            </a:r>
          </a:p>
        </p:txBody>
      </p:sp>
      <p:sp>
        <p:nvSpPr>
          <p:cNvPr id="37896" name="左大括号 37895"/>
          <p:cNvSpPr/>
          <p:nvPr/>
        </p:nvSpPr>
        <p:spPr>
          <a:xfrm>
            <a:off x="773430" y="2244090"/>
            <a:ext cx="360045" cy="3750945"/>
          </a:xfrm>
          <a:prstGeom prst="leftBrace">
            <a:avLst>
              <a:gd name="adj1" fmla="val 68282"/>
              <a:gd name="adj2" fmla="val 50000"/>
            </a:avLst>
          </a:prstGeom>
          <a:noFill/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/>
          </a:p>
        </p:txBody>
      </p:sp>
      <p:sp>
        <p:nvSpPr>
          <p:cNvPr id="37897" name="文本框 37896"/>
          <p:cNvSpPr txBox="1"/>
          <p:nvPr/>
        </p:nvSpPr>
        <p:spPr>
          <a:xfrm>
            <a:off x="2465388" y="2963863"/>
            <a:ext cx="1655762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原理：</a:t>
            </a:r>
          </a:p>
        </p:txBody>
      </p:sp>
      <p:sp>
        <p:nvSpPr>
          <p:cNvPr id="37898" name="文本框 37897"/>
          <p:cNvSpPr txBox="1"/>
          <p:nvPr/>
        </p:nvSpPr>
        <p:spPr>
          <a:xfrm>
            <a:off x="2421573" y="4129088"/>
            <a:ext cx="6211887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endParaRPr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7899" name="文本框 37898"/>
          <p:cNvSpPr txBox="1"/>
          <p:nvPr/>
        </p:nvSpPr>
        <p:spPr>
          <a:xfrm>
            <a:off x="1133158" y="4482783"/>
            <a:ext cx="2087562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望远镜</a:t>
            </a:r>
          </a:p>
        </p:txBody>
      </p:sp>
      <p:sp>
        <p:nvSpPr>
          <p:cNvPr id="37900" name="左大括号 37899"/>
          <p:cNvSpPr/>
          <p:nvPr/>
        </p:nvSpPr>
        <p:spPr>
          <a:xfrm>
            <a:off x="2681288" y="4294505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/>
          </a:p>
        </p:txBody>
      </p:sp>
      <p:sp>
        <p:nvSpPr>
          <p:cNvPr id="37901" name="文本框 37900"/>
          <p:cNvSpPr txBox="1"/>
          <p:nvPr/>
        </p:nvSpPr>
        <p:spPr>
          <a:xfrm>
            <a:off x="2753678" y="4129088"/>
            <a:ext cx="1152525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结构</a:t>
            </a:r>
          </a:p>
        </p:txBody>
      </p:sp>
      <p:sp>
        <p:nvSpPr>
          <p:cNvPr id="37902" name="左大括号 37901"/>
          <p:cNvSpPr/>
          <p:nvPr/>
        </p:nvSpPr>
        <p:spPr>
          <a:xfrm>
            <a:off x="3681730" y="393096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2800" b="1"/>
          </a:p>
        </p:txBody>
      </p:sp>
      <p:sp>
        <p:nvSpPr>
          <p:cNvPr id="37903" name="文本框 37902"/>
          <p:cNvSpPr txBox="1"/>
          <p:nvPr/>
        </p:nvSpPr>
        <p:spPr>
          <a:xfrm>
            <a:off x="3834130" y="3798253"/>
            <a:ext cx="1255395" cy="9448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物镜</a:t>
            </a: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</a:p>
          <a:p>
            <a:pPr lvl="0" eaLnBrk="1" hangingPunct="1"/>
            <a:r>
              <a:rPr lang="zh-CN" altLang="en-US" sz="2800" b="1" dirty="0">
                <a:solidFill>
                  <a:srgbClr val="0066CC"/>
                </a:solidFill>
                <a:latin typeface="楷体_GB2312" pitchFamily="49" charset="-122"/>
                <a:ea typeface="楷体_GB2312" pitchFamily="49" charset="-122"/>
              </a:rPr>
              <a:t>目镜</a:t>
            </a:r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</a:p>
        </p:txBody>
      </p:sp>
      <p:sp>
        <p:nvSpPr>
          <p:cNvPr id="37904" name="文本框 37903"/>
          <p:cNvSpPr txBox="1"/>
          <p:nvPr/>
        </p:nvSpPr>
        <p:spPr>
          <a:xfrm>
            <a:off x="2833688" y="4845368"/>
            <a:ext cx="1944687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原理：</a:t>
            </a:r>
          </a:p>
        </p:txBody>
      </p:sp>
      <p:sp>
        <p:nvSpPr>
          <p:cNvPr id="37906" name="文本框 37905"/>
          <p:cNvSpPr txBox="1"/>
          <p:nvPr/>
        </p:nvSpPr>
        <p:spPr>
          <a:xfrm>
            <a:off x="2834005" y="59055"/>
            <a:ext cx="3460750" cy="701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en-US" altLang="zh-CN" sz="4000" b="1" dirty="0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4000" b="1" dirty="0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课堂知识小结</a:t>
            </a:r>
          </a:p>
        </p:txBody>
      </p:sp>
      <p:sp>
        <p:nvSpPr>
          <p:cNvPr id="2" name="新月形 1">
            <a:hlinkClick r:id="" action="ppaction://hlinkshowjump?jump=lastslide"/>
          </p:cNvPr>
          <p:cNvSpPr/>
          <p:nvPr/>
        </p:nvSpPr>
        <p:spPr>
          <a:xfrm>
            <a:off x="7551420" y="6158865"/>
            <a:ext cx="1125855" cy="628015"/>
          </a:xfrm>
          <a:prstGeom prst="moon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13193" y="5640388"/>
            <a:ext cx="2087562" cy="518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探索宇宙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01085" y="2842260"/>
            <a:ext cx="5175250" cy="6400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相当把微小物体</a:t>
            </a:r>
            <a:r>
              <a:rPr lang="zh-CN" altLang="en-US" sz="36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放大再放大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34130" y="4806315"/>
            <a:ext cx="5289550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8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相当把远处的物体</a:t>
            </a:r>
            <a:r>
              <a:rPr lang="zh-CN" altLang="en-US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拉近再放大</a:t>
            </a:r>
          </a:p>
        </p:txBody>
      </p:sp>
      <p:pic>
        <p:nvPicPr>
          <p:cNvPr id="6" name="图片 5" descr="显微镜结构图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8665" y="808990"/>
            <a:ext cx="1465580" cy="2028190"/>
          </a:xfrm>
          <a:prstGeom prst="rect">
            <a:avLst/>
          </a:prstGeom>
        </p:spPr>
      </p:pic>
      <p:pic>
        <p:nvPicPr>
          <p:cNvPr id="7" name="图片 6" descr="1030400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5920" y="3482340"/>
            <a:ext cx="2210435" cy="1329055"/>
          </a:xfrm>
          <a:prstGeom prst="rect">
            <a:avLst/>
          </a:prstGeom>
        </p:spPr>
      </p:pic>
    </p:spTree>
    <p:controls>
      <p:control spid="84993" name="ShockwaveFlash1" r:id="rId2" imgW="1676634" imgH="566702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3" grpId="0"/>
      <p:bldP spid="37895" grpId="0"/>
      <p:bldP spid="37897" grpId="0"/>
      <p:bldP spid="37899" grpId="0"/>
      <p:bldP spid="37901" grpId="0"/>
      <p:bldP spid="37903" grpId="0"/>
      <p:bldP spid="37904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1400" b="0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3</a:t>
            </a:fld>
            <a:endParaRPr lang="zh-CN" altLang="en-US" sz="1400" b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60437" name="AutoShape 21" descr="2"/>
          <p:cNvSpPr/>
          <p:nvPr/>
        </p:nvSpPr>
        <p:spPr>
          <a:xfrm>
            <a:off x="297815" y="2382520"/>
            <a:ext cx="6163310" cy="1888490"/>
          </a:xfrm>
          <a:prstGeom prst="cloudCallout">
            <a:avLst>
              <a:gd name="adj1" fmla="val 38602"/>
              <a:gd name="adj2" fmla="val 10601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 algn="ctr"/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0438" name="Text Box 22" descr="2"/>
          <p:cNvSpPr txBox="1"/>
          <p:nvPr/>
        </p:nvSpPr>
        <p:spPr>
          <a:xfrm>
            <a:off x="1033780" y="2583815"/>
            <a:ext cx="5013325" cy="1101090"/>
          </a:xfrm>
          <a:prstGeom prst="rect">
            <a:avLst/>
          </a:prstGeom>
          <a:noFill/>
          <a:ln w="9525">
            <a:noFill/>
          </a:ln>
          <a:effectLst>
            <a:prstShdw prst="shdw12" dir="16200000">
              <a:schemeClr val="bg2">
                <a:alpha val="50000"/>
              </a:schemeClr>
            </a:prstShdw>
          </a:effectLst>
        </p:spPr>
        <p:txBody>
          <a:bodyPr wrap="square" anchor="t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为什么我们看不清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很小的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物体和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远方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的物体呢？</a:t>
            </a:r>
          </a:p>
        </p:txBody>
      </p:sp>
      <p:pic>
        <p:nvPicPr>
          <p:cNvPr id="20492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7450" y="1450975"/>
            <a:ext cx="2714625" cy="457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 b="1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人眼观察的局限性</a:t>
            </a:r>
          </a:p>
        </p:txBody>
      </p:sp>
    </p:spTree>
    <p:controls>
      <p:control spid="66561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7" grpId="0" bldLvl="0" animBg="1"/>
      <p:bldP spid="6043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图片 28685" descr="眼球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1275" y="142558"/>
            <a:ext cx="2654300" cy="218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7" name="Tree"/>
          <p:cNvSpPr>
            <a:spLocks noEditPoints="1"/>
          </p:cNvSpPr>
          <p:nvPr/>
        </p:nvSpPr>
        <p:spPr>
          <a:xfrm>
            <a:off x="2225675" y="96838"/>
            <a:ext cx="1216025" cy="2339975"/>
          </a:xfrm>
          <a:custGeom>
            <a:avLst/>
            <a:gdLst>
              <a:gd name="A1" fmla="val 18900"/>
              <a:gd name="G0" fmla="+- 0 0 0"/>
              <a:gd name="G1" fmla="*/ A1 1 3"/>
              <a:gd name="G2" fmla="*/ A1 2 3"/>
              <a:gd name="G3" fmla="+- A1 0 0"/>
              <a:gd name="txL" fmla="*/ 761 w 21600"/>
              <a:gd name="txT" fmla="*/ 22454 h 21600"/>
              <a:gd name="txR" fmla="*/ 21069 w 21600"/>
              <a:gd name="txB" fmla="*/ 28282 h 21600"/>
            </a:gdLst>
            <a:ahLst/>
            <a:cxnLst>
              <a:cxn ang="17694720">
                <a:pos x="10800" y="0"/>
              </a:cxn>
              <a:cxn ang="11796480">
                <a:pos x="6171" y="G1"/>
              </a:cxn>
              <a:cxn ang="11796480">
                <a:pos x="3086" y="G2"/>
              </a:cxn>
              <a:cxn ang="11796480">
                <a:pos x="0" y="G3"/>
              </a:cxn>
              <a:cxn ang="0">
                <a:pos x="15429" y="G1"/>
              </a:cxn>
              <a:cxn ang="0">
                <a:pos x="18514" y="G2"/>
              </a:cxn>
              <a:cxn ang="0">
                <a:pos x="21600" y="G3"/>
              </a:cxn>
            </a:cxnLst>
            <a:rect l="txL" t="txT" r="txR" b="txB"/>
            <a:pathLst>
              <a:path w="21600" h="21600">
                <a:moveTo>
                  <a:pt x="0" y="G3"/>
                </a:moveTo>
                <a:lnTo>
                  <a:pt x="9257" y="G3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G3"/>
                </a:lnTo>
                <a:lnTo>
                  <a:pt x="21600" y="G3"/>
                </a:lnTo>
                <a:lnTo>
                  <a:pt x="12343" y="G2"/>
                </a:lnTo>
                <a:lnTo>
                  <a:pt x="18514" y="G2"/>
                </a:lnTo>
                <a:lnTo>
                  <a:pt x="12343" y="G1"/>
                </a:lnTo>
                <a:lnTo>
                  <a:pt x="15429" y="G1"/>
                </a:lnTo>
                <a:lnTo>
                  <a:pt x="10800" y="0"/>
                </a:lnTo>
                <a:lnTo>
                  <a:pt x="6171" y="G1"/>
                </a:lnTo>
                <a:lnTo>
                  <a:pt x="9257" y="G1"/>
                </a:lnTo>
                <a:lnTo>
                  <a:pt x="3086" y="G2"/>
                </a:lnTo>
                <a:lnTo>
                  <a:pt x="9257" y="G2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pic>
        <p:nvPicPr>
          <p:cNvPr id="6" name="图片 5" descr="眼球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1275" y="2636838"/>
            <a:ext cx="2654300" cy="218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ree"/>
          <p:cNvSpPr>
            <a:spLocks noEditPoints="1"/>
          </p:cNvSpPr>
          <p:nvPr/>
        </p:nvSpPr>
        <p:spPr>
          <a:xfrm>
            <a:off x="2641600" y="3713480"/>
            <a:ext cx="800100" cy="443865"/>
          </a:xfrm>
          <a:custGeom>
            <a:avLst/>
            <a:gdLst>
              <a:gd name="A1" fmla="val 18900"/>
              <a:gd name="G0" fmla="+- 0 0 0"/>
              <a:gd name="G1" fmla="*/ A1 1 3"/>
              <a:gd name="G2" fmla="*/ A1 2 3"/>
              <a:gd name="G3" fmla="+- A1 0 0"/>
              <a:gd name="txL" fmla="*/ 761 w 21600"/>
              <a:gd name="txT" fmla="*/ 22454 h 21600"/>
              <a:gd name="txR" fmla="*/ 21069 w 21600"/>
              <a:gd name="txB" fmla="*/ 28282 h 21600"/>
            </a:gdLst>
            <a:ahLst/>
            <a:cxnLst>
              <a:cxn ang="17694720">
                <a:pos x="10800" y="0"/>
              </a:cxn>
              <a:cxn ang="11796480">
                <a:pos x="6171" y="G1"/>
              </a:cxn>
              <a:cxn ang="11796480">
                <a:pos x="3086" y="G2"/>
              </a:cxn>
              <a:cxn ang="11796480">
                <a:pos x="0" y="G3"/>
              </a:cxn>
              <a:cxn ang="0">
                <a:pos x="15429" y="G1"/>
              </a:cxn>
              <a:cxn ang="0">
                <a:pos x="18514" y="G2"/>
              </a:cxn>
              <a:cxn ang="0">
                <a:pos x="21600" y="G3"/>
              </a:cxn>
            </a:cxnLst>
            <a:rect l="txL" t="txT" r="txR" b="txB"/>
            <a:pathLst>
              <a:path w="21600" h="21600">
                <a:moveTo>
                  <a:pt x="0" y="G3"/>
                </a:moveTo>
                <a:lnTo>
                  <a:pt x="9257" y="G3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G3"/>
                </a:lnTo>
                <a:lnTo>
                  <a:pt x="21600" y="G3"/>
                </a:lnTo>
                <a:lnTo>
                  <a:pt x="12343" y="G2"/>
                </a:lnTo>
                <a:lnTo>
                  <a:pt x="18514" y="G2"/>
                </a:lnTo>
                <a:lnTo>
                  <a:pt x="12343" y="G1"/>
                </a:lnTo>
                <a:lnTo>
                  <a:pt x="15429" y="G1"/>
                </a:lnTo>
                <a:lnTo>
                  <a:pt x="10800" y="0"/>
                </a:lnTo>
                <a:lnTo>
                  <a:pt x="6171" y="G1"/>
                </a:lnTo>
                <a:lnTo>
                  <a:pt x="9257" y="G1"/>
                </a:lnTo>
                <a:lnTo>
                  <a:pt x="3086" y="G2"/>
                </a:lnTo>
                <a:lnTo>
                  <a:pt x="9257" y="G2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10" name="弧形 9"/>
          <p:cNvSpPr/>
          <p:nvPr/>
        </p:nvSpPr>
        <p:spPr>
          <a:xfrm>
            <a:off x="8086725" y="727075"/>
            <a:ext cx="313690" cy="900430"/>
          </a:xfrm>
          <a:prstGeom prst="arc">
            <a:avLst>
              <a:gd name="adj1" fmla="val 15785786"/>
              <a:gd name="adj2" fmla="val 5512213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/>
        </p:nvSpPr>
        <p:spPr>
          <a:xfrm>
            <a:off x="8264525" y="3492500"/>
            <a:ext cx="136525" cy="221615"/>
          </a:xfrm>
          <a:prstGeom prst="arc">
            <a:avLst>
              <a:gd name="adj1" fmla="val 15785786"/>
              <a:gd name="adj2" fmla="val 5512213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眼球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8275" y="4745038"/>
            <a:ext cx="2654300" cy="2185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弧形 15"/>
          <p:cNvSpPr/>
          <p:nvPr/>
        </p:nvSpPr>
        <p:spPr>
          <a:xfrm>
            <a:off x="8391525" y="5600700"/>
            <a:ext cx="136525" cy="221615"/>
          </a:xfrm>
          <a:prstGeom prst="arc">
            <a:avLst>
              <a:gd name="adj1" fmla="val 15785786"/>
              <a:gd name="adj2" fmla="val 5512213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3575" y="3596005"/>
            <a:ext cx="1371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微小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57200" y="5060315"/>
            <a:ext cx="13716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很远</a:t>
            </a:r>
          </a:p>
        </p:txBody>
      </p:sp>
      <p:sp>
        <p:nvSpPr>
          <p:cNvPr id="28674" name="文本框 28673"/>
          <p:cNvSpPr txBox="1"/>
          <p:nvPr/>
        </p:nvSpPr>
        <p:spPr>
          <a:xfrm>
            <a:off x="3670300" y="796290"/>
            <a:ext cx="1577975" cy="7620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spcBef>
                <a:spcPct val="50000"/>
              </a:spcBef>
              <a:buClr>
                <a:srgbClr val="000000"/>
              </a:buClr>
            </a:pPr>
            <a:r>
              <a:rPr lang="zh-CN" altLang="en-US" sz="4400" dirty="0">
                <a:solidFill>
                  <a:srgbClr val="0066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视角</a:t>
            </a:r>
          </a:p>
        </p:txBody>
      </p:sp>
      <p:sp>
        <p:nvSpPr>
          <p:cNvPr id="28685" name="文本框 28684"/>
          <p:cNvSpPr txBox="1"/>
          <p:nvPr/>
        </p:nvSpPr>
        <p:spPr>
          <a:xfrm>
            <a:off x="5476240" y="922338"/>
            <a:ext cx="449263" cy="509587"/>
          </a:xfrm>
          <a:prstGeom prst="rect">
            <a:avLst/>
          </a:prstGeom>
          <a:noFill/>
          <a:ln w="9525">
            <a:noFill/>
          </a:ln>
        </p:spPr>
        <p:txBody>
          <a:bodyPr lIns="0" tIns="10800" rIns="0" bIns="10800">
            <a:spAutoFit/>
          </a:bodyPr>
          <a:lstStyle/>
          <a:p>
            <a:pPr lvl="0" algn="ctr" eaLnBrk="1" hangingPunct="1">
              <a:buClr>
                <a:srgbClr val="000000"/>
              </a:buClr>
            </a:pPr>
            <a:r>
              <a:rPr lang="en-US" altLang="zh-CN" sz="3200" i="1">
                <a:solidFill>
                  <a:srgbClr val="0066CC"/>
                </a:solidFill>
                <a:latin typeface="Symbol" panose="05050102010706020507" pitchFamily="18" charset="2"/>
                <a:ea typeface="楷体_GB2312" pitchFamily="49" charset="-122"/>
              </a:rPr>
              <a:t>a</a:t>
            </a:r>
            <a:endParaRPr lang="el-GR" altLang="zh-CN" sz="3200" i="1" dirty="0">
              <a:solidFill>
                <a:srgbClr val="0066CC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8680" name="任意多边形 28679"/>
          <p:cNvSpPr/>
          <p:nvPr/>
        </p:nvSpPr>
        <p:spPr>
          <a:xfrm rot="-98193" flipH="1">
            <a:off x="5933123" y="987425"/>
            <a:ext cx="136525" cy="496888"/>
          </a:xfrm>
          <a:custGeom>
            <a:avLst/>
            <a:gdLst>
              <a:gd name="txL" fmla="*/ 0 w 21600"/>
              <a:gd name="txT" fmla="*/ 0 h 42134"/>
              <a:gd name="txR" fmla="*/ 21600 w 21600"/>
              <a:gd name="txB" fmla="*/ 42134 h 42134"/>
            </a:gdLst>
            <a:ahLst/>
            <a:cxnLst>
              <a:cxn ang="270">
                <a:pos x="4402" y="0"/>
              </a:cxn>
              <a:cxn ang="90">
                <a:pos x="5110" y="42133"/>
              </a:cxn>
              <a:cxn ang="180">
                <a:pos x="0" y="21147"/>
              </a:cxn>
            </a:cxnLst>
            <a:rect l="txL" t="txT" r="txR" b="txB"/>
            <a:pathLst>
              <a:path w="21600" h="42134" fill="none">
                <a:moveTo>
                  <a:pt x="4402" y="0"/>
                </a:moveTo>
                <a:arcTo wR="21600" hR="21600" stAng="-4694467" swAng="9273370"/>
              </a:path>
              <a:path w="21600" h="42134" stroke="0">
                <a:moveTo>
                  <a:pt x="4402" y="0"/>
                </a:moveTo>
                <a:arcTo wR="21600" hR="21600" stAng="-4694467" swAng="9273370"/>
                <a:lnTo>
                  <a:pt x="0" y="21147"/>
                </a:lnTo>
                <a:close/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2863850" y="142875"/>
            <a:ext cx="5447030" cy="1484630"/>
            <a:chOff x="4510" y="225"/>
            <a:chExt cx="8578" cy="2338"/>
          </a:xfrm>
        </p:grpSpPr>
        <p:sp>
          <p:nvSpPr>
            <p:cNvPr id="28678" name="直接连接符 28677"/>
            <p:cNvSpPr/>
            <p:nvPr/>
          </p:nvSpPr>
          <p:spPr>
            <a:xfrm>
              <a:off x="4510" y="225"/>
              <a:ext cx="8578" cy="2338"/>
            </a:xfrm>
            <a:prstGeom prst="line">
              <a:avLst/>
            </a:prstGeom>
            <a:ln w="28575" cap="flat" cmpd="sng">
              <a:solidFill>
                <a:srgbClr val="0066CC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3" name="直接箭头连接符 2"/>
            <p:cNvCxnSpPr/>
            <p:nvPr/>
          </p:nvCxnSpPr>
          <p:spPr>
            <a:xfrm>
              <a:off x="6691" y="839"/>
              <a:ext cx="1019" cy="28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2954655" y="727075"/>
            <a:ext cx="5309870" cy="1755140"/>
            <a:chOff x="4653" y="1145"/>
            <a:chExt cx="8362" cy="2764"/>
          </a:xfrm>
        </p:grpSpPr>
        <p:sp>
          <p:nvSpPr>
            <p:cNvPr id="28679" name="直接连接符 28678"/>
            <p:cNvSpPr/>
            <p:nvPr/>
          </p:nvSpPr>
          <p:spPr>
            <a:xfrm flipV="1">
              <a:off x="4653" y="1145"/>
              <a:ext cx="8362" cy="2765"/>
            </a:xfrm>
            <a:prstGeom prst="line">
              <a:avLst/>
            </a:prstGeom>
            <a:ln w="28575" cap="flat" cmpd="sng">
              <a:solidFill>
                <a:srgbClr val="0066CC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5" name="直接箭头连接符 4"/>
            <p:cNvCxnSpPr/>
            <p:nvPr/>
          </p:nvCxnSpPr>
          <p:spPr>
            <a:xfrm flipV="1">
              <a:off x="6937" y="2804"/>
              <a:ext cx="1018" cy="346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3025140" y="3713480"/>
            <a:ext cx="5285740" cy="7620"/>
            <a:chOff x="4764" y="5848"/>
            <a:chExt cx="8324" cy="12"/>
          </a:xfrm>
        </p:grpSpPr>
        <p:sp>
          <p:nvSpPr>
            <p:cNvPr id="8" name="直接连接符 7"/>
            <p:cNvSpPr/>
            <p:nvPr/>
          </p:nvSpPr>
          <p:spPr>
            <a:xfrm flipV="1">
              <a:off x="4764" y="5849"/>
              <a:ext cx="8324" cy="1"/>
            </a:xfrm>
            <a:prstGeom prst="line">
              <a:avLst/>
            </a:prstGeom>
            <a:ln w="28575" cap="flat" cmpd="sng">
              <a:solidFill>
                <a:srgbClr val="0066CC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13" name="直接箭头连接符 12"/>
            <p:cNvCxnSpPr/>
            <p:nvPr/>
          </p:nvCxnSpPr>
          <p:spPr>
            <a:xfrm flipV="1">
              <a:off x="6651" y="5848"/>
              <a:ext cx="1058" cy="1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001645" y="3491865"/>
            <a:ext cx="5398770" cy="688340"/>
            <a:chOff x="4727" y="5499"/>
            <a:chExt cx="8502" cy="1084"/>
          </a:xfrm>
        </p:grpSpPr>
        <p:sp>
          <p:nvSpPr>
            <p:cNvPr id="9" name="直接连接符 8"/>
            <p:cNvSpPr/>
            <p:nvPr/>
          </p:nvSpPr>
          <p:spPr>
            <a:xfrm flipV="1">
              <a:off x="4727" y="5499"/>
              <a:ext cx="8503" cy="1085"/>
            </a:xfrm>
            <a:prstGeom prst="line">
              <a:avLst/>
            </a:prstGeom>
            <a:ln w="28575" cap="flat" cmpd="sng">
              <a:solidFill>
                <a:srgbClr val="0066CC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18" name="直接箭头连接符 17"/>
            <p:cNvCxnSpPr/>
            <p:nvPr/>
          </p:nvCxnSpPr>
          <p:spPr>
            <a:xfrm flipV="1">
              <a:off x="6529" y="6221"/>
              <a:ext cx="1181" cy="128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22225" y="5821680"/>
            <a:ext cx="8467090" cy="8255"/>
            <a:chOff x="35" y="9168"/>
            <a:chExt cx="13334" cy="13"/>
          </a:xfrm>
        </p:grpSpPr>
        <p:sp>
          <p:nvSpPr>
            <p:cNvPr id="14" name="直接连接符 13"/>
            <p:cNvSpPr/>
            <p:nvPr/>
          </p:nvSpPr>
          <p:spPr>
            <a:xfrm flipV="1">
              <a:off x="35" y="9168"/>
              <a:ext cx="13334" cy="1"/>
            </a:xfrm>
            <a:prstGeom prst="line">
              <a:avLst/>
            </a:prstGeom>
            <a:ln w="28575" cap="flat" cmpd="sng">
              <a:solidFill>
                <a:srgbClr val="0066CC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19" name="直接箭头连接符 18"/>
            <p:cNvCxnSpPr/>
            <p:nvPr/>
          </p:nvCxnSpPr>
          <p:spPr>
            <a:xfrm flipV="1">
              <a:off x="5879" y="9169"/>
              <a:ext cx="1058" cy="12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22225" y="5599430"/>
            <a:ext cx="8555990" cy="1121410"/>
            <a:chOff x="35" y="8818"/>
            <a:chExt cx="13474" cy="1766"/>
          </a:xfrm>
        </p:grpSpPr>
        <p:sp>
          <p:nvSpPr>
            <p:cNvPr id="15" name="直接连接符 14"/>
            <p:cNvSpPr/>
            <p:nvPr/>
          </p:nvSpPr>
          <p:spPr>
            <a:xfrm flipV="1">
              <a:off x="35" y="8818"/>
              <a:ext cx="13474" cy="1767"/>
            </a:xfrm>
            <a:prstGeom prst="line">
              <a:avLst/>
            </a:prstGeom>
            <a:ln w="28575" cap="flat" cmpd="sng">
              <a:solidFill>
                <a:srgbClr val="0066CC"/>
              </a:solidFill>
              <a:prstDash val="solid"/>
              <a:headEnd type="none" w="med" len="med"/>
              <a:tailEnd type="none" w="med" len="med"/>
            </a:ln>
          </p:spPr>
        </p:sp>
        <p:cxnSp>
          <p:nvCxnSpPr>
            <p:cNvPr id="20" name="直接箭头连接符 19"/>
            <p:cNvCxnSpPr/>
            <p:nvPr/>
          </p:nvCxnSpPr>
          <p:spPr>
            <a:xfrm flipV="1">
              <a:off x="5756" y="9707"/>
              <a:ext cx="1181" cy="128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ree"/>
          <p:cNvSpPr>
            <a:spLocks noEditPoints="1"/>
          </p:cNvSpPr>
          <p:nvPr/>
        </p:nvSpPr>
        <p:spPr>
          <a:xfrm>
            <a:off x="2741295" y="4357688"/>
            <a:ext cx="1216025" cy="2339975"/>
          </a:xfrm>
          <a:custGeom>
            <a:avLst/>
            <a:gdLst>
              <a:gd name="A1" fmla="val 18900"/>
              <a:gd name="G0" fmla="+- 0 0 0"/>
              <a:gd name="G1" fmla="*/ A1 1 3"/>
              <a:gd name="G2" fmla="*/ A1 2 3"/>
              <a:gd name="G3" fmla="+- A1 0 0"/>
              <a:gd name="txL" fmla="*/ 761 w 21600"/>
              <a:gd name="txT" fmla="*/ 22454 h 21600"/>
              <a:gd name="txR" fmla="*/ 21069 w 21600"/>
              <a:gd name="txB" fmla="*/ 28282 h 21600"/>
            </a:gdLst>
            <a:ahLst/>
            <a:cxnLst>
              <a:cxn ang="17694720">
                <a:pos x="10800" y="0"/>
              </a:cxn>
              <a:cxn ang="11796480">
                <a:pos x="6171" y="G1"/>
              </a:cxn>
              <a:cxn ang="11796480">
                <a:pos x="3086" y="G2"/>
              </a:cxn>
              <a:cxn ang="11796480">
                <a:pos x="0" y="G3"/>
              </a:cxn>
              <a:cxn ang="0">
                <a:pos x="15429" y="G1"/>
              </a:cxn>
              <a:cxn ang="0">
                <a:pos x="18514" y="G2"/>
              </a:cxn>
              <a:cxn ang="0">
                <a:pos x="21600" y="G3"/>
              </a:cxn>
            </a:cxnLst>
            <a:rect l="txL" t="txT" r="txR" b="txB"/>
            <a:pathLst>
              <a:path w="21600" h="21600">
                <a:moveTo>
                  <a:pt x="0" y="G3"/>
                </a:moveTo>
                <a:lnTo>
                  <a:pt x="9257" y="G3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G3"/>
                </a:lnTo>
                <a:lnTo>
                  <a:pt x="21600" y="G3"/>
                </a:lnTo>
                <a:lnTo>
                  <a:pt x="12343" y="G2"/>
                </a:lnTo>
                <a:lnTo>
                  <a:pt x="18514" y="G2"/>
                </a:lnTo>
                <a:lnTo>
                  <a:pt x="12343" y="G1"/>
                </a:lnTo>
                <a:lnTo>
                  <a:pt x="15429" y="G1"/>
                </a:lnTo>
                <a:lnTo>
                  <a:pt x="10800" y="0"/>
                </a:lnTo>
                <a:lnTo>
                  <a:pt x="6171" y="G1"/>
                </a:lnTo>
                <a:lnTo>
                  <a:pt x="9257" y="G1"/>
                </a:lnTo>
                <a:lnTo>
                  <a:pt x="3086" y="G2"/>
                </a:lnTo>
                <a:lnTo>
                  <a:pt x="9257" y="G2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/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8" name="线形标注 1 27"/>
          <p:cNvSpPr/>
          <p:nvPr/>
        </p:nvSpPr>
        <p:spPr>
          <a:xfrm>
            <a:off x="8528050" y="142875"/>
            <a:ext cx="582295" cy="1527175"/>
          </a:xfrm>
          <a:prstGeom prst="borderCallout1">
            <a:avLst>
              <a:gd name="adj1" fmla="val 18750"/>
              <a:gd name="adj2" fmla="val -8333"/>
              <a:gd name="adj3" fmla="val 61663"/>
              <a:gd name="adj4" fmla="val -29552"/>
            </a:avLst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>
                <a:solidFill>
                  <a:srgbClr val="FF0000"/>
                </a:solidFill>
              </a:rPr>
              <a:t>视网膜</a:t>
            </a:r>
          </a:p>
        </p:txBody>
      </p:sp>
    </p:spTree>
    <p:controls>
      <p:control spid="67585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6" grpId="0" bldLvl="0" animBg="1"/>
      <p:bldP spid="17" grpId="0"/>
      <p:bldP spid="23" grpId="0"/>
      <p:bldP spid="28674" grpId="0"/>
      <p:bldP spid="28685" grpId="0"/>
      <p:bldP spid="35" grpId="0" animBg="1"/>
      <p:bldP spid="35" grpId="1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3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anchor="t"/>
          <a:lstStyle/>
          <a:p>
            <a:pPr indent="0"/>
            <a:fld id="{BB962C8B-B14F-4D97-AF65-F5344CB8AC3E}" type="datetime1">
              <a:rPr lang="zh-CN" altLang="en-US" dirty="0"/>
              <a:pPr indent="0"/>
              <a:t>2018/11/22</a:t>
            </a:fld>
            <a:endParaRPr lang="zh-CN" altLang="en-US" dirty="0"/>
          </a:p>
        </p:txBody>
      </p:sp>
      <p:sp>
        <p:nvSpPr>
          <p:cNvPr id="6147" name="Rectangle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1400" b="0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5</a:t>
            </a:fld>
            <a:endParaRPr lang="zh-CN" altLang="en-US" sz="1400" b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显微镜的主要</a:t>
            </a: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结构</a:t>
            </a:r>
          </a:p>
        </p:txBody>
      </p:sp>
      <p:pic>
        <p:nvPicPr>
          <p:cNvPr id="2" name="图片 1" descr="显微镜结构图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3720" y="1037590"/>
            <a:ext cx="4185920" cy="57931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77125" y="1514475"/>
            <a:ext cx="889000" cy="51816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477125" y="4036060"/>
            <a:ext cx="889000" cy="51816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477125" y="4596130"/>
            <a:ext cx="889000" cy="51816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3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362825" y="5727065"/>
            <a:ext cx="876300" cy="51816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/>
              <a:t>4</a:t>
            </a:r>
          </a:p>
        </p:txBody>
      </p:sp>
      <p:cxnSp>
        <p:nvCxnSpPr>
          <p:cNvPr id="9" name="直接连接符 8"/>
          <p:cNvCxnSpPr>
            <a:endCxn id="8" idx="1"/>
          </p:cNvCxnSpPr>
          <p:nvPr/>
        </p:nvCxnSpPr>
        <p:spPr>
          <a:xfrm flipV="1">
            <a:off x="7138670" y="5986145"/>
            <a:ext cx="224155" cy="9906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5280" y="1012190"/>
            <a:ext cx="6217920" cy="15544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/>
              <a:t>1.</a:t>
            </a:r>
            <a:r>
              <a:rPr lang="zh-CN" altLang="en-US" sz="3200" b="1"/>
              <a:t>利用实物并对着</a:t>
            </a:r>
            <a:r>
              <a:rPr lang="en-US" altLang="zh-CN" sz="3200" b="1"/>
              <a:t>ppt</a:t>
            </a:r>
            <a:r>
              <a:rPr lang="zh-CN" altLang="en-US" sz="3200" b="1"/>
              <a:t>中的图对应介绍右图</a:t>
            </a:r>
            <a:r>
              <a:rPr lang="en-US" altLang="zh-CN" sz="3200" b="1"/>
              <a:t>4</a:t>
            </a:r>
            <a:r>
              <a:rPr lang="zh-CN" altLang="en-US" sz="3200" b="1"/>
              <a:t>个位置的名称（</a:t>
            </a:r>
            <a:r>
              <a:rPr lang="zh-CN" altLang="en-US" sz="3200" b="1">
                <a:solidFill>
                  <a:srgbClr val="FF0000"/>
                </a:solidFill>
              </a:rPr>
              <a:t>谁来展示？？</a:t>
            </a:r>
            <a:r>
              <a:rPr lang="zh-CN" altLang="en-US" sz="3200" b="1"/>
              <a:t>）</a:t>
            </a:r>
          </a:p>
        </p:txBody>
      </p:sp>
      <p:pic>
        <p:nvPicPr>
          <p:cNvPr id="3" name="图片 2" descr="201282916214975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345" y="2467610"/>
            <a:ext cx="4363085" cy="4363085"/>
          </a:xfrm>
          <a:prstGeom prst="rect">
            <a:avLst/>
          </a:prstGeom>
        </p:spPr>
      </p:pic>
    </p:spTree>
    <p:controls>
      <p:control spid="68609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2296160"/>
            <a:ext cx="1605280" cy="3949065"/>
          </a:xfrm>
          <a:prstGeom prst="rect">
            <a:avLst/>
          </a:prstGeom>
        </p:spPr>
      </p:pic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体验</a:t>
            </a: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用显微镜</a:t>
            </a: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观察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/>
          <a:srcRect b="12767"/>
          <a:stretch>
            <a:fillRect/>
          </a:stretch>
        </p:blipFill>
        <p:spPr>
          <a:xfrm>
            <a:off x="3348990" y="3631565"/>
            <a:ext cx="5481955" cy="31845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37590" y="1012190"/>
            <a:ext cx="730250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2.</a:t>
            </a:r>
            <a:r>
              <a:rPr lang="zh-CN" altLang="en-US" sz="3200" b="1"/>
              <a:t>小组内轮流用显微镜观察蛙皮细胞（</a:t>
            </a:r>
            <a:r>
              <a:rPr lang="zh-CN" altLang="en-US" sz="3200" b="1">
                <a:solidFill>
                  <a:srgbClr val="FF0000"/>
                </a:solidFill>
              </a:rPr>
              <a:t>像是怎么样的呢？？说一说</a:t>
            </a:r>
            <a:r>
              <a:rPr lang="zh-CN" altLang="en-US" sz="3200" b="1"/>
              <a:t>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6500" y="692785"/>
            <a:ext cx="4686935" cy="46424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25" y="4690745"/>
            <a:ext cx="3545205" cy="1066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/>
              <a:t>    </a:t>
            </a:r>
            <a:r>
              <a:rPr lang="zh-CN" altLang="en-US" sz="3200"/>
              <a:t>像这么大背后的原理是什么呢？？</a:t>
            </a:r>
          </a:p>
        </p:txBody>
      </p:sp>
    </p:spTree>
    <p:controls>
      <p:control spid="69633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1400" b="0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7</a:t>
            </a:fld>
            <a:endParaRPr lang="zh-CN" altLang="en-US" sz="1400" b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186180" y="126365"/>
            <a:ext cx="699516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显微镜的</a:t>
            </a: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原理（预备</a:t>
            </a:r>
            <a:r>
              <a:rPr lang="en-US" altLang="zh-CN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zh-CN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回顾</a:t>
            </a: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descr="AAED4ACF44F36E42821CB9CEA4B298D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8575" y="1107440"/>
            <a:ext cx="6637655" cy="4979035"/>
          </a:xfrm>
          <a:prstGeom prst="rect">
            <a:avLst/>
          </a:prstGeom>
        </p:spPr>
      </p:pic>
    </p:spTree>
    <p:controls>
      <p:control spid="71681" name="ShockwaveFlash1" r:id="rId2" imgW="1676634" imgH="56670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1400" b="0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8</a:t>
            </a:fld>
            <a:endParaRPr lang="zh-CN" altLang="en-US" sz="1400" b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>
                <a:latin typeface="楷体" panose="02010609060101010101" pitchFamily="49" charset="-122"/>
                <a:ea typeface="楷体" panose="02010609060101010101" pitchFamily="49" charset="-122"/>
              </a:rPr>
              <a:t>显微镜的</a:t>
            </a:r>
            <a:r>
              <a:rPr lang="zh-CN" altLang="en-US" sz="400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原理</a:t>
            </a:r>
            <a:endParaRPr lang="zh-CN" altLang="en-US" sz="4000" b="1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990" y="1099185"/>
            <a:ext cx="7476490" cy="375221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86705" y="1656080"/>
            <a:ext cx="529590" cy="2303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052945" y="2774315"/>
            <a:ext cx="452120" cy="76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31920" y="2593340"/>
            <a:ext cx="452120" cy="763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>
            <a:off x="1426210" y="2767965"/>
            <a:ext cx="103505" cy="31051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19655" y="3881120"/>
            <a:ext cx="517525" cy="8229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物镜</a:t>
            </a:r>
          </a:p>
        </p:txBody>
      </p:sp>
      <p:sp>
        <p:nvSpPr>
          <p:cNvPr id="13" name="下箭头 12"/>
          <p:cNvSpPr/>
          <p:nvPr/>
        </p:nvSpPr>
        <p:spPr>
          <a:xfrm>
            <a:off x="4643755" y="3078480"/>
            <a:ext cx="259080" cy="7378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4"/>
          <p:cNvSpPr txBox="1"/>
          <p:nvPr/>
        </p:nvSpPr>
        <p:spPr>
          <a:xfrm>
            <a:off x="3460115" y="4850765"/>
            <a:ext cx="2174240" cy="5181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：成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368415" y="4881245"/>
            <a:ext cx="110109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放大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383145" y="4911725"/>
            <a:ext cx="9829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实像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86705" y="4911725"/>
            <a:ext cx="98298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倒立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98770" y="4088765"/>
            <a:ext cx="517525" cy="8229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目镜</a:t>
            </a:r>
          </a:p>
        </p:txBody>
      </p:sp>
      <p:sp>
        <p:nvSpPr>
          <p:cNvPr id="21" name="Text Box 6"/>
          <p:cNvSpPr txBox="1"/>
          <p:nvPr/>
        </p:nvSpPr>
        <p:spPr>
          <a:xfrm>
            <a:off x="3444875" y="5399405"/>
            <a:ext cx="4673600" cy="624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25000"/>
              </a:lnSpc>
            </a:pPr>
            <a:r>
              <a:rPr 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目镜</a:t>
            </a:r>
            <a:r>
              <a:rPr lang="zh-CN" altLang="en-US" sz="28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：成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0660" y="2135505"/>
            <a:ext cx="635635" cy="1059180"/>
          </a:xfrm>
          <a:prstGeom prst="rect">
            <a:avLst/>
          </a:prstGeom>
        </p:spPr>
      </p:pic>
      <p:sp>
        <p:nvSpPr>
          <p:cNvPr id="25" name="下箭头 24"/>
          <p:cNvSpPr/>
          <p:nvPr/>
        </p:nvSpPr>
        <p:spPr>
          <a:xfrm>
            <a:off x="1647825" y="3079115"/>
            <a:ext cx="671830" cy="2729865"/>
          </a:xfrm>
          <a:prstGeom prst="downArrow">
            <a:avLst/>
          </a:prstGeom>
          <a:solidFill>
            <a:schemeClr val="accent3">
              <a:lumMod val="95000"/>
            </a:schemeClr>
          </a:solidFill>
          <a:ln w="127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2021840" y="3816350"/>
            <a:ext cx="2756535" cy="1992630"/>
          </a:xfrm>
          <a:prstGeom prst="line">
            <a:avLst/>
          </a:prstGeom>
          <a:ln w="28575" cmpd="sng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383655" y="5460365"/>
            <a:ext cx="1101090" cy="6400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放大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429250" y="5521325"/>
            <a:ext cx="89789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正立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400290" y="5521325"/>
            <a:ext cx="89789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虚像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-6350" y="1098550"/>
            <a:ext cx="6082665" cy="51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总结：显微镜的原理是把</a:t>
            </a:r>
            <a:r>
              <a:rPr lang="zh-CN" altLang="en-US" sz="2000" b="1">
                <a:solidFill>
                  <a:schemeClr val="accent2"/>
                </a:solidFill>
              </a:rPr>
              <a:t>微小</a:t>
            </a:r>
            <a:r>
              <a:rPr lang="zh-CN" altLang="en-US" sz="2800" b="1"/>
              <a:t>的物体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617845" y="1016000"/>
            <a:ext cx="1101090" cy="64008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放大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18935" y="976630"/>
            <a:ext cx="1918335" cy="914400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再</a:t>
            </a:r>
            <a:r>
              <a:rPr lang="zh-CN" altLang="en-US" sz="5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放大</a:t>
            </a:r>
          </a:p>
        </p:txBody>
      </p:sp>
      <p:sp>
        <p:nvSpPr>
          <p:cNvPr id="33" name="Text Box 9"/>
          <p:cNvSpPr txBox="1"/>
          <p:nvPr/>
        </p:nvSpPr>
        <p:spPr>
          <a:xfrm>
            <a:off x="48260" y="6039485"/>
            <a:ext cx="8997950" cy="5791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显微镜放大倍数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物镜放大倍数</a:t>
            </a:r>
            <a:r>
              <a:rPr lang="en-US" altLang="zh-CN" sz="32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 2" panose="05020102010507070707" pitchFamily="18" charset="2"/>
              </a:rPr>
              <a:t>目镜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放大倍数</a:t>
            </a:r>
            <a:r>
              <a:rPr lang="zh-CN" altLang="en-US" sz="3200" b="1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04315" y="2767965"/>
            <a:ext cx="3268980" cy="995680"/>
            <a:chOff x="2369" y="4359"/>
            <a:chExt cx="5148" cy="1568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2369" y="4359"/>
              <a:ext cx="5148" cy="15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箭头连接符 1"/>
            <p:cNvCxnSpPr/>
            <p:nvPr/>
          </p:nvCxnSpPr>
          <p:spPr>
            <a:xfrm>
              <a:off x="4308" y="4951"/>
              <a:ext cx="779" cy="24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478280" y="3078480"/>
            <a:ext cx="3294380" cy="12700"/>
            <a:chOff x="2328" y="4848"/>
            <a:chExt cx="5188" cy="20"/>
          </a:xfrm>
        </p:grpSpPr>
        <p:cxnSp>
          <p:nvCxnSpPr>
            <p:cNvPr id="15" name="直接连接符 14"/>
            <p:cNvCxnSpPr>
              <a:stCxn id="10" idx="2"/>
              <a:endCxn id="13" idx="0"/>
            </p:cNvCxnSpPr>
            <p:nvPr/>
          </p:nvCxnSpPr>
          <p:spPr>
            <a:xfrm>
              <a:off x="2328" y="4848"/>
              <a:ext cx="51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>
              <a:off x="4646" y="4868"/>
              <a:ext cx="958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4726305" y="3078480"/>
            <a:ext cx="1992630" cy="0"/>
            <a:chOff x="7443" y="4848"/>
            <a:chExt cx="3138" cy="0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7443" y="4848"/>
              <a:ext cx="3138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直接箭头连接符 33"/>
            <p:cNvCxnSpPr/>
            <p:nvPr/>
          </p:nvCxnSpPr>
          <p:spPr>
            <a:xfrm>
              <a:off x="8151" y="4848"/>
              <a:ext cx="1630" cy="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4773295" y="2353945"/>
            <a:ext cx="1776730" cy="1461770"/>
            <a:chOff x="7517" y="3707"/>
            <a:chExt cx="2798" cy="2302"/>
          </a:xfrm>
        </p:grpSpPr>
        <p:cxnSp>
          <p:nvCxnSpPr>
            <p:cNvPr id="22" name="直接连接符 21"/>
            <p:cNvCxnSpPr>
              <a:stCxn id="13" idx="2"/>
            </p:cNvCxnSpPr>
            <p:nvPr/>
          </p:nvCxnSpPr>
          <p:spPr>
            <a:xfrm flipV="1">
              <a:off x="7517" y="3707"/>
              <a:ext cx="2799" cy="230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 flipV="1">
              <a:off x="8518" y="4359"/>
              <a:ext cx="978" cy="81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ontrols>
      <p:control spid="72705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6" grpId="0" animBg="1"/>
      <p:bldP spid="17" grpId="0"/>
      <p:bldP spid="18" grpId="0"/>
      <p:bldP spid="19" grpId="0"/>
      <p:bldP spid="20" grpId="0" animBg="1"/>
      <p:bldP spid="21" grpId="0"/>
      <p:bldP spid="25" grpId="0" animBg="1"/>
      <p:bldP spid="27" grpId="0"/>
      <p:bldP spid="28" grpId="0"/>
      <p:bldP spid="29" grpId="0"/>
      <p:bldP spid="30" grpId="0" bldLvl="0" animBg="1"/>
      <p:bldP spid="31" grpId="0" bldLvl="0" animBg="1"/>
      <p:bldP spid="32" grpId="0" bldLvl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/>
          <a:lstStyle/>
          <a:p>
            <a:pPr indent="0" algn="r"/>
            <a:fld id="{9A0DB2DC-4C9A-4742-B13C-FB6460FD3503}" type="slidenum">
              <a:rPr lang="zh-CN" altLang="en-US" sz="1400" b="0" dirty="0">
                <a:solidFill>
                  <a:schemeClr val="hlink"/>
                </a:solidFill>
                <a:ea typeface="宋体" panose="02010600030101010101" pitchFamily="2" charset="-122"/>
              </a:rPr>
              <a:pPr indent="0" algn="r"/>
              <a:t>9</a:t>
            </a:fld>
            <a:endParaRPr lang="zh-CN" altLang="en-US" sz="1400" b="0" dirty="0">
              <a:solidFill>
                <a:schemeClr val="hlink"/>
              </a:solidFill>
              <a:ea typeface="宋体" panose="02010600030101010101" pitchFamily="2" charset="-122"/>
            </a:endParaRPr>
          </a:p>
        </p:txBody>
      </p:sp>
      <p:sp>
        <p:nvSpPr>
          <p:cNvPr id="6169" name="文本框 6145"/>
          <p:cNvSpPr txBox="1"/>
          <p:nvPr/>
        </p:nvSpPr>
        <p:spPr>
          <a:xfrm>
            <a:off x="1447800" y="166688"/>
            <a:ext cx="6248400" cy="703580"/>
          </a:xfrm>
          <a:prstGeom prst="rect">
            <a:avLst/>
          </a:prstGeom>
          <a:solidFill>
            <a:schemeClr val="bg1"/>
          </a:solidFill>
          <a:ln w="762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0170" tIns="46990" rIns="90170" bIns="46990" anchor="t">
            <a:spAutoFit/>
          </a:bodyPr>
          <a:lstStyle/>
          <a:p>
            <a:pPr lvl="0" indent="0" algn="ctr">
              <a:spcBef>
                <a:spcPct val="50000"/>
              </a:spcBef>
            </a:pPr>
            <a:r>
              <a:rPr lang="zh-CN" altLang="en-US" sz="4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当堂练习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0490" y="1214755"/>
            <a:ext cx="8923020" cy="48158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生物课上常用的显微镜能对微小的物体进行高倍放大，它们用两个焦距不同的凸透镜分别作为物镜和目镜，则物镜和目镜</a:t>
            </a:r>
            <a:r>
              <a:rPr lang="zh-CN" altLang="en-US" sz="3200" u="sng">
                <a:solidFill>
                  <a:srgbClr val="FF0000"/>
                </a:solidFill>
              </a:rPr>
              <a:t>对被观察物</a:t>
            </a:r>
            <a:r>
              <a:rPr lang="zh-CN" altLang="en-US" sz="3200"/>
              <a:t>所成的像是（  ）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A.物镜成倒立、放大的实像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B .物镜和目镜都成实像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C.物镜和目镜都成虚像    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/>
              <a:t>D.目镜成正立、放大的虚像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71290" y="2991485"/>
            <a:ext cx="120205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" name="新月形 3">
            <a:hlinkClick r:id="" action="ppaction://hlinkshowjump?jump=lastslide"/>
          </p:cNvPr>
          <p:cNvSpPr/>
          <p:nvPr/>
        </p:nvSpPr>
        <p:spPr>
          <a:xfrm>
            <a:off x="7660005" y="6059170"/>
            <a:ext cx="1125855" cy="628015"/>
          </a:xfrm>
          <a:prstGeom prst="moon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  <p:controls>
      <p:control spid="73729" name="ShockwaveFlash1" r:id="rId2" imgW="1676634" imgH="566702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科技模板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2EC2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900"/>
      </a:accent2>
      <a:accent3>
        <a:srgbClr val="FFFFFF"/>
      </a:accent3>
      <a:accent4>
        <a:srgbClr val="0026A5"/>
      </a:accent4>
      <a:accent5>
        <a:srgbClr val="AAE2CA"/>
      </a:accent5>
      <a:accent6>
        <a:srgbClr val="008A00"/>
      </a:accent6>
      <a:hlink>
        <a:srgbClr val="CC3300"/>
      </a:hlink>
      <a:folHlink>
        <a:srgbClr val="008080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楷体_GB2312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">
      <a:dk1>
        <a:srgbClr val="002EC2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9900"/>
      </a:accent2>
      <a:accent3>
        <a:srgbClr val="FFFFFF"/>
      </a:accent3>
      <a:accent4>
        <a:srgbClr val="0026A7"/>
      </a:accent4>
      <a:accent5>
        <a:srgbClr val="AAE2CA"/>
      </a:accent5>
      <a:accent6>
        <a:srgbClr val="008900"/>
      </a:accent6>
      <a:hlink>
        <a:srgbClr val="CC3300"/>
      </a:hlink>
      <a:folHlink>
        <a:srgbClr val="008080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592</Words>
  <Application>Microsoft Office PowerPoint</Application>
  <PresentationFormat>全屏显示(4:3)</PresentationFormat>
  <Paragraphs>130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科技模板</vt:lpstr>
      <vt:lpstr>自定义设计方案</vt:lpstr>
      <vt:lpstr>Office 主题​​</vt:lpstr>
      <vt:lpstr>默认设计模板</vt:lpstr>
      <vt:lpstr>1_默认设计模板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China</cp:lastModifiedBy>
  <cp:revision>77</cp:revision>
  <dcterms:created xsi:type="dcterms:W3CDTF">2015-05-05T08:02:00Z</dcterms:created>
  <dcterms:modified xsi:type="dcterms:W3CDTF">2018-11-22T07:14:33Z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