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636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/>
          <p:nvPr/>
        </p:nvGrpSpPr>
        <p:grpSpPr>
          <a:xfrm>
            <a:off x="752377" y="744541"/>
            <a:ext cx="10672962" cy="5349875"/>
            <a:chOff x="752858" y="744469"/>
            <a:chExt cx="10674117" cy="5349671"/>
          </a:xfrm>
        </p:grpSpPr>
        <p:sp>
          <p:nvSpPr>
            <p:cNvPr id="2051" name="Freeform 6"/>
            <p:cNvSpPr/>
            <p:nvPr/>
          </p:nvSpPr>
          <p:spPr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round/>
            </a:ln>
          </p:spPr>
          <p:txBody>
            <a:bodyPr anchor="t" anchorCtr="0"/>
            <a:lstStyle>
              <a:defPPr>
                <a:defRPr lang="en-US"/>
              </a:defPPr>
              <a:lvl1pPr marL="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4572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9144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3716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18288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chemeClr val="tx1"/>
                  </a:solidFill>
                  <a:latin typeface="Franklin Gothic Book" pitchFamily="34" charset="0"/>
                </a:defRPr>
              </a:lvl5pPr>
            </a:lstStyle>
            <a:p>
              <a:endParaRPr lang="zh-CN" kern="0">
                <a:solidFill>
                  <a:prstClr val="black"/>
                </a:solidFill>
              </a:endParaRPr>
            </a:p>
          </p:txBody>
        </p:sp>
        <p:sp>
          <p:nvSpPr>
            <p:cNvPr id="2052" name="Freeform 6"/>
            <p:cNvSpPr/>
            <p:nvPr/>
          </p:nvSpPr>
          <p:spPr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round/>
            </a:ln>
          </p:spPr>
          <p:txBody>
            <a:bodyPr anchor="t" anchorCtr="0"/>
            <a:lstStyle>
              <a:defPPr>
                <a:defRPr lang="en-US"/>
              </a:defPPr>
              <a:lvl1pPr marL="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4572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9144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3716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18288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chemeClr val="tx1"/>
                  </a:solidFill>
                  <a:latin typeface="Franklin Gothic Book" pitchFamily="34" charset="0"/>
                </a:defRPr>
              </a:lvl5pPr>
            </a:lstStyle>
            <a:p>
              <a:endParaRPr lang="zh-CN" kern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4879" y="1788454"/>
            <a:ext cx="8360141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560" y="3956282"/>
            <a:ext cx="6830784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  <p:sp>
        <p:nvSpPr>
          <p:cNvPr id="2055" name="Date Placeholder 3"/>
          <p:cNvSpPr>
            <a:spLocks noGrp="1"/>
          </p:cNvSpPr>
          <p:nvPr>
            <p:ph type="dt" sz="half" idx="10"/>
          </p:nvPr>
        </p:nvSpPr>
        <p:spPr>
          <a:xfrm>
            <a:off x="752377" y="6453191"/>
            <a:ext cx="1607930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defRPr/>
            </a:pPr>
            <a:fld id="{19A56FBA-D027-4567-9E80-1CBD80093139}" type="datetimeFigureOut">
              <a:rPr lang="zh-CN" altLang="en-US" kern="1200" smtClean="0">
                <a:solidFill>
                  <a:srgbClr val="191B0E"/>
                </a:solidFill>
                <a:latin typeface="Franklin Gothic Book"/>
                <a:ea typeface="华文楷体"/>
                <a:cs typeface="Arial"/>
              </a:rPr>
              <a:pPr eaLnBrk="1" fontAlgn="auto" hangingPunct="1">
                <a:defRPr/>
              </a:pPr>
              <a:t>2021/2/15</a:t>
            </a:fld>
            <a:endParaRPr lang="zh-CN" altLang="en-US" kern="1200">
              <a:solidFill>
                <a:srgbClr val="191B0E"/>
              </a:solidFill>
              <a:latin typeface="Franklin Gothic Book"/>
              <a:ea typeface="华文楷体"/>
              <a:cs typeface="Arial"/>
            </a:endParaRPr>
          </a:p>
        </p:txBody>
      </p:sp>
      <p:sp>
        <p:nvSpPr>
          <p:cNvPr id="205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114" y="6453191"/>
            <a:ext cx="7022186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defRPr/>
            </a:pPr>
            <a:endParaRPr lang="zh-CN" altLang="en-US" kern="1200">
              <a:solidFill>
                <a:srgbClr val="191B0E"/>
              </a:solidFill>
              <a:latin typeface="Franklin Gothic Book"/>
              <a:ea typeface="华文楷体"/>
              <a:cs typeface="Arial"/>
            </a:endParaRPr>
          </a:p>
        </p:txBody>
      </p:sp>
      <p:sp>
        <p:nvSpPr>
          <p:cNvPr id="205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110" y="6453191"/>
            <a:ext cx="1595231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9A0DB2DC-4C9A-4742-B13C-FB6460FD3503}" type="slidenum">
              <a:rPr lang="zh-CN" altLang="en-US" noProof="1">
                <a:solidFill>
                  <a:srgbClr val="191B0E"/>
                </a:solidFill>
                <a:cs typeface="Arial"/>
              </a:rPr>
              <a:pPr/>
              <a:t>‹#›</a:t>
            </a:fld>
            <a:endParaRPr lang="zh-CN" altLang="en-US" noProof="1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853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90472" y="6453191"/>
            <a:ext cx="1204756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defRPr/>
            </a:pPr>
            <a:fld id="{19A56FBA-D027-4567-9E80-1CBD80093139}" type="datetimeFigureOut">
              <a:rPr lang="zh-CN" altLang="en-US" kern="1200" smtClean="0">
                <a:solidFill>
                  <a:srgbClr val="191B0E"/>
                </a:solidFill>
                <a:latin typeface="Franklin Gothic Book"/>
                <a:ea typeface="华文楷体"/>
                <a:cs typeface="Arial"/>
              </a:rPr>
              <a:pPr eaLnBrk="1" fontAlgn="auto" hangingPunct="1">
                <a:defRPr/>
              </a:pPr>
              <a:t>2021/2/15</a:t>
            </a:fld>
            <a:endParaRPr lang="zh-CN" altLang="en-US" kern="1200" smtClean="0">
              <a:solidFill>
                <a:srgbClr val="191B0E"/>
              </a:solidFill>
              <a:latin typeface="Franklin Gothic Book"/>
              <a:ea typeface="华文楷体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3638" y="6453191"/>
            <a:ext cx="6279334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defRPr/>
            </a:pPr>
            <a:endParaRPr lang="zh-CN" altLang="en-US" kern="1200">
              <a:solidFill>
                <a:srgbClr val="191B0E"/>
              </a:solidFill>
              <a:latin typeface="Franklin Gothic Book"/>
              <a:ea typeface="华文楷体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1382" y="6453191"/>
            <a:ext cx="1596817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ea typeface="华文楷体" panose="02010600040101010101" pitchFamily="2" charset="-122"/>
              </a:defRPr>
            </a:lvl1pPr>
          </a:lstStyle>
          <a:p>
            <a:fld id="{9A0DB2DC-4C9A-4742-B13C-FB6460FD3503}" type="slidenum">
              <a:rPr lang="zh-CN" altLang="en-US" noProof="1">
                <a:solidFill>
                  <a:srgbClr val="191B0E"/>
                </a:solidFill>
                <a:cs typeface="Arial"/>
              </a:rPr>
              <a:pPr/>
              <a:t>‹#›</a:t>
            </a:fld>
            <a:endParaRPr lang="zh-CN" altLang="en-US" noProof="1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9303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6"/>
          <p:cNvSpPr/>
          <p:nvPr/>
        </p:nvSpPr>
        <p:spPr>
          <a:xfrm>
            <a:off x="8150753" y="1685925"/>
            <a:ext cx="3274586" cy="4408488"/>
          </a:xfrm>
          <a:custGeom>
            <a:avLst/>
            <a:gdLst/>
            <a:ahLst/>
            <a:cxnLst/>
            <a:rect l="l" t="t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926" y="1301363"/>
            <a:ext cx="9611720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926" y="4216328"/>
            <a:ext cx="9611720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077" name="Date Placeholder 3"/>
          <p:cNvSpPr>
            <a:spLocks noGrp="1"/>
          </p:cNvSpPr>
          <p:nvPr>
            <p:ph type="dt" sz="half" idx="10"/>
          </p:nvPr>
        </p:nvSpPr>
        <p:spPr>
          <a:xfrm>
            <a:off x="738093" y="6453191"/>
            <a:ext cx="1622214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fontAlgn="auto" hangingPunct="1">
              <a:defRPr/>
            </a:pPr>
            <a:fld id="{19A56FBA-D027-4567-9E80-1CBD80093139}" type="datetimeFigureOut">
              <a:rPr lang="zh-CN" altLang="en-US" kern="1200" smtClean="0">
                <a:solidFill>
                  <a:srgbClr val="EFEDE3"/>
                </a:solidFill>
                <a:latin typeface="Franklin Gothic Book"/>
                <a:ea typeface="华文楷体"/>
                <a:cs typeface="Arial"/>
              </a:rPr>
              <a:pPr eaLnBrk="1" fontAlgn="auto" hangingPunct="1">
                <a:defRPr/>
              </a:pPr>
              <a:t>2021/2/15</a:t>
            </a:fld>
            <a:endParaRPr lang="zh-CN" altLang="en-US" kern="1200" smtClean="0">
              <a:solidFill>
                <a:srgbClr val="EFEDE3"/>
              </a:solidFill>
              <a:latin typeface="Franklin Gothic Book"/>
              <a:ea typeface="华文楷体"/>
              <a:cs typeface="Arial"/>
            </a:endParaRPr>
          </a:p>
        </p:txBody>
      </p:sp>
      <p:sp>
        <p:nvSpPr>
          <p:cNvPr id="307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114" y="6453191"/>
            <a:ext cx="7022186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eaLnBrk="1" fontAlgn="auto" hangingPunct="1">
              <a:defRPr/>
            </a:pPr>
            <a:endParaRPr lang="zh-CN" altLang="en-US" kern="1200">
              <a:solidFill>
                <a:srgbClr val="EFEDE3"/>
              </a:solidFill>
              <a:latin typeface="Franklin Gothic Book"/>
              <a:ea typeface="华文楷体"/>
              <a:cs typeface="Arial"/>
            </a:endParaRPr>
          </a:p>
        </p:txBody>
      </p:sp>
      <p:sp>
        <p:nvSpPr>
          <p:cNvPr id="30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110" y="6453191"/>
            <a:ext cx="1595231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9A0DB2DC-4C9A-4742-B13C-FB6460FD3503}" type="slidenum">
              <a:rPr lang="zh-CN" altLang="en-US" noProof="1">
                <a:solidFill>
                  <a:srgbClr val="EFEDE3"/>
                </a:solidFill>
                <a:cs typeface="Arial"/>
              </a:rPr>
              <a:pPr/>
              <a:t>‹#›</a:t>
            </a:fld>
            <a:endParaRPr lang="zh-CN" altLang="en-US" noProof="1">
              <a:solidFill>
                <a:srgbClr val="EFED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72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422" y="2286002"/>
            <a:ext cx="4447208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4554" y="2286002"/>
            <a:ext cx="4447208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390472" y="6453191"/>
            <a:ext cx="1204756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defRPr/>
            </a:pPr>
            <a:fld id="{19A56FBA-D027-4567-9E80-1CBD80093139}" type="datetimeFigureOut">
              <a:rPr lang="zh-CN" altLang="en-US" kern="1200" smtClean="0">
                <a:solidFill>
                  <a:srgbClr val="191B0E"/>
                </a:solidFill>
                <a:latin typeface="Franklin Gothic Book"/>
                <a:ea typeface="华文楷体"/>
                <a:cs typeface="Arial"/>
              </a:rPr>
              <a:pPr eaLnBrk="1" fontAlgn="auto" hangingPunct="1">
                <a:defRPr/>
              </a:pPr>
              <a:t>2021/2/15</a:t>
            </a:fld>
            <a:endParaRPr lang="zh-CN" altLang="en-US" kern="1200" smtClean="0">
              <a:solidFill>
                <a:srgbClr val="191B0E"/>
              </a:solidFill>
              <a:latin typeface="Franklin Gothic Book"/>
              <a:ea typeface="华文楷体"/>
              <a:cs typeface="Arial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3638" y="6453191"/>
            <a:ext cx="6279334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defRPr/>
            </a:pPr>
            <a:endParaRPr lang="zh-CN" altLang="en-US" kern="1200">
              <a:solidFill>
                <a:srgbClr val="191B0E"/>
              </a:solidFill>
              <a:latin typeface="Franklin Gothic Book"/>
              <a:ea typeface="华文楷体"/>
              <a:cs typeface="Arial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1382" y="6453191"/>
            <a:ext cx="1596817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ea typeface="华文楷体" panose="02010600040101010101" pitchFamily="2" charset="-122"/>
              </a:defRPr>
            </a:lvl1pPr>
          </a:lstStyle>
          <a:p>
            <a:fld id="{9A0DB2DC-4C9A-4742-B13C-FB6460FD3503}" type="slidenum">
              <a:rPr lang="zh-CN" altLang="en-US" noProof="1">
                <a:solidFill>
                  <a:srgbClr val="191B0E"/>
                </a:solidFill>
                <a:cs typeface="Arial"/>
              </a:rPr>
              <a:pPr/>
              <a:t>‹#›</a:t>
            </a:fld>
            <a:endParaRPr lang="zh-CN" altLang="en-US" noProof="1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5538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422" y="685800"/>
            <a:ext cx="959995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421" y="2340864"/>
            <a:ext cx="4443406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421" y="3305210"/>
            <a:ext cx="4443406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4165" y="2340864"/>
            <a:ext cx="4443406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4165" y="3305210"/>
            <a:ext cx="4443406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390472" y="6453191"/>
            <a:ext cx="1204756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defRPr/>
            </a:pPr>
            <a:fld id="{19A56FBA-D027-4567-9E80-1CBD80093139}" type="datetimeFigureOut">
              <a:rPr lang="zh-CN" altLang="en-US" kern="1200" smtClean="0">
                <a:solidFill>
                  <a:srgbClr val="191B0E"/>
                </a:solidFill>
                <a:latin typeface="Franklin Gothic Book"/>
                <a:ea typeface="华文楷体"/>
                <a:cs typeface="Arial"/>
              </a:rPr>
              <a:pPr eaLnBrk="1" fontAlgn="auto" hangingPunct="1">
                <a:defRPr/>
              </a:pPr>
              <a:t>2021/2/15</a:t>
            </a:fld>
            <a:endParaRPr lang="zh-CN" altLang="en-US" kern="1200" smtClean="0">
              <a:solidFill>
                <a:srgbClr val="191B0E"/>
              </a:solidFill>
              <a:latin typeface="Franklin Gothic Book"/>
              <a:ea typeface="华文楷体"/>
              <a:cs typeface="Aria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3638" y="6453191"/>
            <a:ext cx="6279334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defRPr/>
            </a:pPr>
            <a:endParaRPr lang="zh-CN" altLang="en-US" kern="1200">
              <a:solidFill>
                <a:srgbClr val="191B0E"/>
              </a:solidFill>
              <a:latin typeface="Franklin Gothic Book"/>
              <a:ea typeface="华文楷体"/>
              <a:cs typeface="Arial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1382" y="6453191"/>
            <a:ext cx="1596817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ea typeface="华文楷体" panose="02010600040101010101" pitchFamily="2" charset="-122"/>
              </a:defRPr>
            </a:lvl1pPr>
          </a:lstStyle>
          <a:p>
            <a:fld id="{9A0DB2DC-4C9A-4742-B13C-FB6460FD3503}" type="slidenum">
              <a:rPr lang="zh-CN" altLang="en-US" noProof="1">
                <a:solidFill>
                  <a:srgbClr val="191B0E"/>
                </a:solidFill>
                <a:cs typeface="Arial"/>
              </a:rPr>
              <a:pPr/>
              <a:t>‹#›</a:t>
            </a:fld>
            <a:endParaRPr lang="zh-CN" altLang="en-US" noProof="1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2210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390472" y="6453191"/>
            <a:ext cx="1204756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defRPr/>
            </a:pPr>
            <a:fld id="{19A56FBA-D027-4567-9E80-1CBD80093139}" type="datetimeFigureOut">
              <a:rPr lang="zh-CN" altLang="en-US" kern="1200" smtClean="0">
                <a:solidFill>
                  <a:srgbClr val="191B0E"/>
                </a:solidFill>
                <a:latin typeface="Franklin Gothic Book"/>
                <a:ea typeface="华文楷体"/>
                <a:cs typeface="Arial"/>
              </a:rPr>
              <a:pPr eaLnBrk="1" fontAlgn="auto" hangingPunct="1">
                <a:defRPr/>
              </a:pPr>
              <a:t>2021/2/15</a:t>
            </a:fld>
            <a:endParaRPr lang="zh-CN" altLang="en-US" kern="1200" smtClean="0">
              <a:solidFill>
                <a:srgbClr val="191B0E"/>
              </a:solidFill>
              <a:latin typeface="Franklin Gothic Book"/>
              <a:ea typeface="华文楷体"/>
              <a:cs typeface="Arial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3638" y="6453191"/>
            <a:ext cx="6279334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defRPr/>
            </a:pPr>
            <a:endParaRPr lang="zh-CN" altLang="en-US" kern="1200">
              <a:solidFill>
                <a:srgbClr val="191B0E"/>
              </a:solidFill>
              <a:latin typeface="Franklin Gothic Book"/>
              <a:ea typeface="华文楷体"/>
              <a:cs typeface="Arial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1382" y="6453191"/>
            <a:ext cx="1596817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ea typeface="华文楷体" panose="02010600040101010101" pitchFamily="2" charset="-122"/>
              </a:defRPr>
            </a:lvl1pPr>
          </a:lstStyle>
          <a:p>
            <a:fld id="{9A0DB2DC-4C9A-4742-B13C-FB6460FD3503}" type="slidenum">
              <a:rPr lang="zh-CN" altLang="en-US" noProof="1">
                <a:solidFill>
                  <a:srgbClr val="191B0E"/>
                </a:solidFill>
                <a:cs typeface="Arial"/>
              </a:rPr>
              <a:pPr/>
              <a:t>‹#›</a:t>
            </a:fld>
            <a:endParaRPr lang="zh-CN" altLang="en-US" noProof="1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5460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1390472" y="6453191"/>
            <a:ext cx="1204756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defRPr/>
            </a:pPr>
            <a:fld id="{19A56FBA-D027-4567-9E80-1CBD80093139}" type="datetimeFigureOut">
              <a:rPr lang="zh-CN" altLang="en-US" kern="1200" smtClean="0">
                <a:solidFill>
                  <a:srgbClr val="191B0E"/>
                </a:solidFill>
                <a:latin typeface="Franklin Gothic Book"/>
                <a:ea typeface="华文楷体"/>
                <a:cs typeface="Arial"/>
              </a:rPr>
              <a:pPr eaLnBrk="1" fontAlgn="auto" hangingPunct="1">
                <a:defRPr/>
              </a:pPr>
              <a:t>2021/2/15</a:t>
            </a:fld>
            <a:endParaRPr lang="zh-CN" altLang="en-US" kern="1200" smtClean="0">
              <a:solidFill>
                <a:srgbClr val="191B0E"/>
              </a:solidFill>
              <a:latin typeface="Franklin Gothic Book"/>
              <a:ea typeface="华文楷体"/>
              <a:cs typeface="Arial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3638" y="6453191"/>
            <a:ext cx="6279334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defRPr/>
            </a:pPr>
            <a:endParaRPr lang="zh-CN" altLang="en-US" kern="1200">
              <a:solidFill>
                <a:srgbClr val="191B0E"/>
              </a:solidFill>
              <a:latin typeface="Franklin Gothic Book"/>
              <a:ea typeface="华文楷体"/>
              <a:cs typeface="Arial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1382" y="6453191"/>
            <a:ext cx="1596817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ea typeface="华文楷体" panose="02010600040101010101" pitchFamily="2" charset="-122"/>
              </a:defRPr>
            </a:lvl1pPr>
          </a:lstStyle>
          <a:p>
            <a:fld id="{9A0DB2DC-4C9A-4742-B13C-FB6460FD3503}" type="slidenum">
              <a:rPr lang="zh-CN" altLang="en-US" noProof="1">
                <a:solidFill>
                  <a:srgbClr val="191B0E"/>
                </a:solidFill>
                <a:cs typeface="Arial"/>
              </a:rPr>
              <a:pPr/>
              <a:t>‹#›</a:t>
            </a:fld>
            <a:endParaRPr lang="zh-CN" altLang="en-US" noProof="1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6479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内容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 title="Background Shape"/>
          <p:cNvSpPr/>
          <p:nvPr/>
        </p:nvSpPr>
        <p:spPr>
          <a:xfrm>
            <a:off x="1" y="0"/>
            <a:ext cx="5303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kern="0">
              <a:solidFill>
                <a:prstClr val="white"/>
              </a:solidFill>
            </a:endParaRPr>
          </a:p>
        </p:txBody>
      </p:sp>
      <p:sp>
        <p:nvSpPr>
          <p:cNvPr id="4099" name="Rectangle 8" title="Divider Bar"/>
          <p:cNvSpPr/>
          <p:nvPr/>
        </p:nvSpPr>
        <p:spPr>
          <a:xfrm>
            <a:off x="5303147" y="0"/>
            <a:ext cx="22857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ker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806" y="685800"/>
            <a:ext cx="3855218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5205" y="685801"/>
            <a:ext cx="5211402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806" y="2856344"/>
            <a:ext cx="3855218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102" name="Date Placeholder 4"/>
          <p:cNvSpPr>
            <a:spLocks noGrp="1"/>
          </p:cNvSpPr>
          <p:nvPr>
            <p:ph type="dt" sz="half" idx="10"/>
          </p:nvPr>
        </p:nvSpPr>
        <p:spPr>
          <a:xfrm>
            <a:off x="723807" y="6453191"/>
            <a:ext cx="1204756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fontAlgn="auto" hangingPunct="1">
              <a:defRPr/>
            </a:pPr>
            <a:fld id="{19A56FBA-D027-4567-9E80-1CBD80093139}" type="datetimeFigureOut">
              <a:rPr lang="zh-CN" altLang="en-US" kern="1200" smtClean="0">
                <a:solidFill>
                  <a:srgbClr val="191B0E"/>
                </a:solidFill>
                <a:latin typeface="Franklin Gothic Book"/>
                <a:ea typeface="华文楷体"/>
                <a:cs typeface="Arial"/>
              </a:rPr>
              <a:pPr eaLnBrk="1" fontAlgn="auto" hangingPunct="1">
                <a:defRPr/>
              </a:pPr>
              <a:t>2021/2/15</a:t>
            </a:fld>
            <a:endParaRPr lang="zh-CN" altLang="en-US" kern="1200" smtClean="0">
              <a:solidFill>
                <a:srgbClr val="191B0E"/>
              </a:solidFill>
              <a:latin typeface="Franklin Gothic Book"/>
              <a:ea typeface="华文楷体"/>
              <a:cs typeface="Arial"/>
            </a:endParaRPr>
          </a:p>
        </p:txBody>
      </p:sp>
      <p:sp>
        <p:nvSpPr>
          <p:cNvPr id="410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6339" y="6453191"/>
            <a:ext cx="2373004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fontAlgn="auto" hangingPunct="1">
              <a:defRPr/>
            </a:pPr>
            <a:endParaRPr lang="zh-CN" altLang="en-US" kern="1200">
              <a:solidFill>
                <a:srgbClr val="191B0E"/>
              </a:solidFill>
              <a:latin typeface="Franklin Gothic Book"/>
              <a:ea typeface="华文楷体"/>
              <a:cs typeface="Arial"/>
            </a:endParaRPr>
          </a:p>
        </p:txBody>
      </p:sp>
      <p:sp>
        <p:nvSpPr>
          <p:cNvPr id="410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2489" y="6453191"/>
            <a:ext cx="1595231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9A0DB2DC-4C9A-4742-B13C-FB6460FD3503}" type="slidenum">
              <a:rPr lang="zh-CN" altLang="en-US" noProof="1">
                <a:solidFill>
                  <a:srgbClr val="191B0E"/>
                </a:solidFill>
                <a:cs typeface="Arial"/>
              </a:rPr>
              <a:pPr/>
              <a:t>‹#›</a:t>
            </a:fld>
            <a:endParaRPr lang="zh-CN" altLang="en-US" noProof="1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736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 title="Background Shape"/>
          <p:cNvSpPr/>
          <p:nvPr/>
        </p:nvSpPr>
        <p:spPr>
          <a:xfrm>
            <a:off x="1" y="0"/>
            <a:ext cx="5303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kern="0">
              <a:solidFill>
                <a:prstClr val="white"/>
              </a:solidFill>
            </a:endParaRPr>
          </a:p>
        </p:txBody>
      </p:sp>
      <p:sp>
        <p:nvSpPr>
          <p:cNvPr id="5123" name="Rectangle 8" title="Divider Bar"/>
          <p:cNvSpPr/>
          <p:nvPr/>
        </p:nvSpPr>
        <p:spPr>
          <a:xfrm>
            <a:off x="5303147" y="0"/>
            <a:ext cx="22857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ker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806" y="685800"/>
            <a:ext cx="3855218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1400" y="3"/>
            <a:ext cx="6659013" cy="6857999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806" y="2855968"/>
            <a:ext cx="3855218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126" name="Date Placeholder 4"/>
          <p:cNvSpPr>
            <a:spLocks noGrp="1"/>
          </p:cNvSpPr>
          <p:nvPr>
            <p:ph type="dt" sz="half" idx="10"/>
          </p:nvPr>
        </p:nvSpPr>
        <p:spPr>
          <a:xfrm>
            <a:off x="723807" y="6453191"/>
            <a:ext cx="1204756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fontAlgn="auto" hangingPunct="1">
              <a:defRPr/>
            </a:pPr>
            <a:fld id="{19A56FBA-D027-4567-9E80-1CBD80093139}" type="datetimeFigureOut">
              <a:rPr lang="zh-CN" altLang="en-US" kern="1200" smtClean="0">
                <a:solidFill>
                  <a:srgbClr val="191B0E"/>
                </a:solidFill>
                <a:latin typeface="Franklin Gothic Book"/>
                <a:ea typeface="华文楷体"/>
                <a:cs typeface="Arial"/>
              </a:rPr>
              <a:pPr eaLnBrk="1" fontAlgn="auto" hangingPunct="1">
                <a:defRPr/>
              </a:pPr>
              <a:t>2021/2/15</a:t>
            </a:fld>
            <a:endParaRPr lang="zh-CN" altLang="en-US" kern="1200" smtClean="0">
              <a:solidFill>
                <a:srgbClr val="191B0E"/>
              </a:solidFill>
              <a:latin typeface="Franklin Gothic Book"/>
              <a:ea typeface="华文楷体"/>
              <a:cs typeface="Arial"/>
            </a:endParaRPr>
          </a:p>
        </p:txBody>
      </p:sp>
      <p:sp>
        <p:nvSpPr>
          <p:cNvPr id="512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6339" y="6453191"/>
            <a:ext cx="2373004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fontAlgn="auto" hangingPunct="1">
              <a:defRPr/>
            </a:pPr>
            <a:endParaRPr lang="zh-CN" altLang="en-US" kern="1200">
              <a:solidFill>
                <a:srgbClr val="191B0E"/>
              </a:solidFill>
              <a:latin typeface="Franklin Gothic Book"/>
              <a:ea typeface="华文楷体"/>
              <a:cs typeface="Arial"/>
            </a:endParaRPr>
          </a:p>
        </p:txBody>
      </p:sp>
      <p:sp>
        <p:nvSpPr>
          <p:cNvPr id="512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2489" y="6453191"/>
            <a:ext cx="1595231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9A0DB2DC-4C9A-4742-B13C-FB6460FD3503}" type="slidenum">
              <a:rPr lang="zh-CN" altLang="en-US" noProof="1">
                <a:solidFill>
                  <a:srgbClr val="191B0E"/>
                </a:solidFill>
                <a:cs typeface="Arial"/>
              </a:rPr>
              <a:pPr/>
              <a:t>‹#›</a:t>
            </a:fld>
            <a:endParaRPr lang="zh-CN" altLang="en-US" noProof="1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1217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422" y="2295528"/>
            <a:ext cx="9599950" cy="357187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90472" y="6453191"/>
            <a:ext cx="1204756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defRPr/>
            </a:pPr>
            <a:fld id="{19A56FBA-D027-4567-9E80-1CBD80093139}" type="datetimeFigureOut">
              <a:rPr lang="zh-CN" altLang="en-US" kern="1200" smtClean="0">
                <a:solidFill>
                  <a:srgbClr val="191B0E"/>
                </a:solidFill>
                <a:latin typeface="Franklin Gothic Book"/>
                <a:ea typeface="华文楷体"/>
                <a:cs typeface="Arial"/>
              </a:rPr>
              <a:pPr eaLnBrk="1" fontAlgn="auto" hangingPunct="1">
                <a:defRPr/>
              </a:pPr>
              <a:t>2021/2/15</a:t>
            </a:fld>
            <a:endParaRPr lang="zh-CN" altLang="en-US" kern="1200" smtClean="0">
              <a:solidFill>
                <a:srgbClr val="191B0E"/>
              </a:solidFill>
              <a:latin typeface="Franklin Gothic Book"/>
              <a:ea typeface="华文楷体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3638" y="6453191"/>
            <a:ext cx="6279334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defRPr/>
            </a:pPr>
            <a:endParaRPr lang="zh-CN" altLang="en-US" kern="1200">
              <a:solidFill>
                <a:srgbClr val="191B0E"/>
              </a:solidFill>
              <a:latin typeface="Franklin Gothic Book"/>
              <a:ea typeface="华文楷体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1382" y="6453191"/>
            <a:ext cx="1596817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ea typeface="华文楷体" panose="02010600040101010101" pitchFamily="2" charset="-122"/>
              </a:defRPr>
            </a:lvl1pPr>
          </a:lstStyle>
          <a:p>
            <a:fld id="{9A0DB2DC-4C9A-4742-B13C-FB6460FD3503}" type="slidenum">
              <a:rPr lang="zh-CN" altLang="en-US" noProof="1">
                <a:solidFill>
                  <a:srgbClr val="191B0E"/>
                </a:solidFill>
                <a:cs typeface="Arial"/>
              </a:rPr>
              <a:pPr/>
              <a:t>‹#›</a:t>
            </a:fld>
            <a:endParaRPr lang="zh-CN" altLang="en-US" noProof="1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6921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5313" y="624156"/>
            <a:ext cx="1565563" cy="5243244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423" y="624156"/>
            <a:ext cx="8178576" cy="5243244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90472" y="6453191"/>
            <a:ext cx="1204756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defRPr/>
            </a:pPr>
            <a:fld id="{19A56FBA-D027-4567-9E80-1CBD80093139}" type="datetimeFigureOut">
              <a:rPr lang="zh-CN" altLang="en-US" kern="1200" smtClean="0">
                <a:solidFill>
                  <a:srgbClr val="191B0E"/>
                </a:solidFill>
                <a:latin typeface="Franklin Gothic Book"/>
                <a:ea typeface="华文楷体"/>
                <a:cs typeface="Arial"/>
              </a:rPr>
              <a:pPr eaLnBrk="1" fontAlgn="auto" hangingPunct="1">
                <a:defRPr/>
              </a:pPr>
              <a:t>2021/2/15</a:t>
            </a:fld>
            <a:endParaRPr lang="zh-CN" altLang="en-US" kern="1200" smtClean="0">
              <a:solidFill>
                <a:srgbClr val="191B0E"/>
              </a:solidFill>
              <a:latin typeface="Franklin Gothic Book"/>
              <a:ea typeface="华文楷体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3638" y="6453191"/>
            <a:ext cx="6279334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defRPr/>
            </a:pPr>
            <a:endParaRPr lang="zh-CN" altLang="en-US" kern="1200">
              <a:solidFill>
                <a:srgbClr val="191B0E"/>
              </a:solidFill>
              <a:latin typeface="Franklin Gothic Book"/>
              <a:ea typeface="华文楷体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1382" y="6453191"/>
            <a:ext cx="1596817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ea typeface="华文楷体" panose="02010600040101010101" pitchFamily="2" charset="-122"/>
              </a:defRPr>
            </a:lvl1pPr>
          </a:lstStyle>
          <a:p>
            <a:fld id="{9A0DB2DC-4C9A-4742-B13C-FB6460FD3503}" type="slidenum">
              <a:rPr lang="zh-CN" altLang="en-US" noProof="1">
                <a:solidFill>
                  <a:srgbClr val="191B0E"/>
                </a:solidFill>
                <a:cs typeface="Arial"/>
              </a:rPr>
              <a:pPr/>
              <a:t>‹#›</a:t>
            </a:fld>
            <a:endParaRPr lang="zh-CN" altLang="en-US" noProof="1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139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 idx="4294967295"/>
          </p:nvPr>
        </p:nvSpPr>
        <p:spPr>
          <a:xfrm>
            <a:off x="1371422" y="685800"/>
            <a:ext cx="9599950" cy="14859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0" indent="0" algn="l" defTabSz="914400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4400" kern="1200" baseline="0">
                <a:solidFill>
                  <a:schemeClr val="tx2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4294967295"/>
          </p:nvPr>
        </p:nvSpPr>
        <p:spPr>
          <a:xfrm>
            <a:off x="1371422" y="2286000"/>
            <a:ext cx="9599950" cy="3581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84175" indent="-384175" algn="l" defTabSz="914400" rtl="0" eaLnBrk="1" fontAlgn="base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itchFamily="34" charset="0"/>
              <a:buChar char="■"/>
              <a:defRPr lang="en-US" altLang="en-US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175" algn="l" defTabSz="914400" rtl="0" eaLnBrk="1" fontAlgn="base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 typeface="Franklin Gothic Book" pitchFamily="34" charset="0"/>
              <a:buChar char="–"/>
              <a:defRPr lang="en-US" altLang="en-US"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175" algn="l" defTabSz="914400" rtl="0" eaLnBrk="1" fontAlgn="base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 typeface="Franklin Gothic Book" pitchFamily="34" charset="0"/>
              <a:buChar char="■"/>
              <a:defRPr lang="en-US" altLang="en-US" sz="1800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175" algn="l" defTabSz="914400" rtl="0" eaLnBrk="1" fontAlgn="base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 typeface="Franklin Gothic Book" pitchFamily="34" charset="0"/>
              <a:buChar char="–"/>
              <a:defRPr lang="en-US" altLang="en-US"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175" algn="l" defTabSz="914400" rtl="0" eaLnBrk="1" fontAlgn="base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 typeface="Franklin Gothic Book" pitchFamily="34" charset="0"/>
              <a:buChar char="■"/>
              <a:defRPr lang="en-US" altLang="en-US" sz="1600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itchFamily="34" charset="0"/>
              <a:buChar char="–"/>
              <a:defRPr lang="en-US" altLang="en-US"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itchFamily="34" charset="0"/>
              <a:buChar char="■"/>
              <a:defRPr lang="en-US" altLang="en-US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itchFamily="34" charset="0"/>
              <a:buChar char="–"/>
              <a:defRPr lang="en-US" altLang="en-US"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itchFamily="34" charset="0"/>
              <a:buChar char="■"/>
              <a:defRPr lang="en-US" altLang="en-US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4175" lvl="0" indent="-384175"/>
            <a:r>
              <a:t>单击此处编辑母版文本样式</a:t>
            </a:r>
          </a:p>
          <a:p>
            <a:pPr marL="914400" lvl="1" indent="-384175"/>
            <a:r>
              <a:t>二级</a:t>
            </a:r>
          </a:p>
          <a:p>
            <a:pPr marL="1371600" lvl="2" indent="-384175"/>
            <a:r>
              <a:t>三级</a:t>
            </a:r>
          </a:p>
          <a:p>
            <a:pPr marL="1828800" lvl="3" indent="-384175"/>
            <a:r>
              <a:t>四级</a:t>
            </a:r>
          </a:p>
          <a:p>
            <a:pPr marL="2286000" lvl="4" indent="-384175"/>
            <a:r>
              <a:t>五级</a:t>
            </a:r>
          </a:p>
        </p:txBody>
      </p:sp>
      <p:sp>
        <p:nvSpPr>
          <p:cNvPr id="102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390472" y="6453191"/>
            <a:ext cx="1204756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defTabSz="457200">
              <a:spcBef>
                <a:spcPct val="0"/>
              </a:spcBef>
              <a:spcAft>
                <a:spcPct val="0"/>
              </a:spcAft>
              <a:defRPr/>
            </a:pPr>
            <a:fld id="{19A56FBA-D027-4567-9E80-1CBD80093139}" type="datetimeFigureOut">
              <a:rPr lang="zh-CN" altLang="en-US" smtClean="0">
                <a:solidFill>
                  <a:srgbClr val="191B0E"/>
                </a:solidFill>
              </a:rPr>
              <a:pPr defTabSz="457200">
                <a:spcBef>
                  <a:spcPct val="0"/>
                </a:spcBef>
                <a:spcAft>
                  <a:spcPct val="0"/>
                </a:spcAft>
                <a:defRPr/>
              </a:pPr>
              <a:t>2021/2/15</a:t>
            </a:fld>
            <a:endParaRPr lang="zh-CN" altLang="en-US" smtClean="0">
              <a:solidFill>
                <a:srgbClr val="191B0E"/>
              </a:solidFill>
            </a:endParaRPr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893638" y="6453191"/>
            <a:ext cx="6279334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defTabSz="45720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191B0E"/>
              </a:solidFill>
            </a:endParaRPr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71382" y="6453191"/>
            <a:ext cx="1596817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ea typeface="华文楷体" panose="02010600040101010101" pitchFamily="2" charset="-122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kern="0" noProof="1">
                <a:solidFill>
                  <a:srgbClr val="191B0E"/>
                </a:solidFill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kern="0" noProof="1">
              <a:solidFill>
                <a:srgbClr val="191B0E"/>
              </a:solidFill>
            </a:endParaRPr>
          </a:p>
        </p:txBody>
      </p:sp>
      <p:sp>
        <p:nvSpPr>
          <p:cNvPr id="1031" name="Rectangle 8" title="Side bar"/>
          <p:cNvSpPr/>
          <p:nvPr/>
        </p:nvSpPr>
        <p:spPr>
          <a:xfrm>
            <a:off x="477777" y="0"/>
            <a:ext cx="22857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2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marL="0" indent="0" algn="l" defTabSz="914400" rtl="0" eaLnBrk="1" fontAlgn="base" latinLnBrk="0" hangingPunct="1">
        <a:lnSpc>
          <a:spcPct val="89000"/>
        </a:lnSpc>
        <a:spcBef>
          <a:spcPct val="0"/>
        </a:spcBef>
        <a:spcAft>
          <a:spcPct val="0"/>
        </a:spcAft>
        <a:buClrTx/>
        <a:buSzTx/>
        <a:buFontTx/>
        <a:buNone/>
        <a:defRPr sz="4400" kern="1200" baseline="0">
          <a:solidFill>
            <a:schemeClr val="tx2"/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384175" indent="-384175" algn="l" defTabSz="914400" rtl="0" eaLnBrk="1" fontAlgn="base" latinLnBrk="0" hangingPunct="1">
        <a:lnSpc>
          <a:spcPct val="94000"/>
        </a:lnSpc>
        <a:spcBef>
          <a:spcPts val="1000"/>
        </a:spcBef>
        <a:spcAft>
          <a:spcPts val="200"/>
        </a:spcAft>
        <a:buClrTx/>
        <a:buSzTx/>
        <a:buFont typeface="Franklin Gothic Book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175" algn="l" defTabSz="914400" rtl="0" eaLnBrk="1" fontAlgn="base" latinLnBrk="0" hangingPunct="1">
        <a:lnSpc>
          <a:spcPct val="94000"/>
        </a:lnSpc>
        <a:spcBef>
          <a:spcPts val="500"/>
        </a:spcBef>
        <a:spcAft>
          <a:spcPts val="200"/>
        </a:spcAft>
        <a:buClrTx/>
        <a:buSzTx/>
        <a:buFont typeface="Franklin Gothic Book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175" algn="l" defTabSz="914400" rtl="0" eaLnBrk="1" fontAlgn="base" latinLnBrk="0" hangingPunct="1">
        <a:lnSpc>
          <a:spcPct val="94000"/>
        </a:lnSpc>
        <a:spcBef>
          <a:spcPts val="500"/>
        </a:spcBef>
        <a:spcAft>
          <a:spcPts val="200"/>
        </a:spcAft>
        <a:buClrTx/>
        <a:buSzTx/>
        <a:buFont typeface="Franklin Gothic Book" pitchFamily="34" charset="0"/>
        <a:buChar char="■"/>
        <a:defRPr sz="1800" i="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175" algn="l" defTabSz="914400" rtl="0" eaLnBrk="1" fontAlgn="base" latinLnBrk="0" hangingPunct="1">
        <a:lnSpc>
          <a:spcPct val="94000"/>
        </a:lnSpc>
        <a:spcBef>
          <a:spcPts val="500"/>
        </a:spcBef>
        <a:spcAft>
          <a:spcPts val="200"/>
        </a:spcAft>
        <a:buClrTx/>
        <a:buSzTx/>
        <a:buFont typeface="Franklin Gothic Book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175" algn="l" defTabSz="914400" rtl="0" eaLnBrk="1" fontAlgn="base" latinLnBrk="0" hangingPunct="1">
        <a:lnSpc>
          <a:spcPct val="94000"/>
        </a:lnSpc>
        <a:spcBef>
          <a:spcPts val="500"/>
        </a:spcBef>
        <a:spcAft>
          <a:spcPts val="200"/>
        </a:spcAft>
        <a:buClrTx/>
        <a:buSzTx/>
        <a:buFont typeface="Franklin Gothic Book" pitchFamily="34" charset="0"/>
        <a:buChar char="■"/>
        <a:defRPr sz="1600" i="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1"/>
          <p:cNvSpPr>
            <a:spLocks noGrp="1"/>
          </p:cNvSpPr>
          <p:nvPr>
            <p:ph type="ctrTitle"/>
          </p:nvPr>
        </p:nvSpPr>
        <p:spPr>
          <a:xfrm>
            <a:off x="1171426" y="2111380"/>
            <a:ext cx="9825346" cy="19716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0" i="0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 pitchFamily="34" charset="0"/>
                <a:ea typeface="+mj-ea"/>
                <a:cs typeface="+mj-cs"/>
              </a:rPr>
              <a:t>11.5</a:t>
            </a:r>
            <a:r>
              <a:rPr kumimoji="0" lang="zh-CN" altLang="en-US" sz="7200" b="0" i="0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 pitchFamily="34" charset="0"/>
                <a:ea typeface="+mj-ea"/>
                <a:cs typeface="+mj-cs"/>
              </a:rPr>
              <a:t>改变世界的机械</a:t>
            </a:r>
            <a:endParaRPr kumimoji="0" lang="zh-CN" altLang="en-US" sz="7200" b="0" i="0" u="none" strike="noStrike" kern="1200" cap="all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408001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340" y="0"/>
            <a:ext cx="9142810" cy="6858000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26399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007" y="0"/>
            <a:ext cx="9155508" cy="6858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2557133" y="476250"/>
            <a:ext cx="2087291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9pPr>
          </a:lstStyle>
          <a:p>
            <a:pPr defTabSz="45720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3600" b="1">
                <a:solidFill>
                  <a:prstClr val="white"/>
                </a:solidFill>
                <a:latin typeface="华文楷体"/>
                <a:ea typeface="华文楷体"/>
              </a:rPr>
              <a:t>高架桥</a:t>
            </a:r>
          </a:p>
        </p:txBody>
      </p:sp>
    </p:spTree>
    <p:extLst>
      <p:ext uri="{BB962C8B-B14F-4D97-AF65-F5344CB8AC3E}">
        <p14:creationId xmlns:p14="http://schemas.microsoft.com/office/powerpoint/2010/main" val="210964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885" y="0"/>
            <a:ext cx="9665029" cy="6858000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52275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内容占位符 10"/>
          <p:cNvSpPr/>
          <p:nvPr/>
        </p:nvSpPr>
        <p:spPr>
          <a:xfrm>
            <a:off x="736504" y="0"/>
            <a:ext cx="11453909" cy="6858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eaLnBrk="1" hangingPunct="1">
              <a:lnSpc>
                <a:spcPct val="200000"/>
              </a:lnSpc>
            </a:pPr>
            <a:r>
              <a:rPr altLang="zh-CN" sz="3200" kern="0">
                <a:solidFill>
                  <a:prstClr val="black"/>
                </a:solidFill>
                <a:latin typeface="Times New Roman" pitchFamily="18" charset="0"/>
              </a:rPr>
              <a:t>6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．斜面的机械效率</a:t>
            </a:r>
            <a:endParaRPr altLang="zh-CN" sz="3200" kern="0">
              <a:solidFill>
                <a:prstClr val="blac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（</a:t>
            </a:r>
            <a:r>
              <a:rPr altLang="zh-CN" sz="3200" kern="0">
                <a:solidFill>
                  <a:prstClr val="black"/>
                </a:solidFill>
                <a:latin typeface="Times New Roman" pitchFamily="18" charset="0"/>
              </a:rPr>
              <a:t>1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）斜面的机械效率公式：</a:t>
            </a:r>
            <a:endParaRPr altLang="zh-CN" sz="3200" kern="0">
              <a:solidFill>
                <a:prstClr val="blac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①</a:t>
            </a:r>
            <a:endParaRPr altLang="zh-CN" sz="3200" kern="0">
              <a:solidFill>
                <a:prstClr val="blac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②</a:t>
            </a:r>
            <a:endParaRPr altLang="zh-CN" sz="3200" kern="0">
              <a:solidFill>
                <a:prstClr val="blac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（</a:t>
            </a:r>
            <a:r>
              <a:rPr altLang="zh-CN" sz="3200" kern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）影响斜面机械效率的因素</a:t>
            </a:r>
          </a:p>
          <a:p>
            <a:pPr eaLnBrk="1" hangingPunct="1">
              <a:lnSpc>
                <a:spcPct val="200000"/>
              </a:lnSpc>
            </a:pP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①斜面的</a:t>
            </a:r>
            <a:r>
              <a:rPr lang="zh-CN" sz="3200" kern="0">
                <a:solidFill>
                  <a:srgbClr val="FF0000"/>
                </a:solidFill>
                <a:latin typeface="Times New Roman" pitchFamily="18" charset="0"/>
              </a:rPr>
              <a:t>坡度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（</a:t>
            </a:r>
            <a:r>
              <a:rPr lang="zh-CN" sz="3200" kern="0">
                <a:solidFill>
                  <a:srgbClr val="FF0000"/>
                </a:solidFill>
                <a:latin typeface="Times New Roman" pitchFamily="18" charset="0"/>
              </a:rPr>
              <a:t>倾角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），斜面</a:t>
            </a:r>
            <a:r>
              <a:rPr lang="zh-CN" sz="3200" kern="0">
                <a:solidFill>
                  <a:srgbClr val="FF0000"/>
                </a:solidFill>
                <a:latin typeface="Times New Roman" pitchFamily="18" charset="0"/>
              </a:rPr>
              <a:t>越陡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，机械</a:t>
            </a:r>
            <a:r>
              <a:rPr lang="zh-CN" sz="3200" kern="0">
                <a:solidFill>
                  <a:srgbClr val="FF0000"/>
                </a:solidFill>
                <a:latin typeface="Times New Roman" pitchFamily="18" charset="0"/>
              </a:rPr>
              <a:t>效率越高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；</a:t>
            </a:r>
            <a:endParaRPr altLang="zh-CN" sz="3200" kern="0">
              <a:solidFill>
                <a:prstClr val="blac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②斜面的</a:t>
            </a:r>
            <a:r>
              <a:rPr lang="zh-CN" sz="3200" kern="0">
                <a:solidFill>
                  <a:srgbClr val="FF0000"/>
                </a:solidFill>
                <a:latin typeface="Times New Roman" pitchFamily="18" charset="0"/>
              </a:rPr>
              <a:t>光滑程度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，斜面</a:t>
            </a:r>
            <a:r>
              <a:rPr lang="zh-CN" sz="3200" kern="0">
                <a:solidFill>
                  <a:srgbClr val="FF0000"/>
                </a:solidFill>
                <a:latin typeface="Times New Roman" pitchFamily="18" charset="0"/>
              </a:rPr>
              <a:t>越光滑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，机械</a:t>
            </a:r>
            <a:r>
              <a:rPr lang="zh-CN" sz="3200" kern="0">
                <a:solidFill>
                  <a:srgbClr val="FF0000"/>
                </a:solidFill>
                <a:latin typeface="Times New Roman" pitchFamily="18" charset="0"/>
              </a:rPr>
              <a:t>效率越高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。</a:t>
            </a:r>
            <a:endParaRPr altLang="zh-CN" sz="3200" kern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19458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664" y="1666880"/>
            <a:ext cx="5377751" cy="2151063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19459" name="对象 2"/>
          <p:cNvGraphicFramePr>
            <a:graphicFrameLocks noChangeAspect="1"/>
          </p:cNvGraphicFramePr>
          <p:nvPr/>
        </p:nvGraphicFramePr>
        <p:xfrm>
          <a:off x="1690472" y="2011363"/>
          <a:ext cx="2731731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4" imgW="2732087" imgH="1065212" progId="Equation.DSMT4">
                  <p:embed/>
                </p:oleObj>
              </mc:Choice>
              <mc:Fallback>
                <p:oleObj r:id="rId4" imgW="2732087" imgH="106521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0472" y="2011363"/>
                        <a:ext cx="2731731" cy="10652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对象 6"/>
          <p:cNvGraphicFramePr>
            <a:graphicFrameLocks noChangeAspect="1"/>
          </p:cNvGraphicFramePr>
          <p:nvPr/>
        </p:nvGraphicFramePr>
        <p:xfrm>
          <a:off x="1690468" y="2995618"/>
          <a:ext cx="239840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6" imgW="2398712" imgH="1100137" progId="Equation.DSMT4">
                  <p:embed/>
                </p:oleObj>
              </mc:Choice>
              <mc:Fallback>
                <p:oleObj r:id="rId6" imgW="2398712" imgH="110013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90468" y="2995618"/>
                        <a:ext cx="2398400" cy="1100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0632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 fill="hold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 fill="hold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 fill="hold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 fill="hold"/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 fill="hold"/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296" y="1657355"/>
            <a:ext cx="4485691" cy="290036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0482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430" y="1666875"/>
            <a:ext cx="3992043" cy="28908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0483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296" y="4557713"/>
            <a:ext cx="4485691" cy="22907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0484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7430" y="4557713"/>
            <a:ext cx="3992043" cy="229076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0485" name="内容占位符 10"/>
          <p:cNvSpPr/>
          <p:nvPr/>
        </p:nvSpPr>
        <p:spPr>
          <a:xfrm>
            <a:off x="736504" y="0"/>
            <a:ext cx="11453909" cy="6858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eaLnBrk="1" hangingPunct="1">
              <a:lnSpc>
                <a:spcPct val="150000"/>
              </a:lnSpc>
            </a:pP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三、改变世界的机械</a:t>
            </a:r>
            <a:endParaRPr altLang="zh-CN" sz="3200" kern="0">
              <a:solidFill>
                <a:prstClr val="blac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altLang="zh-CN" sz="3200" kern="0">
                <a:solidFill>
                  <a:prstClr val="black"/>
                </a:solidFill>
                <a:latin typeface="Times New Roman" pitchFamily="18" charset="0"/>
              </a:rPr>
              <a:t>			</a:t>
            </a:r>
            <a:r>
              <a:rPr lang="zh-CN" sz="3200" kern="0">
                <a:solidFill>
                  <a:srgbClr val="FF0000"/>
                </a:solidFill>
                <a:latin typeface="Times New Roman" pitchFamily="18" charset="0"/>
              </a:rPr>
              <a:t>机械的发明，改变了整个世界</a:t>
            </a:r>
          </a:p>
        </p:txBody>
      </p:sp>
    </p:spTree>
    <p:extLst>
      <p:ext uri="{BB962C8B-B14F-4D97-AF65-F5344CB8AC3E}">
        <p14:creationId xmlns:p14="http://schemas.microsoft.com/office/powerpoint/2010/main" val="2726534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 fill="hold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 fill="hold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643166_19931065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28" y="706441"/>
            <a:ext cx="5311084" cy="58451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5509496" y="14291"/>
            <a:ext cx="1895228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9pPr>
          </a:lstStyle>
          <a:p>
            <a:pPr defTabSz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  <a:ea typeface="华文楷体"/>
              </a:rPr>
              <a:t>蒸汽火车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6457110" y="420688"/>
            <a:ext cx="5733305" cy="59093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9pPr>
          </a:lstStyle>
          <a:p>
            <a:pPr defTabSz="4572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        </a:t>
            </a:r>
            <a:r>
              <a:rPr lang="zh-CN" altLang="en-US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蒸汽火车是世界上第一代的火车，是利用煤为动力，蒸汽机为核心的最初级最古老的火车。蒸汽火车通过用煤烧水，使水变成蒸汽，从而推动活塞，使火车运行。在人们的心目中，气势磅礴的蒸汽机车具有一种特殊的意味，因为它曾以无比的巨力开启过人类历史上一个崭新的时代。</a:t>
            </a:r>
          </a:p>
        </p:txBody>
      </p:sp>
    </p:spTree>
    <p:extLst>
      <p:ext uri="{BB962C8B-B14F-4D97-AF65-F5344CB8AC3E}">
        <p14:creationId xmlns:p14="http://schemas.microsoft.com/office/powerpoint/2010/main" val="2094924804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203fb80e7bec54e78355e91cb9389b504ec2d5628535b24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584" y="706438"/>
            <a:ext cx="5093624" cy="615156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6311079" y="706439"/>
            <a:ext cx="5879335" cy="59093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9pPr>
          </a:lstStyle>
          <a:p>
            <a:pPr defTabSz="4572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20</a:t>
            </a:r>
            <a:r>
              <a:rPr lang="zh-CN" altLang="en-US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世纪初，美国的莱特兄弟在世界的飞机发展史上做出了重大的贡献。在</a:t>
            </a:r>
            <a:r>
              <a:rPr lang="en-US" altLang="zh-CN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1903</a:t>
            </a:r>
            <a:r>
              <a:rPr lang="zh-CN" altLang="en-US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年制造出了第一架依靠自身动力进行载人飞行的飞机“飞行者”</a:t>
            </a:r>
            <a:r>
              <a:rPr lang="en-US" altLang="zh-CN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1</a:t>
            </a:r>
            <a:r>
              <a:rPr lang="zh-CN" altLang="en-US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号，并且获得试飞成功。他们因此于</a:t>
            </a:r>
            <a:r>
              <a:rPr lang="en-US" altLang="zh-CN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1909</a:t>
            </a:r>
            <a:r>
              <a:rPr lang="zh-CN" altLang="en-US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年获得美国国会荣誉奖。自从飞机发明以后，飞机日益成为现代文明不可缺少的运载工具。它深刻的改变和影响着人们的生活。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731727" y="14292"/>
            <a:ext cx="551874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9pPr>
          </a:lstStyle>
          <a:p>
            <a:pPr defTabSz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  <a:ea typeface="华文楷体"/>
              </a:rPr>
              <a:t>莱特兄弟与历史上第一架飞机</a:t>
            </a:r>
          </a:p>
        </p:txBody>
      </p:sp>
    </p:spTree>
    <p:extLst>
      <p:ext uri="{BB962C8B-B14F-4D97-AF65-F5344CB8AC3E}">
        <p14:creationId xmlns:p14="http://schemas.microsoft.com/office/powerpoint/2010/main" val="4002016471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3"/>
          <p:cNvSpPr txBox="1">
            <a:spLocks noChangeArrowheads="1"/>
          </p:cNvSpPr>
          <p:nvPr/>
        </p:nvSpPr>
        <p:spPr bwMode="auto">
          <a:xfrm>
            <a:off x="6888854" y="95253"/>
            <a:ext cx="5301561" cy="67403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9pPr>
          </a:lstStyle>
          <a:p>
            <a:pPr defTabSz="4572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3200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        “和谐号”动车组。原名</a:t>
            </a:r>
            <a:r>
              <a:rPr lang="en-US" altLang="zh-CN" sz="3200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CRH</a:t>
            </a:r>
            <a:r>
              <a:rPr lang="zh-CN" altLang="en-US" sz="3200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系列，是</a:t>
            </a:r>
            <a:r>
              <a:rPr lang="en-US" altLang="zh-CN" sz="3200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China Railway High-speed</a:t>
            </a:r>
            <a:r>
              <a:rPr lang="zh-CN" altLang="en-US" sz="3200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（中国铁路高速）的缩写，有</a:t>
            </a:r>
            <a:r>
              <a:rPr lang="en-US" altLang="zh-CN" sz="3200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CRH1</a:t>
            </a:r>
            <a:r>
              <a:rPr lang="zh-CN" altLang="en-US" sz="3200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～</a:t>
            </a:r>
            <a:r>
              <a:rPr lang="en-US" altLang="zh-CN" sz="3200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CRH5</a:t>
            </a:r>
            <a:r>
              <a:rPr lang="zh-CN" altLang="en-US" sz="3200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几种型号。新一代</a:t>
            </a:r>
            <a:r>
              <a:rPr lang="en-US" altLang="zh-CN" sz="3200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CRH3-380</a:t>
            </a:r>
            <a:r>
              <a:rPr lang="zh-CN" altLang="en-US" sz="3200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型动车组由长春轨道客车制造，设计最高速度：</a:t>
            </a:r>
            <a:r>
              <a:rPr lang="en-US" altLang="zh-CN" sz="3200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400 km/h</a:t>
            </a:r>
            <a:r>
              <a:rPr lang="zh-CN" altLang="en-US" sz="3200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，营运最高速度：</a:t>
            </a:r>
            <a:r>
              <a:rPr lang="en-US" altLang="zh-CN" sz="3200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380 km/h</a:t>
            </a:r>
            <a:r>
              <a:rPr lang="zh-CN" altLang="en-US" sz="3200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。</a:t>
            </a:r>
          </a:p>
        </p:txBody>
      </p:sp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2852368" y="95253"/>
            <a:ext cx="1919038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9pPr>
          </a:lstStyle>
          <a:p>
            <a:pPr defTabSz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  <a:ea typeface="华文楷体"/>
              </a:rPr>
              <a:t>现代火车</a:t>
            </a:r>
          </a:p>
        </p:txBody>
      </p:sp>
      <p:pic>
        <p:nvPicPr>
          <p:cNvPr id="23555" name="Picture 6" descr="中国高速动车组全谱系图解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42" y="3503618"/>
            <a:ext cx="5533305" cy="338613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3556" name="Picture 8" descr="中国高速动车组全谱系图解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442" y="884238"/>
            <a:ext cx="5533305" cy="2984500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13795273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3657125" y="244480"/>
            <a:ext cx="487762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9pPr>
          </a:lstStyle>
          <a:p>
            <a:pPr defTabSz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3600">
                <a:solidFill>
                  <a:srgbClr val="FF0000"/>
                </a:solidFill>
                <a:latin typeface="Times New Roman" pitchFamily="18" charset="0"/>
                <a:ea typeface="华文楷体"/>
              </a:rPr>
              <a:t>中国大型客机</a:t>
            </a:r>
            <a:r>
              <a:rPr lang="en-US" altLang="zh-CN" sz="3600">
                <a:solidFill>
                  <a:srgbClr val="FF0000"/>
                </a:solidFill>
                <a:latin typeface="Times New Roman" pitchFamily="18" charset="0"/>
                <a:ea typeface="华文楷体"/>
              </a:rPr>
              <a:t>——C919</a:t>
            </a:r>
            <a:endParaRPr lang="zh-CN" altLang="en-US" sz="3600">
              <a:solidFill>
                <a:srgbClr val="FF0000"/>
              </a:solidFill>
              <a:latin typeface="Times New Roman" pitchFamily="18" charset="0"/>
              <a:ea typeface="华文楷体"/>
            </a:endParaRPr>
          </a:p>
        </p:txBody>
      </p:sp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6047591" y="833438"/>
            <a:ext cx="6142825" cy="60016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9pPr>
          </a:lstStyle>
          <a:p>
            <a:pPr defTabSz="4572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3200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		C919</a:t>
            </a:r>
            <a:r>
              <a:rPr lang="zh-CN" altLang="en-US" sz="3200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是中国继运</a:t>
            </a:r>
            <a:r>
              <a:rPr lang="en-US" altLang="zh-CN" sz="3200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-10</a:t>
            </a:r>
            <a:r>
              <a:rPr lang="zh-CN" altLang="en-US" sz="3200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后自主设计并且研制的第二种国产大型客机。</a:t>
            </a:r>
            <a:r>
              <a:rPr lang="en-US" altLang="zh-CN" sz="3200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C919</a:t>
            </a:r>
            <a:r>
              <a:rPr lang="zh-CN" altLang="en-US" sz="3200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客机属中长途商用机，实际总长</a:t>
            </a:r>
            <a:r>
              <a:rPr lang="en-US" altLang="zh-CN" sz="3200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38</a:t>
            </a:r>
            <a:r>
              <a:rPr lang="zh-CN" altLang="en-US" sz="3200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米，翼展</a:t>
            </a:r>
            <a:r>
              <a:rPr lang="en-US" altLang="zh-CN" sz="3200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33</a:t>
            </a:r>
            <a:r>
              <a:rPr lang="zh-CN" altLang="en-US" sz="3200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米，高度</a:t>
            </a:r>
            <a:r>
              <a:rPr lang="en-US" altLang="zh-CN" sz="3200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12</a:t>
            </a:r>
            <a:r>
              <a:rPr lang="zh-CN" altLang="en-US" sz="3200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米，其基本型布局为</a:t>
            </a:r>
            <a:r>
              <a:rPr lang="en-US" altLang="zh-CN" sz="3200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168</a:t>
            </a:r>
            <a:r>
              <a:rPr lang="zh-CN" altLang="en-US" sz="3200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座。标准航程为</a:t>
            </a:r>
            <a:r>
              <a:rPr lang="en-US" altLang="zh-CN" sz="3200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4075</a:t>
            </a:r>
            <a:r>
              <a:rPr lang="zh-CN" altLang="en-US" sz="3200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公里，增大航程为</a:t>
            </a:r>
            <a:r>
              <a:rPr lang="en-US" altLang="zh-CN" sz="3200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5555</a:t>
            </a:r>
            <a:r>
              <a:rPr lang="zh-CN" altLang="en-US" sz="3200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公里，经济寿命达</a:t>
            </a:r>
            <a:r>
              <a:rPr lang="en-US" altLang="zh-CN" sz="3200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9</a:t>
            </a:r>
            <a:r>
              <a:rPr lang="zh-CN" altLang="en-US" sz="3200">
                <a:solidFill>
                  <a:prstClr val="black"/>
                </a:solidFill>
                <a:latin typeface="Times New Roman" pitchFamily="18" charset="0"/>
                <a:ea typeface="华文楷体"/>
              </a:rPr>
              <a:t>万飞行小时。</a:t>
            </a:r>
          </a:p>
        </p:txBody>
      </p:sp>
      <p:pic>
        <p:nvPicPr>
          <p:cNvPr id="24579" name="Picture 6" descr="http://pic.baike.soso.com/p/20140524/20140524101436-10394594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29" y="1936750"/>
            <a:ext cx="5288862" cy="3719513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658993353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4"/>
          <p:cNvSpPr txBox="1">
            <a:spLocks noChangeArrowheads="1"/>
          </p:cNvSpPr>
          <p:nvPr/>
        </p:nvSpPr>
        <p:spPr bwMode="auto">
          <a:xfrm>
            <a:off x="2253959" y="5"/>
            <a:ext cx="7570317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9pPr>
          </a:lstStyle>
          <a:p>
            <a:pPr defTabSz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3600">
                <a:solidFill>
                  <a:srgbClr val="FF0000"/>
                </a:solidFill>
                <a:latin typeface="Times New Roman" pitchFamily="18" charset="0"/>
                <a:ea typeface="华文楷体"/>
              </a:rPr>
              <a:t>运</a:t>
            </a:r>
            <a:r>
              <a:rPr lang="en-US" altLang="zh-CN" sz="3600">
                <a:solidFill>
                  <a:srgbClr val="FF0000"/>
                </a:solidFill>
                <a:latin typeface="Times New Roman" pitchFamily="18" charset="0"/>
                <a:ea typeface="华文楷体"/>
              </a:rPr>
              <a:t>20——</a:t>
            </a:r>
            <a:r>
              <a:rPr lang="zh-CN" altLang="en-US" sz="3600">
                <a:solidFill>
                  <a:srgbClr val="FF0000"/>
                </a:solidFill>
                <a:latin typeface="Times New Roman" pitchFamily="18" charset="0"/>
                <a:ea typeface="华文楷体"/>
              </a:rPr>
              <a:t>中国新一代重型军用运输机</a:t>
            </a:r>
          </a:p>
        </p:txBody>
      </p:sp>
      <p:pic>
        <p:nvPicPr>
          <p:cNvPr id="2560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495" y="704855"/>
            <a:ext cx="6117429" cy="381476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5603" name="矩形 3"/>
          <p:cNvSpPr/>
          <p:nvPr/>
        </p:nvSpPr>
        <p:spPr>
          <a:xfrm>
            <a:off x="714286" y="4244976"/>
            <a:ext cx="11476131" cy="267765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eaLnBrk="1" hangingPunct="1">
              <a:lnSpc>
                <a:spcPct val="150000"/>
              </a:lnSpc>
            </a:pPr>
            <a:r>
              <a:rPr altLang="zh-CN" sz="2800" kern="0">
                <a:solidFill>
                  <a:prstClr val="black"/>
                </a:solidFill>
                <a:latin typeface="Times New Roman" pitchFamily="18" charset="0"/>
              </a:rPr>
              <a:t>		</a:t>
            </a:r>
            <a:r>
              <a:rPr lang="zh-CN" sz="2800" kern="0">
                <a:solidFill>
                  <a:prstClr val="black"/>
                </a:solidFill>
                <a:latin typeface="Times New Roman" pitchFamily="18" charset="0"/>
              </a:rPr>
              <a:t>运</a:t>
            </a:r>
            <a:r>
              <a:rPr altLang="zh-CN" sz="2800" kern="0">
                <a:solidFill>
                  <a:prstClr val="black"/>
                </a:solidFill>
                <a:latin typeface="Times New Roman" pitchFamily="18" charset="0"/>
              </a:rPr>
              <a:t>-20</a:t>
            </a:r>
            <a:r>
              <a:rPr lang="zh-CN" sz="2800" kern="0">
                <a:solidFill>
                  <a:prstClr val="black"/>
                </a:solidFill>
                <a:latin typeface="Times New Roman" pitchFamily="18" charset="0"/>
              </a:rPr>
              <a:t>运输机（英文：</a:t>
            </a:r>
            <a:r>
              <a:rPr altLang="zh-CN" sz="2800" kern="0">
                <a:solidFill>
                  <a:prstClr val="black"/>
                </a:solidFill>
                <a:latin typeface="Times New Roman" pitchFamily="18" charset="0"/>
              </a:rPr>
              <a:t>Xian Y-20 </a:t>
            </a:r>
            <a:r>
              <a:rPr lang="zh-CN" sz="2800" kern="0">
                <a:solidFill>
                  <a:prstClr val="black"/>
                </a:solidFill>
                <a:latin typeface="Times New Roman" pitchFamily="18" charset="0"/>
              </a:rPr>
              <a:t>，</a:t>
            </a:r>
            <a:r>
              <a:rPr altLang="zh-CN" sz="2800" kern="0">
                <a:solidFill>
                  <a:prstClr val="black"/>
                </a:solidFill>
                <a:latin typeface="Times New Roman" pitchFamily="18" charset="0"/>
              </a:rPr>
              <a:t>large military transport aircraft</a:t>
            </a:r>
            <a:r>
              <a:rPr lang="zh-CN" sz="2800" kern="0">
                <a:solidFill>
                  <a:prstClr val="black"/>
                </a:solidFill>
                <a:latin typeface="Times New Roman" pitchFamily="18" charset="0"/>
              </a:rPr>
              <a:t>，中国代号：鲲鹏），是中国自主研发的新一代重型军用运输机。运</a:t>
            </a:r>
            <a:r>
              <a:rPr altLang="zh-CN" sz="2800" kern="0">
                <a:solidFill>
                  <a:prstClr val="black"/>
                </a:solidFill>
                <a:latin typeface="Times New Roman" pitchFamily="18" charset="0"/>
              </a:rPr>
              <a:t>-20</a:t>
            </a:r>
            <a:r>
              <a:rPr lang="zh-CN" sz="2800" kern="0">
                <a:solidFill>
                  <a:prstClr val="black"/>
                </a:solidFill>
                <a:latin typeface="Times New Roman" pitchFamily="18" charset="0"/>
              </a:rPr>
              <a:t>飞机最大起飞重量</a:t>
            </a:r>
            <a:r>
              <a:rPr altLang="zh-CN" sz="2800" kern="0">
                <a:solidFill>
                  <a:prstClr val="black"/>
                </a:solidFill>
                <a:latin typeface="Times New Roman" pitchFamily="18" charset="0"/>
              </a:rPr>
              <a:t>220</a:t>
            </a:r>
            <a:r>
              <a:rPr lang="zh-CN" sz="2800" kern="0">
                <a:solidFill>
                  <a:prstClr val="black"/>
                </a:solidFill>
                <a:latin typeface="Times New Roman" pitchFamily="18" charset="0"/>
              </a:rPr>
              <a:t>吨，载重超过</a:t>
            </a:r>
            <a:r>
              <a:rPr altLang="zh-CN" sz="2800" kern="0">
                <a:solidFill>
                  <a:prstClr val="black"/>
                </a:solidFill>
                <a:latin typeface="Times New Roman" pitchFamily="18" charset="0"/>
              </a:rPr>
              <a:t>66</a:t>
            </a:r>
            <a:r>
              <a:rPr lang="zh-CN" sz="2800" kern="0">
                <a:solidFill>
                  <a:prstClr val="black"/>
                </a:solidFill>
                <a:latin typeface="Times New Roman" pitchFamily="18" charset="0"/>
              </a:rPr>
              <a:t>吨，最大时速≥</a:t>
            </a:r>
            <a:r>
              <a:rPr altLang="zh-CN" sz="2800" kern="0">
                <a:solidFill>
                  <a:prstClr val="black"/>
                </a:solidFill>
                <a:latin typeface="Times New Roman" pitchFamily="18" charset="0"/>
              </a:rPr>
              <a:t>800</a:t>
            </a:r>
            <a:r>
              <a:rPr lang="zh-CN" sz="2800" kern="0">
                <a:solidFill>
                  <a:prstClr val="black"/>
                </a:solidFill>
                <a:latin typeface="Times New Roman" pitchFamily="18" charset="0"/>
              </a:rPr>
              <a:t>千米，航程</a:t>
            </a:r>
            <a:r>
              <a:rPr altLang="zh-CN" sz="2800" kern="0">
                <a:solidFill>
                  <a:prstClr val="black"/>
                </a:solidFill>
                <a:latin typeface="Times New Roman" pitchFamily="18" charset="0"/>
              </a:rPr>
              <a:t>&gt;7800</a:t>
            </a:r>
            <a:r>
              <a:rPr lang="zh-CN" sz="2800" kern="0">
                <a:solidFill>
                  <a:prstClr val="black"/>
                </a:solidFill>
                <a:latin typeface="Times New Roman" pitchFamily="18" charset="0"/>
              </a:rPr>
              <a:t>千米，实用升限</a:t>
            </a:r>
            <a:r>
              <a:rPr altLang="zh-CN" sz="2800" kern="0">
                <a:solidFill>
                  <a:prstClr val="black"/>
                </a:solidFill>
                <a:latin typeface="Times New Roman" pitchFamily="18" charset="0"/>
              </a:rPr>
              <a:t>13000</a:t>
            </a:r>
            <a:r>
              <a:rPr lang="zh-CN" sz="2800" kern="0">
                <a:solidFill>
                  <a:prstClr val="black"/>
                </a:solidFill>
                <a:latin typeface="Times New Roman" pitchFamily="18" charset="0"/>
              </a:rPr>
              <a:t>米。拥有高延伸性、高可靠性和安全性。</a:t>
            </a:r>
          </a:p>
        </p:txBody>
      </p:sp>
    </p:spTree>
    <p:extLst>
      <p:ext uri="{BB962C8B-B14F-4D97-AF65-F5344CB8AC3E}">
        <p14:creationId xmlns:p14="http://schemas.microsoft.com/office/powerpoint/2010/main" val="415446324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内容占位符 10"/>
          <p:cNvSpPr/>
          <p:nvPr/>
        </p:nvSpPr>
        <p:spPr>
          <a:xfrm>
            <a:off x="736504" y="0"/>
            <a:ext cx="11453909" cy="1011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eaLnBrk="1" hangingPunct="1">
              <a:lnSpc>
                <a:spcPct val="150000"/>
              </a:lnSpc>
            </a:pPr>
            <a:r>
              <a:rPr lang="zh-CN" sz="3600" kern="0">
                <a:solidFill>
                  <a:prstClr val="black"/>
                </a:solidFill>
                <a:latin typeface="Times New Roman" pitchFamily="18" charset="0"/>
              </a:rPr>
              <a:t>讨论交流：从杠杆到轮轴</a:t>
            </a:r>
            <a:endParaRPr altLang="zh-CN" sz="3600" kern="0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8194" name="组合 10"/>
          <p:cNvGrpSpPr/>
          <p:nvPr/>
        </p:nvGrpSpPr>
        <p:grpSpPr>
          <a:xfrm>
            <a:off x="630159" y="1484313"/>
            <a:ext cx="3552363" cy="4178300"/>
            <a:chOff x="629823" y="1920149"/>
            <a:chExt cx="3553729" cy="4178923"/>
          </a:xfrm>
        </p:grpSpPr>
        <p:pic>
          <p:nvPicPr>
            <p:cNvPr id="8195" name="Picture 4"/>
            <p:cNvPicPr>
              <a:picLocks noChangeAspect="1"/>
            </p:cNvPicPr>
            <p:nvPr/>
          </p:nvPicPr>
          <p:blipFill>
            <a:blip r:embed="rId2"/>
            <a:srcRect t="7761" b="12729"/>
            <a:stretch>
              <a:fillRect/>
            </a:stretch>
          </p:blipFill>
          <p:spPr>
            <a:xfrm>
              <a:off x="807266" y="1920149"/>
              <a:ext cx="3376286" cy="267992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8196" name="内容占位符 10"/>
            <p:cNvSpPr/>
            <p:nvPr/>
          </p:nvSpPr>
          <p:spPr>
            <a:xfrm>
              <a:off x="629823" y="4600075"/>
              <a:ext cx="3446948" cy="149899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/>
            <a:lstStyle>
              <a:defPPr>
                <a:defRPr lang="en-US"/>
              </a:defPPr>
              <a:lvl1pPr marL="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4572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9144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3716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18288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chemeClr val="tx1"/>
                  </a:solidFill>
                  <a:latin typeface="Franklin Gothic Book" pitchFamily="34" charset="0"/>
                </a:defRPr>
              </a:lvl5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CN" sz="2800" kern="0">
                  <a:solidFill>
                    <a:srgbClr val="0000CC"/>
                  </a:solidFill>
                  <a:latin typeface="Times New Roman" pitchFamily="18" charset="0"/>
                </a:rPr>
                <a:t>利用杠杆能从井底把一桶水提上来吗？</a:t>
              </a:r>
            </a:p>
          </p:txBody>
        </p:sp>
      </p:grpSp>
      <p:grpSp>
        <p:nvGrpSpPr>
          <p:cNvPr id="8197" name="组合 11"/>
          <p:cNvGrpSpPr/>
          <p:nvPr/>
        </p:nvGrpSpPr>
        <p:grpSpPr>
          <a:xfrm>
            <a:off x="4253946" y="1682755"/>
            <a:ext cx="7892024" cy="3979863"/>
            <a:chOff x="4254214" y="2709055"/>
            <a:chExt cx="7893484" cy="3980480"/>
          </a:xfrm>
        </p:grpSpPr>
        <p:pic>
          <p:nvPicPr>
            <p:cNvPr id="8198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4214" y="2709055"/>
              <a:ext cx="7893484" cy="2481484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8199" name="内容占位符 10"/>
            <p:cNvSpPr/>
            <p:nvPr/>
          </p:nvSpPr>
          <p:spPr>
            <a:xfrm>
              <a:off x="6160168" y="5190538"/>
              <a:ext cx="3760940" cy="149899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/>
            <a:lstStyle>
              <a:defPPr>
                <a:defRPr lang="en-US"/>
              </a:defPPr>
              <a:lvl1pPr marL="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4572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9144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3716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18288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chemeClr val="tx1"/>
                  </a:solidFill>
                  <a:latin typeface="Franklin Gothic Book" pitchFamily="34" charset="0"/>
                </a:defRPr>
              </a:lvl5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CN" sz="2800" kern="0">
                  <a:solidFill>
                    <a:srgbClr val="0000CC"/>
                  </a:solidFill>
                  <a:latin typeface="Times New Roman" pitchFamily="18" charset="0"/>
                </a:rPr>
                <a:t>对杠杆加以改造，变成能连续转动的杠杆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220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images2.china.com/news/zh_cn/domestic/945/20150522/19726862_2015052209012556412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21" y="627068"/>
            <a:ext cx="4761880" cy="31718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6626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21" y="3798888"/>
            <a:ext cx="4761880" cy="30591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6627" name="矩形 5"/>
          <p:cNvSpPr/>
          <p:nvPr/>
        </p:nvSpPr>
        <p:spPr>
          <a:xfrm>
            <a:off x="5776164" y="869952"/>
            <a:ext cx="6414252" cy="600164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eaLnBrk="1" hangingPunct="1">
              <a:lnSpc>
                <a:spcPct val="150000"/>
              </a:lnSpc>
            </a:pP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最大飞行重量：</a:t>
            </a:r>
            <a:r>
              <a:rPr altLang="zh-CN" sz="3200" kern="0">
                <a:solidFill>
                  <a:prstClr val="black"/>
                </a:solidFill>
                <a:latin typeface="Times New Roman" pitchFamily="18" charset="0"/>
              </a:rPr>
              <a:t>75.8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吨</a:t>
            </a:r>
          </a:p>
          <a:p>
            <a:pPr eaLnBrk="1" hangingPunct="1">
              <a:lnSpc>
                <a:spcPct val="150000"/>
              </a:lnSpc>
            </a:pP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最大载弹量：</a:t>
            </a:r>
            <a:r>
              <a:rPr altLang="zh-CN" sz="3200" kern="0">
                <a:solidFill>
                  <a:prstClr val="black"/>
                </a:solidFill>
                <a:latin typeface="Times New Roman" pitchFamily="18" charset="0"/>
              </a:rPr>
              <a:t>9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吨</a:t>
            </a:r>
          </a:p>
          <a:p>
            <a:pPr eaLnBrk="1" hangingPunct="1">
              <a:lnSpc>
                <a:spcPct val="150000"/>
              </a:lnSpc>
            </a:pP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最大航程：</a:t>
            </a:r>
            <a:r>
              <a:rPr altLang="zh-CN" sz="3200" kern="0">
                <a:solidFill>
                  <a:prstClr val="black"/>
                </a:solidFill>
                <a:latin typeface="Times New Roman" pitchFamily="18" charset="0"/>
              </a:rPr>
              <a:t>9000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公里以上</a:t>
            </a:r>
          </a:p>
          <a:p>
            <a:pPr eaLnBrk="1" hangingPunct="1">
              <a:lnSpc>
                <a:spcPct val="150000"/>
              </a:lnSpc>
            </a:pP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最大作战半径：</a:t>
            </a:r>
            <a:r>
              <a:rPr altLang="zh-CN" sz="3200" kern="0">
                <a:solidFill>
                  <a:prstClr val="black"/>
                </a:solidFill>
                <a:latin typeface="Times New Roman" pitchFamily="18" charset="0"/>
              </a:rPr>
              <a:t>3500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公里左右，可打击</a:t>
            </a:r>
            <a:r>
              <a:rPr altLang="zh-CN" sz="3200" kern="0">
                <a:solidFill>
                  <a:prstClr val="black"/>
                </a:solidFill>
                <a:latin typeface="Times New Roman" pitchFamily="18" charset="0"/>
              </a:rPr>
              <a:t>4500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公里外的地面固定目标</a:t>
            </a:r>
          </a:p>
          <a:p>
            <a:pPr eaLnBrk="1" hangingPunct="1">
              <a:lnSpc>
                <a:spcPct val="150000"/>
              </a:lnSpc>
            </a:pP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一次发射量：</a:t>
            </a:r>
            <a:r>
              <a:rPr altLang="zh-CN" sz="3200" kern="0">
                <a:solidFill>
                  <a:prstClr val="black"/>
                </a:solidFill>
                <a:latin typeface="Times New Roman" pitchFamily="18" charset="0"/>
              </a:rPr>
              <a:t>108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枚炸弹</a:t>
            </a:r>
          </a:p>
          <a:p>
            <a:pPr eaLnBrk="1" hangingPunct="1">
              <a:lnSpc>
                <a:spcPct val="150000"/>
              </a:lnSpc>
            </a:pP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每架轰</a:t>
            </a:r>
            <a:r>
              <a:rPr altLang="zh-CN" sz="3200" kern="0">
                <a:solidFill>
                  <a:prstClr val="black"/>
                </a:solidFill>
                <a:latin typeface="Times New Roman" pitchFamily="18" charset="0"/>
              </a:rPr>
              <a:t>-6K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可一次性挂载</a:t>
            </a:r>
            <a:r>
              <a:rPr altLang="zh-CN" sz="3200" kern="0">
                <a:solidFill>
                  <a:prstClr val="black"/>
                </a:solidFill>
                <a:latin typeface="Times New Roman" pitchFamily="18" charset="0"/>
              </a:rPr>
              <a:t>6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枚长剑</a:t>
            </a:r>
            <a:r>
              <a:rPr altLang="zh-CN" sz="3200" kern="0">
                <a:solidFill>
                  <a:prstClr val="black"/>
                </a:solidFill>
                <a:latin typeface="Times New Roman" pitchFamily="18" charset="0"/>
              </a:rPr>
              <a:t>-10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导弹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253942" y="-19050"/>
            <a:ext cx="136429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9pPr>
          </a:lstStyle>
          <a:p>
            <a:pPr defTabSz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3600">
                <a:solidFill>
                  <a:srgbClr val="FF0000"/>
                </a:solidFill>
                <a:latin typeface="Times New Roman" pitchFamily="18" charset="0"/>
                <a:ea typeface="华文楷体"/>
              </a:rPr>
              <a:t>轰</a:t>
            </a:r>
            <a:r>
              <a:rPr lang="en-US" altLang="zh-CN" sz="3600">
                <a:solidFill>
                  <a:srgbClr val="FF0000"/>
                </a:solidFill>
                <a:latin typeface="Times New Roman" pitchFamily="18" charset="0"/>
                <a:ea typeface="华文楷体"/>
              </a:rPr>
              <a:t>-6K</a:t>
            </a:r>
            <a:endParaRPr lang="zh-CN" altLang="en-US" sz="3600">
              <a:solidFill>
                <a:srgbClr val="FF0000"/>
              </a:solidFill>
              <a:latin typeface="Times New Roman" pitchFamily="18" charset="0"/>
              <a:ea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91428538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"/>
          <p:cNvSpPr>
            <a:spLocks noGrp="1"/>
          </p:cNvSpPr>
          <p:nvPr>
            <p:ph type="title" idx="4294967295"/>
          </p:nvPr>
        </p:nvSpPr>
        <p:spPr>
          <a:xfrm>
            <a:off x="2984112" y="287338"/>
            <a:ext cx="6222190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all" spc="0" normalizeH="0" baseline="0" noProof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n-ea" pitchFamily="2" charset="-122"/>
                <a:cs typeface="+mj-cs" pitchFamily="2" charset="-122"/>
              </a:rPr>
              <a:t>机械的大型化和微型化、精密化</a:t>
            </a:r>
            <a:endParaRPr kumimoji="0" lang="zh-CN" altLang="en-US" sz="3200" b="0" i="0" u="none" strike="noStrike" kern="1200" cap="all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j-cs"/>
            </a:endParaRPr>
          </a:p>
        </p:txBody>
      </p:sp>
      <p:sp>
        <p:nvSpPr>
          <p:cNvPr id="27650" name="矩形 2"/>
          <p:cNvSpPr/>
          <p:nvPr/>
        </p:nvSpPr>
        <p:spPr>
          <a:xfrm>
            <a:off x="761903" y="4549776"/>
            <a:ext cx="5455529" cy="230832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eaLnBrk="1" hangingPunct="1"/>
            <a:r>
              <a:rPr lang="zh-CN" sz="2400" kern="0">
                <a:solidFill>
                  <a:prstClr val="black"/>
                </a:solidFill>
                <a:latin typeface="Times New Roman" pitchFamily="18" charset="0"/>
              </a:rPr>
              <a:t>“凯桂”号油轮，船全船长</a:t>
            </a:r>
            <a:r>
              <a:rPr altLang="zh-CN" sz="2400" kern="0">
                <a:solidFill>
                  <a:prstClr val="black"/>
                </a:solidFill>
                <a:latin typeface="Times New Roman" pitchFamily="18" charset="0"/>
              </a:rPr>
              <a:t>333</a:t>
            </a:r>
            <a:r>
              <a:rPr lang="zh-CN" sz="2400" kern="0">
                <a:solidFill>
                  <a:prstClr val="black"/>
                </a:solidFill>
                <a:latin typeface="Times New Roman" pitchFamily="18" charset="0"/>
              </a:rPr>
              <a:t>米，宽</a:t>
            </a:r>
            <a:r>
              <a:rPr altLang="zh-CN" sz="2400" kern="0">
                <a:solidFill>
                  <a:prstClr val="black"/>
                </a:solidFill>
                <a:latin typeface="Times New Roman" pitchFamily="18" charset="0"/>
              </a:rPr>
              <a:t>60</a:t>
            </a:r>
            <a:r>
              <a:rPr lang="zh-CN" sz="2400" kern="0">
                <a:solidFill>
                  <a:prstClr val="black"/>
                </a:solidFill>
                <a:latin typeface="Times New Roman" pitchFamily="18" charset="0"/>
              </a:rPr>
              <a:t>米，甲板面积有</a:t>
            </a:r>
            <a:r>
              <a:rPr altLang="zh-CN" sz="2400" kern="0">
                <a:solidFill>
                  <a:prstClr val="black"/>
                </a:solidFill>
                <a:latin typeface="Times New Roman" pitchFamily="18" charset="0"/>
              </a:rPr>
              <a:t>4</a:t>
            </a:r>
            <a:r>
              <a:rPr lang="zh-CN" sz="2400" kern="0">
                <a:solidFill>
                  <a:prstClr val="black"/>
                </a:solidFill>
                <a:latin typeface="Times New Roman" pitchFamily="18" charset="0"/>
              </a:rPr>
              <a:t>个足球场大。上层建筑高</a:t>
            </a:r>
            <a:r>
              <a:rPr altLang="zh-CN" sz="2400" kern="0">
                <a:solidFill>
                  <a:prstClr val="black"/>
                </a:solidFill>
                <a:latin typeface="Times New Roman" pitchFamily="18" charset="0"/>
              </a:rPr>
              <a:t>7</a:t>
            </a:r>
            <a:r>
              <a:rPr lang="zh-CN" sz="2400" kern="0">
                <a:solidFill>
                  <a:prstClr val="black"/>
                </a:solidFill>
                <a:latin typeface="Times New Roman" pitchFamily="18" charset="0"/>
              </a:rPr>
              <a:t>层，船总高度</a:t>
            </a:r>
            <a:r>
              <a:rPr altLang="zh-CN" sz="2400" kern="0">
                <a:solidFill>
                  <a:prstClr val="black"/>
                </a:solidFill>
                <a:latin typeface="Times New Roman" pitchFamily="18" charset="0"/>
              </a:rPr>
              <a:t>70</a:t>
            </a:r>
            <a:r>
              <a:rPr lang="zh-CN" sz="2400" kern="0">
                <a:solidFill>
                  <a:prstClr val="black"/>
                </a:solidFill>
                <a:latin typeface="Times New Roman" pitchFamily="18" charset="0"/>
              </a:rPr>
              <a:t>多米。型深</a:t>
            </a:r>
            <a:r>
              <a:rPr altLang="zh-CN" sz="2400" kern="0">
                <a:solidFill>
                  <a:prstClr val="black"/>
                </a:solidFill>
                <a:latin typeface="Times New Roman" pitchFamily="18" charset="0"/>
              </a:rPr>
              <a:t>30 .5</a:t>
            </a:r>
            <a:r>
              <a:rPr lang="zh-CN" sz="2400" kern="0">
                <a:solidFill>
                  <a:prstClr val="black"/>
                </a:solidFill>
                <a:latin typeface="Times New Roman" pitchFamily="18" charset="0"/>
              </a:rPr>
              <a:t>米，设计吃水</a:t>
            </a:r>
            <a:r>
              <a:rPr altLang="zh-CN" sz="2400" kern="0">
                <a:solidFill>
                  <a:prstClr val="black"/>
                </a:solidFill>
                <a:latin typeface="Times New Roman" pitchFamily="18" charset="0"/>
              </a:rPr>
              <a:t>20 .5</a:t>
            </a:r>
            <a:r>
              <a:rPr lang="zh-CN" sz="2400" kern="0">
                <a:solidFill>
                  <a:prstClr val="black"/>
                </a:solidFill>
                <a:latin typeface="Times New Roman" pitchFamily="18" charset="0"/>
              </a:rPr>
              <a:t>米，货舱深达</a:t>
            </a:r>
            <a:r>
              <a:rPr altLang="zh-CN" sz="2400" kern="0">
                <a:solidFill>
                  <a:prstClr val="black"/>
                </a:solidFill>
                <a:latin typeface="Times New Roman" pitchFamily="18" charset="0"/>
              </a:rPr>
              <a:t>27</a:t>
            </a:r>
            <a:r>
              <a:rPr lang="zh-CN" sz="2400" kern="0">
                <a:solidFill>
                  <a:prstClr val="black"/>
                </a:solidFill>
                <a:latin typeface="Times New Roman" pitchFamily="18" charset="0"/>
              </a:rPr>
              <a:t>米，货舱容积不少于</a:t>
            </a:r>
            <a:r>
              <a:rPr altLang="zh-CN" sz="2400" kern="0">
                <a:solidFill>
                  <a:prstClr val="black"/>
                </a:solidFill>
                <a:latin typeface="Times New Roman" pitchFamily="18" charset="0"/>
              </a:rPr>
              <a:t>360000</a:t>
            </a:r>
            <a:r>
              <a:rPr lang="zh-CN" sz="2400" kern="0">
                <a:solidFill>
                  <a:prstClr val="black"/>
                </a:solidFill>
                <a:latin typeface="Times New Roman" pitchFamily="18" charset="0"/>
              </a:rPr>
              <a:t>立方米，装载量相当于</a:t>
            </a:r>
            <a:r>
              <a:rPr altLang="zh-CN" sz="2400" kern="0">
                <a:solidFill>
                  <a:prstClr val="black"/>
                </a:solidFill>
                <a:latin typeface="Times New Roman" pitchFamily="18" charset="0"/>
              </a:rPr>
              <a:t>150</a:t>
            </a:r>
            <a:r>
              <a:rPr lang="zh-CN" sz="2400" kern="0">
                <a:solidFill>
                  <a:prstClr val="black"/>
                </a:solidFill>
                <a:latin typeface="Times New Roman" pitchFamily="18" charset="0"/>
              </a:rPr>
              <a:t>列</a:t>
            </a:r>
            <a:r>
              <a:rPr altLang="zh-CN" sz="2400" kern="0">
                <a:solidFill>
                  <a:prstClr val="black"/>
                </a:solidFill>
                <a:latin typeface="Times New Roman" pitchFamily="18" charset="0"/>
              </a:rPr>
              <a:t>40</a:t>
            </a:r>
            <a:r>
              <a:rPr lang="zh-CN" sz="2400" kern="0">
                <a:solidFill>
                  <a:prstClr val="black"/>
                </a:solidFill>
                <a:latin typeface="Times New Roman" pitchFamily="18" charset="0"/>
              </a:rPr>
              <a:t>节的火车。</a:t>
            </a:r>
          </a:p>
        </p:txBody>
      </p:sp>
      <p:pic>
        <p:nvPicPr>
          <p:cNvPr id="27651" name="Picture 6" descr="http://www.cnpi.org.cn/uploadfiles/201411520238247_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03" y="1125538"/>
            <a:ext cx="5455529" cy="33766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7652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525" y="1109663"/>
            <a:ext cx="5457115" cy="33766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7653" name="矩形 4"/>
          <p:cNvSpPr/>
          <p:nvPr/>
        </p:nvSpPr>
        <p:spPr>
          <a:xfrm>
            <a:off x="6452349" y="4549776"/>
            <a:ext cx="5455527" cy="230832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eaLnBrk="1" hangingPunct="1"/>
            <a:r>
              <a:rPr lang="zh-CN" sz="2400" kern="0">
                <a:solidFill>
                  <a:prstClr val="black"/>
                </a:solidFill>
                <a:latin typeface="Times New Roman" pitchFamily="18" charset="0"/>
              </a:rPr>
              <a:t>纳米蜘蛛机器人，它们能够跟随DNA的运行轨迹自由地行走、移动、转向以及停止，并且它们能够自由地在二维物体的表面行走。这种纳米蜘蛛机器人只有4纳米长，比人类头发直径的十万分之一还要小。</a:t>
            </a:r>
          </a:p>
        </p:txBody>
      </p:sp>
    </p:spTree>
    <p:extLst>
      <p:ext uri="{BB962C8B-B14F-4D97-AF65-F5344CB8AC3E}">
        <p14:creationId xmlns:p14="http://schemas.microsoft.com/office/powerpoint/2010/main" val="125217232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6" descr="4157473ca5742aff7f1e71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802" y="0"/>
            <a:ext cx="9142810" cy="6858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8674" name="标题 1"/>
          <p:cNvSpPr>
            <a:spLocks noGrp="1"/>
          </p:cNvSpPr>
          <p:nvPr>
            <p:ph type="title" idx="4294967295"/>
          </p:nvPr>
        </p:nvSpPr>
        <p:spPr>
          <a:xfrm>
            <a:off x="1828562" y="457200"/>
            <a:ext cx="8685669" cy="838200"/>
          </a:xfrm>
          <a:prstGeom prst="rect">
            <a:avLst/>
          </a:prstGeom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all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三峡截流大型装载机</a:t>
            </a:r>
          </a:p>
        </p:txBody>
      </p:sp>
      <p:pic>
        <p:nvPicPr>
          <p:cNvPr id="28675" name="Picture 2" descr="http://images.qianlong.com/mmsource/images/2009/08/19/ywzhangjian200908190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562" y="1447800"/>
            <a:ext cx="5104735" cy="35052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8676" name="Picture 4" descr="http://img.pconline.com.cn/images/upload/upc/tx/bbs6/1010/13/c0/5494012_1286954104059_1024x10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082" y="368300"/>
            <a:ext cx="8228529" cy="61658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8677" name="Picture 6" descr="http://img.ph.126.net/CdBTGL4CdajRtMad84q4Ag==/322711060798875098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802" y="0"/>
            <a:ext cx="9142810" cy="6858000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84739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 fill="hold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3000" fill="hold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1"/>
          <p:cNvSpPr>
            <a:spLocks noGrp="1"/>
          </p:cNvSpPr>
          <p:nvPr>
            <p:ph type="title" idx="4294967295"/>
          </p:nvPr>
        </p:nvSpPr>
        <p:spPr>
          <a:xfrm>
            <a:off x="2309513" y="317500"/>
            <a:ext cx="7899960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all" spc="0" normalizeH="0" baseline="0" noProof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n-ea" pitchFamily="2" charset="-122"/>
                <a:cs typeface="+mj-cs" pitchFamily="2" charset="-122"/>
              </a:rPr>
              <a:t>现代机械极大地扩大了人们的活动范围</a:t>
            </a:r>
            <a:endParaRPr kumimoji="0" lang="zh-CN" altLang="en-US" sz="3200" b="0" i="0" u="none" strike="noStrike" kern="1200" cap="all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j-cs"/>
            </a:endParaRPr>
          </a:p>
        </p:txBody>
      </p:sp>
      <p:sp>
        <p:nvSpPr>
          <p:cNvPr id="29698" name="内容占位符 2"/>
          <p:cNvSpPr>
            <a:spLocks noGrp="1"/>
          </p:cNvSpPr>
          <p:nvPr>
            <p:ph idx="4294967295"/>
          </p:nvPr>
        </p:nvSpPr>
        <p:spPr>
          <a:xfrm>
            <a:off x="1523803" y="1382713"/>
            <a:ext cx="5384099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uLnTx/>
                <a:uFillTx/>
                <a:latin typeface="Times New Roman" pitchFamily="18" charset="0"/>
                <a:ea typeface="+mn-ea" pitchFamily="2" charset="-122"/>
                <a:cs typeface="+mn-cs" pitchFamily="2" charset="-122"/>
              </a:rPr>
              <a:t>从陆地到海洋、天空直到太空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969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439" y="2339975"/>
            <a:ext cx="5563463" cy="34686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9700" name="矩形 6"/>
          <p:cNvSpPr/>
          <p:nvPr/>
        </p:nvSpPr>
        <p:spPr>
          <a:xfrm>
            <a:off x="1565075" y="5913441"/>
            <a:ext cx="5122196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eaLnBrk="1" hangingPunct="1"/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潜艇冲出海面，如破海蛟龙</a:t>
            </a:r>
          </a:p>
        </p:txBody>
      </p:sp>
      <p:pic>
        <p:nvPicPr>
          <p:cNvPr id="29701" name="Picture 9" descr="http://m2.quanjing.com/2m/sps016/sps1457-13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008" y="1035055"/>
            <a:ext cx="3606331" cy="477361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9702" name="矩形 9"/>
          <p:cNvSpPr/>
          <p:nvPr/>
        </p:nvSpPr>
        <p:spPr>
          <a:xfrm>
            <a:off x="7684089" y="5913441"/>
            <a:ext cx="3860297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eaLnBrk="1" hangingPunct="1"/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整装待发的航天飞机</a:t>
            </a:r>
          </a:p>
        </p:txBody>
      </p:sp>
    </p:spTree>
    <p:extLst>
      <p:ext uri="{BB962C8B-B14F-4D97-AF65-F5344CB8AC3E}">
        <p14:creationId xmlns:p14="http://schemas.microsoft.com/office/powerpoint/2010/main" val="87267480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内容占位符 2"/>
          <p:cNvSpPr>
            <a:spLocks noGrp="1"/>
          </p:cNvSpPr>
          <p:nvPr>
            <p:ph idx="4294967295"/>
          </p:nvPr>
        </p:nvSpPr>
        <p:spPr>
          <a:xfrm>
            <a:off x="2780941" y="1020763"/>
            <a:ext cx="6919012" cy="660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384175" indent="-384175" algn="l" defTabSz="914400" rtl="0" eaLnBrk="1" fontAlgn="base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itchFamily="34" charset="0"/>
              <a:buChar char="■"/>
              <a:defRPr lang="en-US" altLang="en-US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175" algn="l" defTabSz="914400" rtl="0" eaLnBrk="1" fontAlgn="base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 typeface="Franklin Gothic Book" pitchFamily="34" charset="0"/>
              <a:buChar char="–"/>
              <a:defRPr lang="en-US" altLang="en-US"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175" algn="l" defTabSz="914400" rtl="0" eaLnBrk="1" fontAlgn="base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 typeface="Franklin Gothic Book" pitchFamily="34" charset="0"/>
              <a:buChar char="■"/>
              <a:defRPr lang="en-US" altLang="en-US" sz="1800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175" algn="l" defTabSz="914400" rtl="0" eaLnBrk="1" fontAlgn="base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 typeface="Franklin Gothic Book" pitchFamily="34" charset="0"/>
              <a:buChar char="–"/>
              <a:defRPr lang="en-US" altLang="en-US"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175" algn="l" defTabSz="914400" rtl="0" eaLnBrk="1" fontAlgn="base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 typeface="Franklin Gothic Book" pitchFamily="34" charset="0"/>
              <a:buChar char="■"/>
              <a:defRPr lang="en-US" altLang="en-US" sz="1600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itchFamily="34" charset="0"/>
              <a:buChar char="–"/>
              <a:defRPr lang="en-US" altLang="en-US"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itchFamily="34" charset="0"/>
              <a:buChar char="■"/>
              <a:defRPr lang="en-US" altLang="en-US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itchFamily="34" charset="0"/>
              <a:buChar char="–"/>
              <a:defRPr lang="en-US" altLang="en-US"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itchFamily="34" charset="0"/>
              <a:buChar char="■"/>
              <a:defRPr lang="en-US" altLang="en-US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zh-CN" altLang="en-US" sz="3200">
                <a:solidFill>
                  <a:srgbClr val="3333CC"/>
                </a:solidFill>
                <a:latin typeface="Times New Roman" pitchFamily="18" charset="0"/>
                <a:ea typeface="华文楷体" panose="02010600040101010101" pitchFamily="2" charset="-122"/>
              </a:rPr>
              <a:t>自动化、智能化机械进入到我们生活。</a:t>
            </a:r>
          </a:p>
        </p:txBody>
      </p:sp>
      <p:sp>
        <p:nvSpPr>
          <p:cNvPr id="30722" name="标题 1"/>
          <p:cNvSpPr>
            <a:spLocks noGrp="1"/>
          </p:cNvSpPr>
          <p:nvPr>
            <p:ph type="title" idx="4294967295"/>
          </p:nvPr>
        </p:nvSpPr>
        <p:spPr>
          <a:xfrm>
            <a:off x="3036495" y="5"/>
            <a:ext cx="6117429" cy="6588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all" spc="0" normalizeH="0" baseline="0" noProof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n-ea" pitchFamily="2" charset="-122"/>
                <a:cs typeface="+mj-cs" pitchFamily="2" charset="-122"/>
              </a:rPr>
              <a:t>信息时代，人们将智慧赋予机械</a:t>
            </a:r>
            <a:endParaRPr kumimoji="0" lang="zh-CN" altLang="en-US" sz="3200" b="0" i="0" u="none" strike="noStrike" kern="1200" cap="all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j-cs"/>
            </a:endParaRPr>
          </a:p>
        </p:txBody>
      </p:sp>
      <p:pic>
        <p:nvPicPr>
          <p:cNvPr id="30723" name="Picture 6" descr="http://news.hit.edu.cn/uploadfiles/2009/10-22/200910221015146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21" y="1981200"/>
            <a:ext cx="5541242" cy="39131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0724" name="矩形 5"/>
          <p:cNvSpPr/>
          <p:nvPr/>
        </p:nvSpPr>
        <p:spPr>
          <a:xfrm>
            <a:off x="7034885" y="5892803"/>
            <a:ext cx="496505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eaLnBrk="1" hangingPunct="1"/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人工智能机器人“</a:t>
            </a:r>
            <a:r>
              <a:rPr altLang="zh-CN" sz="3200" kern="0">
                <a:solidFill>
                  <a:prstClr val="black"/>
                </a:solidFill>
                <a:latin typeface="Times New Roman" pitchFamily="18" charset="0"/>
              </a:rPr>
              <a:t>nao”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脑</a:t>
            </a:r>
          </a:p>
        </p:txBody>
      </p:sp>
      <p:pic>
        <p:nvPicPr>
          <p:cNvPr id="30725" name="Picture 8" descr="人工智能机器人“nao”的真面目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016" y="1981200"/>
            <a:ext cx="5571400" cy="38862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0726" name="矩形 8"/>
          <p:cNvSpPr/>
          <p:nvPr/>
        </p:nvSpPr>
        <p:spPr>
          <a:xfrm>
            <a:off x="2004753" y="5892803"/>
            <a:ext cx="3150777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eaLnBrk="1" hangingPunct="1"/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打太极的机器人</a:t>
            </a:r>
          </a:p>
        </p:txBody>
      </p:sp>
    </p:spTree>
    <p:extLst>
      <p:ext uri="{BB962C8B-B14F-4D97-AF65-F5344CB8AC3E}">
        <p14:creationId xmlns:p14="http://schemas.microsoft.com/office/powerpoint/2010/main" val="188915306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内容占位符 10"/>
          <p:cNvSpPr/>
          <p:nvPr/>
        </p:nvSpPr>
        <p:spPr>
          <a:xfrm>
            <a:off x="841269" y="1597025"/>
            <a:ext cx="657139" cy="40465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eaLnBrk="1" hangingPunct="1"/>
            <a:r>
              <a:rPr lang="zh-CN" sz="3600" kern="0">
                <a:solidFill>
                  <a:srgbClr val="0000CC"/>
                </a:solidFill>
                <a:latin typeface="Times New Roman" pitchFamily="18" charset="0"/>
              </a:rPr>
              <a:t>改变世界的机械</a:t>
            </a:r>
          </a:p>
        </p:txBody>
      </p:sp>
      <p:sp>
        <p:nvSpPr>
          <p:cNvPr id="31746" name="左大括号 1"/>
          <p:cNvSpPr/>
          <p:nvPr/>
        </p:nvSpPr>
        <p:spPr>
          <a:xfrm>
            <a:off x="1579357" y="1123950"/>
            <a:ext cx="546029" cy="5410200"/>
          </a:xfrm>
          <a:prstGeom prst="leftBrace">
            <a:avLst>
              <a:gd name="adj1" fmla="val 78889"/>
              <a:gd name="adj2" fmla="val 50000"/>
            </a:avLst>
          </a:prstGeom>
          <a:noFill/>
          <a:ln w="28575">
            <a:solidFill>
              <a:srgbClr val="0000CC"/>
            </a:solidFill>
            <a:round/>
          </a:ln>
        </p:spPr>
        <p:txBody>
          <a:bodyPr anchor="ctr" anchorCtr="0"/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algn="ctr" eaLnBrk="1" hangingPunct="1"/>
            <a:endParaRPr lang="zh-CN" kern="0">
              <a:solidFill>
                <a:prstClr val="black"/>
              </a:solidFill>
            </a:endParaRPr>
          </a:p>
        </p:txBody>
      </p:sp>
      <p:sp>
        <p:nvSpPr>
          <p:cNvPr id="31747" name="内容占位符 10"/>
          <p:cNvSpPr/>
          <p:nvPr/>
        </p:nvSpPr>
        <p:spPr>
          <a:xfrm>
            <a:off x="2023803" y="1008063"/>
            <a:ext cx="1165073" cy="565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eaLnBrk="1" hangingPunct="1"/>
            <a:r>
              <a:rPr lang="zh-CN" sz="2800" kern="0">
                <a:solidFill>
                  <a:srgbClr val="0000CC"/>
                </a:solidFill>
                <a:latin typeface="Times New Roman" pitchFamily="18" charset="0"/>
              </a:rPr>
              <a:t>轮轴</a:t>
            </a:r>
          </a:p>
        </p:txBody>
      </p:sp>
      <p:sp>
        <p:nvSpPr>
          <p:cNvPr id="31748" name="左大括号 13"/>
          <p:cNvSpPr/>
          <p:nvPr/>
        </p:nvSpPr>
        <p:spPr>
          <a:xfrm>
            <a:off x="2926973" y="246068"/>
            <a:ext cx="544442" cy="2033587"/>
          </a:xfrm>
          <a:prstGeom prst="leftBrace">
            <a:avLst>
              <a:gd name="adj1" fmla="val 78913"/>
              <a:gd name="adj2" fmla="val 50000"/>
            </a:avLst>
          </a:prstGeom>
          <a:noFill/>
          <a:ln w="28575">
            <a:solidFill>
              <a:srgbClr val="0000CC"/>
            </a:solidFill>
            <a:round/>
          </a:ln>
        </p:spPr>
        <p:txBody>
          <a:bodyPr anchor="ctr" anchorCtr="0"/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algn="ctr" eaLnBrk="1" hangingPunct="1"/>
            <a:endParaRPr lang="zh-CN" kern="0">
              <a:solidFill>
                <a:srgbClr val="0000CC"/>
              </a:solidFill>
            </a:endParaRPr>
          </a:p>
        </p:txBody>
      </p:sp>
      <p:sp>
        <p:nvSpPr>
          <p:cNvPr id="31749" name="左大括号 37"/>
          <p:cNvSpPr/>
          <p:nvPr/>
        </p:nvSpPr>
        <p:spPr>
          <a:xfrm>
            <a:off x="3001572" y="3214688"/>
            <a:ext cx="546029" cy="2813050"/>
          </a:xfrm>
          <a:prstGeom prst="leftBrace">
            <a:avLst>
              <a:gd name="adj1" fmla="val 78913"/>
              <a:gd name="adj2" fmla="val 50000"/>
            </a:avLst>
          </a:prstGeom>
          <a:noFill/>
          <a:ln w="28575">
            <a:solidFill>
              <a:srgbClr val="0000CC"/>
            </a:solidFill>
            <a:round/>
          </a:ln>
        </p:spPr>
        <p:txBody>
          <a:bodyPr anchor="ctr" anchorCtr="0"/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algn="ctr" eaLnBrk="1" hangingPunct="1"/>
            <a:endParaRPr lang="zh-CN" kern="0">
              <a:solidFill>
                <a:srgbClr val="0000CC"/>
              </a:solidFill>
            </a:endParaRPr>
          </a:p>
        </p:txBody>
      </p:sp>
      <p:sp>
        <p:nvSpPr>
          <p:cNvPr id="31750" name="内容占位符 10"/>
          <p:cNvSpPr/>
          <p:nvPr/>
        </p:nvSpPr>
        <p:spPr>
          <a:xfrm>
            <a:off x="3380937" y="20643"/>
            <a:ext cx="7333296" cy="587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eaLnBrk="1" hangingPunct="1"/>
            <a:r>
              <a:rPr lang="zh-CN" sz="2800" kern="0">
                <a:solidFill>
                  <a:srgbClr val="0000CC"/>
                </a:solidFill>
                <a:latin typeface="Times New Roman" pitchFamily="18" charset="0"/>
              </a:rPr>
              <a:t>轮轴的定义：轮和轴固定在同一轴线上组成</a:t>
            </a:r>
          </a:p>
        </p:txBody>
      </p:sp>
      <p:sp>
        <p:nvSpPr>
          <p:cNvPr id="31751" name="内容占位符 10"/>
          <p:cNvSpPr/>
          <p:nvPr/>
        </p:nvSpPr>
        <p:spPr>
          <a:xfrm>
            <a:off x="3380936" y="1150938"/>
            <a:ext cx="6761871" cy="533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eaLnBrk="1" hangingPunct="1"/>
            <a:r>
              <a:rPr lang="zh-CN" sz="2800" kern="0">
                <a:solidFill>
                  <a:srgbClr val="0000CC"/>
                </a:solidFill>
                <a:latin typeface="Times New Roman" pitchFamily="18" charset="0"/>
              </a:rPr>
              <a:t>轮轴的公式：不计摩擦和绳重，</a:t>
            </a:r>
            <a:r>
              <a:rPr altLang="zh-CN" sz="2800" kern="0">
                <a:solidFill>
                  <a:srgbClr val="0000CC"/>
                </a:solidFill>
                <a:latin typeface="Times New Roman" pitchFamily="18" charset="0"/>
              </a:rPr>
              <a:t>F·R=G·r</a:t>
            </a:r>
          </a:p>
        </p:txBody>
      </p:sp>
      <p:sp>
        <p:nvSpPr>
          <p:cNvPr id="31752" name="内容占位符 10"/>
          <p:cNvSpPr/>
          <p:nvPr/>
        </p:nvSpPr>
        <p:spPr>
          <a:xfrm>
            <a:off x="3380936" y="1970088"/>
            <a:ext cx="2590463" cy="5445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eaLnBrk="1" hangingPunct="1"/>
            <a:r>
              <a:rPr lang="zh-CN" sz="2800" kern="0">
                <a:solidFill>
                  <a:srgbClr val="0000CC"/>
                </a:solidFill>
                <a:latin typeface="Times New Roman" pitchFamily="18" charset="0"/>
              </a:rPr>
              <a:t>轮轴的功能：</a:t>
            </a:r>
          </a:p>
        </p:txBody>
      </p:sp>
      <p:sp>
        <p:nvSpPr>
          <p:cNvPr id="31753" name="内容占位符 10"/>
          <p:cNvSpPr/>
          <p:nvPr/>
        </p:nvSpPr>
        <p:spPr>
          <a:xfrm>
            <a:off x="2120624" y="4224338"/>
            <a:ext cx="965074" cy="533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eaLnBrk="1" hangingPunct="1"/>
            <a:r>
              <a:rPr lang="zh-CN" sz="2800" kern="0">
                <a:solidFill>
                  <a:srgbClr val="0000CC"/>
                </a:solidFill>
                <a:latin typeface="Times New Roman" pitchFamily="18" charset="0"/>
              </a:rPr>
              <a:t>斜面</a:t>
            </a:r>
          </a:p>
        </p:txBody>
      </p:sp>
      <p:sp>
        <p:nvSpPr>
          <p:cNvPr id="31754" name="内容占位符 10"/>
          <p:cNvSpPr/>
          <p:nvPr/>
        </p:nvSpPr>
        <p:spPr>
          <a:xfrm>
            <a:off x="3568238" y="2938463"/>
            <a:ext cx="7361867" cy="5445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eaLnBrk="1" hangingPunct="1"/>
            <a:r>
              <a:rPr lang="zh-CN" sz="2800" kern="0">
                <a:solidFill>
                  <a:srgbClr val="0000CC"/>
                </a:solidFill>
                <a:latin typeface="Times New Roman" pitchFamily="18" charset="0"/>
              </a:rPr>
              <a:t>定义：一个与水平面成一定夹角的倾斜平面</a:t>
            </a:r>
          </a:p>
        </p:txBody>
      </p:sp>
      <p:sp>
        <p:nvSpPr>
          <p:cNvPr id="31755" name="内容占位符 10"/>
          <p:cNvSpPr/>
          <p:nvPr/>
        </p:nvSpPr>
        <p:spPr>
          <a:xfrm>
            <a:off x="2120626" y="6262693"/>
            <a:ext cx="2966653" cy="6175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eaLnBrk="1" hangingPunct="1"/>
            <a:r>
              <a:rPr lang="zh-CN" sz="2800" kern="0">
                <a:solidFill>
                  <a:srgbClr val="0000CC"/>
                </a:solidFill>
                <a:latin typeface="Times New Roman" pitchFamily="18" charset="0"/>
              </a:rPr>
              <a:t>改变世界的机械</a:t>
            </a:r>
          </a:p>
        </p:txBody>
      </p:sp>
      <p:sp>
        <p:nvSpPr>
          <p:cNvPr id="31756" name="内容占位符 10"/>
          <p:cNvSpPr/>
          <p:nvPr/>
        </p:nvSpPr>
        <p:spPr>
          <a:xfrm>
            <a:off x="3606331" y="3656013"/>
            <a:ext cx="2222211" cy="520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eaLnBrk="1" hangingPunct="1"/>
            <a:r>
              <a:rPr lang="zh-CN" sz="2800" kern="0">
                <a:solidFill>
                  <a:srgbClr val="0000CC"/>
                </a:solidFill>
                <a:latin typeface="Times New Roman" pitchFamily="18" charset="0"/>
              </a:rPr>
              <a:t>斜面公式：</a:t>
            </a:r>
            <a:endParaRPr altLang="zh-CN" sz="2800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1757" name="内容占位符 10"/>
          <p:cNvSpPr/>
          <p:nvPr/>
        </p:nvSpPr>
        <p:spPr>
          <a:xfrm>
            <a:off x="3568237" y="4394200"/>
            <a:ext cx="3952360" cy="533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eaLnBrk="1" hangingPunct="1"/>
            <a:r>
              <a:rPr lang="zh-CN" sz="2800" kern="0">
                <a:solidFill>
                  <a:srgbClr val="0000CC"/>
                </a:solidFill>
                <a:latin typeface="Times New Roman" pitchFamily="18" charset="0"/>
              </a:rPr>
              <a:t>斜面特点：省力费距离</a:t>
            </a:r>
          </a:p>
        </p:txBody>
      </p:sp>
      <p:sp>
        <p:nvSpPr>
          <p:cNvPr id="31758" name="内容占位符 10"/>
          <p:cNvSpPr/>
          <p:nvPr/>
        </p:nvSpPr>
        <p:spPr>
          <a:xfrm>
            <a:off x="3528555" y="5037138"/>
            <a:ext cx="2468242" cy="533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eaLnBrk="1" hangingPunct="1"/>
            <a:r>
              <a:rPr lang="zh-CN" sz="2800" kern="0">
                <a:solidFill>
                  <a:srgbClr val="0000CC"/>
                </a:solidFill>
                <a:latin typeface="Times New Roman" pitchFamily="18" charset="0"/>
              </a:rPr>
              <a:t>螺旋的特点：</a:t>
            </a:r>
          </a:p>
        </p:txBody>
      </p:sp>
      <p:sp>
        <p:nvSpPr>
          <p:cNvPr id="31759" name="内容占位符 10"/>
          <p:cNvSpPr/>
          <p:nvPr/>
        </p:nvSpPr>
        <p:spPr>
          <a:xfrm>
            <a:off x="3568237" y="5799138"/>
            <a:ext cx="3171412" cy="5318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eaLnBrk="1" hangingPunct="1"/>
            <a:r>
              <a:rPr lang="zh-CN" sz="2800" kern="0">
                <a:solidFill>
                  <a:srgbClr val="0000CC"/>
                </a:solidFill>
                <a:latin typeface="Times New Roman" pitchFamily="18" charset="0"/>
              </a:rPr>
              <a:t>斜面的机械效率：</a:t>
            </a:r>
          </a:p>
        </p:txBody>
      </p:sp>
      <p:sp>
        <p:nvSpPr>
          <p:cNvPr id="31760" name="内容占位符 10"/>
          <p:cNvSpPr/>
          <p:nvPr/>
        </p:nvSpPr>
        <p:spPr>
          <a:xfrm>
            <a:off x="3380939" y="596900"/>
            <a:ext cx="8707891" cy="565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eaLnBrk="1" hangingPunct="1"/>
            <a:r>
              <a:rPr lang="zh-CN" sz="2800" kern="0">
                <a:solidFill>
                  <a:srgbClr val="0000CC"/>
                </a:solidFill>
                <a:latin typeface="Times New Roman" pitchFamily="18" charset="0"/>
              </a:rPr>
              <a:t>轮轴的实质：是一个可以绕轴心连续转动的省力杠杆</a:t>
            </a:r>
          </a:p>
        </p:txBody>
      </p:sp>
      <p:sp>
        <p:nvSpPr>
          <p:cNvPr id="31761" name="内容占位符 10"/>
          <p:cNvSpPr/>
          <p:nvPr/>
        </p:nvSpPr>
        <p:spPr>
          <a:xfrm>
            <a:off x="5841241" y="1582738"/>
            <a:ext cx="6349173" cy="1295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eaLnBrk="1" hangingPunct="1"/>
            <a:r>
              <a:rPr lang="zh-CN" sz="2800" kern="0">
                <a:solidFill>
                  <a:srgbClr val="0000CC"/>
                </a:solidFill>
                <a:latin typeface="Times New Roman" pitchFamily="18" charset="0"/>
              </a:rPr>
              <a:t>①改变力的大小；</a:t>
            </a:r>
          </a:p>
          <a:p>
            <a:pPr eaLnBrk="1" hangingPunct="1"/>
            <a:r>
              <a:rPr lang="zh-CN" sz="2800" kern="0">
                <a:solidFill>
                  <a:srgbClr val="0000CC"/>
                </a:solidFill>
                <a:latin typeface="Times New Roman" pitchFamily="18" charset="0"/>
              </a:rPr>
              <a:t>②改变物体的运动速度；</a:t>
            </a:r>
          </a:p>
          <a:p>
            <a:pPr eaLnBrk="1" hangingPunct="1"/>
            <a:r>
              <a:rPr lang="zh-CN" sz="2800" kern="0">
                <a:solidFill>
                  <a:srgbClr val="0000CC"/>
                </a:solidFill>
                <a:latin typeface="Times New Roman" pitchFamily="18" charset="0"/>
              </a:rPr>
              <a:t>③实现直线运动和圆周运动的相互转化。</a:t>
            </a:r>
          </a:p>
        </p:txBody>
      </p:sp>
      <p:sp>
        <p:nvSpPr>
          <p:cNvPr id="31762" name="左大括号 31"/>
          <p:cNvSpPr/>
          <p:nvPr/>
        </p:nvSpPr>
        <p:spPr>
          <a:xfrm>
            <a:off x="5431719" y="1703388"/>
            <a:ext cx="544442" cy="1149350"/>
          </a:xfrm>
          <a:prstGeom prst="leftBrace">
            <a:avLst>
              <a:gd name="adj1" fmla="val 52770"/>
              <a:gd name="adj2" fmla="val 50000"/>
            </a:avLst>
          </a:prstGeom>
          <a:noFill/>
          <a:ln w="28575">
            <a:solidFill>
              <a:srgbClr val="0000CC"/>
            </a:solidFill>
            <a:round/>
          </a:ln>
        </p:spPr>
        <p:txBody>
          <a:bodyPr anchor="ctr" anchorCtr="0"/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algn="ctr" eaLnBrk="1" hangingPunct="1"/>
            <a:endParaRPr lang="zh-CN" kern="0">
              <a:solidFill>
                <a:srgbClr val="0000CC"/>
              </a:solidFill>
            </a:endParaRPr>
          </a:p>
        </p:txBody>
      </p:sp>
      <p:sp>
        <p:nvSpPr>
          <p:cNvPr id="31763" name="内容占位符 10"/>
          <p:cNvSpPr/>
          <p:nvPr/>
        </p:nvSpPr>
        <p:spPr>
          <a:xfrm>
            <a:off x="5504735" y="3471863"/>
            <a:ext cx="5353942" cy="10445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eaLnBrk="1" hangingPunct="1"/>
            <a:r>
              <a:rPr lang="zh-CN" sz="2800" kern="0">
                <a:solidFill>
                  <a:srgbClr val="0000CC"/>
                </a:solidFill>
                <a:latin typeface="Times New Roman" pitchFamily="18" charset="0"/>
              </a:rPr>
              <a:t>（</a:t>
            </a:r>
            <a:r>
              <a:rPr altLang="zh-CN" sz="2800" kern="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zh-CN" sz="2800" kern="0">
                <a:solidFill>
                  <a:srgbClr val="0000CC"/>
                </a:solidFill>
                <a:latin typeface="Times New Roman" pitchFamily="18" charset="0"/>
              </a:rPr>
              <a:t>）不计摩擦：</a:t>
            </a:r>
            <a:r>
              <a:rPr altLang="zh-CN" sz="2800" kern="0">
                <a:solidFill>
                  <a:srgbClr val="0000CC"/>
                </a:solidFill>
                <a:latin typeface="Times New Roman" pitchFamily="18" charset="0"/>
              </a:rPr>
              <a:t>F·L=G·h</a:t>
            </a:r>
          </a:p>
          <a:p>
            <a:pPr eaLnBrk="1" hangingPunct="1"/>
            <a:r>
              <a:rPr lang="zh-CN" sz="2800" kern="0">
                <a:solidFill>
                  <a:srgbClr val="0000CC"/>
                </a:solidFill>
                <a:latin typeface="Times New Roman" pitchFamily="18" charset="0"/>
              </a:rPr>
              <a:t>（</a:t>
            </a:r>
            <a:r>
              <a:rPr altLang="zh-CN" sz="2800" kern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zh-CN" sz="2800" kern="0">
                <a:solidFill>
                  <a:srgbClr val="0000CC"/>
                </a:solidFill>
                <a:latin typeface="Times New Roman" pitchFamily="18" charset="0"/>
              </a:rPr>
              <a:t>）考虑摩擦：</a:t>
            </a:r>
            <a:r>
              <a:rPr altLang="zh-CN" sz="2800" kern="0">
                <a:solidFill>
                  <a:srgbClr val="0000CC"/>
                </a:solidFill>
                <a:latin typeface="Times New Roman" pitchFamily="18" charset="0"/>
              </a:rPr>
              <a:t>F·L=G·h+fL</a:t>
            </a:r>
          </a:p>
        </p:txBody>
      </p:sp>
      <p:sp>
        <p:nvSpPr>
          <p:cNvPr id="31764" name="文本框 41"/>
          <p:cNvSpPr/>
          <p:nvPr/>
        </p:nvSpPr>
        <p:spPr>
          <a:xfrm>
            <a:off x="6530126" y="4781553"/>
            <a:ext cx="4849182" cy="120032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eaLnBrk="1" hangingPunct="1"/>
            <a:r>
              <a:rPr lang="zh-CN" sz="2400" kern="0">
                <a:solidFill>
                  <a:srgbClr val="0000CC"/>
                </a:solidFill>
                <a:latin typeface="Times New Roman" pitchFamily="18" charset="0"/>
              </a:rPr>
              <a:t>（</a:t>
            </a:r>
            <a:r>
              <a:rPr altLang="zh-CN" sz="2400" kern="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zh-CN" sz="2400" kern="0">
                <a:solidFill>
                  <a:srgbClr val="0000CC"/>
                </a:solidFill>
                <a:latin typeface="Times New Roman" pitchFamily="18" charset="0"/>
              </a:rPr>
              <a:t>）省力费距离。</a:t>
            </a:r>
            <a:endParaRPr altLang="zh-CN" sz="2400" kern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zh-CN" sz="2400" kern="0">
                <a:solidFill>
                  <a:srgbClr val="0000CC"/>
                </a:solidFill>
                <a:latin typeface="Times New Roman" pitchFamily="18" charset="0"/>
              </a:rPr>
              <a:t>（</a:t>
            </a:r>
            <a:r>
              <a:rPr altLang="zh-CN" sz="2400" kern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zh-CN" sz="2400" kern="0">
                <a:solidFill>
                  <a:srgbClr val="0000CC"/>
                </a:solidFill>
                <a:latin typeface="Times New Roman" pitchFamily="18" charset="0"/>
              </a:rPr>
              <a:t>）螺旋将旋转运动与沿轴向的运动进行互相转化。</a:t>
            </a:r>
            <a:endParaRPr altLang="zh-CN" sz="2400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1765" name="左大括号 42"/>
          <p:cNvSpPr/>
          <p:nvPr/>
        </p:nvSpPr>
        <p:spPr>
          <a:xfrm>
            <a:off x="6092034" y="4879980"/>
            <a:ext cx="546029" cy="917575"/>
          </a:xfrm>
          <a:prstGeom prst="leftBrace">
            <a:avLst>
              <a:gd name="adj1" fmla="val 42006"/>
              <a:gd name="adj2" fmla="val 50000"/>
            </a:avLst>
          </a:prstGeom>
          <a:noFill/>
          <a:ln w="28575">
            <a:solidFill>
              <a:srgbClr val="0000CC"/>
            </a:solidFill>
            <a:round/>
          </a:ln>
        </p:spPr>
        <p:txBody>
          <a:bodyPr anchor="ctr" anchorCtr="0"/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algn="ctr" eaLnBrk="1" hangingPunct="1"/>
            <a:endParaRPr lang="zh-CN" kern="0">
              <a:solidFill>
                <a:srgbClr val="0000CC"/>
              </a:solidFill>
            </a:endParaRPr>
          </a:p>
        </p:txBody>
      </p:sp>
      <p:sp>
        <p:nvSpPr>
          <p:cNvPr id="31766" name="文本框 44"/>
          <p:cNvSpPr/>
          <p:nvPr/>
        </p:nvSpPr>
        <p:spPr>
          <a:xfrm>
            <a:off x="6631713" y="5837242"/>
            <a:ext cx="4849182" cy="83099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eaLnBrk="1" hangingPunct="1"/>
            <a:r>
              <a:rPr lang="zh-CN" sz="2400" kern="0">
                <a:solidFill>
                  <a:srgbClr val="0000CC"/>
                </a:solidFill>
                <a:latin typeface="Times New Roman" pitchFamily="18" charset="0"/>
              </a:rPr>
              <a:t>（</a:t>
            </a:r>
            <a:r>
              <a:rPr altLang="zh-CN" sz="2400" kern="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zh-CN" sz="2400" kern="0">
                <a:solidFill>
                  <a:srgbClr val="0000CC"/>
                </a:solidFill>
                <a:latin typeface="Times New Roman" pitchFamily="18" charset="0"/>
              </a:rPr>
              <a:t>）斜面效率公式</a:t>
            </a:r>
            <a:endParaRPr altLang="zh-CN" sz="2400" kern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zh-CN" sz="2400" kern="0">
                <a:solidFill>
                  <a:srgbClr val="0000CC"/>
                </a:solidFill>
                <a:latin typeface="Times New Roman" pitchFamily="18" charset="0"/>
              </a:rPr>
              <a:t>（</a:t>
            </a:r>
            <a:r>
              <a:rPr altLang="zh-CN" sz="2400" kern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zh-CN" sz="2400" kern="0">
                <a:solidFill>
                  <a:srgbClr val="0000CC"/>
                </a:solidFill>
                <a:latin typeface="Times New Roman" pitchFamily="18" charset="0"/>
              </a:rPr>
              <a:t>）影响斜面效率的因素。</a:t>
            </a:r>
            <a:endParaRPr altLang="zh-CN" sz="2400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1767" name="左大括号 46"/>
          <p:cNvSpPr/>
          <p:nvPr/>
        </p:nvSpPr>
        <p:spPr>
          <a:xfrm>
            <a:off x="6250761" y="5935668"/>
            <a:ext cx="546029" cy="731837"/>
          </a:xfrm>
          <a:prstGeom prst="leftBrace">
            <a:avLst>
              <a:gd name="adj1" fmla="val 33503"/>
              <a:gd name="adj2" fmla="val 50000"/>
            </a:avLst>
          </a:prstGeom>
          <a:noFill/>
          <a:ln w="28575">
            <a:solidFill>
              <a:srgbClr val="0000CC"/>
            </a:solidFill>
            <a:round/>
          </a:ln>
        </p:spPr>
        <p:txBody>
          <a:bodyPr anchor="ctr" anchorCtr="0"/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algn="ctr" eaLnBrk="1" hangingPunct="1"/>
            <a:endParaRPr lang="zh-CN" kern="0">
              <a:solidFill>
                <a:srgbClr val="0000CC"/>
              </a:solidFill>
            </a:endParaRPr>
          </a:p>
        </p:txBody>
      </p:sp>
      <p:pic>
        <p:nvPicPr>
          <p:cNvPr id="31768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2279302" y="11010900"/>
            <a:ext cx="368252" cy="2667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253925357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7092" y="2916238"/>
            <a:ext cx="1753960" cy="36258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18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073" y="2916243"/>
            <a:ext cx="1479358" cy="373538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9219" name="内容占位符 10"/>
          <p:cNvSpPr/>
          <p:nvPr/>
        </p:nvSpPr>
        <p:spPr>
          <a:xfrm>
            <a:off x="736504" y="5"/>
            <a:ext cx="11453909" cy="28114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eaLnBrk="1" hangingPunct="1">
              <a:lnSpc>
                <a:spcPct val="150000"/>
              </a:lnSpc>
            </a:pPr>
            <a:r>
              <a:rPr lang="zh-CN" sz="3600" kern="0">
                <a:solidFill>
                  <a:prstClr val="black"/>
                </a:solidFill>
                <a:latin typeface="Times New Roman" pitchFamily="18" charset="0"/>
              </a:rPr>
              <a:t>一、轮轴</a:t>
            </a:r>
            <a:endParaRPr altLang="zh-CN" sz="3600" kern="0">
              <a:solidFill>
                <a:prstClr val="blac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altLang="zh-CN" sz="3600" kern="0">
                <a:solidFill>
                  <a:prstClr val="black"/>
                </a:solidFill>
                <a:latin typeface="Times New Roman" pitchFamily="18" charset="0"/>
              </a:rPr>
              <a:t>1</a:t>
            </a:r>
            <a:r>
              <a:rPr lang="zh-CN" sz="3600" kern="0">
                <a:solidFill>
                  <a:prstClr val="black"/>
                </a:solidFill>
                <a:latin typeface="Times New Roman" pitchFamily="18" charset="0"/>
              </a:rPr>
              <a:t>．定义：由</a:t>
            </a:r>
            <a:r>
              <a:rPr lang="zh-CN" sz="3600" kern="0">
                <a:solidFill>
                  <a:srgbClr val="FF0000"/>
                </a:solidFill>
                <a:latin typeface="Times New Roman" pitchFamily="18" charset="0"/>
              </a:rPr>
              <a:t>轮和轴固定在同一轴线上</a:t>
            </a:r>
            <a:r>
              <a:rPr lang="zh-CN" sz="3600" kern="0">
                <a:solidFill>
                  <a:prstClr val="black"/>
                </a:solidFill>
                <a:latin typeface="Times New Roman" pitchFamily="18" charset="0"/>
              </a:rPr>
              <a:t>组成的能绕轴心转动的简单机械叫轮轴。</a:t>
            </a:r>
            <a:endParaRPr altLang="zh-CN" sz="3600" kern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9220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506" y="2811463"/>
            <a:ext cx="6788855" cy="3948112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32270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 fill="hold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内容占位符 10"/>
          <p:cNvSpPr/>
          <p:nvPr/>
        </p:nvSpPr>
        <p:spPr>
          <a:xfrm>
            <a:off x="736504" y="0"/>
            <a:ext cx="11453909" cy="6858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eaLnBrk="1" hangingPunct="1">
              <a:lnSpc>
                <a:spcPct val="170000"/>
              </a:lnSpc>
            </a:pPr>
            <a:r>
              <a:rPr altLang="zh-CN" sz="3200" kern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．轮轴的实质：轮轴</a:t>
            </a:r>
            <a:r>
              <a:rPr lang="zh-CN" sz="3200" kern="0">
                <a:solidFill>
                  <a:srgbClr val="FF0000"/>
                </a:solidFill>
                <a:latin typeface="Times New Roman" pitchFamily="18" charset="0"/>
              </a:rPr>
              <a:t>是一个可以绕轴心连续转动的省力杠杆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。</a:t>
            </a:r>
            <a:endParaRPr altLang="zh-CN" sz="3200" kern="0">
              <a:solidFill>
                <a:prstClr val="blac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70000"/>
              </a:lnSpc>
            </a:pPr>
            <a:r>
              <a:rPr altLang="zh-CN" sz="3200" kern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根据功的原理，使用任何机械都不能省功，使用轮轴只是改变了做功的方式，</a:t>
            </a:r>
            <a:r>
              <a:rPr lang="zh-CN" sz="3200" kern="0">
                <a:solidFill>
                  <a:srgbClr val="FF0000"/>
                </a:solidFill>
                <a:latin typeface="Times New Roman" pitchFamily="18" charset="0"/>
              </a:rPr>
              <a:t>若不计摩擦和绳重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，则有：</a:t>
            </a:r>
            <a:r>
              <a:rPr altLang="zh-CN" sz="3200" i="1" kern="0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altLang="zh-CN" sz="3200" kern="0">
                <a:solidFill>
                  <a:srgbClr val="FF0000"/>
                </a:solidFill>
                <a:latin typeface="Times New Roman" pitchFamily="18" charset="0"/>
              </a:rPr>
              <a:t>·</a:t>
            </a:r>
            <a:r>
              <a:rPr altLang="zh-CN" sz="3200" i="1" kern="0">
                <a:solidFill>
                  <a:srgbClr val="FF0000"/>
                </a:solidFill>
                <a:latin typeface="Times New Roman" pitchFamily="18" charset="0"/>
              </a:rPr>
              <a:t>R</a:t>
            </a:r>
            <a:r>
              <a:rPr altLang="zh-CN" sz="3200" kern="0">
                <a:solidFill>
                  <a:srgbClr val="FF0000"/>
                </a:solidFill>
                <a:latin typeface="Times New Roman" pitchFamily="18" charset="0"/>
              </a:rPr>
              <a:t>=</a:t>
            </a:r>
            <a:r>
              <a:rPr altLang="zh-CN" sz="3200" i="1" kern="0">
                <a:solidFill>
                  <a:srgbClr val="FF0000"/>
                </a:solidFill>
                <a:latin typeface="Times New Roman" pitchFamily="18" charset="0"/>
              </a:rPr>
              <a:t>G</a:t>
            </a:r>
            <a:r>
              <a:rPr altLang="zh-CN" sz="3200" kern="0">
                <a:solidFill>
                  <a:srgbClr val="FF0000"/>
                </a:solidFill>
                <a:latin typeface="Times New Roman" pitchFamily="18" charset="0"/>
              </a:rPr>
              <a:t>·</a:t>
            </a:r>
            <a:r>
              <a:rPr altLang="zh-CN" sz="3200" i="1" kern="0">
                <a:solidFill>
                  <a:srgbClr val="FF0000"/>
                </a:solidFill>
                <a:latin typeface="Times New Roman" pitchFamily="18" charset="0"/>
              </a:rPr>
              <a:t>r</a:t>
            </a:r>
            <a:endParaRPr altLang="zh-CN" sz="3200" kern="0">
              <a:solidFill>
                <a:prstClr val="blac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70000"/>
              </a:lnSpc>
            </a:pPr>
            <a:r>
              <a:rPr altLang="zh-CN" sz="3200" kern="0">
                <a:solidFill>
                  <a:prstClr val="black"/>
                </a:solidFill>
                <a:latin typeface="Times New Roman" pitchFamily="18" charset="0"/>
              </a:rPr>
              <a:t>3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．轮轴公式：</a:t>
            </a:r>
            <a:r>
              <a:rPr lang="zh-CN" sz="3200" kern="0">
                <a:solidFill>
                  <a:srgbClr val="FF0000"/>
                </a:solidFill>
                <a:latin typeface="Times New Roman" pitchFamily="18" charset="0"/>
              </a:rPr>
              <a:t>不计摩擦和绳重，</a:t>
            </a:r>
            <a:r>
              <a:rPr altLang="zh-CN" sz="3200" i="1" kern="0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altLang="zh-CN" sz="3200" kern="0">
                <a:solidFill>
                  <a:srgbClr val="FF0000"/>
                </a:solidFill>
                <a:latin typeface="Times New Roman" pitchFamily="18" charset="0"/>
              </a:rPr>
              <a:t>·</a:t>
            </a:r>
            <a:r>
              <a:rPr altLang="zh-CN" sz="3200" i="1" kern="0">
                <a:solidFill>
                  <a:srgbClr val="FF0000"/>
                </a:solidFill>
                <a:latin typeface="Times New Roman" pitchFamily="18" charset="0"/>
              </a:rPr>
              <a:t>R</a:t>
            </a:r>
            <a:r>
              <a:rPr altLang="zh-CN" sz="3200" kern="0">
                <a:solidFill>
                  <a:srgbClr val="FF0000"/>
                </a:solidFill>
                <a:latin typeface="Times New Roman" pitchFamily="18" charset="0"/>
              </a:rPr>
              <a:t>=</a:t>
            </a:r>
            <a:r>
              <a:rPr altLang="zh-CN" sz="3200" i="1" kern="0">
                <a:solidFill>
                  <a:srgbClr val="FF0000"/>
                </a:solidFill>
                <a:latin typeface="Times New Roman" pitchFamily="18" charset="0"/>
              </a:rPr>
              <a:t>G</a:t>
            </a:r>
            <a:r>
              <a:rPr altLang="zh-CN" sz="3200" kern="0">
                <a:solidFill>
                  <a:srgbClr val="FF0000"/>
                </a:solidFill>
                <a:latin typeface="Times New Roman" pitchFamily="18" charset="0"/>
              </a:rPr>
              <a:t>·</a:t>
            </a:r>
            <a:r>
              <a:rPr altLang="zh-CN" sz="3200" i="1" kern="0">
                <a:solidFill>
                  <a:srgbClr val="FF0000"/>
                </a:solidFill>
                <a:latin typeface="Times New Roman" pitchFamily="18" charset="0"/>
              </a:rPr>
              <a:t>r</a:t>
            </a:r>
          </a:p>
          <a:p>
            <a:pPr eaLnBrk="1" hangingPunct="1">
              <a:lnSpc>
                <a:spcPct val="170000"/>
              </a:lnSpc>
            </a:pPr>
            <a:r>
              <a:rPr altLang="zh-CN" sz="3200" kern="0">
                <a:solidFill>
                  <a:prstClr val="black"/>
                </a:solidFill>
                <a:latin typeface="Times New Roman" pitchFamily="18" charset="0"/>
              </a:rPr>
              <a:t>4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．轮轴的功能：</a:t>
            </a:r>
            <a:endParaRPr altLang="zh-CN" sz="3200" kern="0">
              <a:solidFill>
                <a:prstClr val="blac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70000"/>
              </a:lnSpc>
            </a:pP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①改变力的大小；</a:t>
            </a:r>
            <a:endParaRPr altLang="zh-CN" sz="3200" kern="0">
              <a:solidFill>
                <a:prstClr val="blac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70000"/>
              </a:lnSpc>
            </a:pP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②改变物体的运动速度；</a:t>
            </a:r>
            <a:endParaRPr altLang="zh-CN" sz="3200" kern="0">
              <a:solidFill>
                <a:prstClr val="blac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70000"/>
              </a:lnSpc>
            </a:pP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③实现直线运动和圆周运动的相互转化。</a:t>
            </a:r>
          </a:p>
        </p:txBody>
      </p:sp>
      <p:grpSp>
        <p:nvGrpSpPr>
          <p:cNvPr id="10242" name="组合 3"/>
          <p:cNvGrpSpPr/>
          <p:nvPr/>
        </p:nvGrpSpPr>
        <p:grpSpPr>
          <a:xfrm>
            <a:off x="7223774" y="3263901"/>
            <a:ext cx="3023793" cy="2978726"/>
            <a:chOff x="6119812" y="1993649"/>
            <a:chExt cx="3024188" cy="2977386"/>
          </a:xfrm>
        </p:grpSpPr>
        <p:grpSp>
          <p:nvGrpSpPr>
            <p:cNvPr id="10243" name="Group 10"/>
            <p:cNvGrpSpPr/>
            <p:nvPr/>
          </p:nvGrpSpPr>
          <p:grpSpPr>
            <a:xfrm>
              <a:off x="6119812" y="1993649"/>
              <a:ext cx="2736850" cy="2660650"/>
              <a:chOff x="2141" y="546"/>
              <a:chExt cx="1724" cy="1633"/>
            </a:xfrm>
          </p:grpSpPr>
          <p:sp>
            <p:nvSpPr>
              <p:cNvPr id="10244" name="Oval 11"/>
              <p:cNvSpPr/>
              <p:nvPr/>
            </p:nvSpPr>
            <p:spPr>
              <a:xfrm>
                <a:off x="2141" y="546"/>
                <a:ext cx="1724" cy="1633"/>
              </a:xfrm>
              <a:prstGeom prst="ellipse">
                <a:avLst/>
              </a:prstGeom>
              <a:blipFill rotWithShape="1">
                <a:blip r:embed="rId2"/>
                <a:tile tx="0" ty="0" sx="100000" sy="100000" flip="none" algn="tl"/>
              </a:blipFill>
              <a:ln>
                <a:solidFill>
                  <a:schemeClr val="tx1"/>
                </a:solidFill>
                <a:round/>
              </a:ln>
            </p:spPr>
            <p:txBody>
              <a:bodyPr wrap="none" anchor="ctr" anchorCtr="0"/>
              <a:lstStyle>
                <a:defPPr>
                  <a:defRPr lang="en-US"/>
                </a:defPPr>
                <a:lvl1pPr marL="0" indent="0" algn="l" defTabSz="457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en-US" altLang="en-US" sz="1800" b="0" i="0" u="none" baseline="0">
                    <a:solidFill>
                      <a:schemeClr val="tx1"/>
                    </a:solidFill>
                    <a:latin typeface="Franklin Gothic Book" pitchFamily="34" charset="0"/>
                  </a:defRPr>
                </a:lvl1pPr>
                <a:lvl2pPr marL="457200" indent="0" algn="l" defTabSz="457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en-US" altLang="en-US" sz="1800" b="0" i="0" u="none" baseline="0">
                    <a:solidFill>
                      <a:schemeClr val="tx1"/>
                    </a:solidFill>
                    <a:latin typeface="Franklin Gothic Book" pitchFamily="34" charset="0"/>
                  </a:defRPr>
                </a:lvl2pPr>
                <a:lvl3pPr marL="914400" indent="0" algn="l" defTabSz="457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en-US" altLang="en-US" sz="1800" b="0" i="0" u="none" baseline="0">
                    <a:solidFill>
                      <a:schemeClr val="tx1"/>
                    </a:solidFill>
                    <a:latin typeface="Franklin Gothic Book" pitchFamily="34" charset="0"/>
                  </a:defRPr>
                </a:lvl3pPr>
                <a:lvl4pPr marL="1371600" indent="0" algn="l" defTabSz="457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en-US" altLang="en-US" sz="1800" b="0" i="0" u="none" baseline="0">
                    <a:solidFill>
                      <a:schemeClr val="tx1"/>
                    </a:solidFill>
                    <a:latin typeface="Franklin Gothic Book" pitchFamily="34" charset="0"/>
                  </a:defRPr>
                </a:lvl4pPr>
                <a:lvl5pPr marL="1828800" indent="0" algn="l" defTabSz="457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en-US" altLang="en-US" sz="1800" b="0" i="0" u="none" baseline="0">
                    <a:solidFill>
                      <a:schemeClr val="tx1"/>
                    </a:solidFill>
                    <a:latin typeface="Franklin Gothic Book" pitchFamily="34" charset="0"/>
                  </a:defRPr>
                </a:lvl5pPr>
              </a:lstStyle>
              <a:p>
                <a:pPr eaLnBrk="1" hangingPunct="1"/>
                <a:endParaRPr lang="zh-CN" sz="3200" i="1" kern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45" name="Oval 12"/>
              <p:cNvSpPr/>
              <p:nvPr/>
            </p:nvSpPr>
            <p:spPr>
              <a:xfrm>
                <a:off x="2708" y="1067"/>
                <a:ext cx="590" cy="590"/>
              </a:xfrm>
              <a:prstGeom prst="ellipse">
                <a:avLst/>
              </a:prstGeom>
              <a:blipFill rotWithShape="1">
                <a:blip r:embed="rId3"/>
                <a:tile tx="0" ty="0" sx="100000" sy="100000" flip="none" algn="tl"/>
              </a:blipFill>
              <a:ln>
                <a:noFill/>
                <a:round/>
              </a:ln>
            </p:spPr>
            <p:txBody>
              <a:bodyPr wrap="none" anchor="ctr" anchorCtr="0"/>
              <a:lstStyle>
                <a:defPPr>
                  <a:defRPr lang="en-US"/>
                </a:defPPr>
                <a:lvl1pPr marL="0" indent="0" algn="l" defTabSz="457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en-US" altLang="en-US" sz="1800" b="0" i="0" u="none" baseline="0">
                    <a:solidFill>
                      <a:schemeClr val="tx1"/>
                    </a:solidFill>
                    <a:latin typeface="Franklin Gothic Book" pitchFamily="34" charset="0"/>
                  </a:defRPr>
                </a:lvl1pPr>
                <a:lvl2pPr marL="457200" indent="0" algn="l" defTabSz="457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en-US" altLang="en-US" sz="1800" b="0" i="0" u="none" baseline="0">
                    <a:solidFill>
                      <a:schemeClr val="tx1"/>
                    </a:solidFill>
                    <a:latin typeface="Franklin Gothic Book" pitchFamily="34" charset="0"/>
                  </a:defRPr>
                </a:lvl2pPr>
                <a:lvl3pPr marL="914400" indent="0" algn="l" defTabSz="457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en-US" altLang="en-US" sz="1800" b="0" i="0" u="none" baseline="0">
                    <a:solidFill>
                      <a:schemeClr val="tx1"/>
                    </a:solidFill>
                    <a:latin typeface="Franklin Gothic Book" pitchFamily="34" charset="0"/>
                  </a:defRPr>
                </a:lvl3pPr>
                <a:lvl4pPr marL="1371600" indent="0" algn="l" defTabSz="457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en-US" altLang="en-US" sz="1800" b="0" i="0" u="none" baseline="0">
                    <a:solidFill>
                      <a:schemeClr val="tx1"/>
                    </a:solidFill>
                    <a:latin typeface="Franklin Gothic Book" pitchFamily="34" charset="0"/>
                  </a:defRPr>
                </a:lvl4pPr>
                <a:lvl5pPr marL="1828800" indent="0" algn="l" defTabSz="457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en-US" altLang="en-US" sz="1800" b="0" i="0" u="none" baseline="0">
                    <a:solidFill>
                      <a:schemeClr val="tx1"/>
                    </a:solidFill>
                    <a:latin typeface="Franklin Gothic Book" pitchFamily="34" charset="0"/>
                  </a:defRPr>
                </a:lvl5pPr>
              </a:lstStyle>
              <a:p>
                <a:pPr eaLnBrk="1" hangingPunct="1"/>
                <a:endParaRPr lang="zh-CN" sz="3200" i="1" kern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cxnSp>
          <p:nvCxnSpPr>
            <p:cNvPr id="10246" name="Line 14"/>
            <p:cNvCxnSpPr/>
            <p:nvPr/>
          </p:nvCxnSpPr>
          <p:spPr>
            <a:xfrm flipH="1">
              <a:off x="6983412" y="3305922"/>
              <a:ext cx="0" cy="165660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/>
            </a:ln>
          </p:spPr>
        </p:cxnSp>
        <p:sp>
          <p:nvSpPr>
            <p:cNvPr id="10247" name="Text Box 15"/>
            <p:cNvSpPr txBox="1">
              <a:spLocks noChangeArrowheads="1"/>
            </p:cNvSpPr>
            <p:nvPr/>
          </p:nvSpPr>
          <p:spPr bwMode="auto">
            <a:xfrm>
              <a:off x="6478587" y="4386523"/>
              <a:ext cx="576262" cy="5845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9pPr>
            </a:lstStyle>
            <a:p>
              <a:pPr defTabSz="45720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zh-CN" sz="3200" i="1">
                  <a:solidFill>
                    <a:srgbClr val="FF0000"/>
                  </a:solidFill>
                  <a:latin typeface="Times New Roman" pitchFamily="18" charset="0"/>
                  <a:ea typeface="华文楷体"/>
                </a:rPr>
                <a:t>G </a:t>
              </a:r>
            </a:p>
          </p:txBody>
        </p:sp>
        <p:cxnSp>
          <p:nvCxnSpPr>
            <p:cNvPr id="10248" name="Line 16"/>
            <p:cNvCxnSpPr/>
            <p:nvPr/>
          </p:nvCxnSpPr>
          <p:spPr>
            <a:xfrm>
              <a:off x="6983412" y="3323974"/>
              <a:ext cx="4318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</p:cxnSp>
        <p:sp>
          <p:nvSpPr>
            <p:cNvPr id="10249" name="Text Box 17"/>
            <p:cNvSpPr txBox="1">
              <a:spLocks noChangeArrowheads="1"/>
            </p:cNvSpPr>
            <p:nvPr/>
          </p:nvSpPr>
          <p:spPr bwMode="auto">
            <a:xfrm>
              <a:off x="7072708" y="2801323"/>
              <a:ext cx="360363" cy="58076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9pPr>
            </a:lstStyle>
            <a:p>
              <a:pPr defTabSz="45720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zh-CN" sz="3200" i="1">
                  <a:solidFill>
                    <a:srgbClr val="FF0000"/>
                  </a:solidFill>
                  <a:latin typeface="Times New Roman" pitchFamily="18" charset="0"/>
                  <a:ea typeface="华文楷体"/>
                </a:rPr>
                <a:t>r</a:t>
              </a:r>
            </a:p>
          </p:txBody>
        </p:sp>
        <p:cxnSp>
          <p:nvCxnSpPr>
            <p:cNvPr id="10250" name="Line 18"/>
            <p:cNvCxnSpPr/>
            <p:nvPr/>
          </p:nvCxnSpPr>
          <p:spPr>
            <a:xfrm flipH="1">
              <a:off x="8813800" y="3307508"/>
              <a:ext cx="41275" cy="105680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tailEnd type="triangle"/>
            </a:ln>
          </p:spPr>
        </p:cxnSp>
        <p:sp>
          <p:nvSpPr>
            <p:cNvPr id="10251" name="Text Box 19"/>
            <p:cNvSpPr txBox="1">
              <a:spLocks noChangeArrowheads="1"/>
            </p:cNvSpPr>
            <p:nvPr/>
          </p:nvSpPr>
          <p:spPr bwMode="auto">
            <a:xfrm>
              <a:off x="8567738" y="4313530"/>
              <a:ext cx="576262" cy="5791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9pPr>
            </a:lstStyle>
            <a:p>
              <a:pPr defTabSz="45720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zh-CN" sz="3200" i="1">
                  <a:solidFill>
                    <a:srgbClr val="0000CC"/>
                  </a:solidFill>
                  <a:latin typeface="Times New Roman" pitchFamily="18" charset="0"/>
                  <a:ea typeface="华文楷体"/>
                </a:rPr>
                <a:t>F </a:t>
              </a:r>
            </a:p>
          </p:txBody>
        </p:sp>
        <p:cxnSp>
          <p:nvCxnSpPr>
            <p:cNvPr id="10252" name="Line 20"/>
            <p:cNvCxnSpPr/>
            <p:nvPr/>
          </p:nvCxnSpPr>
          <p:spPr>
            <a:xfrm>
              <a:off x="7486649" y="3323974"/>
              <a:ext cx="1368425" cy="0"/>
            </a:xfrm>
            <a:prstGeom prst="line">
              <a:avLst/>
            </a:prstGeom>
            <a:noFill/>
            <a:ln w="41275">
              <a:solidFill>
                <a:srgbClr val="0000CC"/>
              </a:solidFill>
              <a:round/>
            </a:ln>
          </p:spPr>
        </p:cxnSp>
        <p:sp>
          <p:nvSpPr>
            <p:cNvPr id="10253" name="Text Box 21"/>
            <p:cNvSpPr txBox="1">
              <a:spLocks noChangeArrowheads="1"/>
            </p:cNvSpPr>
            <p:nvPr/>
          </p:nvSpPr>
          <p:spPr bwMode="auto">
            <a:xfrm>
              <a:off x="8129586" y="2801323"/>
              <a:ext cx="576263" cy="58076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9pPr>
            </a:lstStyle>
            <a:p>
              <a:pPr defTabSz="45720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zh-CN" sz="3200" i="1">
                  <a:solidFill>
                    <a:srgbClr val="0000CC"/>
                  </a:solidFill>
                  <a:latin typeface="Times New Roman" pitchFamily="18" charset="0"/>
                  <a:ea typeface="华文楷体"/>
                </a:rPr>
                <a:t>R </a:t>
              </a:r>
            </a:p>
          </p:txBody>
        </p:sp>
        <p:sp>
          <p:nvSpPr>
            <p:cNvPr id="10254" name="Oval 13"/>
            <p:cNvSpPr>
              <a:spLocks noChangeArrowheads="1"/>
            </p:cNvSpPr>
            <p:nvPr/>
          </p:nvSpPr>
          <p:spPr bwMode="auto">
            <a:xfrm>
              <a:off x="7416005" y="3251775"/>
              <a:ext cx="144462" cy="14439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Gill Sans MT" pitchFamily="34" charset="0"/>
                  <a:ea typeface="华文中宋" panose="02010600040101010101" pitchFamily="2" charset="-122"/>
                </a:defRPr>
              </a:lvl9pPr>
            </a:lstStyle>
            <a:p>
              <a:pPr defTabSz="4572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3200" i="1">
                <a:solidFill>
                  <a:srgbClr val="FF0000"/>
                </a:solidFill>
                <a:latin typeface="Times New Roman" pitchFamily="18" charset="0"/>
                <a:ea typeface="华文楷体"/>
              </a:endParaRPr>
            </a:p>
          </p:txBody>
        </p:sp>
      </p:grpSp>
      <p:pic>
        <p:nvPicPr>
          <p:cNvPr id="10255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8676" y="3016255"/>
            <a:ext cx="1479358" cy="373697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9513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 fill="hold"/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内容占位符 10"/>
          <p:cNvSpPr/>
          <p:nvPr/>
        </p:nvSpPr>
        <p:spPr>
          <a:xfrm>
            <a:off x="736504" y="5"/>
            <a:ext cx="11453909" cy="11715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eaLnBrk="1" hangingPunct="1">
              <a:lnSpc>
                <a:spcPct val="150000"/>
              </a:lnSpc>
            </a:pPr>
            <a:r>
              <a:rPr altLang="zh-CN" sz="3200" kern="0">
                <a:solidFill>
                  <a:prstClr val="black"/>
                </a:solidFill>
                <a:latin typeface="Times New Roman" pitchFamily="18" charset="0"/>
              </a:rPr>
              <a:t>5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．生活中常见的轮轴</a:t>
            </a:r>
          </a:p>
        </p:txBody>
      </p:sp>
      <p:pic>
        <p:nvPicPr>
          <p:cNvPr id="11266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934" y="1217618"/>
            <a:ext cx="2477764" cy="23653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1267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05" y="1217618"/>
            <a:ext cx="2780938" cy="23653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1268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984" y="1395418"/>
            <a:ext cx="2574590" cy="21875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1269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9159" y="1481143"/>
            <a:ext cx="2736495" cy="20161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1270" name="图片 8"/>
          <p:cNvPicPr>
            <a:picLocks noChangeAspect="1"/>
          </p:cNvPicPr>
          <p:nvPr/>
        </p:nvPicPr>
        <p:blipFill>
          <a:blip r:embed="rId6">
            <a:clrChange>
              <a:clrFrom>
                <a:srgbClr val="FCE9DA"/>
              </a:clrFrom>
              <a:clrTo>
                <a:srgbClr val="FCE9D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7269" y="4341813"/>
            <a:ext cx="3328555" cy="14414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1271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140000">
            <a:off x="9519002" y="4244980"/>
            <a:ext cx="2999984" cy="131921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1272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0300" y="4010030"/>
            <a:ext cx="2761891" cy="240506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1273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5710" y="4052888"/>
            <a:ext cx="2388877" cy="2495550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5050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 fill="hold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 fill="hold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 fill="hold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 fill="hold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 fill="hold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内容占位符 10"/>
          <p:cNvSpPr/>
          <p:nvPr/>
        </p:nvSpPr>
        <p:spPr>
          <a:xfrm>
            <a:off x="736504" y="0"/>
            <a:ext cx="11453909" cy="19431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eaLnBrk="1" hangingPunct="1">
              <a:lnSpc>
                <a:spcPct val="150000"/>
              </a:lnSpc>
            </a:pPr>
            <a:r>
              <a:rPr lang="zh-CN" sz="3600" kern="0">
                <a:solidFill>
                  <a:prstClr val="black"/>
                </a:solidFill>
                <a:latin typeface="Times New Roman" pitchFamily="18" charset="0"/>
              </a:rPr>
              <a:t>二、斜面</a:t>
            </a:r>
            <a:endParaRPr altLang="zh-CN" sz="3600" kern="0">
              <a:solidFill>
                <a:prstClr val="blac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altLang="zh-CN" sz="3600" kern="0">
                <a:solidFill>
                  <a:prstClr val="black"/>
                </a:solidFill>
                <a:latin typeface="Times New Roman" pitchFamily="18" charset="0"/>
              </a:rPr>
              <a:t>1</a:t>
            </a:r>
            <a:r>
              <a:rPr lang="zh-CN" sz="3600" kern="0">
                <a:solidFill>
                  <a:prstClr val="black"/>
                </a:solidFill>
                <a:latin typeface="Times New Roman" pitchFamily="18" charset="0"/>
              </a:rPr>
              <a:t>．定义：斜面是一个</a:t>
            </a:r>
            <a:r>
              <a:rPr lang="zh-CN" sz="3600" kern="0">
                <a:solidFill>
                  <a:srgbClr val="FF0000"/>
                </a:solidFill>
                <a:latin typeface="Times New Roman" pitchFamily="18" charset="0"/>
              </a:rPr>
              <a:t>与水平面成一定夹角</a:t>
            </a:r>
            <a:r>
              <a:rPr lang="zh-CN" sz="3600" kern="0">
                <a:solidFill>
                  <a:prstClr val="black"/>
                </a:solidFill>
                <a:latin typeface="Times New Roman" pitchFamily="18" charset="0"/>
              </a:rPr>
              <a:t>的倾斜平面。</a:t>
            </a:r>
            <a:endParaRPr lang="zh-CN" sz="3600" kern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2290" name="组合 8"/>
          <p:cNvGrpSpPr/>
          <p:nvPr/>
        </p:nvGrpSpPr>
        <p:grpSpPr>
          <a:xfrm>
            <a:off x="1041266" y="2162175"/>
            <a:ext cx="4814261" cy="3557588"/>
            <a:chOff x="946484" y="2239215"/>
            <a:chExt cx="3592176" cy="2653628"/>
          </a:xfrm>
        </p:grpSpPr>
        <p:pic>
          <p:nvPicPr>
            <p:cNvPr id="12291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6484" y="2239215"/>
              <a:ext cx="3592176" cy="2146061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12292" name="内容占位符 10"/>
            <p:cNvSpPr/>
            <p:nvPr/>
          </p:nvSpPr>
          <p:spPr>
            <a:xfrm>
              <a:off x="1019098" y="4346186"/>
              <a:ext cx="3446948" cy="54665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/>
            <a:lstStyle>
              <a:defPPr>
                <a:defRPr lang="en-US"/>
              </a:defPPr>
              <a:lvl1pPr marL="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4572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9144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3716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18288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chemeClr val="tx1"/>
                  </a:solidFill>
                  <a:latin typeface="Franklin Gothic Book" pitchFamily="34" charset="0"/>
                </a:defRPr>
              </a:lvl5pPr>
            </a:lstStyle>
            <a:p>
              <a:pPr algn="ctr" eaLnBrk="1" hangingPunct="1"/>
              <a:r>
                <a:rPr lang="zh-CN" sz="3600" kern="0">
                  <a:solidFill>
                    <a:srgbClr val="0000CC"/>
                  </a:solidFill>
                  <a:latin typeface="Times New Roman" pitchFamily="18" charset="0"/>
                </a:rPr>
                <a:t>徒手搬运较为困难</a:t>
              </a:r>
            </a:p>
          </p:txBody>
        </p:sp>
      </p:grpSp>
      <p:grpSp>
        <p:nvGrpSpPr>
          <p:cNvPr id="12293" name="组合 9"/>
          <p:cNvGrpSpPr/>
          <p:nvPr/>
        </p:nvGrpSpPr>
        <p:grpSpPr>
          <a:xfrm>
            <a:off x="6420604" y="2162175"/>
            <a:ext cx="5198386" cy="3557588"/>
            <a:chOff x="4952586" y="2206728"/>
            <a:chExt cx="3879090" cy="2654030"/>
          </a:xfrm>
        </p:grpSpPr>
        <p:pic>
          <p:nvPicPr>
            <p:cNvPr id="12294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9440" y="2206728"/>
              <a:ext cx="3605382" cy="213945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12295" name="内容占位符 10"/>
            <p:cNvSpPr/>
            <p:nvPr/>
          </p:nvSpPr>
          <p:spPr>
            <a:xfrm>
              <a:off x="4952586" y="4314101"/>
              <a:ext cx="3879090" cy="54665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/>
            <a:lstStyle>
              <a:defPPr>
                <a:defRPr lang="en-US"/>
              </a:defPPr>
              <a:lvl1pPr marL="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4572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9144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3716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18288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chemeClr val="tx1"/>
                  </a:solidFill>
                  <a:latin typeface="Franklin Gothic Book" pitchFamily="34" charset="0"/>
                </a:defRPr>
              </a:lvl5pPr>
            </a:lstStyle>
            <a:p>
              <a:pPr algn="ctr" eaLnBrk="1" hangingPunct="1"/>
              <a:r>
                <a:rPr lang="zh-CN" sz="3600" kern="0">
                  <a:solidFill>
                    <a:srgbClr val="0000CC"/>
                  </a:solidFill>
                  <a:latin typeface="Times New Roman" pitchFamily="18" charset="0"/>
                </a:rPr>
                <a:t>利用斜面搬运较为轻松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内容占位符 10"/>
          <p:cNvSpPr/>
          <p:nvPr/>
        </p:nvSpPr>
        <p:spPr>
          <a:xfrm>
            <a:off x="736504" y="0"/>
            <a:ext cx="11453909" cy="6858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eaLnBrk="1" hangingPunct="1">
              <a:lnSpc>
                <a:spcPct val="150000"/>
              </a:lnSpc>
            </a:pPr>
            <a:r>
              <a:rPr altLang="zh-CN" sz="3200" kern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根据功的原理，使用任何机械都不能省功，使用斜面只是改变了做功的方式，若</a:t>
            </a:r>
            <a:r>
              <a:rPr lang="zh-CN" sz="3200" kern="0">
                <a:solidFill>
                  <a:srgbClr val="FF0000"/>
                </a:solidFill>
                <a:latin typeface="Times New Roman" pitchFamily="18" charset="0"/>
              </a:rPr>
              <a:t>不计摩擦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，则推力</a:t>
            </a:r>
            <a:r>
              <a:rPr altLang="zh-CN" sz="3200" kern="0">
                <a:solidFill>
                  <a:prstClr val="black"/>
                </a:solidFill>
                <a:latin typeface="Times New Roman" pitchFamily="18" charset="0"/>
              </a:rPr>
              <a:t>F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做的功等于直接将物体举高做的功，即：</a:t>
            </a:r>
            <a:r>
              <a:rPr altLang="zh-CN" sz="3200" i="1" kern="0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altLang="zh-CN" sz="3200" kern="0">
                <a:solidFill>
                  <a:srgbClr val="FF0000"/>
                </a:solidFill>
                <a:latin typeface="Times New Roman" pitchFamily="18" charset="0"/>
              </a:rPr>
              <a:t>·</a:t>
            </a:r>
            <a:r>
              <a:rPr altLang="zh-CN" sz="3200" i="1" kern="0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altLang="zh-CN" sz="3200" kern="0">
                <a:solidFill>
                  <a:srgbClr val="FF0000"/>
                </a:solidFill>
                <a:latin typeface="Times New Roman" pitchFamily="18" charset="0"/>
              </a:rPr>
              <a:t>=</a:t>
            </a:r>
            <a:r>
              <a:rPr altLang="zh-CN" sz="3200" i="1" kern="0">
                <a:solidFill>
                  <a:srgbClr val="FF0000"/>
                </a:solidFill>
                <a:latin typeface="Times New Roman" pitchFamily="18" charset="0"/>
              </a:rPr>
              <a:t>G</a:t>
            </a:r>
            <a:r>
              <a:rPr altLang="zh-CN" sz="3200" kern="0">
                <a:solidFill>
                  <a:srgbClr val="FF0000"/>
                </a:solidFill>
                <a:latin typeface="Times New Roman" pitchFamily="18" charset="0"/>
              </a:rPr>
              <a:t>·</a:t>
            </a:r>
            <a:r>
              <a:rPr altLang="zh-CN" sz="3200" i="1" kern="0">
                <a:solidFill>
                  <a:srgbClr val="FF0000"/>
                </a:solidFill>
                <a:latin typeface="Times New Roman" pitchFamily="18" charset="0"/>
              </a:rPr>
              <a:t>h</a:t>
            </a:r>
          </a:p>
          <a:p>
            <a:pPr eaLnBrk="1" hangingPunct="1">
              <a:lnSpc>
                <a:spcPct val="150000"/>
              </a:lnSpc>
            </a:pPr>
            <a:r>
              <a:rPr altLang="zh-CN" sz="3200" kern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．斜面公式：</a:t>
            </a:r>
            <a:endParaRPr altLang="zh-CN" sz="3200" kern="0">
              <a:solidFill>
                <a:prstClr val="blac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（</a:t>
            </a:r>
            <a:r>
              <a:rPr altLang="zh-CN" sz="3200" kern="0">
                <a:solidFill>
                  <a:prstClr val="black"/>
                </a:solidFill>
                <a:latin typeface="Times New Roman" pitchFamily="18" charset="0"/>
              </a:rPr>
              <a:t>1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）</a:t>
            </a:r>
            <a:r>
              <a:rPr lang="zh-CN" sz="3200" kern="0">
                <a:solidFill>
                  <a:srgbClr val="FF0000"/>
                </a:solidFill>
                <a:latin typeface="Times New Roman" pitchFamily="18" charset="0"/>
              </a:rPr>
              <a:t>不计摩擦：</a:t>
            </a:r>
            <a:r>
              <a:rPr altLang="zh-CN" sz="3200" i="1" kern="0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altLang="zh-CN" sz="3200" kern="0">
                <a:solidFill>
                  <a:srgbClr val="FF0000"/>
                </a:solidFill>
                <a:latin typeface="Times New Roman" pitchFamily="18" charset="0"/>
              </a:rPr>
              <a:t>·</a:t>
            </a:r>
            <a:r>
              <a:rPr altLang="zh-CN" sz="3200" i="1" kern="0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altLang="zh-CN" sz="3200" kern="0">
                <a:solidFill>
                  <a:srgbClr val="FF0000"/>
                </a:solidFill>
                <a:latin typeface="Times New Roman" pitchFamily="18" charset="0"/>
              </a:rPr>
              <a:t>=</a:t>
            </a:r>
            <a:r>
              <a:rPr altLang="zh-CN" sz="3200" i="1" kern="0">
                <a:solidFill>
                  <a:srgbClr val="FF0000"/>
                </a:solidFill>
                <a:latin typeface="Times New Roman" pitchFamily="18" charset="0"/>
              </a:rPr>
              <a:t>G</a:t>
            </a:r>
            <a:r>
              <a:rPr altLang="zh-CN" sz="3200" kern="0">
                <a:solidFill>
                  <a:srgbClr val="FF0000"/>
                </a:solidFill>
                <a:latin typeface="Times New Roman" pitchFamily="18" charset="0"/>
              </a:rPr>
              <a:t>·</a:t>
            </a:r>
            <a:r>
              <a:rPr altLang="zh-CN" sz="3200" i="1" kern="0">
                <a:solidFill>
                  <a:srgbClr val="FF0000"/>
                </a:solidFill>
                <a:latin typeface="Times New Roman" pitchFamily="18" charset="0"/>
              </a:rPr>
              <a:t>h</a:t>
            </a:r>
          </a:p>
          <a:p>
            <a:pPr eaLnBrk="1" hangingPunct="1">
              <a:lnSpc>
                <a:spcPct val="150000"/>
              </a:lnSpc>
            </a:pP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（</a:t>
            </a:r>
            <a:r>
              <a:rPr altLang="zh-CN" sz="3200" kern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）</a:t>
            </a:r>
            <a:r>
              <a:rPr lang="zh-CN" sz="3200" kern="0">
                <a:solidFill>
                  <a:srgbClr val="FF0000"/>
                </a:solidFill>
                <a:latin typeface="Times New Roman" pitchFamily="18" charset="0"/>
              </a:rPr>
              <a:t>考虑摩擦：</a:t>
            </a:r>
            <a:r>
              <a:rPr altLang="zh-CN" sz="3200" i="1" kern="0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altLang="zh-CN" sz="3200" kern="0">
                <a:solidFill>
                  <a:srgbClr val="FF0000"/>
                </a:solidFill>
                <a:latin typeface="Times New Roman" pitchFamily="18" charset="0"/>
              </a:rPr>
              <a:t>·</a:t>
            </a:r>
            <a:r>
              <a:rPr altLang="zh-CN" sz="3200" i="1" kern="0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altLang="zh-CN" sz="3200" kern="0">
                <a:solidFill>
                  <a:srgbClr val="FF0000"/>
                </a:solidFill>
                <a:latin typeface="Times New Roman" pitchFamily="18" charset="0"/>
              </a:rPr>
              <a:t>=</a:t>
            </a:r>
            <a:r>
              <a:rPr altLang="zh-CN" sz="3200" i="1" kern="0">
                <a:solidFill>
                  <a:srgbClr val="FF0000"/>
                </a:solidFill>
                <a:latin typeface="Times New Roman" pitchFamily="18" charset="0"/>
              </a:rPr>
              <a:t>G</a:t>
            </a:r>
            <a:r>
              <a:rPr altLang="zh-CN" sz="3200" kern="0">
                <a:solidFill>
                  <a:srgbClr val="FF0000"/>
                </a:solidFill>
                <a:latin typeface="Times New Roman" pitchFamily="18" charset="0"/>
              </a:rPr>
              <a:t>·</a:t>
            </a:r>
            <a:r>
              <a:rPr altLang="zh-CN" sz="3200" i="1" kern="0">
                <a:solidFill>
                  <a:srgbClr val="FF0000"/>
                </a:solidFill>
                <a:latin typeface="Times New Roman" pitchFamily="18" charset="0"/>
              </a:rPr>
              <a:t>h+fL</a:t>
            </a:r>
          </a:p>
          <a:p>
            <a:pPr eaLnBrk="1" hangingPunct="1">
              <a:lnSpc>
                <a:spcPct val="150000"/>
              </a:lnSpc>
            </a:pPr>
            <a:r>
              <a:rPr altLang="zh-CN" sz="3200" kern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不计摩擦，斜面长是斜面高的几倍，拉力或推力就是重力的几分之一。</a:t>
            </a:r>
            <a:endParaRPr altLang="zh-CN" sz="3200" kern="0">
              <a:solidFill>
                <a:prstClr val="blac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altLang="zh-CN" sz="3200" kern="0">
                <a:solidFill>
                  <a:prstClr val="black"/>
                </a:solidFill>
                <a:latin typeface="Times New Roman" pitchFamily="18" charset="0"/>
              </a:rPr>
              <a:t>3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．斜面的</a:t>
            </a:r>
            <a:r>
              <a:rPr lang="zh-CN" sz="3200" kern="0">
                <a:solidFill>
                  <a:srgbClr val="FF0000"/>
                </a:solidFill>
                <a:latin typeface="Times New Roman" pitchFamily="18" charset="0"/>
              </a:rPr>
              <a:t>特点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：</a:t>
            </a:r>
            <a:r>
              <a:rPr lang="zh-CN" sz="3200" kern="0">
                <a:solidFill>
                  <a:srgbClr val="FF0000"/>
                </a:solidFill>
                <a:latin typeface="Times New Roman" pitchFamily="18" charset="0"/>
              </a:rPr>
              <a:t>省力费距离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。</a:t>
            </a:r>
            <a:endParaRPr altLang="zh-CN" sz="3200" kern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133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664" y="2001838"/>
            <a:ext cx="5377751" cy="2151062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13315" name="对象 14"/>
          <p:cNvGraphicFramePr>
            <a:graphicFrameLocks noChangeAspect="1"/>
          </p:cNvGraphicFramePr>
          <p:nvPr/>
        </p:nvGraphicFramePr>
        <p:xfrm>
          <a:off x="4069821" y="4991100"/>
          <a:ext cx="1568247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1568450" imgH="1104900" progId="Equation.DSMT4">
                  <p:embed/>
                </p:oleObj>
              </mc:Choice>
              <mc:Fallback>
                <p:oleObj r:id="rId4" imgW="156845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69821" y="4991100"/>
                        <a:ext cx="1568247" cy="1104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439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 fill="hold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 fill="hold"/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内容占位符 10"/>
          <p:cNvSpPr/>
          <p:nvPr/>
        </p:nvSpPr>
        <p:spPr>
          <a:xfrm>
            <a:off x="736504" y="0"/>
            <a:ext cx="11453909" cy="6858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eaLnBrk="1" hangingPunct="1">
              <a:lnSpc>
                <a:spcPct val="150000"/>
              </a:lnSpc>
            </a:pPr>
            <a:r>
              <a:rPr altLang="zh-CN" sz="3200" kern="0">
                <a:solidFill>
                  <a:prstClr val="black"/>
                </a:solidFill>
                <a:latin typeface="Times New Roman" pitchFamily="18" charset="0"/>
              </a:rPr>
              <a:t>4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．螺旋</a:t>
            </a:r>
            <a:r>
              <a:rPr altLang="zh-CN" sz="3200" kern="0">
                <a:solidFill>
                  <a:prstClr val="black"/>
                </a:solidFill>
                <a:latin typeface="Times New Roman" pitchFamily="18" charset="0"/>
              </a:rPr>
              <a:t>——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绕在圆柱上的斜面</a:t>
            </a:r>
            <a:endParaRPr altLang="zh-CN" sz="3200" kern="0">
              <a:solidFill>
                <a:prstClr val="blac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altLang="zh-CN" sz="3200" kern="0">
              <a:solidFill>
                <a:prstClr val="blac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altLang="zh-CN" sz="3200" kern="0">
              <a:solidFill>
                <a:prstClr val="blac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altLang="zh-CN" sz="3200" kern="0">
              <a:solidFill>
                <a:prstClr val="blac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altLang="zh-CN" sz="3200" kern="0">
              <a:solidFill>
                <a:prstClr val="blac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altLang="zh-CN" sz="3200" kern="0">
              <a:solidFill>
                <a:prstClr val="blac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altLang="zh-CN" sz="3200" kern="0">
                <a:solidFill>
                  <a:prstClr val="black"/>
                </a:solidFill>
                <a:latin typeface="Times New Roman" pitchFamily="18" charset="0"/>
              </a:rPr>
              <a:t>5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．螺旋的特点：</a:t>
            </a:r>
            <a:endParaRPr altLang="zh-CN" sz="3200" kern="0">
              <a:solidFill>
                <a:prstClr val="blac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（</a:t>
            </a:r>
            <a:r>
              <a:rPr altLang="zh-CN" sz="3200" kern="0">
                <a:solidFill>
                  <a:prstClr val="black"/>
                </a:solidFill>
                <a:latin typeface="Times New Roman" pitchFamily="18" charset="0"/>
              </a:rPr>
              <a:t>1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）</a:t>
            </a:r>
            <a:r>
              <a:rPr lang="zh-CN" sz="3200" kern="0">
                <a:solidFill>
                  <a:srgbClr val="FF0000"/>
                </a:solidFill>
                <a:latin typeface="Times New Roman" pitchFamily="18" charset="0"/>
              </a:rPr>
              <a:t>省力费距离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。</a:t>
            </a:r>
            <a:endParaRPr altLang="zh-CN" sz="3200" kern="0">
              <a:solidFill>
                <a:prstClr val="blac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（</a:t>
            </a:r>
            <a:r>
              <a:rPr altLang="zh-CN" sz="3200" kern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）螺旋将</a:t>
            </a:r>
            <a:r>
              <a:rPr lang="zh-CN" sz="3200" kern="0">
                <a:solidFill>
                  <a:srgbClr val="FF0000"/>
                </a:solidFill>
                <a:latin typeface="Times New Roman" pitchFamily="18" charset="0"/>
              </a:rPr>
              <a:t>旋转运动与沿轴向的运动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进行</a:t>
            </a:r>
            <a:r>
              <a:rPr lang="zh-CN" sz="3200" kern="0">
                <a:solidFill>
                  <a:srgbClr val="FF0000"/>
                </a:solidFill>
                <a:latin typeface="Times New Roman" pitchFamily="18" charset="0"/>
              </a:rPr>
              <a:t>互相转化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。</a:t>
            </a:r>
            <a:endParaRPr altLang="zh-CN" sz="3200" kern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14338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1742" y="974725"/>
            <a:ext cx="2569828" cy="268128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39" name="Picture 6" descr="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578" y="433388"/>
            <a:ext cx="873011" cy="30353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40" name="图片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8237" y="876305"/>
            <a:ext cx="3877758" cy="28797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41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5661" y="196850"/>
            <a:ext cx="1247613" cy="353218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42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262" y="3729038"/>
            <a:ext cx="5799970" cy="2260600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30287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 fill="hold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 fill="hold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 fill="hold"/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 fill="hold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 fill="hold"/>
                                        <p:tgtEl>
                                          <p:spTgt spid="14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 fill="hold"/>
                                        <p:tgtEl>
                                          <p:spTgt spid="14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内容占位符 10"/>
          <p:cNvSpPr/>
          <p:nvPr/>
        </p:nvSpPr>
        <p:spPr>
          <a:xfrm>
            <a:off x="736504" y="2"/>
            <a:ext cx="11453909" cy="981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eaLnBrk="1" hangingPunct="1">
              <a:lnSpc>
                <a:spcPct val="150000"/>
              </a:lnSpc>
            </a:pPr>
            <a:r>
              <a:rPr altLang="zh-CN" sz="3200" kern="0">
                <a:solidFill>
                  <a:prstClr val="black"/>
                </a:solidFill>
                <a:latin typeface="Times New Roman" pitchFamily="18" charset="0"/>
              </a:rPr>
              <a:t>6</a:t>
            </a:r>
            <a:r>
              <a:rPr lang="zh-CN" sz="3200" kern="0">
                <a:solidFill>
                  <a:prstClr val="black"/>
                </a:solidFill>
                <a:latin typeface="Times New Roman" pitchFamily="18" charset="0"/>
              </a:rPr>
              <a:t>．生活中常见的螺旋：</a:t>
            </a:r>
          </a:p>
        </p:txBody>
      </p:sp>
      <p:pic>
        <p:nvPicPr>
          <p:cNvPr id="1536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864" y="1020765"/>
            <a:ext cx="7782500" cy="583723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646021" y="1301754"/>
            <a:ext cx="2087291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  <a:ea typeface="华文中宋" panose="02010600040101010101" pitchFamily="2" charset="-122"/>
              </a:defRPr>
            </a:lvl9pPr>
          </a:lstStyle>
          <a:p>
            <a:pPr defTabSz="45720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3600" b="1">
                <a:solidFill>
                  <a:prstClr val="white"/>
                </a:solidFill>
                <a:latin typeface="华文楷体"/>
                <a:ea typeface="华文楷体"/>
              </a:rPr>
              <a:t>盘山公路</a:t>
            </a:r>
          </a:p>
        </p:txBody>
      </p:sp>
    </p:spTree>
    <p:extLst>
      <p:ext uri="{BB962C8B-B14F-4D97-AF65-F5344CB8AC3E}">
        <p14:creationId xmlns:p14="http://schemas.microsoft.com/office/powerpoint/2010/main" val="265903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剪切">
  <a:themeElements>
    <a:clrScheme name="剪切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剪切">
      <a:majorFont>
        <a:latin typeface="Franklin Gothic Book"/>
        <a:ea typeface="Arial"/>
        <a:cs typeface="Arial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Arial"/>
        <a:cs typeface="Arial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剪切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剪切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1361</Words>
  <Application>Microsoft Office PowerPoint</Application>
  <PresentationFormat>自定义</PresentationFormat>
  <Paragraphs>100</Paragraphs>
  <Slides>25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8" baseType="lpstr">
      <vt:lpstr>Office 主题</vt:lpstr>
      <vt:lpstr>剪切</vt:lpstr>
      <vt:lpstr>Equation.DSMT4</vt:lpstr>
      <vt:lpstr>11.5改变世界的机械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机械的大型化和微型化、精密化</vt:lpstr>
      <vt:lpstr>三峡截流大型装载机</vt:lpstr>
      <vt:lpstr>现代机械极大地扩大了人们的活动范围</vt:lpstr>
      <vt:lpstr>信息时代，人们将智慧赋予机械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11.5改变世界的机械</dc:title>
  <dc:creator>Administrator</dc:creator>
  <cp:lastModifiedBy>User</cp:lastModifiedBy>
  <cp:revision>1</cp:revision>
  <dcterms:created xsi:type="dcterms:W3CDTF">2021-02-15T02:23:31Z</dcterms:created>
  <dcterms:modified xsi:type="dcterms:W3CDTF">2021-02-15T02:24:28Z</dcterms:modified>
</cp:coreProperties>
</file>