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70" r:id="rId5"/>
    <p:sldId id="257" r:id="rId6"/>
    <p:sldId id="261" r:id="rId7"/>
    <p:sldId id="263" r:id="rId8"/>
    <p:sldId id="273" r:id="rId9"/>
    <p:sldId id="276" r:id="rId10"/>
    <p:sldId id="275" r:id="rId11"/>
    <p:sldId id="274" r:id="rId12"/>
    <p:sldId id="265" r:id="rId13"/>
    <p:sldId id="279" r:id="rId14"/>
    <p:sldId id="266" r:id="rId15"/>
    <p:sldId id="278" r:id="rId16"/>
    <p:sldId id="271" r:id="rId17"/>
    <p:sldId id="264" r:id="rId18"/>
    <p:sldId id="280" r:id="rId19"/>
    <p:sldId id="259" r:id="rId20"/>
    <p:sldId id="260" r:id="rId21"/>
    <p:sldId id="268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0000"/>
    <a:srgbClr val="990033"/>
    <a:srgbClr val="CC0000"/>
    <a:srgbClr val="F9B277"/>
    <a:srgbClr val="001761"/>
    <a:srgbClr val="F7994B"/>
    <a:srgbClr val="FBC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59"/>
    <p:restoredTop sz="94620"/>
  </p:normalViewPr>
  <p:slideViewPr>
    <p:cSldViewPr showGuides="1">
      <p:cViewPr varScale="1">
        <p:scale>
          <a:sx n="86" d="100"/>
          <a:sy n="86" d="100"/>
        </p:scale>
        <p:origin x="1572" y="72"/>
      </p:cViewPr>
      <p:guideLst>
        <p:guide orient="horz" pos="11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F90195-5A07-4EA4-98E4-CF7183F18B9C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76D6B1-4B67-4D4A-AC48-3B9A11C13EDC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日期占位符 4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28101-FEAC-43D6-86E3-24F6917D3AEE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日期占位符 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7"/>
          <p:cNvSpPr>
            <a:spLocks noGrp="1"/>
          </p:cNvSpPr>
          <p:nvPr>
            <p:ph type="ftr" sz="quarter" idx="1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20E567-4D42-40A9-827D-764E4C7791F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rtlCol="0"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9896B2-2B29-4E0B-884E-D1FB9469161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 3">
            <a:hlinkClick r:id="rId2" action="ppaction://hlinksldjump"/>
          </p:cNvPr>
          <p:cNvSpPr/>
          <p:nvPr/>
        </p:nvSpPr>
        <p:spPr bwMode="auto">
          <a:xfrm>
            <a:off x="3043238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课前导入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hlinkClick r:id="" action="ppaction://noaction"/>
          </p:cNvPr>
          <p:cNvSpPr/>
          <p:nvPr/>
        </p:nvSpPr>
        <p:spPr bwMode="auto">
          <a:xfrm>
            <a:off x="4186238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学习目标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>
            <a:hlinkClick r:id="" action="ppaction://noaction"/>
          </p:cNvPr>
          <p:cNvSpPr/>
          <p:nvPr/>
        </p:nvSpPr>
        <p:spPr bwMode="auto">
          <a:xfrm>
            <a:off x="5329238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新知探究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>
            <a:hlinkClick r:id="" action="ppaction://noaction"/>
          </p:cNvPr>
          <p:cNvSpPr/>
          <p:nvPr/>
        </p:nvSpPr>
        <p:spPr bwMode="auto">
          <a:xfrm>
            <a:off x="7615238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随堂练习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" action="ppaction://noaction"/>
          </p:cNvPr>
          <p:cNvSpPr/>
          <p:nvPr/>
        </p:nvSpPr>
        <p:spPr bwMode="auto">
          <a:xfrm>
            <a:off x="6472238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本课小结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982252-6C43-4EA6-8669-EC6926DF2E2F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直接连接符 3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直接连接符 7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直接连接符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矩形 6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1" name="直接连接符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椭圆 8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20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rtlCol="0"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2CA296-D866-4A52-AACB-453A208D0E6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直接连接符 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矩形 5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4" name="直接连接符 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6" name="直接连接符 11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日期占位符 1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rtlCol="0"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D4225B-79B8-4381-B423-4760D770D39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hangingPunct="1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7"/>
          <p:cNvSpPr/>
          <p:nvPr/>
        </p:nvSpPr>
        <p:spPr>
          <a:xfrm>
            <a:off x="1476375" y="1665288"/>
            <a:ext cx="5832475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zh-CN" altLang="en-US" sz="5000" dirty="0">
                <a:latin typeface="Times New Roman Italic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5000" dirty="0"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5000" dirty="0">
                <a:latin typeface="Times New Roman Italic" pitchFamily="18" charset="0"/>
                <a:ea typeface="黑体" panose="02010609060101010101" pitchFamily="49" charset="-122"/>
              </a:rPr>
              <a:t>节</a:t>
            </a:r>
            <a:endParaRPr lang="zh-CN" altLang="en-US" sz="5000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5000" dirty="0">
                <a:latin typeface="Times New Roman Italic" pitchFamily="18" charset="0"/>
                <a:ea typeface="黑体" panose="02010609060101010101" pitchFamily="49" charset="-122"/>
              </a:rPr>
              <a:t>动能和势能</a:t>
            </a:r>
            <a:endParaRPr lang="zh-CN" altLang="en-US" sz="50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944563" y="549275"/>
            <a:ext cx="7227888" cy="1822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      实验表明，速度相同时，质量越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_______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的钢球能将物体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B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撞得越远 。所以，钢球的速度相同时，质量越大，动能越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________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92163" y="2565400"/>
            <a:ext cx="2116137" cy="712788"/>
            <a:chOff x="300" y="1281"/>
            <a:chExt cx="1333" cy="449"/>
          </a:xfrm>
        </p:grpSpPr>
        <p:pic>
          <p:nvPicPr>
            <p:cNvPr id="19465" name="TextBox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00" y="1281"/>
              <a:ext cx="1333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 Box 19"/>
            <p:cNvSpPr txBox="1"/>
            <p:nvPr/>
          </p:nvSpPr>
          <p:spPr>
            <a:xfrm>
              <a:off x="396" y="1354"/>
              <a:ext cx="10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结    论</a:t>
              </a:r>
              <a:endParaRPr lang="zh-CN" altLang="en-US" sz="2800" dirty="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755650" y="3278188"/>
            <a:ext cx="7848600" cy="2665412"/>
            <a:chOff x="317" y="187"/>
            <a:chExt cx="5262" cy="1958"/>
          </a:xfrm>
        </p:grpSpPr>
        <p:pic>
          <p:nvPicPr>
            <p:cNvPr id="19463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17" y="187"/>
              <a:ext cx="5262" cy="19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4" name="Text Box 22"/>
            <p:cNvSpPr txBox="1"/>
            <p:nvPr/>
          </p:nvSpPr>
          <p:spPr>
            <a:xfrm>
              <a:off x="504" y="403"/>
              <a:ext cx="4788" cy="12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 物体动能的大小跟速度、质量有关，质量相同的物体，运动的速度越大，它的动能越大；运动速度相同的物体，质量越大，它的动能也越大。</a:t>
              </a:r>
              <a:endParaRPr lang="zh-CN" altLang="en-US" sz="2800" dirty="0">
                <a:solidFill>
                  <a:schemeClr val="bg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5863" name="Text Box 23"/>
          <p:cNvSpPr txBox="1"/>
          <p:nvPr/>
        </p:nvSpPr>
        <p:spPr>
          <a:xfrm>
            <a:off x="6948488" y="642938"/>
            <a:ext cx="755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大</a:t>
            </a:r>
            <a:endParaRPr lang="zh-CN" altLang="en-US" sz="2800" dirty="0">
              <a:solidFill>
                <a:srgbClr val="CC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35864" name="Text Box 24"/>
          <p:cNvSpPr txBox="1"/>
          <p:nvPr/>
        </p:nvSpPr>
        <p:spPr>
          <a:xfrm>
            <a:off x="6516688" y="166528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大</a:t>
            </a:r>
            <a:endParaRPr lang="zh-CN" altLang="en-US" sz="2800" dirty="0">
              <a:solidFill>
                <a:srgbClr val="CC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863" grpId="0"/>
      <p:bldP spid="358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Text Box 3"/>
          <p:cNvSpPr txBox="1"/>
          <p:nvPr/>
        </p:nvSpPr>
        <p:spPr>
          <a:xfrm>
            <a:off x="1008063" y="790575"/>
            <a:ext cx="7158037" cy="194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用物理学的术语解释，为什么要对机动车的行驶速度进行限制？为什么在同样的道路上，不同车型的限制车速不同？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pic>
        <p:nvPicPr>
          <p:cNvPr id="28676" name="Picture 4" descr="限速2"/>
          <p:cNvPicPr>
            <a:picLocks noChangeAspect="1"/>
          </p:cNvPicPr>
          <p:nvPr/>
        </p:nvPicPr>
        <p:blipFill>
          <a:blip r:embed="rId1"/>
          <a:srcRect t="7680" b="19579"/>
          <a:stretch>
            <a:fillRect/>
          </a:stretch>
        </p:blipFill>
        <p:spPr>
          <a:xfrm>
            <a:off x="993775" y="2735263"/>
            <a:ext cx="6732588" cy="3654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Group 12"/>
          <p:cNvGrpSpPr/>
          <p:nvPr/>
        </p:nvGrpSpPr>
        <p:grpSpPr>
          <a:xfrm>
            <a:off x="3535363" y="87313"/>
            <a:ext cx="2116137" cy="712787"/>
            <a:chOff x="300" y="1281"/>
            <a:chExt cx="1333" cy="449"/>
          </a:xfrm>
        </p:grpSpPr>
        <p:pic>
          <p:nvPicPr>
            <p:cNvPr id="20485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" y="1281"/>
              <a:ext cx="1333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Text Box 14"/>
            <p:cNvSpPr txBox="1"/>
            <p:nvPr/>
          </p:nvSpPr>
          <p:spPr>
            <a:xfrm>
              <a:off x="442" y="1354"/>
              <a:ext cx="10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dirty="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想想议议</a:t>
              </a:r>
              <a:endParaRPr lang="en-US" altLang="zh-CN" sz="2800" dirty="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9" descr="最美司机遭铁块袭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1016000"/>
            <a:ext cx="8858250" cy="4792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最美司机吴斌一瞬间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5750"/>
            <a:ext cx="7620000" cy="628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1736725"/>
            <a:ext cx="6048375" cy="355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3"/>
          <p:cNvSpPr txBox="1"/>
          <p:nvPr/>
        </p:nvSpPr>
        <p:spPr>
          <a:xfrm>
            <a:off x="950913" y="155575"/>
            <a:ext cx="8064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2391"/>
                </a:solidFill>
                <a:latin typeface="Times New Roman Italic" pitchFamily="18" charset="0"/>
                <a:ea typeface="黑体" panose="02010609060101010101" pitchFamily="49" charset="-122"/>
              </a:rPr>
              <a:t>四、</a:t>
            </a:r>
            <a:r>
              <a:rPr lang="zh-CN" altLang="en-US" sz="32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物体的势能</a:t>
            </a:r>
            <a:endParaRPr lang="zh-CN" altLang="en-US" sz="3200" dirty="0">
              <a:solidFill>
                <a:srgbClr val="00239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3334" name="Rectangle 22"/>
          <p:cNvSpPr/>
          <p:nvPr/>
        </p:nvSpPr>
        <p:spPr>
          <a:xfrm>
            <a:off x="925513" y="906463"/>
            <a:ext cx="57197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．重力势能大小与高度、质量有关</a:t>
            </a:r>
            <a:endParaRPr lang="zh-CN" altLang="en-US" sz="2800" dirty="0">
              <a:solidFill>
                <a:srgbClr val="00176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pic>
        <p:nvPicPr>
          <p:cNvPr id="13337" name="Picture 25" descr="打桩机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538" y="1597025"/>
            <a:ext cx="3984625" cy="462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126038" y="2997200"/>
            <a:ext cx="3009900" cy="1822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质量一定，位置越高，重力势能越大；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10" descr="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037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3681413"/>
            <a:ext cx="4752975" cy="3143250"/>
          </a:xfrm>
          <a:prstGeom prst="rect">
            <a:avLst/>
          </a:prstGeom>
          <a:noFill/>
          <a:ln w="38100" cap="flat" cmpd="sng">
            <a:solidFill>
              <a:srgbClr val="F9B277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TextBox 8"/>
          <p:cNvSpPr txBox="1"/>
          <p:nvPr/>
        </p:nvSpPr>
        <p:spPr>
          <a:xfrm>
            <a:off x="1395413" y="-4762"/>
            <a:ext cx="6262688" cy="590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高度一定，质量越大，重力势能越大。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10"/>
          <p:cNvSpPr/>
          <p:nvPr/>
        </p:nvSpPr>
        <p:spPr>
          <a:xfrm>
            <a:off x="971550" y="296863"/>
            <a:ext cx="63007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．弹性势能大小与形变大小有关</a:t>
            </a:r>
            <a:endParaRPr lang="en-US" altLang="zh-CN" sz="2800" dirty="0">
              <a:solidFill>
                <a:srgbClr val="00176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55763" y="5181600"/>
            <a:ext cx="5903913" cy="519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物体的弹性形变越大，弹性势能越大</a:t>
            </a:r>
            <a:endParaRPr kumimoji="1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4580" name="Picture 13" descr="射箭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628775"/>
            <a:ext cx="4932363" cy="299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73763" y="1438275"/>
            <a:ext cx="2125663" cy="3379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      射箭时弓的形变越大，箭射得越远，弹性势能越大。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99" name="Picture 35" descr="建筑工地安全警示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258763"/>
            <a:ext cx="4389438" cy="6048375"/>
          </a:xfrm>
          <a:prstGeom prst="rect">
            <a:avLst/>
          </a:prstGeom>
          <a:noFill/>
          <a:ln w="381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301" name="AutoShape 37"/>
          <p:cNvSpPr/>
          <p:nvPr/>
        </p:nvSpPr>
        <p:spPr>
          <a:xfrm>
            <a:off x="6300788" y="2384425"/>
            <a:ext cx="2447925" cy="792163"/>
          </a:xfrm>
          <a:prstGeom prst="wedgeRoundRectCallout">
            <a:avLst>
              <a:gd name="adj1" fmla="val -125875"/>
              <a:gd name="adj2" fmla="val 289477"/>
              <a:gd name="adj3" fmla="val 16667"/>
            </a:avLst>
          </a:prstGeom>
          <a:solidFill>
            <a:srgbClr val="FBCFAB"/>
          </a:solidFill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zh-CN" altLang="en-US" sz="3200" dirty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为什么？</a:t>
            </a:r>
            <a:endParaRPr lang="zh-CN" altLang="en-US" sz="3200" dirty="0">
              <a:solidFill>
                <a:srgbClr val="CC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pic>
        <p:nvPicPr>
          <p:cNvPr id="11298" name="Picture 34" descr="施工场地当心坠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260350"/>
            <a:ext cx="4179887" cy="6048375"/>
          </a:xfrm>
          <a:prstGeom prst="rect">
            <a:avLst/>
          </a:prstGeom>
          <a:noFill/>
          <a:ln w="381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796925" y="1039813"/>
            <a:ext cx="7696200" cy="2641600"/>
            <a:chOff x="317" y="-137"/>
            <a:chExt cx="5262" cy="1923"/>
          </a:xfrm>
        </p:grpSpPr>
        <p:pic>
          <p:nvPicPr>
            <p:cNvPr id="26633" name="TextBox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17" y="-137"/>
              <a:ext cx="5262" cy="19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4" name="Text Box 5"/>
            <p:cNvSpPr txBox="1"/>
            <p:nvPr/>
          </p:nvSpPr>
          <p:spPr>
            <a:xfrm>
              <a:off x="472" y="30"/>
              <a:ext cx="4788" cy="1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5000"/>
                </a:lnSpc>
              </a:pPr>
              <a:r>
                <a:rPr lang="zh-CN" altLang="en-US" sz="2800" dirty="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　   </a:t>
              </a:r>
              <a:r>
                <a:rPr lang="zh-CN" altLang="en-US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重力势能的大小与高度、质量有关，质量相同的物体，高度越大，重力势能越大；高度相同的物体，质量越大，它的重力势能也越大。</a:t>
              </a:r>
              <a:endParaRPr lang="zh-CN" altLang="en-US" sz="2800" dirty="0">
                <a:solidFill>
                  <a:schemeClr val="bg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796925" y="3833813"/>
            <a:ext cx="7807325" cy="1619250"/>
            <a:chOff x="317" y="187"/>
            <a:chExt cx="5262" cy="1694"/>
          </a:xfrm>
        </p:grpSpPr>
        <p:pic>
          <p:nvPicPr>
            <p:cNvPr id="26631" name="TextBox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17" y="187"/>
              <a:ext cx="5262" cy="16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2" name="Text Box 8"/>
            <p:cNvSpPr txBox="1"/>
            <p:nvPr/>
          </p:nvSpPr>
          <p:spPr>
            <a:xfrm>
              <a:off x="504" y="403"/>
              <a:ext cx="4788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25000"/>
                </a:lnSpc>
              </a:pPr>
              <a:r>
                <a:rPr lang="zh-CN" altLang="en-US" sz="2800" dirty="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　</a:t>
              </a:r>
              <a:r>
                <a:rPr lang="zh-CN" altLang="en-US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弹性势能大小与形变大小有关，物体的弹性形变越大，弹性势能越大。</a:t>
              </a:r>
              <a:endParaRPr lang="zh-CN" altLang="en-US" sz="2800" dirty="0">
                <a:solidFill>
                  <a:schemeClr val="bg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628" name="Group 9"/>
          <p:cNvGrpSpPr/>
          <p:nvPr/>
        </p:nvGrpSpPr>
        <p:grpSpPr>
          <a:xfrm>
            <a:off x="3467100" y="174625"/>
            <a:ext cx="2116138" cy="712788"/>
            <a:chOff x="300" y="1281"/>
            <a:chExt cx="1333" cy="449"/>
          </a:xfrm>
        </p:grpSpPr>
        <p:pic>
          <p:nvPicPr>
            <p:cNvPr id="26629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0" y="1281"/>
              <a:ext cx="1333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0" name="Text Box 11"/>
            <p:cNvSpPr txBox="1"/>
            <p:nvPr/>
          </p:nvSpPr>
          <p:spPr>
            <a:xfrm>
              <a:off x="396" y="1354"/>
              <a:ext cx="10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结    论</a:t>
              </a:r>
              <a:endParaRPr lang="zh-CN" altLang="en-US" sz="2800" dirty="0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3"/>
          <p:cNvSpPr txBox="1"/>
          <p:nvPr/>
        </p:nvSpPr>
        <p:spPr>
          <a:xfrm>
            <a:off x="989013" y="1162050"/>
            <a:ext cx="7165975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 Italic" pitchFamily="18" charset="0"/>
                <a:ea typeface="黑体" panose="02010609060101010101" pitchFamily="49" charset="-122"/>
              </a:rPr>
              <a:t>练习</a:t>
            </a:r>
            <a:r>
              <a:rPr lang="en-US" altLang="zh-CN" sz="2800" dirty="0">
                <a:solidFill>
                  <a:schemeClr val="hlink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　判断下列说法正确的是（   ）</a:t>
            </a:r>
            <a:endParaRPr lang="zh-CN" altLang="en-US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．速度大的球一定比速度小的球动能大</a:t>
            </a:r>
            <a:endParaRPr lang="zh-CN" altLang="en-US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．同一辆车运动速度越大动能就越</a:t>
            </a:r>
            <a:endParaRPr lang="en-US" altLang="zh-CN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．子弹的速度比火车的速度大，所以子弹动能就比火车动能</a:t>
            </a:r>
            <a:endParaRPr lang="en-US" altLang="zh-CN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D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．平直公路上匀速行驶洒水的洒水车动能不变</a:t>
            </a:r>
            <a:endParaRPr lang="zh-CN" altLang="en-US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pSp>
        <p:nvGrpSpPr>
          <p:cNvPr id="27651" name="Group 16"/>
          <p:cNvGrpSpPr/>
          <p:nvPr/>
        </p:nvGrpSpPr>
        <p:grpSpPr>
          <a:xfrm>
            <a:off x="3433763" y="404813"/>
            <a:ext cx="2290762" cy="715962"/>
            <a:chOff x="246" y="660"/>
            <a:chExt cx="1443" cy="451"/>
          </a:xfrm>
        </p:grpSpPr>
        <p:pic>
          <p:nvPicPr>
            <p:cNvPr id="27652" name="TextBox 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46" y="66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3" name="Text Box 18"/>
            <p:cNvSpPr txBox="1"/>
            <p:nvPr/>
          </p:nvSpPr>
          <p:spPr>
            <a:xfrm>
              <a:off x="440" y="686"/>
              <a:ext cx="95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32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练一练</a:t>
              </a:r>
              <a:endParaRPr lang="zh-CN" altLang="en-US" sz="3200" dirty="0">
                <a:solidFill>
                  <a:schemeClr val="bg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73138" y="441325"/>
            <a:ext cx="71993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练习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　一架沿竖直方向上升的直升机，它具有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　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)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．动能                           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．重力势能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．弹性势能                   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D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．动能和重力势能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979488" y="2708275"/>
            <a:ext cx="7200900" cy="34575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hlink"/>
                </a:solidFill>
                <a:latin typeface="Times New Roman Italic" pitchFamily="18" charset="0"/>
                <a:ea typeface="黑体" panose="02010609060101010101" pitchFamily="49" charset="-122"/>
              </a:rPr>
              <a:t>练习</a:t>
            </a:r>
            <a:r>
              <a:rPr lang="en-US" altLang="zh-CN" sz="2800" dirty="0">
                <a:solidFill>
                  <a:schemeClr val="hlink"/>
                </a:solidFill>
                <a:latin typeface="Times New Roman Italic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　某同学骑自行车上坡时，速度越来越慢，则车和人的（     ）。</a:t>
            </a:r>
            <a:endParaRPr lang="zh-CN" altLang="en-US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．动能变大，重力势能变大</a:t>
            </a:r>
            <a:endParaRPr lang="zh-CN" altLang="en-US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．动能变小，重力势能变小</a:t>
            </a:r>
            <a:endParaRPr lang="zh-CN" altLang="en-US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．动能不变，重力势能不变</a:t>
            </a:r>
            <a:endParaRPr lang="zh-CN" altLang="en-US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D</a:t>
            </a: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．动能变小，重力势能变大</a:t>
            </a:r>
            <a:endParaRPr lang="en-US" altLang="zh-CN" sz="2800" dirty="0">
              <a:solidFill>
                <a:srgbClr val="0D0D0D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3200400" y="809625"/>
            <a:ext cx="3097213" cy="2613025"/>
            <a:chOff x="1973" y="572"/>
            <a:chExt cx="1951" cy="1646"/>
          </a:xfrm>
        </p:grpSpPr>
        <p:pic>
          <p:nvPicPr>
            <p:cNvPr id="11285" name="Picture 4" descr="ipod3"/>
            <p:cNvPicPr>
              <a:picLocks noChangeAspect="1"/>
            </p:cNvPicPr>
            <p:nvPr/>
          </p:nvPicPr>
          <p:blipFill>
            <a:blip r:embed="rId1"/>
            <a:srcRect r="5141"/>
            <a:stretch>
              <a:fillRect/>
            </a:stretch>
          </p:blipFill>
          <p:spPr>
            <a:xfrm>
              <a:off x="2154" y="890"/>
              <a:ext cx="1679" cy="1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6" name="Text Box 5"/>
            <p:cNvSpPr txBox="1"/>
            <p:nvPr/>
          </p:nvSpPr>
          <p:spPr>
            <a:xfrm>
              <a:off x="1973" y="572"/>
              <a:ext cx="195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176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400" dirty="0">
                  <a:solidFill>
                    <a:srgbClr val="00176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．高挂在枝头的苹果</a:t>
              </a:r>
              <a:endParaRPr lang="zh-CN" altLang="en-US" sz="24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249238" y="884238"/>
            <a:ext cx="3168650" cy="2549525"/>
            <a:chOff x="113" y="618"/>
            <a:chExt cx="1996" cy="1606"/>
          </a:xfrm>
        </p:grpSpPr>
        <p:pic>
          <p:nvPicPr>
            <p:cNvPr id="11283" name="Picture 16" descr="马自达"/>
            <p:cNvPicPr>
              <a:picLocks noChangeAspect="1"/>
            </p:cNvPicPr>
            <p:nvPr/>
          </p:nvPicPr>
          <p:blipFill>
            <a:blip r:embed="rId2"/>
            <a:srcRect r="4559"/>
            <a:stretch>
              <a:fillRect/>
            </a:stretch>
          </p:blipFill>
          <p:spPr>
            <a:xfrm>
              <a:off x="113" y="890"/>
              <a:ext cx="1996" cy="13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4" name="Text Box 17"/>
            <p:cNvSpPr txBox="1"/>
            <p:nvPr/>
          </p:nvSpPr>
          <p:spPr>
            <a:xfrm>
              <a:off x="340" y="618"/>
              <a:ext cx="149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176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1</a:t>
              </a:r>
              <a:r>
                <a:rPr lang="zh-CN" altLang="en-US" sz="2400" dirty="0">
                  <a:solidFill>
                    <a:srgbClr val="00176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．疾驰的汽车</a:t>
              </a:r>
              <a:endParaRPr lang="zh-CN" altLang="en-US" sz="24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039735" y="123067"/>
            <a:ext cx="3096344" cy="588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不同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形式的能量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" name="Group 50"/>
          <p:cNvGrpSpPr/>
          <p:nvPr/>
        </p:nvGrpSpPr>
        <p:grpSpPr>
          <a:xfrm>
            <a:off x="2881313" y="3398838"/>
            <a:ext cx="2798762" cy="2947987"/>
            <a:chOff x="1723" y="2296"/>
            <a:chExt cx="1763" cy="1857"/>
          </a:xfrm>
        </p:grpSpPr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1823" y="2296"/>
              <a:ext cx="1465" cy="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en-US" altLang="zh-CN" sz="2400" kern="1200" cap="none" spc="0" normalizeH="0" baseline="0" noProof="0"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cs typeface="+mn-cs"/>
                </a:rPr>
                <a:t>5</a:t>
              </a:r>
              <a:r>
                <a:rPr kumimoji="1" lang="zh-CN" altLang="en-US" sz="2400" kern="1200" cap="none" spc="0" normalizeH="0" baseline="0" noProof="0"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cs typeface="+mn-cs"/>
                </a:rPr>
                <a:t>．拉开的弓</a:t>
              </a:r>
              <a:endParaRPr kumimoji="1" lang="zh-CN" altLang="en-US" sz="2400" kern="1200" cap="none" spc="0" normalizeH="0" baseline="0" noProof="0">
                <a:solidFill>
                  <a:srgbClr val="0017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11282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" y="2679"/>
              <a:ext cx="1763" cy="147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Group 49"/>
          <p:cNvGrpSpPr/>
          <p:nvPr/>
        </p:nvGrpSpPr>
        <p:grpSpPr>
          <a:xfrm>
            <a:off x="6164263" y="762000"/>
            <a:ext cx="2987675" cy="2671763"/>
            <a:chOff x="3856" y="557"/>
            <a:chExt cx="1882" cy="1683"/>
          </a:xfrm>
        </p:grpSpPr>
        <p:pic>
          <p:nvPicPr>
            <p:cNvPr id="11279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3" y="925"/>
              <a:ext cx="1679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0" name="Text Box 20"/>
            <p:cNvSpPr txBox="1"/>
            <p:nvPr/>
          </p:nvSpPr>
          <p:spPr>
            <a:xfrm>
              <a:off x="3856" y="557"/>
              <a:ext cx="18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00176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400" dirty="0">
                  <a:solidFill>
                    <a:srgbClr val="00176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．拉伸变形的皮筋</a:t>
              </a:r>
              <a:endParaRPr lang="zh-CN" altLang="en-US" sz="24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5854700" y="3470275"/>
            <a:ext cx="3132138" cy="2876550"/>
            <a:chOff x="3787" y="2663"/>
            <a:chExt cx="1815" cy="1517"/>
          </a:xfrm>
        </p:grpSpPr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105" y="2663"/>
              <a:ext cx="1315" cy="2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en-US" altLang="zh-CN" sz="2400" kern="1200" cap="none" spc="0" normalizeH="0" baseline="0" noProof="0"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cs typeface="+mn-cs"/>
                </a:rPr>
                <a:t>6</a:t>
              </a:r>
              <a:r>
                <a:rPr kumimoji="1" lang="zh-CN" altLang="en-US" sz="2400" kern="1200" cap="none" spc="0" normalizeH="0" baseline="0" noProof="0"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cs typeface="+mn-cs"/>
                </a:rPr>
                <a:t>．流动的水</a:t>
              </a:r>
              <a:endParaRPr kumimoji="1" lang="zh-CN" altLang="en-US" sz="2400" kern="1200" cap="none" spc="0" normalizeH="0" baseline="0" noProof="0">
                <a:solidFill>
                  <a:srgbClr val="0017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11278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7" y="2921"/>
              <a:ext cx="1815" cy="125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Group 48"/>
          <p:cNvGrpSpPr/>
          <p:nvPr/>
        </p:nvGrpSpPr>
        <p:grpSpPr>
          <a:xfrm>
            <a:off x="328613" y="3416300"/>
            <a:ext cx="2376487" cy="3001963"/>
            <a:chOff x="295" y="2341"/>
            <a:chExt cx="1497" cy="1869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295" y="2341"/>
              <a:ext cx="1497" cy="2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en-US" altLang="zh-CN" sz="2400" kern="1200" cap="none" spc="0" normalizeH="0" baseline="0" noProof="0"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cs typeface="+mn-cs"/>
                </a:rPr>
                <a:t>4</a:t>
              </a:r>
              <a:r>
                <a:rPr kumimoji="1" lang="zh-CN" altLang="en-US" sz="2400" kern="1200" cap="none" spc="0" normalizeH="0" baseline="0" noProof="0">
                  <a:solidFill>
                    <a:srgbClr val="00176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cs typeface="+mn-cs"/>
                </a:rPr>
                <a:t>．高举的重锤</a:t>
              </a:r>
              <a:endParaRPr kumimoji="1" lang="zh-CN" altLang="en-US" sz="2400" kern="1200" cap="none" spc="0" normalizeH="0" baseline="0" noProof="0">
                <a:solidFill>
                  <a:srgbClr val="0017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11276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" y="2614"/>
              <a:ext cx="1272" cy="159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857488" y="764704"/>
            <a:ext cx="3429024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课堂小结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9701" name="Group 27"/>
          <p:cNvGrpSpPr/>
          <p:nvPr/>
        </p:nvGrpSpPr>
        <p:grpSpPr>
          <a:xfrm>
            <a:off x="684213" y="2205038"/>
            <a:ext cx="7669212" cy="2489200"/>
            <a:chOff x="476" y="1684"/>
            <a:chExt cx="4831" cy="1568"/>
          </a:xfrm>
        </p:grpSpPr>
        <p:grpSp>
          <p:nvGrpSpPr>
            <p:cNvPr id="29702" name="Group 26"/>
            <p:cNvGrpSpPr/>
            <p:nvPr/>
          </p:nvGrpSpPr>
          <p:grpSpPr>
            <a:xfrm>
              <a:off x="476" y="1697"/>
              <a:ext cx="1814" cy="1555"/>
              <a:chOff x="522" y="1697"/>
              <a:chExt cx="1768" cy="1555"/>
            </a:xfrm>
          </p:grpSpPr>
          <p:pic>
            <p:nvPicPr>
              <p:cNvPr id="29715" name="单圆角矩形 2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2" y="1697"/>
                <a:ext cx="1768" cy="155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16" name="Text Box 6"/>
              <p:cNvSpPr txBox="1"/>
              <p:nvPr/>
            </p:nvSpPr>
            <p:spPr>
              <a:xfrm>
                <a:off x="612" y="1752"/>
                <a:ext cx="1066" cy="13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p>
                <a:pPr algn="ctr" eaLnBrk="1" hangingPunct="1"/>
                <a:r>
                  <a:rPr lang="zh-CN" altLang="en-US" sz="2800" dirty="0">
                    <a:solidFill>
                      <a:schemeClr val="bg1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动能大小与什么因素有关？</a:t>
                </a:r>
                <a:endParaRPr lang="zh-CN" altLang="en-US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" name="单圆角矩形 3"/>
            <p:cNvSpPr/>
            <p:nvPr/>
          </p:nvSpPr>
          <p:spPr>
            <a:xfrm>
              <a:off x="2356" y="1708"/>
              <a:ext cx="1202" cy="1485"/>
            </a:xfrm>
            <a:prstGeom prst="snip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 Italic" pitchFamily="18" charset="0"/>
                  <a:ea typeface="黑体" panose="02010609060101010101" pitchFamily="49" charset="-122"/>
                  <a:cs typeface="+mn-cs"/>
                </a:rPr>
                <a:t>重力势能大小与什么因素有关？</a:t>
              </a: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29706" name="Group 25"/>
            <p:cNvGrpSpPr/>
            <p:nvPr/>
          </p:nvGrpSpPr>
          <p:grpSpPr>
            <a:xfrm>
              <a:off x="3506" y="1743"/>
              <a:ext cx="1801" cy="1506"/>
              <a:chOff x="3506" y="1743"/>
              <a:chExt cx="1801" cy="1556"/>
            </a:xfrm>
          </p:grpSpPr>
          <p:pic>
            <p:nvPicPr>
              <p:cNvPr id="29713" name="单圆角矩形 4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06" y="1743"/>
                <a:ext cx="1801" cy="15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14" name="Text Box 12"/>
              <p:cNvSpPr txBox="1"/>
              <p:nvPr/>
            </p:nvSpPr>
            <p:spPr>
              <a:xfrm>
                <a:off x="4145" y="1808"/>
                <a:ext cx="1116" cy="14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p>
                <a:pPr eaLnBrk="1" hangingPunct="1"/>
                <a:r>
                  <a:rPr lang="zh-CN" altLang="en-US" sz="2800" dirty="0">
                    <a:solidFill>
                      <a:schemeClr val="bg1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弹性势能大小与什么因素有关？</a:t>
                </a:r>
                <a:endParaRPr lang="zh-CN" altLang="en-US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9707" name="Group 24"/>
            <p:cNvGrpSpPr/>
            <p:nvPr/>
          </p:nvGrpSpPr>
          <p:grpSpPr>
            <a:xfrm>
              <a:off x="1851" y="2183"/>
              <a:ext cx="388" cy="697"/>
              <a:chOff x="1851" y="2183"/>
              <a:chExt cx="388" cy="697"/>
            </a:xfrm>
          </p:grpSpPr>
          <p:pic>
            <p:nvPicPr>
              <p:cNvPr id="29711" name="燕尾形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1" y="2205"/>
                <a:ext cx="388" cy="6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12" name="Text Box 15"/>
              <p:cNvSpPr txBox="1"/>
              <p:nvPr/>
            </p:nvSpPr>
            <p:spPr>
              <a:xfrm>
                <a:off x="1890" y="2183"/>
                <a:ext cx="315" cy="5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7" name="燕尾形 6"/>
            <p:cNvSpPr/>
            <p:nvPr/>
          </p:nvSpPr>
          <p:spPr>
            <a:xfrm>
              <a:off x="3664" y="2223"/>
              <a:ext cx="315" cy="579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1744663" y="549275"/>
            <a:ext cx="6842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0026A5"/>
                </a:solidFill>
                <a:latin typeface="Times New Roman Italic" pitchFamily="18" charset="0"/>
                <a:ea typeface="黑体" panose="02010609060101010101" pitchFamily="49" charset="-122"/>
              </a:rPr>
              <a:t>高举的重锤　　能把地面　　砸陷</a:t>
            </a:r>
            <a:endParaRPr lang="zh-CN" altLang="en-US" sz="2800" dirty="0">
              <a:solidFill>
                <a:srgbClr val="0026A5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2171700" y="1257300"/>
            <a:ext cx="64087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26A5"/>
                </a:solidFill>
                <a:latin typeface="Times New Roman Italic" pitchFamily="18" charset="0"/>
                <a:ea typeface="黑体" panose="02010609060101010101" pitchFamily="49" charset="-122"/>
              </a:rPr>
              <a:t>流动的水　   能把石头        冲走</a:t>
            </a:r>
            <a:endParaRPr lang="zh-CN" altLang="en-US" sz="2800" dirty="0">
              <a:solidFill>
                <a:srgbClr val="0026A5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2170113" y="1965325"/>
            <a:ext cx="6515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26A5"/>
                </a:solidFill>
                <a:latin typeface="Times New Roman Italic" pitchFamily="18" charset="0"/>
                <a:ea typeface="黑体" panose="02010609060101010101" pitchFamily="49" charset="-122"/>
              </a:rPr>
              <a:t>拉圆的弓　    能把箭　       弹射开</a:t>
            </a:r>
            <a:endParaRPr lang="zh-CN" altLang="en-US" sz="2800" dirty="0">
              <a:solidFill>
                <a:srgbClr val="0026A5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979738" y="2598738"/>
            <a:ext cx="4311650" cy="649287"/>
            <a:chOff x="1565" y="2425"/>
            <a:chExt cx="2661" cy="409"/>
          </a:xfrm>
        </p:grpSpPr>
        <p:sp>
          <p:nvSpPr>
            <p:cNvPr id="12300" name="圆角矩形 7"/>
            <p:cNvSpPr/>
            <p:nvPr/>
          </p:nvSpPr>
          <p:spPr>
            <a:xfrm>
              <a:off x="1573" y="2425"/>
              <a:ext cx="2602" cy="40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5400" cap="flat" cmpd="sng">
              <a:solidFill>
                <a:srgbClr val="3D8F95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>
                <a:lnSpc>
                  <a:spcPct val="125000"/>
                </a:lnSpc>
              </a:pPr>
              <a:r>
                <a:rPr lang="zh-CN" altLang="en-US" sz="2400" dirty="0">
                  <a:latin typeface="Times New Roman Italic" pitchFamily="18" charset="0"/>
                  <a:ea typeface="黑体" panose="02010609060101010101" pitchFamily="49" charset="-122"/>
                </a:rPr>
                <a:t>　　</a:t>
              </a:r>
              <a:endParaRPr lang="zh-CN" altLang="en-US" sz="2400" dirty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301" name="Rectangle 23"/>
            <p:cNvSpPr/>
            <p:nvPr/>
          </p:nvSpPr>
          <p:spPr>
            <a:xfrm>
              <a:off x="1565" y="2454"/>
              <a:ext cx="2661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800" dirty="0">
                  <a:latin typeface="Times New Roman Italic" pitchFamily="18" charset="0"/>
                  <a:ea typeface="黑体" panose="02010609060101010101" pitchFamily="49" charset="-122"/>
                </a:rPr>
                <a:t>物体       能够对外       做功</a:t>
              </a:r>
              <a:endParaRPr lang="zh-CN" altLang="en-US" sz="2800" dirty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1744663" y="3705225"/>
            <a:ext cx="5346700" cy="2036763"/>
            <a:chOff x="1247" y="2704"/>
            <a:chExt cx="3368" cy="1283"/>
          </a:xfrm>
        </p:grpSpPr>
        <p:sp>
          <p:nvSpPr>
            <p:cNvPr id="12295" name="Rectangle 26"/>
            <p:cNvSpPr/>
            <p:nvPr/>
          </p:nvSpPr>
          <p:spPr>
            <a:xfrm>
              <a:off x="1248" y="2704"/>
              <a:ext cx="1259" cy="330"/>
            </a:xfrm>
            <a:prstGeom prst="rect">
              <a:avLst/>
            </a:prstGeom>
            <a:noFill/>
            <a:ln w="28575" cap="flat" cmpd="sng">
              <a:solidFill>
                <a:srgbClr val="F7994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Times New Roman Italic" pitchFamily="18" charset="0"/>
                  <a:ea typeface="黑体" panose="02010609060101010101" pitchFamily="49" charset="-122"/>
                </a:rPr>
                <a:t>高举的重锤</a:t>
              </a:r>
              <a:endParaRPr lang="zh-CN" altLang="en-US" sz="2800" dirty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296" name="Rectangle 27"/>
            <p:cNvSpPr/>
            <p:nvPr/>
          </p:nvSpPr>
          <p:spPr>
            <a:xfrm>
              <a:off x="1247" y="3657"/>
              <a:ext cx="1271" cy="330"/>
            </a:xfrm>
            <a:prstGeom prst="rect">
              <a:avLst/>
            </a:prstGeom>
            <a:noFill/>
            <a:ln w="28575" cap="flat" cmpd="sng">
              <a:solidFill>
                <a:srgbClr val="F7994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dirty="0">
                  <a:latin typeface="Times New Roman Italic" pitchFamily="18" charset="0"/>
                  <a:ea typeface="黑体" panose="02010609060101010101" pitchFamily="49" charset="-122"/>
                </a:rPr>
                <a:t>流动的水</a:t>
              </a:r>
              <a:endParaRPr lang="zh-CN" altLang="en-US" sz="2800" dirty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297" name="Rectangle 28"/>
            <p:cNvSpPr/>
            <p:nvPr/>
          </p:nvSpPr>
          <p:spPr>
            <a:xfrm>
              <a:off x="1248" y="3158"/>
              <a:ext cx="1270" cy="330"/>
            </a:xfrm>
            <a:prstGeom prst="rect">
              <a:avLst/>
            </a:prstGeom>
            <a:noFill/>
            <a:ln w="28575" cap="flat" cmpd="sng">
              <a:solidFill>
                <a:srgbClr val="F7994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dirty="0">
                  <a:latin typeface="Times New Roman Italic" pitchFamily="18" charset="0"/>
                  <a:ea typeface="黑体" panose="02010609060101010101" pitchFamily="49" charset="-122"/>
                </a:rPr>
                <a:t>拉圆的弓</a:t>
              </a:r>
              <a:endParaRPr lang="zh-CN" altLang="en-US" sz="2800" dirty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298" name="Rectangle 29"/>
            <p:cNvSpPr/>
            <p:nvPr/>
          </p:nvSpPr>
          <p:spPr>
            <a:xfrm>
              <a:off x="3470" y="3112"/>
              <a:ext cx="1145" cy="399"/>
            </a:xfrm>
            <a:prstGeom prst="rect">
              <a:avLst/>
            </a:prstGeom>
            <a:noFill/>
            <a:ln w="28575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10000"/>
                </a:lnSpc>
              </a:pPr>
              <a:r>
                <a:rPr lang="zh-CN" altLang="en-US" sz="3200" dirty="0">
                  <a:solidFill>
                    <a:srgbClr val="0026A5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具有</a:t>
              </a:r>
              <a:r>
                <a:rPr lang="zh-CN" altLang="en-US" sz="3200" dirty="0">
                  <a:solidFill>
                    <a:srgbClr val="CC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能量</a:t>
              </a:r>
              <a:endParaRPr lang="zh-CN" altLang="en-US" sz="3200" dirty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299" name="AutoShape 30"/>
            <p:cNvSpPr/>
            <p:nvPr/>
          </p:nvSpPr>
          <p:spPr>
            <a:xfrm>
              <a:off x="2835" y="2893"/>
              <a:ext cx="226" cy="1021"/>
            </a:xfrm>
            <a:prstGeom prst="rightBrace">
              <a:avLst>
                <a:gd name="adj1" fmla="val 30097"/>
                <a:gd name="adj2" fmla="val 50000"/>
              </a:avLst>
            </a:prstGeom>
            <a:noFill/>
            <a:ln w="28575" cap="flat" cmpd="sng">
              <a:solidFill>
                <a:srgbClr val="F7994B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1" hangingPunct="1"/>
              <a:endParaRPr lang="zh-CN" altLang="en-US" dirty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3"/>
          <p:cNvSpPr txBox="1"/>
          <p:nvPr/>
        </p:nvSpPr>
        <p:spPr>
          <a:xfrm>
            <a:off x="939800" y="225425"/>
            <a:ext cx="5545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2391"/>
                </a:solidFill>
                <a:latin typeface="Times New Roman Italic" pitchFamily="18" charset="0"/>
                <a:ea typeface="黑体" panose="02010609060101010101" pitchFamily="49" charset="-122"/>
              </a:rPr>
              <a:t>一、能量</a:t>
            </a:r>
            <a:endParaRPr lang="zh-CN" altLang="en-US" sz="3200" dirty="0">
              <a:solidFill>
                <a:srgbClr val="00239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39800" y="944563"/>
            <a:ext cx="7129463" cy="647700"/>
          </a:xfrm>
          <a:prstGeom prst="roundRect">
            <a:avLst>
              <a:gd name="adj" fmla="val 16667"/>
            </a:avLst>
          </a:prstGeom>
          <a:solidFill>
            <a:srgbClr val="FBCFAB"/>
          </a:solidFill>
          <a:ln w="25400" cap="flat" cmpd="sng">
            <a:solidFill>
              <a:srgbClr val="FF993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rgbClr val="0D0D0D"/>
                </a:solidFill>
                <a:latin typeface="Times New Roman Italic" pitchFamily="18" charset="0"/>
                <a:ea typeface="黑体" panose="02010609060101010101" pitchFamily="49" charset="-122"/>
              </a:rPr>
              <a:t> 物体能够对外做功，表示这个物体具有能量</a:t>
            </a:r>
            <a:endParaRPr lang="zh-CN" altLang="en-US" sz="2800" dirty="0">
              <a:solidFill>
                <a:srgbClr val="CC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049963" y="2665413"/>
            <a:ext cx="649288" cy="360363"/>
          </a:xfrm>
          <a:prstGeom prst="rightArrow">
            <a:avLst>
              <a:gd name="adj1" fmla="val 50000"/>
              <a:gd name="adj2" fmla="val 45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916738" y="2544763"/>
            <a:ext cx="158432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动能</a:t>
            </a: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" name="Picture 16" descr="马自达"/>
          <p:cNvPicPr>
            <a:picLocks noChangeAspect="1"/>
          </p:cNvPicPr>
          <p:nvPr/>
        </p:nvPicPr>
        <p:blipFill>
          <a:blip r:embed="rId1"/>
          <a:srcRect r="4559"/>
          <a:stretch>
            <a:fillRect/>
          </a:stretch>
        </p:blipFill>
        <p:spPr>
          <a:xfrm>
            <a:off x="939800" y="2044700"/>
            <a:ext cx="2232025" cy="1601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13" y="2027238"/>
            <a:ext cx="2519362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926263" y="4657725"/>
            <a:ext cx="1189038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势能</a:t>
            </a:r>
            <a:endParaRPr kumimoji="1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2" name="Picture 4" descr="ipod3"/>
          <p:cNvPicPr>
            <a:picLocks noChangeAspect="1"/>
          </p:cNvPicPr>
          <p:nvPr/>
        </p:nvPicPr>
        <p:blipFill>
          <a:blip r:embed="rId3"/>
          <a:srcRect r="5141"/>
          <a:stretch>
            <a:fillRect/>
          </a:stretch>
        </p:blipFill>
        <p:spPr>
          <a:xfrm>
            <a:off x="866775" y="4124325"/>
            <a:ext cx="2087563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88" y="4273550"/>
            <a:ext cx="2233612" cy="1719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049963" y="4797425"/>
            <a:ext cx="649288" cy="360363"/>
          </a:xfrm>
          <a:prstGeom prst="rightArrow">
            <a:avLst>
              <a:gd name="adj1" fmla="val 50000"/>
              <a:gd name="adj2" fmla="val 45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3"/>
          <p:cNvSpPr txBox="1"/>
          <p:nvPr/>
        </p:nvSpPr>
        <p:spPr>
          <a:xfrm>
            <a:off x="949325" y="485775"/>
            <a:ext cx="5545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2391"/>
                </a:solidFill>
                <a:latin typeface="Times New Roman Italic" pitchFamily="18" charset="0"/>
                <a:ea typeface="黑体" panose="02010609060101010101" pitchFamily="49" charset="-122"/>
              </a:rPr>
              <a:t>二、能量的不同形式</a:t>
            </a:r>
            <a:endParaRPr lang="zh-CN" altLang="en-US" sz="3200" dirty="0">
              <a:solidFill>
                <a:srgbClr val="00239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949325" y="1414463"/>
            <a:ext cx="7848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．动能：物体由于运动而具有的能。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955675" y="3340100"/>
            <a:ext cx="1800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．势能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8" name="AutoShape 5"/>
          <p:cNvSpPr/>
          <p:nvPr/>
        </p:nvSpPr>
        <p:spPr bwMode="auto">
          <a:xfrm>
            <a:off x="2338388" y="2519363"/>
            <a:ext cx="360363" cy="2160588"/>
          </a:xfrm>
          <a:prstGeom prst="leftBrace">
            <a:avLst>
              <a:gd name="adj1" fmla="val 499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2771775" y="2228850"/>
            <a:ext cx="5507038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重力势能：物体由于被举高而具有的能量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2771775" y="4044950"/>
            <a:ext cx="5399088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弹性势能：物体由于弹性形变而具有的能量</a:t>
            </a:r>
            <a:endParaRPr lang="zh-CN" altLang="en-US" sz="2800" dirty="0">
              <a:solidFill>
                <a:srgbClr val="00176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4" name="Text Box 4"/>
          <p:cNvSpPr txBox="1"/>
          <p:nvPr/>
        </p:nvSpPr>
        <p:spPr>
          <a:xfrm>
            <a:off x="2544763" y="1719263"/>
            <a:ext cx="446405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动能大小可能与速度有关</a:t>
            </a:r>
            <a:endParaRPr lang="zh-CN" altLang="en-US" sz="2800" dirty="0">
              <a:solidFill>
                <a:srgbClr val="001761"/>
              </a:solidFill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动能大小可能与质量有关</a:t>
            </a:r>
            <a:endParaRPr lang="zh-CN" altLang="en-US" sz="2800" dirty="0">
              <a:solidFill>
                <a:srgbClr val="00176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900113" y="319088"/>
            <a:ext cx="8064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2391"/>
                </a:solidFill>
                <a:latin typeface="Times New Roman Italic" pitchFamily="18" charset="0"/>
                <a:ea typeface="黑体" panose="02010609060101010101" pitchFamily="49" charset="-122"/>
              </a:rPr>
              <a:t>三、</a:t>
            </a:r>
            <a:r>
              <a:rPr lang="zh-CN" altLang="en-US" sz="2800" dirty="0">
                <a:solidFill>
                  <a:srgbClr val="001761"/>
                </a:solidFill>
                <a:latin typeface="Times New Roman Italic" pitchFamily="18" charset="0"/>
                <a:ea typeface="黑体" panose="02010609060101010101" pitchFamily="49" charset="-122"/>
              </a:rPr>
              <a:t>探究：物体动能的大小跟那些因素有关</a:t>
            </a:r>
            <a:endParaRPr lang="zh-CN" altLang="en-US" sz="2800" dirty="0">
              <a:solidFill>
                <a:srgbClr val="001761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763588" y="2836863"/>
            <a:ext cx="2474912" cy="712787"/>
            <a:chOff x="357" y="1026"/>
            <a:chExt cx="1559" cy="449"/>
          </a:xfrm>
        </p:grpSpPr>
        <p:pic>
          <p:nvPicPr>
            <p:cNvPr id="15369" name="TextBox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0" name="Text Box 17"/>
            <p:cNvSpPr txBox="1"/>
            <p:nvPr/>
          </p:nvSpPr>
          <p:spPr>
            <a:xfrm>
              <a:off x="569" y="1087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实验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·</a:t>
              </a:r>
              <a:r>
                <a:rPr lang="zh-CN" altLang="en-US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观察</a:t>
              </a:r>
              <a:endParaRPr lang="zh-CN" altLang="en-US" sz="2800" dirty="0">
                <a:solidFill>
                  <a:schemeClr val="bg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0260" name="Picture 20" descr="探究动能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3724275"/>
            <a:ext cx="6745288" cy="2119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1"/>
          <p:cNvGrpSpPr/>
          <p:nvPr/>
        </p:nvGrpSpPr>
        <p:grpSpPr>
          <a:xfrm>
            <a:off x="892175" y="982663"/>
            <a:ext cx="2474913" cy="712787"/>
            <a:chOff x="357" y="1026"/>
            <a:chExt cx="1559" cy="449"/>
          </a:xfrm>
        </p:grpSpPr>
        <p:pic>
          <p:nvPicPr>
            <p:cNvPr id="15367" name="TextBox 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57" y="1026"/>
              <a:ext cx="1559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8" name="Text Box 23"/>
            <p:cNvSpPr txBox="1"/>
            <p:nvPr/>
          </p:nvSpPr>
          <p:spPr>
            <a:xfrm>
              <a:off x="527" y="1083"/>
              <a:ext cx="13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猜想与假设</a:t>
              </a:r>
              <a:endParaRPr lang="zh-CN" altLang="en-US" sz="2800" dirty="0">
                <a:solidFill>
                  <a:schemeClr val="bg1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charRg st="12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987425" y="260350"/>
            <a:ext cx="7237413" cy="178593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p>
            <a:pPr eaLnBrk="1" hangingPunct="1">
              <a:lnSpc>
                <a:spcPct val="125000"/>
              </a:lnSpc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．让钢球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分别从不同的高度由静止开始滚下，钢球运动到水平面时的快慢一样吗？哪次物体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被撞得远？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pic>
        <p:nvPicPr>
          <p:cNvPr id="16387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6813" y="2241550"/>
            <a:ext cx="6877050" cy="4157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1008063" y="1989138"/>
            <a:ext cx="7127875" cy="239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    实验表明钢球从高出滚下，高度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h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越高，钢球运动到底部时越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_____(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快、慢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，物体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被撞得越远。所以，质量相同时，钢球的速度越大，动能越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 Italic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894" name="Rectangle 6"/>
          <p:cNvSpPr/>
          <p:nvPr/>
        </p:nvSpPr>
        <p:spPr>
          <a:xfrm>
            <a:off x="4679950" y="2665413"/>
            <a:ext cx="5413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快</a:t>
            </a:r>
            <a:endParaRPr lang="zh-CN" altLang="en-US" sz="2800" dirty="0">
              <a:solidFill>
                <a:srgbClr val="CC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37895" name="Rectangle 7"/>
          <p:cNvSpPr/>
          <p:nvPr/>
        </p:nvSpPr>
        <p:spPr>
          <a:xfrm>
            <a:off x="4572000" y="3681413"/>
            <a:ext cx="5413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solidFill>
                  <a:srgbClr val="CC0000"/>
                </a:solidFill>
                <a:latin typeface="Times New Roman Italic" pitchFamily="18" charset="0"/>
                <a:ea typeface="黑体" panose="02010609060101010101" pitchFamily="49" charset="-122"/>
              </a:rPr>
              <a:t>大</a:t>
            </a:r>
            <a:endParaRPr lang="zh-CN" altLang="en-US" sz="2800" dirty="0">
              <a:solidFill>
                <a:srgbClr val="CC0000"/>
              </a:solidFill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894" grpId="0"/>
      <p:bldP spid="378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圆角矩形 3"/>
          <p:cNvSpPr/>
          <p:nvPr/>
        </p:nvSpPr>
        <p:spPr>
          <a:xfrm>
            <a:off x="971550" y="152400"/>
            <a:ext cx="7185025" cy="190817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p>
            <a:pPr algn="just"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改变钢球的质量，让不同的钢球从同一高度由静止开始滚下，哪个钢球把物体</a:t>
            </a:r>
            <a:r>
              <a:rPr lang="en-US" altLang="zh-CN" sz="2800" dirty="0">
                <a:latin typeface="Times New Roman Italic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latin typeface="Times New Roman Italic" pitchFamily="18" charset="0"/>
                <a:ea typeface="黑体" panose="02010609060101010101" pitchFamily="49" charset="-122"/>
              </a:rPr>
              <a:t>撞得远？</a:t>
            </a:r>
            <a:endParaRPr lang="zh-CN" altLang="en-US" sz="28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pic>
        <p:nvPicPr>
          <p:cNvPr id="18435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205038"/>
            <a:ext cx="7040562" cy="414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WPS 演示</Application>
  <PresentationFormat>全屏显示(4:3)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Century Schoolbook</vt:lpstr>
      <vt:lpstr>华文楷体</vt:lpstr>
      <vt:lpstr>Wingdings 2</vt:lpstr>
      <vt:lpstr>Calibri</vt:lpstr>
      <vt:lpstr>黑体</vt:lpstr>
      <vt:lpstr>Times New Roman</vt:lpstr>
      <vt:lpstr>Times New Roman Italic</vt:lpstr>
      <vt:lpstr>Wingdings</vt:lpstr>
      <vt:lpstr>Segoe Print</vt:lpstr>
      <vt:lpstr>微软雅黑</vt:lpstr>
      <vt:lpstr>Arial Unicode MS</vt:lpstr>
      <vt:lpstr>Wingdings</vt:lpstr>
      <vt:lpstr>凸显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138</cp:revision>
  <dcterms:created xsi:type="dcterms:W3CDTF">2012-04-02T08:15:09Z</dcterms:created>
  <dcterms:modified xsi:type="dcterms:W3CDTF">2018-06-19T14:12:50Z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