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188085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44" y="-90"/>
      </p:cViewPr>
      <p:guideLst>
        <p:guide orient="horz" pos="2155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D8E01-F8A9-4ADB-9A2E-BED7BF11A4BA}" type="doc">
      <dgm:prSet loTypeId="urn:microsoft.com/office/officeart/2005/8/layout/hProcess9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/>
        </a:p>
      </dgm:t>
    </dgm:pt>
    <dgm:pt modelId="{2AE19DF5-C207-46B3-BBC8-28C951317B54}" type="parTrans" cxnId="{7BFF9AF8-BFAC-44BF-BA5A-E62C6CCA4F9E}">
      <dgm:prSet/>
      <dgm:spPr/>
      <dgm:t>
        <a:bodyPr/>
        <a:lstStyle/>
        <a:p>
          <a:endParaRPr lang="zh-CN" altLang="en-US"/>
        </a:p>
      </dgm:t>
    </dgm:pt>
    <dgm:pt modelId="{3D4BDD1B-046C-4A87-8F1E-AC1DB4DBB33B}">
      <dgm:prSet phldrT="[文本]"/>
      <dgm:spPr/>
      <dgm:t>
        <a:bodyPr/>
        <a:lstStyle/>
        <a:p>
          <a:r>
            <a:rPr lang="en-US" altLang="zh-CN" smtClean="0"/>
            <a:t>1.</a:t>
          </a:r>
          <a:r>
            <a:rPr lang="zh-CN" altLang="en-US" smtClean="0"/>
            <a:t>学习目标</a:t>
          </a:r>
          <a:endParaRPr lang="zh-CN" altLang="en-US"/>
        </a:p>
      </dgm:t>
    </dgm:pt>
    <dgm:pt modelId="{0FEDAB5B-8ADE-4B45-AF4D-E76553F4B68A}" type="sibTrans" cxnId="{7BFF9AF8-BFAC-44BF-BA5A-E62C6CCA4F9E}">
      <dgm:prSet/>
      <dgm:spPr/>
      <dgm:t>
        <a:bodyPr/>
        <a:lstStyle/>
        <a:p>
          <a:endParaRPr lang="zh-CN" altLang="en-US"/>
        </a:p>
      </dgm:t>
    </dgm:pt>
    <dgm:pt modelId="{60894F46-241E-4B7A-B29C-E309C3EED7C9}" type="parTrans" cxnId="{B4CC545F-95E8-40C2-86CA-9306EC682469}">
      <dgm:prSet/>
      <dgm:spPr/>
      <dgm:t>
        <a:bodyPr/>
        <a:lstStyle/>
        <a:p>
          <a:endParaRPr lang="zh-CN" altLang="en-US"/>
        </a:p>
      </dgm:t>
    </dgm:pt>
    <dgm:pt modelId="{F0CA41D9-EA59-4492-9B40-C05B2F07525E}">
      <dgm:prSet phldrT="[文本]"/>
      <dgm:spPr/>
      <dgm:t>
        <a:bodyPr/>
        <a:lstStyle/>
        <a:p>
          <a:r>
            <a:rPr lang="en-US" altLang="zh-CN" smtClean="0"/>
            <a:t>2.</a:t>
          </a:r>
          <a:r>
            <a:rPr lang="zh-CN" altLang="en-US" smtClean="0"/>
            <a:t>视角</a:t>
          </a:r>
          <a:endParaRPr lang="zh-CN" altLang="en-US"/>
        </a:p>
      </dgm:t>
    </dgm:pt>
    <dgm:pt modelId="{B5541A31-035E-4FEA-B913-D728C085C590}" type="sibTrans" cxnId="{B4CC545F-95E8-40C2-86CA-9306EC682469}">
      <dgm:prSet/>
      <dgm:spPr/>
      <dgm:t>
        <a:bodyPr/>
        <a:lstStyle/>
        <a:p>
          <a:endParaRPr lang="zh-CN" altLang="en-US"/>
        </a:p>
      </dgm:t>
    </dgm:pt>
    <dgm:pt modelId="{4CB56B9B-BD3C-450B-9903-67E624168AB6}" type="parTrans" cxnId="{A4298CD7-8AE5-47A3-A3D3-C09D7B9074F7}">
      <dgm:prSet/>
      <dgm:spPr/>
      <dgm:t>
        <a:bodyPr/>
        <a:lstStyle/>
        <a:p>
          <a:endParaRPr lang="zh-CN" altLang="en-US"/>
        </a:p>
      </dgm:t>
    </dgm:pt>
    <dgm:pt modelId="{F69F9CD1-B918-4F8A-9BFB-13BF0B4D25B3}">
      <dgm:prSet phldrT="[文本]"/>
      <dgm:spPr/>
      <dgm:t>
        <a:bodyPr/>
        <a:lstStyle/>
        <a:p>
          <a:r>
            <a:rPr lang="en-US" altLang="zh-CN" smtClean="0"/>
            <a:t>3.</a:t>
          </a:r>
          <a:r>
            <a:rPr lang="zh-CN" altLang="en-US" smtClean="0"/>
            <a:t>显微镜</a:t>
          </a:r>
          <a:endParaRPr lang="zh-CN" altLang="en-US"/>
        </a:p>
      </dgm:t>
    </dgm:pt>
    <dgm:pt modelId="{D2523EED-B2EE-49B5-A834-A38EC535DC0E}" type="sibTrans" cxnId="{A4298CD7-8AE5-47A3-A3D3-C09D7B9074F7}">
      <dgm:prSet/>
      <dgm:spPr/>
      <dgm:t>
        <a:bodyPr/>
        <a:lstStyle/>
        <a:p>
          <a:endParaRPr lang="zh-CN" altLang="en-US"/>
        </a:p>
      </dgm:t>
    </dgm:pt>
    <dgm:pt modelId="{71320167-6151-463A-9996-09DBF29FBF3B}" type="parTrans" cxnId="{51FA91A8-3696-4747-AE52-D0040471A264}">
      <dgm:prSet/>
      <dgm:spPr/>
      <dgm:t>
        <a:bodyPr/>
        <a:lstStyle/>
        <a:p>
          <a:endParaRPr lang="zh-CN" altLang="en-US"/>
        </a:p>
      </dgm:t>
    </dgm:pt>
    <dgm:pt modelId="{1BE2DC56-8052-4D9B-AA31-CE4F16CE19EC}">
      <dgm:prSet phldrT="[文本]"/>
      <dgm:spPr/>
      <dgm:t>
        <a:bodyPr/>
        <a:lstStyle/>
        <a:p>
          <a:r>
            <a:rPr lang="en-US" altLang="zh-CN" smtClean="0"/>
            <a:t>4.</a:t>
          </a:r>
          <a:r>
            <a:rPr lang="zh-CN" altLang="en-US" smtClean="0"/>
            <a:t>望远镜</a:t>
          </a:r>
          <a:endParaRPr lang="zh-CN" altLang="en-US"/>
        </a:p>
      </dgm:t>
    </dgm:pt>
    <dgm:pt modelId="{06602CE1-8434-45D7-A3A4-5B5D6C73ADD9}" type="sibTrans" cxnId="{51FA91A8-3696-4747-AE52-D0040471A264}">
      <dgm:prSet/>
      <dgm:spPr/>
      <dgm:t>
        <a:bodyPr/>
        <a:lstStyle/>
        <a:p>
          <a:endParaRPr lang="zh-CN" altLang="en-US"/>
        </a:p>
      </dgm:t>
    </dgm:pt>
    <dgm:pt modelId="{D445DD93-5EEA-4D6E-AEE2-A4AE6C5F9059}" type="parTrans" cxnId="{99B7957D-E772-4A2B-BC76-C42961800107}">
      <dgm:prSet/>
      <dgm:spPr/>
      <dgm:t>
        <a:bodyPr/>
        <a:lstStyle/>
        <a:p>
          <a:endParaRPr lang="zh-CN" altLang="en-US"/>
        </a:p>
      </dgm:t>
    </dgm:pt>
    <dgm:pt modelId="{D56AAC5E-A3E3-4071-8BE1-15DA636BD4B8}">
      <dgm:prSet phldrT="[文本]"/>
      <dgm:spPr/>
      <dgm:t>
        <a:bodyPr/>
        <a:lstStyle/>
        <a:p>
          <a:r>
            <a:rPr lang="en-US" altLang="zh-CN" smtClean="0"/>
            <a:t>5.</a:t>
          </a:r>
          <a:r>
            <a:rPr lang="zh-CN" altLang="en-US" smtClean="0"/>
            <a:t>课堂练习</a:t>
          </a:r>
          <a:endParaRPr lang="zh-CN" altLang="en-US"/>
        </a:p>
      </dgm:t>
    </dgm:pt>
    <dgm:pt modelId="{662C97B7-4B20-422E-BA38-9993D2B32C4F}" type="sibTrans" cxnId="{99B7957D-E772-4A2B-BC76-C42961800107}">
      <dgm:prSet/>
      <dgm:spPr/>
      <dgm:t>
        <a:bodyPr/>
        <a:lstStyle/>
        <a:p>
          <a:endParaRPr lang="zh-CN" altLang="en-US"/>
        </a:p>
      </dgm:t>
    </dgm:pt>
    <dgm:pt modelId="{C295CDFB-C12D-4465-B965-BA12E6F5B873}" type="pres">
      <dgm:prSet presAssocID="{BDBD8E01-F8A9-4ADB-9A2E-BED7BF11A4B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/>
        </a:p>
      </dgm:t>
    </dgm:pt>
    <dgm:pt modelId="{2CE63BB2-DE31-4CCD-803C-52C215A0962E}" type="pres">
      <dgm:prSet presAssocID="{BDBD8E01-F8A9-4ADB-9A2E-BED7BF11A4BA}" presName="arrow" presStyleLbl="bgShp" presStyleIdx="0" presStyleCnt="1"/>
      <dgm:spPr/>
      <dgm:t>
        <a:bodyPr/>
        <a:lstStyle/>
        <a:p>
          <a:endParaRPr/>
        </a:p>
      </dgm:t>
    </dgm:pt>
    <dgm:pt modelId="{E4E359D2-F36F-489A-A3E1-29ACB33DEF29}" type="pres">
      <dgm:prSet presAssocID="{BDBD8E01-F8A9-4ADB-9A2E-BED7BF11A4BA}" presName="linearProcess" presStyleCnt="0"/>
      <dgm:spPr/>
      <dgm:t>
        <a:bodyPr/>
        <a:lstStyle/>
        <a:p>
          <a:endParaRPr/>
        </a:p>
      </dgm:t>
    </dgm:pt>
    <dgm:pt modelId="{CE65A639-1E60-492F-98A6-BFCBD3D600FB}" type="pres">
      <dgm:prSet presAssocID="{3D4BDD1B-046C-4A87-8F1E-AC1DB4DBB33B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C2D81F-85E8-42B1-B8B5-C0AD8E9582F1}" type="pres">
      <dgm:prSet presAssocID="{0FEDAB5B-8ADE-4B45-AF4D-E76553F4B68A}" presName="sibTrans" presStyleCnt="0"/>
      <dgm:spPr/>
      <dgm:t>
        <a:bodyPr/>
        <a:lstStyle/>
        <a:p>
          <a:endParaRPr/>
        </a:p>
      </dgm:t>
    </dgm:pt>
    <dgm:pt modelId="{0C917660-5C03-46CC-A2BC-D6926A3E34B1}" type="pres">
      <dgm:prSet presAssocID="{F0CA41D9-EA59-4492-9B40-C05B2F07525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3498D8-21A9-4E57-B074-5F9025772553}" type="pres">
      <dgm:prSet presAssocID="{B5541A31-035E-4FEA-B913-D728C085C590}" presName="sibTrans" presStyleCnt="0"/>
      <dgm:spPr/>
      <dgm:t>
        <a:bodyPr/>
        <a:lstStyle/>
        <a:p>
          <a:endParaRPr/>
        </a:p>
      </dgm:t>
    </dgm:pt>
    <dgm:pt modelId="{43B6A7AE-233E-46B4-B511-98DD1B2BBE92}" type="pres">
      <dgm:prSet presAssocID="{F69F9CD1-B918-4F8A-9BFB-13BF0B4D25B3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D0A93A-0A05-4139-8AF7-B3D897DD6F41}" type="pres">
      <dgm:prSet presAssocID="{D2523EED-B2EE-49B5-A834-A38EC535DC0E}" presName="sibTrans" presStyleCnt="0"/>
      <dgm:spPr/>
      <dgm:t>
        <a:bodyPr/>
        <a:lstStyle/>
        <a:p>
          <a:endParaRPr/>
        </a:p>
      </dgm:t>
    </dgm:pt>
    <dgm:pt modelId="{67F19EAE-BF31-415E-AEFD-8474FEDEC8EC}" type="pres">
      <dgm:prSet presAssocID="{1BE2DC56-8052-4D9B-AA31-CE4F16CE19EC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0BA6EF-7BA9-4A0D-A5DC-A20EFD25D082}" type="pres">
      <dgm:prSet presAssocID="{06602CE1-8434-45D7-A3A4-5B5D6C73ADD9}" presName="sibTrans" presStyleCnt="0"/>
      <dgm:spPr/>
      <dgm:t>
        <a:bodyPr/>
        <a:lstStyle/>
        <a:p>
          <a:endParaRPr/>
        </a:p>
      </dgm:t>
    </dgm:pt>
    <dgm:pt modelId="{4840DF71-5E92-48F5-98D1-A61C95A8E858}" type="pres">
      <dgm:prSet presAssocID="{D56AAC5E-A3E3-4071-8BE1-15DA636BD4B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CE63E80-BF02-4F54-814A-FA535ADAD520}" type="presOf" srcId="{BDBD8E01-F8A9-4ADB-9A2E-BED7BF11A4BA}" destId="{C295CDFB-C12D-4465-B965-BA12E6F5B873}" srcOrd="0" destOrd="0" presId="urn:microsoft.com/office/officeart/2005/8/layout/hProcess9"/>
    <dgm:cxn modelId="{51FA91A8-3696-4747-AE52-D0040471A264}" srcId="{BDBD8E01-F8A9-4ADB-9A2E-BED7BF11A4BA}" destId="{1BE2DC56-8052-4D9B-AA31-CE4F16CE19EC}" srcOrd="3" destOrd="0" parTransId="{71320167-6151-463A-9996-09DBF29FBF3B}" sibTransId="{06602CE1-8434-45D7-A3A4-5B5D6C73ADD9}"/>
    <dgm:cxn modelId="{9C8F0895-7F6E-4CD6-A17E-26FDB93CD965}" type="presOf" srcId="{1BE2DC56-8052-4D9B-AA31-CE4F16CE19EC}" destId="{67F19EAE-BF31-415E-AEFD-8474FEDEC8EC}" srcOrd="0" destOrd="0" presId="urn:microsoft.com/office/officeart/2005/8/layout/hProcess9"/>
    <dgm:cxn modelId="{7BFF9AF8-BFAC-44BF-BA5A-E62C6CCA4F9E}" srcId="{BDBD8E01-F8A9-4ADB-9A2E-BED7BF11A4BA}" destId="{3D4BDD1B-046C-4A87-8F1E-AC1DB4DBB33B}" srcOrd="0" destOrd="0" parTransId="{2AE19DF5-C207-46B3-BBC8-28C951317B54}" sibTransId="{0FEDAB5B-8ADE-4B45-AF4D-E76553F4B68A}"/>
    <dgm:cxn modelId="{99B7957D-E772-4A2B-BC76-C42961800107}" srcId="{BDBD8E01-F8A9-4ADB-9A2E-BED7BF11A4BA}" destId="{D56AAC5E-A3E3-4071-8BE1-15DA636BD4B8}" srcOrd="4" destOrd="0" parTransId="{D445DD93-5EEA-4D6E-AEE2-A4AE6C5F9059}" sibTransId="{662C97B7-4B20-422E-BA38-9993D2B32C4F}"/>
    <dgm:cxn modelId="{364325E4-DEEE-48C0-83C6-6AD5CDAAD756}" type="presOf" srcId="{F69F9CD1-B918-4F8A-9BFB-13BF0B4D25B3}" destId="{43B6A7AE-233E-46B4-B511-98DD1B2BBE92}" srcOrd="0" destOrd="0" presId="urn:microsoft.com/office/officeart/2005/8/layout/hProcess9"/>
    <dgm:cxn modelId="{B7AFF72C-2448-4421-BF6D-9981B65CA695}" type="presOf" srcId="{D56AAC5E-A3E3-4071-8BE1-15DA636BD4B8}" destId="{4840DF71-5E92-48F5-98D1-A61C95A8E858}" srcOrd="0" destOrd="0" presId="urn:microsoft.com/office/officeart/2005/8/layout/hProcess9"/>
    <dgm:cxn modelId="{A4298CD7-8AE5-47A3-A3D3-C09D7B9074F7}" srcId="{BDBD8E01-F8A9-4ADB-9A2E-BED7BF11A4BA}" destId="{F69F9CD1-B918-4F8A-9BFB-13BF0B4D25B3}" srcOrd="2" destOrd="0" parTransId="{4CB56B9B-BD3C-450B-9903-67E624168AB6}" sibTransId="{D2523EED-B2EE-49B5-A834-A38EC535DC0E}"/>
    <dgm:cxn modelId="{B4CC545F-95E8-40C2-86CA-9306EC682469}" srcId="{BDBD8E01-F8A9-4ADB-9A2E-BED7BF11A4BA}" destId="{F0CA41D9-EA59-4492-9B40-C05B2F07525E}" srcOrd="1" destOrd="0" parTransId="{60894F46-241E-4B7A-B29C-E309C3EED7C9}" sibTransId="{B5541A31-035E-4FEA-B913-D728C085C590}"/>
    <dgm:cxn modelId="{BA20688E-6847-40A0-8FB5-D1AA8928076D}" type="presOf" srcId="{3D4BDD1B-046C-4A87-8F1E-AC1DB4DBB33B}" destId="{CE65A639-1E60-492F-98A6-BFCBD3D600FB}" srcOrd="0" destOrd="0" presId="urn:microsoft.com/office/officeart/2005/8/layout/hProcess9"/>
    <dgm:cxn modelId="{CD14EF0C-D1EB-4C64-8ACA-426A40358A8D}" type="presOf" srcId="{F0CA41D9-EA59-4492-9B40-C05B2F07525E}" destId="{0C917660-5C03-46CC-A2BC-D6926A3E34B1}" srcOrd="0" destOrd="0" presId="urn:microsoft.com/office/officeart/2005/8/layout/hProcess9"/>
    <dgm:cxn modelId="{506C87F8-2925-48D6-AD09-862064A237F3}" type="presParOf" srcId="{C295CDFB-C12D-4465-B965-BA12E6F5B873}" destId="{2CE63BB2-DE31-4CCD-803C-52C215A0962E}" srcOrd="0" destOrd="0" presId="urn:microsoft.com/office/officeart/2005/8/layout/hProcess9"/>
    <dgm:cxn modelId="{A97509BF-6BAB-4115-8455-A049BEE8938B}" type="presParOf" srcId="{C295CDFB-C12D-4465-B965-BA12E6F5B873}" destId="{E4E359D2-F36F-489A-A3E1-29ACB33DEF29}" srcOrd="1" destOrd="0" presId="urn:microsoft.com/office/officeart/2005/8/layout/hProcess9"/>
    <dgm:cxn modelId="{676FB676-5FF6-4910-AAB7-DD4AFADD8739}" type="presParOf" srcId="{E4E359D2-F36F-489A-A3E1-29ACB33DEF29}" destId="{CE65A639-1E60-492F-98A6-BFCBD3D600FB}" srcOrd="0" destOrd="0" presId="urn:microsoft.com/office/officeart/2005/8/layout/hProcess9"/>
    <dgm:cxn modelId="{AD4DF20F-B7C8-440C-A6ED-BDC55C084405}" type="presParOf" srcId="{E4E359D2-F36F-489A-A3E1-29ACB33DEF29}" destId="{2DC2D81F-85E8-42B1-B8B5-C0AD8E9582F1}" srcOrd="1" destOrd="0" presId="urn:microsoft.com/office/officeart/2005/8/layout/hProcess9"/>
    <dgm:cxn modelId="{683D57AC-3A10-47BF-A098-FDEAF9D5958B}" type="presParOf" srcId="{E4E359D2-F36F-489A-A3E1-29ACB33DEF29}" destId="{0C917660-5C03-46CC-A2BC-D6926A3E34B1}" srcOrd="2" destOrd="0" presId="urn:microsoft.com/office/officeart/2005/8/layout/hProcess9"/>
    <dgm:cxn modelId="{B1313597-29D4-426A-8240-89068883FB6F}" type="presParOf" srcId="{E4E359D2-F36F-489A-A3E1-29ACB33DEF29}" destId="{873498D8-21A9-4E57-B074-5F9025772553}" srcOrd="3" destOrd="0" presId="urn:microsoft.com/office/officeart/2005/8/layout/hProcess9"/>
    <dgm:cxn modelId="{D1EC8A60-229C-4F93-86F9-0C4CDCE64723}" type="presParOf" srcId="{E4E359D2-F36F-489A-A3E1-29ACB33DEF29}" destId="{43B6A7AE-233E-46B4-B511-98DD1B2BBE92}" srcOrd="4" destOrd="0" presId="urn:microsoft.com/office/officeart/2005/8/layout/hProcess9"/>
    <dgm:cxn modelId="{E343EAB1-581B-45C4-ABD6-CAC62ACF7F84}" type="presParOf" srcId="{E4E359D2-F36F-489A-A3E1-29ACB33DEF29}" destId="{06D0A93A-0A05-4139-8AF7-B3D897DD6F41}" srcOrd="5" destOrd="0" presId="urn:microsoft.com/office/officeart/2005/8/layout/hProcess9"/>
    <dgm:cxn modelId="{58688476-0D26-41BA-9688-475E26723149}" type="presParOf" srcId="{E4E359D2-F36F-489A-A3E1-29ACB33DEF29}" destId="{67F19EAE-BF31-415E-AEFD-8474FEDEC8EC}" srcOrd="6" destOrd="0" presId="urn:microsoft.com/office/officeart/2005/8/layout/hProcess9"/>
    <dgm:cxn modelId="{0113CF3C-104E-444E-9616-4E7E7BA2D1D4}" type="presParOf" srcId="{E4E359D2-F36F-489A-A3E1-29ACB33DEF29}" destId="{7D0BA6EF-7BA9-4A0D-A5DC-A20EFD25D082}" srcOrd="7" destOrd="0" presId="urn:microsoft.com/office/officeart/2005/8/layout/hProcess9"/>
    <dgm:cxn modelId="{56828CA8-5D61-4274-881B-60E9FB81D151}" type="presParOf" srcId="{E4E359D2-F36F-489A-A3E1-29ACB33DEF29}" destId="{4840DF71-5E92-48F5-98D1-A61C95A8E85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63BB2-DE31-4CCD-803C-52C215A0962E}">
      <dsp:nvSpPr>
        <dsp:cNvPr id="0" name=""/>
        <dsp:cNvSpPr/>
      </dsp:nvSpPr>
      <dsp:spPr>
        <a:xfrm>
          <a:off x="594042" y="0"/>
          <a:ext cx="6732481" cy="405365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65A639-1E60-492F-98A6-BFCBD3D600FB}">
      <dsp:nvSpPr>
        <dsp:cNvPr id="0" name=""/>
        <dsp:cNvSpPr/>
      </dsp:nvSpPr>
      <dsp:spPr>
        <a:xfrm>
          <a:off x="96" y="1216095"/>
          <a:ext cx="1482592" cy="16214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smtClean="0"/>
            <a:t>1.</a:t>
          </a:r>
          <a:r>
            <a:rPr lang="zh-CN" altLang="en-US" sz="3100" kern="1200" smtClean="0"/>
            <a:t>学习目标</a:t>
          </a:r>
          <a:endParaRPr lang="zh-CN" altLang="en-US" sz="3100" kern="1200"/>
        </a:p>
      </dsp:txBody>
      <dsp:txXfrm>
        <a:off x="72470" y="1288469"/>
        <a:ext cx="1337844" cy="1476712"/>
      </dsp:txXfrm>
    </dsp:sp>
    <dsp:sp modelId="{0C917660-5C03-46CC-A2BC-D6926A3E34B1}">
      <dsp:nvSpPr>
        <dsp:cNvPr id="0" name=""/>
        <dsp:cNvSpPr/>
      </dsp:nvSpPr>
      <dsp:spPr>
        <a:xfrm>
          <a:off x="1609541" y="1216095"/>
          <a:ext cx="1482592" cy="16214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smtClean="0"/>
            <a:t>2.</a:t>
          </a:r>
          <a:r>
            <a:rPr lang="zh-CN" altLang="en-US" sz="3100" kern="1200" smtClean="0"/>
            <a:t>视角</a:t>
          </a:r>
          <a:endParaRPr lang="zh-CN" altLang="en-US" sz="3100" kern="1200"/>
        </a:p>
      </dsp:txBody>
      <dsp:txXfrm>
        <a:off x="1681915" y="1288469"/>
        <a:ext cx="1337844" cy="1476712"/>
      </dsp:txXfrm>
    </dsp:sp>
    <dsp:sp modelId="{43B6A7AE-233E-46B4-B511-98DD1B2BBE92}">
      <dsp:nvSpPr>
        <dsp:cNvPr id="0" name=""/>
        <dsp:cNvSpPr/>
      </dsp:nvSpPr>
      <dsp:spPr>
        <a:xfrm>
          <a:off x="3218987" y="1216095"/>
          <a:ext cx="1482592" cy="16214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smtClean="0"/>
            <a:t>3.</a:t>
          </a:r>
          <a:r>
            <a:rPr lang="zh-CN" altLang="en-US" sz="3100" kern="1200" smtClean="0"/>
            <a:t>显微镜</a:t>
          </a:r>
          <a:endParaRPr lang="zh-CN" altLang="en-US" sz="3100" kern="1200"/>
        </a:p>
      </dsp:txBody>
      <dsp:txXfrm>
        <a:off x="3291361" y="1288469"/>
        <a:ext cx="1337844" cy="1476712"/>
      </dsp:txXfrm>
    </dsp:sp>
    <dsp:sp modelId="{67F19EAE-BF31-415E-AEFD-8474FEDEC8EC}">
      <dsp:nvSpPr>
        <dsp:cNvPr id="0" name=""/>
        <dsp:cNvSpPr/>
      </dsp:nvSpPr>
      <dsp:spPr>
        <a:xfrm>
          <a:off x="4828432" y="1216095"/>
          <a:ext cx="1482592" cy="16214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smtClean="0"/>
            <a:t>4.</a:t>
          </a:r>
          <a:r>
            <a:rPr lang="zh-CN" altLang="en-US" sz="3100" kern="1200" smtClean="0"/>
            <a:t>望远镜</a:t>
          </a:r>
          <a:endParaRPr lang="zh-CN" altLang="en-US" sz="3100" kern="1200"/>
        </a:p>
      </dsp:txBody>
      <dsp:txXfrm>
        <a:off x="4900806" y="1288469"/>
        <a:ext cx="1337844" cy="1476712"/>
      </dsp:txXfrm>
    </dsp:sp>
    <dsp:sp modelId="{4840DF71-5E92-48F5-98D1-A61C95A8E858}">
      <dsp:nvSpPr>
        <dsp:cNvPr id="0" name=""/>
        <dsp:cNvSpPr/>
      </dsp:nvSpPr>
      <dsp:spPr>
        <a:xfrm>
          <a:off x="6437877" y="1216095"/>
          <a:ext cx="1482592" cy="16214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smtClean="0"/>
            <a:t>5.</a:t>
          </a:r>
          <a:r>
            <a:rPr lang="zh-CN" altLang="en-US" sz="3100" kern="1200" smtClean="0"/>
            <a:t>课堂练习</a:t>
          </a:r>
          <a:endParaRPr lang="zh-CN" altLang="en-US" sz="3100" kern="1200"/>
        </a:p>
      </dsp:txBody>
      <dsp:txXfrm>
        <a:off x="6510251" y="1288469"/>
        <a:ext cx="1337844" cy="1476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AD0C0-E35A-43D2-AD7A-3BE22A3AFE7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F0A22-8B42-496D-BB7C-698799FFC9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82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FB6A-1725-4A98-B49E-81EB165496C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68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25001"/>
            <a:ext cx="10098723" cy="146628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76305"/>
            <a:ext cx="831659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3939"/>
            <a:ext cx="2673191" cy="583662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3939"/>
            <a:ext cx="7821560" cy="583662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395679"/>
            <a:ext cx="10098723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899312"/>
            <a:ext cx="10098723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2" y="1531204"/>
            <a:ext cx="524943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2" y="2169337"/>
            <a:ext cx="524943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307" y="1531204"/>
            <a:ext cx="52515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307" y="2169337"/>
            <a:ext cx="52515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2355"/>
            <a:ext cx="390871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2" y="272355"/>
            <a:ext cx="664172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3" y="1431446"/>
            <a:ext cx="390871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788377"/>
            <a:ext cx="71285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1215"/>
            <a:ext cx="71285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53671"/>
            <a:ext cx="71285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596126"/>
            <a:ext cx="1069276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40166"/>
            <a:ext cx="376226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806566" y="2845672"/>
            <a:ext cx="10098723" cy="11400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7100" b="1" dirty="0" smtClean="0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5.5</a:t>
            </a:r>
            <a:r>
              <a:rPr lang="zh-CN" altLang="zh-CN" sz="7100" b="1" dirty="0" smtClean="0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显</a:t>
            </a:r>
            <a:r>
              <a:rPr lang="zh-CN" altLang="zh-CN" sz="7100" b="1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微镜与望远镜</a:t>
            </a:r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899865" y="1404045"/>
            <a:ext cx="10098723" cy="1140090"/>
          </a:xfrm>
          <a:prstGeom prst="rect">
            <a:avLst/>
          </a:prstGeom>
        </p:spPr>
        <p:txBody>
          <a:bodyPr vert="horz" lIns="119814" tIns="59907" rIns="119814" bIns="599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4700" dirty="0">
                <a:solidFill>
                  <a:schemeClr val="accent1"/>
                </a:solidFill>
                <a:ea typeface="华文彩云" pitchFamily="2" charset="-122"/>
              </a:rPr>
              <a:t>八年级上册 第五节</a:t>
            </a:r>
            <a:endParaRPr lang="zh-CN" altLang="zh-CN" sz="4700" dirty="0">
              <a:solidFill>
                <a:schemeClr val="accent1"/>
              </a:solidFill>
              <a:ea typeface="华文彩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457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7"/>
          <p:cNvSpPr>
            <a:spLocks noChangeArrowheads="1"/>
          </p:cNvSpPr>
          <p:nvPr/>
        </p:nvSpPr>
        <p:spPr bwMode="auto">
          <a:xfrm>
            <a:off x="5222624" y="2408440"/>
            <a:ext cx="11880850" cy="39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/>
          <a:p>
            <a:pPr eaLnBrk="1" hangingPunct="1"/>
            <a:endParaRPr lang="zh-CN" altLang="en-US"/>
          </a:p>
        </p:txBody>
      </p:sp>
      <p:pic>
        <p:nvPicPr>
          <p:cNvPr id="6147" name="Picture 1028" descr="显微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1107" y="1106155"/>
            <a:ext cx="4552264" cy="524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030"/>
          <p:cNvSpPr>
            <a:spLocks noGrp="1" noChangeArrowheads="1"/>
          </p:cNvSpPr>
          <p:nvPr>
            <p:ph type="title" idx="4294967295"/>
          </p:nvPr>
        </p:nvSpPr>
        <p:spPr>
          <a:xfrm>
            <a:off x="326803" y="259984"/>
            <a:ext cx="4490899" cy="45603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zh-CN" altLang="zh-CN" sz="5200">
                <a:ea typeface="隶书" pitchFamily="49" charset="-122"/>
              </a:rPr>
              <a:t>显微镜结构图</a:t>
            </a:r>
            <a:endParaRPr lang="zh-CN" altLang="zh-CN" smtClean="0">
              <a:solidFill>
                <a:schemeClr val="tx1"/>
              </a:solidFill>
            </a:endParaRPr>
          </a:p>
        </p:txBody>
      </p:sp>
      <p:pic>
        <p:nvPicPr>
          <p:cNvPr id="6149" name="Picture 1031" descr="xwj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164" y="1015481"/>
            <a:ext cx="4845160" cy="532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7337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3040053" y="930348"/>
            <a:ext cx="5148368" cy="570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33241" y="68452"/>
            <a:ext cx="4024064" cy="1071813"/>
          </a:xfrm>
        </p:spPr>
        <p:txBody>
          <a:bodyPr/>
          <a:lstStyle/>
          <a:p>
            <a:pPr algn="l" eaLnBrk="1" hangingPunct="1"/>
            <a:r>
              <a:rPr lang="zh-CN" altLang="zh-CN" sz="5200">
                <a:ea typeface="隶书" pitchFamily="49" charset="-122"/>
              </a:rPr>
              <a:t>原理光路图</a:t>
            </a:r>
          </a:p>
        </p:txBody>
      </p:sp>
    </p:spTree>
    <p:extLst>
      <p:ext uri="{BB962C8B-B14F-4D97-AF65-F5344CB8AC3E}">
        <p14:creationId xmlns:p14="http://schemas.microsoft.com/office/powerpoint/2010/main" val="57674156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7" descr="反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1560" y="1292101"/>
            <a:ext cx="2254474" cy="207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40"/>
          <p:cNvSpPr>
            <a:spLocks noChangeShapeType="1"/>
          </p:cNvSpPr>
          <p:nvPr/>
        </p:nvSpPr>
        <p:spPr bwMode="auto">
          <a:xfrm flipH="1">
            <a:off x="868375" y="3394934"/>
            <a:ext cx="1276778" cy="15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44" name="Freeform 24"/>
          <p:cNvSpPr/>
          <p:nvPr/>
        </p:nvSpPr>
        <p:spPr bwMode="auto">
          <a:xfrm>
            <a:off x="6022931" y="3363266"/>
            <a:ext cx="82506" cy="63338"/>
          </a:xfrm>
          <a:custGeom>
            <a:avLst/>
            <a:gdLst>
              <a:gd name="T0" fmla="*/ 32379 w 202"/>
              <a:gd name="T1" fmla="*/ 63500 h 201"/>
              <a:gd name="T2" fmla="*/ 44953 w 202"/>
              <a:gd name="T3" fmla="*/ 60341 h 201"/>
              <a:gd name="T4" fmla="*/ 49354 w 202"/>
              <a:gd name="T5" fmla="*/ 56550 h 201"/>
              <a:gd name="T6" fmla="*/ 51240 w 202"/>
              <a:gd name="T7" fmla="*/ 54338 h 201"/>
              <a:gd name="T8" fmla="*/ 53441 w 202"/>
              <a:gd name="T9" fmla="*/ 52759 h 201"/>
              <a:gd name="T10" fmla="*/ 53755 w 202"/>
              <a:gd name="T11" fmla="*/ 51179 h 201"/>
              <a:gd name="T12" fmla="*/ 54384 w 202"/>
              <a:gd name="T13" fmla="*/ 50231 h 201"/>
              <a:gd name="T14" fmla="*/ 55955 w 202"/>
              <a:gd name="T15" fmla="*/ 48020 h 201"/>
              <a:gd name="T16" fmla="*/ 58785 w 202"/>
              <a:gd name="T17" fmla="*/ 43597 h 201"/>
              <a:gd name="T18" fmla="*/ 59099 w 202"/>
              <a:gd name="T19" fmla="*/ 42333 h 201"/>
              <a:gd name="T20" fmla="*/ 59728 w 202"/>
              <a:gd name="T21" fmla="*/ 41386 h 201"/>
              <a:gd name="T22" fmla="*/ 61300 w 202"/>
              <a:gd name="T23" fmla="*/ 39174 h 201"/>
              <a:gd name="T24" fmla="*/ 63500 w 202"/>
              <a:gd name="T25" fmla="*/ 34751 h 201"/>
              <a:gd name="T26" fmla="*/ 63500 w 202"/>
              <a:gd name="T27" fmla="*/ 31908 h 201"/>
              <a:gd name="T28" fmla="*/ 62871 w 202"/>
              <a:gd name="T29" fmla="*/ 28749 h 201"/>
              <a:gd name="T30" fmla="*/ 62557 w 202"/>
              <a:gd name="T31" fmla="*/ 26221 h 201"/>
              <a:gd name="T32" fmla="*/ 60042 w 202"/>
              <a:gd name="T33" fmla="*/ 20851 h 201"/>
              <a:gd name="T34" fmla="*/ 57213 w 202"/>
              <a:gd name="T35" fmla="*/ 16428 h 201"/>
              <a:gd name="T36" fmla="*/ 54069 w 202"/>
              <a:gd name="T37" fmla="*/ 12321 h 201"/>
              <a:gd name="T38" fmla="*/ 50926 w 202"/>
              <a:gd name="T39" fmla="*/ 8846 h 201"/>
              <a:gd name="T40" fmla="*/ 46525 w 202"/>
              <a:gd name="T41" fmla="*/ 5687 h 201"/>
              <a:gd name="T42" fmla="*/ 42124 w 202"/>
              <a:gd name="T43" fmla="*/ 3159 h 201"/>
              <a:gd name="T44" fmla="*/ 37408 w 202"/>
              <a:gd name="T45" fmla="*/ 1264 h 201"/>
              <a:gd name="T46" fmla="*/ 32379 w 202"/>
              <a:gd name="T47" fmla="*/ 0 h 201"/>
              <a:gd name="T48" fmla="*/ 20433 w 202"/>
              <a:gd name="T49" fmla="*/ 4107 h 201"/>
              <a:gd name="T50" fmla="*/ 15089 w 202"/>
              <a:gd name="T51" fmla="*/ 5687 h 201"/>
              <a:gd name="T52" fmla="*/ 11317 w 202"/>
              <a:gd name="T53" fmla="*/ 8214 h 201"/>
              <a:gd name="T54" fmla="*/ 7230 w 202"/>
              <a:gd name="T55" fmla="*/ 11057 h 201"/>
              <a:gd name="T56" fmla="*/ 4715 w 202"/>
              <a:gd name="T57" fmla="*/ 14848 h 201"/>
              <a:gd name="T58" fmla="*/ 2200 w 202"/>
              <a:gd name="T59" fmla="*/ 18323 h 201"/>
              <a:gd name="T60" fmla="*/ 943 w 202"/>
              <a:gd name="T61" fmla="*/ 22746 h 201"/>
              <a:gd name="T62" fmla="*/ 0 w 202"/>
              <a:gd name="T63" fmla="*/ 26853 h 201"/>
              <a:gd name="T64" fmla="*/ 314 w 202"/>
              <a:gd name="T65" fmla="*/ 31908 h 201"/>
              <a:gd name="T66" fmla="*/ 943 w 202"/>
              <a:gd name="T67" fmla="*/ 37910 h 201"/>
              <a:gd name="T68" fmla="*/ 2829 w 202"/>
              <a:gd name="T69" fmla="*/ 43281 h 201"/>
              <a:gd name="T70" fmla="*/ 5344 w 202"/>
              <a:gd name="T71" fmla="*/ 48020 h 201"/>
              <a:gd name="T72" fmla="*/ 8173 w 202"/>
              <a:gd name="T73" fmla="*/ 52127 h 201"/>
              <a:gd name="T74" fmla="*/ 11946 w 202"/>
              <a:gd name="T75" fmla="*/ 55602 h 201"/>
              <a:gd name="T76" fmla="*/ 16032 w 202"/>
              <a:gd name="T77" fmla="*/ 58129 h 201"/>
              <a:gd name="T78" fmla="*/ 20748 w 202"/>
              <a:gd name="T79" fmla="*/ 60657 h 201"/>
              <a:gd name="T80" fmla="*/ 26092 w 202"/>
              <a:gd name="T81" fmla="*/ 62236 h 201"/>
              <a:gd name="T82" fmla="*/ 32379 w 202"/>
              <a:gd name="T83" fmla="*/ 63500 h 2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2"/>
              <a:gd name="T127" fmla="*/ 0 h 201"/>
              <a:gd name="T128" fmla="*/ 202 w 202"/>
              <a:gd name="T129" fmla="*/ 201 h 2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1" h="201">
                <a:moveTo>
                  <a:pt x="103" y="201"/>
                </a:moveTo>
                <a:lnTo>
                  <a:pt x="143" y="191"/>
                </a:lnTo>
                <a:lnTo>
                  <a:pt x="157" y="179"/>
                </a:lnTo>
                <a:lnTo>
                  <a:pt x="163" y="172"/>
                </a:lnTo>
                <a:lnTo>
                  <a:pt x="170" y="167"/>
                </a:lnTo>
                <a:lnTo>
                  <a:pt x="171" y="162"/>
                </a:lnTo>
                <a:lnTo>
                  <a:pt x="173" y="159"/>
                </a:lnTo>
                <a:lnTo>
                  <a:pt x="178" y="152"/>
                </a:lnTo>
                <a:lnTo>
                  <a:pt x="187" y="138"/>
                </a:lnTo>
                <a:lnTo>
                  <a:pt x="188" y="134"/>
                </a:lnTo>
                <a:lnTo>
                  <a:pt x="190" y="131"/>
                </a:lnTo>
                <a:lnTo>
                  <a:pt x="195" y="124"/>
                </a:lnTo>
                <a:lnTo>
                  <a:pt x="202" y="110"/>
                </a:lnTo>
                <a:lnTo>
                  <a:pt x="202" y="101"/>
                </a:lnTo>
                <a:lnTo>
                  <a:pt x="200" y="91"/>
                </a:lnTo>
                <a:lnTo>
                  <a:pt x="199" y="83"/>
                </a:lnTo>
                <a:lnTo>
                  <a:pt x="191" y="66"/>
                </a:lnTo>
                <a:lnTo>
                  <a:pt x="182" y="52"/>
                </a:lnTo>
                <a:lnTo>
                  <a:pt x="172" y="39"/>
                </a:lnTo>
                <a:lnTo>
                  <a:pt x="162" y="28"/>
                </a:lnTo>
                <a:lnTo>
                  <a:pt x="148" y="18"/>
                </a:lnTo>
                <a:lnTo>
                  <a:pt x="134" y="10"/>
                </a:lnTo>
                <a:lnTo>
                  <a:pt x="119" y="4"/>
                </a:lnTo>
                <a:lnTo>
                  <a:pt x="103" y="0"/>
                </a:lnTo>
                <a:lnTo>
                  <a:pt x="65" y="13"/>
                </a:lnTo>
                <a:lnTo>
                  <a:pt x="48" y="18"/>
                </a:lnTo>
                <a:lnTo>
                  <a:pt x="36" y="26"/>
                </a:lnTo>
                <a:lnTo>
                  <a:pt x="23" y="35"/>
                </a:lnTo>
                <a:lnTo>
                  <a:pt x="15" y="47"/>
                </a:lnTo>
                <a:lnTo>
                  <a:pt x="7" y="58"/>
                </a:lnTo>
                <a:lnTo>
                  <a:pt x="3" y="72"/>
                </a:lnTo>
                <a:lnTo>
                  <a:pt x="0" y="85"/>
                </a:lnTo>
                <a:lnTo>
                  <a:pt x="1" y="101"/>
                </a:lnTo>
                <a:lnTo>
                  <a:pt x="3" y="120"/>
                </a:lnTo>
                <a:lnTo>
                  <a:pt x="9" y="137"/>
                </a:lnTo>
                <a:lnTo>
                  <a:pt x="17" y="152"/>
                </a:lnTo>
                <a:lnTo>
                  <a:pt x="26" y="165"/>
                </a:lnTo>
                <a:lnTo>
                  <a:pt x="38" y="176"/>
                </a:lnTo>
                <a:lnTo>
                  <a:pt x="51" y="184"/>
                </a:lnTo>
                <a:lnTo>
                  <a:pt x="66" y="192"/>
                </a:lnTo>
                <a:lnTo>
                  <a:pt x="83" y="197"/>
                </a:lnTo>
                <a:lnTo>
                  <a:pt x="103" y="2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45" name="Freeform 25"/>
          <p:cNvSpPr/>
          <p:nvPr/>
        </p:nvSpPr>
        <p:spPr bwMode="auto">
          <a:xfrm>
            <a:off x="3036217" y="3363266"/>
            <a:ext cx="84569" cy="63338"/>
          </a:xfrm>
          <a:custGeom>
            <a:avLst/>
            <a:gdLst>
              <a:gd name="T0" fmla="*/ 321 w 203"/>
              <a:gd name="T1" fmla="*/ 31908 h 201"/>
              <a:gd name="T2" fmla="*/ 962 w 203"/>
              <a:gd name="T3" fmla="*/ 37910 h 201"/>
              <a:gd name="T4" fmla="*/ 2565 w 203"/>
              <a:gd name="T5" fmla="*/ 43281 h 201"/>
              <a:gd name="T6" fmla="*/ 5130 w 203"/>
              <a:gd name="T7" fmla="*/ 48020 h 201"/>
              <a:gd name="T8" fmla="*/ 8016 w 203"/>
              <a:gd name="T9" fmla="*/ 52127 h 201"/>
              <a:gd name="T10" fmla="*/ 11863 w 203"/>
              <a:gd name="T11" fmla="*/ 55602 h 201"/>
              <a:gd name="T12" fmla="*/ 16032 w 203"/>
              <a:gd name="T13" fmla="*/ 58129 h 201"/>
              <a:gd name="T14" fmla="*/ 21162 w 203"/>
              <a:gd name="T15" fmla="*/ 60657 h 201"/>
              <a:gd name="T16" fmla="*/ 26612 w 203"/>
              <a:gd name="T17" fmla="*/ 62236 h 201"/>
              <a:gd name="T18" fmla="*/ 33025 w 203"/>
              <a:gd name="T19" fmla="*/ 63500 h 201"/>
              <a:gd name="T20" fmla="*/ 39117 w 203"/>
              <a:gd name="T21" fmla="*/ 61289 h 201"/>
              <a:gd name="T22" fmla="*/ 45850 w 203"/>
              <a:gd name="T23" fmla="*/ 60341 h 201"/>
              <a:gd name="T24" fmla="*/ 49698 w 203"/>
              <a:gd name="T25" fmla="*/ 56550 h 201"/>
              <a:gd name="T26" fmla="*/ 51622 w 203"/>
              <a:gd name="T27" fmla="*/ 54338 h 201"/>
              <a:gd name="T28" fmla="*/ 52263 w 203"/>
              <a:gd name="T29" fmla="*/ 53391 h 201"/>
              <a:gd name="T30" fmla="*/ 53225 w 203"/>
              <a:gd name="T31" fmla="*/ 52759 h 201"/>
              <a:gd name="T32" fmla="*/ 56431 w 203"/>
              <a:gd name="T33" fmla="*/ 48020 h 201"/>
              <a:gd name="T34" fmla="*/ 59637 w 203"/>
              <a:gd name="T35" fmla="*/ 43597 h 201"/>
              <a:gd name="T36" fmla="*/ 59958 w 203"/>
              <a:gd name="T37" fmla="*/ 42333 h 201"/>
              <a:gd name="T38" fmla="*/ 60599 w 203"/>
              <a:gd name="T39" fmla="*/ 41386 h 201"/>
              <a:gd name="T40" fmla="*/ 62202 w 203"/>
              <a:gd name="T41" fmla="*/ 39174 h 201"/>
              <a:gd name="T42" fmla="*/ 65088 w 203"/>
              <a:gd name="T43" fmla="*/ 34751 h 201"/>
              <a:gd name="T44" fmla="*/ 65088 w 203"/>
              <a:gd name="T45" fmla="*/ 31908 h 201"/>
              <a:gd name="T46" fmla="*/ 63805 w 203"/>
              <a:gd name="T47" fmla="*/ 28749 h 201"/>
              <a:gd name="T48" fmla="*/ 63164 w 203"/>
              <a:gd name="T49" fmla="*/ 26221 h 201"/>
              <a:gd name="T50" fmla="*/ 60599 w 203"/>
              <a:gd name="T51" fmla="*/ 20851 h 201"/>
              <a:gd name="T52" fmla="*/ 57713 w 203"/>
              <a:gd name="T53" fmla="*/ 16428 h 201"/>
              <a:gd name="T54" fmla="*/ 54507 w 203"/>
              <a:gd name="T55" fmla="*/ 12321 h 201"/>
              <a:gd name="T56" fmla="*/ 51301 w 203"/>
              <a:gd name="T57" fmla="*/ 8846 h 201"/>
              <a:gd name="T58" fmla="*/ 47133 w 203"/>
              <a:gd name="T59" fmla="*/ 5687 h 201"/>
              <a:gd name="T60" fmla="*/ 42964 w 203"/>
              <a:gd name="T61" fmla="*/ 3159 h 201"/>
              <a:gd name="T62" fmla="*/ 38155 w 203"/>
              <a:gd name="T63" fmla="*/ 1264 h 201"/>
              <a:gd name="T64" fmla="*/ 33025 w 203"/>
              <a:gd name="T65" fmla="*/ 0 h 201"/>
              <a:gd name="T66" fmla="*/ 20200 w 203"/>
              <a:gd name="T67" fmla="*/ 4107 h 201"/>
              <a:gd name="T68" fmla="*/ 14749 w 203"/>
              <a:gd name="T69" fmla="*/ 5687 h 201"/>
              <a:gd name="T70" fmla="*/ 10901 w 203"/>
              <a:gd name="T71" fmla="*/ 8214 h 201"/>
              <a:gd name="T72" fmla="*/ 6733 w 203"/>
              <a:gd name="T73" fmla="*/ 11057 h 201"/>
              <a:gd name="T74" fmla="*/ 4168 w 203"/>
              <a:gd name="T75" fmla="*/ 14848 h 201"/>
              <a:gd name="T76" fmla="*/ 1603 w 203"/>
              <a:gd name="T77" fmla="*/ 18323 h 201"/>
              <a:gd name="T78" fmla="*/ 641 w 203"/>
              <a:gd name="T79" fmla="*/ 22746 h 201"/>
              <a:gd name="T80" fmla="*/ 0 w 203"/>
              <a:gd name="T81" fmla="*/ 26853 h 201"/>
              <a:gd name="T82" fmla="*/ 321 w 203"/>
              <a:gd name="T83" fmla="*/ 31908 h 2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3"/>
              <a:gd name="T127" fmla="*/ 0 h 201"/>
              <a:gd name="T128" fmla="*/ 203 w 203"/>
              <a:gd name="T129" fmla="*/ 201 h 2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3" h="201">
                <a:moveTo>
                  <a:pt x="1" y="101"/>
                </a:moveTo>
                <a:lnTo>
                  <a:pt x="3" y="120"/>
                </a:lnTo>
                <a:lnTo>
                  <a:pt x="8" y="137"/>
                </a:lnTo>
                <a:lnTo>
                  <a:pt x="16" y="152"/>
                </a:lnTo>
                <a:lnTo>
                  <a:pt x="25" y="165"/>
                </a:lnTo>
                <a:lnTo>
                  <a:pt x="37" y="176"/>
                </a:lnTo>
                <a:lnTo>
                  <a:pt x="50" y="184"/>
                </a:lnTo>
                <a:lnTo>
                  <a:pt x="66" y="192"/>
                </a:lnTo>
                <a:lnTo>
                  <a:pt x="83" y="197"/>
                </a:lnTo>
                <a:lnTo>
                  <a:pt x="103" y="201"/>
                </a:lnTo>
                <a:lnTo>
                  <a:pt x="122" y="194"/>
                </a:lnTo>
                <a:lnTo>
                  <a:pt x="143" y="191"/>
                </a:lnTo>
                <a:lnTo>
                  <a:pt x="155" y="179"/>
                </a:lnTo>
                <a:lnTo>
                  <a:pt x="161" y="172"/>
                </a:lnTo>
                <a:lnTo>
                  <a:pt x="163" y="169"/>
                </a:lnTo>
                <a:lnTo>
                  <a:pt x="166" y="167"/>
                </a:lnTo>
                <a:lnTo>
                  <a:pt x="176" y="152"/>
                </a:lnTo>
                <a:lnTo>
                  <a:pt x="186" y="138"/>
                </a:lnTo>
                <a:lnTo>
                  <a:pt x="187" y="134"/>
                </a:lnTo>
                <a:lnTo>
                  <a:pt x="189" y="131"/>
                </a:lnTo>
                <a:lnTo>
                  <a:pt x="194" y="124"/>
                </a:lnTo>
                <a:lnTo>
                  <a:pt x="203" y="110"/>
                </a:lnTo>
                <a:lnTo>
                  <a:pt x="203" y="101"/>
                </a:lnTo>
                <a:lnTo>
                  <a:pt x="199" y="91"/>
                </a:lnTo>
                <a:lnTo>
                  <a:pt x="197" y="83"/>
                </a:lnTo>
                <a:lnTo>
                  <a:pt x="189" y="66"/>
                </a:lnTo>
                <a:lnTo>
                  <a:pt x="180" y="52"/>
                </a:lnTo>
                <a:lnTo>
                  <a:pt x="170" y="39"/>
                </a:lnTo>
                <a:lnTo>
                  <a:pt x="160" y="28"/>
                </a:lnTo>
                <a:lnTo>
                  <a:pt x="147" y="18"/>
                </a:lnTo>
                <a:lnTo>
                  <a:pt x="134" y="10"/>
                </a:lnTo>
                <a:lnTo>
                  <a:pt x="119" y="4"/>
                </a:lnTo>
                <a:lnTo>
                  <a:pt x="103" y="0"/>
                </a:lnTo>
                <a:lnTo>
                  <a:pt x="63" y="13"/>
                </a:lnTo>
                <a:lnTo>
                  <a:pt x="46" y="18"/>
                </a:lnTo>
                <a:lnTo>
                  <a:pt x="34" y="26"/>
                </a:lnTo>
                <a:lnTo>
                  <a:pt x="21" y="35"/>
                </a:lnTo>
                <a:lnTo>
                  <a:pt x="13" y="47"/>
                </a:lnTo>
                <a:lnTo>
                  <a:pt x="5" y="58"/>
                </a:lnTo>
                <a:lnTo>
                  <a:pt x="2" y="72"/>
                </a:lnTo>
                <a:lnTo>
                  <a:pt x="0" y="85"/>
                </a:lnTo>
                <a:lnTo>
                  <a:pt x="1" y="1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46" name="Freeform 26"/>
          <p:cNvSpPr/>
          <p:nvPr/>
        </p:nvSpPr>
        <p:spPr bwMode="auto">
          <a:xfrm>
            <a:off x="2145154" y="3363266"/>
            <a:ext cx="84569" cy="63338"/>
          </a:xfrm>
          <a:custGeom>
            <a:avLst/>
            <a:gdLst>
              <a:gd name="T0" fmla="*/ 53545 w 203"/>
              <a:gd name="T1" fmla="*/ 52759 h 201"/>
              <a:gd name="T2" fmla="*/ 56431 w 203"/>
              <a:gd name="T3" fmla="*/ 48020 h 201"/>
              <a:gd name="T4" fmla="*/ 59637 w 203"/>
              <a:gd name="T5" fmla="*/ 43597 h 201"/>
              <a:gd name="T6" fmla="*/ 59958 w 203"/>
              <a:gd name="T7" fmla="*/ 42333 h 201"/>
              <a:gd name="T8" fmla="*/ 60599 w 203"/>
              <a:gd name="T9" fmla="*/ 41386 h 201"/>
              <a:gd name="T10" fmla="*/ 62202 w 203"/>
              <a:gd name="T11" fmla="*/ 39174 h 201"/>
              <a:gd name="T12" fmla="*/ 65088 w 203"/>
              <a:gd name="T13" fmla="*/ 34751 h 201"/>
              <a:gd name="T14" fmla="*/ 65088 w 203"/>
              <a:gd name="T15" fmla="*/ 31908 h 201"/>
              <a:gd name="T16" fmla="*/ 64126 w 203"/>
              <a:gd name="T17" fmla="*/ 28749 h 201"/>
              <a:gd name="T18" fmla="*/ 63164 w 203"/>
              <a:gd name="T19" fmla="*/ 26221 h 201"/>
              <a:gd name="T20" fmla="*/ 60599 w 203"/>
              <a:gd name="T21" fmla="*/ 20851 h 201"/>
              <a:gd name="T22" fmla="*/ 57713 w 203"/>
              <a:gd name="T23" fmla="*/ 16428 h 201"/>
              <a:gd name="T24" fmla="*/ 54507 w 203"/>
              <a:gd name="T25" fmla="*/ 12321 h 201"/>
              <a:gd name="T26" fmla="*/ 51301 w 203"/>
              <a:gd name="T27" fmla="*/ 8846 h 201"/>
              <a:gd name="T28" fmla="*/ 47133 w 203"/>
              <a:gd name="T29" fmla="*/ 5687 h 201"/>
              <a:gd name="T30" fmla="*/ 42964 w 203"/>
              <a:gd name="T31" fmla="*/ 3159 h 201"/>
              <a:gd name="T32" fmla="*/ 38155 w 203"/>
              <a:gd name="T33" fmla="*/ 1264 h 201"/>
              <a:gd name="T34" fmla="*/ 33025 w 203"/>
              <a:gd name="T35" fmla="*/ 0 h 201"/>
              <a:gd name="T36" fmla="*/ 20520 w 203"/>
              <a:gd name="T37" fmla="*/ 4107 h 201"/>
              <a:gd name="T38" fmla="*/ 15070 w 203"/>
              <a:gd name="T39" fmla="*/ 5687 h 201"/>
              <a:gd name="T40" fmla="*/ 10901 w 203"/>
              <a:gd name="T41" fmla="*/ 8214 h 201"/>
              <a:gd name="T42" fmla="*/ 7054 w 203"/>
              <a:gd name="T43" fmla="*/ 11057 h 201"/>
              <a:gd name="T44" fmla="*/ 4489 w 203"/>
              <a:gd name="T45" fmla="*/ 14848 h 201"/>
              <a:gd name="T46" fmla="*/ 1924 w 203"/>
              <a:gd name="T47" fmla="*/ 18323 h 201"/>
              <a:gd name="T48" fmla="*/ 641 w 203"/>
              <a:gd name="T49" fmla="*/ 22746 h 201"/>
              <a:gd name="T50" fmla="*/ 0 w 203"/>
              <a:gd name="T51" fmla="*/ 26853 h 201"/>
              <a:gd name="T52" fmla="*/ 321 w 203"/>
              <a:gd name="T53" fmla="*/ 31908 h 201"/>
              <a:gd name="T54" fmla="*/ 962 w 203"/>
              <a:gd name="T55" fmla="*/ 37910 h 201"/>
              <a:gd name="T56" fmla="*/ 2565 w 203"/>
              <a:gd name="T57" fmla="*/ 43281 h 201"/>
              <a:gd name="T58" fmla="*/ 5130 w 203"/>
              <a:gd name="T59" fmla="*/ 48020 h 201"/>
              <a:gd name="T60" fmla="*/ 8016 w 203"/>
              <a:gd name="T61" fmla="*/ 52127 h 201"/>
              <a:gd name="T62" fmla="*/ 11863 w 203"/>
              <a:gd name="T63" fmla="*/ 55602 h 201"/>
              <a:gd name="T64" fmla="*/ 16032 w 203"/>
              <a:gd name="T65" fmla="*/ 58129 h 201"/>
              <a:gd name="T66" fmla="*/ 21162 w 203"/>
              <a:gd name="T67" fmla="*/ 60657 h 201"/>
              <a:gd name="T68" fmla="*/ 26612 w 203"/>
              <a:gd name="T69" fmla="*/ 62236 h 201"/>
              <a:gd name="T70" fmla="*/ 33025 w 203"/>
              <a:gd name="T71" fmla="*/ 63500 h 201"/>
              <a:gd name="T72" fmla="*/ 39117 w 203"/>
              <a:gd name="T73" fmla="*/ 61289 h 201"/>
              <a:gd name="T74" fmla="*/ 45850 w 203"/>
              <a:gd name="T75" fmla="*/ 60341 h 201"/>
              <a:gd name="T76" fmla="*/ 49698 w 203"/>
              <a:gd name="T77" fmla="*/ 56550 h 201"/>
              <a:gd name="T78" fmla="*/ 51622 w 203"/>
              <a:gd name="T79" fmla="*/ 54338 h 201"/>
              <a:gd name="T80" fmla="*/ 52263 w 203"/>
              <a:gd name="T81" fmla="*/ 53391 h 201"/>
              <a:gd name="T82" fmla="*/ 53545 w 203"/>
              <a:gd name="T83" fmla="*/ 52759 h 2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3"/>
              <a:gd name="T127" fmla="*/ 0 h 201"/>
              <a:gd name="T128" fmla="*/ 203 w 203"/>
              <a:gd name="T129" fmla="*/ 201 h 2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3" h="201">
                <a:moveTo>
                  <a:pt x="167" y="167"/>
                </a:moveTo>
                <a:lnTo>
                  <a:pt x="176" y="152"/>
                </a:lnTo>
                <a:lnTo>
                  <a:pt x="186" y="138"/>
                </a:lnTo>
                <a:lnTo>
                  <a:pt x="187" y="134"/>
                </a:lnTo>
                <a:lnTo>
                  <a:pt x="189" y="131"/>
                </a:lnTo>
                <a:lnTo>
                  <a:pt x="194" y="124"/>
                </a:lnTo>
                <a:lnTo>
                  <a:pt x="203" y="110"/>
                </a:lnTo>
                <a:lnTo>
                  <a:pt x="203" y="101"/>
                </a:lnTo>
                <a:lnTo>
                  <a:pt x="200" y="91"/>
                </a:lnTo>
                <a:lnTo>
                  <a:pt x="197" y="83"/>
                </a:lnTo>
                <a:lnTo>
                  <a:pt x="189" y="66"/>
                </a:lnTo>
                <a:lnTo>
                  <a:pt x="180" y="52"/>
                </a:lnTo>
                <a:lnTo>
                  <a:pt x="170" y="39"/>
                </a:lnTo>
                <a:lnTo>
                  <a:pt x="160" y="28"/>
                </a:lnTo>
                <a:lnTo>
                  <a:pt x="147" y="18"/>
                </a:lnTo>
                <a:lnTo>
                  <a:pt x="134" y="10"/>
                </a:lnTo>
                <a:lnTo>
                  <a:pt x="119" y="4"/>
                </a:lnTo>
                <a:lnTo>
                  <a:pt x="103" y="0"/>
                </a:lnTo>
                <a:lnTo>
                  <a:pt x="64" y="13"/>
                </a:lnTo>
                <a:lnTo>
                  <a:pt x="47" y="18"/>
                </a:lnTo>
                <a:lnTo>
                  <a:pt x="34" y="26"/>
                </a:lnTo>
                <a:lnTo>
                  <a:pt x="22" y="35"/>
                </a:lnTo>
                <a:lnTo>
                  <a:pt x="14" y="47"/>
                </a:lnTo>
                <a:lnTo>
                  <a:pt x="6" y="58"/>
                </a:lnTo>
                <a:lnTo>
                  <a:pt x="2" y="72"/>
                </a:lnTo>
                <a:lnTo>
                  <a:pt x="0" y="85"/>
                </a:lnTo>
                <a:lnTo>
                  <a:pt x="1" y="101"/>
                </a:lnTo>
                <a:lnTo>
                  <a:pt x="3" y="120"/>
                </a:lnTo>
                <a:lnTo>
                  <a:pt x="8" y="137"/>
                </a:lnTo>
                <a:lnTo>
                  <a:pt x="16" y="152"/>
                </a:lnTo>
                <a:lnTo>
                  <a:pt x="25" y="165"/>
                </a:lnTo>
                <a:lnTo>
                  <a:pt x="37" y="176"/>
                </a:lnTo>
                <a:lnTo>
                  <a:pt x="50" y="184"/>
                </a:lnTo>
                <a:lnTo>
                  <a:pt x="66" y="192"/>
                </a:lnTo>
                <a:lnTo>
                  <a:pt x="83" y="197"/>
                </a:lnTo>
                <a:lnTo>
                  <a:pt x="103" y="201"/>
                </a:lnTo>
                <a:lnTo>
                  <a:pt x="122" y="194"/>
                </a:lnTo>
                <a:lnTo>
                  <a:pt x="143" y="191"/>
                </a:lnTo>
                <a:lnTo>
                  <a:pt x="155" y="179"/>
                </a:lnTo>
                <a:lnTo>
                  <a:pt x="161" y="172"/>
                </a:lnTo>
                <a:lnTo>
                  <a:pt x="163" y="169"/>
                </a:lnTo>
                <a:lnTo>
                  <a:pt x="167" y="1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47" name="Freeform 27"/>
          <p:cNvSpPr/>
          <p:nvPr/>
        </p:nvSpPr>
        <p:spPr bwMode="auto">
          <a:xfrm>
            <a:off x="4405815" y="3363266"/>
            <a:ext cx="84569" cy="63338"/>
          </a:xfrm>
          <a:custGeom>
            <a:avLst/>
            <a:gdLst>
              <a:gd name="T0" fmla="*/ 65088 w 203"/>
              <a:gd name="T1" fmla="*/ 34751 h 201"/>
              <a:gd name="T2" fmla="*/ 65088 w 203"/>
              <a:gd name="T3" fmla="*/ 31908 h 201"/>
              <a:gd name="T4" fmla="*/ 64126 w 203"/>
              <a:gd name="T5" fmla="*/ 28749 h 201"/>
              <a:gd name="T6" fmla="*/ 63485 w 203"/>
              <a:gd name="T7" fmla="*/ 26221 h 201"/>
              <a:gd name="T8" fmla="*/ 60920 w 203"/>
              <a:gd name="T9" fmla="*/ 20851 h 201"/>
              <a:gd name="T10" fmla="*/ 58034 w 203"/>
              <a:gd name="T11" fmla="*/ 16428 h 201"/>
              <a:gd name="T12" fmla="*/ 54507 w 203"/>
              <a:gd name="T13" fmla="*/ 12321 h 201"/>
              <a:gd name="T14" fmla="*/ 51301 w 203"/>
              <a:gd name="T15" fmla="*/ 8846 h 201"/>
              <a:gd name="T16" fmla="*/ 47453 w 203"/>
              <a:gd name="T17" fmla="*/ 5687 h 201"/>
              <a:gd name="T18" fmla="*/ 42964 w 203"/>
              <a:gd name="T19" fmla="*/ 3159 h 201"/>
              <a:gd name="T20" fmla="*/ 38155 w 203"/>
              <a:gd name="T21" fmla="*/ 1264 h 201"/>
              <a:gd name="T22" fmla="*/ 33346 w 203"/>
              <a:gd name="T23" fmla="*/ 0 h 201"/>
              <a:gd name="T24" fmla="*/ 20520 w 203"/>
              <a:gd name="T25" fmla="*/ 4107 h 201"/>
              <a:gd name="T26" fmla="*/ 15070 w 203"/>
              <a:gd name="T27" fmla="*/ 5687 h 201"/>
              <a:gd name="T28" fmla="*/ 10901 w 203"/>
              <a:gd name="T29" fmla="*/ 8214 h 201"/>
              <a:gd name="T30" fmla="*/ 7054 w 203"/>
              <a:gd name="T31" fmla="*/ 11057 h 201"/>
              <a:gd name="T32" fmla="*/ 4489 w 203"/>
              <a:gd name="T33" fmla="*/ 14848 h 201"/>
              <a:gd name="T34" fmla="*/ 1924 w 203"/>
              <a:gd name="T35" fmla="*/ 18323 h 201"/>
              <a:gd name="T36" fmla="*/ 962 w 203"/>
              <a:gd name="T37" fmla="*/ 22746 h 201"/>
              <a:gd name="T38" fmla="*/ 0 w 203"/>
              <a:gd name="T39" fmla="*/ 26853 h 201"/>
              <a:gd name="T40" fmla="*/ 641 w 203"/>
              <a:gd name="T41" fmla="*/ 31908 h 201"/>
              <a:gd name="T42" fmla="*/ 1283 w 203"/>
              <a:gd name="T43" fmla="*/ 37910 h 201"/>
              <a:gd name="T44" fmla="*/ 2565 w 203"/>
              <a:gd name="T45" fmla="*/ 43281 h 201"/>
              <a:gd name="T46" fmla="*/ 5130 w 203"/>
              <a:gd name="T47" fmla="*/ 48020 h 201"/>
              <a:gd name="T48" fmla="*/ 8016 w 203"/>
              <a:gd name="T49" fmla="*/ 52127 h 201"/>
              <a:gd name="T50" fmla="*/ 12184 w 203"/>
              <a:gd name="T51" fmla="*/ 55602 h 201"/>
              <a:gd name="T52" fmla="*/ 16032 w 203"/>
              <a:gd name="T53" fmla="*/ 58129 h 201"/>
              <a:gd name="T54" fmla="*/ 21162 w 203"/>
              <a:gd name="T55" fmla="*/ 60657 h 201"/>
              <a:gd name="T56" fmla="*/ 26612 w 203"/>
              <a:gd name="T57" fmla="*/ 62236 h 201"/>
              <a:gd name="T58" fmla="*/ 33346 w 203"/>
              <a:gd name="T59" fmla="*/ 63500 h 201"/>
              <a:gd name="T60" fmla="*/ 39438 w 203"/>
              <a:gd name="T61" fmla="*/ 61289 h 201"/>
              <a:gd name="T62" fmla="*/ 45850 w 203"/>
              <a:gd name="T63" fmla="*/ 60341 h 201"/>
              <a:gd name="T64" fmla="*/ 50018 w 203"/>
              <a:gd name="T65" fmla="*/ 56550 h 201"/>
              <a:gd name="T66" fmla="*/ 51622 w 203"/>
              <a:gd name="T67" fmla="*/ 54338 h 201"/>
              <a:gd name="T68" fmla="*/ 52583 w 203"/>
              <a:gd name="T69" fmla="*/ 53391 h 201"/>
              <a:gd name="T70" fmla="*/ 53545 w 203"/>
              <a:gd name="T71" fmla="*/ 52759 h 201"/>
              <a:gd name="T72" fmla="*/ 56431 w 203"/>
              <a:gd name="T73" fmla="*/ 48020 h 201"/>
              <a:gd name="T74" fmla="*/ 59637 w 203"/>
              <a:gd name="T75" fmla="*/ 43597 h 201"/>
              <a:gd name="T76" fmla="*/ 59958 w 203"/>
              <a:gd name="T77" fmla="*/ 42333 h 201"/>
              <a:gd name="T78" fmla="*/ 60920 w 203"/>
              <a:gd name="T79" fmla="*/ 41386 h 201"/>
              <a:gd name="T80" fmla="*/ 62202 w 203"/>
              <a:gd name="T81" fmla="*/ 39174 h 201"/>
              <a:gd name="T82" fmla="*/ 65088 w 203"/>
              <a:gd name="T83" fmla="*/ 34751 h 2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3"/>
              <a:gd name="T127" fmla="*/ 0 h 201"/>
              <a:gd name="T128" fmla="*/ 203 w 203"/>
              <a:gd name="T129" fmla="*/ 201 h 2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3" h="201">
                <a:moveTo>
                  <a:pt x="203" y="110"/>
                </a:moveTo>
                <a:lnTo>
                  <a:pt x="203" y="101"/>
                </a:lnTo>
                <a:lnTo>
                  <a:pt x="200" y="91"/>
                </a:lnTo>
                <a:lnTo>
                  <a:pt x="198" y="83"/>
                </a:lnTo>
                <a:lnTo>
                  <a:pt x="190" y="66"/>
                </a:lnTo>
                <a:lnTo>
                  <a:pt x="181" y="52"/>
                </a:lnTo>
                <a:lnTo>
                  <a:pt x="170" y="39"/>
                </a:lnTo>
                <a:lnTo>
                  <a:pt x="160" y="28"/>
                </a:lnTo>
                <a:lnTo>
                  <a:pt x="148" y="18"/>
                </a:lnTo>
                <a:lnTo>
                  <a:pt x="134" y="10"/>
                </a:lnTo>
                <a:lnTo>
                  <a:pt x="119" y="4"/>
                </a:lnTo>
                <a:lnTo>
                  <a:pt x="104" y="0"/>
                </a:lnTo>
                <a:lnTo>
                  <a:pt x="64" y="13"/>
                </a:lnTo>
                <a:lnTo>
                  <a:pt x="47" y="18"/>
                </a:lnTo>
                <a:lnTo>
                  <a:pt x="34" y="26"/>
                </a:lnTo>
                <a:lnTo>
                  <a:pt x="22" y="35"/>
                </a:lnTo>
                <a:lnTo>
                  <a:pt x="14" y="47"/>
                </a:lnTo>
                <a:lnTo>
                  <a:pt x="6" y="58"/>
                </a:lnTo>
                <a:lnTo>
                  <a:pt x="3" y="72"/>
                </a:lnTo>
                <a:lnTo>
                  <a:pt x="0" y="85"/>
                </a:lnTo>
                <a:lnTo>
                  <a:pt x="2" y="101"/>
                </a:lnTo>
                <a:lnTo>
                  <a:pt x="4" y="120"/>
                </a:lnTo>
                <a:lnTo>
                  <a:pt x="8" y="137"/>
                </a:lnTo>
                <a:lnTo>
                  <a:pt x="16" y="152"/>
                </a:lnTo>
                <a:lnTo>
                  <a:pt x="25" y="165"/>
                </a:lnTo>
                <a:lnTo>
                  <a:pt x="38" y="176"/>
                </a:lnTo>
                <a:lnTo>
                  <a:pt x="50" y="184"/>
                </a:lnTo>
                <a:lnTo>
                  <a:pt x="66" y="192"/>
                </a:lnTo>
                <a:lnTo>
                  <a:pt x="83" y="197"/>
                </a:lnTo>
                <a:lnTo>
                  <a:pt x="104" y="201"/>
                </a:lnTo>
                <a:lnTo>
                  <a:pt x="123" y="194"/>
                </a:lnTo>
                <a:lnTo>
                  <a:pt x="143" y="191"/>
                </a:lnTo>
                <a:lnTo>
                  <a:pt x="156" y="179"/>
                </a:lnTo>
                <a:lnTo>
                  <a:pt x="161" y="172"/>
                </a:lnTo>
                <a:lnTo>
                  <a:pt x="164" y="169"/>
                </a:lnTo>
                <a:lnTo>
                  <a:pt x="167" y="167"/>
                </a:lnTo>
                <a:lnTo>
                  <a:pt x="176" y="152"/>
                </a:lnTo>
                <a:lnTo>
                  <a:pt x="186" y="138"/>
                </a:lnTo>
                <a:lnTo>
                  <a:pt x="187" y="134"/>
                </a:lnTo>
                <a:lnTo>
                  <a:pt x="190" y="131"/>
                </a:lnTo>
                <a:lnTo>
                  <a:pt x="194" y="124"/>
                </a:lnTo>
                <a:lnTo>
                  <a:pt x="203" y="11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48" name="Freeform 28"/>
          <p:cNvSpPr/>
          <p:nvPr/>
        </p:nvSpPr>
        <p:spPr bwMode="auto">
          <a:xfrm>
            <a:off x="3927281" y="3363266"/>
            <a:ext cx="84569" cy="63338"/>
          </a:xfrm>
          <a:custGeom>
            <a:avLst/>
            <a:gdLst>
              <a:gd name="T0" fmla="*/ 63164 w 203"/>
              <a:gd name="T1" fmla="*/ 26221 h 201"/>
              <a:gd name="T2" fmla="*/ 60599 w 203"/>
              <a:gd name="T3" fmla="*/ 20851 h 201"/>
              <a:gd name="T4" fmla="*/ 57713 w 203"/>
              <a:gd name="T5" fmla="*/ 16428 h 201"/>
              <a:gd name="T6" fmla="*/ 54507 w 203"/>
              <a:gd name="T7" fmla="*/ 12321 h 201"/>
              <a:gd name="T8" fmla="*/ 50980 w 203"/>
              <a:gd name="T9" fmla="*/ 8846 h 201"/>
              <a:gd name="T10" fmla="*/ 47133 w 203"/>
              <a:gd name="T11" fmla="*/ 5687 h 201"/>
              <a:gd name="T12" fmla="*/ 42644 w 203"/>
              <a:gd name="T13" fmla="*/ 3159 h 201"/>
              <a:gd name="T14" fmla="*/ 38155 w 203"/>
              <a:gd name="T15" fmla="*/ 1264 h 201"/>
              <a:gd name="T16" fmla="*/ 33025 w 203"/>
              <a:gd name="T17" fmla="*/ 0 h 201"/>
              <a:gd name="T18" fmla="*/ 20200 w 203"/>
              <a:gd name="T19" fmla="*/ 4107 h 201"/>
              <a:gd name="T20" fmla="*/ 14749 w 203"/>
              <a:gd name="T21" fmla="*/ 5687 h 201"/>
              <a:gd name="T22" fmla="*/ 10901 w 203"/>
              <a:gd name="T23" fmla="*/ 8214 h 201"/>
              <a:gd name="T24" fmla="*/ 6733 w 203"/>
              <a:gd name="T25" fmla="*/ 11057 h 201"/>
              <a:gd name="T26" fmla="*/ 4168 w 203"/>
              <a:gd name="T27" fmla="*/ 14848 h 201"/>
              <a:gd name="T28" fmla="*/ 1603 w 203"/>
              <a:gd name="T29" fmla="*/ 18323 h 201"/>
              <a:gd name="T30" fmla="*/ 641 w 203"/>
              <a:gd name="T31" fmla="*/ 22746 h 201"/>
              <a:gd name="T32" fmla="*/ 0 w 203"/>
              <a:gd name="T33" fmla="*/ 26853 h 201"/>
              <a:gd name="T34" fmla="*/ 321 w 203"/>
              <a:gd name="T35" fmla="*/ 31908 h 201"/>
              <a:gd name="T36" fmla="*/ 962 w 203"/>
              <a:gd name="T37" fmla="*/ 37910 h 201"/>
              <a:gd name="T38" fmla="*/ 2565 w 203"/>
              <a:gd name="T39" fmla="*/ 43281 h 201"/>
              <a:gd name="T40" fmla="*/ 4809 w 203"/>
              <a:gd name="T41" fmla="*/ 48020 h 201"/>
              <a:gd name="T42" fmla="*/ 8016 w 203"/>
              <a:gd name="T43" fmla="*/ 52127 h 201"/>
              <a:gd name="T44" fmla="*/ 11863 w 203"/>
              <a:gd name="T45" fmla="*/ 55602 h 201"/>
              <a:gd name="T46" fmla="*/ 15711 w 203"/>
              <a:gd name="T47" fmla="*/ 58129 h 201"/>
              <a:gd name="T48" fmla="*/ 20841 w 203"/>
              <a:gd name="T49" fmla="*/ 60657 h 201"/>
              <a:gd name="T50" fmla="*/ 26292 w 203"/>
              <a:gd name="T51" fmla="*/ 62236 h 201"/>
              <a:gd name="T52" fmla="*/ 33025 w 203"/>
              <a:gd name="T53" fmla="*/ 63500 h 201"/>
              <a:gd name="T54" fmla="*/ 39117 w 203"/>
              <a:gd name="T55" fmla="*/ 61289 h 201"/>
              <a:gd name="T56" fmla="*/ 45530 w 203"/>
              <a:gd name="T57" fmla="*/ 60341 h 201"/>
              <a:gd name="T58" fmla="*/ 49698 w 203"/>
              <a:gd name="T59" fmla="*/ 56550 h 201"/>
              <a:gd name="T60" fmla="*/ 53225 w 203"/>
              <a:gd name="T61" fmla="*/ 52759 h 201"/>
              <a:gd name="T62" fmla="*/ 56110 w 203"/>
              <a:gd name="T63" fmla="*/ 48020 h 201"/>
              <a:gd name="T64" fmla="*/ 59637 w 203"/>
              <a:gd name="T65" fmla="*/ 43597 h 201"/>
              <a:gd name="T66" fmla="*/ 59958 w 203"/>
              <a:gd name="T67" fmla="*/ 42333 h 201"/>
              <a:gd name="T68" fmla="*/ 60599 w 203"/>
              <a:gd name="T69" fmla="*/ 41386 h 201"/>
              <a:gd name="T70" fmla="*/ 61882 w 203"/>
              <a:gd name="T71" fmla="*/ 39174 h 201"/>
              <a:gd name="T72" fmla="*/ 65088 w 203"/>
              <a:gd name="T73" fmla="*/ 34751 h 201"/>
              <a:gd name="T74" fmla="*/ 65088 w 203"/>
              <a:gd name="T75" fmla="*/ 31908 h 201"/>
              <a:gd name="T76" fmla="*/ 63805 w 203"/>
              <a:gd name="T77" fmla="*/ 28749 h 201"/>
              <a:gd name="T78" fmla="*/ 63164 w 203"/>
              <a:gd name="T79" fmla="*/ 26221 h 20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3"/>
              <a:gd name="T121" fmla="*/ 0 h 201"/>
              <a:gd name="T122" fmla="*/ 203 w 203"/>
              <a:gd name="T123" fmla="*/ 201 h 20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3" h="201">
                <a:moveTo>
                  <a:pt x="197" y="83"/>
                </a:moveTo>
                <a:lnTo>
                  <a:pt x="189" y="66"/>
                </a:lnTo>
                <a:lnTo>
                  <a:pt x="180" y="52"/>
                </a:lnTo>
                <a:lnTo>
                  <a:pt x="170" y="39"/>
                </a:lnTo>
                <a:lnTo>
                  <a:pt x="159" y="28"/>
                </a:lnTo>
                <a:lnTo>
                  <a:pt x="147" y="18"/>
                </a:lnTo>
                <a:lnTo>
                  <a:pt x="133" y="10"/>
                </a:lnTo>
                <a:lnTo>
                  <a:pt x="119" y="4"/>
                </a:lnTo>
                <a:lnTo>
                  <a:pt x="103" y="0"/>
                </a:lnTo>
                <a:lnTo>
                  <a:pt x="63" y="13"/>
                </a:lnTo>
                <a:lnTo>
                  <a:pt x="46" y="18"/>
                </a:lnTo>
                <a:lnTo>
                  <a:pt x="34" y="26"/>
                </a:lnTo>
                <a:lnTo>
                  <a:pt x="21" y="35"/>
                </a:lnTo>
                <a:lnTo>
                  <a:pt x="13" y="47"/>
                </a:lnTo>
                <a:lnTo>
                  <a:pt x="5" y="58"/>
                </a:lnTo>
                <a:lnTo>
                  <a:pt x="2" y="72"/>
                </a:lnTo>
                <a:lnTo>
                  <a:pt x="0" y="85"/>
                </a:lnTo>
                <a:lnTo>
                  <a:pt x="1" y="101"/>
                </a:lnTo>
                <a:lnTo>
                  <a:pt x="3" y="120"/>
                </a:lnTo>
                <a:lnTo>
                  <a:pt x="8" y="137"/>
                </a:lnTo>
                <a:lnTo>
                  <a:pt x="15" y="152"/>
                </a:lnTo>
                <a:lnTo>
                  <a:pt x="25" y="165"/>
                </a:lnTo>
                <a:lnTo>
                  <a:pt x="37" y="176"/>
                </a:lnTo>
                <a:lnTo>
                  <a:pt x="49" y="184"/>
                </a:lnTo>
                <a:lnTo>
                  <a:pt x="65" y="192"/>
                </a:lnTo>
                <a:lnTo>
                  <a:pt x="82" y="197"/>
                </a:lnTo>
                <a:lnTo>
                  <a:pt x="103" y="201"/>
                </a:lnTo>
                <a:lnTo>
                  <a:pt x="122" y="194"/>
                </a:lnTo>
                <a:lnTo>
                  <a:pt x="142" y="191"/>
                </a:lnTo>
                <a:lnTo>
                  <a:pt x="155" y="179"/>
                </a:lnTo>
                <a:lnTo>
                  <a:pt x="166" y="167"/>
                </a:lnTo>
                <a:lnTo>
                  <a:pt x="175" y="152"/>
                </a:lnTo>
                <a:lnTo>
                  <a:pt x="186" y="138"/>
                </a:lnTo>
                <a:lnTo>
                  <a:pt x="187" y="134"/>
                </a:lnTo>
                <a:lnTo>
                  <a:pt x="189" y="131"/>
                </a:lnTo>
                <a:lnTo>
                  <a:pt x="193" y="124"/>
                </a:lnTo>
                <a:lnTo>
                  <a:pt x="203" y="110"/>
                </a:lnTo>
                <a:lnTo>
                  <a:pt x="203" y="101"/>
                </a:lnTo>
                <a:lnTo>
                  <a:pt x="199" y="91"/>
                </a:lnTo>
                <a:lnTo>
                  <a:pt x="197" y="8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49" name="Freeform 29"/>
          <p:cNvSpPr/>
          <p:nvPr/>
        </p:nvSpPr>
        <p:spPr bwMode="auto">
          <a:xfrm>
            <a:off x="7829810" y="3439270"/>
            <a:ext cx="297021" cy="1260433"/>
          </a:xfrm>
          <a:custGeom>
            <a:avLst/>
            <a:gdLst>
              <a:gd name="T0" fmla="*/ 211113 w 719"/>
              <a:gd name="T1" fmla="*/ 651674 h 3979"/>
              <a:gd name="T2" fmla="*/ 202847 w 719"/>
              <a:gd name="T3" fmla="*/ 744407 h 3979"/>
              <a:gd name="T4" fmla="*/ 192673 w 719"/>
              <a:gd name="T5" fmla="*/ 855878 h 3979"/>
              <a:gd name="T6" fmla="*/ 186314 w 719"/>
              <a:gd name="T7" fmla="*/ 919394 h 3979"/>
              <a:gd name="T8" fmla="*/ 179319 w 719"/>
              <a:gd name="T9" fmla="*/ 976558 h 3979"/>
              <a:gd name="T10" fmla="*/ 172006 w 719"/>
              <a:gd name="T11" fmla="*/ 1026418 h 3979"/>
              <a:gd name="T12" fmla="*/ 165012 w 719"/>
              <a:gd name="T13" fmla="*/ 1070879 h 3979"/>
              <a:gd name="T14" fmla="*/ 160243 w 719"/>
              <a:gd name="T15" fmla="*/ 1096603 h 3979"/>
              <a:gd name="T16" fmla="*/ 153884 w 719"/>
              <a:gd name="T17" fmla="*/ 1124550 h 3979"/>
              <a:gd name="T18" fmla="*/ 149750 w 719"/>
              <a:gd name="T19" fmla="*/ 1139476 h 3979"/>
              <a:gd name="T20" fmla="*/ 141802 w 719"/>
              <a:gd name="T21" fmla="*/ 1164565 h 3979"/>
              <a:gd name="T22" fmla="*/ 133853 w 719"/>
              <a:gd name="T23" fmla="*/ 1182667 h 3979"/>
              <a:gd name="T24" fmla="*/ 126859 w 719"/>
              <a:gd name="T25" fmla="*/ 1192830 h 3979"/>
              <a:gd name="T26" fmla="*/ 122725 w 719"/>
              <a:gd name="T27" fmla="*/ 1197276 h 3979"/>
              <a:gd name="T28" fmla="*/ 114141 w 719"/>
              <a:gd name="T29" fmla="*/ 1200452 h 3979"/>
              <a:gd name="T30" fmla="*/ 105239 w 719"/>
              <a:gd name="T31" fmla="*/ 1197276 h 3979"/>
              <a:gd name="T32" fmla="*/ 96336 w 719"/>
              <a:gd name="T33" fmla="*/ 1187431 h 3979"/>
              <a:gd name="T34" fmla="*/ 88070 w 719"/>
              <a:gd name="T35" fmla="*/ 1171234 h 3979"/>
              <a:gd name="T36" fmla="*/ 79803 w 719"/>
              <a:gd name="T37" fmla="*/ 1148686 h 3979"/>
              <a:gd name="T38" fmla="*/ 71855 w 719"/>
              <a:gd name="T39" fmla="*/ 1119469 h 3979"/>
              <a:gd name="T40" fmla="*/ 64860 w 719"/>
              <a:gd name="T41" fmla="*/ 1084217 h 3979"/>
              <a:gd name="T42" fmla="*/ 56912 w 719"/>
              <a:gd name="T43" fmla="*/ 1041979 h 3979"/>
              <a:gd name="T44" fmla="*/ 50235 w 719"/>
              <a:gd name="T45" fmla="*/ 994025 h 3979"/>
              <a:gd name="T46" fmla="*/ 43558 w 719"/>
              <a:gd name="T47" fmla="*/ 939083 h 3979"/>
              <a:gd name="T48" fmla="*/ 36881 w 719"/>
              <a:gd name="T49" fmla="*/ 877791 h 3979"/>
              <a:gd name="T50" fmla="*/ 28615 w 719"/>
              <a:gd name="T51" fmla="*/ 789503 h 3979"/>
              <a:gd name="T52" fmla="*/ 17487 w 719"/>
              <a:gd name="T53" fmla="*/ 651674 h 3979"/>
              <a:gd name="T54" fmla="*/ 17487 w 719"/>
              <a:gd name="T55" fmla="*/ 664377 h 3979"/>
              <a:gd name="T56" fmla="*/ 25435 w 719"/>
              <a:gd name="T57" fmla="*/ 812687 h 3979"/>
              <a:gd name="T58" fmla="*/ 34974 w 719"/>
              <a:gd name="T59" fmla="*/ 919076 h 3979"/>
              <a:gd name="T60" fmla="*/ 41332 w 719"/>
              <a:gd name="T61" fmla="*/ 982909 h 3979"/>
              <a:gd name="T62" fmla="*/ 47691 w 719"/>
              <a:gd name="T63" fmla="*/ 1039756 h 3979"/>
              <a:gd name="T64" fmla="*/ 54686 w 719"/>
              <a:gd name="T65" fmla="*/ 1089934 h 3979"/>
              <a:gd name="T66" fmla="*/ 61999 w 719"/>
              <a:gd name="T67" fmla="*/ 1134077 h 3979"/>
              <a:gd name="T68" fmla="*/ 69947 w 719"/>
              <a:gd name="T69" fmla="*/ 1171869 h 3979"/>
              <a:gd name="T70" fmla="*/ 76942 w 719"/>
              <a:gd name="T71" fmla="*/ 1202992 h 3979"/>
              <a:gd name="T72" fmla="*/ 85208 w 719"/>
              <a:gd name="T73" fmla="*/ 1227763 h 3979"/>
              <a:gd name="T74" fmla="*/ 93475 w 719"/>
              <a:gd name="T75" fmla="*/ 1246183 h 3979"/>
              <a:gd name="T76" fmla="*/ 102377 w 719"/>
              <a:gd name="T77" fmla="*/ 1257934 h 3979"/>
              <a:gd name="T78" fmla="*/ 110962 w 719"/>
              <a:gd name="T79" fmla="*/ 1263332 h 3979"/>
              <a:gd name="T80" fmla="*/ 119864 w 719"/>
              <a:gd name="T81" fmla="*/ 1262380 h 3979"/>
              <a:gd name="T82" fmla="*/ 125905 w 719"/>
              <a:gd name="T83" fmla="*/ 1256981 h 3979"/>
              <a:gd name="T84" fmla="*/ 130992 w 719"/>
              <a:gd name="T85" fmla="*/ 1250947 h 3979"/>
              <a:gd name="T86" fmla="*/ 138940 w 719"/>
              <a:gd name="T87" fmla="*/ 1234750 h 3979"/>
              <a:gd name="T88" fmla="*/ 147525 w 719"/>
              <a:gd name="T89" fmla="*/ 1211884 h 3979"/>
              <a:gd name="T90" fmla="*/ 152930 w 719"/>
              <a:gd name="T91" fmla="*/ 1190289 h 3979"/>
              <a:gd name="T92" fmla="*/ 158017 w 719"/>
              <a:gd name="T93" fmla="*/ 1171869 h 3979"/>
              <a:gd name="T94" fmla="*/ 162786 w 719"/>
              <a:gd name="T95" fmla="*/ 1147416 h 3979"/>
              <a:gd name="T96" fmla="*/ 170099 w 719"/>
              <a:gd name="T97" fmla="*/ 1105495 h 3979"/>
              <a:gd name="T98" fmla="*/ 177093 w 719"/>
              <a:gd name="T99" fmla="*/ 1057541 h 3979"/>
              <a:gd name="T100" fmla="*/ 183770 w 719"/>
              <a:gd name="T101" fmla="*/ 1002282 h 3979"/>
              <a:gd name="T102" fmla="*/ 190447 w 719"/>
              <a:gd name="T103" fmla="*/ 941307 h 3979"/>
              <a:gd name="T104" fmla="*/ 197124 w 719"/>
              <a:gd name="T105" fmla="*/ 869216 h 3979"/>
              <a:gd name="T106" fmla="*/ 203801 w 719"/>
              <a:gd name="T107" fmla="*/ 783787 h 3979"/>
              <a:gd name="T108" fmla="*/ 209206 w 719"/>
              <a:gd name="T109" fmla="*/ 694547 h 397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19"/>
              <a:gd name="T166" fmla="*/ 0 h 3979"/>
              <a:gd name="T167" fmla="*/ 719 w 719"/>
              <a:gd name="T168" fmla="*/ 3979 h 397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19" h="3979">
                <a:moveTo>
                  <a:pt x="719" y="39"/>
                </a:moveTo>
                <a:lnTo>
                  <a:pt x="719" y="0"/>
                </a:lnTo>
                <a:lnTo>
                  <a:pt x="664" y="2052"/>
                </a:lnTo>
                <a:lnTo>
                  <a:pt x="650" y="2199"/>
                </a:lnTo>
                <a:lnTo>
                  <a:pt x="644" y="2272"/>
                </a:lnTo>
                <a:lnTo>
                  <a:pt x="638" y="2344"/>
                </a:lnTo>
                <a:lnTo>
                  <a:pt x="624" y="2486"/>
                </a:lnTo>
                <a:lnTo>
                  <a:pt x="613" y="2626"/>
                </a:lnTo>
                <a:lnTo>
                  <a:pt x="606" y="2695"/>
                </a:lnTo>
                <a:lnTo>
                  <a:pt x="599" y="2764"/>
                </a:lnTo>
                <a:lnTo>
                  <a:pt x="593" y="2831"/>
                </a:lnTo>
                <a:lnTo>
                  <a:pt x="586" y="2895"/>
                </a:lnTo>
                <a:lnTo>
                  <a:pt x="578" y="2957"/>
                </a:lnTo>
                <a:lnTo>
                  <a:pt x="571" y="3017"/>
                </a:lnTo>
                <a:lnTo>
                  <a:pt x="564" y="3075"/>
                </a:lnTo>
                <a:lnTo>
                  <a:pt x="557" y="3130"/>
                </a:lnTo>
                <a:lnTo>
                  <a:pt x="548" y="3181"/>
                </a:lnTo>
                <a:lnTo>
                  <a:pt x="541" y="3232"/>
                </a:lnTo>
                <a:lnTo>
                  <a:pt x="535" y="3281"/>
                </a:lnTo>
                <a:lnTo>
                  <a:pt x="528" y="3328"/>
                </a:lnTo>
                <a:lnTo>
                  <a:pt x="519" y="3372"/>
                </a:lnTo>
                <a:lnTo>
                  <a:pt x="512" y="3414"/>
                </a:lnTo>
                <a:lnTo>
                  <a:pt x="507" y="3433"/>
                </a:lnTo>
                <a:lnTo>
                  <a:pt x="504" y="3453"/>
                </a:lnTo>
                <a:lnTo>
                  <a:pt x="497" y="3491"/>
                </a:lnTo>
                <a:lnTo>
                  <a:pt x="488" y="3525"/>
                </a:lnTo>
                <a:lnTo>
                  <a:pt x="484" y="3541"/>
                </a:lnTo>
                <a:lnTo>
                  <a:pt x="481" y="3549"/>
                </a:lnTo>
                <a:lnTo>
                  <a:pt x="480" y="3558"/>
                </a:lnTo>
                <a:lnTo>
                  <a:pt x="471" y="3588"/>
                </a:lnTo>
                <a:lnTo>
                  <a:pt x="464" y="3617"/>
                </a:lnTo>
                <a:lnTo>
                  <a:pt x="455" y="3643"/>
                </a:lnTo>
                <a:lnTo>
                  <a:pt x="446" y="3667"/>
                </a:lnTo>
                <a:lnTo>
                  <a:pt x="437" y="3688"/>
                </a:lnTo>
                <a:lnTo>
                  <a:pt x="430" y="3707"/>
                </a:lnTo>
                <a:lnTo>
                  <a:pt x="421" y="3724"/>
                </a:lnTo>
                <a:lnTo>
                  <a:pt x="412" y="3739"/>
                </a:lnTo>
                <a:lnTo>
                  <a:pt x="403" y="3752"/>
                </a:lnTo>
                <a:lnTo>
                  <a:pt x="399" y="3756"/>
                </a:lnTo>
                <a:lnTo>
                  <a:pt x="396" y="3758"/>
                </a:lnTo>
                <a:lnTo>
                  <a:pt x="395" y="3762"/>
                </a:lnTo>
                <a:lnTo>
                  <a:pt x="386" y="3770"/>
                </a:lnTo>
                <a:lnTo>
                  <a:pt x="377" y="3775"/>
                </a:lnTo>
                <a:lnTo>
                  <a:pt x="368" y="3779"/>
                </a:lnTo>
                <a:lnTo>
                  <a:pt x="359" y="3780"/>
                </a:lnTo>
                <a:lnTo>
                  <a:pt x="349" y="3779"/>
                </a:lnTo>
                <a:lnTo>
                  <a:pt x="340" y="3775"/>
                </a:lnTo>
                <a:lnTo>
                  <a:pt x="331" y="3770"/>
                </a:lnTo>
                <a:lnTo>
                  <a:pt x="322" y="3762"/>
                </a:lnTo>
                <a:lnTo>
                  <a:pt x="312" y="3752"/>
                </a:lnTo>
                <a:lnTo>
                  <a:pt x="303" y="3739"/>
                </a:lnTo>
                <a:lnTo>
                  <a:pt x="294" y="3724"/>
                </a:lnTo>
                <a:lnTo>
                  <a:pt x="286" y="3707"/>
                </a:lnTo>
                <a:lnTo>
                  <a:pt x="277" y="3688"/>
                </a:lnTo>
                <a:lnTo>
                  <a:pt x="268" y="3667"/>
                </a:lnTo>
                <a:lnTo>
                  <a:pt x="259" y="3643"/>
                </a:lnTo>
                <a:lnTo>
                  <a:pt x="251" y="3617"/>
                </a:lnTo>
                <a:lnTo>
                  <a:pt x="242" y="3588"/>
                </a:lnTo>
                <a:lnTo>
                  <a:pt x="235" y="3558"/>
                </a:lnTo>
                <a:lnTo>
                  <a:pt x="226" y="3525"/>
                </a:lnTo>
                <a:lnTo>
                  <a:pt x="220" y="3491"/>
                </a:lnTo>
                <a:lnTo>
                  <a:pt x="210" y="3453"/>
                </a:lnTo>
                <a:lnTo>
                  <a:pt x="204" y="3414"/>
                </a:lnTo>
                <a:lnTo>
                  <a:pt x="195" y="3372"/>
                </a:lnTo>
                <a:lnTo>
                  <a:pt x="188" y="3328"/>
                </a:lnTo>
                <a:lnTo>
                  <a:pt x="179" y="3281"/>
                </a:lnTo>
                <a:lnTo>
                  <a:pt x="172" y="3232"/>
                </a:lnTo>
                <a:lnTo>
                  <a:pt x="165" y="3181"/>
                </a:lnTo>
                <a:lnTo>
                  <a:pt x="158" y="3130"/>
                </a:lnTo>
                <a:lnTo>
                  <a:pt x="150" y="3075"/>
                </a:lnTo>
                <a:lnTo>
                  <a:pt x="144" y="3017"/>
                </a:lnTo>
                <a:lnTo>
                  <a:pt x="137" y="2957"/>
                </a:lnTo>
                <a:lnTo>
                  <a:pt x="130" y="2895"/>
                </a:lnTo>
                <a:lnTo>
                  <a:pt x="123" y="2831"/>
                </a:lnTo>
                <a:lnTo>
                  <a:pt x="116" y="2764"/>
                </a:lnTo>
                <a:lnTo>
                  <a:pt x="110" y="2695"/>
                </a:lnTo>
                <a:lnTo>
                  <a:pt x="104" y="2626"/>
                </a:lnTo>
                <a:lnTo>
                  <a:pt x="90" y="2486"/>
                </a:lnTo>
                <a:lnTo>
                  <a:pt x="79" y="2344"/>
                </a:lnTo>
                <a:lnTo>
                  <a:pt x="66" y="2199"/>
                </a:lnTo>
                <a:lnTo>
                  <a:pt x="55" y="2052"/>
                </a:lnTo>
                <a:lnTo>
                  <a:pt x="0" y="0"/>
                </a:lnTo>
                <a:lnTo>
                  <a:pt x="0" y="39"/>
                </a:lnTo>
                <a:lnTo>
                  <a:pt x="55" y="2092"/>
                </a:lnTo>
                <a:lnTo>
                  <a:pt x="63" y="2282"/>
                </a:lnTo>
                <a:lnTo>
                  <a:pt x="74" y="2468"/>
                </a:lnTo>
                <a:lnTo>
                  <a:pt x="80" y="2559"/>
                </a:lnTo>
                <a:lnTo>
                  <a:pt x="87" y="2648"/>
                </a:lnTo>
                <a:lnTo>
                  <a:pt x="104" y="2825"/>
                </a:lnTo>
                <a:lnTo>
                  <a:pt x="110" y="2894"/>
                </a:lnTo>
                <a:lnTo>
                  <a:pt x="116" y="2964"/>
                </a:lnTo>
                <a:lnTo>
                  <a:pt x="123" y="3030"/>
                </a:lnTo>
                <a:lnTo>
                  <a:pt x="130" y="3095"/>
                </a:lnTo>
                <a:lnTo>
                  <a:pt x="137" y="3156"/>
                </a:lnTo>
                <a:lnTo>
                  <a:pt x="144" y="3216"/>
                </a:lnTo>
                <a:lnTo>
                  <a:pt x="150" y="3274"/>
                </a:lnTo>
                <a:lnTo>
                  <a:pt x="158" y="3330"/>
                </a:lnTo>
                <a:lnTo>
                  <a:pt x="165" y="3381"/>
                </a:lnTo>
                <a:lnTo>
                  <a:pt x="172" y="3432"/>
                </a:lnTo>
                <a:lnTo>
                  <a:pt x="179" y="3481"/>
                </a:lnTo>
                <a:lnTo>
                  <a:pt x="188" y="3527"/>
                </a:lnTo>
                <a:lnTo>
                  <a:pt x="195" y="3571"/>
                </a:lnTo>
                <a:lnTo>
                  <a:pt x="204" y="3613"/>
                </a:lnTo>
                <a:lnTo>
                  <a:pt x="210" y="3653"/>
                </a:lnTo>
                <a:lnTo>
                  <a:pt x="220" y="3690"/>
                </a:lnTo>
                <a:lnTo>
                  <a:pt x="226" y="3724"/>
                </a:lnTo>
                <a:lnTo>
                  <a:pt x="235" y="3757"/>
                </a:lnTo>
                <a:lnTo>
                  <a:pt x="242" y="3788"/>
                </a:lnTo>
                <a:lnTo>
                  <a:pt x="251" y="3816"/>
                </a:lnTo>
                <a:lnTo>
                  <a:pt x="259" y="3842"/>
                </a:lnTo>
                <a:lnTo>
                  <a:pt x="268" y="3866"/>
                </a:lnTo>
                <a:lnTo>
                  <a:pt x="277" y="3888"/>
                </a:lnTo>
                <a:lnTo>
                  <a:pt x="286" y="3907"/>
                </a:lnTo>
                <a:lnTo>
                  <a:pt x="294" y="3924"/>
                </a:lnTo>
                <a:lnTo>
                  <a:pt x="303" y="3939"/>
                </a:lnTo>
                <a:lnTo>
                  <a:pt x="312" y="3951"/>
                </a:lnTo>
                <a:lnTo>
                  <a:pt x="322" y="3961"/>
                </a:lnTo>
                <a:lnTo>
                  <a:pt x="331" y="3969"/>
                </a:lnTo>
                <a:lnTo>
                  <a:pt x="340" y="3975"/>
                </a:lnTo>
                <a:lnTo>
                  <a:pt x="349" y="3978"/>
                </a:lnTo>
                <a:lnTo>
                  <a:pt x="359" y="3979"/>
                </a:lnTo>
                <a:lnTo>
                  <a:pt x="368" y="3978"/>
                </a:lnTo>
                <a:lnTo>
                  <a:pt x="377" y="3975"/>
                </a:lnTo>
                <a:lnTo>
                  <a:pt x="386" y="3969"/>
                </a:lnTo>
                <a:lnTo>
                  <a:pt x="395" y="3961"/>
                </a:lnTo>
                <a:lnTo>
                  <a:pt x="396" y="3958"/>
                </a:lnTo>
                <a:lnTo>
                  <a:pt x="399" y="3956"/>
                </a:lnTo>
                <a:lnTo>
                  <a:pt x="403" y="3951"/>
                </a:lnTo>
                <a:lnTo>
                  <a:pt x="412" y="3939"/>
                </a:lnTo>
                <a:lnTo>
                  <a:pt x="421" y="3924"/>
                </a:lnTo>
                <a:lnTo>
                  <a:pt x="430" y="3907"/>
                </a:lnTo>
                <a:lnTo>
                  <a:pt x="437" y="3888"/>
                </a:lnTo>
                <a:lnTo>
                  <a:pt x="446" y="3866"/>
                </a:lnTo>
                <a:lnTo>
                  <a:pt x="455" y="3842"/>
                </a:lnTo>
                <a:lnTo>
                  <a:pt x="464" y="3816"/>
                </a:lnTo>
                <a:lnTo>
                  <a:pt x="471" y="3788"/>
                </a:lnTo>
                <a:lnTo>
                  <a:pt x="480" y="3757"/>
                </a:lnTo>
                <a:lnTo>
                  <a:pt x="481" y="3748"/>
                </a:lnTo>
                <a:lnTo>
                  <a:pt x="484" y="3740"/>
                </a:lnTo>
                <a:lnTo>
                  <a:pt x="488" y="3724"/>
                </a:lnTo>
                <a:lnTo>
                  <a:pt x="497" y="3690"/>
                </a:lnTo>
                <a:lnTo>
                  <a:pt x="504" y="3653"/>
                </a:lnTo>
                <a:lnTo>
                  <a:pt x="507" y="3633"/>
                </a:lnTo>
                <a:lnTo>
                  <a:pt x="512" y="3613"/>
                </a:lnTo>
                <a:lnTo>
                  <a:pt x="519" y="3571"/>
                </a:lnTo>
                <a:lnTo>
                  <a:pt x="528" y="3527"/>
                </a:lnTo>
                <a:lnTo>
                  <a:pt x="535" y="3481"/>
                </a:lnTo>
                <a:lnTo>
                  <a:pt x="541" y="3432"/>
                </a:lnTo>
                <a:lnTo>
                  <a:pt x="548" y="3381"/>
                </a:lnTo>
                <a:lnTo>
                  <a:pt x="557" y="3330"/>
                </a:lnTo>
                <a:lnTo>
                  <a:pt x="564" y="3274"/>
                </a:lnTo>
                <a:lnTo>
                  <a:pt x="571" y="3216"/>
                </a:lnTo>
                <a:lnTo>
                  <a:pt x="578" y="3156"/>
                </a:lnTo>
                <a:lnTo>
                  <a:pt x="586" y="3095"/>
                </a:lnTo>
                <a:lnTo>
                  <a:pt x="593" y="3030"/>
                </a:lnTo>
                <a:lnTo>
                  <a:pt x="599" y="2964"/>
                </a:lnTo>
                <a:lnTo>
                  <a:pt x="606" y="2894"/>
                </a:lnTo>
                <a:lnTo>
                  <a:pt x="613" y="2825"/>
                </a:lnTo>
                <a:lnTo>
                  <a:pt x="620" y="2737"/>
                </a:lnTo>
                <a:lnTo>
                  <a:pt x="628" y="2648"/>
                </a:lnTo>
                <a:lnTo>
                  <a:pt x="634" y="2559"/>
                </a:lnTo>
                <a:lnTo>
                  <a:pt x="641" y="2468"/>
                </a:lnTo>
                <a:lnTo>
                  <a:pt x="647" y="2375"/>
                </a:lnTo>
                <a:lnTo>
                  <a:pt x="654" y="2282"/>
                </a:lnTo>
                <a:lnTo>
                  <a:pt x="658" y="2187"/>
                </a:lnTo>
                <a:lnTo>
                  <a:pt x="664" y="2092"/>
                </a:lnTo>
                <a:lnTo>
                  <a:pt x="719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50" name="Freeform 30"/>
          <p:cNvSpPr/>
          <p:nvPr/>
        </p:nvSpPr>
        <p:spPr bwMode="auto">
          <a:xfrm>
            <a:off x="7637986" y="3375934"/>
            <a:ext cx="84568" cy="63338"/>
          </a:xfrm>
          <a:custGeom>
            <a:avLst/>
            <a:gdLst>
              <a:gd name="T0" fmla="*/ 32863 w 204"/>
              <a:gd name="T1" fmla="*/ 63500 h 200"/>
              <a:gd name="T2" fmla="*/ 45944 w 204"/>
              <a:gd name="T3" fmla="*/ 60008 h 200"/>
              <a:gd name="T4" fmla="*/ 50091 w 204"/>
              <a:gd name="T5" fmla="*/ 56515 h 200"/>
              <a:gd name="T6" fmla="*/ 52006 w 204"/>
              <a:gd name="T7" fmla="*/ 54293 h 200"/>
              <a:gd name="T8" fmla="*/ 54239 w 204"/>
              <a:gd name="T9" fmla="*/ 52705 h 200"/>
              <a:gd name="T10" fmla="*/ 59663 w 204"/>
              <a:gd name="T11" fmla="*/ 43815 h 200"/>
              <a:gd name="T12" fmla="*/ 59982 w 204"/>
              <a:gd name="T13" fmla="*/ 42545 h 200"/>
              <a:gd name="T14" fmla="*/ 60620 w 204"/>
              <a:gd name="T15" fmla="*/ 41275 h 200"/>
              <a:gd name="T16" fmla="*/ 62216 w 204"/>
              <a:gd name="T17" fmla="*/ 39370 h 200"/>
              <a:gd name="T18" fmla="*/ 65087 w 204"/>
              <a:gd name="T19" fmla="*/ 34925 h 200"/>
              <a:gd name="T20" fmla="*/ 64768 w 204"/>
              <a:gd name="T21" fmla="*/ 29845 h 200"/>
              <a:gd name="T22" fmla="*/ 63492 w 204"/>
              <a:gd name="T23" fmla="*/ 26035 h 200"/>
              <a:gd name="T24" fmla="*/ 62216 w 204"/>
              <a:gd name="T25" fmla="*/ 21908 h 200"/>
              <a:gd name="T26" fmla="*/ 60301 w 204"/>
              <a:gd name="T27" fmla="*/ 19050 h 200"/>
              <a:gd name="T28" fmla="*/ 57749 w 204"/>
              <a:gd name="T29" fmla="*/ 15240 h 200"/>
              <a:gd name="T30" fmla="*/ 55196 w 204"/>
              <a:gd name="T31" fmla="*/ 11748 h 200"/>
              <a:gd name="T32" fmla="*/ 52006 w 204"/>
              <a:gd name="T33" fmla="*/ 8890 h 200"/>
              <a:gd name="T34" fmla="*/ 49134 w 204"/>
              <a:gd name="T35" fmla="*/ 6985 h 200"/>
              <a:gd name="T36" fmla="*/ 45306 w 204"/>
              <a:gd name="T37" fmla="*/ 4445 h 200"/>
              <a:gd name="T38" fmla="*/ 41477 w 204"/>
              <a:gd name="T39" fmla="*/ 2540 h 200"/>
              <a:gd name="T40" fmla="*/ 32863 w 204"/>
              <a:gd name="T41" fmla="*/ 0 h 200"/>
              <a:gd name="T42" fmla="*/ 26801 w 204"/>
              <a:gd name="T43" fmla="*/ 953 h 200"/>
              <a:gd name="T44" fmla="*/ 21058 w 204"/>
              <a:gd name="T45" fmla="*/ 3493 h 200"/>
              <a:gd name="T46" fmla="*/ 14357 w 204"/>
              <a:gd name="T47" fmla="*/ 6033 h 200"/>
              <a:gd name="T48" fmla="*/ 9572 w 204"/>
              <a:gd name="T49" fmla="*/ 9843 h 200"/>
              <a:gd name="T50" fmla="*/ 5743 w 204"/>
              <a:gd name="T51" fmla="*/ 13653 h 200"/>
              <a:gd name="T52" fmla="*/ 3191 w 204"/>
              <a:gd name="T53" fmla="*/ 19050 h 200"/>
              <a:gd name="T54" fmla="*/ 1276 w 204"/>
              <a:gd name="T55" fmla="*/ 23178 h 200"/>
              <a:gd name="T56" fmla="*/ 319 w 204"/>
              <a:gd name="T57" fmla="*/ 27623 h 200"/>
              <a:gd name="T58" fmla="*/ 0 w 204"/>
              <a:gd name="T59" fmla="*/ 32385 h 200"/>
              <a:gd name="T60" fmla="*/ 957 w 204"/>
              <a:gd name="T61" fmla="*/ 37783 h 200"/>
              <a:gd name="T62" fmla="*/ 2871 w 204"/>
              <a:gd name="T63" fmla="*/ 43180 h 200"/>
              <a:gd name="T64" fmla="*/ 5424 w 204"/>
              <a:gd name="T65" fmla="*/ 47943 h 200"/>
              <a:gd name="T66" fmla="*/ 8295 w 204"/>
              <a:gd name="T67" fmla="*/ 51753 h 200"/>
              <a:gd name="T68" fmla="*/ 12124 w 204"/>
              <a:gd name="T69" fmla="*/ 55563 h 200"/>
              <a:gd name="T70" fmla="*/ 16272 w 204"/>
              <a:gd name="T71" fmla="*/ 58103 h 200"/>
              <a:gd name="T72" fmla="*/ 21377 w 204"/>
              <a:gd name="T73" fmla="*/ 60325 h 200"/>
              <a:gd name="T74" fmla="*/ 26801 w 204"/>
              <a:gd name="T75" fmla="*/ 62230 h 200"/>
              <a:gd name="T76" fmla="*/ 32863 w 204"/>
              <a:gd name="T77" fmla="*/ 63500 h 2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4"/>
              <a:gd name="T118" fmla="*/ 0 h 200"/>
              <a:gd name="T119" fmla="*/ 204 w 204"/>
              <a:gd name="T120" fmla="*/ 200 h 20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4" h="200">
                <a:moveTo>
                  <a:pt x="103" y="200"/>
                </a:moveTo>
                <a:lnTo>
                  <a:pt x="144" y="189"/>
                </a:lnTo>
                <a:lnTo>
                  <a:pt x="157" y="178"/>
                </a:lnTo>
                <a:lnTo>
                  <a:pt x="163" y="171"/>
                </a:lnTo>
                <a:lnTo>
                  <a:pt x="170" y="166"/>
                </a:lnTo>
                <a:lnTo>
                  <a:pt x="187" y="138"/>
                </a:lnTo>
                <a:lnTo>
                  <a:pt x="188" y="134"/>
                </a:lnTo>
                <a:lnTo>
                  <a:pt x="190" y="130"/>
                </a:lnTo>
                <a:lnTo>
                  <a:pt x="195" y="124"/>
                </a:lnTo>
                <a:lnTo>
                  <a:pt x="204" y="110"/>
                </a:lnTo>
                <a:lnTo>
                  <a:pt x="203" y="94"/>
                </a:lnTo>
                <a:lnTo>
                  <a:pt x="199" y="82"/>
                </a:lnTo>
                <a:lnTo>
                  <a:pt x="195" y="69"/>
                </a:lnTo>
                <a:lnTo>
                  <a:pt x="189" y="60"/>
                </a:lnTo>
                <a:lnTo>
                  <a:pt x="181" y="48"/>
                </a:lnTo>
                <a:lnTo>
                  <a:pt x="173" y="37"/>
                </a:lnTo>
                <a:lnTo>
                  <a:pt x="163" y="28"/>
                </a:lnTo>
                <a:lnTo>
                  <a:pt x="154" y="22"/>
                </a:lnTo>
                <a:lnTo>
                  <a:pt x="142" y="14"/>
                </a:lnTo>
                <a:lnTo>
                  <a:pt x="130" y="8"/>
                </a:lnTo>
                <a:lnTo>
                  <a:pt x="103" y="0"/>
                </a:lnTo>
                <a:lnTo>
                  <a:pt x="84" y="3"/>
                </a:lnTo>
                <a:lnTo>
                  <a:pt x="66" y="11"/>
                </a:lnTo>
                <a:lnTo>
                  <a:pt x="45" y="19"/>
                </a:lnTo>
                <a:lnTo>
                  <a:pt x="30" y="31"/>
                </a:lnTo>
                <a:lnTo>
                  <a:pt x="18" y="43"/>
                </a:lnTo>
                <a:lnTo>
                  <a:pt x="10" y="60"/>
                </a:lnTo>
                <a:lnTo>
                  <a:pt x="4" y="73"/>
                </a:lnTo>
                <a:lnTo>
                  <a:pt x="1" y="87"/>
                </a:lnTo>
                <a:lnTo>
                  <a:pt x="0" y="102"/>
                </a:lnTo>
                <a:lnTo>
                  <a:pt x="3" y="119"/>
                </a:lnTo>
                <a:lnTo>
                  <a:pt x="9" y="136"/>
                </a:lnTo>
                <a:lnTo>
                  <a:pt x="17" y="151"/>
                </a:lnTo>
                <a:lnTo>
                  <a:pt x="26" y="163"/>
                </a:lnTo>
                <a:lnTo>
                  <a:pt x="38" y="175"/>
                </a:lnTo>
                <a:lnTo>
                  <a:pt x="51" y="183"/>
                </a:lnTo>
                <a:lnTo>
                  <a:pt x="67" y="190"/>
                </a:lnTo>
                <a:lnTo>
                  <a:pt x="84" y="196"/>
                </a:lnTo>
                <a:lnTo>
                  <a:pt x="103" y="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51" name="Freeform 31"/>
          <p:cNvSpPr/>
          <p:nvPr/>
        </p:nvSpPr>
        <p:spPr bwMode="auto">
          <a:xfrm>
            <a:off x="2664941" y="2140836"/>
            <a:ext cx="41253" cy="4751"/>
          </a:xfrm>
          <a:custGeom>
            <a:avLst/>
            <a:gdLst>
              <a:gd name="T0" fmla="*/ 8018 w 99"/>
              <a:gd name="T1" fmla="*/ 0 h 14"/>
              <a:gd name="T2" fmla="*/ 0 w 99"/>
              <a:gd name="T3" fmla="*/ 1021 h 14"/>
              <a:gd name="T4" fmla="*/ 962 w 99"/>
              <a:gd name="T5" fmla="*/ 1021 h 14"/>
              <a:gd name="T6" fmla="*/ 8018 w 99"/>
              <a:gd name="T7" fmla="*/ 1021 h 14"/>
              <a:gd name="T8" fmla="*/ 19884 w 99"/>
              <a:gd name="T9" fmla="*/ 1361 h 14"/>
              <a:gd name="T10" fmla="*/ 25657 w 99"/>
              <a:gd name="T11" fmla="*/ 2382 h 14"/>
              <a:gd name="T12" fmla="*/ 31750 w 99"/>
              <a:gd name="T13" fmla="*/ 4763 h 14"/>
              <a:gd name="T14" fmla="*/ 25657 w 99"/>
              <a:gd name="T15" fmla="*/ 2382 h 14"/>
              <a:gd name="T16" fmla="*/ 19884 w 99"/>
              <a:gd name="T17" fmla="*/ 1361 h 14"/>
              <a:gd name="T18" fmla="*/ 8018 w 99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9"/>
              <a:gd name="T31" fmla="*/ 0 h 14"/>
              <a:gd name="T32" fmla="*/ 99 w 99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9" h="14">
                <a:moveTo>
                  <a:pt x="25" y="0"/>
                </a:moveTo>
                <a:lnTo>
                  <a:pt x="0" y="3"/>
                </a:lnTo>
                <a:lnTo>
                  <a:pt x="3" y="3"/>
                </a:lnTo>
                <a:lnTo>
                  <a:pt x="25" y="3"/>
                </a:lnTo>
                <a:lnTo>
                  <a:pt x="62" y="4"/>
                </a:lnTo>
                <a:lnTo>
                  <a:pt x="80" y="7"/>
                </a:lnTo>
                <a:lnTo>
                  <a:pt x="99" y="14"/>
                </a:lnTo>
                <a:lnTo>
                  <a:pt x="80" y="7"/>
                </a:lnTo>
                <a:lnTo>
                  <a:pt x="62" y="4"/>
                </a:lnTo>
                <a:lnTo>
                  <a:pt x="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52" name="Freeform 32"/>
          <p:cNvSpPr/>
          <p:nvPr/>
        </p:nvSpPr>
        <p:spPr bwMode="auto">
          <a:xfrm>
            <a:off x="2815515" y="2508198"/>
            <a:ext cx="550726" cy="1748137"/>
          </a:xfrm>
          <a:custGeom>
            <a:avLst/>
            <a:gdLst>
              <a:gd name="T0" fmla="*/ 189975 w 1361"/>
              <a:gd name="T1" fmla="*/ 3820 h 7800"/>
              <a:gd name="T2" fmla="*/ 169109 w 1361"/>
              <a:gd name="T3" fmla="*/ 15953 h 7800"/>
              <a:gd name="T4" fmla="*/ 149177 w 1361"/>
              <a:gd name="T5" fmla="*/ 35951 h 7800"/>
              <a:gd name="T6" fmla="*/ 125508 w 1361"/>
              <a:gd name="T7" fmla="*/ 72126 h 7800"/>
              <a:gd name="T8" fmla="*/ 102773 w 1361"/>
              <a:gd name="T9" fmla="*/ 121109 h 7800"/>
              <a:gd name="T10" fmla="*/ 85956 w 1361"/>
              <a:gd name="T11" fmla="*/ 169418 h 7800"/>
              <a:gd name="T12" fmla="*/ 69761 w 1361"/>
              <a:gd name="T13" fmla="*/ 225591 h 7800"/>
              <a:gd name="T14" fmla="*/ 40486 w 1361"/>
              <a:gd name="T15" fmla="*/ 356362 h 7800"/>
              <a:gd name="T16" fmla="*/ 19309 w 1361"/>
              <a:gd name="T17" fmla="*/ 501513 h 7800"/>
              <a:gd name="T18" fmla="*/ 5294 w 1361"/>
              <a:gd name="T19" fmla="*/ 659697 h 7800"/>
              <a:gd name="T20" fmla="*/ 0 w 1361"/>
              <a:gd name="T21" fmla="*/ 831137 h 7800"/>
              <a:gd name="T22" fmla="*/ 934 w 1361"/>
              <a:gd name="T23" fmla="*/ 969098 h 7800"/>
              <a:gd name="T24" fmla="*/ 8720 w 1361"/>
              <a:gd name="T25" fmla="*/ 1136044 h 7800"/>
              <a:gd name="T26" fmla="*/ 24292 w 1361"/>
              <a:gd name="T27" fmla="*/ 1289959 h 7800"/>
              <a:gd name="T28" fmla="*/ 47027 w 1361"/>
              <a:gd name="T29" fmla="*/ 1430616 h 7800"/>
              <a:gd name="T30" fmla="*/ 69761 w 1361"/>
              <a:gd name="T31" fmla="*/ 1526784 h 7800"/>
              <a:gd name="T32" fmla="*/ 85956 w 1361"/>
              <a:gd name="T33" fmla="*/ 1582957 h 7800"/>
              <a:gd name="T34" fmla="*/ 102773 w 1361"/>
              <a:gd name="T35" fmla="*/ 1631041 h 7800"/>
              <a:gd name="T36" fmla="*/ 120836 w 1361"/>
              <a:gd name="T37" fmla="*/ 1671037 h 7800"/>
              <a:gd name="T38" fmla="*/ 139523 w 1361"/>
              <a:gd name="T39" fmla="*/ 1703168 h 7800"/>
              <a:gd name="T40" fmla="*/ 159143 w 1361"/>
              <a:gd name="T41" fmla="*/ 1727434 h 7800"/>
              <a:gd name="T42" fmla="*/ 179386 w 1361"/>
              <a:gd name="T43" fmla="*/ 1743388 h 7800"/>
              <a:gd name="T44" fmla="*/ 200564 w 1361"/>
              <a:gd name="T45" fmla="*/ 1751701 h 7800"/>
              <a:gd name="T46" fmla="*/ 222675 w 1361"/>
              <a:gd name="T47" fmla="*/ 1751701 h 7800"/>
              <a:gd name="T48" fmla="*/ 240427 w 1361"/>
              <a:gd name="T49" fmla="*/ 1744736 h 7800"/>
              <a:gd name="T50" fmla="*/ 258802 w 1361"/>
              <a:gd name="T51" fmla="*/ 1732153 h 7800"/>
              <a:gd name="T52" fmla="*/ 275931 w 1361"/>
              <a:gd name="T53" fmla="*/ 1713054 h 7800"/>
              <a:gd name="T54" fmla="*/ 293060 w 1361"/>
              <a:gd name="T55" fmla="*/ 1688338 h 7800"/>
              <a:gd name="T56" fmla="*/ 302091 w 1361"/>
              <a:gd name="T57" fmla="*/ 1671037 h 7800"/>
              <a:gd name="T58" fmla="*/ 320154 w 1361"/>
              <a:gd name="T59" fmla="*/ 1631041 h 7800"/>
              <a:gd name="T60" fmla="*/ 329497 w 1361"/>
              <a:gd name="T61" fmla="*/ 1604752 h 7800"/>
              <a:gd name="T62" fmla="*/ 341332 w 1361"/>
              <a:gd name="T63" fmla="*/ 1569476 h 7800"/>
              <a:gd name="T64" fmla="*/ 349429 w 1361"/>
              <a:gd name="T65" fmla="*/ 1541389 h 7800"/>
              <a:gd name="T66" fmla="*/ 368738 w 1361"/>
              <a:gd name="T67" fmla="*/ 1463646 h 7800"/>
              <a:gd name="T68" fmla="*/ 390850 w 1361"/>
              <a:gd name="T69" fmla="*/ 1344109 h 7800"/>
              <a:gd name="T70" fmla="*/ 401127 w 1361"/>
              <a:gd name="T71" fmla="*/ 1271309 h 7800"/>
              <a:gd name="T72" fmla="*/ 407979 w 1361"/>
              <a:gd name="T73" fmla="*/ 1214687 h 7800"/>
              <a:gd name="T74" fmla="*/ 415765 w 1361"/>
              <a:gd name="T75" fmla="*/ 1115597 h 7800"/>
              <a:gd name="T76" fmla="*/ 418256 w 1361"/>
              <a:gd name="T77" fmla="*/ 1074928 h 7800"/>
              <a:gd name="T78" fmla="*/ 423239 w 1361"/>
              <a:gd name="T79" fmla="*/ 925283 h 7800"/>
              <a:gd name="T80" fmla="*/ 423551 w 1361"/>
              <a:gd name="T81" fmla="*/ 831137 h 7800"/>
              <a:gd name="T82" fmla="*/ 418568 w 1361"/>
              <a:gd name="T83" fmla="*/ 680368 h 7800"/>
              <a:gd name="T84" fmla="*/ 411716 w 1361"/>
              <a:gd name="T85" fmla="*/ 578807 h 7800"/>
              <a:gd name="T86" fmla="*/ 396767 w 1361"/>
              <a:gd name="T87" fmla="*/ 445340 h 7800"/>
              <a:gd name="T88" fmla="*/ 382441 w 1361"/>
              <a:gd name="T89" fmla="*/ 356362 h 7800"/>
              <a:gd name="T90" fmla="*/ 361575 w 1361"/>
              <a:gd name="T91" fmla="*/ 256823 h 7800"/>
              <a:gd name="T92" fmla="*/ 345381 w 1361"/>
              <a:gd name="T93" fmla="*/ 196381 h 7800"/>
              <a:gd name="T94" fmla="*/ 328875 w 1361"/>
              <a:gd name="T95" fmla="*/ 144477 h 7800"/>
              <a:gd name="T96" fmla="*/ 311123 w 1361"/>
              <a:gd name="T97" fmla="*/ 100213 h 7800"/>
              <a:gd name="T98" fmla="*/ 288388 w 1361"/>
              <a:gd name="T99" fmla="*/ 56398 h 7800"/>
              <a:gd name="T100" fmla="*/ 268768 w 1361"/>
              <a:gd name="T101" fmla="*/ 30109 h 7800"/>
              <a:gd name="T102" fmla="*/ 248213 w 1361"/>
              <a:gd name="T103" fmla="*/ 12133 h 7800"/>
              <a:gd name="T104" fmla="*/ 227658 w 1361"/>
              <a:gd name="T105" fmla="*/ 2022 h 78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61"/>
              <a:gd name="T160" fmla="*/ 0 h 7800"/>
              <a:gd name="T161" fmla="*/ 1361 w 1361"/>
              <a:gd name="T162" fmla="*/ 7800 h 78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61" h="7800">
                <a:moveTo>
                  <a:pt x="681" y="0"/>
                </a:moveTo>
                <a:lnTo>
                  <a:pt x="644" y="3"/>
                </a:lnTo>
                <a:lnTo>
                  <a:pt x="626" y="9"/>
                </a:lnTo>
                <a:lnTo>
                  <a:pt x="610" y="17"/>
                </a:lnTo>
                <a:lnTo>
                  <a:pt x="592" y="27"/>
                </a:lnTo>
                <a:lnTo>
                  <a:pt x="576" y="40"/>
                </a:lnTo>
                <a:lnTo>
                  <a:pt x="559" y="54"/>
                </a:lnTo>
                <a:lnTo>
                  <a:pt x="543" y="71"/>
                </a:lnTo>
                <a:lnTo>
                  <a:pt x="526" y="89"/>
                </a:lnTo>
                <a:lnTo>
                  <a:pt x="511" y="110"/>
                </a:lnTo>
                <a:lnTo>
                  <a:pt x="495" y="134"/>
                </a:lnTo>
                <a:lnTo>
                  <a:pt x="479" y="160"/>
                </a:lnTo>
                <a:lnTo>
                  <a:pt x="448" y="218"/>
                </a:lnTo>
                <a:lnTo>
                  <a:pt x="432" y="251"/>
                </a:lnTo>
                <a:lnTo>
                  <a:pt x="419" y="286"/>
                </a:lnTo>
                <a:lnTo>
                  <a:pt x="403" y="321"/>
                </a:lnTo>
                <a:lnTo>
                  <a:pt x="388" y="361"/>
                </a:lnTo>
                <a:lnTo>
                  <a:pt x="359" y="446"/>
                </a:lnTo>
                <a:lnTo>
                  <a:pt x="344" y="490"/>
                </a:lnTo>
                <a:lnTo>
                  <a:pt x="330" y="539"/>
                </a:lnTo>
                <a:lnTo>
                  <a:pt x="317" y="590"/>
                </a:lnTo>
                <a:lnTo>
                  <a:pt x="303" y="643"/>
                </a:lnTo>
                <a:lnTo>
                  <a:pt x="290" y="696"/>
                </a:lnTo>
                <a:lnTo>
                  <a:pt x="276" y="754"/>
                </a:lnTo>
                <a:lnTo>
                  <a:pt x="262" y="812"/>
                </a:lnTo>
                <a:lnTo>
                  <a:pt x="250" y="874"/>
                </a:lnTo>
                <a:lnTo>
                  <a:pt x="236" y="937"/>
                </a:lnTo>
                <a:lnTo>
                  <a:pt x="224" y="1004"/>
                </a:lnTo>
                <a:lnTo>
                  <a:pt x="199" y="1143"/>
                </a:lnTo>
                <a:lnTo>
                  <a:pt x="174" y="1286"/>
                </a:lnTo>
                <a:lnTo>
                  <a:pt x="151" y="1434"/>
                </a:lnTo>
                <a:lnTo>
                  <a:pt x="130" y="1586"/>
                </a:lnTo>
                <a:lnTo>
                  <a:pt x="112" y="1743"/>
                </a:lnTo>
                <a:lnTo>
                  <a:pt x="92" y="1902"/>
                </a:lnTo>
                <a:lnTo>
                  <a:pt x="76" y="2065"/>
                </a:lnTo>
                <a:lnTo>
                  <a:pt x="62" y="2232"/>
                </a:lnTo>
                <a:lnTo>
                  <a:pt x="49" y="2403"/>
                </a:lnTo>
                <a:lnTo>
                  <a:pt x="37" y="2576"/>
                </a:lnTo>
                <a:lnTo>
                  <a:pt x="26" y="2754"/>
                </a:lnTo>
                <a:lnTo>
                  <a:pt x="17" y="2936"/>
                </a:lnTo>
                <a:lnTo>
                  <a:pt x="12" y="3122"/>
                </a:lnTo>
                <a:lnTo>
                  <a:pt x="6" y="3310"/>
                </a:lnTo>
                <a:lnTo>
                  <a:pt x="3" y="3503"/>
                </a:lnTo>
                <a:lnTo>
                  <a:pt x="0" y="3699"/>
                </a:lnTo>
                <a:lnTo>
                  <a:pt x="0" y="3901"/>
                </a:lnTo>
                <a:lnTo>
                  <a:pt x="0" y="3921"/>
                </a:lnTo>
                <a:lnTo>
                  <a:pt x="0" y="4118"/>
                </a:lnTo>
                <a:lnTo>
                  <a:pt x="3" y="4313"/>
                </a:lnTo>
                <a:lnTo>
                  <a:pt x="6" y="4504"/>
                </a:lnTo>
                <a:lnTo>
                  <a:pt x="13" y="4692"/>
                </a:lnTo>
                <a:lnTo>
                  <a:pt x="19" y="4876"/>
                </a:lnTo>
                <a:lnTo>
                  <a:pt x="28" y="5056"/>
                </a:lnTo>
                <a:lnTo>
                  <a:pt x="38" y="5233"/>
                </a:lnTo>
                <a:lnTo>
                  <a:pt x="50" y="5406"/>
                </a:lnTo>
                <a:lnTo>
                  <a:pt x="63" y="5575"/>
                </a:lnTo>
                <a:lnTo>
                  <a:pt x="78" y="5741"/>
                </a:lnTo>
                <a:lnTo>
                  <a:pt x="93" y="5903"/>
                </a:lnTo>
                <a:lnTo>
                  <a:pt x="112" y="6062"/>
                </a:lnTo>
                <a:lnTo>
                  <a:pt x="130" y="6216"/>
                </a:lnTo>
                <a:lnTo>
                  <a:pt x="151" y="6367"/>
                </a:lnTo>
                <a:lnTo>
                  <a:pt x="174" y="6514"/>
                </a:lnTo>
                <a:lnTo>
                  <a:pt x="199" y="6658"/>
                </a:lnTo>
                <a:lnTo>
                  <a:pt x="210" y="6727"/>
                </a:lnTo>
                <a:lnTo>
                  <a:pt x="224" y="6795"/>
                </a:lnTo>
                <a:lnTo>
                  <a:pt x="236" y="6860"/>
                </a:lnTo>
                <a:lnTo>
                  <a:pt x="250" y="6925"/>
                </a:lnTo>
                <a:lnTo>
                  <a:pt x="262" y="6985"/>
                </a:lnTo>
                <a:lnTo>
                  <a:pt x="276" y="7045"/>
                </a:lnTo>
                <a:lnTo>
                  <a:pt x="290" y="7102"/>
                </a:lnTo>
                <a:lnTo>
                  <a:pt x="303" y="7157"/>
                </a:lnTo>
                <a:lnTo>
                  <a:pt x="317" y="7208"/>
                </a:lnTo>
                <a:lnTo>
                  <a:pt x="330" y="7259"/>
                </a:lnTo>
                <a:lnTo>
                  <a:pt x="344" y="7307"/>
                </a:lnTo>
                <a:lnTo>
                  <a:pt x="359" y="7353"/>
                </a:lnTo>
                <a:lnTo>
                  <a:pt x="372" y="7395"/>
                </a:lnTo>
                <a:lnTo>
                  <a:pt x="388" y="7437"/>
                </a:lnTo>
                <a:lnTo>
                  <a:pt x="403" y="7477"/>
                </a:lnTo>
                <a:lnTo>
                  <a:pt x="419" y="7514"/>
                </a:lnTo>
                <a:lnTo>
                  <a:pt x="432" y="7547"/>
                </a:lnTo>
                <a:lnTo>
                  <a:pt x="448" y="7580"/>
                </a:lnTo>
                <a:lnTo>
                  <a:pt x="463" y="7611"/>
                </a:lnTo>
                <a:lnTo>
                  <a:pt x="479" y="7639"/>
                </a:lnTo>
                <a:lnTo>
                  <a:pt x="495" y="7664"/>
                </a:lnTo>
                <a:lnTo>
                  <a:pt x="511" y="7688"/>
                </a:lnTo>
                <a:lnTo>
                  <a:pt x="526" y="7709"/>
                </a:lnTo>
                <a:lnTo>
                  <a:pt x="543" y="7729"/>
                </a:lnTo>
                <a:lnTo>
                  <a:pt x="559" y="7745"/>
                </a:lnTo>
                <a:lnTo>
                  <a:pt x="576" y="7759"/>
                </a:lnTo>
                <a:lnTo>
                  <a:pt x="592" y="7772"/>
                </a:lnTo>
                <a:lnTo>
                  <a:pt x="610" y="7782"/>
                </a:lnTo>
                <a:lnTo>
                  <a:pt x="626" y="7790"/>
                </a:lnTo>
                <a:lnTo>
                  <a:pt x="644" y="7796"/>
                </a:lnTo>
                <a:lnTo>
                  <a:pt x="663" y="7799"/>
                </a:lnTo>
                <a:lnTo>
                  <a:pt x="681" y="7800"/>
                </a:lnTo>
                <a:lnTo>
                  <a:pt x="697" y="7799"/>
                </a:lnTo>
                <a:lnTo>
                  <a:pt x="715" y="7796"/>
                </a:lnTo>
                <a:lnTo>
                  <a:pt x="731" y="7790"/>
                </a:lnTo>
                <a:lnTo>
                  <a:pt x="749" y="7782"/>
                </a:lnTo>
                <a:lnTo>
                  <a:pt x="765" y="7772"/>
                </a:lnTo>
                <a:lnTo>
                  <a:pt x="772" y="7765"/>
                </a:lnTo>
                <a:lnTo>
                  <a:pt x="782" y="7759"/>
                </a:lnTo>
                <a:lnTo>
                  <a:pt x="797" y="7745"/>
                </a:lnTo>
                <a:lnTo>
                  <a:pt x="816" y="7729"/>
                </a:lnTo>
                <a:lnTo>
                  <a:pt x="831" y="7709"/>
                </a:lnTo>
                <a:lnTo>
                  <a:pt x="847" y="7688"/>
                </a:lnTo>
                <a:lnTo>
                  <a:pt x="863" y="7664"/>
                </a:lnTo>
                <a:lnTo>
                  <a:pt x="879" y="7639"/>
                </a:lnTo>
                <a:lnTo>
                  <a:pt x="886" y="7624"/>
                </a:lnTo>
                <a:lnTo>
                  <a:pt x="894" y="7611"/>
                </a:lnTo>
                <a:lnTo>
                  <a:pt x="910" y="7580"/>
                </a:lnTo>
                <a:lnTo>
                  <a:pt x="926" y="7547"/>
                </a:lnTo>
                <a:lnTo>
                  <a:pt x="941" y="7514"/>
                </a:lnTo>
                <a:lnTo>
                  <a:pt x="955" y="7477"/>
                </a:lnTo>
                <a:lnTo>
                  <a:pt x="962" y="7457"/>
                </a:lnTo>
                <a:lnTo>
                  <a:pt x="965" y="7446"/>
                </a:lnTo>
                <a:lnTo>
                  <a:pt x="970" y="7437"/>
                </a:lnTo>
                <a:lnTo>
                  <a:pt x="983" y="7395"/>
                </a:lnTo>
                <a:lnTo>
                  <a:pt x="999" y="7353"/>
                </a:lnTo>
                <a:lnTo>
                  <a:pt x="1013" y="7307"/>
                </a:lnTo>
                <a:lnTo>
                  <a:pt x="1028" y="7259"/>
                </a:lnTo>
                <a:lnTo>
                  <a:pt x="1041" y="7208"/>
                </a:lnTo>
                <a:lnTo>
                  <a:pt x="1048" y="7182"/>
                </a:lnTo>
                <a:lnTo>
                  <a:pt x="1056" y="7157"/>
                </a:lnTo>
                <a:lnTo>
                  <a:pt x="1058" y="7142"/>
                </a:lnTo>
                <a:lnTo>
                  <a:pt x="1062" y="7129"/>
                </a:lnTo>
                <a:lnTo>
                  <a:pt x="1068" y="7102"/>
                </a:lnTo>
                <a:lnTo>
                  <a:pt x="1082" y="7045"/>
                </a:lnTo>
                <a:lnTo>
                  <a:pt x="1096" y="6985"/>
                </a:lnTo>
                <a:lnTo>
                  <a:pt x="1109" y="6925"/>
                </a:lnTo>
                <a:lnTo>
                  <a:pt x="1111" y="6908"/>
                </a:lnTo>
                <a:lnTo>
                  <a:pt x="1115" y="6892"/>
                </a:lnTo>
                <a:lnTo>
                  <a:pt x="1122" y="6860"/>
                </a:lnTo>
                <a:lnTo>
                  <a:pt x="1135" y="6795"/>
                </a:lnTo>
                <a:lnTo>
                  <a:pt x="1148" y="6727"/>
                </a:lnTo>
                <a:lnTo>
                  <a:pt x="1161" y="6658"/>
                </a:lnTo>
                <a:lnTo>
                  <a:pt x="1184" y="6514"/>
                </a:lnTo>
                <a:lnTo>
                  <a:pt x="1207" y="6367"/>
                </a:lnTo>
                <a:lnTo>
                  <a:pt x="1227" y="6216"/>
                </a:lnTo>
                <a:lnTo>
                  <a:pt x="1248" y="6062"/>
                </a:lnTo>
                <a:lnTo>
                  <a:pt x="1255" y="5982"/>
                </a:lnTo>
                <a:lnTo>
                  <a:pt x="1265" y="5903"/>
                </a:lnTo>
                <a:lnTo>
                  <a:pt x="1272" y="5821"/>
                </a:lnTo>
                <a:lnTo>
                  <a:pt x="1282" y="5741"/>
                </a:lnTo>
                <a:lnTo>
                  <a:pt x="1288" y="5658"/>
                </a:lnTo>
                <a:lnTo>
                  <a:pt x="1289" y="5637"/>
                </a:lnTo>
                <a:lnTo>
                  <a:pt x="1292" y="5616"/>
                </a:lnTo>
                <a:lnTo>
                  <a:pt x="1296" y="5575"/>
                </a:lnTo>
                <a:lnTo>
                  <a:pt x="1310" y="5406"/>
                </a:lnTo>
                <a:lnTo>
                  <a:pt x="1321" y="5233"/>
                </a:lnTo>
                <a:lnTo>
                  <a:pt x="1326" y="5145"/>
                </a:lnTo>
                <a:lnTo>
                  <a:pt x="1331" y="5056"/>
                </a:lnTo>
                <a:lnTo>
                  <a:pt x="1335" y="4965"/>
                </a:lnTo>
                <a:lnTo>
                  <a:pt x="1339" y="4876"/>
                </a:lnTo>
                <a:lnTo>
                  <a:pt x="1339" y="4852"/>
                </a:lnTo>
                <a:lnTo>
                  <a:pt x="1341" y="4829"/>
                </a:lnTo>
                <a:lnTo>
                  <a:pt x="1343" y="4784"/>
                </a:lnTo>
                <a:lnTo>
                  <a:pt x="1347" y="4692"/>
                </a:lnTo>
                <a:lnTo>
                  <a:pt x="1352" y="4504"/>
                </a:lnTo>
                <a:lnTo>
                  <a:pt x="1356" y="4313"/>
                </a:lnTo>
                <a:lnTo>
                  <a:pt x="1359" y="4118"/>
                </a:lnTo>
                <a:lnTo>
                  <a:pt x="1361" y="3921"/>
                </a:lnTo>
                <a:lnTo>
                  <a:pt x="1361" y="3901"/>
                </a:lnTo>
                <a:lnTo>
                  <a:pt x="1360" y="3799"/>
                </a:lnTo>
                <a:lnTo>
                  <a:pt x="1360" y="3699"/>
                </a:lnTo>
                <a:lnTo>
                  <a:pt x="1358" y="3503"/>
                </a:lnTo>
                <a:lnTo>
                  <a:pt x="1353" y="3310"/>
                </a:lnTo>
                <a:lnTo>
                  <a:pt x="1348" y="3122"/>
                </a:lnTo>
                <a:lnTo>
                  <a:pt x="1344" y="3028"/>
                </a:lnTo>
                <a:lnTo>
                  <a:pt x="1341" y="2936"/>
                </a:lnTo>
                <a:lnTo>
                  <a:pt x="1336" y="2844"/>
                </a:lnTo>
                <a:lnTo>
                  <a:pt x="1333" y="2754"/>
                </a:lnTo>
                <a:lnTo>
                  <a:pt x="1322" y="2576"/>
                </a:lnTo>
                <a:lnTo>
                  <a:pt x="1311" y="2403"/>
                </a:lnTo>
                <a:lnTo>
                  <a:pt x="1297" y="2232"/>
                </a:lnTo>
                <a:lnTo>
                  <a:pt x="1283" y="2065"/>
                </a:lnTo>
                <a:lnTo>
                  <a:pt x="1274" y="1982"/>
                </a:lnTo>
                <a:lnTo>
                  <a:pt x="1266" y="1902"/>
                </a:lnTo>
                <a:lnTo>
                  <a:pt x="1257" y="1821"/>
                </a:lnTo>
                <a:lnTo>
                  <a:pt x="1249" y="1743"/>
                </a:lnTo>
                <a:lnTo>
                  <a:pt x="1228" y="1586"/>
                </a:lnTo>
                <a:lnTo>
                  <a:pt x="1208" y="1434"/>
                </a:lnTo>
                <a:lnTo>
                  <a:pt x="1185" y="1286"/>
                </a:lnTo>
                <a:lnTo>
                  <a:pt x="1173" y="1213"/>
                </a:lnTo>
                <a:lnTo>
                  <a:pt x="1161" y="1143"/>
                </a:lnTo>
                <a:lnTo>
                  <a:pt x="1148" y="1072"/>
                </a:lnTo>
                <a:lnTo>
                  <a:pt x="1135" y="1004"/>
                </a:lnTo>
                <a:lnTo>
                  <a:pt x="1122" y="937"/>
                </a:lnTo>
                <a:lnTo>
                  <a:pt x="1109" y="874"/>
                </a:lnTo>
                <a:lnTo>
                  <a:pt x="1096" y="812"/>
                </a:lnTo>
                <a:lnTo>
                  <a:pt x="1082" y="754"/>
                </a:lnTo>
                <a:lnTo>
                  <a:pt x="1068" y="696"/>
                </a:lnTo>
                <a:lnTo>
                  <a:pt x="1056" y="643"/>
                </a:lnTo>
                <a:lnTo>
                  <a:pt x="1041" y="590"/>
                </a:lnTo>
                <a:lnTo>
                  <a:pt x="1028" y="539"/>
                </a:lnTo>
                <a:lnTo>
                  <a:pt x="1013" y="490"/>
                </a:lnTo>
                <a:lnTo>
                  <a:pt x="999" y="446"/>
                </a:lnTo>
                <a:lnTo>
                  <a:pt x="970" y="361"/>
                </a:lnTo>
                <a:lnTo>
                  <a:pt x="955" y="321"/>
                </a:lnTo>
                <a:lnTo>
                  <a:pt x="941" y="286"/>
                </a:lnTo>
                <a:lnTo>
                  <a:pt x="926" y="251"/>
                </a:lnTo>
                <a:lnTo>
                  <a:pt x="910" y="218"/>
                </a:lnTo>
                <a:lnTo>
                  <a:pt x="894" y="187"/>
                </a:lnTo>
                <a:lnTo>
                  <a:pt x="879" y="160"/>
                </a:lnTo>
                <a:lnTo>
                  <a:pt x="863" y="134"/>
                </a:lnTo>
                <a:lnTo>
                  <a:pt x="847" y="110"/>
                </a:lnTo>
                <a:lnTo>
                  <a:pt x="831" y="89"/>
                </a:lnTo>
                <a:lnTo>
                  <a:pt x="816" y="71"/>
                </a:lnTo>
                <a:lnTo>
                  <a:pt x="797" y="54"/>
                </a:lnTo>
                <a:lnTo>
                  <a:pt x="782" y="40"/>
                </a:lnTo>
                <a:lnTo>
                  <a:pt x="765" y="27"/>
                </a:lnTo>
                <a:lnTo>
                  <a:pt x="749" y="17"/>
                </a:lnTo>
                <a:lnTo>
                  <a:pt x="731" y="9"/>
                </a:lnTo>
                <a:lnTo>
                  <a:pt x="715" y="3"/>
                </a:lnTo>
                <a:lnTo>
                  <a:pt x="681" y="0"/>
                </a:lnTo>
              </a:path>
            </a:pathLst>
          </a:custGeom>
          <a:noFill/>
          <a:ln w="12700" cmpd="sng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53" name="Line 33"/>
          <p:cNvSpPr>
            <a:spLocks noChangeShapeType="1"/>
          </p:cNvSpPr>
          <p:nvPr/>
        </p:nvSpPr>
        <p:spPr bwMode="auto">
          <a:xfrm flipH="1">
            <a:off x="7716365" y="3394934"/>
            <a:ext cx="220703" cy="15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54" name="Freeform 34"/>
          <p:cNvSpPr/>
          <p:nvPr/>
        </p:nvSpPr>
        <p:spPr bwMode="auto">
          <a:xfrm>
            <a:off x="6105437" y="3394934"/>
            <a:ext cx="1105579" cy="1584"/>
          </a:xfrm>
          <a:custGeom>
            <a:avLst/>
            <a:gdLst>
              <a:gd name="T0" fmla="*/ 850900 w 2678"/>
              <a:gd name="T1" fmla="*/ 0 h 1588"/>
              <a:gd name="T2" fmla="*/ 82929 w 2678"/>
              <a:gd name="T3" fmla="*/ 0 h 1588"/>
              <a:gd name="T4" fmla="*/ 0 w 2678"/>
              <a:gd name="T5" fmla="*/ 0 h 1588"/>
              <a:gd name="T6" fmla="*/ 0 60000 65536"/>
              <a:gd name="T7" fmla="*/ 0 60000 65536"/>
              <a:gd name="T8" fmla="*/ 0 60000 65536"/>
              <a:gd name="T9" fmla="*/ 0 w 2678"/>
              <a:gd name="T10" fmla="*/ 0 h 1588"/>
              <a:gd name="T11" fmla="*/ 2678 w 267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78" h="1588">
                <a:moveTo>
                  <a:pt x="2678" y="0"/>
                </a:moveTo>
                <a:lnTo>
                  <a:pt x="261" y="0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55" name="Line 35"/>
          <p:cNvSpPr>
            <a:spLocks noChangeShapeType="1"/>
          </p:cNvSpPr>
          <p:nvPr/>
        </p:nvSpPr>
        <p:spPr bwMode="auto">
          <a:xfrm flipH="1">
            <a:off x="7293522" y="3394934"/>
            <a:ext cx="348588" cy="15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56" name="Line 36"/>
          <p:cNvSpPr>
            <a:spLocks noChangeShapeType="1"/>
          </p:cNvSpPr>
          <p:nvPr/>
        </p:nvSpPr>
        <p:spPr bwMode="auto">
          <a:xfrm flipH="1">
            <a:off x="9944025" y="3394934"/>
            <a:ext cx="1070513" cy="15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57" name="Line 37"/>
          <p:cNvSpPr>
            <a:spLocks noChangeShapeType="1"/>
          </p:cNvSpPr>
          <p:nvPr/>
        </p:nvSpPr>
        <p:spPr bwMode="auto">
          <a:xfrm flipH="1">
            <a:off x="8019574" y="3394934"/>
            <a:ext cx="1850196" cy="15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58" name="Freeform 38"/>
          <p:cNvSpPr/>
          <p:nvPr/>
        </p:nvSpPr>
        <p:spPr bwMode="auto">
          <a:xfrm>
            <a:off x="5915673" y="2153503"/>
            <a:ext cx="297021" cy="2495530"/>
          </a:xfrm>
          <a:custGeom>
            <a:avLst/>
            <a:gdLst>
              <a:gd name="T0" fmla="*/ 190500 w 720"/>
              <a:gd name="T1" fmla="*/ 321904 h 7881"/>
              <a:gd name="T2" fmla="*/ 183515 w 720"/>
              <a:gd name="T3" fmla="*/ 260317 h 7881"/>
              <a:gd name="T4" fmla="*/ 177165 w 720"/>
              <a:gd name="T5" fmla="*/ 206031 h 7881"/>
              <a:gd name="T6" fmla="*/ 169863 w 720"/>
              <a:gd name="T7" fmla="*/ 157460 h 7881"/>
              <a:gd name="T8" fmla="*/ 162878 w 720"/>
              <a:gd name="T9" fmla="*/ 115238 h 7881"/>
              <a:gd name="T10" fmla="*/ 155258 w 720"/>
              <a:gd name="T11" fmla="*/ 80317 h 7881"/>
              <a:gd name="T12" fmla="*/ 147638 w 720"/>
              <a:gd name="T13" fmla="*/ 51111 h 7881"/>
              <a:gd name="T14" fmla="*/ 136843 w 720"/>
              <a:gd name="T15" fmla="*/ 22540 h 7881"/>
              <a:gd name="T16" fmla="*/ 128270 w 720"/>
              <a:gd name="T17" fmla="*/ 8571 h 7881"/>
              <a:gd name="T18" fmla="*/ 120015 w 720"/>
              <a:gd name="T19" fmla="*/ 952 h 7881"/>
              <a:gd name="T20" fmla="*/ 105093 w 720"/>
              <a:gd name="T21" fmla="*/ 2857 h 7881"/>
              <a:gd name="T22" fmla="*/ 96520 w 720"/>
              <a:gd name="T23" fmla="*/ 12698 h 7881"/>
              <a:gd name="T24" fmla="*/ 85408 w 720"/>
              <a:gd name="T25" fmla="*/ 35238 h 7881"/>
              <a:gd name="T26" fmla="*/ 77153 w 720"/>
              <a:gd name="T27" fmla="*/ 60000 h 7881"/>
              <a:gd name="T28" fmla="*/ 69850 w 720"/>
              <a:gd name="T29" fmla="*/ 91428 h 7881"/>
              <a:gd name="T30" fmla="*/ 61913 w 720"/>
              <a:gd name="T31" fmla="*/ 128571 h 7881"/>
              <a:gd name="T32" fmla="*/ 54928 w 720"/>
              <a:gd name="T33" fmla="*/ 172698 h 7881"/>
              <a:gd name="T34" fmla="*/ 47943 w 720"/>
              <a:gd name="T35" fmla="*/ 222857 h 7881"/>
              <a:gd name="T36" fmla="*/ 41593 w 720"/>
              <a:gd name="T37" fmla="*/ 279999 h 7881"/>
              <a:gd name="T38" fmla="*/ 34925 w 720"/>
              <a:gd name="T39" fmla="*/ 343809 h 7881"/>
              <a:gd name="T40" fmla="*/ 23813 w 720"/>
              <a:gd name="T41" fmla="*/ 479364 h 7881"/>
              <a:gd name="T42" fmla="*/ 953 w 720"/>
              <a:gd name="T43" fmla="*/ 1244760 h 7881"/>
              <a:gd name="T44" fmla="*/ 0 w 720"/>
              <a:gd name="T45" fmla="*/ 1263490 h 7881"/>
              <a:gd name="T46" fmla="*/ 0 w 720"/>
              <a:gd name="T47" fmla="*/ 1301585 h 7881"/>
              <a:gd name="T48" fmla="*/ 25400 w 720"/>
              <a:gd name="T49" fmla="*/ 2046028 h 7881"/>
              <a:gd name="T50" fmla="*/ 34925 w 720"/>
              <a:gd name="T51" fmla="*/ 2157139 h 7881"/>
              <a:gd name="T52" fmla="*/ 41593 w 720"/>
              <a:gd name="T53" fmla="*/ 2220948 h 7881"/>
              <a:gd name="T54" fmla="*/ 47943 w 720"/>
              <a:gd name="T55" fmla="*/ 2277773 h 7881"/>
              <a:gd name="T56" fmla="*/ 54928 w 720"/>
              <a:gd name="T57" fmla="*/ 2327932 h 7881"/>
              <a:gd name="T58" fmla="*/ 61913 w 720"/>
              <a:gd name="T59" fmla="*/ 2372059 h 7881"/>
              <a:gd name="T60" fmla="*/ 69850 w 720"/>
              <a:gd name="T61" fmla="*/ 2409837 h 7881"/>
              <a:gd name="T62" fmla="*/ 77153 w 720"/>
              <a:gd name="T63" fmla="*/ 2440948 h 7881"/>
              <a:gd name="T64" fmla="*/ 85408 w 720"/>
              <a:gd name="T65" fmla="*/ 2465710 h 7881"/>
              <a:gd name="T66" fmla="*/ 93663 w 720"/>
              <a:gd name="T67" fmla="*/ 2484122 h 7881"/>
              <a:gd name="T68" fmla="*/ 102235 w 720"/>
              <a:gd name="T69" fmla="*/ 2495868 h 7881"/>
              <a:gd name="T70" fmla="*/ 110808 w 720"/>
              <a:gd name="T71" fmla="*/ 2501265 h 7881"/>
              <a:gd name="T72" fmla="*/ 120015 w 720"/>
              <a:gd name="T73" fmla="*/ 2500313 h 7881"/>
              <a:gd name="T74" fmla="*/ 126048 w 720"/>
              <a:gd name="T75" fmla="*/ 2494916 h 7881"/>
              <a:gd name="T76" fmla="*/ 131128 w 720"/>
              <a:gd name="T77" fmla="*/ 2488884 h 7881"/>
              <a:gd name="T78" fmla="*/ 139065 w 720"/>
              <a:gd name="T79" fmla="*/ 2472694 h 7881"/>
              <a:gd name="T80" fmla="*/ 147638 w 720"/>
              <a:gd name="T81" fmla="*/ 2449837 h 7881"/>
              <a:gd name="T82" fmla="*/ 153035 w 720"/>
              <a:gd name="T83" fmla="*/ 2428249 h 7881"/>
              <a:gd name="T84" fmla="*/ 158115 w 720"/>
              <a:gd name="T85" fmla="*/ 2409837 h 7881"/>
              <a:gd name="T86" fmla="*/ 162878 w 720"/>
              <a:gd name="T87" fmla="*/ 2385392 h 7881"/>
              <a:gd name="T88" fmla="*/ 169863 w 720"/>
              <a:gd name="T89" fmla="*/ 2343488 h 7881"/>
              <a:gd name="T90" fmla="*/ 177165 w 720"/>
              <a:gd name="T91" fmla="*/ 2295551 h 7881"/>
              <a:gd name="T92" fmla="*/ 183515 w 720"/>
              <a:gd name="T93" fmla="*/ 2240313 h 7881"/>
              <a:gd name="T94" fmla="*/ 190500 w 720"/>
              <a:gd name="T95" fmla="*/ 2179361 h 7881"/>
              <a:gd name="T96" fmla="*/ 198438 w 720"/>
              <a:gd name="T97" fmla="*/ 2091107 h 7881"/>
              <a:gd name="T98" fmla="*/ 210820 w 720"/>
              <a:gd name="T99" fmla="*/ 1953330 h 7881"/>
              <a:gd name="T100" fmla="*/ 228600 w 720"/>
              <a:gd name="T101" fmla="*/ 1276506 h 7881"/>
              <a:gd name="T102" fmla="*/ 228600 w 720"/>
              <a:gd name="T103" fmla="*/ 1250791 h 7881"/>
              <a:gd name="T104" fmla="*/ 208915 w 720"/>
              <a:gd name="T105" fmla="*/ 569205 h 7881"/>
              <a:gd name="T106" fmla="*/ 199390 w 720"/>
              <a:gd name="T107" fmla="*/ 421904 h 78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20"/>
              <a:gd name="T163" fmla="*/ 0 h 7881"/>
              <a:gd name="T164" fmla="*/ 720 w 720"/>
              <a:gd name="T165" fmla="*/ 7881 h 788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20" h="7881">
                <a:moveTo>
                  <a:pt x="614" y="1154"/>
                </a:moveTo>
                <a:lnTo>
                  <a:pt x="607" y="1083"/>
                </a:lnTo>
                <a:lnTo>
                  <a:pt x="600" y="1014"/>
                </a:lnTo>
                <a:lnTo>
                  <a:pt x="593" y="947"/>
                </a:lnTo>
                <a:lnTo>
                  <a:pt x="586" y="882"/>
                </a:lnTo>
                <a:lnTo>
                  <a:pt x="578" y="820"/>
                </a:lnTo>
                <a:lnTo>
                  <a:pt x="572" y="760"/>
                </a:lnTo>
                <a:lnTo>
                  <a:pt x="565" y="702"/>
                </a:lnTo>
                <a:lnTo>
                  <a:pt x="558" y="649"/>
                </a:lnTo>
                <a:lnTo>
                  <a:pt x="549" y="595"/>
                </a:lnTo>
                <a:lnTo>
                  <a:pt x="542" y="544"/>
                </a:lnTo>
                <a:lnTo>
                  <a:pt x="535" y="496"/>
                </a:lnTo>
                <a:lnTo>
                  <a:pt x="529" y="449"/>
                </a:lnTo>
                <a:lnTo>
                  <a:pt x="520" y="405"/>
                </a:lnTo>
                <a:lnTo>
                  <a:pt x="513" y="363"/>
                </a:lnTo>
                <a:lnTo>
                  <a:pt x="505" y="323"/>
                </a:lnTo>
                <a:lnTo>
                  <a:pt x="498" y="288"/>
                </a:lnTo>
                <a:lnTo>
                  <a:pt x="489" y="253"/>
                </a:lnTo>
                <a:lnTo>
                  <a:pt x="481" y="220"/>
                </a:lnTo>
                <a:lnTo>
                  <a:pt x="472" y="189"/>
                </a:lnTo>
                <a:lnTo>
                  <a:pt x="465" y="161"/>
                </a:lnTo>
                <a:lnTo>
                  <a:pt x="456" y="135"/>
                </a:lnTo>
                <a:lnTo>
                  <a:pt x="447" y="111"/>
                </a:lnTo>
                <a:lnTo>
                  <a:pt x="431" y="71"/>
                </a:lnTo>
                <a:lnTo>
                  <a:pt x="422" y="54"/>
                </a:lnTo>
                <a:lnTo>
                  <a:pt x="413" y="40"/>
                </a:lnTo>
                <a:lnTo>
                  <a:pt x="404" y="27"/>
                </a:lnTo>
                <a:lnTo>
                  <a:pt x="396" y="17"/>
                </a:lnTo>
                <a:lnTo>
                  <a:pt x="387" y="9"/>
                </a:lnTo>
                <a:lnTo>
                  <a:pt x="378" y="3"/>
                </a:lnTo>
                <a:lnTo>
                  <a:pt x="360" y="0"/>
                </a:lnTo>
                <a:lnTo>
                  <a:pt x="340" y="3"/>
                </a:lnTo>
                <a:lnTo>
                  <a:pt x="331" y="9"/>
                </a:lnTo>
                <a:lnTo>
                  <a:pt x="322" y="17"/>
                </a:lnTo>
                <a:lnTo>
                  <a:pt x="313" y="27"/>
                </a:lnTo>
                <a:lnTo>
                  <a:pt x="304" y="40"/>
                </a:lnTo>
                <a:lnTo>
                  <a:pt x="295" y="54"/>
                </a:lnTo>
                <a:lnTo>
                  <a:pt x="287" y="71"/>
                </a:lnTo>
                <a:lnTo>
                  <a:pt x="269" y="111"/>
                </a:lnTo>
                <a:lnTo>
                  <a:pt x="260" y="135"/>
                </a:lnTo>
                <a:lnTo>
                  <a:pt x="252" y="161"/>
                </a:lnTo>
                <a:lnTo>
                  <a:pt x="243" y="189"/>
                </a:lnTo>
                <a:lnTo>
                  <a:pt x="236" y="220"/>
                </a:lnTo>
                <a:lnTo>
                  <a:pt x="227" y="253"/>
                </a:lnTo>
                <a:lnTo>
                  <a:pt x="220" y="288"/>
                </a:lnTo>
                <a:lnTo>
                  <a:pt x="211" y="323"/>
                </a:lnTo>
                <a:lnTo>
                  <a:pt x="204" y="363"/>
                </a:lnTo>
                <a:lnTo>
                  <a:pt x="195" y="405"/>
                </a:lnTo>
                <a:lnTo>
                  <a:pt x="188" y="449"/>
                </a:lnTo>
                <a:lnTo>
                  <a:pt x="179" y="496"/>
                </a:lnTo>
                <a:lnTo>
                  <a:pt x="173" y="544"/>
                </a:lnTo>
                <a:lnTo>
                  <a:pt x="166" y="595"/>
                </a:lnTo>
                <a:lnTo>
                  <a:pt x="159" y="649"/>
                </a:lnTo>
                <a:lnTo>
                  <a:pt x="151" y="702"/>
                </a:lnTo>
                <a:lnTo>
                  <a:pt x="144" y="760"/>
                </a:lnTo>
                <a:lnTo>
                  <a:pt x="137" y="820"/>
                </a:lnTo>
                <a:lnTo>
                  <a:pt x="131" y="882"/>
                </a:lnTo>
                <a:lnTo>
                  <a:pt x="124" y="947"/>
                </a:lnTo>
                <a:lnTo>
                  <a:pt x="117" y="1014"/>
                </a:lnTo>
                <a:lnTo>
                  <a:pt x="110" y="1083"/>
                </a:lnTo>
                <a:lnTo>
                  <a:pt x="105" y="1154"/>
                </a:lnTo>
                <a:lnTo>
                  <a:pt x="88" y="1329"/>
                </a:lnTo>
                <a:lnTo>
                  <a:pt x="75" y="1510"/>
                </a:lnTo>
                <a:lnTo>
                  <a:pt x="64" y="1697"/>
                </a:lnTo>
                <a:lnTo>
                  <a:pt x="56" y="1890"/>
                </a:lnTo>
                <a:lnTo>
                  <a:pt x="3" y="3921"/>
                </a:lnTo>
                <a:lnTo>
                  <a:pt x="0" y="3940"/>
                </a:lnTo>
                <a:lnTo>
                  <a:pt x="0" y="3961"/>
                </a:lnTo>
                <a:lnTo>
                  <a:pt x="0" y="3980"/>
                </a:lnTo>
                <a:lnTo>
                  <a:pt x="0" y="4021"/>
                </a:lnTo>
                <a:lnTo>
                  <a:pt x="0" y="4061"/>
                </a:lnTo>
                <a:lnTo>
                  <a:pt x="0" y="4100"/>
                </a:lnTo>
                <a:lnTo>
                  <a:pt x="56" y="6153"/>
                </a:lnTo>
                <a:lnTo>
                  <a:pt x="67" y="6300"/>
                </a:lnTo>
                <a:lnTo>
                  <a:pt x="80" y="6445"/>
                </a:lnTo>
                <a:lnTo>
                  <a:pt x="91" y="6587"/>
                </a:lnTo>
                <a:lnTo>
                  <a:pt x="105" y="6726"/>
                </a:lnTo>
                <a:lnTo>
                  <a:pt x="110" y="6795"/>
                </a:lnTo>
                <a:lnTo>
                  <a:pt x="117" y="6865"/>
                </a:lnTo>
                <a:lnTo>
                  <a:pt x="124" y="6932"/>
                </a:lnTo>
                <a:lnTo>
                  <a:pt x="131" y="6996"/>
                </a:lnTo>
                <a:lnTo>
                  <a:pt x="137" y="7057"/>
                </a:lnTo>
                <a:lnTo>
                  <a:pt x="144" y="7118"/>
                </a:lnTo>
                <a:lnTo>
                  <a:pt x="151" y="7175"/>
                </a:lnTo>
                <a:lnTo>
                  <a:pt x="159" y="7231"/>
                </a:lnTo>
                <a:lnTo>
                  <a:pt x="166" y="7282"/>
                </a:lnTo>
                <a:lnTo>
                  <a:pt x="173" y="7333"/>
                </a:lnTo>
                <a:lnTo>
                  <a:pt x="179" y="7382"/>
                </a:lnTo>
                <a:lnTo>
                  <a:pt x="188" y="7428"/>
                </a:lnTo>
                <a:lnTo>
                  <a:pt x="195" y="7472"/>
                </a:lnTo>
                <a:lnTo>
                  <a:pt x="204" y="7514"/>
                </a:lnTo>
                <a:lnTo>
                  <a:pt x="211" y="7554"/>
                </a:lnTo>
                <a:lnTo>
                  <a:pt x="220" y="7591"/>
                </a:lnTo>
                <a:lnTo>
                  <a:pt x="227" y="7625"/>
                </a:lnTo>
                <a:lnTo>
                  <a:pt x="236" y="7658"/>
                </a:lnTo>
                <a:lnTo>
                  <a:pt x="243" y="7689"/>
                </a:lnTo>
                <a:lnTo>
                  <a:pt x="252" y="7717"/>
                </a:lnTo>
                <a:lnTo>
                  <a:pt x="260" y="7743"/>
                </a:lnTo>
                <a:lnTo>
                  <a:pt x="269" y="7767"/>
                </a:lnTo>
                <a:lnTo>
                  <a:pt x="278" y="7789"/>
                </a:lnTo>
                <a:lnTo>
                  <a:pt x="287" y="7808"/>
                </a:lnTo>
                <a:lnTo>
                  <a:pt x="295" y="7825"/>
                </a:lnTo>
                <a:lnTo>
                  <a:pt x="304" y="7840"/>
                </a:lnTo>
                <a:lnTo>
                  <a:pt x="313" y="7852"/>
                </a:lnTo>
                <a:lnTo>
                  <a:pt x="322" y="7862"/>
                </a:lnTo>
                <a:lnTo>
                  <a:pt x="331" y="7870"/>
                </a:lnTo>
                <a:lnTo>
                  <a:pt x="340" y="7876"/>
                </a:lnTo>
                <a:lnTo>
                  <a:pt x="349" y="7879"/>
                </a:lnTo>
                <a:lnTo>
                  <a:pt x="360" y="7881"/>
                </a:lnTo>
                <a:lnTo>
                  <a:pt x="369" y="7879"/>
                </a:lnTo>
                <a:lnTo>
                  <a:pt x="378" y="7876"/>
                </a:lnTo>
                <a:lnTo>
                  <a:pt x="387" y="7870"/>
                </a:lnTo>
                <a:lnTo>
                  <a:pt x="396" y="7862"/>
                </a:lnTo>
                <a:lnTo>
                  <a:pt x="397" y="7859"/>
                </a:lnTo>
                <a:lnTo>
                  <a:pt x="399" y="7857"/>
                </a:lnTo>
                <a:lnTo>
                  <a:pt x="404" y="7852"/>
                </a:lnTo>
                <a:lnTo>
                  <a:pt x="413" y="7840"/>
                </a:lnTo>
                <a:lnTo>
                  <a:pt x="422" y="7825"/>
                </a:lnTo>
                <a:lnTo>
                  <a:pt x="431" y="7808"/>
                </a:lnTo>
                <a:lnTo>
                  <a:pt x="438" y="7789"/>
                </a:lnTo>
                <a:lnTo>
                  <a:pt x="447" y="7767"/>
                </a:lnTo>
                <a:lnTo>
                  <a:pt x="456" y="7743"/>
                </a:lnTo>
                <a:lnTo>
                  <a:pt x="465" y="7717"/>
                </a:lnTo>
                <a:lnTo>
                  <a:pt x="472" y="7689"/>
                </a:lnTo>
                <a:lnTo>
                  <a:pt x="481" y="7658"/>
                </a:lnTo>
                <a:lnTo>
                  <a:pt x="482" y="7649"/>
                </a:lnTo>
                <a:lnTo>
                  <a:pt x="484" y="7641"/>
                </a:lnTo>
                <a:lnTo>
                  <a:pt x="489" y="7625"/>
                </a:lnTo>
                <a:lnTo>
                  <a:pt x="498" y="7591"/>
                </a:lnTo>
                <a:lnTo>
                  <a:pt x="505" y="7554"/>
                </a:lnTo>
                <a:lnTo>
                  <a:pt x="508" y="7534"/>
                </a:lnTo>
                <a:lnTo>
                  <a:pt x="513" y="7514"/>
                </a:lnTo>
                <a:lnTo>
                  <a:pt x="520" y="7472"/>
                </a:lnTo>
                <a:lnTo>
                  <a:pt x="529" y="7428"/>
                </a:lnTo>
                <a:lnTo>
                  <a:pt x="535" y="7382"/>
                </a:lnTo>
                <a:lnTo>
                  <a:pt x="542" y="7333"/>
                </a:lnTo>
                <a:lnTo>
                  <a:pt x="549" y="7282"/>
                </a:lnTo>
                <a:lnTo>
                  <a:pt x="558" y="7231"/>
                </a:lnTo>
                <a:lnTo>
                  <a:pt x="565" y="7175"/>
                </a:lnTo>
                <a:lnTo>
                  <a:pt x="572" y="7118"/>
                </a:lnTo>
                <a:lnTo>
                  <a:pt x="578" y="7057"/>
                </a:lnTo>
                <a:lnTo>
                  <a:pt x="586" y="6996"/>
                </a:lnTo>
                <a:lnTo>
                  <a:pt x="593" y="6932"/>
                </a:lnTo>
                <a:lnTo>
                  <a:pt x="600" y="6865"/>
                </a:lnTo>
                <a:lnTo>
                  <a:pt x="607" y="6795"/>
                </a:lnTo>
                <a:lnTo>
                  <a:pt x="614" y="6726"/>
                </a:lnTo>
                <a:lnTo>
                  <a:pt x="625" y="6587"/>
                </a:lnTo>
                <a:lnTo>
                  <a:pt x="639" y="6445"/>
                </a:lnTo>
                <a:lnTo>
                  <a:pt x="650" y="6300"/>
                </a:lnTo>
                <a:lnTo>
                  <a:pt x="664" y="6153"/>
                </a:lnTo>
                <a:lnTo>
                  <a:pt x="720" y="4100"/>
                </a:lnTo>
                <a:lnTo>
                  <a:pt x="720" y="4061"/>
                </a:lnTo>
                <a:lnTo>
                  <a:pt x="720" y="4021"/>
                </a:lnTo>
                <a:lnTo>
                  <a:pt x="720" y="3980"/>
                </a:lnTo>
                <a:lnTo>
                  <a:pt x="720" y="3961"/>
                </a:lnTo>
                <a:lnTo>
                  <a:pt x="720" y="3940"/>
                </a:lnTo>
                <a:lnTo>
                  <a:pt x="720" y="3921"/>
                </a:lnTo>
                <a:lnTo>
                  <a:pt x="664" y="1890"/>
                </a:lnTo>
                <a:lnTo>
                  <a:pt x="658" y="1793"/>
                </a:lnTo>
                <a:lnTo>
                  <a:pt x="653" y="1697"/>
                </a:lnTo>
                <a:lnTo>
                  <a:pt x="642" y="1510"/>
                </a:lnTo>
                <a:lnTo>
                  <a:pt x="628" y="1329"/>
                </a:lnTo>
                <a:lnTo>
                  <a:pt x="620" y="1241"/>
                </a:lnTo>
                <a:lnTo>
                  <a:pt x="614" y="1154"/>
                </a:lnTo>
              </a:path>
            </a:pathLst>
          </a:custGeom>
          <a:noFill/>
          <a:ln w="12700" cmpd="sng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59" name="Freeform 39"/>
          <p:cNvSpPr/>
          <p:nvPr/>
        </p:nvSpPr>
        <p:spPr bwMode="auto">
          <a:xfrm>
            <a:off x="2229722" y="3394934"/>
            <a:ext cx="806495" cy="1584"/>
          </a:xfrm>
          <a:custGeom>
            <a:avLst/>
            <a:gdLst>
              <a:gd name="T0" fmla="*/ 620712 w 1958"/>
              <a:gd name="T1" fmla="*/ 0 h 1588"/>
              <a:gd name="T2" fmla="*/ 449842 w 1958"/>
              <a:gd name="T3" fmla="*/ 0 h 1588"/>
              <a:gd name="T4" fmla="*/ 0 w 1958"/>
              <a:gd name="T5" fmla="*/ 0 h 1588"/>
              <a:gd name="T6" fmla="*/ 0 60000 65536"/>
              <a:gd name="T7" fmla="*/ 0 60000 65536"/>
              <a:gd name="T8" fmla="*/ 0 60000 65536"/>
              <a:gd name="T9" fmla="*/ 0 w 1958"/>
              <a:gd name="T10" fmla="*/ 0 h 1588"/>
              <a:gd name="T11" fmla="*/ 1958 w 195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8" h="1588">
                <a:moveTo>
                  <a:pt x="1958" y="0"/>
                </a:moveTo>
                <a:lnTo>
                  <a:pt x="1419" y="0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60" name="Freeform 41"/>
          <p:cNvSpPr/>
          <p:nvPr/>
        </p:nvSpPr>
        <p:spPr bwMode="auto">
          <a:xfrm>
            <a:off x="4490385" y="3394934"/>
            <a:ext cx="1516045" cy="1584"/>
          </a:xfrm>
          <a:custGeom>
            <a:avLst/>
            <a:gdLst>
              <a:gd name="T0" fmla="*/ 1166812 w 3678"/>
              <a:gd name="T1" fmla="*/ 0 h 1588"/>
              <a:gd name="T2" fmla="*/ 1097971 w 3678"/>
              <a:gd name="T3" fmla="*/ 0 h 1588"/>
              <a:gd name="T4" fmla="*/ 0 w 3678"/>
              <a:gd name="T5" fmla="*/ 0 h 1588"/>
              <a:gd name="T6" fmla="*/ 0 60000 65536"/>
              <a:gd name="T7" fmla="*/ 0 60000 65536"/>
              <a:gd name="T8" fmla="*/ 0 60000 65536"/>
              <a:gd name="T9" fmla="*/ 0 w 3678"/>
              <a:gd name="T10" fmla="*/ 0 h 1588"/>
              <a:gd name="T11" fmla="*/ 3678 w 367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8" h="1588">
                <a:moveTo>
                  <a:pt x="3678" y="0"/>
                </a:moveTo>
                <a:lnTo>
                  <a:pt x="3461" y="0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61" name="Freeform 42"/>
          <p:cNvSpPr/>
          <p:nvPr/>
        </p:nvSpPr>
        <p:spPr bwMode="auto">
          <a:xfrm>
            <a:off x="3120786" y="3394934"/>
            <a:ext cx="806495" cy="1584"/>
          </a:xfrm>
          <a:custGeom>
            <a:avLst/>
            <a:gdLst>
              <a:gd name="T0" fmla="*/ 620712 w 1958"/>
              <a:gd name="T1" fmla="*/ 0 h 1588"/>
              <a:gd name="T2" fmla="*/ 196548 w 1958"/>
              <a:gd name="T3" fmla="*/ 0 h 1588"/>
              <a:gd name="T4" fmla="*/ 0 w 1958"/>
              <a:gd name="T5" fmla="*/ 0 h 1588"/>
              <a:gd name="T6" fmla="*/ 0 60000 65536"/>
              <a:gd name="T7" fmla="*/ 0 60000 65536"/>
              <a:gd name="T8" fmla="*/ 0 60000 65536"/>
              <a:gd name="T9" fmla="*/ 0 w 1958"/>
              <a:gd name="T10" fmla="*/ 0 h 1588"/>
              <a:gd name="T11" fmla="*/ 1958 w 195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8" h="1588">
                <a:moveTo>
                  <a:pt x="1958" y="0"/>
                </a:moveTo>
                <a:lnTo>
                  <a:pt x="620" y="0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62" name="Line 43"/>
          <p:cNvSpPr>
            <a:spLocks noChangeShapeType="1"/>
          </p:cNvSpPr>
          <p:nvPr/>
        </p:nvSpPr>
        <p:spPr bwMode="auto">
          <a:xfrm flipH="1">
            <a:off x="4011850" y="3394934"/>
            <a:ext cx="393965" cy="15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63" name="Line 9"/>
          <p:cNvSpPr>
            <a:spLocks noChangeShapeType="1"/>
          </p:cNvSpPr>
          <p:nvPr/>
        </p:nvSpPr>
        <p:spPr bwMode="auto">
          <a:xfrm flipH="1">
            <a:off x="1980142" y="2840725"/>
            <a:ext cx="0" cy="57954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1288" name="Line 14"/>
          <p:cNvSpPr>
            <a:spLocks noChangeShapeType="1"/>
          </p:cNvSpPr>
          <p:nvPr/>
        </p:nvSpPr>
        <p:spPr bwMode="auto">
          <a:xfrm flipH="1" flipV="1">
            <a:off x="5049361" y="3406019"/>
            <a:ext cx="0" cy="98807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1289" name="Line 23"/>
          <p:cNvSpPr>
            <a:spLocks noChangeShapeType="1"/>
          </p:cNvSpPr>
          <p:nvPr/>
        </p:nvSpPr>
        <p:spPr bwMode="auto">
          <a:xfrm flipH="1" flipV="1">
            <a:off x="3663262" y="3344263"/>
            <a:ext cx="0" cy="2508197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lg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66" name="Freeform 44"/>
          <p:cNvSpPr/>
          <p:nvPr/>
        </p:nvSpPr>
        <p:spPr bwMode="auto">
          <a:xfrm>
            <a:off x="4865788" y="3356932"/>
            <a:ext cx="84568" cy="63338"/>
          </a:xfrm>
          <a:custGeom>
            <a:avLst/>
            <a:gdLst>
              <a:gd name="T0" fmla="*/ 53544 w 203"/>
              <a:gd name="T1" fmla="*/ 52759 h 201"/>
              <a:gd name="T2" fmla="*/ 56430 w 203"/>
              <a:gd name="T3" fmla="*/ 48020 h 201"/>
              <a:gd name="T4" fmla="*/ 59636 w 203"/>
              <a:gd name="T5" fmla="*/ 43597 h 201"/>
              <a:gd name="T6" fmla="*/ 59957 w 203"/>
              <a:gd name="T7" fmla="*/ 42333 h 201"/>
              <a:gd name="T8" fmla="*/ 60598 w 203"/>
              <a:gd name="T9" fmla="*/ 41386 h 201"/>
              <a:gd name="T10" fmla="*/ 62201 w 203"/>
              <a:gd name="T11" fmla="*/ 39174 h 201"/>
              <a:gd name="T12" fmla="*/ 65087 w 203"/>
              <a:gd name="T13" fmla="*/ 34751 h 201"/>
              <a:gd name="T14" fmla="*/ 65087 w 203"/>
              <a:gd name="T15" fmla="*/ 31908 h 201"/>
              <a:gd name="T16" fmla="*/ 64125 w 203"/>
              <a:gd name="T17" fmla="*/ 28749 h 201"/>
              <a:gd name="T18" fmla="*/ 63163 w 203"/>
              <a:gd name="T19" fmla="*/ 26221 h 201"/>
              <a:gd name="T20" fmla="*/ 60598 w 203"/>
              <a:gd name="T21" fmla="*/ 20851 h 201"/>
              <a:gd name="T22" fmla="*/ 57713 w 203"/>
              <a:gd name="T23" fmla="*/ 16428 h 201"/>
              <a:gd name="T24" fmla="*/ 54506 w 203"/>
              <a:gd name="T25" fmla="*/ 12321 h 201"/>
              <a:gd name="T26" fmla="*/ 51300 w 203"/>
              <a:gd name="T27" fmla="*/ 8846 h 201"/>
              <a:gd name="T28" fmla="*/ 47132 w 203"/>
              <a:gd name="T29" fmla="*/ 5687 h 201"/>
              <a:gd name="T30" fmla="*/ 42964 w 203"/>
              <a:gd name="T31" fmla="*/ 3159 h 201"/>
              <a:gd name="T32" fmla="*/ 38154 w 203"/>
              <a:gd name="T33" fmla="*/ 1264 h 201"/>
              <a:gd name="T34" fmla="*/ 33024 w 203"/>
              <a:gd name="T35" fmla="*/ 0 h 201"/>
              <a:gd name="T36" fmla="*/ 20520 w 203"/>
              <a:gd name="T37" fmla="*/ 4107 h 201"/>
              <a:gd name="T38" fmla="*/ 15069 w 203"/>
              <a:gd name="T39" fmla="*/ 5687 h 201"/>
              <a:gd name="T40" fmla="*/ 10901 w 203"/>
              <a:gd name="T41" fmla="*/ 8214 h 201"/>
              <a:gd name="T42" fmla="*/ 7054 w 203"/>
              <a:gd name="T43" fmla="*/ 11057 h 201"/>
              <a:gd name="T44" fmla="*/ 4489 w 203"/>
              <a:gd name="T45" fmla="*/ 14848 h 201"/>
              <a:gd name="T46" fmla="*/ 1924 w 203"/>
              <a:gd name="T47" fmla="*/ 18323 h 201"/>
              <a:gd name="T48" fmla="*/ 641 w 203"/>
              <a:gd name="T49" fmla="*/ 22746 h 201"/>
              <a:gd name="T50" fmla="*/ 0 w 203"/>
              <a:gd name="T51" fmla="*/ 26853 h 201"/>
              <a:gd name="T52" fmla="*/ 321 w 203"/>
              <a:gd name="T53" fmla="*/ 31908 h 201"/>
              <a:gd name="T54" fmla="*/ 962 w 203"/>
              <a:gd name="T55" fmla="*/ 37910 h 201"/>
              <a:gd name="T56" fmla="*/ 2565 w 203"/>
              <a:gd name="T57" fmla="*/ 43281 h 201"/>
              <a:gd name="T58" fmla="*/ 5130 w 203"/>
              <a:gd name="T59" fmla="*/ 48020 h 201"/>
              <a:gd name="T60" fmla="*/ 8016 w 203"/>
              <a:gd name="T61" fmla="*/ 52127 h 201"/>
              <a:gd name="T62" fmla="*/ 11863 w 203"/>
              <a:gd name="T63" fmla="*/ 55602 h 201"/>
              <a:gd name="T64" fmla="*/ 16031 w 203"/>
              <a:gd name="T65" fmla="*/ 58129 h 201"/>
              <a:gd name="T66" fmla="*/ 21161 w 203"/>
              <a:gd name="T67" fmla="*/ 60657 h 201"/>
              <a:gd name="T68" fmla="*/ 26612 w 203"/>
              <a:gd name="T69" fmla="*/ 62236 h 201"/>
              <a:gd name="T70" fmla="*/ 33024 w 203"/>
              <a:gd name="T71" fmla="*/ 63500 h 201"/>
              <a:gd name="T72" fmla="*/ 39116 w 203"/>
              <a:gd name="T73" fmla="*/ 61289 h 201"/>
              <a:gd name="T74" fmla="*/ 45849 w 203"/>
              <a:gd name="T75" fmla="*/ 60341 h 201"/>
              <a:gd name="T76" fmla="*/ 49697 w 203"/>
              <a:gd name="T77" fmla="*/ 56550 h 201"/>
              <a:gd name="T78" fmla="*/ 51621 w 203"/>
              <a:gd name="T79" fmla="*/ 54338 h 201"/>
              <a:gd name="T80" fmla="*/ 52262 w 203"/>
              <a:gd name="T81" fmla="*/ 53391 h 201"/>
              <a:gd name="T82" fmla="*/ 53544 w 203"/>
              <a:gd name="T83" fmla="*/ 52759 h 2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3"/>
              <a:gd name="T127" fmla="*/ 0 h 201"/>
              <a:gd name="T128" fmla="*/ 203 w 203"/>
              <a:gd name="T129" fmla="*/ 201 h 2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3" h="201">
                <a:moveTo>
                  <a:pt x="167" y="167"/>
                </a:moveTo>
                <a:lnTo>
                  <a:pt x="176" y="152"/>
                </a:lnTo>
                <a:lnTo>
                  <a:pt x="186" y="138"/>
                </a:lnTo>
                <a:lnTo>
                  <a:pt x="187" y="134"/>
                </a:lnTo>
                <a:lnTo>
                  <a:pt x="189" y="131"/>
                </a:lnTo>
                <a:lnTo>
                  <a:pt x="194" y="124"/>
                </a:lnTo>
                <a:lnTo>
                  <a:pt x="203" y="110"/>
                </a:lnTo>
                <a:lnTo>
                  <a:pt x="203" y="101"/>
                </a:lnTo>
                <a:lnTo>
                  <a:pt x="200" y="91"/>
                </a:lnTo>
                <a:lnTo>
                  <a:pt x="197" y="83"/>
                </a:lnTo>
                <a:lnTo>
                  <a:pt x="189" y="66"/>
                </a:lnTo>
                <a:lnTo>
                  <a:pt x="180" y="52"/>
                </a:lnTo>
                <a:lnTo>
                  <a:pt x="170" y="39"/>
                </a:lnTo>
                <a:lnTo>
                  <a:pt x="160" y="28"/>
                </a:lnTo>
                <a:lnTo>
                  <a:pt x="147" y="18"/>
                </a:lnTo>
                <a:lnTo>
                  <a:pt x="134" y="10"/>
                </a:lnTo>
                <a:lnTo>
                  <a:pt x="119" y="4"/>
                </a:lnTo>
                <a:lnTo>
                  <a:pt x="103" y="0"/>
                </a:lnTo>
                <a:lnTo>
                  <a:pt x="64" y="13"/>
                </a:lnTo>
                <a:lnTo>
                  <a:pt x="47" y="18"/>
                </a:lnTo>
                <a:lnTo>
                  <a:pt x="34" y="26"/>
                </a:lnTo>
                <a:lnTo>
                  <a:pt x="22" y="35"/>
                </a:lnTo>
                <a:lnTo>
                  <a:pt x="14" y="47"/>
                </a:lnTo>
                <a:lnTo>
                  <a:pt x="6" y="58"/>
                </a:lnTo>
                <a:lnTo>
                  <a:pt x="2" y="72"/>
                </a:lnTo>
                <a:lnTo>
                  <a:pt x="0" y="85"/>
                </a:lnTo>
                <a:lnTo>
                  <a:pt x="1" y="101"/>
                </a:lnTo>
                <a:lnTo>
                  <a:pt x="3" y="120"/>
                </a:lnTo>
                <a:lnTo>
                  <a:pt x="8" y="137"/>
                </a:lnTo>
                <a:lnTo>
                  <a:pt x="16" y="152"/>
                </a:lnTo>
                <a:lnTo>
                  <a:pt x="25" y="165"/>
                </a:lnTo>
                <a:lnTo>
                  <a:pt x="37" y="176"/>
                </a:lnTo>
                <a:lnTo>
                  <a:pt x="50" y="184"/>
                </a:lnTo>
                <a:lnTo>
                  <a:pt x="66" y="192"/>
                </a:lnTo>
                <a:lnTo>
                  <a:pt x="83" y="197"/>
                </a:lnTo>
                <a:lnTo>
                  <a:pt x="103" y="201"/>
                </a:lnTo>
                <a:lnTo>
                  <a:pt x="122" y="194"/>
                </a:lnTo>
                <a:lnTo>
                  <a:pt x="143" y="191"/>
                </a:lnTo>
                <a:lnTo>
                  <a:pt x="155" y="179"/>
                </a:lnTo>
                <a:lnTo>
                  <a:pt x="161" y="172"/>
                </a:lnTo>
                <a:lnTo>
                  <a:pt x="163" y="169"/>
                </a:lnTo>
                <a:lnTo>
                  <a:pt x="167" y="1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67" name="Text Box 45"/>
          <p:cNvSpPr txBox="1">
            <a:spLocks noChangeArrowheads="1"/>
          </p:cNvSpPr>
          <p:nvPr/>
        </p:nvSpPr>
        <p:spPr bwMode="auto">
          <a:xfrm>
            <a:off x="1980141" y="3344264"/>
            <a:ext cx="693050" cy="61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100"/>
              <a:t>F</a:t>
            </a:r>
            <a:r>
              <a:rPr lang="en-US" altLang="zh-CN" sz="3100" baseline="-25000"/>
              <a:t>1</a:t>
            </a:r>
            <a:endParaRPr lang="en-US" altLang="zh-CN" sz="3100"/>
          </a:p>
        </p:txBody>
      </p:sp>
      <p:sp>
        <p:nvSpPr>
          <p:cNvPr id="10268" name="Text Box 46"/>
          <p:cNvSpPr txBox="1">
            <a:spLocks noChangeArrowheads="1"/>
          </p:cNvSpPr>
          <p:nvPr/>
        </p:nvSpPr>
        <p:spPr bwMode="auto">
          <a:xfrm>
            <a:off x="3762269" y="3344264"/>
            <a:ext cx="693050" cy="61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100"/>
              <a:t>F</a:t>
            </a:r>
            <a:r>
              <a:rPr lang="en-US" altLang="zh-CN" sz="3100" baseline="-25000"/>
              <a:t>1</a:t>
            </a:r>
            <a:endParaRPr lang="en-US" altLang="zh-CN" sz="3100"/>
          </a:p>
        </p:txBody>
      </p:sp>
      <p:sp>
        <p:nvSpPr>
          <p:cNvPr id="10269" name="Text Box 47"/>
          <p:cNvSpPr txBox="1">
            <a:spLocks noChangeArrowheads="1"/>
          </p:cNvSpPr>
          <p:nvPr/>
        </p:nvSpPr>
        <p:spPr bwMode="auto">
          <a:xfrm>
            <a:off x="4257304" y="3344264"/>
            <a:ext cx="693050" cy="61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100"/>
              <a:t>F</a:t>
            </a:r>
            <a:r>
              <a:rPr lang="en-US" altLang="zh-CN" sz="3100" baseline="-25000"/>
              <a:t>2</a:t>
            </a:r>
            <a:endParaRPr lang="en-US" altLang="zh-CN" sz="3100"/>
          </a:p>
        </p:txBody>
      </p:sp>
      <p:sp>
        <p:nvSpPr>
          <p:cNvPr id="10270" name="Text Box 48"/>
          <p:cNvSpPr txBox="1">
            <a:spLocks noChangeArrowheads="1"/>
          </p:cNvSpPr>
          <p:nvPr/>
        </p:nvSpPr>
        <p:spPr bwMode="auto">
          <a:xfrm>
            <a:off x="7524538" y="3344264"/>
            <a:ext cx="693050" cy="61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100"/>
              <a:t>F</a:t>
            </a:r>
            <a:r>
              <a:rPr lang="en-US" altLang="zh-CN" sz="3100" baseline="-25000"/>
              <a:t>2</a:t>
            </a:r>
          </a:p>
        </p:txBody>
      </p:sp>
      <p:sp>
        <p:nvSpPr>
          <p:cNvPr id="10271" name="Text Box 49"/>
          <p:cNvSpPr txBox="1">
            <a:spLocks noChangeArrowheads="1"/>
          </p:cNvSpPr>
          <p:nvPr/>
        </p:nvSpPr>
        <p:spPr bwMode="auto">
          <a:xfrm>
            <a:off x="2772198" y="3344264"/>
            <a:ext cx="693050" cy="61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100"/>
              <a:t>O</a:t>
            </a:r>
            <a:r>
              <a:rPr lang="en-US" altLang="zh-CN" sz="3100" baseline="-25000"/>
              <a:t>1</a:t>
            </a:r>
          </a:p>
        </p:txBody>
      </p:sp>
      <p:sp>
        <p:nvSpPr>
          <p:cNvPr id="10272" name="Text Box 50"/>
          <p:cNvSpPr txBox="1">
            <a:spLocks noChangeArrowheads="1"/>
          </p:cNvSpPr>
          <p:nvPr/>
        </p:nvSpPr>
        <p:spPr bwMode="auto">
          <a:xfrm>
            <a:off x="5841418" y="3344264"/>
            <a:ext cx="693050" cy="61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100"/>
              <a:t>O</a:t>
            </a:r>
            <a:r>
              <a:rPr lang="en-US" altLang="zh-CN" sz="3100" baseline="-25000"/>
              <a:t>2</a:t>
            </a:r>
          </a:p>
        </p:txBody>
      </p:sp>
      <p:sp>
        <p:nvSpPr>
          <p:cNvPr id="11297" name="Line 53"/>
          <p:cNvSpPr>
            <a:spLocks noChangeShapeType="1"/>
          </p:cNvSpPr>
          <p:nvPr/>
        </p:nvSpPr>
        <p:spPr bwMode="auto">
          <a:xfrm flipH="1">
            <a:off x="3663262" y="4408347"/>
            <a:ext cx="1386099" cy="1444114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1298" name="Line 54"/>
          <p:cNvSpPr>
            <a:spLocks noChangeShapeType="1"/>
          </p:cNvSpPr>
          <p:nvPr/>
        </p:nvSpPr>
        <p:spPr bwMode="auto">
          <a:xfrm flipV="1">
            <a:off x="3663262" y="4408347"/>
            <a:ext cx="2376170" cy="1444114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0275" name="Text Box 55"/>
          <p:cNvSpPr txBox="1">
            <a:spLocks noChangeArrowheads="1"/>
          </p:cNvSpPr>
          <p:nvPr/>
        </p:nvSpPr>
        <p:spPr bwMode="auto">
          <a:xfrm>
            <a:off x="4554326" y="2959485"/>
            <a:ext cx="891064" cy="61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100"/>
              <a:t>2f</a:t>
            </a:r>
            <a:r>
              <a:rPr lang="en-US" altLang="zh-CN" sz="3100" baseline="-25000"/>
              <a:t>1</a:t>
            </a:r>
          </a:p>
        </p:txBody>
      </p:sp>
      <p:grpSp>
        <p:nvGrpSpPr>
          <p:cNvPr id="11300" name="Group 67"/>
          <p:cNvGrpSpPr/>
          <p:nvPr/>
        </p:nvGrpSpPr>
        <p:grpSpPr>
          <a:xfrm>
            <a:off x="1980142" y="2725131"/>
            <a:ext cx="1386099" cy="163096"/>
            <a:chOff x="0" y="0"/>
            <a:chExt cx="672" cy="103"/>
          </a:xfrm>
        </p:grpSpPr>
        <p:sp>
          <p:nvSpPr>
            <p:cNvPr id="10296" name="Line 13"/>
            <p:cNvSpPr>
              <a:spLocks noChangeShapeType="1"/>
            </p:cNvSpPr>
            <p:nvPr/>
          </p:nvSpPr>
          <p:spPr bwMode="auto">
            <a:xfrm>
              <a:off x="0" y="73"/>
              <a:ext cx="6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7" name="Freeform 60"/>
            <p:cNvSpPr/>
            <p:nvPr/>
          </p:nvSpPr>
          <p:spPr bwMode="auto">
            <a:xfrm>
              <a:off x="240" y="0"/>
              <a:ext cx="192" cy="103"/>
            </a:xfrm>
            <a:custGeom>
              <a:avLst/>
              <a:gdLst>
                <a:gd name="T0" fmla="*/ 0 w 152"/>
                <a:gd name="T1" fmla="*/ 0 h 199"/>
                <a:gd name="T2" fmla="*/ 182 w 152"/>
                <a:gd name="T3" fmla="*/ 75 h 199"/>
                <a:gd name="T4" fmla="*/ 61 w 152"/>
                <a:gd name="T5" fmla="*/ 103 h 199"/>
                <a:gd name="T6" fmla="*/ 0 60000 65536"/>
                <a:gd name="T7" fmla="*/ 0 60000 65536"/>
                <a:gd name="T8" fmla="*/ 0 60000 65536"/>
                <a:gd name="T9" fmla="*/ 0 w 152"/>
                <a:gd name="T10" fmla="*/ 0 h 199"/>
                <a:gd name="T11" fmla="*/ 152 w 152"/>
                <a:gd name="T12" fmla="*/ 199 h 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303" name="Group 70"/>
          <p:cNvGrpSpPr/>
          <p:nvPr/>
        </p:nvGrpSpPr>
        <p:grpSpPr>
          <a:xfrm>
            <a:off x="5049361" y="4292755"/>
            <a:ext cx="990071" cy="163096"/>
            <a:chOff x="0" y="0"/>
            <a:chExt cx="480" cy="103"/>
          </a:xfrm>
        </p:grpSpPr>
        <p:sp>
          <p:nvSpPr>
            <p:cNvPr id="10294" name="Line 15"/>
            <p:cNvSpPr>
              <a:spLocks noChangeShapeType="1"/>
            </p:cNvSpPr>
            <p:nvPr/>
          </p:nvSpPr>
          <p:spPr bwMode="auto">
            <a:xfrm>
              <a:off x="0" y="73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5" name="Freeform 61"/>
            <p:cNvSpPr/>
            <p:nvPr/>
          </p:nvSpPr>
          <p:spPr bwMode="auto">
            <a:xfrm>
              <a:off x="144" y="0"/>
              <a:ext cx="192" cy="103"/>
            </a:xfrm>
            <a:custGeom>
              <a:avLst/>
              <a:gdLst>
                <a:gd name="T0" fmla="*/ 0 w 152"/>
                <a:gd name="T1" fmla="*/ 0 h 199"/>
                <a:gd name="T2" fmla="*/ 182 w 152"/>
                <a:gd name="T3" fmla="*/ 75 h 199"/>
                <a:gd name="T4" fmla="*/ 61 w 152"/>
                <a:gd name="T5" fmla="*/ 103 h 199"/>
                <a:gd name="T6" fmla="*/ 0 60000 65536"/>
                <a:gd name="T7" fmla="*/ 0 60000 65536"/>
                <a:gd name="T8" fmla="*/ 0 60000 65536"/>
                <a:gd name="T9" fmla="*/ 0 w 152"/>
                <a:gd name="T10" fmla="*/ 0 h 199"/>
                <a:gd name="T11" fmla="*/ 152 w 152"/>
                <a:gd name="T12" fmla="*/ 199 h 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306" name="Group 71"/>
          <p:cNvGrpSpPr/>
          <p:nvPr/>
        </p:nvGrpSpPr>
        <p:grpSpPr>
          <a:xfrm>
            <a:off x="6039432" y="3268257"/>
            <a:ext cx="1856383" cy="1140090"/>
            <a:chOff x="0" y="0"/>
            <a:chExt cx="900" cy="720"/>
          </a:xfrm>
        </p:grpSpPr>
        <p:sp>
          <p:nvSpPr>
            <p:cNvPr id="10292" name="Line 22"/>
            <p:cNvSpPr>
              <a:spLocks noChangeShapeType="1"/>
            </p:cNvSpPr>
            <p:nvPr/>
          </p:nvSpPr>
          <p:spPr bwMode="auto">
            <a:xfrm flipV="1">
              <a:off x="0" y="0"/>
              <a:ext cx="900" cy="72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3" name="Freeform 62"/>
            <p:cNvSpPr/>
            <p:nvPr/>
          </p:nvSpPr>
          <p:spPr bwMode="auto">
            <a:xfrm rot="-2706508">
              <a:off x="236" y="379"/>
              <a:ext cx="192" cy="103"/>
            </a:xfrm>
            <a:custGeom>
              <a:avLst/>
              <a:gdLst>
                <a:gd name="T0" fmla="*/ 0 w 152"/>
                <a:gd name="T1" fmla="*/ 0 h 199"/>
                <a:gd name="T2" fmla="*/ 182 w 152"/>
                <a:gd name="T3" fmla="*/ 75 h 199"/>
                <a:gd name="T4" fmla="*/ 61 w 152"/>
                <a:gd name="T5" fmla="*/ 103 h 199"/>
                <a:gd name="T6" fmla="*/ 0 60000 65536"/>
                <a:gd name="T7" fmla="*/ 0 60000 65536"/>
                <a:gd name="T8" fmla="*/ 0 60000 65536"/>
                <a:gd name="T9" fmla="*/ 0 w 152"/>
                <a:gd name="T10" fmla="*/ 0 h 199"/>
                <a:gd name="T11" fmla="*/ 152 w 152"/>
                <a:gd name="T12" fmla="*/ 199 h 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309" name="Group 72"/>
          <p:cNvGrpSpPr/>
          <p:nvPr/>
        </p:nvGrpSpPr>
        <p:grpSpPr>
          <a:xfrm>
            <a:off x="5049361" y="2812221"/>
            <a:ext cx="1584113" cy="1596126"/>
            <a:chOff x="0" y="0"/>
            <a:chExt cx="768" cy="1008"/>
          </a:xfrm>
        </p:grpSpPr>
        <p:sp>
          <p:nvSpPr>
            <p:cNvPr id="10290" name="Line 21"/>
            <p:cNvSpPr>
              <a:spLocks noChangeShapeType="1"/>
            </p:cNvSpPr>
            <p:nvPr/>
          </p:nvSpPr>
          <p:spPr bwMode="auto">
            <a:xfrm flipV="1">
              <a:off x="0" y="0"/>
              <a:ext cx="768" cy="100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1" name="Freeform 63"/>
            <p:cNvSpPr/>
            <p:nvPr/>
          </p:nvSpPr>
          <p:spPr bwMode="auto">
            <a:xfrm rot="-4126384">
              <a:off x="140" y="628"/>
              <a:ext cx="192" cy="103"/>
            </a:xfrm>
            <a:custGeom>
              <a:avLst/>
              <a:gdLst>
                <a:gd name="T0" fmla="*/ 0 w 152"/>
                <a:gd name="T1" fmla="*/ 0 h 199"/>
                <a:gd name="T2" fmla="*/ 182 w 152"/>
                <a:gd name="T3" fmla="*/ 75 h 199"/>
                <a:gd name="T4" fmla="*/ 61 w 152"/>
                <a:gd name="T5" fmla="*/ 103 h 199"/>
                <a:gd name="T6" fmla="*/ 0 60000 65536"/>
                <a:gd name="T7" fmla="*/ 0 60000 65536"/>
                <a:gd name="T8" fmla="*/ 0 60000 65536"/>
                <a:gd name="T9" fmla="*/ 0 w 152"/>
                <a:gd name="T10" fmla="*/ 0 h 199"/>
                <a:gd name="T11" fmla="*/ 152 w 152"/>
                <a:gd name="T12" fmla="*/ 199 h 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312" name="Group 69"/>
          <p:cNvGrpSpPr/>
          <p:nvPr/>
        </p:nvGrpSpPr>
        <p:grpSpPr>
          <a:xfrm>
            <a:off x="1980141" y="2840725"/>
            <a:ext cx="3069220" cy="1567624"/>
            <a:chOff x="0" y="0"/>
            <a:chExt cx="1488" cy="990"/>
          </a:xfrm>
        </p:grpSpPr>
        <p:sp>
          <p:nvSpPr>
            <p:cNvPr id="10287" name="Line 12"/>
            <p:cNvSpPr>
              <a:spLocks noChangeShapeType="1"/>
            </p:cNvSpPr>
            <p:nvPr/>
          </p:nvSpPr>
          <p:spPr bwMode="auto">
            <a:xfrm>
              <a:off x="0" y="0"/>
              <a:ext cx="1488" cy="99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8" name="Freeform 64"/>
            <p:cNvSpPr/>
            <p:nvPr/>
          </p:nvSpPr>
          <p:spPr bwMode="auto">
            <a:xfrm rot="1738114">
              <a:off x="192" y="126"/>
              <a:ext cx="192" cy="103"/>
            </a:xfrm>
            <a:custGeom>
              <a:avLst/>
              <a:gdLst>
                <a:gd name="T0" fmla="*/ 0 w 152"/>
                <a:gd name="T1" fmla="*/ 0 h 199"/>
                <a:gd name="T2" fmla="*/ 182 w 152"/>
                <a:gd name="T3" fmla="*/ 75 h 199"/>
                <a:gd name="T4" fmla="*/ 61 w 152"/>
                <a:gd name="T5" fmla="*/ 103 h 199"/>
                <a:gd name="T6" fmla="*/ 0 60000 65536"/>
                <a:gd name="T7" fmla="*/ 0 60000 65536"/>
                <a:gd name="T8" fmla="*/ 0 60000 65536"/>
                <a:gd name="T9" fmla="*/ 0 w 152"/>
                <a:gd name="T10" fmla="*/ 0 h 199"/>
                <a:gd name="T11" fmla="*/ 152 w 152"/>
                <a:gd name="T12" fmla="*/ 199 h 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9" name="Freeform 65"/>
            <p:cNvSpPr/>
            <p:nvPr/>
          </p:nvSpPr>
          <p:spPr bwMode="auto">
            <a:xfrm rot="1738114">
              <a:off x="960" y="629"/>
              <a:ext cx="192" cy="103"/>
            </a:xfrm>
            <a:custGeom>
              <a:avLst/>
              <a:gdLst>
                <a:gd name="T0" fmla="*/ 0 w 152"/>
                <a:gd name="T1" fmla="*/ 0 h 199"/>
                <a:gd name="T2" fmla="*/ 182 w 152"/>
                <a:gd name="T3" fmla="*/ 75 h 199"/>
                <a:gd name="T4" fmla="*/ 61 w 152"/>
                <a:gd name="T5" fmla="*/ 103 h 199"/>
                <a:gd name="T6" fmla="*/ 0 60000 65536"/>
                <a:gd name="T7" fmla="*/ 0 60000 65536"/>
                <a:gd name="T8" fmla="*/ 0 60000 65536"/>
                <a:gd name="T9" fmla="*/ 0 w 152"/>
                <a:gd name="T10" fmla="*/ 0 h 199"/>
                <a:gd name="T11" fmla="*/ 152 w 152"/>
                <a:gd name="T12" fmla="*/ 199 h 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316" name="Group 68"/>
          <p:cNvGrpSpPr/>
          <p:nvPr/>
        </p:nvGrpSpPr>
        <p:grpSpPr>
          <a:xfrm>
            <a:off x="3329115" y="2812221"/>
            <a:ext cx="1720248" cy="1596126"/>
            <a:chOff x="0" y="0"/>
            <a:chExt cx="834" cy="1008"/>
          </a:xfrm>
        </p:grpSpPr>
        <p:sp>
          <p:nvSpPr>
            <p:cNvPr id="10285" name="Line 11"/>
            <p:cNvSpPr>
              <a:spLocks noChangeShapeType="1"/>
            </p:cNvSpPr>
            <p:nvPr/>
          </p:nvSpPr>
          <p:spPr bwMode="auto">
            <a:xfrm>
              <a:off x="0" y="0"/>
              <a:ext cx="834" cy="100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6" name="Freeform 66"/>
            <p:cNvSpPr/>
            <p:nvPr/>
          </p:nvSpPr>
          <p:spPr bwMode="auto">
            <a:xfrm rot="2926402">
              <a:off x="113" y="166"/>
              <a:ext cx="192" cy="103"/>
            </a:xfrm>
            <a:custGeom>
              <a:avLst/>
              <a:gdLst>
                <a:gd name="T0" fmla="*/ 0 w 152"/>
                <a:gd name="T1" fmla="*/ 0 h 199"/>
                <a:gd name="T2" fmla="*/ 182 w 152"/>
                <a:gd name="T3" fmla="*/ 75 h 199"/>
                <a:gd name="T4" fmla="*/ 61 w 152"/>
                <a:gd name="T5" fmla="*/ 103 h 199"/>
                <a:gd name="T6" fmla="*/ 0 60000 65536"/>
                <a:gd name="T7" fmla="*/ 0 60000 65536"/>
                <a:gd name="T8" fmla="*/ 0 60000 65536"/>
                <a:gd name="T9" fmla="*/ 0 w 152"/>
                <a:gd name="T10" fmla="*/ 0 h 199"/>
                <a:gd name="T11" fmla="*/ 152 w 152"/>
                <a:gd name="T12" fmla="*/ 199 h 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82" name="Text Box 73"/>
          <p:cNvSpPr txBox="1">
            <a:spLocks noChangeArrowheads="1"/>
          </p:cNvSpPr>
          <p:nvPr/>
        </p:nvSpPr>
        <p:spPr bwMode="auto">
          <a:xfrm>
            <a:off x="2574184" y="1672132"/>
            <a:ext cx="1287092" cy="61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100" b="1">
                <a:solidFill>
                  <a:srgbClr val="FF3300"/>
                </a:solidFill>
                <a:ea typeface="黑体" pitchFamily="49" charset="-122"/>
              </a:rPr>
              <a:t>物镜</a:t>
            </a:r>
          </a:p>
        </p:txBody>
      </p:sp>
      <p:sp>
        <p:nvSpPr>
          <p:cNvPr id="10283" name="Text Box 74"/>
          <p:cNvSpPr txBox="1">
            <a:spLocks noChangeArrowheads="1"/>
          </p:cNvSpPr>
          <p:nvPr/>
        </p:nvSpPr>
        <p:spPr bwMode="auto">
          <a:xfrm>
            <a:off x="5643404" y="1672132"/>
            <a:ext cx="1089078" cy="61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100" b="1">
                <a:solidFill>
                  <a:srgbClr val="FF3300"/>
                </a:solidFill>
                <a:ea typeface="黑体" pitchFamily="49" charset="-122"/>
              </a:rPr>
              <a:t>目镜</a:t>
            </a:r>
          </a:p>
        </p:txBody>
      </p:sp>
      <p:sp>
        <p:nvSpPr>
          <p:cNvPr id="10284" name="Rectangle 78"/>
          <p:cNvSpPr>
            <a:spLocks noGrp="1" noChangeArrowheads="1"/>
          </p:cNvSpPr>
          <p:nvPr>
            <p:ph type="title" idx="4294967295"/>
          </p:nvPr>
        </p:nvSpPr>
        <p:spPr>
          <a:xfrm>
            <a:off x="258649" y="164218"/>
            <a:ext cx="3925057" cy="912072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mtClean="0">
                <a:solidFill>
                  <a:schemeClr val="tx1"/>
                </a:solidFill>
                <a:ea typeface="隶书" pitchFamily="49" charset="-122"/>
              </a:rPr>
              <a:t>光路图说明</a:t>
            </a:r>
            <a:r>
              <a:rPr lang="en-US" altLang="zh-CN" smtClean="0">
                <a:solidFill>
                  <a:schemeClr val="tx1"/>
                </a:solidFill>
                <a:ea typeface="隶书" pitchFamily="49" charset="-12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8236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8" grpId="0" animBg="1"/>
      <p:bldP spid="11289" grpId="0" animBg="1"/>
      <p:bldP spid="11297" grpId="0" animBg="1"/>
      <p:bldP spid="112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977400"/>
              </p:ext>
            </p:extLst>
          </p:nvPr>
        </p:nvGraphicFramePr>
        <p:xfrm>
          <a:off x="607483" y="1309845"/>
          <a:ext cx="10198083" cy="4095605"/>
        </p:xfrm>
        <a:graphic>
          <a:graphicData uri="http://schemas.openxmlformats.org/drawingml/2006/table">
            <a:tbl>
              <a:tblPr/>
              <a:tblGrid>
                <a:gridCol w="1731303"/>
                <a:gridCol w="2410557"/>
                <a:gridCol w="2589665"/>
                <a:gridCol w="3466558"/>
              </a:tblGrid>
              <a:tr h="5850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8809" marR="118809" marT="45604" marB="456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物镜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的作用</a:t>
                      </a:r>
                    </a:p>
                  </a:txBody>
                  <a:tcPr marL="118809" marR="118809" marT="45604" marB="456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目镜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的作用</a:t>
                      </a:r>
                    </a:p>
                  </a:txBody>
                  <a:tcPr marL="118809" marR="118809" marT="45604" marB="456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增大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视角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的方法</a:t>
                      </a:r>
                    </a:p>
                  </a:txBody>
                  <a:tcPr marL="118809" marR="118809" marT="45604" marB="456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05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显微镜</a:t>
                      </a:r>
                    </a:p>
                  </a:txBody>
                  <a:tcPr marL="118809" marR="118809" marT="45604" marB="456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8809" marR="118809" marT="45604" marB="456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8809" marR="118809" marT="45604" marB="456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8809" marR="118809" marT="45604" marB="456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1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326801" y="30242"/>
            <a:ext cx="4397339" cy="948557"/>
          </a:xfrm>
        </p:spPr>
        <p:txBody>
          <a:bodyPr/>
          <a:lstStyle/>
          <a:p>
            <a:pPr algn="l" eaLnBrk="1" hangingPunct="1"/>
            <a:r>
              <a:rPr lang="zh-CN" altLang="zh-CN" sz="5200">
                <a:ea typeface="隶书" pitchFamily="49" charset="-122"/>
              </a:rPr>
              <a:t>显微镜的原理</a:t>
            </a:r>
          </a:p>
        </p:txBody>
      </p:sp>
      <p:sp>
        <p:nvSpPr>
          <p:cNvPr id="9236" name="Text Box 30"/>
          <p:cNvSpPr txBox="1">
            <a:spLocks noChangeArrowheads="1"/>
          </p:cNvSpPr>
          <p:nvPr/>
        </p:nvSpPr>
        <p:spPr bwMode="auto">
          <a:xfrm>
            <a:off x="2385130" y="1999126"/>
            <a:ext cx="2347970" cy="25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3100" b="1"/>
              <a:t>使被观察的物体成一个</a:t>
            </a:r>
            <a:r>
              <a:rPr lang="zh-CN" altLang="en-US" sz="3100" b="1">
                <a:solidFill>
                  <a:srgbClr val="FF3300"/>
                </a:solidFill>
              </a:rPr>
              <a:t>倒立</a:t>
            </a:r>
            <a:r>
              <a:rPr lang="zh-CN" altLang="en-US" sz="3100" b="1"/>
              <a:t>的</a:t>
            </a:r>
            <a:r>
              <a:rPr lang="zh-CN" altLang="en-US" sz="3100" b="1">
                <a:solidFill>
                  <a:srgbClr val="FF3300"/>
                </a:solidFill>
              </a:rPr>
              <a:t>放大</a:t>
            </a:r>
            <a:r>
              <a:rPr lang="zh-CN" altLang="en-US" sz="3100" b="1"/>
              <a:t>的</a:t>
            </a:r>
            <a:r>
              <a:rPr lang="zh-CN" altLang="en-US" sz="3100" b="1">
                <a:solidFill>
                  <a:srgbClr val="FF3300"/>
                </a:solidFill>
              </a:rPr>
              <a:t>实像</a:t>
            </a:r>
            <a:r>
              <a:rPr lang="en-US" altLang="zh-CN" sz="3100" b="1">
                <a:solidFill>
                  <a:schemeClr val="tx2"/>
                </a:solidFill>
              </a:rPr>
              <a:t>,</a:t>
            </a:r>
            <a:r>
              <a:rPr lang="zh-CN" altLang="en-US" sz="3100" b="1"/>
              <a:t>像</a:t>
            </a:r>
            <a:r>
              <a:rPr lang="zh-CN" altLang="en-US" sz="3100" b="1">
                <a:solidFill>
                  <a:schemeClr val="accent2"/>
                </a:solidFill>
              </a:rPr>
              <a:t>投影仪</a:t>
            </a:r>
            <a:r>
              <a:rPr lang="zh-CN" altLang="en-US" sz="3100" b="1"/>
              <a:t>的镜头</a:t>
            </a:r>
            <a:endParaRPr lang="zh-CN" altLang="en-US" sz="2400"/>
          </a:p>
        </p:txBody>
      </p:sp>
      <p:sp>
        <p:nvSpPr>
          <p:cNvPr id="9237" name="Text Box 31"/>
          <p:cNvSpPr txBox="1">
            <a:spLocks noChangeArrowheads="1"/>
          </p:cNvSpPr>
          <p:nvPr/>
        </p:nvSpPr>
        <p:spPr bwMode="auto">
          <a:xfrm>
            <a:off x="4911261" y="1999126"/>
            <a:ext cx="2376170" cy="20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100" b="1"/>
              <a:t>把物镜成的实像，再一次</a:t>
            </a:r>
            <a:r>
              <a:rPr lang="zh-CN" altLang="en-US" sz="3100" b="1">
                <a:solidFill>
                  <a:srgbClr val="FF3300"/>
                </a:solidFill>
              </a:rPr>
              <a:t>放大</a:t>
            </a:r>
            <a:r>
              <a:rPr lang="zh-CN" altLang="en-US" sz="3100" b="1"/>
              <a:t>成</a:t>
            </a:r>
            <a:r>
              <a:rPr lang="zh-CN" altLang="en-US" sz="3100" b="1">
                <a:solidFill>
                  <a:srgbClr val="FF3300"/>
                </a:solidFill>
              </a:rPr>
              <a:t>虚像</a:t>
            </a:r>
          </a:p>
        </p:txBody>
      </p:sp>
      <p:sp>
        <p:nvSpPr>
          <p:cNvPr id="9238" name="Text Box 32"/>
          <p:cNvSpPr txBox="1">
            <a:spLocks noChangeArrowheads="1"/>
          </p:cNvSpPr>
          <p:nvPr/>
        </p:nvSpPr>
        <p:spPr bwMode="auto">
          <a:xfrm>
            <a:off x="7718072" y="2133928"/>
            <a:ext cx="2526131" cy="12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3100" b="1"/>
              <a:t>把物体的像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3100" b="1">
                <a:solidFill>
                  <a:srgbClr val="FF3300"/>
                </a:solidFill>
              </a:rPr>
              <a:t>放大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09787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/>
      <p:bldP spid="9237" grpId="0"/>
      <p:bldP spid="92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806566" y="2845672"/>
            <a:ext cx="10098723" cy="1140090"/>
          </a:xfrm>
          <a:prstGeom prst="rect">
            <a:avLst/>
          </a:prstGeom>
        </p:spPr>
        <p:txBody>
          <a:bodyPr vert="horz" lIns="119814" tIns="59907" rIns="119814" bIns="599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7100" b="1">
                <a:solidFill>
                  <a:schemeClr val="accent2"/>
                </a:solidFill>
                <a:ea typeface="华文彩云" pitchFamily="2" charset="-122"/>
              </a:rPr>
              <a:t>三、</a:t>
            </a:r>
            <a:r>
              <a:rPr lang="zh-CN" altLang="zh-CN" sz="7100" b="1">
                <a:solidFill>
                  <a:schemeClr val="accent2"/>
                </a:solidFill>
                <a:ea typeface="华文彩云" pitchFamily="2" charset="-122"/>
              </a:rPr>
              <a:t>望远镜</a:t>
            </a:r>
          </a:p>
        </p:txBody>
      </p:sp>
    </p:spTree>
    <p:extLst>
      <p:ext uri="{BB962C8B-B14F-4D97-AF65-F5344CB8AC3E}">
        <p14:creationId xmlns:p14="http://schemas.microsoft.com/office/powerpoint/2010/main" val="179887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="http://schemas.microsoft.com/office/powerpoint/2012/main"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望远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43" y="608049"/>
            <a:ext cx="10989786" cy="56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4603" y="608048"/>
            <a:ext cx="7821560" cy="83606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zh-CN" altLang="zh-CN" sz="5200">
                <a:ea typeface="隶书" pitchFamily="49" charset="-122"/>
              </a:rPr>
              <a:t>望远镜结构图</a:t>
            </a:r>
            <a:endParaRPr lang="zh-CN" altLang="zh-CN" smtClean="0">
              <a:solidFill>
                <a:schemeClr val="tx1"/>
              </a:solidFill>
            </a:endParaRPr>
          </a:p>
        </p:txBody>
      </p:sp>
      <p:sp>
        <p:nvSpPr>
          <p:cNvPr id="11268" name="AutoShape 4"/>
          <p:cNvSpPr/>
          <p:nvPr/>
        </p:nvSpPr>
        <p:spPr bwMode="auto">
          <a:xfrm>
            <a:off x="990073" y="3800300"/>
            <a:ext cx="1441791" cy="579546"/>
          </a:xfrm>
          <a:prstGeom prst="callout1">
            <a:avLst>
              <a:gd name="adj1" fmla="val 19671"/>
              <a:gd name="adj2" fmla="val 106866"/>
              <a:gd name="adj3" fmla="val 213662"/>
              <a:gd name="adj4" fmla="val 13132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/>
          <a:lstStyle/>
          <a:p>
            <a:pPr algn="ctr" eaLnBrk="1" hangingPunct="1"/>
            <a:r>
              <a:rPr lang="zh-CN" altLang="en-US" sz="4700" b="1">
                <a:solidFill>
                  <a:schemeClr val="hlink"/>
                </a:solidFill>
              </a:rPr>
              <a:t>目镜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316595" y="912073"/>
            <a:ext cx="1980142" cy="85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700" b="1">
                <a:solidFill>
                  <a:schemeClr val="hlink"/>
                </a:solidFill>
              </a:rPr>
              <a:t>物镜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178156" y="4408347"/>
            <a:ext cx="495035" cy="45603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9009645" y="1520120"/>
            <a:ext cx="198014" cy="3040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8"/>
          <p:cNvGrpSpPr/>
          <p:nvPr/>
        </p:nvGrpSpPr>
        <p:grpSpPr>
          <a:xfrm>
            <a:off x="451723" y="1596127"/>
            <a:ext cx="10531878" cy="3714792"/>
            <a:chOff x="0" y="0"/>
            <a:chExt cx="5106" cy="2346"/>
          </a:xfrm>
        </p:grpSpPr>
        <p:pic>
          <p:nvPicPr>
            <p:cNvPr id="14376" name="Picture 15" descr="望远镜光路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5106" cy="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7" name="Line 17"/>
            <p:cNvSpPr>
              <a:spLocks noChangeShapeType="1"/>
            </p:cNvSpPr>
            <p:nvPr/>
          </p:nvSpPr>
          <p:spPr bwMode="auto">
            <a:xfrm>
              <a:off x="1029" y="1248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65" name="AutoShape 9"/>
          <p:cNvSpPr>
            <a:spLocks noChangeArrowheads="1"/>
          </p:cNvSpPr>
          <p:nvPr/>
        </p:nvSpPr>
        <p:spPr bwMode="auto">
          <a:xfrm>
            <a:off x="7010940" y="3258756"/>
            <a:ext cx="297021" cy="76006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lIns="119814" tIns="59907" rIns="119814" bIns="59907" anchor="ctr"/>
          <a:lstStyle/>
          <a:p>
            <a:pPr eaLnBrk="1" hangingPunct="1"/>
            <a:endParaRPr lang="zh-CN" altLang="en-US"/>
          </a:p>
        </p:txBody>
      </p:sp>
      <p:sp>
        <p:nvSpPr>
          <p:cNvPr id="15366" name="Line 12"/>
          <p:cNvSpPr>
            <a:spLocks noChangeShapeType="1"/>
          </p:cNvSpPr>
          <p:nvPr/>
        </p:nvSpPr>
        <p:spPr bwMode="auto">
          <a:xfrm flipV="1">
            <a:off x="4059290" y="4223084"/>
            <a:ext cx="3564255" cy="641300"/>
          </a:xfrm>
          <a:prstGeom prst="line">
            <a:avLst/>
          </a:prstGeom>
          <a:noFill/>
          <a:ln w="38100">
            <a:solidFill>
              <a:srgbClr val="FF33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5367" name="Line 13"/>
          <p:cNvSpPr>
            <a:spLocks noChangeShapeType="1"/>
          </p:cNvSpPr>
          <p:nvPr/>
        </p:nvSpPr>
        <p:spPr bwMode="auto">
          <a:xfrm flipV="1">
            <a:off x="4059290" y="4028317"/>
            <a:ext cx="3564255" cy="836066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814" tIns="59907" rIns="119814" bIns="59907"/>
          <a:lstStyle/>
          <a:p>
            <a:endParaRPr lang="zh-CN" altLang="en-US"/>
          </a:p>
        </p:txBody>
      </p:sp>
      <p:sp>
        <p:nvSpPr>
          <p:cNvPr id="15368" name="AutoShape 14"/>
          <p:cNvSpPr>
            <a:spLocks noChangeArrowheads="1"/>
          </p:cNvSpPr>
          <p:nvPr/>
        </p:nvSpPr>
        <p:spPr bwMode="auto">
          <a:xfrm>
            <a:off x="3762269" y="2213675"/>
            <a:ext cx="693050" cy="2660209"/>
          </a:xfrm>
          <a:prstGeom prst="downArrow">
            <a:avLst>
              <a:gd name="adj1" fmla="val 43046"/>
              <a:gd name="adj2" fmla="val 197014"/>
            </a:avLst>
          </a:prstGeom>
          <a:noFill/>
          <a:ln w="28575">
            <a:solidFill>
              <a:srgbClr val="FF3300"/>
            </a:solidFill>
            <a:prstDash val="lg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119814" tIns="59907" rIns="119814" bIns="59907" anchor="ctr"/>
          <a:lstStyle/>
          <a:p>
            <a:pPr eaLnBrk="1" hangingPunct="1"/>
            <a:endParaRPr lang="zh-CN" altLang="en-US"/>
          </a:p>
        </p:txBody>
      </p:sp>
      <p:grpSp>
        <p:nvGrpSpPr>
          <p:cNvPr id="15369" name="Group 37"/>
          <p:cNvGrpSpPr/>
          <p:nvPr/>
        </p:nvGrpSpPr>
        <p:grpSpPr>
          <a:xfrm>
            <a:off x="297021" y="2688713"/>
            <a:ext cx="3069220" cy="275522"/>
            <a:chOff x="0" y="0"/>
            <a:chExt cx="1488" cy="174"/>
          </a:xfrm>
        </p:grpSpPr>
        <p:sp>
          <p:nvSpPr>
            <p:cNvPr id="14372" name="Line 6"/>
            <p:cNvSpPr>
              <a:spLocks noChangeShapeType="1"/>
            </p:cNvSpPr>
            <p:nvPr/>
          </p:nvSpPr>
          <p:spPr bwMode="auto">
            <a:xfrm>
              <a:off x="0" y="30"/>
              <a:ext cx="1488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73" name="Group 21"/>
            <p:cNvGrpSpPr/>
            <p:nvPr/>
          </p:nvGrpSpPr>
          <p:grpSpPr>
            <a:xfrm>
              <a:off x="384" y="0"/>
              <a:ext cx="240" cy="144"/>
              <a:chOff x="0" y="0"/>
              <a:chExt cx="240" cy="144"/>
            </a:xfrm>
          </p:grpSpPr>
          <p:sp>
            <p:nvSpPr>
              <p:cNvPr id="14374" name="Line 19"/>
              <p:cNvSpPr>
                <a:spLocks noChangeShapeType="1"/>
              </p:cNvSpPr>
              <p:nvPr/>
            </p:nvSpPr>
            <p:spPr bwMode="auto">
              <a:xfrm>
                <a:off x="48" y="0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5" name="Line 20"/>
              <p:cNvSpPr>
                <a:spLocks noChangeShapeType="1"/>
              </p:cNvSpPr>
              <p:nvPr/>
            </p:nvSpPr>
            <p:spPr bwMode="auto">
              <a:xfrm flipH="1">
                <a:off x="0" y="96"/>
                <a:ext cx="240" cy="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5374" name="Group 38"/>
          <p:cNvGrpSpPr/>
          <p:nvPr/>
        </p:nvGrpSpPr>
        <p:grpSpPr>
          <a:xfrm>
            <a:off x="3366241" y="2964233"/>
            <a:ext cx="4257305" cy="1216096"/>
            <a:chOff x="0" y="0"/>
            <a:chExt cx="2064" cy="768"/>
          </a:xfrm>
        </p:grpSpPr>
        <p:sp>
          <p:nvSpPr>
            <p:cNvPr id="14368" name="Line 7"/>
            <p:cNvSpPr>
              <a:spLocks noChangeShapeType="1"/>
            </p:cNvSpPr>
            <p:nvPr/>
          </p:nvSpPr>
          <p:spPr bwMode="auto">
            <a:xfrm>
              <a:off x="0" y="0"/>
              <a:ext cx="2064" cy="7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69" name="Group 25"/>
            <p:cNvGrpSpPr/>
            <p:nvPr/>
          </p:nvGrpSpPr>
          <p:grpSpPr>
            <a:xfrm rot="684879">
              <a:off x="516" y="159"/>
              <a:ext cx="240" cy="144"/>
              <a:chOff x="0" y="0"/>
              <a:chExt cx="240" cy="144"/>
            </a:xfrm>
          </p:grpSpPr>
          <p:sp>
            <p:nvSpPr>
              <p:cNvPr id="14370" name="Line 26"/>
              <p:cNvSpPr>
                <a:spLocks noChangeShapeType="1"/>
              </p:cNvSpPr>
              <p:nvPr/>
            </p:nvSpPr>
            <p:spPr bwMode="auto">
              <a:xfrm>
                <a:off x="48" y="0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1" name="Line 27"/>
              <p:cNvSpPr>
                <a:spLocks noChangeShapeType="1"/>
              </p:cNvSpPr>
              <p:nvPr/>
            </p:nvSpPr>
            <p:spPr bwMode="auto">
              <a:xfrm flipH="1">
                <a:off x="0" y="96"/>
                <a:ext cx="240" cy="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5379" name="Group 40"/>
          <p:cNvGrpSpPr/>
          <p:nvPr/>
        </p:nvGrpSpPr>
        <p:grpSpPr>
          <a:xfrm>
            <a:off x="7920567" y="3648287"/>
            <a:ext cx="1188085" cy="304024"/>
            <a:chOff x="0" y="0"/>
            <a:chExt cx="576" cy="192"/>
          </a:xfrm>
        </p:grpSpPr>
        <p:sp>
          <p:nvSpPr>
            <p:cNvPr id="14364" name="Line 10"/>
            <p:cNvSpPr>
              <a:spLocks noChangeShapeType="1"/>
            </p:cNvSpPr>
            <p:nvPr/>
          </p:nvSpPr>
          <p:spPr bwMode="auto">
            <a:xfrm flipV="1">
              <a:off x="0" y="0"/>
              <a:ext cx="576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65" name="Group 31"/>
            <p:cNvGrpSpPr/>
            <p:nvPr/>
          </p:nvGrpSpPr>
          <p:grpSpPr>
            <a:xfrm rot="-1418487">
              <a:off x="96" y="39"/>
              <a:ext cx="240" cy="144"/>
              <a:chOff x="0" y="0"/>
              <a:chExt cx="240" cy="144"/>
            </a:xfrm>
          </p:grpSpPr>
          <p:sp>
            <p:nvSpPr>
              <p:cNvPr id="14366" name="Line 32"/>
              <p:cNvSpPr>
                <a:spLocks noChangeShapeType="1"/>
              </p:cNvSpPr>
              <p:nvPr/>
            </p:nvSpPr>
            <p:spPr bwMode="auto">
              <a:xfrm>
                <a:off x="48" y="0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7" name="Line 33"/>
              <p:cNvSpPr>
                <a:spLocks noChangeShapeType="1"/>
              </p:cNvSpPr>
              <p:nvPr/>
            </p:nvSpPr>
            <p:spPr bwMode="auto">
              <a:xfrm flipH="1">
                <a:off x="0" y="96"/>
                <a:ext cx="240" cy="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5384" name="Group 41"/>
          <p:cNvGrpSpPr/>
          <p:nvPr/>
        </p:nvGrpSpPr>
        <p:grpSpPr>
          <a:xfrm>
            <a:off x="7821561" y="3904809"/>
            <a:ext cx="1447979" cy="275522"/>
            <a:chOff x="0" y="0"/>
            <a:chExt cx="702" cy="174"/>
          </a:xfrm>
        </p:grpSpPr>
        <p:sp>
          <p:nvSpPr>
            <p:cNvPr id="14360" name="Line 11"/>
            <p:cNvSpPr>
              <a:spLocks noChangeShapeType="1"/>
            </p:cNvSpPr>
            <p:nvPr/>
          </p:nvSpPr>
          <p:spPr bwMode="auto">
            <a:xfrm flipV="1">
              <a:off x="0" y="0"/>
              <a:ext cx="702" cy="17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61" name="Group 34"/>
            <p:cNvGrpSpPr/>
            <p:nvPr/>
          </p:nvGrpSpPr>
          <p:grpSpPr>
            <a:xfrm rot="-1418487">
              <a:off x="240" y="9"/>
              <a:ext cx="240" cy="144"/>
              <a:chOff x="0" y="0"/>
              <a:chExt cx="240" cy="144"/>
            </a:xfrm>
          </p:grpSpPr>
          <p:sp>
            <p:nvSpPr>
              <p:cNvPr id="14362" name="Line 35"/>
              <p:cNvSpPr>
                <a:spLocks noChangeShapeType="1"/>
              </p:cNvSpPr>
              <p:nvPr/>
            </p:nvSpPr>
            <p:spPr bwMode="auto">
              <a:xfrm>
                <a:off x="48" y="0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3" name="Line 36"/>
              <p:cNvSpPr>
                <a:spLocks noChangeShapeType="1"/>
              </p:cNvSpPr>
              <p:nvPr/>
            </p:nvSpPr>
            <p:spPr bwMode="auto">
              <a:xfrm flipH="1">
                <a:off x="0" y="96"/>
                <a:ext cx="240" cy="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5389" name="Group 66"/>
          <p:cNvGrpSpPr/>
          <p:nvPr/>
        </p:nvGrpSpPr>
        <p:grpSpPr>
          <a:xfrm>
            <a:off x="433156" y="3040239"/>
            <a:ext cx="2970213" cy="608048"/>
            <a:chOff x="0" y="0"/>
            <a:chExt cx="1536" cy="210"/>
          </a:xfrm>
        </p:grpSpPr>
        <p:sp>
          <p:nvSpPr>
            <p:cNvPr id="14356" name="Line 8"/>
            <p:cNvSpPr>
              <a:spLocks noChangeShapeType="1"/>
            </p:cNvSpPr>
            <p:nvPr/>
          </p:nvSpPr>
          <p:spPr bwMode="auto">
            <a:xfrm>
              <a:off x="0" y="59"/>
              <a:ext cx="1536" cy="15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57" name="Group 60"/>
            <p:cNvGrpSpPr/>
            <p:nvPr/>
          </p:nvGrpSpPr>
          <p:grpSpPr>
            <a:xfrm>
              <a:off x="144" y="0"/>
              <a:ext cx="240" cy="144"/>
              <a:chOff x="0" y="0"/>
              <a:chExt cx="240" cy="144"/>
            </a:xfrm>
          </p:grpSpPr>
          <p:sp>
            <p:nvSpPr>
              <p:cNvPr id="14358" name="Line 61"/>
              <p:cNvSpPr>
                <a:spLocks noChangeShapeType="1"/>
              </p:cNvSpPr>
              <p:nvPr/>
            </p:nvSpPr>
            <p:spPr bwMode="auto">
              <a:xfrm>
                <a:off x="48" y="0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9" name="Line 62"/>
              <p:cNvSpPr>
                <a:spLocks noChangeShapeType="1"/>
              </p:cNvSpPr>
              <p:nvPr/>
            </p:nvSpPr>
            <p:spPr bwMode="auto">
              <a:xfrm flipH="1">
                <a:off x="0" y="96"/>
                <a:ext cx="240" cy="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5394" name="Group 67"/>
          <p:cNvGrpSpPr/>
          <p:nvPr/>
        </p:nvGrpSpPr>
        <p:grpSpPr>
          <a:xfrm>
            <a:off x="3465248" y="3648287"/>
            <a:ext cx="4158298" cy="456036"/>
            <a:chOff x="0" y="0"/>
            <a:chExt cx="1968" cy="240"/>
          </a:xfrm>
        </p:grpSpPr>
        <p:sp>
          <p:nvSpPr>
            <p:cNvPr id="14352" name="Line 43"/>
            <p:cNvSpPr>
              <a:spLocks noChangeShapeType="1"/>
            </p:cNvSpPr>
            <p:nvPr/>
          </p:nvSpPr>
          <p:spPr bwMode="auto">
            <a:xfrm>
              <a:off x="0" y="7"/>
              <a:ext cx="1968" cy="23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53" name="Group 63"/>
            <p:cNvGrpSpPr/>
            <p:nvPr/>
          </p:nvGrpSpPr>
          <p:grpSpPr>
            <a:xfrm>
              <a:off x="480" y="0"/>
              <a:ext cx="240" cy="144"/>
              <a:chOff x="0" y="0"/>
              <a:chExt cx="240" cy="144"/>
            </a:xfrm>
          </p:grpSpPr>
          <p:sp>
            <p:nvSpPr>
              <p:cNvPr id="14354" name="Line 64"/>
              <p:cNvSpPr>
                <a:spLocks noChangeShapeType="1"/>
              </p:cNvSpPr>
              <p:nvPr/>
            </p:nvSpPr>
            <p:spPr bwMode="auto">
              <a:xfrm>
                <a:off x="48" y="0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5" name="Line 65"/>
              <p:cNvSpPr>
                <a:spLocks noChangeShapeType="1"/>
              </p:cNvSpPr>
              <p:nvPr/>
            </p:nvSpPr>
            <p:spPr bwMode="auto">
              <a:xfrm flipH="1">
                <a:off x="0" y="96"/>
                <a:ext cx="240" cy="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4349" name="Text Box 68"/>
          <p:cNvSpPr txBox="1">
            <a:spLocks noChangeArrowheads="1"/>
          </p:cNvSpPr>
          <p:nvPr/>
        </p:nvSpPr>
        <p:spPr bwMode="auto">
          <a:xfrm>
            <a:off x="2574184" y="1672132"/>
            <a:ext cx="1287092" cy="61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100" b="1">
                <a:solidFill>
                  <a:srgbClr val="FF3300"/>
                </a:solidFill>
                <a:ea typeface="黑体" pitchFamily="49" charset="-122"/>
              </a:rPr>
              <a:t>物镜</a:t>
            </a:r>
          </a:p>
        </p:txBody>
      </p:sp>
      <p:sp>
        <p:nvSpPr>
          <p:cNvPr id="14350" name="Text Box 69"/>
          <p:cNvSpPr txBox="1">
            <a:spLocks noChangeArrowheads="1"/>
          </p:cNvSpPr>
          <p:nvPr/>
        </p:nvSpPr>
        <p:spPr bwMode="auto">
          <a:xfrm>
            <a:off x="7128510" y="1672132"/>
            <a:ext cx="1089078" cy="61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100" b="1">
                <a:solidFill>
                  <a:srgbClr val="FF3300"/>
                </a:solidFill>
                <a:ea typeface="黑体" pitchFamily="49" charset="-122"/>
              </a:rPr>
              <a:t>目镜</a:t>
            </a:r>
          </a:p>
        </p:txBody>
      </p:sp>
      <p:sp>
        <p:nvSpPr>
          <p:cNvPr id="14351" name="Rectangle 71"/>
          <p:cNvSpPr>
            <a:spLocks noGrp="1" noChangeArrowheads="1"/>
          </p:cNvSpPr>
          <p:nvPr>
            <p:ph type="title" idx="4294967295"/>
          </p:nvPr>
        </p:nvSpPr>
        <p:spPr>
          <a:xfrm>
            <a:off x="439203" y="403634"/>
            <a:ext cx="3960283" cy="6080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mtClean="0">
                <a:solidFill>
                  <a:schemeClr val="tx1"/>
                </a:solidFill>
                <a:ea typeface="隶书" pitchFamily="49" charset="-122"/>
              </a:rPr>
              <a:t>原理光路图</a:t>
            </a:r>
            <a:r>
              <a:rPr lang="en-US" altLang="zh-CN" smtClean="0">
                <a:solidFill>
                  <a:schemeClr val="tx1"/>
                </a:solidFill>
                <a:ea typeface="隶书" pitchFamily="49" charset="-12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7239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7" grpId="0" animBg="1"/>
      <p:bldP spid="153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Group 2"/>
          <p:cNvGraphicFramePr>
            <a:graphicFrameLocks noGrp="1"/>
          </p:cNvGraphicFramePr>
          <p:nvPr/>
        </p:nvGraphicFramePr>
        <p:xfrm>
          <a:off x="396029" y="1216095"/>
          <a:ext cx="11187801" cy="4636364"/>
        </p:xfrm>
        <a:graphic>
          <a:graphicData uri="http://schemas.openxmlformats.org/drawingml/2006/table">
            <a:tbl>
              <a:tblPr/>
              <a:tblGrid>
                <a:gridCol w="2006957"/>
                <a:gridCol w="2811388"/>
                <a:gridCol w="2607187"/>
                <a:gridCol w="3762269"/>
              </a:tblGrid>
              <a:tr h="8487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8809" marR="118809" marT="45604" marB="456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物镜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的作用</a:t>
                      </a:r>
                    </a:p>
                  </a:txBody>
                  <a:tcPr marL="118809" marR="118809" marT="45604" marB="456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目镜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的作用</a:t>
                      </a:r>
                    </a:p>
                  </a:txBody>
                  <a:tcPr marL="118809" marR="118809" marT="45604" marB="456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增大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视角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的方法</a:t>
                      </a:r>
                    </a:p>
                  </a:txBody>
                  <a:tcPr marL="118809" marR="118809" marT="45604" marB="456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76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望远镜</a:t>
                      </a:r>
                    </a:p>
                  </a:txBody>
                  <a:tcPr marL="118809" marR="118809" marT="45604" marB="456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8809" marR="118809" marT="45604" marB="456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8809" marR="118809" marT="45604" marB="456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8809" marR="118809" marT="45604" marB="456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1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249274" y="188160"/>
            <a:ext cx="7323011" cy="53204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zh-CN" altLang="zh-CN" sz="5200">
                <a:ea typeface="隶书" pitchFamily="49" charset="-122"/>
              </a:rPr>
              <a:t>望远镜的原理</a:t>
            </a:r>
          </a:p>
        </p:txBody>
      </p:sp>
      <p:sp>
        <p:nvSpPr>
          <p:cNvPr id="14356" name="Text Box 30"/>
          <p:cNvSpPr txBox="1">
            <a:spLocks noChangeArrowheads="1"/>
          </p:cNvSpPr>
          <p:nvPr/>
        </p:nvSpPr>
        <p:spPr bwMode="auto">
          <a:xfrm>
            <a:off x="2574184" y="2280180"/>
            <a:ext cx="2673191" cy="356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700" b="1"/>
              <a:t>使远处的物体在焦点附近成</a:t>
            </a:r>
            <a:r>
              <a:rPr lang="zh-CN" altLang="en-US" sz="3700" b="1">
                <a:solidFill>
                  <a:srgbClr val="FF3300"/>
                </a:solidFill>
              </a:rPr>
              <a:t>倒立</a:t>
            </a:r>
            <a:r>
              <a:rPr lang="zh-CN" altLang="en-US" sz="3700" b="1"/>
              <a:t>的</a:t>
            </a:r>
            <a:r>
              <a:rPr lang="zh-CN" altLang="en-US" sz="3700" b="1">
                <a:solidFill>
                  <a:srgbClr val="FF3300"/>
                </a:solidFill>
              </a:rPr>
              <a:t>缩小</a:t>
            </a:r>
            <a:r>
              <a:rPr lang="zh-CN" altLang="en-US" sz="3700" b="1"/>
              <a:t>的</a:t>
            </a:r>
            <a:r>
              <a:rPr lang="zh-CN" altLang="en-US" sz="3700" b="1">
                <a:solidFill>
                  <a:srgbClr val="FF3300"/>
                </a:solidFill>
              </a:rPr>
              <a:t>实像</a:t>
            </a:r>
            <a:r>
              <a:rPr lang="en-US" altLang="zh-CN" sz="3700" b="1"/>
              <a:t>,</a:t>
            </a:r>
            <a:r>
              <a:rPr lang="zh-CN" altLang="en-US" sz="3700" b="1"/>
              <a:t>像</a:t>
            </a:r>
            <a:r>
              <a:rPr lang="zh-CN" altLang="en-US" sz="3700" b="1">
                <a:solidFill>
                  <a:schemeClr val="accent2"/>
                </a:solidFill>
              </a:rPr>
              <a:t>照相机</a:t>
            </a:r>
            <a:r>
              <a:rPr lang="zh-CN" altLang="en-US" sz="3700" b="1"/>
              <a:t>的镜头</a:t>
            </a:r>
          </a:p>
        </p:txBody>
      </p:sp>
      <p:sp>
        <p:nvSpPr>
          <p:cNvPr id="14357" name="Text Box 31"/>
          <p:cNvSpPr txBox="1">
            <a:spLocks noChangeArrowheads="1"/>
          </p:cNvSpPr>
          <p:nvPr/>
        </p:nvSpPr>
        <p:spPr bwMode="auto">
          <a:xfrm>
            <a:off x="5247376" y="2461573"/>
            <a:ext cx="2673191" cy="184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3700" b="1"/>
              <a:t>把物镜成的实像，</a:t>
            </a:r>
            <a:r>
              <a:rPr lang="zh-CN" altLang="en-US" sz="3700" b="1">
                <a:solidFill>
                  <a:srgbClr val="FF3300"/>
                </a:solidFill>
              </a:rPr>
              <a:t>放大</a:t>
            </a:r>
            <a:r>
              <a:rPr lang="zh-CN" altLang="en-US" sz="3700" b="1"/>
              <a:t>成</a:t>
            </a:r>
            <a:r>
              <a:rPr lang="zh-CN" altLang="en-US" sz="3700" b="1">
                <a:solidFill>
                  <a:srgbClr val="FF3300"/>
                </a:solidFill>
              </a:rPr>
              <a:t>虚像</a:t>
            </a:r>
            <a:endParaRPr lang="zh-CN" altLang="en-US" sz="2600"/>
          </a:p>
        </p:txBody>
      </p:sp>
      <p:sp>
        <p:nvSpPr>
          <p:cNvPr id="14358" name="Text Box 32"/>
          <p:cNvSpPr txBox="1">
            <a:spLocks noChangeArrowheads="1"/>
          </p:cNvSpPr>
          <p:nvPr/>
        </p:nvSpPr>
        <p:spPr bwMode="auto">
          <a:xfrm>
            <a:off x="7849461" y="2646802"/>
            <a:ext cx="3762269" cy="147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3900" b="1"/>
              <a:t>把物体的像</a:t>
            </a:r>
            <a:r>
              <a:rPr lang="zh-CN" altLang="en-US" sz="3900" b="1">
                <a:solidFill>
                  <a:srgbClr val="FF3300"/>
                </a:solidFill>
              </a:rPr>
              <a:t>移近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3900" b="1"/>
              <a:t>把物体的像</a:t>
            </a:r>
            <a:r>
              <a:rPr lang="zh-CN" altLang="en-US" sz="3900" b="1">
                <a:solidFill>
                  <a:srgbClr val="FF3300"/>
                </a:solidFill>
              </a:rPr>
              <a:t>放大</a:t>
            </a:r>
            <a:endParaRPr lang="zh-CN" altLang="en-US" sz="3100"/>
          </a:p>
        </p:txBody>
      </p:sp>
    </p:spTree>
    <p:extLst>
      <p:ext uri="{BB962C8B-B14F-4D97-AF65-F5344CB8AC3E}">
        <p14:creationId xmlns:p14="http://schemas.microsoft.com/office/powerpoint/2010/main" val="158518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806566" y="2845672"/>
            <a:ext cx="10098723" cy="1140090"/>
          </a:xfrm>
          <a:prstGeom prst="rect">
            <a:avLst/>
          </a:prstGeom>
        </p:spPr>
        <p:txBody>
          <a:bodyPr vert="horz" lIns="119814" tIns="59907" rIns="119814" bIns="599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7100" b="1">
                <a:solidFill>
                  <a:schemeClr val="accent2"/>
                </a:solidFill>
                <a:ea typeface="华文彩云" pitchFamily="2" charset="-122"/>
              </a:rPr>
              <a:t>四、课堂练习</a:t>
            </a:r>
            <a:endParaRPr lang="zh-CN" altLang="zh-CN" sz="7100" b="1">
              <a:solidFill>
                <a:schemeClr val="accent2"/>
              </a:solidFill>
              <a:ea typeface="华文彩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936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7021" y="95354"/>
            <a:ext cx="4455319" cy="95193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zh-CN" b="1" smtClean="0">
                <a:solidFill>
                  <a:schemeClr val="tx1"/>
                </a:solidFill>
                <a:ea typeface="隶书" pitchFamily="49" charset="-122"/>
              </a:rPr>
              <a:t>课堂练习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97021" y="988078"/>
            <a:ext cx="11286808" cy="339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>
                <a:latin typeface="仿宋_GB2312" pitchFamily="49" charset="-122"/>
                <a:ea typeface="仿宋_GB2312" pitchFamily="49" charset="-122"/>
              </a:rPr>
              <a:t>显微镜镜筒两端各有一组（     ），靠近眼睛的叫（     ），靠近被观察物体的是（       ）</a:t>
            </a:r>
            <a:r>
              <a:rPr lang="en-US" altLang="zh-CN">
                <a:latin typeface="仿宋_GB2312" pitchFamily="49" charset="-122"/>
                <a:ea typeface="仿宋_GB2312" pitchFamily="49" charset="-122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>
                <a:latin typeface="仿宋_GB2312" pitchFamily="49" charset="-122"/>
                <a:ea typeface="仿宋_GB2312" pitchFamily="49" charset="-122"/>
              </a:rPr>
              <a:t>用显微镜观察物体时，物镜对物体所成的像是一个放大的</a:t>
            </a:r>
            <a:r>
              <a:rPr lang="en-US" altLang="zh-CN">
                <a:latin typeface="仿宋_GB2312" pitchFamily="49" charset="-122"/>
                <a:ea typeface="仿宋_GB2312" pitchFamily="49" charset="-122"/>
              </a:rPr>
              <a:t>( </a:t>
            </a:r>
            <a:r>
              <a:rPr lang="en-US" altLang="zh-CN" sz="3700" b="1">
                <a:solidFill>
                  <a:srgbClr val="FF3300"/>
                </a:solidFill>
              </a:rPr>
              <a:t> </a:t>
            </a:r>
            <a:r>
              <a:rPr lang="en-US" altLang="zh-CN">
                <a:latin typeface="仿宋_GB2312" pitchFamily="49" charset="-122"/>
                <a:ea typeface="仿宋_GB2312" pitchFamily="49" charset="-122"/>
              </a:rPr>
              <a:t>  )</a:t>
            </a:r>
            <a:r>
              <a:rPr lang="zh-CN" altLang="en-US">
                <a:latin typeface="仿宋_GB2312" pitchFamily="49" charset="-122"/>
                <a:ea typeface="仿宋_GB2312" pitchFamily="49" charset="-122"/>
              </a:rPr>
              <a:t>像（填</a:t>
            </a:r>
            <a:r>
              <a:rPr lang="zh-CN" altLang="en-US">
                <a:latin typeface="Courier New" pitchFamily="49" charset="0"/>
                <a:ea typeface="仿宋_GB2312" pitchFamily="49" charset="-122"/>
              </a:rPr>
              <a:t>“</a:t>
            </a:r>
            <a:r>
              <a:rPr lang="zh-CN" altLang="en-US">
                <a:latin typeface="仿宋_GB2312" pitchFamily="49" charset="-122"/>
                <a:ea typeface="仿宋_GB2312" pitchFamily="49" charset="-122"/>
              </a:rPr>
              <a:t>虚</a:t>
            </a:r>
            <a:r>
              <a:rPr lang="zh-CN" altLang="en-US">
                <a:latin typeface="Courier New" pitchFamily="49" charset="0"/>
                <a:ea typeface="仿宋_GB2312" pitchFamily="49" charset="-122"/>
              </a:rPr>
              <a:t>”</a:t>
            </a:r>
            <a:r>
              <a:rPr lang="zh-CN" altLang="en-US">
                <a:latin typeface="仿宋_GB2312" pitchFamily="49" charset="-122"/>
                <a:ea typeface="仿宋_GB2312" pitchFamily="49" charset="-122"/>
              </a:rPr>
              <a:t>或</a:t>
            </a:r>
            <a:r>
              <a:rPr lang="zh-CN" altLang="en-US">
                <a:latin typeface="Courier New" pitchFamily="49" charset="0"/>
                <a:ea typeface="仿宋_GB2312" pitchFamily="49" charset="-122"/>
              </a:rPr>
              <a:t>“</a:t>
            </a:r>
            <a:r>
              <a:rPr lang="zh-CN" altLang="en-US">
                <a:latin typeface="仿宋_GB2312" pitchFamily="49" charset="-122"/>
                <a:ea typeface="仿宋_GB2312" pitchFamily="49" charset="-122"/>
              </a:rPr>
              <a:t>实</a:t>
            </a:r>
            <a:r>
              <a:rPr lang="zh-CN" altLang="en-US">
                <a:latin typeface="Courier New" pitchFamily="49" charset="0"/>
                <a:ea typeface="仿宋_GB2312" pitchFamily="49" charset="-122"/>
              </a:rPr>
              <a:t>”</a:t>
            </a:r>
            <a:r>
              <a:rPr lang="zh-CN" altLang="en-US">
                <a:latin typeface="仿宋_GB2312" pitchFamily="49" charset="-122"/>
                <a:ea typeface="仿宋_GB2312" pitchFamily="49" charset="-122"/>
              </a:rPr>
              <a:t>），道理就像</a:t>
            </a:r>
            <a:r>
              <a:rPr lang="en-US" altLang="zh-CN">
                <a:latin typeface="仿宋_GB2312" pitchFamily="49" charset="-122"/>
                <a:ea typeface="仿宋_GB2312" pitchFamily="49" charset="-122"/>
              </a:rPr>
              <a:t>(      )</a:t>
            </a:r>
            <a:r>
              <a:rPr lang="zh-CN" altLang="en-US">
                <a:latin typeface="仿宋_GB2312" pitchFamily="49" charset="-122"/>
                <a:ea typeface="仿宋_GB2312" pitchFamily="49" charset="-122"/>
              </a:rPr>
              <a:t>的镜头成像一样，目镜的作用则像一个</a:t>
            </a:r>
            <a:r>
              <a:rPr lang="en-US" altLang="zh-CN">
                <a:latin typeface="仿宋_GB2312" pitchFamily="49" charset="-122"/>
                <a:ea typeface="仿宋_GB2312" pitchFamily="49" charset="-122"/>
              </a:rPr>
              <a:t>(     )</a:t>
            </a:r>
            <a:r>
              <a:rPr lang="zh-CN" altLang="en-US">
                <a:latin typeface="仿宋_GB2312" pitchFamily="49" charset="-122"/>
                <a:ea typeface="仿宋_GB2312" pitchFamily="49" charset="-122"/>
              </a:rPr>
              <a:t>再次对这个像成放大的</a:t>
            </a:r>
            <a:r>
              <a:rPr lang="en-US" altLang="zh-CN">
                <a:latin typeface="仿宋_GB2312" pitchFamily="49" charset="-122"/>
                <a:ea typeface="仿宋_GB2312" pitchFamily="49" charset="-122"/>
              </a:rPr>
              <a:t>(    )</a:t>
            </a:r>
            <a:r>
              <a:rPr lang="zh-CN" altLang="en-US">
                <a:latin typeface="仿宋_GB2312" pitchFamily="49" charset="-122"/>
                <a:ea typeface="仿宋_GB2312" pitchFamily="49" charset="-122"/>
              </a:rPr>
              <a:t>（填</a:t>
            </a:r>
            <a:r>
              <a:rPr lang="zh-CN" altLang="en-US">
                <a:latin typeface="Courier New" pitchFamily="49" charset="0"/>
                <a:ea typeface="仿宋_GB2312" pitchFamily="49" charset="-122"/>
              </a:rPr>
              <a:t>“</a:t>
            </a:r>
            <a:r>
              <a:rPr lang="zh-CN" altLang="en-US">
                <a:latin typeface="仿宋_GB2312" pitchFamily="49" charset="-122"/>
                <a:ea typeface="仿宋_GB2312" pitchFamily="49" charset="-122"/>
              </a:rPr>
              <a:t>虚像</a:t>
            </a:r>
            <a:r>
              <a:rPr lang="zh-CN" altLang="en-US">
                <a:latin typeface="Courier New" pitchFamily="49" charset="0"/>
                <a:ea typeface="仿宋_GB2312" pitchFamily="49" charset="-122"/>
              </a:rPr>
              <a:t>”</a:t>
            </a:r>
            <a:r>
              <a:rPr lang="zh-CN" altLang="en-US">
                <a:latin typeface="仿宋_GB2312" pitchFamily="49" charset="-122"/>
                <a:ea typeface="仿宋_GB2312" pitchFamily="49" charset="-122"/>
              </a:rPr>
              <a:t>或</a:t>
            </a:r>
            <a:r>
              <a:rPr lang="zh-CN" altLang="en-US">
                <a:latin typeface="Courier New" pitchFamily="49" charset="0"/>
                <a:ea typeface="仿宋_GB2312" pitchFamily="49" charset="-122"/>
              </a:rPr>
              <a:t>“</a:t>
            </a:r>
            <a:r>
              <a:rPr lang="zh-CN" altLang="en-US">
                <a:latin typeface="仿宋_GB2312" pitchFamily="49" charset="-122"/>
                <a:ea typeface="仿宋_GB2312" pitchFamily="49" charset="-122"/>
              </a:rPr>
              <a:t>实像</a:t>
            </a:r>
            <a:r>
              <a:rPr lang="zh-CN" altLang="en-US">
                <a:latin typeface="Courier New" pitchFamily="49" charset="0"/>
                <a:ea typeface="仿宋_GB2312" pitchFamily="49" charset="-122"/>
              </a:rPr>
              <a:t>”</a:t>
            </a:r>
            <a:r>
              <a:rPr lang="zh-CN" altLang="en-US">
                <a:latin typeface="仿宋_GB2312" pitchFamily="49" charset="-122"/>
                <a:ea typeface="仿宋_GB2312" pitchFamily="49" charset="-122"/>
              </a:rPr>
              <a:t>）</a:t>
            </a:r>
            <a:r>
              <a:rPr lang="en-US" altLang="zh-CN">
                <a:latin typeface="仿宋_GB2312" pitchFamily="49" charset="-122"/>
                <a:ea typeface="仿宋_GB2312" pitchFamily="49" charset="-122"/>
              </a:rPr>
              <a:t>.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7106068" y="988078"/>
            <a:ext cx="2376170" cy="61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</a:rPr>
              <a:t>凸透镜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040053" y="1623181"/>
            <a:ext cx="1584113" cy="61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</a:rPr>
              <a:t>目镜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1158918" y="2271075"/>
            <a:ext cx="1881135" cy="61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</a:rPr>
              <a:t>物镜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399817" y="3899101"/>
            <a:ext cx="1188085" cy="61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</a:rPr>
              <a:t>实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2291569" y="4569860"/>
            <a:ext cx="2079149" cy="61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</a:rPr>
              <a:t>投影仪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2572251" y="5233869"/>
            <a:ext cx="1881135" cy="61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</a:rPr>
              <a:t>放大镜</a:t>
            </a: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9953894" y="5239827"/>
            <a:ext cx="1584113" cy="61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</a:rPr>
              <a:t>虚像</a:t>
            </a:r>
          </a:p>
        </p:txBody>
      </p:sp>
    </p:spTree>
    <p:extLst>
      <p:ext uri="{BB962C8B-B14F-4D97-AF65-F5344CB8AC3E}">
        <p14:creationId xmlns:p14="http://schemas.microsoft.com/office/powerpoint/2010/main" val="149314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17415" grpId="0"/>
      <p:bldP spid="17416" grpId="0"/>
      <p:bldP spid="17417" grpId="0"/>
      <p:bldP spid="174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21560" cy="912072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mtClean="0">
                <a:solidFill>
                  <a:schemeClr val="tx1"/>
                </a:solidFill>
                <a:ea typeface="隶书" pitchFamily="49" charset="-122"/>
              </a:rPr>
              <a:t>复习</a:t>
            </a:r>
            <a:r>
              <a:rPr lang="en-US" altLang="zh-CN" smtClean="0">
                <a:solidFill>
                  <a:schemeClr val="tx1"/>
                </a:solidFill>
                <a:ea typeface="隶书" pitchFamily="49" charset="-122"/>
              </a:rPr>
              <a:t>:</a:t>
            </a:r>
            <a:r>
              <a:rPr lang="zh-CN" altLang="en-US" smtClean="0">
                <a:solidFill>
                  <a:schemeClr val="tx1"/>
                </a:solidFill>
                <a:ea typeface="隶书" pitchFamily="49" charset="-122"/>
              </a:rPr>
              <a:t>凸透镜成像规律</a:t>
            </a:r>
          </a:p>
        </p:txBody>
      </p:sp>
      <p:sp>
        <p:nvSpPr>
          <p:cNvPr id="6148" name="Text Box 92"/>
          <p:cNvSpPr txBox="1">
            <a:spLocks noChangeArrowheads="1"/>
          </p:cNvSpPr>
          <p:nvPr/>
        </p:nvSpPr>
        <p:spPr bwMode="auto">
          <a:xfrm>
            <a:off x="1287092" y="3040240"/>
            <a:ext cx="2178156" cy="85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700" b="1">
                <a:solidFill>
                  <a:srgbClr val="FF3300"/>
                </a:solidFill>
              </a:rPr>
              <a:t>f&lt;u&lt;2f</a:t>
            </a:r>
          </a:p>
        </p:txBody>
      </p:sp>
      <p:sp>
        <p:nvSpPr>
          <p:cNvPr id="6149" name="Text Box 95"/>
          <p:cNvSpPr txBox="1">
            <a:spLocks noChangeArrowheads="1"/>
          </p:cNvSpPr>
          <p:nvPr/>
        </p:nvSpPr>
        <p:spPr bwMode="auto">
          <a:xfrm>
            <a:off x="9374734" y="2992736"/>
            <a:ext cx="2079149" cy="85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700" b="1">
                <a:solidFill>
                  <a:srgbClr val="FF3300"/>
                </a:solidFill>
              </a:rPr>
              <a:t>投影仪</a:t>
            </a:r>
          </a:p>
        </p:txBody>
      </p:sp>
      <p:grpSp>
        <p:nvGrpSpPr>
          <p:cNvPr id="6150" name="Group 133"/>
          <p:cNvGrpSpPr/>
          <p:nvPr/>
        </p:nvGrpSpPr>
        <p:grpSpPr>
          <a:xfrm>
            <a:off x="1089078" y="2356185"/>
            <a:ext cx="10791772" cy="1672132"/>
            <a:chOff x="0" y="0"/>
            <a:chExt cx="5232" cy="1056"/>
          </a:xfrm>
        </p:grpSpPr>
        <p:sp>
          <p:nvSpPr>
            <p:cNvPr id="5175" name="Text Box 81"/>
            <p:cNvSpPr txBox="1">
              <a:spLocks noChangeArrowheads="1"/>
            </p:cNvSpPr>
            <p:nvPr/>
          </p:nvSpPr>
          <p:spPr bwMode="auto">
            <a:xfrm>
              <a:off x="2688" y="210"/>
              <a:ext cx="28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100"/>
                <a:t>F</a:t>
              </a:r>
            </a:p>
          </p:txBody>
        </p:sp>
        <p:grpSp>
          <p:nvGrpSpPr>
            <p:cNvPr id="5176" name="Group 130"/>
            <p:cNvGrpSpPr/>
            <p:nvPr/>
          </p:nvGrpSpPr>
          <p:grpSpPr>
            <a:xfrm>
              <a:off x="0" y="0"/>
              <a:ext cx="5232" cy="1056"/>
              <a:chOff x="0" y="0"/>
              <a:chExt cx="5232" cy="1056"/>
            </a:xfrm>
          </p:grpSpPr>
          <p:sp>
            <p:nvSpPr>
              <p:cNvPr id="5177" name="Line 65"/>
              <p:cNvSpPr>
                <a:spLocks noChangeShapeType="1"/>
              </p:cNvSpPr>
              <p:nvPr/>
            </p:nvSpPr>
            <p:spPr bwMode="auto">
              <a:xfrm>
                <a:off x="1728" y="96"/>
                <a:ext cx="1632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8" name="Oval 43"/>
              <p:cNvSpPr>
                <a:spLocks noChangeArrowheads="1"/>
              </p:cNvSpPr>
              <p:nvPr/>
            </p:nvSpPr>
            <p:spPr bwMode="auto">
              <a:xfrm>
                <a:off x="1968" y="459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5179" name="Oval 44"/>
              <p:cNvSpPr>
                <a:spLocks noChangeArrowheads="1"/>
              </p:cNvSpPr>
              <p:nvPr/>
            </p:nvSpPr>
            <p:spPr bwMode="auto">
              <a:xfrm>
                <a:off x="2757" y="45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5180" name="Oval 45"/>
              <p:cNvSpPr>
                <a:spLocks noChangeArrowheads="1"/>
              </p:cNvSpPr>
              <p:nvPr/>
            </p:nvSpPr>
            <p:spPr bwMode="auto">
              <a:xfrm>
                <a:off x="2358" y="462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5181" name="Oval 46"/>
              <p:cNvSpPr>
                <a:spLocks noChangeArrowheads="1"/>
              </p:cNvSpPr>
              <p:nvPr/>
            </p:nvSpPr>
            <p:spPr bwMode="auto">
              <a:xfrm>
                <a:off x="3159" y="459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5182" name="Oval 47"/>
              <p:cNvSpPr>
                <a:spLocks noChangeArrowheads="1"/>
              </p:cNvSpPr>
              <p:nvPr/>
            </p:nvSpPr>
            <p:spPr bwMode="auto">
              <a:xfrm>
                <a:off x="1545" y="459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/>
              </a:p>
            </p:txBody>
          </p:sp>
          <p:grpSp>
            <p:nvGrpSpPr>
              <p:cNvPr id="5183" name="Group 128"/>
              <p:cNvGrpSpPr/>
              <p:nvPr/>
            </p:nvGrpSpPr>
            <p:grpSpPr>
              <a:xfrm>
                <a:off x="0" y="0"/>
                <a:ext cx="5232" cy="1056"/>
                <a:chOff x="0" y="0"/>
                <a:chExt cx="5232" cy="1056"/>
              </a:xfrm>
            </p:grpSpPr>
            <p:sp>
              <p:nvSpPr>
                <p:cNvPr id="5184" name="Line 64"/>
                <p:cNvSpPr>
                  <a:spLocks noChangeShapeType="1"/>
                </p:cNvSpPr>
                <p:nvPr/>
              </p:nvSpPr>
              <p:spPr bwMode="auto">
                <a:xfrm>
                  <a:off x="2400" y="96"/>
                  <a:ext cx="960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85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3360" y="480"/>
                  <a:ext cx="0" cy="5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86" name="Oval 41"/>
                <p:cNvSpPr>
                  <a:spLocks noChangeArrowheads="1"/>
                </p:cNvSpPr>
                <p:nvPr/>
              </p:nvSpPr>
              <p:spPr bwMode="auto">
                <a:xfrm>
                  <a:off x="2304" y="0"/>
                  <a:ext cx="144" cy="91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187" name="Line 42"/>
                <p:cNvSpPr>
                  <a:spLocks noChangeShapeType="1"/>
                </p:cNvSpPr>
                <p:nvPr/>
              </p:nvSpPr>
              <p:spPr bwMode="auto">
                <a:xfrm>
                  <a:off x="0" y="480"/>
                  <a:ext cx="5232" cy="0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prstDash val="lgDash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88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1728" y="96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89" name="Line 63"/>
                <p:cNvSpPr>
                  <a:spLocks noChangeShapeType="1"/>
                </p:cNvSpPr>
                <p:nvPr/>
              </p:nvSpPr>
              <p:spPr bwMode="auto">
                <a:xfrm>
                  <a:off x="1728" y="96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90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893" y="432"/>
                  <a:ext cx="288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3100"/>
                    <a:t>F</a:t>
                  </a:r>
                </a:p>
              </p:txBody>
            </p:sp>
            <p:sp>
              <p:nvSpPr>
                <p:cNvPr id="5191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422" y="423"/>
                  <a:ext cx="288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3100"/>
                    <a:t>2f</a:t>
                  </a:r>
                </a:p>
              </p:txBody>
            </p:sp>
            <p:sp>
              <p:nvSpPr>
                <p:cNvPr id="519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42" y="423"/>
                  <a:ext cx="288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宋体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3100"/>
                    <a:t>2f</a:t>
                  </a:r>
                </a:p>
              </p:txBody>
            </p:sp>
            <p:sp>
              <p:nvSpPr>
                <p:cNvPr id="5193" name="Freeform 110"/>
                <p:cNvSpPr/>
                <p:nvPr/>
              </p:nvSpPr>
              <p:spPr bwMode="auto">
                <a:xfrm rot="-684045">
                  <a:off x="1920" y="15"/>
                  <a:ext cx="240" cy="120"/>
                </a:xfrm>
                <a:custGeom>
                  <a:avLst/>
                  <a:gdLst>
                    <a:gd name="T0" fmla="*/ 0 w 192"/>
                    <a:gd name="T1" fmla="*/ 0 h 168"/>
                    <a:gd name="T2" fmla="*/ 240 w 192"/>
                    <a:gd name="T3" fmla="*/ 103 h 168"/>
                    <a:gd name="T4" fmla="*/ 0 w 192"/>
                    <a:gd name="T5" fmla="*/ 103 h 168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68"/>
                    <a:gd name="T11" fmla="*/ 192 w 192"/>
                    <a:gd name="T12" fmla="*/ 168 h 1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68">
                      <a:moveTo>
                        <a:pt x="0" y="0"/>
                      </a:moveTo>
                      <a:cubicBezTo>
                        <a:pt x="96" y="60"/>
                        <a:pt x="192" y="120"/>
                        <a:pt x="192" y="144"/>
                      </a:cubicBezTo>
                      <a:cubicBezTo>
                        <a:pt x="192" y="168"/>
                        <a:pt x="32" y="144"/>
                        <a:pt x="0" y="14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94" name="Freeform 111"/>
                <p:cNvSpPr/>
                <p:nvPr/>
              </p:nvSpPr>
              <p:spPr bwMode="auto">
                <a:xfrm rot="713315">
                  <a:off x="2020" y="215"/>
                  <a:ext cx="192" cy="165"/>
                </a:xfrm>
                <a:custGeom>
                  <a:avLst/>
                  <a:gdLst>
                    <a:gd name="T0" fmla="*/ 0 w 192"/>
                    <a:gd name="T1" fmla="*/ 0 h 168"/>
                    <a:gd name="T2" fmla="*/ 192 w 192"/>
                    <a:gd name="T3" fmla="*/ 141 h 168"/>
                    <a:gd name="T4" fmla="*/ 0 w 192"/>
                    <a:gd name="T5" fmla="*/ 141 h 168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68"/>
                    <a:gd name="T11" fmla="*/ 192 w 192"/>
                    <a:gd name="T12" fmla="*/ 168 h 1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68">
                      <a:moveTo>
                        <a:pt x="0" y="0"/>
                      </a:moveTo>
                      <a:cubicBezTo>
                        <a:pt x="96" y="60"/>
                        <a:pt x="192" y="120"/>
                        <a:pt x="192" y="144"/>
                      </a:cubicBezTo>
                      <a:cubicBezTo>
                        <a:pt x="192" y="168"/>
                        <a:pt x="32" y="144"/>
                        <a:pt x="0" y="14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95" name="Freeform 112"/>
                <p:cNvSpPr/>
                <p:nvPr/>
              </p:nvSpPr>
              <p:spPr bwMode="auto">
                <a:xfrm rot="713315">
                  <a:off x="2736" y="633"/>
                  <a:ext cx="192" cy="165"/>
                </a:xfrm>
                <a:custGeom>
                  <a:avLst/>
                  <a:gdLst>
                    <a:gd name="T0" fmla="*/ 0 w 192"/>
                    <a:gd name="T1" fmla="*/ 0 h 168"/>
                    <a:gd name="T2" fmla="*/ 192 w 192"/>
                    <a:gd name="T3" fmla="*/ 141 h 168"/>
                    <a:gd name="T4" fmla="*/ 0 w 192"/>
                    <a:gd name="T5" fmla="*/ 141 h 168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68"/>
                    <a:gd name="T11" fmla="*/ 192 w 192"/>
                    <a:gd name="T12" fmla="*/ 168 h 1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68">
                      <a:moveTo>
                        <a:pt x="0" y="0"/>
                      </a:moveTo>
                      <a:cubicBezTo>
                        <a:pt x="96" y="60"/>
                        <a:pt x="192" y="120"/>
                        <a:pt x="192" y="144"/>
                      </a:cubicBezTo>
                      <a:cubicBezTo>
                        <a:pt x="192" y="168"/>
                        <a:pt x="32" y="144"/>
                        <a:pt x="0" y="14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96" name="Freeform 113"/>
                <p:cNvSpPr/>
                <p:nvPr/>
              </p:nvSpPr>
              <p:spPr bwMode="auto">
                <a:xfrm rot="1338729">
                  <a:off x="2832" y="516"/>
                  <a:ext cx="192" cy="165"/>
                </a:xfrm>
                <a:custGeom>
                  <a:avLst/>
                  <a:gdLst>
                    <a:gd name="T0" fmla="*/ 0 w 192"/>
                    <a:gd name="T1" fmla="*/ 0 h 168"/>
                    <a:gd name="T2" fmla="*/ 192 w 192"/>
                    <a:gd name="T3" fmla="*/ 141 h 168"/>
                    <a:gd name="T4" fmla="*/ 0 w 192"/>
                    <a:gd name="T5" fmla="*/ 141 h 168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68"/>
                    <a:gd name="T11" fmla="*/ 192 w 192"/>
                    <a:gd name="T12" fmla="*/ 168 h 1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68">
                      <a:moveTo>
                        <a:pt x="0" y="0"/>
                      </a:moveTo>
                      <a:cubicBezTo>
                        <a:pt x="96" y="60"/>
                        <a:pt x="192" y="120"/>
                        <a:pt x="192" y="144"/>
                      </a:cubicBezTo>
                      <a:cubicBezTo>
                        <a:pt x="192" y="168"/>
                        <a:pt x="32" y="144"/>
                        <a:pt x="0" y="14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6173" name="Text Box 91"/>
          <p:cNvSpPr txBox="1">
            <a:spLocks noChangeArrowheads="1"/>
          </p:cNvSpPr>
          <p:nvPr/>
        </p:nvSpPr>
        <p:spPr bwMode="auto">
          <a:xfrm>
            <a:off x="1188085" y="1596126"/>
            <a:ext cx="1584113" cy="85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700" b="1">
                <a:solidFill>
                  <a:srgbClr val="FF3300"/>
                </a:solidFill>
              </a:rPr>
              <a:t>u&gt;2f</a:t>
            </a:r>
          </a:p>
        </p:txBody>
      </p:sp>
      <p:sp>
        <p:nvSpPr>
          <p:cNvPr id="6174" name="Text Box 94"/>
          <p:cNvSpPr txBox="1">
            <a:spLocks noChangeArrowheads="1"/>
          </p:cNvSpPr>
          <p:nvPr/>
        </p:nvSpPr>
        <p:spPr bwMode="auto">
          <a:xfrm>
            <a:off x="9009645" y="1488451"/>
            <a:ext cx="2574184" cy="85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700" b="1">
                <a:solidFill>
                  <a:srgbClr val="FF3300"/>
                </a:solidFill>
              </a:rPr>
              <a:t>照相机</a:t>
            </a:r>
          </a:p>
        </p:txBody>
      </p:sp>
      <p:grpSp>
        <p:nvGrpSpPr>
          <p:cNvPr id="6175" name="Group 131"/>
          <p:cNvGrpSpPr/>
          <p:nvPr/>
        </p:nvGrpSpPr>
        <p:grpSpPr>
          <a:xfrm>
            <a:off x="792057" y="836066"/>
            <a:ext cx="10791772" cy="1444114"/>
            <a:chOff x="0" y="0"/>
            <a:chExt cx="5232" cy="912"/>
          </a:xfrm>
        </p:grpSpPr>
        <p:sp>
          <p:nvSpPr>
            <p:cNvPr id="5155" name="Oval 34"/>
            <p:cNvSpPr>
              <a:spLocks noChangeArrowheads="1"/>
            </p:cNvSpPr>
            <p:nvPr/>
          </p:nvSpPr>
          <p:spPr bwMode="auto">
            <a:xfrm>
              <a:off x="1968" y="459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5156" name="Oval 35"/>
            <p:cNvSpPr>
              <a:spLocks noChangeArrowheads="1"/>
            </p:cNvSpPr>
            <p:nvPr/>
          </p:nvSpPr>
          <p:spPr bwMode="auto">
            <a:xfrm>
              <a:off x="2757" y="459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5157" name="Oval 36"/>
            <p:cNvSpPr>
              <a:spLocks noChangeArrowheads="1"/>
            </p:cNvSpPr>
            <p:nvPr/>
          </p:nvSpPr>
          <p:spPr bwMode="auto">
            <a:xfrm>
              <a:off x="2358" y="462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5158" name="Oval 37"/>
            <p:cNvSpPr>
              <a:spLocks noChangeArrowheads="1"/>
            </p:cNvSpPr>
            <p:nvPr/>
          </p:nvSpPr>
          <p:spPr bwMode="auto">
            <a:xfrm>
              <a:off x="3159" y="459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5159" name="Oval 38"/>
            <p:cNvSpPr>
              <a:spLocks noChangeArrowheads="1"/>
            </p:cNvSpPr>
            <p:nvPr/>
          </p:nvSpPr>
          <p:spPr bwMode="auto">
            <a:xfrm>
              <a:off x="1545" y="459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5160" name="Line 60"/>
            <p:cNvSpPr>
              <a:spLocks noChangeShapeType="1"/>
            </p:cNvSpPr>
            <p:nvPr/>
          </p:nvSpPr>
          <p:spPr bwMode="auto">
            <a:xfrm>
              <a:off x="2400" y="96"/>
              <a:ext cx="471" cy="4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1" name="Line 62"/>
            <p:cNvSpPr>
              <a:spLocks noChangeShapeType="1"/>
            </p:cNvSpPr>
            <p:nvPr/>
          </p:nvSpPr>
          <p:spPr bwMode="auto">
            <a:xfrm flipH="1" flipV="1">
              <a:off x="2880" y="48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162" name="Group 127"/>
            <p:cNvGrpSpPr/>
            <p:nvPr/>
          </p:nvGrpSpPr>
          <p:grpSpPr>
            <a:xfrm>
              <a:off x="0" y="0"/>
              <a:ext cx="5232" cy="912"/>
              <a:chOff x="0" y="0"/>
              <a:chExt cx="5232" cy="912"/>
            </a:xfrm>
          </p:grpSpPr>
          <p:sp>
            <p:nvSpPr>
              <p:cNvPr id="5163" name="Oval 32"/>
              <p:cNvSpPr>
                <a:spLocks noChangeArrowheads="1"/>
              </p:cNvSpPr>
              <p:nvPr/>
            </p:nvSpPr>
            <p:spPr bwMode="auto">
              <a:xfrm>
                <a:off x="2304" y="0"/>
                <a:ext cx="144" cy="9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5164" name="Line 33"/>
              <p:cNvSpPr>
                <a:spLocks noChangeShapeType="1"/>
              </p:cNvSpPr>
              <p:nvPr/>
            </p:nvSpPr>
            <p:spPr bwMode="auto">
              <a:xfrm>
                <a:off x="0" y="480"/>
                <a:ext cx="52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" name="Line 56"/>
              <p:cNvSpPr>
                <a:spLocks noChangeShapeType="1"/>
              </p:cNvSpPr>
              <p:nvPr/>
            </p:nvSpPr>
            <p:spPr bwMode="auto">
              <a:xfrm flipH="1">
                <a:off x="528" y="96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" name="Line 59"/>
              <p:cNvSpPr>
                <a:spLocks noChangeShapeType="1"/>
              </p:cNvSpPr>
              <p:nvPr/>
            </p:nvSpPr>
            <p:spPr bwMode="auto">
              <a:xfrm>
                <a:off x="549" y="114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" name="Line 61"/>
              <p:cNvSpPr>
                <a:spLocks noChangeShapeType="1"/>
              </p:cNvSpPr>
              <p:nvPr/>
            </p:nvSpPr>
            <p:spPr bwMode="auto">
              <a:xfrm>
                <a:off x="528" y="120"/>
                <a:ext cx="2352" cy="4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" name="Text Box 78"/>
              <p:cNvSpPr txBox="1">
                <a:spLocks noChangeArrowheads="1"/>
              </p:cNvSpPr>
              <p:nvPr/>
            </p:nvSpPr>
            <p:spPr bwMode="auto">
              <a:xfrm>
                <a:off x="1902" y="435"/>
                <a:ext cx="288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3100"/>
                  <a:t>F</a:t>
                </a:r>
              </a:p>
            </p:txBody>
          </p:sp>
          <p:sp>
            <p:nvSpPr>
              <p:cNvPr id="5169" name="Text Box 79"/>
              <p:cNvSpPr txBox="1">
                <a:spLocks noChangeArrowheads="1"/>
              </p:cNvSpPr>
              <p:nvPr/>
            </p:nvSpPr>
            <p:spPr bwMode="auto">
              <a:xfrm>
                <a:off x="2691" y="240"/>
                <a:ext cx="288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3100"/>
                  <a:t>F</a:t>
                </a:r>
              </a:p>
            </p:txBody>
          </p:sp>
          <p:sp>
            <p:nvSpPr>
              <p:cNvPr id="5170" name="Text Box 84"/>
              <p:cNvSpPr txBox="1">
                <a:spLocks noChangeArrowheads="1"/>
              </p:cNvSpPr>
              <p:nvPr/>
            </p:nvSpPr>
            <p:spPr bwMode="auto">
              <a:xfrm>
                <a:off x="1422" y="432"/>
                <a:ext cx="288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3100"/>
                  <a:t>2f</a:t>
                </a:r>
              </a:p>
            </p:txBody>
          </p:sp>
          <p:sp>
            <p:nvSpPr>
              <p:cNvPr id="5171" name="Text Box 85"/>
              <p:cNvSpPr txBox="1">
                <a:spLocks noChangeArrowheads="1"/>
              </p:cNvSpPr>
              <p:nvPr/>
            </p:nvSpPr>
            <p:spPr bwMode="auto">
              <a:xfrm>
                <a:off x="3042" y="432"/>
                <a:ext cx="288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3100"/>
                  <a:t>2f</a:t>
                </a:r>
              </a:p>
            </p:txBody>
          </p:sp>
          <p:sp>
            <p:nvSpPr>
              <p:cNvPr id="5172" name="Freeform 108"/>
              <p:cNvSpPr/>
              <p:nvPr/>
            </p:nvSpPr>
            <p:spPr bwMode="auto">
              <a:xfrm rot="-581067">
                <a:off x="1200" y="36"/>
                <a:ext cx="240" cy="120"/>
              </a:xfrm>
              <a:custGeom>
                <a:avLst/>
                <a:gdLst>
                  <a:gd name="T0" fmla="*/ 0 w 192"/>
                  <a:gd name="T1" fmla="*/ 0 h 168"/>
                  <a:gd name="T2" fmla="*/ 240 w 192"/>
                  <a:gd name="T3" fmla="*/ 103 h 168"/>
                  <a:gd name="T4" fmla="*/ 0 w 192"/>
                  <a:gd name="T5" fmla="*/ 103 h 168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68"/>
                  <a:gd name="T11" fmla="*/ 192 w 192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68">
                    <a:moveTo>
                      <a:pt x="0" y="0"/>
                    </a:moveTo>
                    <a:cubicBezTo>
                      <a:pt x="96" y="60"/>
                      <a:pt x="192" y="120"/>
                      <a:pt x="192" y="144"/>
                    </a:cubicBezTo>
                    <a:cubicBezTo>
                      <a:pt x="192" y="168"/>
                      <a:pt x="32" y="144"/>
                      <a:pt x="0" y="14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3" name="Freeform 109"/>
              <p:cNvSpPr/>
              <p:nvPr/>
            </p:nvSpPr>
            <p:spPr bwMode="auto">
              <a:xfrm rot="42363">
                <a:off x="1440" y="240"/>
                <a:ext cx="240" cy="120"/>
              </a:xfrm>
              <a:custGeom>
                <a:avLst/>
                <a:gdLst>
                  <a:gd name="T0" fmla="*/ 0 w 192"/>
                  <a:gd name="T1" fmla="*/ 0 h 168"/>
                  <a:gd name="T2" fmla="*/ 240 w 192"/>
                  <a:gd name="T3" fmla="*/ 103 h 168"/>
                  <a:gd name="T4" fmla="*/ 0 w 192"/>
                  <a:gd name="T5" fmla="*/ 103 h 168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68"/>
                  <a:gd name="T11" fmla="*/ 192 w 192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68">
                    <a:moveTo>
                      <a:pt x="0" y="0"/>
                    </a:moveTo>
                    <a:cubicBezTo>
                      <a:pt x="96" y="60"/>
                      <a:pt x="192" y="120"/>
                      <a:pt x="192" y="144"/>
                    </a:cubicBezTo>
                    <a:cubicBezTo>
                      <a:pt x="192" y="168"/>
                      <a:pt x="32" y="144"/>
                      <a:pt x="0" y="14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4" name="Freeform 114"/>
              <p:cNvSpPr/>
              <p:nvPr/>
            </p:nvSpPr>
            <p:spPr bwMode="auto">
              <a:xfrm rot="1825158">
                <a:off x="2487" y="153"/>
                <a:ext cx="192" cy="165"/>
              </a:xfrm>
              <a:custGeom>
                <a:avLst/>
                <a:gdLst>
                  <a:gd name="T0" fmla="*/ 0 w 192"/>
                  <a:gd name="T1" fmla="*/ 0 h 168"/>
                  <a:gd name="T2" fmla="*/ 192 w 192"/>
                  <a:gd name="T3" fmla="*/ 141 h 168"/>
                  <a:gd name="T4" fmla="*/ 0 w 192"/>
                  <a:gd name="T5" fmla="*/ 141 h 168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68"/>
                  <a:gd name="T11" fmla="*/ 192 w 192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68">
                    <a:moveTo>
                      <a:pt x="0" y="0"/>
                    </a:moveTo>
                    <a:cubicBezTo>
                      <a:pt x="96" y="60"/>
                      <a:pt x="192" y="120"/>
                      <a:pt x="192" y="144"/>
                    </a:cubicBezTo>
                    <a:cubicBezTo>
                      <a:pt x="192" y="168"/>
                      <a:pt x="32" y="144"/>
                      <a:pt x="0" y="14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6196" name="Text Box 93"/>
          <p:cNvSpPr txBox="1">
            <a:spLocks noChangeArrowheads="1"/>
          </p:cNvSpPr>
          <p:nvPr/>
        </p:nvSpPr>
        <p:spPr bwMode="auto">
          <a:xfrm>
            <a:off x="1584113" y="4940389"/>
            <a:ext cx="1287092" cy="85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700" b="1">
                <a:solidFill>
                  <a:srgbClr val="FF3300"/>
                </a:solidFill>
              </a:rPr>
              <a:t>u&lt;f</a:t>
            </a:r>
          </a:p>
        </p:txBody>
      </p:sp>
      <p:sp>
        <p:nvSpPr>
          <p:cNvPr id="6197" name="Text Box 96"/>
          <p:cNvSpPr txBox="1">
            <a:spLocks noChangeArrowheads="1"/>
          </p:cNvSpPr>
          <p:nvPr/>
        </p:nvSpPr>
        <p:spPr bwMode="auto">
          <a:xfrm>
            <a:off x="9207659" y="4908720"/>
            <a:ext cx="2079149" cy="85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700" b="1">
                <a:solidFill>
                  <a:srgbClr val="FF3300"/>
                </a:solidFill>
              </a:rPr>
              <a:t>放大镜</a:t>
            </a:r>
          </a:p>
        </p:txBody>
      </p:sp>
      <p:grpSp>
        <p:nvGrpSpPr>
          <p:cNvPr id="6198" name="Group 132"/>
          <p:cNvGrpSpPr/>
          <p:nvPr/>
        </p:nvGrpSpPr>
        <p:grpSpPr>
          <a:xfrm>
            <a:off x="693050" y="3572281"/>
            <a:ext cx="10791772" cy="2204173"/>
            <a:chOff x="0" y="0"/>
            <a:chExt cx="5232" cy="1392"/>
          </a:xfrm>
        </p:grpSpPr>
        <p:sp>
          <p:nvSpPr>
            <p:cNvPr id="5133" name="Oval 51"/>
            <p:cNvSpPr>
              <a:spLocks noChangeArrowheads="1"/>
            </p:cNvSpPr>
            <p:nvPr/>
          </p:nvSpPr>
          <p:spPr bwMode="auto">
            <a:xfrm>
              <a:off x="1968" y="891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5134" name="Oval 52"/>
            <p:cNvSpPr>
              <a:spLocks noChangeArrowheads="1"/>
            </p:cNvSpPr>
            <p:nvPr/>
          </p:nvSpPr>
          <p:spPr bwMode="auto">
            <a:xfrm>
              <a:off x="2757" y="882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5135" name="Oval 54"/>
            <p:cNvSpPr>
              <a:spLocks noChangeArrowheads="1"/>
            </p:cNvSpPr>
            <p:nvPr/>
          </p:nvSpPr>
          <p:spPr bwMode="auto">
            <a:xfrm>
              <a:off x="3159" y="891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5136" name="Oval 55"/>
            <p:cNvSpPr>
              <a:spLocks noChangeArrowheads="1"/>
            </p:cNvSpPr>
            <p:nvPr/>
          </p:nvSpPr>
          <p:spPr bwMode="auto">
            <a:xfrm>
              <a:off x="1545" y="891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grpSp>
          <p:nvGrpSpPr>
            <p:cNvPr id="5137" name="Group 129"/>
            <p:cNvGrpSpPr/>
            <p:nvPr/>
          </p:nvGrpSpPr>
          <p:grpSpPr>
            <a:xfrm>
              <a:off x="0" y="0"/>
              <a:ext cx="5232" cy="1392"/>
              <a:chOff x="0" y="0"/>
              <a:chExt cx="5232" cy="1392"/>
            </a:xfrm>
          </p:grpSpPr>
          <p:sp>
            <p:nvSpPr>
              <p:cNvPr id="5138" name="Oval 4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144" cy="9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5139" name="Line 69"/>
              <p:cNvSpPr>
                <a:spLocks noChangeShapeType="1"/>
              </p:cNvSpPr>
              <p:nvPr/>
            </p:nvSpPr>
            <p:spPr bwMode="auto">
              <a:xfrm>
                <a:off x="2160" y="528"/>
                <a:ext cx="48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" name="Line 50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2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" name="Oval 53"/>
              <p:cNvSpPr>
                <a:spLocks noChangeArrowheads="1"/>
              </p:cNvSpPr>
              <p:nvPr/>
            </p:nvSpPr>
            <p:spPr bwMode="auto">
              <a:xfrm>
                <a:off x="2358" y="894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5142" name="Line 58"/>
              <p:cNvSpPr>
                <a:spLocks noChangeShapeType="1"/>
              </p:cNvSpPr>
              <p:nvPr/>
            </p:nvSpPr>
            <p:spPr bwMode="auto">
              <a:xfrm flipH="1">
                <a:off x="2160" y="528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3" name="Line 67"/>
              <p:cNvSpPr>
                <a:spLocks noChangeShapeType="1"/>
              </p:cNvSpPr>
              <p:nvPr/>
            </p:nvSpPr>
            <p:spPr bwMode="auto">
              <a:xfrm>
                <a:off x="2160" y="52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4" name="Line 68"/>
              <p:cNvSpPr>
                <a:spLocks noChangeShapeType="1"/>
              </p:cNvSpPr>
              <p:nvPr/>
            </p:nvSpPr>
            <p:spPr bwMode="auto">
              <a:xfrm>
                <a:off x="2400" y="537"/>
                <a:ext cx="729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5" name="Line 70"/>
              <p:cNvSpPr>
                <a:spLocks noChangeShapeType="1"/>
              </p:cNvSpPr>
              <p:nvPr/>
            </p:nvSpPr>
            <p:spPr bwMode="auto">
              <a:xfrm flipH="1" flipV="1">
                <a:off x="1872" y="0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6" name="Line 71"/>
              <p:cNvSpPr>
                <a:spLocks noChangeShapeType="1"/>
              </p:cNvSpPr>
              <p:nvPr/>
            </p:nvSpPr>
            <p:spPr bwMode="auto">
              <a:xfrm flipH="1" flipV="1">
                <a:off x="1872" y="0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7" name="Line 72"/>
              <p:cNvSpPr>
                <a:spLocks noChangeShapeType="1"/>
              </p:cNvSpPr>
              <p:nvPr/>
            </p:nvSpPr>
            <p:spPr bwMode="auto">
              <a:xfrm flipH="1">
                <a:off x="1872" y="0"/>
                <a:ext cx="0" cy="9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Dot"/>
                <a:round/>
                <a:head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8" name="Text Box 82"/>
              <p:cNvSpPr txBox="1">
                <a:spLocks noChangeArrowheads="1"/>
              </p:cNvSpPr>
              <p:nvPr/>
            </p:nvSpPr>
            <p:spPr bwMode="auto">
              <a:xfrm>
                <a:off x="1893" y="882"/>
                <a:ext cx="288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3100"/>
                  <a:t>F</a:t>
                </a:r>
              </a:p>
            </p:txBody>
          </p:sp>
          <p:sp>
            <p:nvSpPr>
              <p:cNvPr id="5149" name="Text Box 83"/>
              <p:cNvSpPr txBox="1">
                <a:spLocks noChangeArrowheads="1"/>
              </p:cNvSpPr>
              <p:nvPr/>
            </p:nvSpPr>
            <p:spPr bwMode="auto">
              <a:xfrm>
                <a:off x="2688" y="642"/>
                <a:ext cx="288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3100"/>
                  <a:t>F</a:t>
                </a:r>
              </a:p>
            </p:txBody>
          </p:sp>
          <p:sp>
            <p:nvSpPr>
              <p:cNvPr id="5150" name="Text Box 89"/>
              <p:cNvSpPr txBox="1">
                <a:spLocks noChangeArrowheads="1"/>
              </p:cNvSpPr>
              <p:nvPr/>
            </p:nvSpPr>
            <p:spPr bwMode="auto">
              <a:xfrm>
                <a:off x="1431" y="873"/>
                <a:ext cx="288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3100"/>
                  <a:t>2f</a:t>
                </a:r>
              </a:p>
            </p:txBody>
          </p:sp>
          <p:sp>
            <p:nvSpPr>
              <p:cNvPr id="5151" name="Text Box 90"/>
              <p:cNvSpPr txBox="1">
                <a:spLocks noChangeArrowheads="1"/>
              </p:cNvSpPr>
              <p:nvPr/>
            </p:nvSpPr>
            <p:spPr bwMode="auto">
              <a:xfrm>
                <a:off x="3042" y="882"/>
                <a:ext cx="288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3100"/>
                  <a:t>2f</a:t>
                </a:r>
              </a:p>
            </p:txBody>
          </p:sp>
          <p:sp>
            <p:nvSpPr>
              <p:cNvPr id="5152" name="Freeform 115"/>
              <p:cNvSpPr/>
              <p:nvPr/>
            </p:nvSpPr>
            <p:spPr bwMode="auto">
              <a:xfrm rot="1707465">
                <a:off x="2496" y="603"/>
                <a:ext cx="192" cy="165"/>
              </a:xfrm>
              <a:custGeom>
                <a:avLst/>
                <a:gdLst>
                  <a:gd name="T0" fmla="*/ 0 w 192"/>
                  <a:gd name="T1" fmla="*/ 0 h 168"/>
                  <a:gd name="T2" fmla="*/ 192 w 192"/>
                  <a:gd name="T3" fmla="*/ 141 h 168"/>
                  <a:gd name="T4" fmla="*/ 0 w 192"/>
                  <a:gd name="T5" fmla="*/ 141 h 168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68"/>
                  <a:gd name="T11" fmla="*/ 192 w 192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68">
                    <a:moveTo>
                      <a:pt x="0" y="0"/>
                    </a:moveTo>
                    <a:cubicBezTo>
                      <a:pt x="96" y="60"/>
                      <a:pt x="192" y="120"/>
                      <a:pt x="192" y="144"/>
                    </a:cubicBezTo>
                    <a:cubicBezTo>
                      <a:pt x="192" y="168"/>
                      <a:pt x="32" y="144"/>
                      <a:pt x="0" y="14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" name="Freeform 116"/>
              <p:cNvSpPr/>
              <p:nvPr/>
            </p:nvSpPr>
            <p:spPr bwMode="auto">
              <a:xfrm rot="2213814">
                <a:off x="2457" y="1113"/>
                <a:ext cx="192" cy="165"/>
              </a:xfrm>
              <a:custGeom>
                <a:avLst/>
                <a:gdLst>
                  <a:gd name="T0" fmla="*/ 0 w 192"/>
                  <a:gd name="T1" fmla="*/ 0 h 168"/>
                  <a:gd name="T2" fmla="*/ 192 w 192"/>
                  <a:gd name="T3" fmla="*/ 141 h 168"/>
                  <a:gd name="T4" fmla="*/ 0 w 192"/>
                  <a:gd name="T5" fmla="*/ 141 h 168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68"/>
                  <a:gd name="T11" fmla="*/ 192 w 192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68">
                    <a:moveTo>
                      <a:pt x="0" y="0"/>
                    </a:moveTo>
                    <a:cubicBezTo>
                      <a:pt x="96" y="60"/>
                      <a:pt x="192" y="120"/>
                      <a:pt x="192" y="144"/>
                    </a:cubicBezTo>
                    <a:cubicBezTo>
                      <a:pt x="192" y="168"/>
                      <a:pt x="32" y="144"/>
                      <a:pt x="0" y="14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" name="Freeform 120"/>
              <p:cNvSpPr/>
              <p:nvPr/>
            </p:nvSpPr>
            <p:spPr bwMode="auto">
              <a:xfrm>
                <a:off x="2217" y="480"/>
                <a:ext cx="96" cy="96"/>
              </a:xfrm>
              <a:custGeom>
                <a:avLst/>
                <a:gdLst>
                  <a:gd name="T0" fmla="*/ 0 w 96"/>
                  <a:gd name="T1" fmla="*/ 0 h 96"/>
                  <a:gd name="T2" fmla="*/ 96 w 96"/>
                  <a:gd name="T3" fmla="*/ 48 h 96"/>
                  <a:gd name="T4" fmla="*/ 0 w 96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96"/>
                  <a:gd name="T11" fmla="*/ 96 w 96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96">
                    <a:moveTo>
                      <a:pt x="0" y="0"/>
                    </a:moveTo>
                    <a:cubicBezTo>
                      <a:pt x="48" y="16"/>
                      <a:pt x="96" y="32"/>
                      <a:pt x="96" y="48"/>
                    </a:cubicBezTo>
                    <a:cubicBezTo>
                      <a:pt x="96" y="64"/>
                      <a:pt x="16" y="88"/>
                      <a:pt x="0" y="96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154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73" grpId="0"/>
      <p:bldP spid="6174" grpId="0"/>
      <p:bldP spid="6196" grpId="0"/>
      <p:bldP spid="61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149" y="24281"/>
            <a:ext cx="4950354" cy="99644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zh-CN" b="1" smtClean="0">
                <a:solidFill>
                  <a:schemeClr val="tx1"/>
                </a:solidFill>
                <a:ea typeface="隶书" pitchFamily="49" charset="-122"/>
              </a:rPr>
              <a:t>课堂练习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94043" y="988078"/>
            <a:ext cx="10989786" cy="454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4700" b="1">
                <a:solidFill>
                  <a:schemeClr val="accent2"/>
                </a:solidFill>
                <a:latin typeface="仿宋_GB2312" pitchFamily="49" charset="-122"/>
                <a:ea typeface="仿宋_GB2312" pitchFamily="49" charset="-122"/>
              </a:rPr>
              <a:t>望远镜</a:t>
            </a:r>
            <a:r>
              <a:rPr lang="zh-CN" altLang="en-US" sz="4700">
                <a:latin typeface="仿宋_GB2312" pitchFamily="49" charset="-122"/>
                <a:ea typeface="仿宋_GB2312" pitchFamily="49" charset="-122"/>
              </a:rPr>
              <a:t>物镜的作用是使远处的物体在焦点附近成</a:t>
            </a:r>
            <a:r>
              <a:rPr lang="en-US" altLang="zh-CN" sz="4700">
                <a:latin typeface="仿宋_GB2312" pitchFamily="49" charset="-122"/>
                <a:ea typeface="仿宋_GB2312" pitchFamily="49" charset="-122"/>
              </a:rPr>
              <a:t>(   )</a:t>
            </a:r>
            <a:r>
              <a:rPr lang="zh-CN" altLang="en-US" sz="4700">
                <a:latin typeface="仿宋_GB2312" pitchFamily="49" charset="-122"/>
                <a:ea typeface="仿宋_GB2312" pitchFamily="49" charset="-122"/>
              </a:rPr>
              <a:t>像（填</a:t>
            </a:r>
            <a:r>
              <a:rPr lang="zh-CN" altLang="en-US" sz="4700">
                <a:latin typeface="Courier New" pitchFamily="49" charset="0"/>
                <a:ea typeface="仿宋_GB2312" pitchFamily="49" charset="-122"/>
              </a:rPr>
              <a:t>“</a:t>
            </a:r>
            <a:r>
              <a:rPr lang="zh-CN" altLang="en-US" sz="4700">
                <a:latin typeface="仿宋_GB2312" pitchFamily="49" charset="-122"/>
                <a:ea typeface="仿宋_GB2312" pitchFamily="49" charset="-122"/>
              </a:rPr>
              <a:t>虚</a:t>
            </a:r>
            <a:r>
              <a:rPr lang="zh-CN" altLang="en-US" sz="4700">
                <a:latin typeface="Courier New" pitchFamily="49" charset="0"/>
                <a:ea typeface="仿宋_GB2312" pitchFamily="49" charset="-122"/>
              </a:rPr>
              <a:t>”</a:t>
            </a:r>
            <a:r>
              <a:rPr lang="zh-CN" altLang="en-US" sz="4700">
                <a:latin typeface="仿宋_GB2312" pitchFamily="49" charset="-122"/>
                <a:ea typeface="仿宋_GB2312" pitchFamily="49" charset="-122"/>
              </a:rPr>
              <a:t>或</a:t>
            </a:r>
            <a:r>
              <a:rPr lang="zh-CN" altLang="en-US" sz="4700">
                <a:latin typeface="Courier New" pitchFamily="49" charset="0"/>
                <a:ea typeface="仿宋_GB2312" pitchFamily="49" charset="-122"/>
              </a:rPr>
              <a:t>“</a:t>
            </a:r>
            <a:r>
              <a:rPr lang="zh-CN" altLang="en-US" sz="4700">
                <a:latin typeface="仿宋_GB2312" pitchFamily="49" charset="-122"/>
                <a:ea typeface="仿宋_GB2312" pitchFamily="49" charset="-122"/>
              </a:rPr>
              <a:t>实</a:t>
            </a:r>
            <a:r>
              <a:rPr lang="zh-CN" altLang="en-US" sz="4700">
                <a:latin typeface="Courier New" pitchFamily="49" charset="0"/>
                <a:ea typeface="仿宋_GB2312" pitchFamily="49" charset="-122"/>
              </a:rPr>
              <a:t>”</a:t>
            </a:r>
            <a:r>
              <a:rPr lang="zh-CN" altLang="en-US" sz="4700">
                <a:latin typeface="仿宋_GB2312" pitchFamily="49" charset="-122"/>
                <a:ea typeface="仿宋_GB2312" pitchFamily="49" charset="-122"/>
              </a:rPr>
              <a:t>）这个像是</a:t>
            </a:r>
            <a:r>
              <a:rPr lang="en-US" altLang="zh-CN" sz="4700">
                <a:latin typeface="仿宋_GB2312" pitchFamily="49" charset="-122"/>
                <a:ea typeface="仿宋_GB2312" pitchFamily="49" charset="-122"/>
              </a:rPr>
              <a:t>(      )</a:t>
            </a:r>
            <a:r>
              <a:rPr lang="zh-CN" altLang="en-US" sz="4700">
                <a:latin typeface="仿宋_GB2312" pitchFamily="49" charset="-122"/>
                <a:ea typeface="仿宋_GB2312" pitchFamily="49" charset="-122"/>
              </a:rPr>
              <a:t>（填</a:t>
            </a:r>
            <a:r>
              <a:rPr lang="zh-CN" altLang="en-US" sz="4700">
                <a:latin typeface="Courier New" pitchFamily="49" charset="0"/>
                <a:ea typeface="仿宋_GB2312" pitchFamily="49" charset="-122"/>
              </a:rPr>
              <a:t>“</a:t>
            </a:r>
            <a:r>
              <a:rPr lang="zh-CN" altLang="en-US" sz="4700">
                <a:latin typeface="仿宋_GB2312" pitchFamily="49" charset="-122"/>
                <a:ea typeface="仿宋_GB2312" pitchFamily="49" charset="-122"/>
              </a:rPr>
              <a:t>放大的</a:t>
            </a:r>
            <a:r>
              <a:rPr lang="zh-CN" altLang="en-US" sz="4700">
                <a:latin typeface="Courier New" pitchFamily="49" charset="0"/>
                <a:ea typeface="仿宋_GB2312" pitchFamily="49" charset="-122"/>
              </a:rPr>
              <a:t>”</a:t>
            </a:r>
            <a:r>
              <a:rPr lang="zh-CN" altLang="en-US" sz="4700">
                <a:latin typeface="仿宋_GB2312" pitchFamily="49" charset="-122"/>
                <a:ea typeface="仿宋_GB2312" pitchFamily="49" charset="-122"/>
              </a:rPr>
              <a:t>或</a:t>
            </a:r>
            <a:r>
              <a:rPr lang="zh-CN" altLang="en-US" sz="4700">
                <a:latin typeface="Courier New" pitchFamily="49" charset="0"/>
                <a:ea typeface="仿宋_GB2312" pitchFamily="49" charset="-122"/>
              </a:rPr>
              <a:t>“</a:t>
            </a:r>
            <a:r>
              <a:rPr lang="zh-CN" altLang="en-US" sz="4700">
                <a:latin typeface="仿宋_GB2312" pitchFamily="49" charset="-122"/>
                <a:ea typeface="仿宋_GB2312" pitchFamily="49" charset="-122"/>
              </a:rPr>
              <a:t>缩小的</a:t>
            </a:r>
            <a:r>
              <a:rPr lang="zh-CN" altLang="en-US" sz="4700">
                <a:latin typeface="Courier New" pitchFamily="49" charset="0"/>
                <a:ea typeface="仿宋_GB2312" pitchFamily="49" charset="-122"/>
              </a:rPr>
              <a:t>”</a:t>
            </a:r>
            <a:r>
              <a:rPr lang="zh-CN" altLang="en-US" sz="4700">
                <a:latin typeface="仿宋_GB2312" pitchFamily="49" charset="-122"/>
                <a:ea typeface="仿宋_GB2312" pitchFamily="49" charset="-122"/>
              </a:rPr>
              <a:t>），道理就像</a:t>
            </a:r>
            <a:r>
              <a:rPr lang="en-US" altLang="zh-CN" sz="4700">
                <a:latin typeface="仿宋_GB2312" pitchFamily="49" charset="-122"/>
                <a:ea typeface="仿宋_GB2312" pitchFamily="49" charset="-122"/>
              </a:rPr>
              <a:t>(     )</a:t>
            </a:r>
            <a:r>
              <a:rPr lang="zh-CN" altLang="en-US" sz="4700">
                <a:latin typeface="仿宋_GB2312" pitchFamily="49" charset="-122"/>
                <a:ea typeface="仿宋_GB2312" pitchFamily="49" charset="-122"/>
              </a:rPr>
              <a:t>的镜头成像一样，目镜的作用则像一个</a:t>
            </a:r>
            <a:r>
              <a:rPr lang="en-US" altLang="zh-CN" sz="4700">
                <a:latin typeface="仿宋_GB2312" pitchFamily="49" charset="-122"/>
                <a:ea typeface="仿宋_GB2312" pitchFamily="49" charset="-122"/>
              </a:rPr>
              <a:t>(      )</a:t>
            </a:r>
            <a:r>
              <a:rPr lang="zh-CN" altLang="en-US" sz="4700">
                <a:latin typeface="仿宋_GB2312" pitchFamily="49" charset="-122"/>
                <a:ea typeface="仿宋_GB2312" pitchFamily="49" charset="-122"/>
              </a:rPr>
              <a:t>用来把这个像放大。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556959" y="1742099"/>
            <a:ext cx="891064" cy="61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</a:rPr>
              <a:t>实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372993" y="2512275"/>
            <a:ext cx="1881135" cy="61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</a:rPr>
              <a:t>缩小的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6388020" y="3201753"/>
            <a:ext cx="2079149" cy="61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</a:rPr>
              <a:t>照相机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8166022" y="3979467"/>
            <a:ext cx="2079149" cy="61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</a:rPr>
              <a:t>放大镜</a:t>
            </a:r>
          </a:p>
        </p:txBody>
      </p:sp>
    </p:spTree>
    <p:extLst>
      <p:ext uri="{BB962C8B-B14F-4D97-AF65-F5344CB8AC3E}">
        <p14:creationId xmlns:p14="http://schemas.microsoft.com/office/powerpoint/2010/main" val="336891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6801" y="24103"/>
            <a:ext cx="4476622" cy="921187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zh-CN" b="1" smtClean="0">
                <a:solidFill>
                  <a:schemeClr val="tx1"/>
                </a:solidFill>
                <a:ea typeface="隶书" pitchFamily="49" charset="-122"/>
              </a:rPr>
              <a:t>课堂练习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90071" y="930348"/>
            <a:ext cx="10593758" cy="564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4700">
                <a:latin typeface="仿宋_GB2312" pitchFamily="49" charset="-122"/>
                <a:ea typeface="仿宋_GB2312" pitchFamily="49" charset="-122"/>
              </a:rPr>
              <a:t>望远镜的物镜的直径比我们眼睛的瞳孔大得多，是为了</a:t>
            </a:r>
            <a:r>
              <a:rPr lang="en-US" altLang="zh-CN" sz="4700">
                <a:latin typeface="仿宋_GB2312" pitchFamily="49" charset="-122"/>
                <a:ea typeface="仿宋_GB2312" pitchFamily="49" charset="-122"/>
              </a:rPr>
              <a:t>(                ).</a:t>
            </a:r>
          </a:p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altLang="zh-CN" sz="4700">
              <a:latin typeface="仿宋_GB2312" pitchFamily="49" charset="-122"/>
              <a:ea typeface="仿宋_GB2312" pitchFamily="49" charset="-122"/>
            </a:endParaRPr>
          </a:p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4700">
                <a:latin typeface="仿宋_GB2312" pitchFamily="49" charset="-122"/>
                <a:ea typeface="仿宋_GB2312" pitchFamily="49" charset="-122"/>
              </a:rPr>
              <a:t>把天文望远镜安置在大气层外，是为了</a:t>
            </a:r>
            <a:r>
              <a:rPr lang="en-US" altLang="zh-CN" sz="4700">
                <a:latin typeface="仿宋_GB2312" pitchFamily="49" charset="-122"/>
                <a:ea typeface="仿宋_GB2312" pitchFamily="49" charset="-122"/>
              </a:rPr>
              <a:t>(                      ).</a:t>
            </a:r>
          </a:p>
          <a:p>
            <a:pPr eaLnBrk="1" hangingPunct="1">
              <a:spcBef>
                <a:spcPct val="50000"/>
              </a:spcBef>
            </a:pPr>
            <a:endParaRPr lang="en-US" altLang="zh-CN" sz="470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097186" y="1696477"/>
            <a:ext cx="5643404" cy="110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</a:rPr>
              <a:t>可以会聚更多的光</a:t>
            </a:r>
            <a:r>
              <a:rPr lang="en-US" altLang="zh-CN" b="1">
                <a:solidFill>
                  <a:srgbClr val="FF3300"/>
                </a:solidFill>
              </a:rPr>
              <a:t>,</a:t>
            </a:r>
            <a:r>
              <a:rPr lang="zh-CN" altLang="en-US" b="1">
                <a:solidFill>
                  <a:srgbClr val="FF3300"/>
                </a:solidFill>
              </a:rPr>
              <a:t>使得所成的像更加明亮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198009" y="4665229"/>
            <a:ext cx="6362107" cy="110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</a:rPr>
              <a:t>免受大气层的干扰，得到更清晰的天体照片</a:t>
            </a:r>
          </a:p>
        </p:txBody>
      </p:sp>
    </p:spTree>
    <p:extLst>
      <p:ext uri="{BB962C8B-B14F-4D97-AF65-F5344CB8AC3E}">
        <p14:creationId xmlns:p14="http://schemas.microsoft.com/office/powerpoint/2010/main" val="306959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Group 2"/>
          <p:cNvGraphicFramePr>
            <a:graphicFrameLocks noGrp="1"/>
          </p:cNvGraphicFramePr>
          <p:nvPr/>
        </p:nvGraphicFramePr>
        <p:xfrm>
          <a:off x="396029" y="1216096"/>
          <a:ext cx="11088793" cy="5396427"/>
        </p:xfrm>
        <a:graphic>
          <a:graphicData uri="http://schemas.openxmlformats.org/drawingml/2006/table">
            <a:tbl>
              <a:tblPr/>
              <a:tblGrid>
                <a:gridCol w="2033771"/>
                <a:gridCol w="2619562"/>
                <a:gridCol w="2574184"/>
                <a:gridCol w="3861276"/>
              </a:tblGrid>
              <a:tr h="9453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8809" marR="118809" marT="45604" marB="456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物镜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的作用</a:t>
                      </a:r>
                    </a:p>
                  </a:txBody>
                  <a:tcPr marL="118809" marR="118809" marT="45604" marB="456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目镜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的作用</a:t>
                      </a:r>
                    </a:p>
                  </a:txBody>
                  <a:tcPr marL="118809" marR="118809" marT="45604" marB="456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增大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视角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的方法</a:t>
                      </a:r>
                    </a:p>
                  </a:txBody>
                  <a:tcPr marL="118809" marR="118809" marT="45604" marB="456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47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显微镜</a:t>
                      </a:r>
                    </a:p>
                  </a:txBody>
                  <a:tcPr marL="118809" marR="118809" marT="45604" marB="456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8809" marR="118809" marT="45604" marB="456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8809" marR="118809" marT="45604" marB="456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8809" marR="118809" marT="45604" marB="456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63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望远镜</a:t>
                      </a:r>
                    </a:p>
                  </a:txBody>
                  <a:tcPr marL="118809" marR="118809" marT="45604" marB="456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8809" marR="118809" marT="45604" marB="456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8809" marR="118809" marT="45604" marB="456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8809" marR="118809" marT="45604" marB="456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0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326801" y="24104"/>
            <a:ext cx="8225935" cy="880105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小 结</a:t>
            </a:r>
            <a:r>
              <a:rPr lang="en-US" altLang="zh-CN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lang="zh-CN" altLang="en-US" sz="4700">
                <a:latin typeface="隶书" pitchFamily="49" charset="-122"/>
                <a:ea typeface="隶书" pitchFamily="49" charset="-122"/>
              </a:rPr>
              <a:t>你学会了什么</a:t>
            </a:r>
            <a:r>
              <a:rPr lang="en-US" altLang="zh-CN" sz="4700">
                <a:latin typeface="隶书" pitchFamily="49" charset="-122"/>
                <a:ea typeface="隶书" pitchFamily="49" charset="-122"/>
              </a:rPr>
              <a:t>?</a:t>
            </a:r>
          </a:p>
        </p:txBody>
      </p:sp>
      <p:sp>
        <p:nvSpPr>
          <p:cNvPr id="19482" name="Text Box 53"/>
          <p:cNvSpPr txBox="1">
            <a:spLocks noChangeArrowheads="1"/>
          </p:cNvSpPr>
          <p:nvPr/>
        </p:nvSpPr>
        <p:spPr bwMode="auto">
          <a:xfrm>
            <a:off x="1662495" y="4048904"/>
            <a:ext cx="240022" cy="61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endParaRPr lang="zh-CN" altLang="en-US" sz="3100"/>
          </a:p>
        </p:txBody>
      </p:sp>
      <p:sp>
        <p:nvSpPr>
          <p:cNvPr id="20507" name="Text Box 54"/>
          <p:cNvSpPr txBox="1">
            <a:spLocks noChangeArrowheads="1"/>
          </p:cNvSpPr>
          <p:nvPr/>
        </p:nvSpPr>
        <p:spPr bwMode="auto">
          <a:xfrm>
            <a:off x="2574184" y="2204176"/>
            <a:ext cx="2178156" cy="176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600" b="1"/>
              <a:t>使被观察的物体成一个</a:t>
            </a:r>
            <a:r>
              <a:rPr lang="zh-CN" altLang="en-US" sz="2600" b="1">
                <a:solidFill>
                  <a:srgbClr val="FF3300"/>
                </a:solidFill>
              </a:rPr>
              <a:t>倒立</a:t>
            </a:r>
            <a:r>
              <a:rPr lang="zh-CN" altLang="en-US" sz="2600" b="1"/>
              <a:t>的</a:t>
            </a:r>
            <a:r>
              <a:rPr lang="zh-CN" altLang="en-US" sz="2600" b="1">
                <a:solidFill>
                  <a:srgbClr val="FF3300"/>
                </a:solidFill>
              </a:rPr>
              <a:t>放大</a:t>
            </a:r>
            <a:r>
              <a:rPr lang="zh-CN" altLang="en-US" sz="2600" b="1"/>
              <a:t>的</a:t>
            </a:r>
            <a:r>
              <a:rPr lang="zh-CN" altLang="en-US" sz="2600" b="1">
                <a:solidFill>
                  <a:srgbClr val="FF3300"/>
                </a:solidFill>
              </a:rPr>
              <a:t>实像</a:t>
            </a:r>
            <a:endParaRPr lang="zh-CN" altLang="en-US" sz="2400"/>
          </a:p>
        </p:txBody>
      </p:sp>
      <p:sp>
        <p:nvSpPr>
          <p:cNvPr id="20508" name="Text Box 55"/>
          <p:cNvSpPr txBox="1">
            <a:spLocks noChangeArrowheads="1"/>
          </p:cNvSpPr>
          <p:nvPr/>
        </p:nvSpPr>
        <p:spPr bwMode="auto">
          <a:xfrm>
            <a:off x="5247375" y="2280179"/>
            <a:ext cx="2277163" cy="20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3100" b="1"/>
              <a:t>把物镜成的实像，再一次</a:t>
            </a:r>
            <a:r>
              <a:rPr lang="zh-CN" altLang="en-US" sz="3100" b="1">
                <a:solidFill>
                  <a:srgbClr val="FF3300"/>
                </a:solidFill>
              </a:rPr>
              <a:t>放大</a:t>
            </a:r>
            <a:r>
              <a:rPr lang="zh-CN" altLang="en-US" sz="3100" b="1"/>
              <a:t>成</a:t>
            </a:r>
            <a:r>
              <a:rPr lang="zh-CN" altLang="en-US" sz="3100" b="1">
                <a:solidFill>
                  <a:srgbClr val="FF3300"/>
                </a:solidFill>
              </a:rPr>
              <a:t>虚像</a:t>
            </a:r>
            <a:endParaRPr lang="zh-CN" altLang="en-US" sz="2600"/>
          </a:p>
        </p:txBody>
      </p:sp>
      <p:sp>
        <p:nvSpPr>
          <p:cNvPr id="20509" name="Text Box 56"/>
          <p:cNvSpPr txBox="1">
            <a:spLocks noChangeArrowheads="1"/>
          </p:cNvSpPr>
          <p:nvPr/>
        </p:nvSpPr>
        <p:spPr bwMode="auto">
          <a:xfrm>
            <a:off x="7749217" y="2736295"/>
            <a:ext cx="3663262" cy="6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700" b="1"/>
              <a:t>把物体的像</a:t>
            </a:r>
            <a:r>
              <a:rPr lang="zh-CN" altLang="en-US" sz="3700" b="1">
                <a:solidFill>
                  <a:srgbClr val="FF3300"/>
                </a:solidFill>
              </a:rPr>
              <a:t>放大</a:t>
            </a:r>
          </a:p>
        </p:txBody>
      </p:sp>
      <p:sp>
        <p:nvSpPr>
          <p:cNvPr id="20510" name="Text Box 57"/>
          <p:cNvSpPr txBox="1">
            <a:spLocks noChangeArrowheads="1"/>
          </p:cNvSpPr>
          <p:nvPr/>
        </p:nvSpPr>
        <p:spPr bwMode="auto">
          <a:xfrm>
            <a:off x="2574184" y="4332342"/>
            <a:ext cx="2475177" cy="20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100" b="1"/>
              <a:t>使远处的物体在焦点附近成</a:t>
            </a:r>
            <a:r>
              <a:rPr lang="zh-CN" altLang="en-US" sz="3100" b="1">
                <a:solidFill>
                  <a:srgbClr val="FF3300"/>
                </a:solidFill>
              </a:rPr>
              <a:t>倒立</a:t>
            </a:r>
            <a:r>
              <a:rPr lang="zh-CN" altLang="en-US" sz="3100" b="1"/>
              <a:t>的</a:t>
            </a:r>
            <a:r>
              <a:rPr lang="zh-CN" altLang="en-US" sz="3100" b="1">
                <a:solidFill>
                  <a:srgbClr val="FF3300"/>
                </a:solidFill>
              </a:rPr>
              <a:t>缩小</a:t>
            </a:r>
            <a:r>
              <a:rPr lang="zh-CN" altLang="en-US" sz="3100" b="1"/>
              <a:t>的</a:t>
            </a:r>
            <a:r>
              <a:rPr lang="zh-CN" altLang="en-US" sz="3100" b="1">
                <a:solidFill>
                  <a:srgbClr val="FF3300"/>
                </a:solidFill>
              </a:rPr>
              <a:t>实像</a:t>
            </a:r>
          </a:p>
        </p:txBody>
      </p:sp>
      <p:sp>
        <p:nvSpPr>
          <p:cNvPr id="20511" name="Text Box 58"/>
          <p:cNvSpPr txBox="1">
            <a:spLocks noChangeArrowheads="1"/>
          </p:cNvSpPr>
          <p:nvPr/>
        </p:nvSpPr>
        <p:spPr bwMode="auto">
          <a:xfrm>
            <a:off x="5049361" y="4577936"/>
            <a:ext cx="2673191" cy="159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3100" b="1"/>
              <a:t>把物镜成的实像，</a:t>
            </a:r>
            <a:r>
              <a:rPr lang="zh-CN" altLang="en-US" sz="3100" b="1">
                <a:solidFill>
                  <a:srgbClr val="FF3300"/>
                </a:solidFill>
              </a:rPr>
              <a:t>放大</a:t>
            </a:r>
            <a:r>
              <a:rPr lang="zh-CN" altLang="en-US" sz="3100" b="1"/>
              <a:t>成</a:t>
            </a:r>
            <a:r>
              <a:rPr lang="zh-CN" altLang="en-US" sz="3100" b="1">
                <a:solidFill>
                  <a:srgbClr val="FF3300"/>
                </a:solidFill>
              </a:rPr>
              <a:t>虚像</a:t>
            </a:r>
            <a:endParaRPr lang="zh-CN" altLang="en-US" sz="2600"/>
          </a:p>
        </p:txBody>
      </p:sp>
      <p:sp>
        <p:nvSpPr>
          <p:cNvPr id="20512" name="Text Box 59"/>
          <p:cNvSpPr txBox="1">
            <a:spLocks noChangeArrowheads="1"/>
          </p:cNvSpPr>
          <p:nvPr/>
        </p:nvSpPr>
        <p:spPr bwMode="auto">
          <a:xfrm>
            <a:off x="7722553" y="4684359"/>
            <a:ext cx="3564255" cy="138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3700" b="1"/>
              <a:t>把物体的像</a:t>
            </a:r>
            <a:r>
              <a:rPr lang="zh-CN" altLang="en-US" sz="3700" b="1">
                <a:solidFill>
                  <a:srgbClr val="FF3300"/>
                </a:solidFill>
              </a:rPr>
              <a:t>移近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3700" b="1"/>
              <a:t>把物体的像</a:t>
            </a:r>
            <a:r>
              <a:rPr lang="zh-CN" altLang="en-US" sz="3700" b="1">
                <a:solidFill>
                  <a:srgbClr val="FF3300"/>
                </a:solidFill>
              </a:rPr>
              <a:t>放大</a:t>
            </a:r>
            <a:endParaRPr lang="zh-CN" altLang="en-US" sz="3100"/>
          </a:p>
        </p:txBody>
      </p:sp>
    </p:spTree>
    <p:extLst>
      <p:ext uri="{BB962C8B-B14F-4D97-AF65-F5344CB8AC3E}">
        <p14:creationId xmlns:p14="http://schemas.microsoft.com/office/powerpoint/2010/main" val="421727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7" grpId="0"/>
      <p:bldP spid="20508" grpId="0"/>
      <p:bldP spid="20509" grpId="0"/>
      <p:bldP spid="20510" grpId="0"/>
      <p:bldP spid="20511" grpId="0"/>
      <p:bldP spid="205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806566" y="2845672"/>
            <a:ext cx="10098723" cy="1140090"/>
          </a:xfrm>
          <a:prstGeom prst="rect">
            <a:avLst/>
          </a:prstGeom>
        </p:spPr>
        <p:txBody>
          <a:bodyPr vert="horz" lIns="119814" tIns="59907" rIns="119814" bIns="599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7100" b="1">
                <a:solidFill>
                  <a:schemeClr val="accent2"/>
                </a:solidFill>
                <a:ea typeface="华文彩云" pitchFamily="2" charset="-122"/>
              </a:rPr>
              <a:t>谢谢！</a:t>
            </a:r>
            <a:endParaRPr lang="zh-CN" altLang="zh-CN" sz="7100" b="1">
              <a:solidFill>
                <a:schemeClr val="accent2"/>
              </a:solidFill>
              <a:ea typeface="华文彩云" pitchFamily="2" charset="-122"/>
            </a:endParaRP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6319667" y="15420768"/>
            <a:ext cx="429031" cy="320914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76776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3087" y="1313413"/>
            <a:ext cx="3789189" cy="282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2468" y="1313413"/>
            <a:ext cx="4204631" cy="282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7835" y="4356768"/>
            <a:ext cx="2619691" cy="397983"/>
          </a:xfrm>
          <a:prstGeom prst="rect">
            <a:avLst/>
          </a:prstGeom>
          <a:noFill/>
        </p:spPr>
        <p:txBody>
          <a:bodyPr wrap="square" lIns="119814" tIns="59907" rIns="119814" bIns="59907" rtlCol="0">
            <a:spAutoFit/>
          </a:bodyPr>
          <a:lstStyle/>
          <a:p>
            <a:r>
              <a:rPr lang="zh-CN" altLang="en-US" smtClean="0"/>
              <a:t>遥远而神秘的星系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515765" y="4335591"/>
            <a:ext cx="2738038" cy="397983"/>
          </a:xfrm>
          <a:prstGeom prst="rect">
            <a:avLst/>
          </a:prstGeom>
          <a:noFill/>
        </p:spPr>
        <p:txBody>
          <a:bodyPr wrap="square" lIns="119814" tIns="59907" rIns="119814" bIns="59907" rtlCol="0">
            <a:spAutoFit/>
          </a:bodyPr>
          <a:lstStyle/>
          <a:p>
            <a:r>
              <a:rPr lang="zh-CN" altLang="en-US" smtClean="0"/>
              <a:t>微小而精致的雪花</a:t>
            </a:r>
            <a:endParaRPr lang="zh-CN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18473" y="164218"/>
            <a:ext cx="3461735" cy="861896"/>
          </a:xfrm>
          <a:prstGeom prst="rect">
            <a:avLst/>
          </a:prstGeom>
        </p:spPr>
        <p:txBody>
          <a:bodyPr vert="horz" lIns="119814" tIns="59907" rIns="119814" bIns="599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47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新课导入</a:t>
            </a:r>
            <a:r>
              <a:rPr lang="en-US" altLang="zh-CN" sz="47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: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30207" y="5281011"/>
            <a:ext cx="8601969" cy="861896"/>
          </a:xfrm>
          <a:prstGeom prst="rect">
            <a:avLst/>
          </a:prstGeom>
        </p:spPr>
        <p:txBody>
          <a:bodyPr vert="horz" lIns="119814" tIns="59907" rIns="119814" bIns="599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47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怎样才能观察到这些东西呢？</a:t>
            </a:r>
            <a:endParaRPr lang="en-US" altLang="zh-CN" sz="47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488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663737881"/>
              </p:ext>
            </p:extLst>
          </p:nvPr>
        </p:nvGraphicFramePr>
        <p:xfrm>
          <a:off x="1980142" y="1393443"/>
          <a:ext cx="7920567" cy="4053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2759371" y="475458"/>
            <a:ext cx="5613624" cy="1140090"/>
          </a:xfrm>
          <a:prstGeom prst="rect">
            <a:avLst/>
          </a:prstGeom>
        </p:spPr>
        <p:txBody>
          <a:bodyPr vert="horz" lIns="119814" tIns="59907" rIns="119814" bIns="599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7100" b="1">
                <a:solidFill>
                  <a:schemeClr val="tx1"/>
                </a:solidFill>
                <a:ea typeface="华文彩云" pitchFamily="2" charset="-122"/>
              </a:rPr>
              <a:t>目录</a:t>
            </a:r>
            <a:endParaRPr lang="zh-CN" altLang="zh-CN" sz="7100" b="1">
              <a:solidFill>
                <a:schemeClr val="tx1"/>
              </a:solidFill>
              <a:ea typeface="华文彩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97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E63BB2-DE31-4CCD-803C-52C215A09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CE63BB2-DE31-4CCD-803C-52C215A09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65A639-1E60-492F-98A6-BFCBD3D60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CE65A639-1E60-492F-98A6-BFCBD3D60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917660-5C03-46CC-A2BC-D6926A3E3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0C917660-5C03-46CC-A2BC-D6926A3E34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B6A7AE-233E-46B4-B511-98DD1B2BB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43B6A7AE-233E-46B4-B511-98DD1B2BB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19EAE-BF31-415E-AEFD-8474FEDEC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7F19EAE-BF31-415E-AEFD-8474FEDEC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40DF71-5E92-48F5-98D1-A61C95A8E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840DF71-5E92-48F5-98D1-A61C95A8E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3241" y="451517"/>
            <a:ext cx="3461735" cy="861896"/>
          </a:xfrm>
          <a:prstGeom prst="rect">
            <a:avLst/>
          </a:prstGeom>
        </p:spPr>
        <p:txBody>
          <a:bodyPr vert="horz" lIns="119814" tIns="59907" rIns="119814" bIns="599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47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学习目标</a:t>
            </a:r>
            <a:r>
              <a:rPr lang="en-US" altLang="zh-CN" sz="47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:</a:t>
            </a:r>
          </a:p>
        </p:txBody>
      </p:sp>
      <p:sp>
        <p:nvSpPr>
          <p:cNvPr id="3" name="矩形 2"/>
          <p:cNvSpPr/>
          <p:nvPr/>
        </p:nvSpPr>
        <p:spPr>
          <a:xfrm>
            <a:off x="595552" y="1409179"/>
            <a:ext cx="7765513" cy="1841958"/>
          </a:xfrm>
          <a:prstGeom prst="rect">
            <a:avLst/>
          </a:prstGeom>
        </p:spPr>
        <p:txBody>
          <a:bodyPr wrap="square" lIns="119814" tIns="59907" rIns="119814" bIns="59907">
            <a:spAutoFit/>
          </a:bodyPr>
          <a:lstStyle/>
          <a:p>
            <a:r>
              <a:rPr lang="en-US" altLang="zh-CN" sz="3700"/>
              <a:t>1.</a:t>
            </a:r>
            <a:r>
              <a:rPr lang="zh-CN" altLang="en-US" sz="3700"/>
              <a:t>了解视角的有关知识。</a:t>
            </a:r>
          </a:p>
          <a:p>
            <a:r>
              <a:rPr lang="en-US" altLang="zh-CN" sz="3700"/>
              <a:t>2.</a:t>
            </a:r>
            <a:r>
              <a:rPr lang="zh-CN" altLang="en-US" sz="3700"/>
              <a:t>了解显微镜和望远镜的基本结构。</a:t>
            </a:r>
          </a:p>
          <a:p>
            <a:r>
              <a:rPr lang="en-US" altLang="zh-CN" sz="3700"/>
              <a:t>3.</a:t>
            </a:r>
            <a:r>
              <a:rPr lang="zh-CN" altLang="en-US" sz="3700"/>
              <a:t>了解显微镜和望远镜的基本原理。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16271" y="3490552"/>
            <a:ext cx="7769490" cy="861896"/>
          </a:xfrm>
          <a:prstGeom prst="rect">
            <a:avLst/>
          </a:prstGeom>
        </p:spPr>
        <p:txBody>
          <a:bodyPr vert="horz" lIns="119814" tIns="59907" rIns="119814" bIns="599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7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重点</a:t>
            </a:r>
            <a:r>
              <a:rPr lang="en-US" altLang="zh-CN" sz="47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lang="zh-CN" altLang="zh-CN" sz="3700" kern="100">
                <a:solidFill>
                  <a:srgbClr val="FF0000"/>
                </a:solidFill>
                <a:latin typeface="+mn-ea"/>
                <a:ea typeface="+mn-ea"/>
                <a:cs typeface="Times New Roman"/>
              </a:rPr>
              <a:t>了解显微镜、望远镜的原理</a:t>
            </a:r>
            <a:endParaRPr lang="en-US" altLang="zh-CN" sz="370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8732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806566" y="2845672"/>
            <a:ext cx="10098723" cy="1140090"/>
          </a:xfrm>
          <a:prstGeom prst="rect">
            <a:avLst/>
          </a:prstGeom>
        </p:spPr>
        <p:txBody>
          <a:bodyPr vert="horz" lIns="119814" tIns="59907" rIns="119814" bIns="599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7100" b="1">
                <a:solidFill>
                  <a:schemeClr val="accent2"/>
                </a:solidFill>
                <a:ea typeface="华文彩云" pitchFamily="2" charset="-122"/>
              </a:rPr>
              <a:t>一、视角</a:t>
            </a:r>
            <a:endParaRPr lang="zh-CN" altLang="zh-CN" sz="7100" b="1">
              <a:solidFill>
                <a:schemeClr val="accent2"/>
              </a:solidFill>
              <a:ea typeface="华文彩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039772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024"/>
            <a:ext cx="2277163" cy="4560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5200">
                <a:latin typeface="隶书" pitchFamily="49" charset="-122"/>
                <a:ea typeface="隶书" pitchFamily="49" charset="-122"/>
              </a:rPr>
              <a:t>视角</a:t>
            </a:r>
            <a:r>
              <a:rPr lang="en-US" altLang="zh-CN" sz="5200">
                <a:latin typeface="隶书" pitchFamily="49" charset="-122"/>
                <a:ea typeface="隶书" pitchFamily="49" charset="-122"/>
              </a:rPr>
              <a:t>: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91064" y="1064084"/>
            <a:ext cx="10098723" cy="192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5800" b="1"/>
              <a:t>从眼睛的光心向观察物体的两端所引的两条直线的</a:t>
            </a:r>
            <a:r>
              <a:rPr lang="zh-CN" altLang="en-US" sz="5800" b="1">
                <a:solidFill>
                  <a:srgbClr val="FF0000"/>
                </a:solidFill>
              </a:rPr>
              <a:t>夹角</a:t>
            </a:r>
            <a:r>
              <a:rPr lang="zh-CN" altLang="en-US" sz="5800" b="1"/>
              <a:t>。</a:t>
            </a:r>
          </a:p>
        </p:txBody>
      </p:sp>
      <p:grpSp>
        <p:nvGrpSpPr>
          <p:cNvPr id="3076" name="Group 4"/>
          <p:cNvGrpSpPr/>
          <p:nvPr/>
        </p:nvGrpSpPr>
        <p:grpSpPr>
          <a:xfrm>
            <a:off x="891064" y="3183543"/>
            <a:ext cx="9399486" cy="3056073"/>
            <a:chOff x="0" y="0"/>
            <a:chExt cx="4557" cy="1930"/>
          </a:xfrm>
        </p:grpSpPr>
        <p:pic>
          <p:nvPicPr>
            <p:cNvPr id="3077" name="Picture 5" descr="人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970"/>
              <a:ext cx="431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 descr="树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52" y="0"/>
              <a:ext cx="1005" cy="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Line 7"/>
            <p:cNvSpPr>
              <a:spLocks noChangeShapeType="1"/>
            </p:cNvSpPr>
            <p:nvPr/>
          </p:nvSpPr>
          <p:spPr bwMode="auto">
            <a:xfrm flipV="1">
              <a:off x="336" y="28"/>
              <a:ext cx="374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0" name="Line 8"/>
            <p:cNvSpPr>
              <a:spLocks noChangeShapeType="1"/>
            </p:cNvSpPr>
            <p:nvPr/>
          </p:nvSpPr>
          <p:spPr bwMode="auto">
            <a:xfrm>
              <a:off x="327" y="1249"/>
              <a:ext cx="36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1" name="Arc 9"/>
            <p:cNvSpPr/>
            <p:nvPr/>
          </p:nvSpPr>
          <p:spPr bwMode="auto">
            <a:xfrm>
              <a:off x="864" y="1066"/>
              <a:ext cx="48" cy="279"/>
            </a:xfrm>
            <a:custGeom>
              <a:avLst/>
              <a:gdLst>
                <a:gd name="T0" fmla="*/ 0 w 21600"/>
                <a:gd name="T1" fmla="*/ 0 h 21600"/>
                <a:gd name="T2" fmla="*/ 48 w 21600"/>
                <a:gd name="T3" fmla="*/ 279 h 21600"/>
                <a:gd name="T4" fmla="*/ 0 w 21600"/>
                <a:gd name="T5" fmla="*/ 0 h 21600"/>
                <a:gd name="T6" fmla="*/ 48 w 21600"/>
                <a:gd name="T7" fmla="*/ 279 h 21600"/>
                <a:gd name="T8" fmla="*/ 0 w 21600"/>
                <a:gd name="T9" fmla="*/ 279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1152" y="1018"/>
              <a:ext cx="86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100"/>
                <a:t>视角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965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94043" y="3803334"/>
            <a:ext cx="10890779" cy="282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5800" b="1">
                <a:solidFill>
                  <a:srgbClr val="FF3300"/>
                </a:solidFill>
              </a:rPr>
              <a:t>视角的大小不仅与物体的</a:t>
            </a:r>
            <a:r>
              <a:rPr lang="zh-CN" altLang="en-US" sz="5800" b="1">
                <a:solidFill>
                  <a:schemeClr val="accent2"/>
                </a:solidFill>
              </a:rPr>
              <a:t>大小</a:t>
            </a:r>
            <a:r>
              <a:rPr lang="zh-CN" altLang="en-US" sz="5800" b="1">
                <a:solidFill>
                  <a:srgbClr val="FF3300"/>
                </a:solidFill>
              </a:rPr>
              <a:t>有关，还与物体到眼睛的</a:t>
            </a:r>
            <a:r>
              <a:rPr lang="zh-CN" altLang="en-US" sz="5800" b="1">
                <a:solidFill>
                  <a:schemeClr val="accent2"/>
                </a:solidFill>
              </a:rPr>
              <a:t>距离</a:t>
            </a:r>
            <a:r>
              <a:rPr lang="zh-CN" altLang="en-US" sz="5800" b="1">
                <a:solidFill>
                  <a:srgbClr val="FF3300"/>
                </a:solidFill>
              </a:rPr>
              <a:t>有关。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8048"/>
            <a:ext cx="6633475" cy="98807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mtClean="0">
                <a:solidFill>
                  <a:schemeClr val="tx1"/>
                </a:solidFill>
                <a:ea typeface="隶书" pitchFamily="49" charset="-122"/>
              </a:rPr>
              <a:t>视角的有关知识</a:t>
            </a:r>
            <a:r>
              <a:rPr lang="en-US" altLang="zh-CN" smtClean="0">
                <a:solidFill>
                  <a:schemeClr val="tx1"/>
                </a:solidFill>
                <a:ea typeface="隶书" pitchFamily="49" charset="-122"/>
              </a:rPr>
              <a:t>: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94042" y="1748137"/>
            <a:ext cx="10296737" cy="266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814" tIns="59907" rIns="119814" bIns="5990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5800" b="1">
                <a:solidFill>
                  <a:srgbClr val="FF3300"/>
                </a:solidFill>
              </a:rPr>
              <a:t>视角越大，对物体的观察越清楚。</a:t>
            </a:r>
          </a:p>
          <a:p>
            <a:pPr eaLnBrk="1" hangingPunct="1">
              <a:spcBef>
                <a:spcPct val="50000"/>
              </a:spcBef>
            </a:pPr>
            <a:endParaRPr lang="en-US" altLang="zh-CN" sz="3100"/>
          </a:p>
        </p:txBody>
      </p:sp>
    </p:spTree>
    <p:extLst>
      <p:ext uri="{BB962C8B-B14F-4D97-AF65-F5344CB8AC3E}">
        <p14:creationId xmlns:p14="http://schemas.microsoft.com/office/powerpoint/2010/main" val="191355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806566" y="2845672"/>
            <a:ext cx="10098723" cy="1140090"/>
          </a:xfrm>
          <a:prstGeom prst="rect">
            <a:avLst/>
          </a:prstGeom>
        </p:spPr>
        <p:txBody>
          <a:bodyPr vert="horz" lIns="119814" tIns="59907" rIns="119814" bIns="599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7100" b="1">
                <a:solidFill>
                  <a:schemeClr val="accent2"/>
                </a:solidFill>
                <a:ea typeface="华文彩云" pitchFamily="2" charset="-122"/>
              </a:rPr>
              <a:t>二、显微镜</a:t>
            </a:r>
            <a:endParaRPr lang="zh-CN" altLang="zh-CN" sz="7100" b="1">
              <a:solidFill>
                <a:schemeClr val="accent2"/>
              </a:solidFill>
              <a:ea typeface="华文彩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43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935</Words>
  <Application>Microsoft Office PowerPoint</Application>
  <PresentationFormat>自定义</PresentationFormat>
  <Paragraphs>119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5.5显微镜与望远镜</vt:lpstr>
      <vt:lpstr>复习:凸透镜成像规律</vt:lpstr>
      <vt:lpstr>PowerPoint 演示文稿</vt:lpstr>
      <vt:lpstr>PowerPoint 演示文稿</vt:lpstr>
      <vt:lpstr>PowerPoint 演示文稿</vt:lpstr>
      <vt:lpstr>PowerPoint 演示文稿</vt:lpstr>
      <vt:lpstr>视角:</vt:lpstr>
      <vt:lpstr>视角的有关知识:</vt:lpstr>
      <vt:lpstr>PowerPoint 演示文稿</vt:lpstr>
      <vt:lpstr>显微镜结构图</vt:lpstr>
      <vt:lpstr>原理光路图</vt:lpstr>
      <vt:lpstr>光路图说明:</vt:lpstr>
      <vt:lpstr>显微镜的原理</vt:lpstr>
      <vt:lpstr>PowerPoint 演示文稿</vt:lpstr>
      <vt:lpstr>望远镜结构图</vt:lpstr>
      <vt:lpstr>原理光路图:</vt:lpstr>
      <vt:lpstr>望远镜的原理</vt:lpstr>
      <vt:lpstr>PowerPoint 演示文稿</vt:lpstr>
      <vt:lpstr>课堂练习</vt:lpstr>
      <vt:lpstr>课堂练习</vt:lpstr>
      <vt:lpstr>课堂练习</vt:lpstr>
      <vt:lpstr>小 结:你学会了什么?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20</cp:revision>
  <dcterms:created xsi:type="dcterms:W3CDTF">2021-01-05T11:00:49Z</dcterms:created>
  <dcterms:modified xsi:type="dcterms:W3CDTF">2021-01-05T11:34:36Z</dcterms:modified>
</cp:coreProperties>
</file>