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1522" r:id="rId5"/>
    <p:sldId id="1468" r:id="rId6"/>
    <p:sldId id="1469" r:id="rId7"/>
    <p:sldId id="1470" r:id="rId8"/>
    <p:sldId id="1471" r:id="rId9"/>
    <p:sldId id="1472" r:id="rId10"/>
    <p:sldId id="1473" r:id="rId11"/>
    <p:sldId id="1474" r:id="rId12"/>
    <p:sldId id="1475" r:id="rId13"/>
    <p:sldId id="1476" r:id="rId14"/>
    <p:sldId id="1477" r:id="rId15"/>
    <p:sldId id="1478" r:id="rId16"/>
    <p:sldId id="1480" r:id="rId17"/>
    <p:sldId id="1481" r:id="rId18"/>
    <p:sldId id="1482" r:id="rId19"/>
    <p:sldId id="1483" r:id="rId20"/>
    <p:sldId id="1484" r:id="rId21"/>
    <p:sldId id="1486" r:id="rId22"/>
    <p:sldId id="1487" r:id="rId23"/>
    <p:sldId id="1488" r:id="rId24"/>
    <p:sldId id="1489" r:id="rId25"/>
    <p:sldId id="1490" r:id="rId26"/>
    <p:sldId id="1491" r:id="rId27"/>
    <p:sldId id="1492" r:id="rId28"/>
    <p:sldId id="1493" r:id="rId29"/>
    <p:sldId id="1494" r:id="rId30"/>
    <p:sldId id="1495" r:id="rId31"/>
    <p:sldId id="1496" r:id="rId32"/>
    <p:sldId id="1498" r:id="rId33"/>
    <p:sldId id="1497" r:id="rId34"/>
    <p:sldId id="1499" r:id="rId35"/>
    <p:sldId id="1500" r:id="rId36"/>
    <p:sldId id="1501" r:id="rId37"/>
    <p:sldId id="1503" r:id="rId38"/>
    <p:sldId id="1505" r:id="rId39"/>
    <p:sldId id="1504" r:id="rId40"/>
    <p:sldId id="1506" r:id="rId41"/>
    <p:sldId id="1507" r:id="rId42"/>
    <p:sldId id="1508" r:id="rId43"/>
    <p:sldId id="1509" r:id="rId44"/>
    <p:sldId id="1510" r:id="rId45"/>
    <p:sldId id="1511" r:id="rId46"/>
    <p:sldId id="1512" r:id="rId47"/>
    <p:sldId id="1513" r:id="rId48"/>
    <p:sldId id="1514" r:id="rId49"/>
    <p:sldId id="1515" r:id="rId50"/>
    <p:sldId id="1516" r:id="rId51"/>
    <p:sldId id="1517" r:id="rId52"/>
    <p:sldId id="1518" r:id="rId53"/>
    <p:sldId id="1519" r:id="rId54"/>
    <p:sldId id="1521" r:id="rId55"/>
  </p:sldIdLst>
  <p:sldSz cx="12192000" cy="6858000"/>
  <p:notesSz cx="6858000" cy="9144000"/>
  <p:custDataLst>
    <p:tags r:id="rId5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xiao" initials="x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14"/>
      </p:cViewPr>
      <p:guideLst>
        <p:guide orient="horz" pos="2096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slide" Target="slides/slide25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6.xml" /><Relationship Id="rId31" Type="http://schemas.openxmlformats.org/officeDocument/2006/relationships/slide" Target="slides/slide27.xml" /><Relationship Id="rId32" Type="http://schemas.openxmlformats.org/officeDocument/2006/relationships/slide" Target="slides/slide28.xml" /><Relationship Id="rId33" Type="http://schemas.openxmlformats.org/officeDocument/2006/relationships/slide" Target="slides/slide29.xml" /><Relationship Id="rId34" Type="http://schemas.openxmlformats.org/officeDocument/2006/relationships/slide" Target="slides/slide30.xml" /><Relationship Id="rId35" Type="http://schemas.openxmlformats.org/officeDocument/2006/relationships/slide" Target="slides/slide31.xml" /><Relationship Id="rId36" Type="http://schemas.openxmlformats.org/officeDocument/2006/relationships/slide" Target="slides/slide32.xml" /><Relationship Id="rId37" Type="http://schemas.openxmlformats.org/officeDocument/2006/relationships/slide" Target="slides/slide33.xml" /><Relationship Id="rId38" Type="http://schemas.openxmlformats.org/officeDocument/2006/relationships/slide" Target="slides/slide34.xml" /><Relationship Id="rId39" Type="http://schemas.openxmlformats.org/officeDocument/2006/relationships/slide" Target="slides/slide35.xml" /><Relationship Id="rId4" Type="http://schemas.openxmlformats.org/officeDocument/2006/relationships/handoutMaster" Target="handoutMasters/handoutMaster1.xml" /><Relationship Id="rId40" Type="http://schemas.openxmlformats.org/officeDocument/2006/relationships/slide" Target="slides/slide36.xml" /><Relationship Id="rId41" Type="http://schemas.openxmlformats.org/officeDocument/2006/relationships/slide" Target="slides/slide37.xml" /><Relationship Id="rId42" Type="http://schemas.openxmlformats.org/officeDocument/2006/relationships/slide" Target="slides/slide38.xml" /><Relationship Id="rId43" Type="http://schemas.openxmlformats.org/officeDocument/2006/relationships/slide" Target="slides/slide39.xml" /><Relationship Id="rId44" Type="http://schemas.openxmlformats.org/officeDocument/2006/relationships/slide" Target="slides/slide40.xml" /><Relationship Id="rId45" Type="http://schemas.openxmlformats.org/officeDocument/2006/relationships/slide" Target="slides/slide41.xml" /><Relationship Id="rId46" Type="http://schemas.openxmlformats.org/officeDocument/2006/relationships/slide" Target="slides/slide42.xml" /><Relationship Id="rId47" Type="http://schemas.openxmlformats.org/officeDocument/2006/relationships/slide" Target="slides/slide43.xml" /><Relationship Id="rId48" Type="http://schemas.openxmlformats.org/officeDocument/2006/relationships/slide" Target="slides/slide44.xml" /><Relationship Id="rId49" Type="http://schemas.openxmlformats.org/officeDocument/2006/relationships/slide" Target="slides/slide45.xml" /><Relationship Id="rId5" Type="http://schemas.openxmlformats.org/officeDocument/2006/relationships/slide" Target="slides/slide1.xml" /><Relationship Id="rId50" Type="http://schemas.openxmlformats.org/officeDocument/2006/relationships/slide" Target="slides/slide46.xml" /><Relationship Id="rId51" Type="http://schemas.openxmlformats.org/officeDocument/2006/relationships/slide" Target="slides/slide47.xml" /><Relationship Id="rId52" Type="http://schemas.openxmlformats.org/officeDocument/2006/relationships/slide" Target="slides/slide48.xml" /><Relationship Id="rId53" Type="http://schemas.openxmlformats.org/officeDocument/2006/relationships/slide" Target="slides/slide49.xml" /><Relationship Id="rId54" Type="http://schemas.openxmlformats.org/officeDocument/2006/relationships/slide" Target="slides/slide50.xml" /><Relationship Id="rId55" Type="http://schemas.openxmlformats.org/officeDocument/2006/relationships/slide" Target="slides/slide51.xml" /><Relationship Id="rId56" Type="http://schemas.openxmlformats.org/officeDocument/2006/relationships/tags" Target="tags/tag5.xml" /><Relationship Id="rId57" Type="http://schemas.openxmlformats.org/officeDocument/2006/relationships/presProps" Target="presProps.xml" /><Relationship Id="rId58" Type="http://schemas.openxmlformats.org/officeDocument/2006/relationships/viewProps" Target="viewProps.xml" /><Relationship Id="rId59" Type="http://schemas.openxmlformats.org/officeDocument/2006/relationships/theme" Target="theme/theme1.xml" /><Relationship Id="rId6" Type="http://schemas.openxmlformats.org/officeDocument/2006/relationships/slide" Target="slides/slide2.xml" /><Relationship Id="rId60" Type="http://schemas.openxmlformats.org/officeDocument/2006/relationships/tableStyles" Target="tableStyles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5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wipe dir="d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wipe dir="d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Relationship Id="rId3" Type="http://schemas.openxmlformats.org/officeDocument/2006/relationships/image" Target="../media/image13.png" /><Relationship Id="rId4" Type="http://schemas.openxmlformats.org/officeDocument/2006/relationships/image" Target="../media/image1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jpeg" /><Relationship Id="rId3" Type="http://schemas.openxmlformats.org/officeDocument/2006/relationships/image" Target="../media/image16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jpeg" /><Relationship Id="rId4" Type="http://schemas.openxmlformats.org/officeDocument/2006/relationships/image" Target="../media/image21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2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png" /><Relationship Id="rId3" Type="http://schemas.openxmlformats.org/officeDocument/2006/relationships/image" Target="../media/image24.png" /><Relationship Id="rId4" Type="http://schemas.openxmlformats.org/officeDocument/2006/relationships/image" Target="../media/image25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Relationship Id="rId3" Type="http://schemas.openxmlformats.org/officeDocument/2006/relationships/image" Target="../media/image26.jpeg" /><Relationship Id="rId4" Type="http://schemas.openxmlformats.org/officeDocument/2006/relationships/image" Target="../media/image27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Relationship Id="rId3" Type="http://schemas.openxmlformats.org/officeDocument/2006/relationships/image" Target="../media/image28.png" /><Relationship Id="rId4" Type="http://schemas.openxmlformats.org/officeDocument/2006/relationships/image" Target="../media/image29.png" /><Relationship Id="rId5" Type="http://schemas.openxmlformats.org/officeDocument/2006/relationships/image" Target="../media/image30.pn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1.png" /><Relationship Id="rId3" Type="http://schemas.openxmlformats.org/officeDocument/2006/relationships/image" Target="../media/image32.png" /><Relationship Id="rId4" Type="http://schemas.openxmlformats.org/officeDocument/2006/relationships/image" Target="../media/image33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4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5.pn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6.png" /><Relationship Id="rId3" Type="http://schemas.openxmlformats.org/officeDocument/2006/relationships/image" Target="../media/image37.png" /><Relationship Id="rId4" Type="http://schemas.openxmlformats.org/officeDocument/2006/relationships/image" Target="../media/image38.pn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4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9.png" /><Relationship Id="rId3" Type="http://schemas.openxmlformats.org/officeDocument/2006/relationships/image" Target="../media/image40.pn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1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2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2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3.jpeg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4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5.jpe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6.jpe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7.jpeg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8.jpeg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9.jpeg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0.jpeg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1.jpeg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2.jpeg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4.jpeg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55.wmf" /><Relationship Id="rId4" Type="http://schemas.openxmlformats.org/officeDocument/2006/relationships/image" Target="../media/image56.png" /><Relationship Id="rId5" Type="http://schemas.openxmlformats.org/officeDocument/2006/relationships/vmlDrawing" Target="../drawings/vmlDrawing1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Relationship Id="rId3" Type="http://schemas.openxmlformats.org/officeDocument/2006/relationships/image" Target="../media/image8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jpeg" /><Relationship Id="rId3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055077" y="2418125"/>
            <a:ext cx="10081846" cy="151003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>
                  <a:solidFill>
                    <a:srgbClr val="EE3028"/>
                  </a:solidFill>
                  <a:cs typeface="+mn-ea"/>
                  <a:sym typeface="+mn-lt"/>
                </a:rPr>
                <a:t>第十五章　 欧姆定律    电功率</a:t>
              </a:r>
              <a:endParaRPr lang="zh-CN" altLang="en-US" sz="4000" b="1">
                <a:solidFill>
                  <a:srgbClr val="EE302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55160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欧姆定律的相关计算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910590" y="1056005"/>
            <a:ext cx="102850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12.[2018河南B卷,14](双选)在图甲所示的电路中,电源电压不变,R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为定值电阻.滑动变阻器的滑片P从a端移到b端的过程中,电压表与电流表示数的变化规律如图乙所示.下列说法正确的是	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A.电源电压为4.0 V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B.定值电阻R0的阻值为10 Ω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C.滑动变阻器的调节范围为0~20 Ω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D.当滑片P位于b端时,电路的总功率最大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91" name="2018河南中考B卷-16.jpg" descr="id:214749190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510" y="2798445"/>
            <a:ext cx="4702175" cy="222694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697345" y="228155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760" y="2823210"/>
            <a:ext cx="810260" cy="7334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700" y="2823845"/>
            <a:ext cx="1217930" cy="7086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电功、电功率的相关计算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910590" y="850900"/>
            <a:ext cx="102850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类型1　简单电路类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20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13.[2016河南,5]在如图所示的电路中,定值电阻的阻值R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和电源电压U均为已知.在a、b间接入一个未知电阻R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,闭合开关,电压表的示数为U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,则由已知量和测得量可以推出:R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的电功率P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x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93" name="2016hnwl-2.jpg" descr="id:2147491918;FounderC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0760" y="3838575"/>
            <a:ext cx="3179445" cy="198818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电功、电功率的相关计算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1176020" y="1056005"/>
            <a:ext cx="100196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14.[2017河南,12]如图所示,从甲地通过两条输电线向乙地用户供电,若甲地电源电压恒为U,输电线的总电阻为r,当乙地用户用电时,下列说法正确的是               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A.用户使用的用电器两端电压为U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B.输电线上的电功率为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C.当用户使用的用电器增多时,用电器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 两端的电压升高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D.当用户使用的用电器增多时,输电线上因发热而损失的功率增大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94935" y="2294890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4" name="17whdqg45t030.jpg" descr="id:214749192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3900" y="2863850"/>
            <a:ext cx="2770505" cy="183261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2135" y="3226435"/>
            <a:ext cx="393065" cy="7175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电功、电功率的相关计算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1056005"/>
            <a:ext cx="106845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类型2　多挡位电路类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15.[2017河南,5]如图为一电热饮水机的电路简图,其额定电压为220V,具有“加热”“保温”两种功能,对应功率分别为400W和40W.当开关S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均闭合时,饮水机处于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  　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(选填“保温”或“加热”)状态,R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的阻值为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Ω.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533650" y="276161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加热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5" name="17whdqg45t025.jpg" descr="id:214749193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0" y="3559175"/>
            <a:ext cx="2331085" cy="188658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9531985" y="2797810"/>
            <a:ext cx="8324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121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电功、电功率的相关计算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969645"/>
            <a:ext cx="1068451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16.[2015河南,6]如图是某款电热水龙头的电路原理图.R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是电热丝,通过旋转手柄可使扇形开关S同时接触两个相邻触点,实现冷水、温水、热水挡之间的切换.当开关同时接触2、3触点时,水龙头放出的是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(选填“冷”“温”或“热”)水.若R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=2R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,水龙头在温水挡正常工作时电功率为2 000 W,则它在热水挡正常工作1 min消耗的电能为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J.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898130" y="2170430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温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6" name="HN-4.jpg" descr="id:214749193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355" y="3756660"/>
            <a:ext cx="2915920" cy="207518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379720" y="3260090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1.8×10</a:t>
            </a:r>
            <a:r>
              <a:rPr lang="en-US" altLang="zh-CN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5</a:t>
            </a:r>
            <a:endParaRPr lang="en-US" altLang="zh-CN" sz="2400" b="1" kern="100" baseline="30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电功、电功率的相关计算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786130"/>
            <a:ext cx="8686800" cy="5259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类型3　铭牌类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17.[2013河南,5]小明家的电能表月初的数字是            ,月末表盘的示数如图所示.若按0.5元/(kW·h)的标准收费,他家本月应缴纳电费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元.若电能表的转盘在10 min内转过400r,则接在该电能表上的用电器的总功率为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W.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18.[2019河南,5]在家用电器调查活动中,小亮让电热水器单独工作2 min,测得家中如图所示的电能表的转盘转了70 r,电热水器的实际功率为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W.由于电热水器的功率远大于电冰箱,从安全用电的角度考虑,电热水器的电源线比电冰箱的要_______(选填“粗”或“细”).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178810" y="2386330"/>
            <a:ext cx="7810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42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0" y="1501775"/>
            <a:ext cx="1771650" cy="417830"/>
          </a:xfrm>
          <a:prstGeom prst="rect">
            <a:avLst/>
          </a:prstGeom>
        </p:spPr>
      </p:pic>
      <p:pic>
        <p:nvPicPr>
          <p:cNvPr id="297" name="HL3.jpg" descr="id:2147491954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9445" y="1435100"/>
            <a:ext cx="1844040" cy="1870075"/>
          </a:xfrm>
          <a:prstGeom prst="rect">
            <a:avLst/>
          </a:prstGeom>
        </p:spPr>
      </p:pic>
      <p:pic>
        <p:nvPicPr>
          <p:cNvPr id="298" name="2019HN-3.jpg" descr="id:2147491961;FounderC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1685" y="3617595"/>
            <a:ext cx="2268855" cy="184086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084570" y="289496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1200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166745" y="444182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2100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81405" y="5458460"/>
            <a:ext cx="6927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粗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焦耳定律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969645"/>
            <a:ext cx="1068451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19.[2013河南,15]如图所示,在四个相同水槽中盛有质量和温度都相同的纯水,现将阻值为R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的电阻丝(R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),分别按下图的四种方式连接放入水槽,并接入相同电源.通电相同时间后,水温最高的是 	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       A                  B                C                  D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86750" y="220662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00" name="hl8.jpg" descr="id:214749197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95" y="2973705"/>
            <a:ext cx="4753610" cy="1435100"/>
          </a:xfrm>
          <a:prstGeom prst="rect">
            <a:avLst/>
          </a:prstGeom>
        </p:spPr>
      </p:pic>
      <p:pic>
        <p:nvPicPr>
          <p:cNvPr id="301" name="hl8.jpg" descr="id:214749198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520" y="2974340"/>
            <a:ext cx="4750435" cy="14344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焦耳定律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969645"/>
            <a:ext cx="1068451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20.[2018河南,20(4)]</a:t>
            </a:r>
            <a:r>
              <a:rPr lang="en-US" altLang="zh-CN" sz="2400">
                <a:ea typeface="宋体" panose="02010600030101010101" pitchFamily="2" charset="-122"/>
              </a:rPr>
              <a:t>在实践活动中,小刚所在的兴趣小组对电热水壶进行了研究与计算.小刚发现电热水壶的电源线都比较短,上网查询后发现,按照国家规定的标准,电热水壶使用的电源线不能过长,横截面积不能过小,请利用所学的物理知识进行解释.</a:t>
            </a:r>
            <a:endParaRPr lang="en-US" altLang="zh-CN" sz="2400"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44245" y="3276600"/>
            <a:ext cx="951420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答:电源线较长、横截面积较小,电阻较大.由焦耳定律可知,相同时间内电源线产生的热量较多,容易造成火灾.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欧姆定律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8055" y="922020"/>
            <a:ext cx="1029652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1.内容</a:t>
            </a:r>
            <a:endParaRPr lang="zh-CN" altLang="en-US" sz="2400" b="1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导体中的电流跟导体两端的电压成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①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,跟导体的电阻成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②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.该定律是德国物理学家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③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首先通过实验研究得出的.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 b="1">
                <a:latin typeface="+mn-ea"/>
              </a:rPr>
              <a:t>2.公式</a:t>
            </a:r>
            <a:endParaRPr lang="zh-CN" altLang="en-US" sz="2400" b="1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I=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④　　　 </a:t>
            </a:r>
            <a:endParaRPr lang="zh-CN" altLang="en-US"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变形式:电压U=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⑤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,电阻R=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⑥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   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76950" y="157797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865" y="3144520"/>
            <a:ext cx="4162425" cy="151447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926955" y="157797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反比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79290" y="212153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欧姆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08045" y="483362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IR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685" y="3431540"/>
            <a:ext cx="285750" cy="704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860" y="4536440"/>
            <a:ext cx="276225" cy="71437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欧姆定律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8055" y="922020"/>
            <a:ext cx="1029652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ClrTx/>
              <a:buSzTx/>
              <a:buFontTx/>
            </a:pPr>
            <a:r>
              <a:rPr lang="zh-CN" altLang="en-US" sz="2400">
                <a:latin typeface="+mn-ea"/>
              </a:rPr>
              <a:t>3.理解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(1)电阻是导体的一种性质,由R=不能得出电阻与电压成正比、与电流成反比.R=只适用于数学计算,不反映物理规律.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(2)欧姆定律中的I、U、R是同一段电路或同一导体的三个物理量.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(3)计算时,应先将I、U、R三个物理量的单位分别换算成A、V、Ω,再将物理量代入公式进行计算.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36930" y="1206500"/>
            <a:ext cx="1058227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1.[2019河南,14](双选)如图为一款“智能照明灯”的电路,灯L天暗时自动发光,天亮时自动熄灭.控制电路中,电源电压恒定,R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为定值电阻,R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为光敏电阻,其阻值随光照强度而变化.以下说法正确的是  (    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A.电磁继电器利用电磁感应原理工作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的阻值随光照强度的增大而增大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C.当光照强度增大时,电压表示数减小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D.若将R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换成阻值稍小的电阻,可缩短灯L的发光时间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359016" y="2456586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7" name="2019HN-10.jpg" descr="id:214749246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3100" y="2712085"/>
            <a:ext cx="2843530" cy="211074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欧姆定律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9130" y="835660"/>
            <a:ext cx="1029652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+mn-ea"/>
              </a:rPr>
              <a:t>4.串、并联电路中的电流、电压、电阻的关系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68045" y="1695450"/>
          <a:ext cx="10642600" cy="3768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830"/>
                <a:gridCol w="4473575"/>
                <a:gridCol w="5116195"/>
              </a:tblGrid>
              <a:tr h="49911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串联电路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并联电路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86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电路图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03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电流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各处电流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⑦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干路电流等于各支路电流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⑧________</a:t>
                      </a:r>
                      <a:endParaRPr lang="en-US" sz="2400" b="0" u="sng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+I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04" name="18WHLWJJZKBWL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0" y="2231390"/>
            <a:ext cx="2468880" cy="1866900"/>
          </a:xfrm>
          <a:prstGeom prst="rect">
            <a:avLst/>
          </a:prstGeom>
        </p:spPr>
      </p:pic>
      <p:pic>
        <p:nvPicPr>
          <p:cNvPr id="305" name="18WHLWJJZKBWL88-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470" y="2231390"/>
            <a:ext cx="2434590" cy="18542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618230" y="45739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相等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172065" y="429196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之和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欧姆定律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68045" y="930275"/>
          <a:ext cx="10642600" cy="481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2830"/>
                <a:gridCol w="4606925"/>
                <a:gridCol w="4982845"/>
              </a:tblGrid>
              <a:tr h="50927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串联电路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并联电路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0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总电压等于各部分电压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⑨ ______</a:t>
                      </a:r>
                      <a:endParaRPr lang="en-US" sz="2400" b="0" u="sng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各支路电压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⑩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145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总电阻等于各电阻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⑪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+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</a:t>
                      </a:r>
                      <a:r>
                        <a:rPr lang="en-US" sz="24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并联电路总电阻的倒数等于各支路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电阻倒数之和(             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145">
                <a:tc>
                  <a:txBody>
                    <a:bodyPr vert="horz" wrap="square"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比例关系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串联分压:       (导体两端的电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压与电阻成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⑫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比)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并联分流:       (通过导体的电流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与电阻成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⑬</a:t>
                      </a:r>
                      <a:r>
                        <a:rPr lang="en-US" sz="2400" b="0" i="1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比)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220" y="3430905"/>
            <a:ext cx="1867535" cy="70929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0580" y="4316095"/>
            <a:ext cx="1110615" cy="67945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0205" y="4316095"/>
            <a:ext cx="1008380" cy="679450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5490210" y="15386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之和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557895" y="180149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相等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883150" y="292608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之和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005580" y="50438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237220" y="506793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反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3745" y="868045"/>
            <a:ext cx="1068387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+mn-ea"/>
              </a:rPr>
              <a:t>1.电能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(1)单位:生活中常用的电能单位是度,学名为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⑭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(符号是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⑮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),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千瓦时的电能等于额定功率为1kW的用电器正常工作1h所消耗的电能;在物理学中电能常用的单位是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(符号是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⑰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);换算关系是1kW · h=1000W×3600s=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⑱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J.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(2)能量转化:电源将其他形式的能转化为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⑲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,用电器将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⑳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转化为其他形式的能.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2400">
                <a:latin typeface="+mn-ea"/>
              </a:rPr>
              <a:t>2.电能表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(1)用途:电能表是计量用电器在一段时间内消耗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的仪表. 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068185" y="1511935"/>
            <a:ext cx="16224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千瓦时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544685" y="152273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kW·h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79925" y="261175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焦耳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89265" y="2611755"/>
            <a:ext cx="6686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J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479925" y="3176270"/>
            <a:ext cx="22205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3.6×10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</a:t>
            </a:r>
            <a:endParaRPr lang="zh-CN" altLang="en-US" sz="2400" b="1" kern="100" baseline="30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03085" y="37357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793605" y="37357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610475" y="536321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240" y="5738495"/>
            <a:ext cx="213360" cy="468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6850" y="5738495"/>
            <a:ext cx="1507490" cy="469265"/>
          </a:xfrm>
          <a:prstGeom prst="rect">
            <a:avLst/>
          </a:prstGeom>
        </p:spPr>
      </p:pic>
      <p:pic>
        <p:nvPicPr>
          <p:cNvPr id="318" name="18WHLWJJZKBWL89.jpg" descr="id:2147492018;FounderCE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325" y="1218565"/>
            <a:ext cx="6685915" cy="281114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3745" y="760095"/>
            <a:ext cx="1068387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(2)电能表的参数及其含义:如图所示.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(3)电能表的使用方法: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a.电能表结束和起始时的示数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㉒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就是这段时间内电路消耗的电能.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b.若电能表表盘上的参数为N r/(kW·h),某段时间内电路中的电能表的转盘转过了n r,则这段时间内电路消耗的电能W=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㉓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kW·h=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㉔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　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J.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12715" y="469455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之差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36"/>
          <p:cNvSpPr/>
          <p:nvPr/>
        </p:nvSpPr>
        <p:spPr>
          <a:xfrm>
            <a:off x="638175" y="1264920"/>
            <a:ext cx="10970895" cy="440880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57250" y="812165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即时小练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电能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7250" y="1549400"/>
            <a:ext cx="10541635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1.小明家的电能表月初的示数为1 345.5 kW·h,月末时表盘如图所示,则他家本月消耗的电能为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㉕　　　　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kW·h. 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2.某用电器单独工作时,标有“3 000 r/(kW·h)”字样的电能表的转盘在10min内转过36 r,则10 min内该用电器消耗的电能是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  <a:sym typeface="+mn-ea"/>
              </a:rPr>
              <a:t>㉖</a:t>
            </a:r>
            <a:r>
              <a:rPr lang="zh-CN" altLang="en-US" sz="2400" u="sng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　　　　　　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J. 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pic>
        <p:nvPicPr>
          <p:cNvPr id="326" name="18WHLWJJZKBWL90.jpg" descr="id:214749204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215" y="2671445"/>
            <a:ext cx="2040890" cy="177292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846830" y="220599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124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34705" y="4941570"/>
            <a:ext cx="19443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4.32×10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4</a:t>
            </a:r>
            <a:endParaRPr lang="zh-CN" altLang="en-US" sz="2400" b="1" kern="100" baseline="30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8820" y="954405"/>
            <a:ext cx="1082865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+mn-ea"/>
              </a:rPr>
              <a:t>1.定义: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电流流过导体所做的功.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+mn-ea"/>
              </a:rPr>
              <a:t>2.影响因素: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电流做功的多少跟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㉗　   　　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㉙</a:t>
            </a:r>
            <a:r>
              <a:rPr 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都有关系.加在用电器上的电压越高、通过用电器的电流越大、通电时间越长,电流做功越多.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+mn-ea"/>
              </a:rPr>
              <a:t>3.计算公式: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W=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㉚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㉛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(适用于所有电路).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对于纯电阻电路可推导出:W=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㉜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㉝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+mn-ea"/>
              </a:rPr>
              <a:t>4.单位: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物理学中常用单位是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㉞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,符号是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㉟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;生活中常用单位是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㊱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,符号为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㊲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00320" y="1622425"/>
            <a:ext cx="17887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电流的大小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319645" y="1590040"/>
            <a:ext cx="18046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电压的高低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13900" y="1611630"/>
            <a:ext cx="25679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通电时间的长短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054350" y="326898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UIt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8220" y="326898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Pt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111115" y="37992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Rt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84750" y="435419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焦耳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77810" y="435419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J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49045" y="4909185"/>
            <a:ext cx="13665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千瓦时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076065" y="4909185"/>
            <a:ext cx="10788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kW·h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340" y="3626485"/>
            <a:ext cx="462280" cy="54991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10" grpId="0"/>
      <p:bldP spid="12" grpId="0"/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36"/>
          <p:cNvSpPr/>
          <p:nvPr/>
        </p:nvSpPr>
        <p:spPr>
          <a:xfrm>
            <a:off x="748030" y="1502410"/>
            <a:ext cx="10794365" cy="372046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86790" y="108204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7275" y="1884045"/>
            <a:ext cx="1010920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纯电阻电路和非纯电阻电路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纯电阻电路是由纯电阻元件组成的电路,纯电阻元件在通电时将电能全部转化为内能.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非纯电阻电路是由非纯电阻元件组成的电路,非纯电阻元件在通电时一般将小部分电能转化为内能,将绝大部分电能转化为其他形式的能.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电功率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7880" y="760095"/>
            <a:ext cx="10607675" cy="5846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+mn-ea"/>
              </a:rPr>
              <a:t>1.电功率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(1)物理意义:表示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㊳　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的物理量.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(2)定义:电流所做的功与时间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㊴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.定义式是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㊵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(3)单位: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㊶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,简称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㊷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,符号是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㊸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;其他单位还有MW、kW等;换算关系为1 MW=10</a:t>
            </a:r>
            <a:r>
              <a:rPr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kW=10</a:t>
            </a:r>
            <a:r>
              <a:rPr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W.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(4)公式:P=   =UI(适用于所有电路).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对于纯电阻电路可推导出:P=I</a:t>
            </a:r>
            <a:r>
              <a:rPr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R=    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注: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对纯电阻电路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串联电路中常用公式:P=I</a:t>
            </a:r>
            <a:r>
              <a:rPr sz="2400" baseline="30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R.串联电路电功率的分配跟电阻成正比,即P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∶…∶P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∶…∶R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n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并联电路中常用公式:P=.并联电路电功率的分配跟电阻成反比,即P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∶P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∶R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7135" y="3134995"/>
            <a:ext cx="323215" cy="6096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725" y="3568065"/>
            <a:ext cx="325755" cy="63055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672205" y="1261110"/>
            <a:ext cx="23545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电流做功快慢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59070" y="176466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之比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477135" y="22371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瓦特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62195" y="22371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瓦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02805" y="223710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0245" y="1606550"/>
            <a:ext cx="710565" cy="54991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电功率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7880" y="760095"/>
            <a:ext cx="10607675" cy="5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(5)生活中常见用电器的电功率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650615" y="1384935"/>
          <a:ext cx="4025265" cy="1692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215"/>
                <a:gridCol w="2178050"/>
              </a:tblGrid>
              <a:tr h="3384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液晶电视机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约 100 W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家用空调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约 1 000 W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排风扇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约 20 W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吸尘器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约 800 W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电吹风机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约 500 W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圆角矩形 36"/>
          <p:cNvSpPr/>
          <p:nvPr/>
        </p:nvSpPr>
        <p:spPr>
          <a:xfrm>
            <a:off x="948055" y="3488690"/>
            <a:ext cx="10794365" cy="217932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397000" y="308737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90320" y="3626485"/>
            <a:ext cx="1010920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判断正误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1.千瓦和千瓦时是两个不同物理量的单位.	       ㊹(　　)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2.用电器的功率越大,用电器消耗的电能越多.	       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  <a:sym typeface="+mn-ea"/>
              </a:rPr>
              <a:t>㊺</a:t>
            </a: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pitchFamily="49" charset="-122"/>
              </a:rPr>
              <a:t>(　　)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310370" y="4272915"/>
            <a:ext cx="96774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√</a:t>
            </a:r>
            <a:endParaRPr lang="zh-CN" altLang="en-US" sz="28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364345" y="491934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✕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36"/>
          <p:cNvSpPr/>
          <p:nvPr/>
        </p:nvSpPr>
        <p:spPr>
          <a:xfrm>
            <a:off x="948055" y="3626485"/>
            <a:ext cx="10372725" cy="233489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408430" y="321183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电功率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7880" y="760095"/>
            <a:ext cx="10607675" cy="2675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400">
                <a:latin typeface="+mn-ea"/>
                <a:sym typeface="+mn-ea"/>
              </a:rPr>
              <a:t>2.额定电压和额定功率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(1)额定电压:用电器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㊻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时的电压.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(2)额定功率:用电器在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㊼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下工作时的电功率. 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(3)实际电压:用电器实际工作时的电压.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(4)实际功率:用电器在实际电压下工作时的电功率.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90955" y="3594100"/>
            <a:ext cx="10109200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电压与电功率的对应关系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785745" y="4246880"/>
          <a:ext cx="6920230" cy="1485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7855"/>
                <a:gridCol w="1886585"/>
                <a:gridCol w="3145790"/>
              </a:tblGrid>
              <a:tr h="55435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&lt;U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&lt;P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用电器不能正常工作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用电器正常工作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84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&gt;U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&gt;P</a:t>
                      </a:r>
                      <a:r>
                        <a:rPr lang="en-US" sz="2000" b="0" baseline="-25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用电器容易损坏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844290" y="1333500"/>
            <a:ext cx="14547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正常工作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56075" y="1867535"/>
            <a:ext cx="19221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额定电压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36930" y="1206500"/>
            <a:ext cx="1058227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2.[2018河南,14](双选)为了研究热敏电阻对电路的影响,小李设计了如图所示的电路.电源电压保持不变,R为定值电阻,R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为热敏电阻,其阻值随温度的升高而减小.闭合开关后,小李在热敏电阻R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上擦了一些酒精,用扇子对着它扇风时,下列说法正确的是	    (    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A.电流表示数变小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B.电压表示数变大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C.电压表与电流表示数之比变小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D.电路的总功率变小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485641" y="298935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8" name="18WJJCZQGJWL148.jpg" descr="id:214749246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2500" y="3104515"/>
            <a:ext cx="2569845" cy="180403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电功率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2480" y="1104265"/>
            <a:ext cx="1060767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zh-CN" altLang="en-US" sz="2400">
                <a:latin typeface="+mn-ea"/>
              </a:rPr>
              <a:t>3.影响灯泡亮暗的因素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灯泡的亮度取决于灯泡的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㊽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,实际功率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㊾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,灯泡越亮.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90110" y="1728470"/>
            <a:ext cx="15779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实际功率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36890" y="173926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越大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焦耳定律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5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2480" y="1061085"/>
            <a:ext cx="106076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+mn-ea"/>
              </a:rPr>
              <a:t>1.电流的热效应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(1)定义:电流通过导体时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50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转化为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51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的现象.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(2)1840年,英国物理学家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52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通过大量实验最先确定了电流产生的热量与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53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54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55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的关系;为了纪念他的贡献,将他的名字命名为能量和功的单位.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+mn-ea"/>
              </a:rPr>
              <a:t>2.焦耳定律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(1)内容:电流通过导体产生的热量跟电流的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56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  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成正比,跟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57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成正比,跟通电时间成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58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85715" y="171577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087995" y="1715770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内能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63210" y="225869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焦耳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3385" y="282638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电流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64175" y="282638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电阻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152765" y="2826385"/>
            <a:ext cx="1744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通电时间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009890" y="4442460"/>
            <a:ext cx="14776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二次方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85645" y="5009515"/>
            <a:ext cx="19354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导体的电阻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622540" y="5009515"/>
            <a:ext cx="9677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正比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8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焦耳定律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5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2480" y="1017905"/>
            <a:ext cx="1060767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(2)公式: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59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 </a:t>
            </a:r>
            <a:endParaRPr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圆角矩形 36"/>
          <p:cNvSpPr/>
          <p:nvPr/>
        </p:nvSpPr>
        <p:spPr>
          <a:xfrm>
            <a:off x="948055" y="3626485"/>
            <a:ext cx="10794365" cy="14693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408430" y="321183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90955" y="3810000"/>
            <a:ext cx="1010920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对于纯电阻电路可推导出:</a:t>
            </a:r>
            <a:r>
              <a:rPr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Q=W=UIt=Pt=I </a:t>
            </a:r>
            <a:r>
              <a:rPr sz="2400" baseline="300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Rt</a:t>
            </a:r>
            <a:r>
              <a:rPr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=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60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;对于非纯电阻电路</a:t>
            </a:r>
            <a:r>
              <a:rPr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 </a:t>
            </a:r>
            <a:r>
              <a:rPr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&gt; </a:t>
            </a:r>
            <a:r>
              <a:rPr sz="2400" i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Q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lang="zh-CN" altLang="en-US" sz="2400"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370" y="942340"/>
            <a:ext cx="2958465" cy="225869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053715" y="1652905"/>
            <a:ext cx="12331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Q=I</a:t>
            </a:r>
            <a:r>
              <a:rPr lang="zh-CN" altLang="en-US" sz="2400" b="1" kern="100" baseline="30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Rt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0985" y="3693160"/>
            <a:ext cx="472440" cy="61404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lt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焦耳定律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5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92480" y="1061085"/>
            <a:ext cx="10607675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latin typeface="+mn-ea"/>
              </a:rPr>
              <a:t>3.电热的利用和防止</a:t>
            </a:r>
            <a:endParaRPr lang="zh-CN" altLang="en-US" sz="2400">
              <a:latin typeface="+mn-ea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(1)利用:电热水器、电饭锅、电熨斗和养鸡场的电热孵化器等.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(2)防止:电视机的后盖有很多孔,就是为了通风散热,使用时一定要把防尘的布罩拿开;电脑运行时温度会升高,需要用微型风扇及时散热.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1054735" y="793750"/>
            <a:ext cx="1045908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类型1　滑片移动引起的动态电路分析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如图所示,电源电压不变,闭合开关S,当滑动变阻器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的滑片P向左移动时,请回答下列问题: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(1)(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判断电路的连接情况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)电路中的电流有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条路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径,R、R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的连接方式是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(2)(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判断电表的测量对象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)电流表测量通过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           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的电流,电压表测量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 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两端的电压.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(3)(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判断滑片移动时相关物理量的变化情况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)滑动变阻器R接入电路的阻值变________,电路的总电阻变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,电流表的示数变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,电压表的示数变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的电功率变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,电路的总功率变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170421" y="253405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0" name="HNZKWL-10.jpg" descr="id:214749219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9205" y="1663065"/>
            <a:ext cx="2303145" cy="162242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4310381" y="3078886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串联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59931" y="3644036"/>
            <a:ext cx="227584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电路(或R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,或R)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31036" y="419902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 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32891" y="5264556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028566" y="5264556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502651" y="5264556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701801" y="584177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896486" y="584177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390256" y="584177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82" name="HNZKWL-11.jpg" descr="id:214749220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365" y="2199640"/>
            <a:ext cx="2155190" cy="192024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71855" y="1042035"/>
            <a:ext cx="106419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如图所示的电路,电源电压不变,滑动变阻器的滑片P位于中间位置,闭合开关,各元件均正常工作(忽略温度对灯丝电阻的影响),请回答下列问题: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(1)(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判断电路连接方式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)滑动变阻器R与灯泡L的连接方式是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(2)(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判断电表测量的对象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)电流表A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测通过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的电流;电流表A测量通过_______的电流;电压表测量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   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两端的电压.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885556" y="3888511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并联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861810" y="4432300"/>
            <a:ext cx="11595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灯泡L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56640" y="4976495"/>
            <a:ext cx="9607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干路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4235" y="4976495"/>
            <a:ext cx="23082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电源(或R,或L)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71855" y="1171575"/>
            <a:ext cx="1064196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(3)(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电路的动态分析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)当滑片P向右移动时: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①电压表示数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,电流表A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示数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,电流表A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示数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;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②滑动变阻器R的电功率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,灯泡L的电功率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 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,电路的总功率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 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;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③电压表示数与电流表A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示数的比值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,电压表示数与电流表A示数的比值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965450" y="1812925"/>
            <a:ext cx="9721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2" name="HNZKWL-11.jpg" descr="id:214749220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960" y="1082675"/>
            <a:ext cx="2155190" cy="192024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038850" y="1812925"/>
            <a:ext cx="10058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689100" y="2357120"/>
            <a:ext cx="10166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变小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6935" y="2926080"/>
            <a:ext cx="9391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变小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25155" y="2926080"/>
            <a:ext cx="983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4255" y="3467100"/>
            <a:ext cx="9836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变小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38850" y="4022090"/>
            <a:ext cx="10058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不变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411605" y="4554220"/>
            <a:ext cx="8718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变大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5" grpId="0"/>
      <p:bldP spid="6" grpId="0"/>
      <p:bldP spid="8" grpId="0"/>
      <p:bldP spid="10" grpId="0"/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739775"/>
            <a:ext cx="1074737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类型2　敏感电阻阻值变化引起的动态电路分析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[2020郑州适应性测试](双选)如图所示是一种测量环境湿度仪器的简化工作原理图.电源电压恒为6V,定值电阻R为15Ω,R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为湿敏电阻,其阻值随环境湿度的增加而减小,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湿敏电阻的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阻值范围为10~20Ω,电压表量程为0~3V,电流表量程为0~0.6A.闭合开关S,当环境湿度增加时,在保证两电表安全的前提下,下列说法正确的是	    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A.电流表示数变大,R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两端的电压变小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B.电压表示数与电流表示数的比值变大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的阻值可以为10Ω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D.电路的最大功率为1.2W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64661" y="364467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4" name="河南模拟卷3-10.jpg" descr="id:214749222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5945" y="3544570"/>
            <a:ext cx="2724785" cy="197675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739775"/>
            <a:ext cx="1074737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例4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[2020洛阳二模](双选)如图甲所示为某自动除湿器的电路图.控制电路中U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=12 V,R为湿敏电阻,它的阻值随相对湿度φ(空气的潮湿程度)变化的图像如图乙所示,L为磁控开关(线圈电阻不计),当电流大于或等于30mA时,L的两个磁性簧片相互吸合,工作电路的压缩机开始带动系统进行除湿;工作电路两端电压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=220 V,Rg为保护电阻.闭合开关S,下列说法正确的是 	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64661" y="364467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负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6" name="洛阳市二模1-8.jpg" descr="id:214749223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240" y="3644900"/>
            <a:ext cx="6947535" cy="243903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739775"/>
            <a:ext cx="1074737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A.当空气的相对湿度变小时,控制电路中的电流变大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B.若要求相对湿度控制在45%以下,则调控电阻R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的阻值可以为400Ω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C.若除湿过程中工作电路的总功率为1100W,则工作电路的电流为5A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D.若控制电路的电源电压略有降低,为保证除湿器仍按设定值工作,则R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应适当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 调小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92515" y="3578860"/>
            <a:ext cx="20891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【答案】CD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6" name="洛阳市二模1-8.jpg" descr="id:214749223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040" y="1018540"/>
            <a:ext cx="6947535" cy="243903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969645" y="1206500"/>
            <a:ext cx="1029398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3.[2016河南,14](双选)在如图所示的电路中,磁敏电阻R的阻值随磁场的增强而明显减小.将螺线管一端靠近磁敏电阻R,闭合开关S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,下列说法正确的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是                       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    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A.螺线管左端为S极,右端为N极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B.当R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的滑片向左滑动时,电压表示数减小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C.当R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的滑片向右滑动时,电流表示数增大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D.在螺线管中插入铁芯,电压表示数减小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86071" y="2450236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99" name="2016hnwl-9.jpg" descr="id:214749247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8660" y="2665730"/>
            <a:ext cx="4029075" cy="181483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739775"/>
            <a:ext cx="1074737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类型3　开关通断引起的动态电路分析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例5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如图所示电路,R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为定值电阻,电源电压不变,先闭合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,然后断开开关S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,请回答下列问题: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(1)闭合开关S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时,电流表测量通过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的电流,电压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表测量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  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两端的电压.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(2)闭合开关S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、断开开关S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时,电流表测量通过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       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的电流,电压表测量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两端的电压.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(3)先闭合S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,再断开S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,电路的总电阻变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,电流表示数变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,电压表示数变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62371" y="2478811"/>
            <a:ext cx="4368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endParaRPr lang="zh-CN" altLang="en-US" sz="2400" b="1" kern="100" baseline="-25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88" name="HNZKWL-12.jpg" descr="id:214749225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6235" y="1541145"/>
            <a:ext cx="1913890" cy="182689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822450" y="3037205"/>
            <a:ext cx="203771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电源(或R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03465" y="3566795"/>
            <a:ext cx="28936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电路(或R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,或R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86025" y="4132580"/>
            <a:ext cx="6007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</a:t>
            </a:r>
            <a:r>
              <a:rPr lang="zh-CN" altLang="en-US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endParaRPr lang="zh-CN" altLang="en-US" sz="2400" b="1" kern="100" baseline="-25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15176" y="468734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88906" y="468734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08961" y="5230901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5" grpId="0"/>
      <p:bldP spid="6" grpId="0"/>
      <p:bldP spid="8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880110"/>
            <a:ext cx="1074737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类型3　开关通断引起的动态电路分析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例6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[2020湖南岳阳]如图所示的电路中,电源电压不变,a、b、c为电流表或电压表.只闭合S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时,a表无示数,b表有示数,c表有示数且示数随滑片P的移动发生变化.则	 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A.a表是电压表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B.先闭合S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,再闭合S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,a表示数无变化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都闭合,移动滑片P,a、b两表示数无变化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都闭合,b表示数除以a表示数等于电阻R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608956" y="266804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90" name="2020YYWL-5.jpg" descr="id:214749226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8845" y="2533015"/>
            <a:ext cx="2299335" cy="221488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36"/>
          <p:cNvSpPr/>
          <p:nvPr/>
        </p:nvSpPr>
        <p:spPr>
          <a:xfrm>
            <a:off x="858520" y="1141095"/>
            <a:ext cx="10727690" cy="507682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430020" y="742315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1055370" y="1141095"/>
            <a:ext cx="1036891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动态电路分析的一般步骤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电路尽管千变万化,但有规律可循,可总结为“一个不变,两个关键,一个整体”.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(1)一个不变:电路中总电压不变.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(2)两个关键:一是越串联,总电阻越大,越并联,总电阻越小;二是对于由两部分电阻串联或并联而成的电路,若其中一部分是定值电阻,而另一部分为可变电阻,则总电阻大小的变化情况与可变电阻大小变化情况一致.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(3)一个整体:分析电路时必须考虑整个电路中各物理量的变化情况,然后由整体到部分,由定值到变值.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880110"/>
            <a:ext cx="1074737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类型1　纯电路类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例7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[2020洛阳一模]如图所示,电源电压恒定.小灯泡L标有“3 V　0.6 W”字样,R为定值电阻.闭合S,断开S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,小灯泡正常发光.若再闭合S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,发现电流表示数变化了0.3 A,则R的阻值为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Ω,此时小灯泡L和电阻R的功率之比是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.S和S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都闭合时,此电路1 min内消耗的电能是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J.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82111" y="264645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10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96" name="河南模拟卷2-4.jpg" descr="id:214749230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085" y="3741420"/>
            <a:ext cx="2732405" cy="192595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0044431" y="2646451"/>
            <a:ext cx="6438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2:3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93205" y="3199130"/>
            <a:ext cx="5670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90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66445" y="880110"/>
            <a:ext cx="1074737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例8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[2020四川自贡]如图所示,电源电压不变,灯泡L标有“6 V　3 W”字样,当开关S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都断开,滑片P从b端滑到某一位置c时(图中未标出),滑动变阻器R接入电路的电阻减小了6Ω,电流表示数变化了0.1 A,此时灯泡恰好正常发光;保持滑片P的位置不变,闭合开关S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,电流表示数又变化了1.5 A,设灯丝电阻不变,则下列说法正确的是	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A.灯泡的电阻为2 Ω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B.电源电压为9 V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C.滑动变阻器的最大电阻为12 Ω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D.当S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都闭合时,调节滑片P,电路总功率的最小值为20 W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25671" y="322049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98" name="2020QGWLZG14.jpg" descr="id:214749232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845" y="3220720"/>
            <a:ext cx="2988310" cy="189865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76935" y="880110"/>
            <a:ext cx="106133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类型2　坐标图像类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例9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[2020开封二模]如图甲所示的电路,闭合开关,在移动滑动变阻器滑片的过程中,滑动变阻器R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的功率与电流的关系如图乙所示,通过计算可知,R的阻值为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Ω,电源电压为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V,滑动变阻器的最大功率为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W.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63346" y="261216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00" name="开封二模-2.jpg" descr="id:214749233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515" y="3383915"/>
            <a:ext cx="4456430" cy="200406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662806" y="2612161"/>
            <a:ext cx="4902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12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534526" y="2612161"/>
            <a:ext cx="6438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3.6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76935" y="1106805"/>
            <a:ext cx="1061339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[2020江苏苏州]在如图甲所示的电路中,电源电压保持不变,R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为定值电阻.闭合开关S,将滑动变阻器R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的滑片P从最左端滑到最右端,两电压表示数随电流表示数变化的完整图线如图乙所示.则下列说法正确的是	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A.电压表V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对应的是图线②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B.电压满足U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+U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′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的最大阻值小于R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的阻值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D.电路的最大总功率为2U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I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endParaRPr sz="2400" baseline="-25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688831" y="235943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02" name="SJS-WFT-8.jpg" descr="id:214749234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1645" y="2841625"/>
            <a:ext cx="4531995" cy="223456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76935" y="880110"/>
            <a:ext cx="1061339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类型3　铭牌信息类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[2020江苏盐城]月底,小明对自家用电的情况进行调查,观察到电能表的表盘如图所示.小明家中的用电器正常使用时的总功率不能超过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W.用电器工作时消耗0.5 kW·h的电能,电能表指示灯闪烁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次.若上月底电能表示数为1877.6 kW·h,则本月消耗的电能为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kW·h.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696451" y="2069236"/>
            <a:ext cx="95123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8 800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04" name="2020ycwl-8.jpg" descr="id:214749236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290" y="3741420"/>
            <a:ext cx="2138680" cy="208788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248015" y="2612390"/>
            <a:ext cx="1116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1 600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47916" y="3187471"/>
            <a:ext cx="6438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140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45185" y="1334135"/>
            <a:ext cx="10502265" cy="3634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[2020黑龙江哈尔滨]如图所示,L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规格为“3V　3W”,L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规格为“3V　1.5W”,灯丝电阻不变,电源电压为3V.开关S闭合后,下列说法正确的是(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和L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的电阻之比是2∶1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和L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的电流之比是1∶2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C.L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两端电压是2 V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D.两灯的总功率是1 W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541000" y="2101850"/>
            <a:ext cx="3587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06" name="2020QGWLHEB10.jpg" descr="id:214749237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4975" y="2892425"/>
            <a:ext cx="2639695" cy="167957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988060" y="836930"/>
            <a:ext cx="1022540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类型4　多挡位家用电器类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[2020云南]如图所示,甲是某款电热水龙头,乙是它的电路原理图.R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、R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是电热丝,R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=24Ω,R</a:t>
            </a:r>
            <a:r>
              <a:rPr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=48Ω.通过旋转手柄使扇形开关S同时接触两个相邻触点实现冷水、温水、热水挡的切换.当开关S接触2、3触点时,水龙头放出的是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水.不考虑温度对电热丝阻值的影响,水龙头在热水挡位正常工作时电路的功率是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W.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127886" y="3123336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温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110" y="3725545"/>
            <a:ext cx="4804410" cy="232156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920490" y="3691890"/>
            <a:ext cx="11944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3 025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动态电路分析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99795" y="1088390"/>
            <a:ext cx="1039304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4.[2017河南B卷,12]如图所示,一闭合电路竖直固定在一辆光滑绝缘的小车上,电路中R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为定值电阻,R为压敏电阻,其阻值随所受压力的增大而减小,将物体M放在小车上与压敏电阻接触.当小车由静止突然向右运动时,下列说法正确的是	       (    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A.电流表示数减小	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B.电压表示数减小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C.电流表示数不变	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D.电压表示数增大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141471" y="288775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300" name="HNWL06.jpg" descr="id:214749248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6600" y="2988945"/>
            <a:ext cx="2478405" cy="211709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44550" y="1052195"/>
            <a:ext cx="1050226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例14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[2019重庆A]具有防雾、除露、化霜功能的汽车智能后视镜能保障行车安全,车主可通过旋钮开关实现功能切换.如图所示是模拟汽车智能后视镜加热的电路原理图,其中测试电源的电压为10 V,四段电热丝的电阻均为10 Ω,防雾、除露、化霜所需的加热功率依次增大.下列说法正确的是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A.开关旋至“1”挡,开启化霜功能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B.开启防雾功能,电路的总电阻为5 Ω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C.化霜与防雾电路的总功率之差为15 W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D.从防雾到除露,电路的总电流变化了1 A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367010" y="2844800"/>
            <a:ext cx="3803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410" name="20WJJCZQGWLKKK5.jpg" descr="id:214749240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170" y="3435985"/>
            <a:ext cx="2838450" cy="151320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圆角矩形 36"/>
          <p:cNvSpPr/>
          <p:nvPr/>
        </p:nvSpPr>
        <p:spPr>
          <a:xfrm>
            <a:off x="807720" y="1607185"/>
            <a:ext cx="10727690" cy="321183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5395" y="1182370"/>
            <a:ext cx="2037080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提分技法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与欧姆定律、电功率相关的计算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命题角度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1142365" y="1724660"/>
            <a:ext cx="1005903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解决多挡位问题的思路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解决多挡位问题的关键在于判断电路中总电阻的大小.电源电压不变时,由P=    可知,电路的总电阻最小时,总功率最大,电路处于高温挡;电路的总电阻最大时,总功率最小,电路处于低温挡.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2" name="对象 1">
            <a:hlinkClick action="ppaction://ole?verb="/>
          </p:cNvPr>
          <p:cNvGraphicFramePr>
            <a:graphicFrameLocks noChangeAspect="1"/>
          </p:cNvGraphicFramePr>
          <p:nvPr/>
        </p:nvGraphicFramePr>
        <p:xfrm>
          <a:off x="1577975" y="3100705"/>
          <a:ext cx="497840" cy="82169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254000" imgH="419100" progId="Equation.KSEE3">
                  <p:embed/>
                </p:oleObj>
              </mc:Choice>
              <mc:Fallback>
                <p:oleObj r:id="rId2" imgW="254000" imgH="419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77975" y="3100705"/>
                        <a:ext cx="497840" cy="821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239500" y="124968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 spd="med">
    <p:wipe dir="d"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欧姆定律的相关计算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99795" y="894080"/>
            <a:ext cx="103930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类型1　简单电路类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5.[2020河南,5]在如图所示的电路中,电阻R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为6Ω,电源电压不变.把“6 V　3 W”的小灯泡接在AB间,CD间接电流表,闭合开关S,小灯泡正常发光,则电源电压为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V,电流表的示数为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A.如果把这个小灯泡接在CD间,AB间接电压表,闭合开关S,若灯丝电阻与正常发光时相同,则电压表的示数为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V.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59990" y="262953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85" name="中45QG-WL-4.jpg" descr="id:214749186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150" y="3742055"/>
            <a:ext cx="3178810" cy="220281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276975" y="262953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1.5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67230" y="3742055"/>
            <a:ext cx="75819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欧姆定律的相关计算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99795" y="894080"/>
            <a:ext cx="103930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6.[2011河南,5]某测电笔中有一个880 kΩ的高阻值电阻,这个电阻与氖管是_______联的.当用这个测电笔测家庭电路的火线时,氖管发光,若人体及氖管的电阻均忽略不计,则此时通过人体的电流约为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mA.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7.[2012河南,6]在如图所示的电路中,电源电压为 12 V.闭合开关后,电流表的示数为0.4 A,电压表的示数为 8 V,则电阻R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的阻值是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Ω.将滑动变阻器R1的滑片向右移动,电压表的示数将变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344295" y="153733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串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86" name="河南物理图3.jpg" descr="id:214749186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330" y="4176395"/>
            <a:ext cx="2657475" cy="197675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273925" y="209613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0.25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91575" y="319849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52920" y="374840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欧姆定律的相关计算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710565" y="894080"/>
            <a:ext cx="8620125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类型2　多开关类电路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8.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[2018河南,5]在如图所示的电路中,电阻R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=10Ω,R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=20Ω,电源电压保持不变.当开关S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断开,S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闭合时,电流表的示数为0.2A.当开关S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闭合,S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断开时,电流表的示数为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的电功率为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W.为了保障电路安全,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两个开关不能同时闭合.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9.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[2010河南,6]在如图所示的电路中,电阻R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=4Ω,R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=2Ω,电源电压保持不变,当开关S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断开,S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闭合时,电流表的示数为0.5A;当开关S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、S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闭合,S</a:t>
            </a:r>
            <a:r>
              <a:rPr lang="en-US" altLang="zh-CN" sz="2400" baseline="-2500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断开时,电流表的示数为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823835" y="264731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0.9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87" name="18WJJCZQGJWL142.jpg" descr="id:214749187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2145" y="1729740"/>
            <a:ext cx="2023745" cy="1633220"/>
          </a:xfrm>
          <a:prstGeom prst="rect">
            <a:avLst/>
          </a:prstGeom>
        </p:spPr>
      </p:pic>
      <p:pic>
        <p:nvPicPr>
          <p:cNvPr id="288" name="HNL1-4.jpg" descr="id:2147491883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0690" y="4244340"/>
            <a:ext cx="2446655" cy="157289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533015" y="319849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1.8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542405" y="3162300"/>
            <a:ext cx="11811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、S</a:t>
            </a:r>
            <a:r>
              <a:rPr lang="en-US" altLang="zh-CN" sz="2400" b="1" kern="100" baseline="-250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</a:t>
            </a:r>
            <a:endParaRPr lang="en-US" altLang="zh-CN" sz="2400" b="1" kern="100" baseline="-250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542530" y="539305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2.25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en-US" altLang="zh-CN" sz="2400" b="1" kern="0">
                <a:solidFill>
                  <a:srgbClr val="EE3028"/>
                </a:solidFill>
                <a:cs typeface="+mn-ea"/>
                <a:sym typeface="+mn-ea"/>
              </a:rPr>
              <a:t>  </a:t>
            </a:r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ea"/>
              </a:rPr>
              <a:t>欧姆定律的相关计算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en-US" altLang="zh-CN">
              <a:solidFill>
                <a:schemeClr val="bg1"/>
              </a:solidFill>
              <a:sym typeface="+mn-lt"/>
            </a:endParaRPr>
          </a:p>
        </p:txBody>
      </p:sp>
      <p:sp>
        <p:nvSpPr>
          <p:cNvPr id="4" name="TextBox 43"/>
          <p:cNvSpPr txBox="1"/>
          <p:nvPr/>
        </p:nvSpPr>
        <p:spPr>
          <a:xfrm>
            <a:off x="810895" y="753745"/>
            <a:ext cx="10484485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微软雅黑" panose="020b0503020204020204" charset="-122"/>
                <a:ea typeface="微软雅黑"/>
                <a:cs typeface="微软雅黑" panose="020b0503020204020204" charset="-122"/>
              </a:rPr>
              <a:t>类型3　图像类</a:t>
            </a:r>
            <a:endParaRPr lang="en-US" altLang="zh-CN" sz="2400" b="1">
              <a:latin typeface="微软雅黑" panose="020b0503020204020204" charset="-122"/>
              <a:ea typeface="微软雅黑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10.[2014河南,6]如图是小灯泡L和电阻R中电流随电压变化的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图像.由图像可知,电阻R的阻值为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 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Ω.若将它们并联接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在电压为2 V的电源两端,电路中的总电流为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</a:t>
            </a: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 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11.[2011河南,16]如图是甲、乙两电阻的电流与电压关系的图像,现将甲、乙串联后接在电压为4.5 V的电源两端.下列分析正确的是	     (　　)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A.甲的阻值是乙的阻值的两倍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B.通过乙的电流是通过甲的电流的两倍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C.乙两端的电压是甲两端电压的两倍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D.甲的电功率是乙的电功率的两倍</a:t>
            </a:r>
            <a:endParaRPr lang="en-US" altLang="zh-CN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62600" y="1945005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89" name="15liquli-70.jpg" descr="id:214749189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005" y="1243330"/>
            <a:ext cx="1988820" cy="1718945"/>
          </a:xfrm>
          <a:prstGeom prst="rect">
            <a:avLst/>
          </a:prstGeom>
        </p:spPr>
      </p:pic>
      <p:pic>
        <p:nvPicPr>
          <p:cNvPr id="290" name="HN10A.jpg" descr="id:2147491897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4035" y="4136390"/>
            <a:ext cx="2398395" cy="224853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6727825" y="2501900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0.35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142855" y="3618230"/>
            <a:ext cx="18789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  <p:bldP spid="3" grpId="0"/>
    </p:bldLst>
  </p:timing>
</p:sld>
</file>

<file path=ppt/tags/tag1.xml><?xml version="1.0" encoding="utf-8"?>
<p:tagLst xmlns:p="http://schemas.openxmlformats.org/presentationml/2006/main">
  <p:tag name="KSO_WM_UNIT_TABLE_BEAUTIFY" val="smartTable{96c3bf8b-19fd-469d-b554-3ff7b0ad5c3b}"/>
  <p:tag name="TABLE_ENDDRAG_ORIGIN_RECT" val="828*296"/>
  <p:tag name="TABLE_ENDDRAG_RECT" val="86*137*828*296"/>
</p:tagLst>
</file>

<file path=ppt/tags/tag2.xml><?xml version="1.0" encoding="utf-8"?>
<p:tagLst xmlns:p="http://schemas.openxmlformats.org/presentationml/2006/main">
  <p:tag name="KSO_WM_UNIT_TABLE_BEAUTIFY" val="smartTable{96c3bf8b-19fd-469d-b554-3ff7b0ad5c3b}"/>
  <p:tag name="TABLE_ENDDRAG_ORIGIN_RECT" val="828*296"/>
  <p:tag name="TABLE_ENDDRAG_RECT" val="86*137*828*296"/>
</p:tagLst>
</file>

<file path=ppt/tags/tag3.xml><?xml version="1.0" encoding="utf-8"?>
<p:tagLst xmlns:p="http://schemas.openxmlformats.org/presentationml/2006/main">
  <p:tag name="KSO_WM_UNIT_TABLE_BEAUTIFY" val="smartTable{25010047-7e70-4a0f-946e-59135d78fcbe}"/>
  <p:tag name="TABLE_ENDDRAG_ORIGIN_RECT" val="316*133"/>
  <p:tag name="TABLE_ENDDRAG_RECT" val="274*102*316*133"/>
</p:tagLst>
</file>

<file path=ppt/tags/tag4.xml><?xml version="1.0" encoding="utf-8"?>
<p:tagLst xmlns:p="http://schemas.openxmlformats.org/presentationml/2006/main">
  <p:tag name="KSO_WM_UNIT_TABLE_BEAUTIFY" val="smartTable{c628f878-4a1c-4da5-8078-efaee66a275b}"/>
  <p:tag name="TABLE_ENDDRAG_ORIGIN_RECT" val="544*87"/>
  <p:tag name="TABLE_ENDDRAG_RECT" val="192*334*544*87"/>
</p:tagLst>
</file>

<file path=ppt/tags/tag5.xml><?xml version="1.0" encoding="utf-8"?>
<p:tagLst xmlns:p="http://schemas.openxmlformats.org/presentationml/2006/main">
  <p:tag name="ARTICULATE_PROJECT_OPEN" val="0"/>
  <p:tag name="AS_OS" val="Unix 3.10 unknown"/>
  <p:tag name="AS_RELEASE_DATE" val="2020.11.30"/>
  <p:tag name="AS_TITLE" val="Aspose.Slides for Java"/>
  <p:tag name="AS_VERSION" val="20.11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435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3" baseType="lpstr">
      <vt:lpstr>Arial</vt:lpstr>
      <vt:lpstr>微软雅黑</vt:lpstr>
      <vt:lpstr>等线 Light</vt:lpstr>
      <vt:lpstr>等线</vt:lpstr>
      <vt:lpstr>Calibri Light</vt:lpstr>
      <vt:lpstr>Calibri</vt:lpstr>
      <vt:lpstr>宋体</vt:lpstr>
      <vt:lpstr>Times New Roman</vt:lpstr>
      <vt:lpstr>NEU-BZ-S92</vt:lpstr>
      <vt:lpstr>黑体</vt:lpstr>
      <vt:lpstr>楷体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2021-01-03T11:12:51Z</cp:lastPrinted>
  <dcterms:created xsi:type="dcterms:W3CDTF">2021-01-03T11:12:51Z</dcterms:created>
  <dcterms:modified xsi:type="dcterms:W3CDTF">2021-01-03T03:12:51Z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