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Default Extension="gif" ContentType="image/gif"/>
  <Default Extension="vml" ContentType="application/vnd.openxmlformats-officedocument.vmlDrawing"/>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6"/>
  </p:notesMasterIdLst>
  <p:sldIdLst>
    <p:sldId id="256" r:id="rId2"/>
    <p:sldId id="289" r:id="rId3"/>
    <p:sldId id="257" r:id="rId4"/>
    <p:sldId id="366" r:id="rId5"/>
    <p:sldId id="323" r:id="rId6"/>
    <p:sldId id="397" r:id="rId7"/>
    <p:sldId id="398" r:id="rId8"/>
    <p:sldId id="399" r:id="rId9"/>
    <p:sldId id="400" r:id="rId10"/>
    <p:sldId id="401" r:id="rId11"/>
    <p:sldId id="405" r:id="rId12"/>
    <p:sldId id="402" r:id="rId13"/>
    <p:sldId id="406" r:id="rId14"/>
    <p:sldId id="407" r:id="rId15"/>
    <p:sldId id="408" r:id="rId16"/>
    <p:sldId id="409" r:id="rId17"/>
    <p:sldId id="412" r:id="rId18"/>
    <p:sldId id="413" r:id="rId19"/>
    <p:sldId id="411" r:id="rId20"/>
    <p:sldId id="414" r:id="rId21"/>
    <p:sldId id="415" r:id="rId22"/>
    <p:sldId id="416" r:id="rId23"/>
    <p:sldId id="433" r:id="rId24"/>
    <p:sldId id="434" r:id="rId25"/>
    <p:sldId id="417" r:id="rId26"/>
    <p:sldId id="422" r:id="rId27"/>
    <p:sldId id="423" r:id="rId28"/>
    <p:sldId id="426" r:id="rId29"/>
    <p:sldId id="427" r:id="rId30"/>
    <p:sldId id="428" r:id="rId31"/>
    <p:sldId id="432" r:id="rId32"/>
    <p:sldId id="388" r:id="rId33"/>
    <p:sldId id="390" r:id="rId34"/>
    <p:sldId id="392" r:id="rId3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000B8"/>
    <a:srgbClr val="CC00FF"/>
    <a:srgbClr val="0070C0"/>
    <a:srgbClr val="0E98D6"/>
    <a:srgbClr val="FF9900"/>
    <a:srgbClr val="EAF5FB"/>
    <a:srgbClr val="009FB9"/>
    <a:srgbClr val="DF59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860" autoAdjust="0"/>
    <p:restoredTop sz="94660"/>
  </p:normalViewPr>
  <p:slideViewPr>
    <p:cSldViewPr snapToGrid="0">
      <p:cViewPr>
        <p:scale>
          <a:sx n="87" d="100"/>
          <a:sy n="87" d="100"/>
        </p:scale>
        <p:origin x="-1650" y="-6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DA8CE63-9043-4C7A-9E82-22BAB1B20D3B}" type="datetimeFigureOut">
              <a:rPr lang="zh-CN" altLang="en-US"/>
              <a:pPr>
                <a:defRPr/>
              </a:pPr>
              <a:t>2019/9/19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a:defRPr/>
            </a:pPr>
            <a:fld id="{DC340F6B-31A1-4C7F-920C-36F93A117B2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fld id="{AD3D16DB-661D-4FBA-B34A-26F4DE60B78B}" type="slidenum">
              <a:rPr lang="zh-CN" altLang="en-US" smtClean="0">
                <a:solidFill>
                  <a:srgbClr val="000000"/>
                </a:solidFill>
                <a:latin typeface="Calibri" panose="020F0502020204030204" pitchFamily="34" charset="0"/>
                <a:ea typeface="微软雅黑" panose="020B0503020204020204" pitchFamily="34" charset="-122"/>
              </a:rPr>
              <a:pPr eaLnBrk="0" hangingPunct="0"/>
              <a:t>1</a:t>
            </a:fld>
            <a:endParaRPr lang="zh-CN" altLang="en-US" smtClean="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fld id="{9DE2F6C1-6931-4CF7-A910-61B9ECF1588E}" type="slidenum">
              <a:rPr lang="zh-CN" altLang="en-US" smtClean="0">
                <a:solidFill>
                  <a:srgbClr val="000000"/>
                </a:solidFill>
                <a:latin typeface="Calibri" panose="020F0502020204030204" pitchFamily="34" charset="0"/>
                <a:ea typeface="微软雅黑" panose="020B0503020204020204" pitchFamily="34" charset="-122"/>
              </a:rPr>
              <a:pPr eaLnBrk="0" hangingPunct="0"/>
              <a:t>2</a:t>
            </a:fld>
            <a:endParaRPr lang="zh-CN" altLang="en-US" smtClean="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fld id="{758985C3-13AF-45CF-A3CF-400489D7AFED}" type="slidenum">
              <a:rPr lang="zh-CN" altLang="en-US" smtClean="0">
                <a:solidFill>
                  <a:srgbClr val="000000"/>
                </a:solidFill>
                <a:latin typeface="Calibri" panose="020F0502020204030204" pitchFamily="34" charset="0"/>
                <a:ea typeface="微软雅黑" panose="020B0503020204020204" pitchFamily="34" charset="-122"/>
              </a:rPr>
              <a:pPr eaLnBrk="0" hangingPunct="0"/>
              <a:t>3</a:t>
            </a:fld>
            <a:endParaRPr lang="zh-CN" altLang="en-US" smtClean="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p:sp>
      <p:sp>
        <p:nvSpPr>
          <p:cNvPr id="9523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CN" altLang="en-US" smtClean="0"/>
              <a:t>注意汽化的汽字多了三点水</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p:sp>
      <p:sp>
        <p:nvSpPr>
          <p:cNvPr id="9625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CN" altLang="en-US" smtClean="0"/>
              <a:t>使用超链接，跳过水沸腾实验的讲解（这部分内容在学生实验时在给学生详细介绍）。让课件跳转到蒸发页进行蒸发的学习！</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43010" name="幻灯片图像占位符 45057"/>
          <p:cNvSpPr>
            <a:spLocks noGrp="1" noRot="1" noChangeAspect="1" noChangeArrowheads="1" noTextEdit="1"/>
          </p:cNvSpPr>
          <p:nvPr>
            <p:ph type="sldImg" idx="4294967295"/>
          </p:nvPr>
        </p:nvSpPr>
        <p:spPr>
          <a:xfrm>
            <a:off x="409575" y="754063"/>
            <a:ext cx="5854700" cy="3294062"/>
          </a:xfrm>
        </p:spPr>
      </p:sp>
      <p:sp>
        <p:nvSpPr>
          <p:cNvPr id="43011" name="文本占位符 45058"/>
          <p:cNvSpPr>
            <a:spLocks noGrp="1" noRot="1" noChangeArrowheads="1"/>
          </p:cNvSpPr>
          <p:nvPr>
            <p:ph type="body" idx="4294967295"/>
          </p:nvPr>
        </p:nvSpPr>
        <p:spPr/>
        <p:txBody>
          <a:bodyPr anchor="ctr"/>
          <a:lstStyle/>
          <a:p>
            <a:r>
              <a:rPr lang="zh-CN" altLang="en-US" smtClean="0"/>
              <a:t>本资料来自于资源最齐全的２１世纪教育网</a:t>
            </a:r>
            <a:r>
              <a:rPr lang="en-US" altLang="zh-CN" smtClean="0"/>
              <a:t>www.21cnjy.com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2019/9/19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2019/9/19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2019/9/19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2019/9/19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2019/9/19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2019/9/19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2019/9/19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2019/9/19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2019/9/19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2019/9/19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2019/9/19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2019/9/19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2019/9/19</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hyperlink" Target="&#27700;&#30340;&#27832;&#33150;&#23454;&#39564;&#28436;&#31034;&#65288;&#29289;&#29702;oki&#32593;&#65289;_&#26631;&#28165;.mp4"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3.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50.jpeg"/><Relationship Id="rId4" Type="http://schemas.openxmlformats.org/officeDocument/2006/relationships/image" Target="../media/image49.gi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Office_Word_97_-_2003___2.doc"/><Relationship Id="rId4" Type="http://schemas.openxmlformats.org/officeDocument/2006/relationships/oleObject" Target="../embeddings/Microsoft_Office_Word_97_-_2003___1.doc"/></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ideo" Target="ppt\slides\033&#33976;&#21457;.avi" TargetMode="External"/><Relationship Id="rId6" Type="http://schemas.microsoft.com/office/2007/relationships/media" Target="ppt/slides/033&#33976;&#21457;.avi"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858731" y="2355993"/>
            <a:ext cx="6962162" cy="1015663"/>
          </a:xfrm>
          <a:prstGeom prst="rect">
            <a:avLst/>
          </a:prstGeom>
        </p:spPr>
        <p:txBody>
          <a:bodyPr wrap="none">
            <a:spAutoFit/>
          </a:bodyPr>
          <a:lstStyle/>
          <a:p>
            <a:pPr algn="ctr" eaLnBrk="1" fontAlgn="auto" hangingPunct="1">
              <a:spcBef>
                <a:spcPts val="0"/>
              </a:spcBef>
              <a:spcAft>
                <a:spcPts val="0"/>
              </a:spcAft>
              <a:defRPr/>
            </a:pPr>
            <a:r>
              <a:rPr lang="zh-CN" altLang="en-US" sz="6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6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节</a:t>
            </a:r>
            <a:r>
              <a:rPr lang="en-US" altLang="zh-CN" sz="6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6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汽化和液化</a:t>
            </a:r>
            <a:endParaRPr lang="zh-CN" altLang="en-US" sz="6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00" name="文本框 4"/>
          <p:cNvSpPr txBox="1">
            <a:spLocks noChangeArrowheads="1"/>
          </p:cNvSpPr>
          <p:nvPr/>
        </p:nvSpPr>
        <p:spPr bwMode="auto">
          <a:xfrm>
            <a:off x="4657725" y="484188"/>
            <a:ext cx="28765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600" dirty="0" smtClean="0">
                <a:solidFill>
                  <a:srgbClr val="009FB9"/>
                </a:solidFill>
                <a:latin typeface="微软雅黑" panose="020B0503020204020204" pitchFamily="34" charset="-122"/>
              </a:rPr>
              <a:t>第三章   物态变化</a:t>
            </a:r>
            <a:endParaRPr lang="zh-CN" altLang="en-US" sz="1600" dirty="0">
              <a:solidFill>
                <a:srgbClr val="009FB9"/>
              </a:solidFill>
              <a:latin typeface="微软雅黑" panose="020B0503020204020204" pitchFamily="34" charset="-122"/>
            </a:endParaRPr>
          </a:p>
        </p:txBody>
      </p:sp>
      <p:grpSp>
        <p:nvGrpSpPr>
          <p:cNvPr id="4101" name="组合 28"/>
          <p:cNvGrpSpPr/>
          <p:nvPr/>
        </p:nvGrpSpPr>
        <p:grpSpPr bwMode="auto">
          <a:xfrm>
            <a:off x="7535863" y="614363"/>
            <a:ext cx="2517775" cy="76200"/>
            <a:chOff x="11867" y="1528"/>
            <a:chExt cx="3966" cy="120"/>
          </a:xfrm>
        </p:grpSpPr>
        <p:cxnSp>
          <p:nvCxnSpPr>
            <p:cNvPr id="10" name="直接连接符 9"/>
            <p:cNvCxnSpPr/>
            <p:nvPr/>
          </p:nvCxnSpPr>
          <p:spPr>
            <a:xfrm flipH="1" flipV="1">
              <a:off x="11867" y="1585"/>
              <a:ext cx="3966" cy="3"/>
            </a:xfrm>
            <a:prstGeom prst="line">
              <a:avLst/>
            </a:prstGeom>
            <a:ln>
              <a:solidFill>
                <a:srgbClr val="009FB9"/>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2172"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12692"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p:nvSpPr>
          <p:spPr>
            <a:xfrm>
              <a:off x="13125"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3"/>
            <p:cNvSpPr/>
            <p:nvPr/>
          </p:nvSpPr>
          <p:spPr>
            <a:xfrm>
              <a:off x="13545"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13985"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14425"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14953"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15333"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2" name="矩形 31"/>
          <p:cNvSpPr/>
          <p:nvPr/>
        </p:nvSpPr>
        <p:spPr>
          <a:xfrm>
            <a:off x="7856538"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矩形 32"/>
          <p:cNvSpPr/>
          <p:nvPr/>
        </p:nvSpPr>
        <p:spPr>
          <a:xfrm>
            <a:off x="8186738"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矩形 33"/>
          <p:cNvSpPr/>
          <p:nvPr/>
        </p:nvSpPr>
        <p:spPr>
          <a:xfrm>
            <a:off x="846137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矩形 34"/>
          <p:cNvSpPr/>
          <p:nvPr/>
        </p:nvSpPr>
        <p:spPr>
          <a:xfrm>
            <a:off x="872807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矩形 35"/>
          <p:cNvSpPr/>
          <p:nvPr/>
        </p:nvSpPr>
        <p:spPr>
          <a:xfrm>
            <a:off x="900747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矩形 36"/>
          <p:cNvSpPr/>
          <p:nvPr/>
        </p:nvSpPr>
        <p:spPr>
          <a:xfrm>
            <a:off x="928687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矩形 37"/>
          <p:cNvSpPr/>
          <p:nvPr/>
        </p:nvSpPr>
        <p:spPr>
          <a:xfrm>
            <a:off x="962342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986472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110" name="组合 50"/>
          <p:cNvGrpSpPr/>
          <p:nvPr/>
        </p:nvGrpSpPr>
        <p:grpSpPr bwMode="auto">
          <a:xfrm>
            <a:off x="2138363" y="614363"/>
            <a:ext cx="2517775" cy="76200"/>
            <a:chOff x="11867" y="1528"/>
            <a:chExt cx="3966" cy="120"/>
          </a:xfrm>
        </p:grpSpPr>
        <p:cxnSp>
          <p:nvCxnSpPr>
            <p:cNvPr id="52" name="直接连接符 51"/>
            <p:cNvCxnSpPr/>
            <p:nvPr/>
          </p:nvCxnSpPr>
          <p:spPr>
            <a:xfrm flipH="1" flipV="1">
              <a:off x="11867" y="1585"/>
              <a:ext cx="3966" cy="3"/>
            </a:xfrm>
            <a:prstGeom prst="line">
              <a:avLst/>
            </a:prstGeom>
            <a:ln>
              <a:solidFill>
                <a:srgbClr val="009FB9"/>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2172"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矩形 53"/>
            <p:cNvSpPr/>
            <p:nvPr/>
          </p:nvSpPr>
          <p:spPr>
            <a:xfrm>
              <a:off x="12692"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矩形 54"/>
            <p:cNvSpPr/>
            <p:nvPr/>
          </p:nvSpPr>
          <p:spPr>
            <a:xfrm>
              <a:off x="13125"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6" name="矩形 55"/>
            <p:cNvSpPr/>
            <p:nvPr/>
          </p:nvSpPr>
          <p:spPr>
            <a:xfrm>
              <a:off x="13545"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7" name="矩形 56"/>
            <p:cNvSpPr/>
            <p:nvPr/>
          </p:nvSpPr>
          <p:spPr>
            <a:xfrm>
              <a:off x="13985"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8" name="矩形 57"/>
            <p:cNvSpPr/>
            <p:nvPr/>
          </p:nvSpPr>
          <p:spPr>
            <a:xfrm>
              <a:off x="14425"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矩形 58"/>
            <p:cNvSpPr/>
            <p:nvPr/>
          </p:nvSpPr>
          <p:spPr>
            <a:xfrm>
              <a:off x="14953"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矩形 59"/>
            <p:cNvSpPr/>
            <p:nvPr/>
          </p:nvSpPr>
          <p:spPr>
            <a:xfrm>
              <a:off x="15333" y="1528"/>
              <a:ext cx="240" cy="12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1" name="矩形 60"/>
          <p:cNvSpPr/>
          <p:nvPr/>
        </p:nvSpPr>
        <p:spPr>
          <a:xfrm>
            <a:off x="2509838"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 name="矩形 61"/>
          <p:cNvSpPr/>
          <p:nvPr/>
        </p:nvSpPr>
        <p:spPr>
          <a:xfrm>
            <a:off x="2840038"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矩形 62"/>
          <p:cNvSpPr/>
          <p:nvPr/>
        </p:nvSpPr>
        <p:spPr>
          <a:xfrm>
            <a:off x="311467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4" name="矩形 63"/>
          <p:cNvSpPr/>
          <p:nvPr/>
        </p:nvSpPr>
        <p:spPr>
          <a:xfrm>
            <a:off x="338137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矩形 64"/>
          <p:cNvSpPr/>
          <p:nvPr/>
        </p:nvSpPr>
        <p:spPr>
          <a:xfrm>
            <a:off x="366077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6" name="矩形 65"/>
          <p:cNvSpPr/>
          <p:nvPr/>
        </p:nvSpPr>
        <p:spPr>
          <a:xfrm>
            <a:off x="394017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7" name="矩形 66"/>
          <p:cNvSpPr/>
          <p:nvPr/>
        </p:nvSpPr>
        <p:spPr>
          <a:xfrm>
            <a:off x="427672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8" name="矩形 67"/>
          <p:cNvSpPr/>
          <p:nvPr/>
        </p:nvSpPr>
        <p:spPr>
          <a:xfrm>
            <a:off x="4518025" y="741363"/>
            <a:ext cx="152400" cy="76200"/>
          </a:xfrm>
          <a:prstGeom prst="rect">
            <a:avLst/>
          </a:prstGeom>
          <a:solidFill>
            <a:srgbClr val="EAF5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1513795" y="1772317"/>
            <a:ext cx="685800" cy="723104"/>
          </a:xfrm>
          <a:prstGeom prst="sun">
            <a:avLst>
              <a:gd name="adj" fmla="val 46875"/>
            </a:avLst>
          </a:prstGeom>
          <a:solidFill>
            <a:schemeClr val="accent1"/>
          </a:solidFill>
          <a:ln w="9525">
            <a:solidFill>
              <a:srgbClr val="993366"/>
            </a:solidFill>
            <a:miter lim="800000"/>
          </a:ln>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0723" name="AutoShape 3"/>
          <p:cNvSpPr>
            <a:spLocks noChangeArrowheads="1"/>
          </p:cNvSpPr>
          <p:nvPr/>
        </p:nvSpPr>
        <p:spPr bwMode="auto">
          <a:xfrm>
            <a:off x="1501533" y="2623694"/>
            <a:ext cx="685800" cy="746124"/>
          </a:xfrm>
          <a:prstGeom prst="sun">
            <a:avLst>
              <a:gd name="adj" fmla="val 46875"/>
            </a:avLst>
          </a:prstGeom>
          <a:solidFill>
            <a:schemeClr val="accent1"/>
          </a:solidFill>
          <a:ln w="9525">
            <a:solidFill>
              <a:srgbClr val="FFCC00"/>
            </a:solidFill>
            <a:miter lim="800000"/>
          </a:ln>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0724" name="AutoShape 4"/>
          <p:cNvSpPr>
            <a:spLocks noChangeArrowheads="1"/>
          </p:cNvSpPr>
          <p:nvPr/>
        </p:nvSpPr>
        <p:spPr bwMode="auto">
          <a:xfrm>
            <a:off x="9622964" y="5529942"/>
            <a:ext cx="609600" cy="657225"/>
          </a:xfrm>
          <a:prstGeom prst="sun">
            <a:avLst>
              <a:gd name="adj" fmla="val 46875"/>
            </a:avLst>
          </a:prstGeom>
          <a:solidFill>
            <a:schemeClr val="accent1"/>
          </a:solidFill>
          <a:ln w="9525">
            <a:solidFill>
              <a:srgbClr val="3366FF"/>
            </a:solidFill>
            <a:miter lim="800000"/>
          </a:ln>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0725" name="AutoShape 5"/>
          <p:cNvSpPr>
            <a:spLocks noChangeArrowheads="1"/>
          </p:cNvSpPr>
          <p:nvPr/>
        </p:nvSpPr>
        <p:spPr bwMode="auto">
          <a:xfrm>
            <a:off x="9699164" y="4082142"/>
            <a:ext cx="685800" cy="804041"/>
          </a:xfrm>
          <a:prstGeom prst="sun">
            <a:avLst>
              <a:gd name="adj" fmla="val 46875"/>
            </a:avLst>
          </a:prstGeom>
          <a:solidFill>
            <a:schemeClr val="accent1"/>
          </a:solidFill>
          <a:ln w="9525">
            <a:solidFill>
              <a:srgbClr val="FF0000"/>
            </a:solidFill>
            <a:miter lim="800000"/>
          </a:ln>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0726" name="AutoShape 6"/>
          <p:cNvSpPr>
            <a:spLocks noChangeArrowheads="1"/>
          </p:cNvSpPr>
          <p:nvPr/>
        </p:nvSpPr>
        <p:spPr bwMode="auto">
          <a:xfrm>
            <a:off x="8645064" y="5445176"/>
            <a:ext cx="762000" cy="733425"/>
          </a:xfrm>
          <a:prstGeom prst="sun">
            <a:avLst>
              <a:gd name="adj" fmla="val 46875"/>
            </a:avLst>
          </a:prstGeom>
          <a:solidFill>
            <a:schemeClr val="accent1"/>
          </a:solidFill>
          <a:ln w="9525">
            <a:solidFill>
              <a:srgbClr val="FFCC00"/>
            </a:solidFill>
            <a:miter lim="800000"/>
          </a:ln>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0727" name="Rectangle 10"/>
          <p:cNvSpPr>
            <a:spLocks noChangeArrowheads="1"/>
          </p:cNvSpPr>
          <p:nvPr/>
        </p:nvSpPr>
        <p:spPr bwMode="auto">
          <a:xfrm>
            <a:off x="2612564" y="1491342"/>
            <a:ext cx="2133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0728" name="Rectangle 11">
            <a:hlinkClick r:id="rId2" action="ppaction://hlinksldjump"/>
          </p:cNvPr>
          <p:cNvSpPr>
            <a:spLocks noChangeArrowheads="1"/>
          </p:cNvSpPr>
          <p:nvPr/>
        </p:nvSpPr>
        <p:spPr bwMode="auto">
          <a:xfrm>
            <a:off x="7032164" y="3472542"/>
            <a:ext cx="2209800"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0729" name="Rectangle 12">
            <a:hlinkClick r:id="rId3" action="ppaction://hlinksldjump"/>
          </p:cNvPr>
          <p:cNvSpPr>
            <a:spLocks noChangeArrowheads="1"/>
          </p:cNvSpPr>
          <p:nvPr/>
        </p:nvSpPr>
        <p:spPr bwMode="auto">
          <a:xfrm>
            <a:off x="7032164" y="4602842"/>
            <a:ext cx="2209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0730" name="Rectangle 13">
            <a:hlinkClick r:id="rId4" action="ppaction://hlinksldjump"/>
          </p:cNvPr>
          <p:cNvSpPr>
            <a:spLocks noChangeArrowheads="1"/>
          </p:cNvSpPr>
          <p:nvPr/>
        </p:nvSpPr>
        <p:spPr bwMode="auto">
          <a:xfrm>
            <a:off x="2536364" y="4620306"/>
            <a:ext cx="22860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224270" name="Text Box 14"/>
          <p:cNvSpPr txBox="1">
            <a:spLocks noChangeArrowheads="1"/>
          </p:cNvSpPr>
          <p:nvPr/>
        </p:nvSpPr>
        <p:spPr bwMode="auto">
          <a:xfrm>
            <a:off x="1952164" y="2874861"/>
            <a:ext cx="8280400" cy="1217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indent="457200" eaLnBrk="1" fontAlgn="base" hangingPunct="1">
              <a:lnSpc>
                <a:spcPct val="120000"/>
              </a:lnSpc>
              <a:spcBef>
                <a:spcPct val="0"/>
              </a:spcBef>
              <a:spcAft>
                <a:spcPct val="0"/>
              </a:spcAft>
            </a:pPr>
            <a:r>
              <a:rPr lang="zh-CN" altLang="en-US" sz="3200" b="1" dirty="0" smtClean="0">
                <a:solidFill>
                  <a:srgbClr val="000000"/>
                </a:solidFill>
                <a:latin typeface="Times New Roman" panose="02020603050405020304" pitchFamily="18" charset="0"/>
                <a:ea typeface="黑体" panose="02010609060101010101" pitchFamily="49" charset="-122"/>
              </a:rPr>
              <a:t>水</a:t>
            </a:r>
            <a:r>
              <a:rPr lang="zh-CN" altLang="en-US" sz="3200" b="1" dirty="0">
                <a:solidFill>
                  <a:srgbClr val="000000"/>
                </a:solidFill>
                <a:latin typeface="Times New Roman" panose="02020603050405020304" pitchFamily="18" charset="0"/>
                <a:ea typeface="黑体" panose="02010609060101010101" pitchFamily="49" charset="-122"/>
              </a:rPr>
              <a:t>在沸腾时有什么特征？水沸</a:t>
            </a:r>
            <a:r>
              <a:rPr lang="zh-CN" altLang="en-US" sz="3200" b="1" dirty="0" smtClean="0">
                <a:solidFill>
                  <a:srgbClr val="000000"/>
                </a:solidFill>
                <a:latin typeface="Times New Roman" panose="02020603050405020304" pitchFamily="18" charset="0"/>
                <a:ea typeface="黑体" panose="02010609060101010101" pitchFamily="49" charset="-122"/>
              </a:rPr>
              <a:t>腾时如</a:t>
            </a:r>
            <a:r>
              <a:rPr lang="zh-CN" altLang="en-US" sz="3200" b="1" dirty="0">
                <a:solidFill>
                  <a:srgbClr val="000000"/>
                </a:solidFill>
                <a:latin typeface="Times New Roman" panose="02020603050405020304" pitchFamily="18" charset="0"/>
                <a:ea typeface="黑体" panose="02010609060101010101" pitchFamily="49" charset="-122"/>
              </a:rPr>
              <a:t>果继续加热，是不是温度会越来越高？</a:t>
            </a:r>
          </a:p>
        </p:txBody>
      </p:sp>
      <p:sp>
        <p:nvSpPr>
          <p:cNvPr id="224272" name="WordArt 16"/>
          <p:cNvSpPr>
            <a:spLocks noChangeArrowheads="1" noChangeShapeType="1" noTextEdit="1"/>
          </p:cNvSpPr>
          <p:nvPr/>
        </p:nvSpPr>
        <p:spPr bwMode="auto">
          <a:xfrm>
            <a:off x="2536364" y="2096047"/>
            <a:ext cx="2172084" cy="579121"/>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zh-CN" altLang="en-US" sz="3600" i="1" kern="10" dirty="0">
                <a:ln w="12700">
                  <a:solidFill>
                    <a:srgbClr val="3333CC"/>
                  </a:solidFill>
                  <a:miter lim="800000"/>
                </a:ln>
                <a:solidFill>
                  <a:srgbClr val="B2B2B2">
                    <a:alpha val="50195"/>
                  </a:srgbClr>
                </a:solidFill>
                <a:effectLst>
                  <a:outerShdw dist="45791" dir="2021404" algn="ctr" rotWithShape="0">
                    <a:srgbClr val="9999FF"/>
                  </a:outerShdw>
                </a:effectLst>
                <a:latin typeface="黑体" panose="02010609060101010101" pitchFamily="49" charset="-122"/>
                <a:ea typeface="黑体" panose="02010609060101010101" pitchFamily="49" charset="-122"/>
              </a:rPr>
              <a:t>提出问题</a:t>
            </a:r>
          </a:p>
        </p:txBody>
      </p:sp>
      <p:sp>
        <p:nvSpPr>
          <p:cNvPr id="224273" name="Text Box 17"/>
          <p:cNvSpPr txBox="1">
            <a:spLocks noChangeArrowheads="1"/>
          </p:cNvSpPr>
          <p:nvPr/>
        </p:nvSpPr>
        <p:spPr bwMode="auto">
          <a:xfrm>
            <a:off x="2082641" y="4053612"/>
            <a:ext cx="7540323" cy="2012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lnSpc>
                <a:spcPct val="130000"/>
              </a:lnSpc>
              <a:spcBef>
                <a:spcPts val="0"/>
              </a:spcBef>
              <a:spcAft>
                <a:spcPct val="0"/>
              </a:spcAft>
            </a:pPr>
            <a:r>
              <a:rPr lang="zh-CN" altLang="en-US" sz="3200" b="1" dirty="0">
                <a:solidFill>
                  <a:srgbClr val="333399"/>
                </a:solidFill>
                <a:latin typeface="Times New Roman" panose="02020603050405020304" pitchFamily="18" charset="0"/>
                <a:ea typeface="幼圆" panose="02010509060101010101" pitchFamily="49" charset="-122"/>
              </a:rPr>
              <a:t>实验目的</a:t>
            </a:r>
            <a:r>
              <a:rPr lang="en-US" altLang="zh-CN" sz="3200" b="1" dirty="0">
                <a:solidFill>
                  <a:srgbClr val="333399"/>
                </a:solidFill>
                <a:latin typeface="Times New Roman" panose="02020603050405020304" pitchFamily="18" charset="0"/>
                <a:ea typeface="幼圆" panose="02010509060101010101" pitchFamily="49" charset="-122"/>
              </a:rPr>
              <a:t>:</a:t>
            </a:r>
            <a:endParaRPr lang="en-US" altLang="zh-CN" sz="3200" b="1" dirty="0">
              <a:solidFill>
                <a:srgbClr val="333399"/>
              </a:solidFill>
              <a:latin typeface="Times New Roman" panose="02020603050405020304" pitchFamily="18" charset="0"/>
              <a:ea typeface="黑体" panose="02010609060101010101" pitchFamily="49" charset="-122"/>
            </a:endParaRPr>
          </a:p>
          <a:p>
            <a:pPr eaLnBrk="1" fontAlgn="base" hangingPunct="1">
              <a:lnSpc>
                <a:spcPct val="130000"/>
              </a:lnSpc>
              <a:spcBef>
                <a:spcPts val="0"/>
              </a:spcBef>
              <a:spcAft>
                <a:spcPct val="0"/>
              </a:spcAft>
            </a:pPr>
            <a:r>
              <a:rPr lang="en-US" altLang="zh-CN" sz="3200" b="1" dirty="0">
                <a:solidFill>
                  <a:srgbClr val="000000"/>
                </a:solidFill>
                <a:latin typeface="Times New Roman" panose="02020603050405020304" pitchFamily="18" charset="0"/>
                <a:ea typeface="黑体" panose="02010609060101010101" pitchFamily="49" charset="-122"/>
              </a:rPr>
              <a:t>        </a:t>
            </a:r>
            <a:r>
              <a:rPr lang="zh-CN" altLang="en-US" sz="3200" b="1" dirty="0">
                <a:solidFill>
                  <a:srgbClr val="000000"/>
                </a:solidFill>
                <a:latin typeface="Times New Roman" panose="02020603050405020304" pitchFamily="18" charset="0"/>
                <a:ea typeface="黑体" panose="02010609060101010101" pitchFamily="49" charset="-122"/>
              </a:rPr>
              <a:t>观察水沸腾时的现象和水沸腾时的温</a:t>
            </a:r>
            <a:r>
              <a:rPr lang="zh-CN" altLang="en-US" sz="3200" b="1" dirty="0" smtClean="0">
                <a:solidFill>
                  <a:srgbClr val="000000"/>
                </a:solidFill>
                <a:latin typeface="Times New Roman" panose="02020603050405020304" pitchFamily="18" charset="0"/>
                <a:ea typeface="黑体" panose="02010609060101010101" pitchFamily="49" charset="-122"/>
              </a:rPr>
              <a:t>度变化情况。</a:t>
            </a:r>
            <a:endParaRPr lang="en-US" altLang="zh-CN" sz="3200" b="1" dirty="0">
              <a:solidFill>
                <a:srgbClr val="000000"/>
              </a:solidFill>
              <a:latin typeface="Times New Roman" panose="02020603050405020304" pitchFamily="18" charset="0"/>
              <a:ea typeface="黑体" panose="02010609060101010101" pitchFamily="49" charset="-122"/>
            </a:endParaRPr>
          </a:p>
        </p:txBody>
      </p:sp>
      <p:sp>
        <p:nvSpPr>
          <p:cNvPr id="30735" name="WordArt 18"/>
          <p:cNvSpPr>
            <a:spLocks noChangeArrowheads="1" noChangeShapeType="1" noTextEdit="1"/>
          </p:cNvSpPr>
          <p:nvPr/>
        </p:nvSpPr>
        <p:spPr bwMode="auto">
          <a:xfrm>
            <a:off x="2745681" y="1090015"/>
            <a:ext cx="6214241" cy="71549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zh-CN" altLang="en-US" sz="3600" kern="10" dirty="0">
                <a:ln w="19050">
                  <a:solidFill>
                    <a:srgbClr val="FF6600"/>
                  </a:solidFill>
                  <a:round/>
                </a:ln>
                <a:solidFill>
                  <a:srgbClr val="FF0000"/>
                </a:solidFill>
                <a:effectLst>
                  <a:outerShdw dist="35921" dir="2700000" algn="ctr" rotWithShape="0">
                    <a:srgbClr val="C0C0C0"/>
                  </a:outerShdw>
                </a:effectLst>
                <a:latin typeface="宋体" panose="02010600030101010101" pitchFamily="2" charset="-122"/>
              </a:rPr>
              <a:t>探究水的沸腾实验</a:t>
            </a:r>
          </a:p>
        </p:txBody>
      </p:sp>
      <p:sp>
        <p:nvSpPr>
          <p:cNvPr id="24" name="TextBox 2"/>
          <p:cNvSpPr txBox="1"/>
          <p:nvPr/>
        </p:nvSpPr>
        <p:spPr bwMode="auto">
          <a:xfrm>
            <a:off x="1067081" y="339770"/>
            <a:ext cx="2031120" cy="646430"/>
          </a:xfrm>
          <a:prstGeom prst="rect">
            <a:avLst/>
          </a:prstGeom>
          <a:solidFill>
            <a:srgbClr val="3000B8"/>
          </a:solidFill>
          <a:effectLst>
            <a:glow rad="101600">
              <a:schemeClr val="accent5">
                <a:satMod val="175000"/>
                <a:alpha val="40000"/>
              </a:schemeClr>
            </a:glow>
          </a:effectLst>
        </p:spPr>
        <p:txBody>
          <a:bodyPr wrap="none">
            <a:spAutoFit/>
          </a:bodyPr>
          <a:lstStyle/>
          <a:p>
            <a:pPr eaLnBrk="1" fontAlgn="auto" hangingPunct="1">
              <a:spcBef>
                <a:spcPts val="0"/>
              </a:spcBef>
              <a:spcAft>
                <a:spcPts val="0"/>
              </a:spcAft>
              <a:defRPr/>
            </a:pPr>
            <a:r>
              <a:rPr lang="zh-CN" altLang="en-US" sz="3600" b="1" dirty="0" smtClean="0">
                <a:solidFill>
                  <a:schemeClr val="bg1"/>
                </a:solidFill>
                <a:latin typeface="+mj-ea"/>
                <a:ea typeface="+mj-ea"/>
              </a:rPr>
              <a:t>实验探究</a:t>
            </a:r>
            <a:endParaRPr lang="zh-CN" altLang="en-US" sz="36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24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224270"/>
                                        </p:tgtEl>
                                        <p:attrNameLst>
                                          <p:attrName>style.visibility</p:attrName>
                                        </p:attrNameLst>
                                      </p:cBhvr>
                                      <p:to>
                                        <p:strVal val="visible"/>
                                      </p:to>
                                    </p:set>
                                    <p:anim calcmode="discrete" valueType="clr">
                                      <p:cBhvr override="childStyle">
                                        <p:cTn id="11" dur="80"/>
                                        <p:tgtEl>
                                          <p:spTgt spid="22427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24270"/>
                                        </p:tgtEl>
                                        <p:attrNameLst>
                                          <p:attrName>fillcolor</p:attrName>
                                        </p:attrNameLst>
                                      </p:cBhvr>
                                      <p:tavLst>
                                        <p:tav tm="0">
                                          <p:val>
                                            <p:clrVal>
                                              <a:schemeClr val="accent2"/>
                                            </p:clrVal>
                                          </p:val>
                                        </p:tav>
                                        <p:tav tm="50000">
                                          <p:val>
                                            <p:clrVal>
                                              <a:schemeClr val="hlink"/>
                                            </p:clrVal>
                                          </p:val>
                                        </p:tav>
                                      </p:tavLst>
                                    </p:anim>
                                    <p:set>
                                      <p:cBhvr>
                                        <p:cTn id="13" dur="80"/>
                                        <p:tgtEl>
                                          <p:spTgt spid="22427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4273"/>
                                        </p:tgtEl>
                                        <p:attrNameLst>
                                          <p:attrName>style.visibility</p:attrName>
                                        </p:attrNameLst>
                                      </p:cBhvr>
                                      <p:to>
                                        <p:strVal val="visible"/>
                                      </p:to>
                                    </p:set>
                                    <p:anim calcmode="lin" valueType="num">
                                      <p:cBhvr additive="base">
                                        <p:cTn id="18" dur="500" fill="hold"/>
                                        <p:tgtEl>
                                          <p:spTgt spid="224273"/>
                                        </p:tgtEl>
                                        <p:attrNameLst>
                                          <p:attrName>ppt_x</p:attrName>
                                        </p:attrNameLst>
                                      </p:cBhvr>
                                      <p:tavLst>
                                        <p:tav tm="0">
                                          <p:val>
                                            <p:strVal val="#ppt_x"/>
                                          </p:val>
                                        </p:tav>
                                        <p:tav tm="100000">
                                          <p:val>
                                            <p:strVal val="#ppt_x"/>
                                          </p:val>
                                        </p:tav>
                                      </p:tavLst>
                                    </p:anim>
                                    <p:anim calcmode="lin" valueType="num">
                                      <p:cBhvr additive="base">
                                        <p:cTn id="19" dur="500" fill="hold"/>
                                        <p:tgtEl>
                                          <p:spTgt spid="224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70" grpId="0"/>
      <p:bldP spid="224272" grpId="0" animBg="1"/>
      <p:bldP spid="2242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64772" y="404124"/>
            <a:ext cx="6127540" cy="861232"/>
          </a:xfrm>
        </p:spPr>
        <p:txBody>
          <a:bodyPr/>
          <a:lstStyle/>
          <a:p>
            <a:pPr>
              <a:buFont typeface="Wingdings" panose="05000000000000000000" pitchFamily="2" charset="2"/>
              <a:buChar char="Ø"/>
            </a:pPr>
            <a:r>
              <a:rPr lang="zh-CN" altLang="zh-CN" b="1" dirty="0">
                <a:solidFill>
                  <a:srgbClr val="99FF99"/>
                </a:solidFill>
                <a:effectLst>
                  <a:outerShdw blurRad="38100" dist="38100" dir="2700000" algn="tl">
                    <a:srgbClr val="000000"/>
                  </a:outerShdw>
                </a:effectLst>
                <a:latin typeface="黑体" panose="02010609060101010101" pitchFamily="49" charset="-122"/>
                <a:ea typeface="黑体" panose="02010609060101010101" pitchFamily="49" charset="-122"/>
              </a:rPr>
              <a:t>设计实验和进行实验</a:t>
            </a:r>
          </a:p>
        </p:txBody>
      </p:sp>
      <p:sp>
        <p:nvSpPr>
          <p:cNvPr id="14339" name="Rectangle 3"/>
          <p:cNvSpPr>
            <a:spLocks noGrp="1" noChangeArrowheads="1"/>
          </p:cNvSpPr>
          <p:nvPr>
            <p:ph type="body" idx="1"/>
          </p:nvPr>
        </p:nvSpPr>
        <p:spPr>
          <a:xfrm>
            <a:off x="2331438" y="1338653"/>
            <a:ext cx="8299450" cy="4327525"/>
          </a:xfrm>
        </p:spPr>
        <p:txBody>
          <a:bodyPr/>
          <a:lstStyle/>
          <a:p>
            <a:pPr>
              <a:lnSpc>
                <a:spcPct val="150000"/>
              </a:lnSpc>
              <a:spcBef>
                <a:spcPts val="0"/>
              </a:spcBef>
              <a:buFontTx/>
              <a:buNone/>
            </a:pPr>
            <a:r>
              <a:rPr lang="en-US" altLang="zh-CN" sz="2800" b="1" smtClean="0">
                <a:latin typeface="黑体" panose="02010609060101010101" pitchFamily="49" charset="-122"/>
                <a:ea typeface="黑体" panose="02010609060101010101" pitchFamily="49" charset="-122"/>
              </a:rPr>
              <a:t>1</a:t>
            </a:r>
            <a:r>
              <a:rPr lang="zh-CN" altLang="en-US" sz="2800" b="1" smtClean="0">
                <a:latin typeface="黑体" panose="02010609060101010101" pitchFamily="49" charset="-122"/>
                <a:ea typeface="黑体" panose="02010609060101010101" pitchFamily="49" charset="-122"/>
              </a:rPr>
              <a:t>．</a:t>
            </a:r>
            <a:r>
              <a:rPr lang="zh-CN" altLang="zh-CN" sz="2800" b="1" smtClean="0">
                <a:latin typeface="黑体" panose="02010609060101010101" pitchFamily="49" charset="-122"/>
                <a:ea typeface="黑体" panose="02010609060101010101" pitchFamily="49" charset="-122"/>
              </a:rPr>
              <a:t>实</a:t>
            </a:r>
            <a:r>
              <a:rPr lang="zh-CN" altLang="zh-CN" sz="2800" b="1">
                <a:latin typeface="黑体" panose="02010609060101010101" pitchFamily="49" charset="-122"/>
                <a:ea typeface="黑体" panose="02010609060101010101" pitchFamily="49" charset="-122"/>
              </a:rPr>
              <a:t>验器材：</a:t>
            </a:r>
          </a:p>
          <a:p>
            <a:pPr>
              <a:lnSpc>
                <a:spcPct val="150000"/>
              </a:lnSpc>
              <a:spcBef>
                <a:spcPts val="0"/>
              </a:spcBef>
            </a:pPr>
            <a:endParaRPr lang="en-US" altLang="zh-CN" b="1" smtClean="0"/>
          </a:p>
          <a:p>
            <a:pPr>
              <a:lnSpc>
                <a:spcPct val="150000"/>
              </a:lnSpc>
              <a:spcBef>
                <a:spcPts val="0"/>
              </a:spcBef>
            </a:pPr>
            <a:endParaRPr lang="zh-CN" altLang="zh-CN" b="1"/>
          </a:p>
          <a:p>
            <a:pPr>
              <a:lnSpc>
                <a:spcPct val="150000"/>
              </a:lnSpc>
              <a:spcBef>
                <a:spcPts val="0"/>
              </a:spcBef>
              <a:buFontTx/>
              <a:buNone/>
            </a:pPr>
            <a:r>
              <a:rPr lang="en-US" altLang="zh-CN" sz="2800" b="1" smtClean="0">
                <a:latin typeface="黑体" panose="02010609060101010101" pitchFamily="49" charset="-122"/>
                <a:ea typeface="黑体" panose="02010609060101010101" pitchFamily="49" charset="-122"/>
              </a:rPr>
              <a:t>2</a:t>
            </a:r>
            <a:r>
              <a:rPr lang="zh-CN" altLang="en-US" sz="2800" b="1" smtClean="0">
                <a:latin typeface="黑体" panose="02010609060101010101" pitchFamily="49" charset="-122"/>
                <a:ea typeface="黑体" panose="02010609060101010101" pitchFamily="49" charset="-122"/>
              </a:rPr>
              <a:t>．</a:t>
            </a:r>
            <a:r>
              <a:rPr lang="zh-CN" altLang="zh-CN" sz="2800" b="1" smtClean="0">
                <a:latin typeface="黑体" panose="02010609060101010101" pitchFamily="49" charset="-122"/>
                <a:ea typeface="黑体" panose="02010609060101010101" pitchFamily="49" charset="-122"/>
              </a:rPr>
              <a:t>实</a:t>
            </a:r>
            <a:r>
              <a:rPr lang="zh-CN" altLang="zh-CN" sz="2800" b="1">
                <a:latin typeface="黑体" panose="02010609060101010101" pitchFamily="49" charset="-122"/>
                <a:ea typeface="黑体" panose="02010609060101010101" pitchFamily="49" charset="-122"/>
              </a:rPr>
              <a:t>验中要观察:</a:t>
            </a:r>
          </a:p>
          <a:p>
            <a:pPr>
              <a:lnSpc>
                <a:spcPct val="150000"/>
              </a:lnSpc>
              <a:spcBef>
                <a:spcPts val="0"/>
              </a:spcBef>
              <a:buFontTx/>
              <a:buNone/>
            </a:pPr>
            <a:r>
              <a:rPr lang="zh-CN" altLang="zh-CN" b="1"/>
              <a:t>（</a:t>
            </a:r>
            <a:r>
              <a:rPr lang="en-US" altLang="zh-CN" b="1"/>
              <a:t>1</a:t>
            </a:r>
            <a:r>
              <a:rPr lang="zh-CN" altLang="zh-CN" b="1"/>
              <a:t>）</a:t>
            </a:r>
          </a:p>
          <a:p>
            <a:pPr>
              <a:lnSpc>
                <a:spcPct val="150000"/>
              </a:lnSpc>
              <a:spcBef>
                <a:spcPts val="0"/>
              </a:spcBef>
              <a:buFontTx/>
              <a:buNone/>
            </a:pPr>
            <a:r>
              <a:rPr lang="zh-CN" altLang="zh-CN" b="1"/>
              <a:t>（</a:t>
            </a:r>
            <a:r>
              <a:rPr lang="en-US" altLang="zh-CN" b="1"/>
              <a:t>2</a:t>
            </a:r>
            <a:r>
              <a:rPr lang="zh-CN" altLang="zh-CN" b="1"/>
              <a:t>）</a:t>
            </a:r>
          </a:p>
          <a:p>
            <a:pPr>
              <a:lnSpc>
                <a:spcPct val="150000"/>
              </a:lnSpc>
              <a:spcBef>
                <a:spcPts val="0"/>
              </a:spcBef>
              <a:buFontTx/>
              <a:buNone/>
            </a:pPr>
            <a:r>
              <a:rPr lang="zh-CN" altLang="zh-CN" b="1"/>
              <a:t>（</a:t>
            </a:r>
            <a:r>
              <a:rPr lang="en-US" altLang="zh-CN" b="1"/>
              <a:t>3</a:t>
            </a:r>
            <a:r>
              <a:rPr lang="zh-CN" altLang="zh-CN" b="1"/>
              <a:t>）</a:t>
            </a:r>
          </a:p>
          <a:p>
            <a:pPr>
              <a:lnSpc>
                <a:spcPct val="150000"/>
              </a:lnSpc>
              <a:spcBef>
                <a:spcPts val="0"/>
              </a:spcBef>
              <a:buFontTx/>
              <a:buNone/>
            </a:pPr>
            <a:r>
              <a:rPr lang="zh-CN" altLang="zh-CN" b="1"/>
              <a:t>（</a:t>
            </a:r>
            <a:r>
              <a:rPr lang="en-US" altLang="zh-CN" b="1"/>
              <a:t>4</a:t>
            </a:r>
            <a:r>
              <a:rPr lang="zh-CN" altLang="zh-CN" b="1" smtClean="0"/>
              <a:t>）</a:t>
            </a:r>
            <a:endParaRPr lang="zh-CN" altLang="zh-CN" b="1"/>
          </a:p>
        </p:txBody>
      </p:sp>
      <p:sp>
        <p:nvSpPr>
          <p:cNvPr id="14340" name="Text Box 4"/>
          <p:cNvSpPr txBox="1">
            <a:spLocks noChangeArrowheads="1"/>
          </p:cNvSpPr>
          <p:nvPr/>
        </p:nvSpPr>
        <p:spPr bwMode="auto">
          <a:xfrm>
            <a:off x="4669332" y="1431061"/>
            <a:ext cx="568801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zh-CN" altLang="zh-CN" sz="2800" b="1" dirty="0">
                <a:solidFill>
                  <a:srgbClr val="00B0F0"/>
                </a:solidFill>
                <a:effectLst>
                  <a:outerShdw blurRad="38100" dist="38100" dir="2700000" algn="tl">
                    <a:srgbClr val="000000"/>
                  </a:outerShdw>
                </a:effectLst>
                <a:ea typeface="黑体" panose="02010609060101010101" pitchFamily="49" charset="-122"/>
              </a:rPr>
              <a:t>铁架台   烧杯    温度计      酒精灯 硬纸板  水         石棉网      </a:t>
            </a:r>
            <a:r>
              <a:rPr lang="zh-CN" altLang="en-US" sz="2800" b="1" dirty="0" smtClean="0">
                <a:solidFill>
                  <a:srgbClr val="00B0F0"/>
                </a:solidFill>
                <a:effectLst>
                  <a:outerShdw blurRad="38100" dist="38100" dir="2700000" algn="tl">
                    <a:srgbClr val="000000"/>
                  </a:outerShdw>
                </a:effectLst>
                <a:ea typeface="黑体" panose="02010609060101010101" pitchFamily="49" charset="-122"/>
              </a:rPr>
              <a:t>停表</a:t>
            </a:r>
            <a:endParaRPr lang="zh-CN" altLang="zh-CN" sz="2800" b="1" dirty="0">
              <a:solidFill>
                <a:srgbClr val="00B0F0"/>
              </a:solidFill>
              <a:effectLst>
                <a:outerShdw blurRad="38100" dist="38100" dir="2700000" algn="tl">
                  <a:srgbClr val="000000"/>
                </a:outerShdw>
              </a:effectLst>
              <a:ea typeface="黑体" panose="02010609060101010101" pitchFamily="49" charset="-122"/>
            </a:endParaRPr>
          </a:p>
        </p:txBody>
      </p:sp>
      <p:sp>
        <p:nvSpPr>
          <p:cNvPr id="14341" name="Text Box 5"/>
          <p:cNvSpPr txBox="1">
            <a:spLocks noChangeArrowheads="1"/>
          </p:cNvSpPr>
          <p:nvPr/>
        </p:nvSpPr>
        <p:spPr bwMode="auto">
          <a:xfrm>
            <a:off x="3213704" y="3794662"/>
            <a:ext cx="18002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zh-CN" altLang="zh-CN" sz="2800" b="1">
                <a:solidFill>
                  <a:srgbClr val="FF00FF"/>
                </a:solidFill>
                <a:effectLst>
                  <a:outerShdw blurRad="38100" dist="38100" dir="2700000" algn="tl">
                    <a:srgbClr val="000000"/>
                  </a:outerShdw>
                </a:effectLst>
                <a:ea typeface="黑体" panose="02010609060101010101" pitchFamily="49" charset="-122"/>
              </a:rPr>
              <a:t>记录时间</a:t>
            </a:r>
          </a:p>
        </p:txBody>
      </p:sp>
      <p:sp>
        <p:nvSpPr>
          <p:cNvPr id="14342" name="Text Box 6"/>
          <p:cNvSpPr txBox="1">
            <a:spLocks noChangeArrowheads="1"/>
          </p:cNvSpPr>
          <p:nvPr/>
        </p:nvSpPr>
        <p:spPr bwMode="auto">
          <a:xfrm>
            <a:off x="3196350" y="4323627"/>
            <a:ext cx="2449513"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zh-CN" altLang="zh-CN" sz="2800" b="1">
                <a:effectLst>
                  <a:outerShdw blurRad="38100" dist="38100" dir="2700000" algn="tl">
                    <a:srgbClr val="FFFFFF"/>
                  </a:outerShdw>
                </a:effectLst>
                <a:ea typeface="黑体" panose="02010609060101010101" pitchFamily="49" charset="-122"/>
              </a:rPr>
              <a:t>水的响度变化</a:t>
            </a:r>
          </a:p>
        </p:txBody>
      </p:sp>
      <p:sp>
        <p:nvSpPr>
          <p:cNvPr id="14343" name="Text Box 7"/>
          <p:cNvSpPr txBox="1">
            <a:spLocks noChangeArrowheads="1"/>
          </p:cNvSpPr>
          <p:nvPr/>
        </p:nvSpPr>
        <p:spPr bwMode="auto">
          <a:xfrm>
            <a:off x="3166406" y="4892499"/>
            <a:ext cx="28797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zh-CN" altLang="zh-CN" sz="2800" b="1">
                <a:effectLst>
                  <a:outerShdw blurRad="38100" dist="38100" dir="2700000" algn="tl">
                    <a:srgbClr val="FFFFFF"/>
                  </a:outerShdw>
                </a:effectLst>
                <a:ea typeface="黑体" panose="02010609060101010101" pitchFamily="49" charset="-122"/>
              </a:rPr>
              <a:t>气泡的大小变化</a:t>
            </a:r>
          </a:p>
        </p:txBody>
      </p:sp>
      <p:sp>
        <p:nvSpPr>
          <p:cNvPr id="14344" name="Text Box 8"/>
          <p:cNvSpPr txBox="1">
            <a:spLocks noChangeArrowheads="1"/>
          </p:cNvSpPr>
          <p:nvPr/>
        </p:nvSpPr>
        <p:spPr bwMode="auto">
          <a:xfrm>
            <a:off x="3213703" y="5397325"/>
            <a:ext cx="20891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zh-CN" altLang="zh-CN" sz="2800" b="1">
                <a:solidFill>
                  <a:srgbClr val="FF00FF"/>
                </a:solidFill>
                <a:effectLst>
                  <a:outerShdw blurRad="38100" dist="38100" dir="2700000" algn="tl">
                    <a:srgbClr val="000000"/>
                  </a:outerShdw>
                </a:effectLst>
                <a:ea typeface="黑体" panose="02010609060101010101" pitchFamily="49" charset="-122"/>
              </a:rPr>
              <a:t>水的温度</a:t>
            </a:r>
          </a:p>
        </p:txBody>
      </p:sp>
      <p:pic>
        <p:nvPicPr>
          <p:cNvPr id="10" name="Picture 9" descr="201108~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09195" y="4689160"/>
            <a:ext cx="1183116" cy="1150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图片 33" descr="767731590467">
            <a:hlinkClick r:id="rId3" action="ppaction://hlinkfile"/>
          </p:cNvPr>
          <p:cNvPicPr>
            <a:picLocks noChangeAspect="1" noChangeArrowheads="1"/>
          </p:cNvPicPr>
          <p:nvPr/>
        </p:nvPicPr>
        <p:blipFill>
          <a:blip r:embed="rId4">
            <a:extLst>
              <a:ext uri="{28A0092B-C50C-407E-A947-70E740481C1C}">
                <a14:useLocalDpi xmlns:a14="http://schemas.microsoft.com/office/drawing/2010/main" xmlns="" val="0"/>
              </a:ext>
            </a:extLst>
          </a:blip>
          <a:srcRect r="1816" b="11868"/>
          <a:stretch>
            <a:fillRect/>
          </a:stretch>
        </p:blipFill>
        <p:spPr bwMode="auto">
          <a:xfrm>
            <a:off x="7575600" y="2693619"/>
            <a:ext cx="2451100" cy="314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40"/>
                                        </p:tgtEl>
                                        <p:attrNameLst>
                                          <p:attrName>style.visibility</p:attrName>
                                        </p:attrNameLst>
                                      </p:cBhvr>
                                      <p:to>
                                        <p:strVal val="visible"/>
                                      </p:to>
                                    </p:set>
                                    <p:anim calcmode="lin" valueType="num">
                                      <p:cBhvr additive="base">
                                        <p:cTn id="29" dur="500" fill="hold"/>
                                        <p:tgtEl>
                                          <p:spTgt spid="14340"/>
                                        </p:tgtEl>
                                        <p:attrNameLst>
                                          <p:attrName>ppt_x</p:attrName>
                                        </p:attrNameLst>
                                      </p:cBhvr>
                                      <p:tavLst>
                                        <p:tav tm="0">
                                          <p:val>
                                            <p:strVal val="0-#ppt_w/2"/>
                                          </p:val>
                                        </p:tav>
                                        <p:tav tm="100000">
                                          <p:val>
                                            <p:strVal val="#ppt_x"/>
                                          </p:val>
                                        </p:tav>
                                      </p:tavLst>
                                    </p:anim>
                                    <p:anim calcmode="lin" valueType="num">
                                      <p:cBhvr additive="base">
                                        <p:cTn id="30"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anim calcmode="lin" valueType="num">
                                      <p:cBhvr additive="base">
                                        <p:cTn id="3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339">
                                            <p:txEl>
                                              <p:pRg st="4" end="4"/>
                                            </p:txEl>
                                          </p:spTgt>
                                        </p:tgtEl>
                                        <p:attrNameLst>
                                          <p:attrName>style.visibility</p:attrName>
                                        </p:attrNameLst>
                                      </p:cBhvr>
                                      <p:to>
                                        <p:strVal val="visible"/>
                                      </p:to>
                                    </p:set>
                                    <p:anim calcmode="lin" valueType="num">
                                      <p:cBhvr additive="base">
                                        <p:cTn id="4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341"/>
                                        </p:tgtEl>
                                        <p:attrNameLst>
                                          <p:attrName>style.visibility</p:attrName>
                                        </p:attrNameLst>
                                      </p:cBhvr>
                                      <p:to>
                                        <p:strVal val="visible"/>
                                      </p:to>
                                    </p:set>
                                    <p:anim calcmode="lin" valueType="num">
                                      <p:cBhvr additive="base">
                                        <p:cTn id="47" dur="500" fill="hold"/>
                                        <p:tgtEl>
                                          <p:spTgt spid="14341"/>
                                        </p:tgtEl>
                                        <p:attrNameLst>
                                          <p:attrName>ppt_x</p:attrName>
                                        </p:attrNameLst>
                                      </p:cBhvr>
                                      <p:tavLst>
                                        <p:tav tm="0">
                                          <p:val>
                                            <p:strVal val="0-#ppt_w/2"/>
                                          </p:val>
                                        </p:tav>
                                        <p:tav tm="100000">
                                          <p:val>
                                            <p:strVal val="#ppt_x"/>
                                          </p:val>
                                        </p:tav>
                                      </p:tavLst>
                                    </p:anim>
                                    <p:anim calcmode="lin" valueType="num">
                                      <p:cBhvr additive="base">
                                        <p:cTn id="48"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339">
                                            <p:txEl>
                                              <p:pRg st="5" end="5"/>
                                            </p:txEl>
                                          </p:spTgt>
                                        </p:tgtEl>
                                        <p:attrNameLst>
                                          <p:attrName>style.visibility</p:attrName>
                                        </p:attrNameLst>
                                      </p:cBhvr>
                                      <p:to>
                                        <p:strVal val="visible"/>
                                      </p:to>
                                    </p:set>
                                    <p:anim calcmode="lin" valueType="num">
                                      <p:cBhvr additive="base">
                                        <p:cTn id="53"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4342"/>
                                        </p:tgtEl>
                                        <p:attrNameLst>
                                          <p:attrName>style.visibility</p:attrName>
                                        </p:attrNameLst>
                                      </p:cBhvr>
                                      <p:to>
                                        <p:strVal val="visible"/>
                                      </p:to>
                                    </p:set>
                                    <p:anim calcmode="lin" valueType="num">
                                      <p:cBhvr additive="base">
                                        <p:cTn id="59" dur="500" fill="hold"/>
                                        <p:tgtEl>
                                          <p:spTgt spid="14342"/>
                                        </p:tgtEl>
                                        <p:attrNameLst>
                                          <p:attrName>ppt_x</p:attrName>
                                        </p:attrNameLst>
                                      </p:cBhvr>
                                      <p:tavLst>
                                        <p:tav tm="0">
                                          <p:val>
                                            <p:strVal val="0-#ppt_w/2"/>
                                          </p:val>
                                        </p:tav>
                                        <p:tav tm="100000">
                                          <p:val>
                                            <p:strVal val="#ppt_x"/>
                                          </p:val>
                                        </p:tav>
                                      </p:tavLst>
                                    </p:anim>
                                    <p:anim calcmode="lin" valueType="num">
                                      <p:cBhvr additive="base">
                                        <p:cTn id="60"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339">
                                            <p:txEl>
                                              <p:pRg st="6" end="6"/>
                                            </p:txEl>
                                          </p:spTgt>
                                        </p:tgtEl>
                                        <p:attrNameLst>
                                          <p:attrName>style.visibility</p:attrName>
                                        </p:attrNameLst>
                                      </p:cBhvr>
                                      <p:to>
                                        <p:strVal val="visible"/>
                                      </p:to>
                                    </p:set>
                                    <p:anim calcmode="lin" valueType="num">
                                      <p:cBhvr additive="base">
                                        <p:cTn id="65"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4343"/>
                                        </p:tgtEl>
                                        <p:attrNameLst>
                                          <p:attrName>style.visibility</p:attrName>
                                        </p:attrNameLst>
                                      </p:cBhvr>
                                      <p:to>
                                        <p:strVal val="visible"/>
                                      </p:to>
                                    </p:set>
                                    <p:anim calcmode="lin" valueType="num">
                                      <p:cBhvr additive="base">
                                        <p:cTn id="71" dur="500" fill="hold"/>
                                        <p:tgtEl>
                                          <p:spTgt spid="14343"/>
                                        </p:tgtEl>
                                        <p:attrNameLst>
                                          <p:attrName>ppt_x</p:attrName>
                                        </p:attrNameLst>
                                      </p:cBhvr>
                                      <p:tavLst>
                                        <p:tav tm="0">
                                          <p:val>
                                            <p:strVal val="0-#ppt_w/2"/>
                                          </p:val>
                                        </p:tav>
                                        <p:tav tm="100000">
                                          <p:val>
                                            <p:strVal val="#ppt_x"/>
                                          </p:val>
                                        </p:tav>
                                      </p:tavLst>
                                    </p:anim>
                                    <p:anim calcmode="lin" valueType="num">
                                      <p:cBhvr additive="base">
                                        <p:cTn id="72"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339">
                                            <p:txEl>
                                              <p:pRg st="7" end="7"/>
                                            </p:txEl>
                                          </p:spTgt>
                                        </p:tgtEl>
                                        <p:attrNameLst>
                                          <p:attrName>style.visibility</p:attrName>
                                        </p:attrNameLst>
                                      </p:cBhvr>
                                      <p:to>
                                        <p:strVal val="visible"/>
                                      </p:to>
                                    </p:set>
                                    <p:anim calcmode="lin" valueType="num">
                                      <p:cBhvr additive="base">
                                        <p:cTn id="77"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14344"/>
                                        </p:tgtEl>
                                        <p:attrNameLst>
                                          <p:attrName>style.visibility</p:attrName>
                                        </p:attrNameLst>
                                      </p:cBhvr>
                                      <p:to>
                                        <p:strVal val="visible"/>
                                      </p:to>
                                    </p:set>
                                    <p:anim calcmode="lin" valueType="num">
                                      <p:cBhvr>
                                        <p:cTn id="83" dur="1000" fill="hold"/>
                                        <p:tgtEl>
                                          <p:spTgt spid="14344"/>
                                        </p:tgtEl>
                                        <p:attrNameLst>
                                          <p:attrName>ppt_w</p:attrName>
                                        </p:attrNameLst>
                                      </p:cBhvr>
                                      <p:tavLst>
                                        <p:tav tm="0">
                                          <p:val>
                                            <p:strVal val="#ppt_w*0.70"/>
                                          </p:val>
                                        </p:tav>
                                        <p:tav tm="100000">
                                          <p:val>
                                            <p:strVal val="#ppt_w"/>
                                          </p:val>
                                        </p:tav>
                                      </p:tavLst>
                                    </p:anim>
                                    <p:anim calcmode="lin" valueType="num">
                                      <p:cBhvr>
                                        <p:cTn id="84" dur="1000" fill="hold"/>
                                        <p:tgtEl>
                                          <p:spTgt spid="14344"/>
                                        </p:tgtEl>
                                        <p:attrNameLst>
                                          <p:attrName>ppt_h</p:attrName>
                                        </p:attrNameLst>
                                      </p:cBhvr>
                                      <p:tavLst>
                                        <p:tav tm="0">
                                          <p:val>
                                            <p:strVal val="#ppt_h"/>
                                          </p:val>
                                        </p:tav>
                                        <p:tav tm="100000">
                                          <p:val>
                                            <p:strVal val="#ppt_h"/>
                                          </p:val>
                                        </p:tav>
                                      </p:tavLst>
                                    </p:anim>
                                    <p:animEffect transition="in" filter="fade">
                                      <p:cBhvr>
                                        <p:cTn id="85"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uiExpand="1" build="p" autoUpdateAnimBg="0"/>
      <p:bldP spid="14340" grpId="0" autoUpdateAnimBg="0"/>
      <p:bldP spid="14341" grpId="0" autoUpdateAnimBg="0"/>
      <p:bldP spid="14342" grpId="0" autoUpdateAnimBg="0"/>
      <p:bldP spid="14343" grpId="0" autoUpdateAnimBg="0"/>
      <p:bldP spid="1434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ext Box 3"/>
          <p:cNvSpPr txBox="1">
            <a:spLocks noChangeArrowheads="1"/>
          </p:cNvSpPr>
          <p:nvPr/>
        </p:nvSpPr>
        <p:spPr bwMode="auto">
          <a:xfrm>
            <a:off x="1508233" y="1133590"/>
            <a:ext cx="89646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en-US" altLang="zh-CN" sz="2800" b="1" dirty="0">
                <a:solidFill>
                  <a:srgbClr val="00B0F0"/>
                </a:solidFill>
                <a:latin typeface="宋体" panose="02010600030101010101" pitchFamily="2" charset="-122"/>
                <a:ea typeface="宋体" panose="02010600030101010101" pitchFamily="2" charset="-122"/>
              </a:rPr>
              <a:t>1</a:t>
            </a:r>
            <a:r>
              <a:rPr kumimoji="0" lang="zh-CN" altLang="en-US" sz="2800" b="1" dirty="0">
                <a:solidFill>
                  <a:srgbClr val="00B0F0"/>
                </a:solidFill>
                <a:latin typeface="宋体" panose="02010600030101010101" pitchFamily="2" charset="-122"/>
                <a:ea typeface="宋体" panose="02010600030101010101" pitchFamily="2" charset="-122"/>
              </a:rPr>
              <a:t>．实验中怎样</a:t>
            </a:r>
            <a:r>
              <a:rPr kumimoji="0" lang="zh-CN" altLang="en-US" sz="2800" b="1" dirty="0" smtClean="0">
                <a:solidFill>
                  <a:srgbClr val="00B0F0"/>
                </a:solidFill>
                <a:latin typeface="宋体" panose="02010600030101010101" pitchFamily="2" charset="-122"/>
                <a:ea typeface="宋体" panose="02010600030101010101" pitchFamily="2" charset="-122"/>
              </a:rPr>
              <a:t>能既</a:t>
            </a:r>
            <a:r>
              <a:rPr kumimoji="0" lang="zh-CN" altLang="en-US" sz="2800" b="1" dirty="0">
                <a:solidFill>
                  <a:srgbClr val="00B0F0"/>
                </a:solidFill>
                <a:latin typeface="宋体" panose="02010600030101010101" pitchFamily="2" charset="-122"/>
                <a:ea typeface="宋体" panose="02010600030101010101" pitchFamily="2" charset="-122"/>
              </a:rPr>
              <a:t>节约能源又节省时间？</a:t>
            </a:r>
          </a:p>
        </p:txBody>
      </p:sp>
      <p:sp>
        <p:nvSpPr>
          <p:cNvPr id="215044" name="Text Box 4"/>
          <p:cNvSpPr txBox="1">
            <a:spLocks noChangeArrowheads="1"/>
          </p:cNvSpPr>
          <p:nvPr/>
        </p:nvSpPr>
        <p:spPr bwMode="auto">
          <a:xfrm>
            <a:off x="1382154" y="1757148"/>
            <a:ext cx="79930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2800" b="1">
                <a:solidFill>
                  <a:srgbClr val="FF0000"/>
                </a:solidFill>
                <a:latin typeface="宋体" panose="02010600030101010101" pitchFamily="2" charset="-122"/>
                <a:ea typeface="宋体" panose="02010600030101010101" pitchFamily="2" charset="-122"/>
              </a:rPr>
              <a:t>★加盖子，可以防止热量散失。</a:t>
            </a:r>
          </a:p>
        </p:txBody>
      </p:sp>
      <p:sp>
        <p:nvSpPr>
          <p:cNvPr id="215045" name="Text Box 5"/>
          <p:cNvSpPr txBox="1">
            <a:spLocks noChangeArrowheads="1"/>
          </p:cNvSpPr>
          <p:nvPr/>
        </p:nvSpPr>
        <p:spPr bwMode="auto">
          <a:xfrm>
            <a:off x="1394529" y="2333410"/>
            <a:ext cx="694543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2800" b="1">
                <a:solidFill>
                  <a:srgbClr val="FF0000"/>
                </a:solidFill>
                <a:latin typeface="宋体" panose="02010600030101010101" pitchFamily="2" charset="-122"/>
                <a:ea typeface="宋体" panose="02010600030101010101" pitchFamily="2" charset="-122"/>
              </a:rPr>
              <a:t>★选择温度适当高一些的水来加热。</a:t>
            </a:r>
          </a:p>
        </p:txBody>
      </p:sp>
      <p:sp>
        <p:nvSpPr>
          <p:cNvPr id="215046" name="Text Box 6"/>
          <p:cNvSpPr txBox="1">
            <a:spLocks noChangeArrowheads="1"/>
          </p:cNvSpPr>
          <p:nvPr/>
        </p:nvSpPr>
        <p:spPr bwMode="auto">
          <a:xfrm>
            <a:off x="1410293" y="2981110"/>
            <a:ext cx="336666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2800" b="1" dirty="0">
                <a:solidFill>
                  <a:srgbClr val="FF0000"/>
                </a:solidFill>
                <a:latin typeface="宋体" panose="02010600030101010101" pitchFamily="2" charset="-122"/>
                <a:ea typeface="宋体" panose="02010600030101010101" pitchFamily="2" charset="-122"/>
              </a:rPr>
              <a:t>★水量适</a:t>
            </a:r>
            <a:r>
              <a:rPr kumimoji="0" lang="zh-CN" altLang="en-US" sz="2800" b="1" dirty="0" smtClean="0">
                <a:solidFill>
                  <a:srgbClr val="FF0000"/>
                </a:solidFill>
                <a:latin typeface="宋体" panose="02010600030101010101" pitchFamily="2" charset="-122"/>
                <a:ea typeface="宋体" panose="02010600030101010101" pitchFamily="2" charset="-122"/>
              </a:rPr>
              <a:t>中。</a:t>
            </a:r>
            <a:endParaRPr kumimoji="0" lang="zh-CN" altLang="en-US" sz="2800" b="1" dirty="0">
              <a:solidFill>
                <a:srgbClr val="FF0000"/>
              </a:solidFill>
              <a:latin typeface="宋体" panose="02010600030101010101" pitchFamily="2" charset="-122"/>
              <a:ea typeface="宋体" panose="02010600030101010101" pitchFamily="2" charset="-122"/>
            </a:endParaRPr>
          </a:p>
        </p:txBody>
      </p:sp>
      <p:sp>
        <p:nvSpPr>
          <p:cNvPr id="215047" name="Text Box 7"/>
          <p:cNvSpPr txBox="1">
            <a:spLocks noChangeArrowheads="1"/>
          </p:cNvSpPr>
          <p:nvPr/>
        </p:nvSpPr>
        <p:spPr bwMode="auto">
          <a:xfrm>
            <a:off x="1430881" y="3609814"/>
            <a:ext cx="53591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en-US" altLang="zh-CN" sz="2800" b="1">
                <a:solidFill>
                  <a:srgbClr val="00B0F0"/>
                </a:solidFill>
                <a:latin typeface="宋体" panose="02010600030101010101" pitchFamily="2" charset="-122"/>
                <a:ea typeface="宋体" panose="02010600030101010101" pitchFamily="2" charset="-122"/>
              </a:rPr>
              <a:t>2</a:t>
            </a:r>
            <a:r>
              <a:rPr kumimoji="0" lang="zh-CN" altLang="en-US" sz="2800" b="1">
                <a:solidFill>
                  <a:srgbClr val="00B0F0"/>
                </a:solidFill>
                <a:latin typeface="宋体" panose="02010600030101010101" pitchFamily="2" charset="-122"/>
                <a:ea typeface="宋体" panose="02010600030101010101" pitchFamily="2" charset="-122"/>
              </a:rPr>
              <a:t>．怎样使用酒精灯？</a:t>
            </a:r>
          </a:p>
        </p:txBody>
      </p:sp>
      <p:sp>
        <p:nvSpPr>
          <p:cNvPr id="215048" name="Text Box 8"/>
          <p:cNvSpPr txBox="1">
            <a:spLocks noChangeArrowheads="1"/>
          </p:cNvSpPr>
          <p:nvPr/>
        </p:nvSpPr>
        <p:spPr bwMode="auto">
          <a:xfrm>
            <a:off x="1430881" y="4328951"/>
            <a:ext cx="763428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2800" b="1" dirty="0">
                <a:solidFill>
                  <a:srgbClr val="FF0000"/>
                </a:solidFill>
                <a:latin typeface="宋体" panose="02010600030101010101" pitchFamily="2" charset="-122"/>
                <a:ea typeface="宋体" panose="02010600030101010101" pitchFamily="2" charset="-122"/>
              </a:rPr>
              <a:t>★用外</a:t>
            </a:r>
            <a:r>
              <a:rPr kumimoji="0" lang="zh-CN" altLang="en-US" sz="2800" b="1" dirty="0" smtClean="0">
                <a:solidFill>
                  <a:srgbClr val="FF0000"/>
                </a:solidFill>
                <a:latin typeface="宋体" panose="02010600030101010101" pitchFamily="2" charset="-122"/>
                <a:ea typeface="宋体" panose="02010600030101010101" pitchFamily="2" charset="-122"/>
              </a:rPr>
              <a:t>焰。</a:t>
            </a:r>
            <a:endParaRPr kumimoji="0" lang="zh-CN" altLang="en-US" sz="2800" b="1" dirty="0">
              <a:solidFill>
                <a:srgbClr val="FF0000"/>
              </a:solidFill>
              <a:latin typeface="宋体" panose="02010600030101010101" pitchFamily="2" charset="-122"/>
              <a:ea typeface="宋体" panose="02010600030101010101" pitchFamily="2" charset="-122"/>
            </a:endParaRPr>
          </a:p>
        </p:txBody>
      </p:sp>
      <p:sp>
        <p:nvSpPr>
          <p:cNvPr id="215049" name="Text Box 9"/>
          <p:cNvSpPr txBox="1">
            <a:spLocks noChangeArrowheads="1"/>
          </p:cNvSpPr>
          <p:nvPr/>
        </p:nvSpPr>
        <p:spPr bwMode="auto">
          <a:xfrm>
            <a:off x="1430881" y="5049676"/>
            <a:ext cx="81359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2800" b="1" dirty="0">
                <a:solidFill>
                  <a:srgbClr val="FF0000"/>
                </a:solidFill>
                <a:latin typeface="宋体" panose="02010600030101010101" pitchFamily="2" charset="-122"/>
                <a:ea typeface="宋体" panose="02010600030101010101" pitchFamily="2" charset="-122"/>
              </a:rPr>
              <a:t>★不能用一只酒精灯引燃另一只酒精</a:t>
            </a:r>
            <a:r>
              <a:rPr kumimoji="0" lang="zh-CN" altLang="en-US" sz="2800" b="1" dirty="0" smtClean="0">
                <a:solidFill>
                  <a:srgbClr val="FF0000"/>
                </a:solidFill>
                <a:latin typeface="宋体" panose="02010600030101010101" pitchFamily="2" charset="-122"/>
                <a:ea typeface="宋体" panose="02010600030101010101" pitchFamily="2" charset="-122"/>
              </a:rPr>
              <a:t>灯。</a:t>
            </a:r>
            <a:endParaRPr kumimoji="0" lang="zh-CN" altLang="en-US" sz="2800" b="1" dirty="0">
              <a:solidFill>
                <a:srgbClr val="FF0000"/>
              </a:solidFill>
              <a:latin typeface="宋体" panose="02010600030101010101" pitchFamily="2" charset="-122"/>
              <a:ea typeface="宋体" panose="02010600030101010101" pitchFamily="2" charset="-122"/>
            </a:endParaRPr>
          </a:p>
        </p:txBody>
      </p:sp>
      <p:sp>
        <p:nvSpPr>
          <p:cNvPr id="215050" name="Text Box 10"/>
          <p:cNvSpPr txBox="1">
            <a:spLocks noChangeArrowheads="1"/>
          </p:cNvSpPr>
          <p:nvPr/>
        </p:nvSpPr>
        <p:spPr bwMode="auto">
          <a:xfrm>
            <a:off x="1415115" y="5697376"/>
            <a:ext cx="802798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2800" b="1" dirty="0">
                <a:solidFill>
                  <a:srgbClr val="FF0000"/>
                </a:solidFill>
                <a:latin typeface="宋体" panose="02010600030101010101" pitchFamily="2" charset="-122"/>
                <a:ea typeface="宋体" panose="02010600030101010101" pitchFamily="2" charset="-122"/>
              </a:rPr>
              <a:t>★熄灭火焰不能用嘴吹，要用灯帽盖</a:t>
            </a:r>
            <a:r>
              <a:rPr kumimoji="0" lang="zh-CN" altLang="en-US" sz="2800" b="1" dirty="0" smtClean="0">
                <a:solidFill>
                  <a:srgbClr val="FF0000"/>
                </a:solidFill>
                <a:latin typeface="宋体" panose="02010600030101010101" pitchFamily="2" charset="-122"/>
                <a:ea typeface="宋体" panose="02010600030101010101" pitchFamily="2" charset="-122"/>
              </a:rPr>
              <a:t>灭。</a:t>
            </a:r>
            <a:endParaRPr kumimoji="0" lang="zh-CN" altLang="en-US" sz="2800" b="1" dirty="0">
              <a:solidFill>
                <a:srgbClr val="FF0000"/>
              </a:solidFill>
              <a:latin typeface="宋体" panose="02010600030101010101" pitchFamily="2" charset="-122"/>
              <a:ea typeface="宋体" panose="02010600030101010101" pitchFamily="2" charset="-122"/>
            </a:endParaRPr>
          </a:p>
        </p:txBody>
      </p:sp>
      <p:pic>
        <p:nvPicPr>
          <p:cNvPr id="19" name="Picture 9" descr="想想议议"/>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62484" y="152400"/>
            <a:ext cx="2514600"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additive="base">
                                        <p:cTn id="7" dur="500" fill="hold"/>
                                        <p:tgtEl>
                                          <p:spTgt spid="215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44"/>
                                        </p:tgtEl>
                                        <p:attrNameLst>
                                          <p:attrName>style.visibility</p:attrName>
                                        </p:attrNameLst>
                                      </p:cBhvr>
                                      <p:to>
                                        <p:strVal val="visible"/>
                                      </p:to>
                                    </p:set>
                                    <p:anim calcmode="lin" valueType="num">
                                      <p:cBhvr additive="base">
                                        <p:cTn id="13" dur="500" fill="hold"/>
                                        <p:tgtEl>
                                          <p:spTgt spid="215044"/>
                                        </p:tgtEl>
                                        <p:attrNameLst>
                                          <p:attrName>ppt_x</p:attrName>
                                        </p:attrNameLst>
                                      </p:cBhvr>
                                      <p:tavLst>
                                        <p:tav tm="0">
                                          <p:val>
                                            <p:strVal val="0-#ppt_w/2"/>
                                          </p:val>
                                        </p:tav>
                                        <p:tav tm="100000">
                                          <p:val>
                                            <p:strVal val="#ppt_x"/>
                                          </p:val>
                                        </p:tav>
                                      </p:tavLst>
                                    </p:anim>
                                    <p:anim calcmode="lin" valueType="num">
                                      <p:cBhvr additive="base">
                                        <p:cTn id="14" dur="500" fill="hold"/>
                                        <p:tgtEl>
                                          <p:spTgt spid="2150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45"/>
                                        </p:tgtEl>
                                        <p:attrNameLst>
                                          <p:attrName>style.visibility</p:attrName>
                                        </p:attrNameLst>
                                      </p:cBhvr>
                                      <p:to>
                                        <p:strVal val="visible"/>
                                      </p:to>
                                    </p:set>
                                    <p:anim calcmode="lin" valueType="num">
                                      <p:cBhvr additive="base">
                                        <p:cTn id="19" dur="500" fill="hold"/>
                                        <p:tgtEl>
                                          <p:spTgt spid="215045"/>
                                        </p:tgtEl>
                                        <p:attrNameLst>
                                          <p:attrName>ppt_x</p:attrName>
                                        </p:attrNameLst>
                                      </p:cBhvr>
                                      <p:tavLst>
                                        <p:tav tm="0">
                                          <p:val>
                                            <p:strVal val="0-#ppt_w/2"/>
                                          </p:val>
                                        </p:tav>
                                        <p:tav tm="100000">
                                          <p:val>
                                            <p:strVal val="#ppt_x"/>
                                          </p:val>
                                        </p:tav>
                                      </p:tavLst>
                                    </p:anim>
                                    <p:anim calcmode="lin" valueType="num">
                                      <p:cBhvr additive="base">
                                        <p:cTn id="20" dur="500" fill="hold"/>
                                        <p:tgtEl>
                                          <p:spTgt spid="2150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46"/>
                                        </p:tgtEl>
                                        <p:attrNameLst>
                                          <p:attrName>style.visibility</p:attrName>
                                        </p:attrNameLst>
                                      </p:cBhvr>
                                      <p:to>
                                        <p:strVal val="visible"/>
                                      </p:to>
                                    </p:set>
                                    <p:anim calcmode="lin" valueType="num">
                                      <p:cBhvr additive="base">
                                        <p:cTn id="25" dur="500" fill="hold"/>
                                        <p:tgtEl>
                                          <p:spTgt spid="215046"/>
                                        </p:tgtEl>
                                        <p:attrNameLst>
                                          <p:attrName>ppt_x</p:attrName>
                                        </p:attrNameLst>
                                      </p:cBhvr>
                                      <p:tavLst>
                                        <p:tav tm="0">
                                          <p:val>
                                            <p:strVal val="0-#ppt_w/2"/>
                                          </p:val>
                                        </p:tav>
                                        <p:tav tm="100000">
                                          <p:val>
                                            <p:strVal val="#ppt_x"/>
                                          </p:val>
                                        </p:tav>
                                      </p:tavLst>
                                    </p:anim>
                                    <p:anim calcmode="lin" valueType="num">
                                      <p:cBhvr additive="base">
                                        <p:cTn id="26" dur="500" fill="hold"/>
                                        <p:tgtEl>
                                          <p:spTgt spid="2150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15047"/>
                                        </p:tgtEl>
                                        <p:attrNameLst>
                                          <p:attrName>style.visibility</p:attrName>
                                        </p:attrNameLst>
                                      </p:cBhvr>
                                      <p:to>
                                        <p:strVal val="visible"/>
                                      </p:to>
                                    </p:set>
                                    <p:animEffect transition="in" filter="blinds(horizontal)">
                                      <p:cBhvr>
                                        <p:cTn id="31" dur="500"/>
                                        <p:tgtEl>
                                          <p:spTgt spid="21504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5048"/>
                                        </p:tgtEl>
                                        <p:attrNameLst>
                                          <p:attrName>style.visibility</p:attrName>
                                        </p:attrNameLst>
                                      </p:cBhvr>
                                      <p:to>
                                        <p:strVal val="visible"/>
                                      </p:to>
                                    </p:set>
                                    <p:anim calcmode="lin" valueType="num">
                                      <p:cBhvr additive="base">
                                        <p:cTn id="36" dur="500" fill="hold"/>
                                        <p:tgtEl>
                                          <p:spTgt spid="215048"/>
                                        </p:tgtEl>
                                        <p:attrNameLst>
                                          <p:attrName>ppt_x</p:attrName>
                                        </p:attrNameLst>
                                      </p:cBhvr>
                                      <p:tavLst>
                                        <p:tav tm="0">
                                          <p:val>
                                            <p:strVal val="#ppt_x"/>
                                          </p:val>
                                        </p:tav>
                                        <p:tav tm="100000">
                                          <p:val>
                                            <p:strVal val="#ppt_x"/>
                                          </p:val>
                                        </p:tav>
                                      </p:tavLst>
                                    </p:anim>
                                    <p:anim calcmode="lin" valueType="num">
                                      <p:cBhvr additive="base">
                                        <p:cTn id="37" dur="500" fill="hold"/>
                                        <p:tgtEl>
                                          <p:spTgt spid="2150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5049">
                                            <p:txEl>
                                              <p:pRg st="0" end="0"/>
                                            </p:txEl>
                                          </p:spTgt>
                                        </p:tgtEl>
                                        <p:attrNameLst>
                                          <p:attrName>style.visibility</p:attrName>
                                        </p:attrNameLst>
                                      </p:cBhvr>
                                      <p:to>
                                        <p:strVal val="visible"/>
                                      </p:to>
                                    </p:set>
                                    <p:anim calcmode="lin" valueType="num">
                                      <p:cBhvr additive="base">
                                        <p:cTn id="42" dur="500" fill="hold"/>
                                        <p:tgtEl>
                                          <p:spTgt spid="215049">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50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5050"/>
                                        </p:tgtEl>
                                        <p:attrNameLst>
                                          <p:attrName>style.visibility</p:attrName>
                                        </p:attrNameLst>
                                      </p:cBhvr>
                                      <p:to>
                                        <p:strVal val="visible"/>
                                      </p:to>
                                    </p:set>
                                    <p:anim calcmode="lin" valueType="num">
                                      <p:cBhvr additive="base">
                                        <p:cTn id="48" dur="500" fill="hold"/>
                                        <p:tgtEl>
                                          <p:spTgt spid="215050"/>
                                        </p:tgtEl>
                                        <p:attrNameLst>
                                          <p:attrName>ppt_x</p:attrName>
                                        </p:attrNameLst>
                                      </p:cBhvr>
                                      <p:tavLst>
                                        <p:tav tm="0">
                                          <p:val>
                                            <p:strVal val="#ppt_x"/>
                                          </p:val>
                                        </p:tav>
                                        <p:tav tm="100000">
                                          <p:val>
                                            <p:strVal val="#ppt_x"/>
                                          </p:val>
                                        </p:tav>
                                      </p:tavLst>
                                    </p:anim>
                                    <p:anim calcmode="lin" valueType="num">
                                      <p:cBhvr additive="base">
                                        <p:cTn id="49" dur="500" fill="hold"/>
                                        <p:tgtEl>
                                          <p:spTgt spid="215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p:bldP spid="215046" grpId="0"/>
      <p:bldP spid="215047" grpId="0"/>
      <p:bldP spid="215048" grpId="0"/>
      <p:bldP spid="2150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直接连接符 27649"/>
          <p:cNvSpPr>
            <a:spLocks noChangeShapeType="1"/>
          </p:cNvSpPr>
          <p:nvPr/>
        </p:nvSpPr>
        <p:spPr bwMode="auto">
          <a:xfrm>
            <a:off x="3343275" y="3875088"/>
            <a:ext cx="0" cy="0"/>
          </a:xfrm>
          <a:prstGeom prst="line">
            <a:avLst/>
          </a:prstGeom>
          <a:noFill/>
          <a:ln w="12700" cap="rnd" cmpd="sng">
            <a:solidFill>
              <a:srgbClr val="000000"/>
            </a:solidFill>
            <a:miter lim="800000"/>
          </a:ln>
          <a:extLst>
            <a:ext uri="{909E8E84-426E-40DD-AFC4-6F175D3DCCD1}">
              <a14:hiddenFill xmlns:a14="http://schemas.microsoft.com/office/drawing/2010/main" xmlns="">
                <a:noFill/>
              </a14:hiddenFill>
            </a:ext>
          </a:extLst>
        </p:spPr>
        <p:txBody>
          <a:bodyPr/>
          <a:lstStyle/>
          <a:p>
            <a:endParaRPr lang="zh-CN" altLang="en-US"/>
          </a:p>
        </p:txBody>
      </p:sp>
      <p:graphicFrame>
        <p:nvGraphicFramePr>
          <p:cNvPr id="13315" name="Group 3"/>
          <p:cNvGraphicFramePr>
            <a:graphicFrameLocks noGrp="1"/>
          </p:cNvGraphicFramePr>
          <p:nvPr/>
        </p:nvGraphicFramePr>
        <p:xfrm>
          <a:off x="1774825" y="3609976"/>
          <a:ext cx="8618538" cy="2305051"/>
        </p:xfrm>
        <a:graphic>
          <a:graphicData uri="http://schemas.openxmlformats.org/drawingml/2006/table">
            <a:tbl>
              <a:tblPr/>
              <a:tblGrid>
                <a:gridCol w="2017713"/>
                <a:gridCol w="600075"/>
                <a:gridCol w="600075"/>
                <a:gridCol w="600075"/>
                <a:gridCol w="600075"/>
                <a:gridCol w="600075"/>
                <a:gridCol w="600075"/>
                <a:gridCol w="600075"/>
                <a:gridCol w="600075"/>
                <a:gridCol w="600075"/>
                <a:gridCol w="600075"/>
                <a:gridCol w="600075"/>
              </a:tblGrid>
              <a:tr h="611188">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66CC"/>
                          </a:solidFill>
                          <a:effectLst/>
                          <a:latin typeface="楷体_GB2312" pitchFamily="49" charset="-122"/>
                          <a:ea typeface="楷体_GB2312" pitchFamily="49" charset="-122"/>
                        </a:rPr>
                        <a:t>时间</a:t>
                      </a:r>
                      <a:r>
                        <a:rPr kumimoji="0" lang="en-US" altLang="zh-CN" sz="2000" b="1" i="0" u="none" strike="noStrike" cap="none" normalizeH="0" baseline="0" smtClean="0">
                          <a:ln>
                            <a:noFill/>
                          </a:ln>
                          <a:solidFill>
                            <a:srgbClr val="0066CC"/>
                          </a:solidFill>
                          <a:effectLst/>
                          <a:latin typeface="宋体" panose="02010600030101010101" pitchFamily="2" charset="-122"/>
                          <a:ea typeface="楷体_GB2312" pitchFamily="49" charset="-122"/>
                        </a:rPr>
                        <a:t>/</a:t>
                      </a:r>
                      <a:r>
                        <a:rPr kumimoji="0" lang="en-US" altLang="zh-CN" sz="2000" b="1" i="0" u="none" strike="noStrike" cap="none" normalizeH="0" baseline="0" smtClean="0">
                          <a:ln>
                            <a:noFill/>
                          </a:ln>
                          <a:solidFill>
                            <a:srgbClr val="0066CC"/>
                          </a:solidFill>
                          <a:effectLst/>
                          <a:latin typeface="Times New Roman" panose="02020603050405020304" pitchFamily="18" charset="0"/>
                          <a:ea typeface="楷体_GB2312" pitchFamily="49" charset="-122"/>
                        </a:rPr>
                        <a:t>min</a:t>
                      </a:r>
                    </a:p>
                  </a:txBody>
                  <a:tcPr anchor="ctr" horzOverflow="overflow">
                    <a:lnL w="28575"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0</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0.5</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1</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1.5</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2</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2.5</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3</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3.5</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4</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4.5</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rPr>
                        <a:t>…</a:t>
                      </a:r>
                      <a:endParaRPr kumimoji="0" lang="en-US" altLang="zh-CN" sz="2000" b="1" i="0" u="none" strike="noStrike" cap="none" normalizeH="0" baseline="0" smtClean="0">
                        <a:ln>
                          <a:noFill/>
                        </a:ln>
                        <a:solidFill>
                          <a:srgbClr val="0066CC"/>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28575" cap="flat" cmpd="sng" algn="ctr">
                      <a:solidFill>
                        <a:srgbClr val="3D8F95"/>
                      </a:solidFill>
                      <a:prstDash val="solid"/>
                      <a:round/>
                      <a:headEnd type="none" w="med" len="med"/>
                      <a:tailEnd type="none" w="med" len="med"/>
                    </a:lnR>
                    <a:lnT w="28575"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r>
              <a:tr h="519113">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66CC"/>
                          </a:solidFill>
                          <a:effectLst/>
                          <a:latin typeface="楷体_GB2312" pitchFamily="49" charset="-122"/>
                          <a:ea typeface="楷体_GB2312" pitchFamily="49" charset="-122"/>
                        </a:rPr>
                        <a:t>温度</a:t>
                      </a:r>
                      <a:r>
                        <a:rPr kumimoji="0" lang="en-US" altLang="zh-CN" sz="2000" b="1" i="0" u="none" strike="noStrike" cap="none" normalizeH="0" baseline="0" smtClean="0">
                          <a:ln>
                            <a:noFill/>
                          </a:ln>
                          <a:solidFill>
                            <a:srgbClr val="0066CC"/>
                          </a:solidFill>
                          <a:effectLst/>
                          <a:latin typeface="宋体" panose="02010600030101010101" pitchFamily="2" charset="-122"/>
                          <a:ea typeface="楷体_GB2312" pitchFamily="49" charset="-122"/>
                        </a:rPr>
                        <a:t>/</a:t>
                      </a:r>
                      <a:r>
                        <a:rPr kumimoji="0" lang="en-US" altLang="zh-CN" sz="2000" b="1" i="0" u="none" strike="noStrike" cap="none" normalizeH="0" baseline="0" smtClean="0">
                          <a:ln>
                            <a:noFill/>
                          </a:ln>
                          <a:solidFill>
                            <a:srgbClr val="0066CC"/>
                          </a:solidFill>
                          <a:effectLst/>
                          <a:latin typeface="楷体_GB2312" pitchFamily="49" charset="-122"/>
                          <a:ea typeface="楷体_GB2312" pitchFamily="49" charset="-122"/>
                        </a:rPr>
                        <a:t>℃</a:t>
                      </a:r>
                    </a:p>
                  </a:txBody>
                  <a:tcPr anchor="ctr" horzOverflow="overflow">
                    <a:lnL w="28575"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66CC"/>
                          </a:solidFill>
                          <a:effectLst/>
                          <a:latin typeface="Times New Roman" panose="02020603050405020304" pitchFamily="18" charset="0"/>
                          <a:ea typeface="宋体" panose="02010600030101010101" pitchFamily="2" charset="-122"/>
                          <a:cs typeface="Times New Roman" panose="02020603050405020304" pitchFamily="18" charset="0"/>
                        </a:rPr>
                        <a:t>90</a:t>
                      </a: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zh-CN" sz="2000" b="1" i="0" u="none" strike="noStrike" cap="none" normalizeH="0" baseline="0" smtClean="0">
                        <a:ln>
                          <a:noFill/>
                        </a:ln>
                        <a:solidFill>
                          <a:schemeClr val="tx1"/>
                        </a:solidFill>
                        <a:effectLst/>
                        <a:latin typeface="Times New Roman" panose="02020603050405020304" pitchFamily="18" charset="0"/>
                      </a:endParaRPr>
                    </a:p>
                  </a:txBody>
                  <a:tcPr anchor="ctr" horzOverflow="overflow">
                    <a:lnL w="12700" cap="flat" cmpd="sng" algn="ctr">
                      <a:solidFill>
                        <a:srgbClr val="3D8F95"/>
                      </a:solidFill>
                      <a:prstDash val="solid"/>
                      <a:round/>
                      <a:headEnd type="none" w="med" len="med"/>
                      <a:tailEnd type="none" w="med" len="med"/>
                    </a:lnL>
                    <a:lnR w="28575"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r>
              <a:tr h="600075">
                <a:tc rowSpan="2">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800" b="1" i="0" u="none" strike="noStrike" cap="none" normalizeH="0" baseline="0" smtClean="0">
                          <a:ln>
                            <a:noFill/>
                          </a:ln>
                          <a:solidFill>
                            <a:srgbClr val="0066CC"/>
                          </a:solidFill>
                          <a:effectLst/>
                          <a:latin typeface="宋体" panose="02010600030101010101" pitchFamily="2" charset="-122"/>
                          <a:ea typeface="楷体_GB2312" pitchFamily="49" charset="-122"/>
                        </a:rPr>
                        <a:t>水中气泡</a:t>
                      </a: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800" b="1" i="0" u="none" strike="noStrike" cap="none" normalizeH="0" baseline="0" smtClean="0">
                          <a:ln>
                            <a:noFill/>
                          </a:ln>
                          <a:solidFill>
                            <a:srgbClr val="0066CC"/>
                          </a:solidFill>
                          <a:effectLst/>
                          <a:latin typeface="宋体" panose="02010600030101010101" pitchFamily="2" charset="-122"/>
                          <a:ea typeface="楷体_GB2312" pitchFamily="49" charset="-122"/>
                        </a:rPr>
                        <a:t>变化情况</a:t>
                      </a:r>
                      <a:endParaRPr kumimoji="0" lang="zh-CN" altLang="zh-CN" sz="1800" b="1" i="0" u="none" strike="noStrike" cap="none" normalizeH="0" baseline="0" smtClean="0">
                        <a:ln>
                          <a:noFill/>
                        </a:ln>
                        <a:solidFill>
                          <a:srgbClr val="0066CC"/>
                        </a:solidFill>
                        <a:effectLst/>
                        <a:latin typeface="Times New Roman" panose="02020603050405020304" pitchFamily="18" charset="0"/>
                        <a:ea typeface="楷体_GB2312" pitchFamily="49" charset="-122"/>
                      </a:endParaRPr>
                    </a:p>
                  </a:txBody>
                  <a:tcPr anchor="ctr" horzOverflow="overflow">
                    <a:lnL w="28575"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28575" cap="flat" cmpd="sng" algn="ctr">
                      <a:solidFill>
                        <a:srgbClr val="3D8F95"/>
                      </a:solidFill>
                      <a:prstDash val="solid"/>
                      <a:round/>
                      <a:headEnd type="none" w="med" len="med"/>
                      <a:tailEnd type="none" w="med" len="med"/>
                    </a:lnB>
                    <a:lnTlToBr>
                      <a:noFill/>
                    </a:lnTlToBr>
                    <a:lnBlToTr>
                      <a:noFill/>
                    </a:lnBlToTr>
                    <a:noFill/>
                  </a:tcPr>
                </a:tc>
                <a:tc gridSpan="11">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1" i="0" u="none" strike="noStrike" cap="none" normalizeH="0" baseline="0" smtClean="0">
                          <a:ln>
                            <a:noFill/>
                          </a:ln>
                          <a:solidFill>
                            <a:srgbClr val="0066CC"/>
                          </a:solidFill>
                          <a:effectLst/>
                          <a:latin typeface="宋体" panose="02010600030101010101" pitchFamily="2" charset="-122"/>
                          <a:ea typeface="楷体_GB2312" pitchFamily="49" charset="-122"/>
                        </a:rPr>
                        <a:t>沸腾前：</a:t>
                      </a:r>
                      <a:endParaRPr kumimoji="0" lang="zh-CN" altLang="zh-CN" sz="1800" b="1" i="0" u="none" strike="noStrike" cap="none" normalizeH="0" baseline="0" smtClean="0">
                        <a:ln>
                          <a:noFill/>
                        </a:ln>
                        <a:solidFill>
                          <a:srgbClr val="0066CC"/>
                        </a:solidFill>
                        <a:effectLst/>
                        <a:latin typeface="Times New Roman" panose="02020603050405020304" pitchFamily="18" charset="0"/>
                        <a:ea typeface="楷体_GB2312" pitchFamily="49" charset="-122"/>
                      </a:endParaRPr>
                    </a:p>
                  </a:txBody>
                  <a:tcPr horzOverflow="overflow">
                    <a:lnL w="12700" cap="flat" cmpd="sng" algn="ctr">
                      <a:solidFill>
                        <a:srgbClr val="3D8F95"/>
                      </a:solidFill>
                      <a:prstDash val="solid"/>
                      <a:round/>
                      <a:headEnd type="none" w="med" len="med"/>
                      <a:tailEnd type="none" w="med" len="med"/>
                    </a:lnL>
                    <a:lnR w="28575"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574675">
                <a:tc vMerge="1">
                  <a:txBody>
                    <a:bodyPr/>
                    <a:lstStyle/>
                    <a:p>
                      <a:endParaRPr lang="zh-CN"/>
                    </a:p>
                  </a:txBody>
                  <a:tcPr/>
                </a:tc>
                <a:tc gridSpan="11">
                  <a:txBody>
                    <a:bodyPr/>
                    <a:lstStyle>
                      <a:lvl1pPr eaLnBrk="0" fontAlgn="ctr" latinLnBrk="1" hangingPunct="0">
                        <a:spcBef>
                          <a:spcPct val="20000"/>
                        </a:spcBef>
                        <a:defRPr sz="2800" b="1">
                          <a:solidFill>
                            <a:schemeClr val="tx1"/>
                          </a:solidFill>
                          <a:latin typeface="Times New Roman" panose="02020603050405020304" pitchFamily="18" charset="0"/>
                        </a:defRPr>
                      </a:lvl1pPr>
                      <a:lvl2pPr eaLnBrk="0" fontAlgn="ctr" latinLnBrk="1" hangingPunct="0">
                        <a:spcBef>
                          <a:spcPct val="20000"/>
                        </a:spcBef>
                        <a:defRPr b="1">
                          <a:solidFill>
                            <a:schemeClr val="tx1"/>
                          </a:solidFill>
                          <a:latin typeface="Arial" panose="020B0604020202020204" pitchFamily="34" charset="0"/>
                          <a:cs typeface="Arial" panose="020B0604020202020204" pitchFamily="34" charset="0"/>
                        </a:defRPr>
                      </a:lvl2pPr>
                      <a:lvl3pPr eaLnBrk="0" fontAlgn="ctr" latinLnBrk="1" hangingPunct="0">
                        <a:spcBef>
                          <a:spcPct val="20000"/>
                        </a:spcBef>
                        <a:defRPr sz="23300">
                          <a:solidFill>
                            <a:schemeClr val="tx1"/>
                          </a:solidFill>
                          <a:latin typeface="Arial" panose="020B0604020202020204" pitchFamily="34" charset="0"/>
                          <a:cs typeface="Arial" panose="020B0604020202020204" pitchFamily="34" charset="0"/>
                        </a:defRPr>
                      </a:lvl3pPr>
                      <a:lvl4pPr eaLnBrk="0" latinLnBrk="1" hangingPunct="0">
                        <a:spcBef>
                          <a:spcPct val="20000"/>
                        </a:spcBef>
                        <a:defRPr sz="2000">
                          <a:solidFill>
                            <a:schemeClr val="tx1"/>
                          </a:solidFill>
                          <a:latin typeface="Times New Roman" panose="02020603050405020304" pitchFamily="18" charset="0"/>
                          <a:ea typeface="宋体" panose="02010600030101010101" pitchFamily="2" charset="-122"/>
                          <a:cs typeface="Arial" panose="020B0604020202020204" pitchFamily="34" charset="0"/>
                        </a:defRPr>
                      </a:lvl4pPr>
                      <a:lvl5pPr eaLnBrk="0" latinLnBrk="1" hangingPunct="0">
                        <a:spcBef>
                          <a:spcPct val="20000"/>
                        </a:spcBef>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5pPr>
                      <a:lvl6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6pPr>
                      <a:lvl7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7pPr>
                      <a:lvl8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8pPr>
                      <a:lvl9pPr eaLnBrk="0" fontAlgn="base" latinLnBrk="1" hangingPunct="0">
                        <a:spcBef>
                          <a:spcPct val="20000"/>
                        </a:spcBef>
                        <a:spcAft>
                          <a:spcPct val="0"/>
                        </a:spcAft>
                        <a:defRPr>
                          <a:solidFill>
                            <a:schemeClr val="tx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1" i="0" u="none" strike="noStrike" cap="none" normalizeH="0" baseline="0" smtClean="0">
                          <a:ln>
                            <a:noFill/>
                          </a:ln>
                          <a:solidFill>
                            <a:srgbClr val="0066CC"/>
                          </a:solidFill>
                          <a:effectLst/>
                          <a:latin typeface="宋体" panose="02010600030101010101" pitchFamily="2" charset="-122"/>
                          <a:ea typeface="楷体_GB2312" pitchFamily="49" charset="-122"/>
                        </a:rPr>
                        <a:t>沸腾时：</a:t>
                      </a:r>
                      <a:endParaRPr kumimoji="0" lang="zh-CN" altLang="zh-CN" sz="1800" b="1" i="0" u="none" strike="noStrike" cap="none" normalizeH="0" baseline="0" smtClean="0">
                        <a:ln>
                          <a:noFill/>
                        </a:ln>
                        <a:solidFill>
                          <a:srgbClr val="0066CC"/>
                        </a:solidFill>
                        <a:effectLst/>
                        <a:latin typeface="Times New Roman" panose="02020603050405020304" pitchFamily="18" charset="0"/>
                        <a:ea typeface="楷体_GB2312" pitchFamily="49" charset="-122"/>
                      </a:endParaRPr>
                    </a:p>
                  </a:txBody>
                  <a:tcPr horzOverflow="overflow">
                    <a:lnL w="12700" cap="flat" cmpd="sng" algn="ctr">
                      <a:solidFill>
                        <a:srgbClr val="3D8F95"/>
                      </a:solidFill>
                      <a:prstDash val="solid"/>
                      <a:round/>
                      <a:headEnd type="none" w="med" len="med"/>
                      <a:tailEnd type="none" w="med" len="med"/>
                    </a:lnL>
                    <a:lnR w="28575"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28575" cap="flat" cmpd="sng" algn="ctr">
                      <a:solidFill>
                        <a:srgbClr val="3D8F95"/>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bl>
          </a:graphicData>
        </a:graphic>
      </p:graphicFrame>
      <p:sp>
        <p:nvSpPr>
          <p:cNvPr id="13361" name="矩形 27702"/>
          <p:cNvSpPr>
            <a:spLocks noChangeArrowheads="1"/>
          </p:cNvSpPr>
          <p:nvPr/>
        </p:nvSpPr>
        <p:spPr bwMode="auto">
          <a:xfrm>
            <a:off x="2075545" y="1350510"/>
            <a:ext cx="8893175" cy="1991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eaLnBrk="0" hangingPunct="0">
              <a:lnSpc>
                <a:spcPct val="125000"/>
              </a:lnSpc>
            </a:pPr>
            <a:r>
              <a:rPr lang="zh-CN" altLang="en-US" sz="3200" dirty="0"/>
              <a:t>　　</a:t>
            </a:r>
            <a:r>
              <a:rPr lang="zh-CN" altLang="en-US" dirty="0">
                <a:solidFill>
                  <a:schemeClr val="tx2"/>
                </a:solidFill>
                <a:ea typeface="楷体_GB2312" pitchFamily="49" charset="-122"/>
              </a:rPr>
              <a:t>注意观察沸腾前和沸腾时气泡产生的部位以及运动过程中大小的变化，观察水温度的变化，并</a:t>
            </a:r>
            <a:r>
              <a:rPr lang="zh-CN" altLang="en-US" dirty="0">
                <a:solidFill>
                  <a:srgbClr val="FF0000"/>
                </a:solidFill>
                <a:ea typeface="楷体_GB2312" pitchFamily="49" charset="-122"/>
              </a:rPr>
              <a:t>做好记录</a:t>
            </a:r>
            <a:r>
              <a:rPr lang="zh-CN" altLang="en-US" dirty="0">
                <a:solidFill>
                  <a:schemeClr val="tx2"/>
                </a:solidFill>
                <a:ea typeface="楷体_GB2312" pitchFamily="49" charset="-122"/>
              </a:rPr>
              <a:t>。（</a:t>
            </a:r>
            <a:r>
              <a:rPr lang="zh-CN" altLang="en-US" dirty="0" smtClean="0">
                <a:solidFill>
                  <a:schemeClr val="tx2"/>
                </a:solidFill>
                <a:ea typeface="楷体_GB2312" pitchFamily="49" charset="-122"/>
              </a:rPr>
              <a:t>从</a:t>
            </a:r>
            <a:r>
              <a:rPr lang="en-US" altLang="zh-CN" dirty="0" smtClean="0">
                <a:solidFill>
                  <a:schemeClr val="tx2"/>
                </a:solidFill>
              </a:rPr>
              <a:t>90 </a:t>
            </a:r>
            <a:r>
              <a:rPr lang="en-US" altLang="zh-CN" dirty="0">
                <a:solidFill>
                  <a:schemeClr val="tx2"/>
                </a:solidFill>
                <a:ea typeface="楷体_GB2312" pitchFamily="49" charset="-122"/>
              </a:rPr>
              <a:t>℃</a:t>
            </a:r>
            <a:r>
              <a:rPr lang="zh-CN" altLang="en-US" dirty="0">
                <a:solidFill>
                  <a:schemeClr val="tx2"/>
                </a:solidFill>
                <a:latin typeface="楷体_GB2312" pitchFamily="49" charset="-122"/>
                <a:ea typeface="楷体_GB2312" pitchFamily="49" charset="-122"/>
              </a:rPr>
              <a:t>开始计时）</a:t>
            </a:r>
          </a:p>
        </p:txBody>
      </p:sp>
      <p:sp>
        <p:nvSpPr>
          <p:cNvPr id="13" name="Rectangle 2"/>
          <p:cNvSpPr txBox="1">
            <a:spLocks noChangeArrowheads="1"/>
          </p:cNvSpPr>
          <p:nvPr/>
        </p:nvSpPr>
        <p:spPr>
          <a:xfrm>
            <a:off x="1374017" y="440922"/>
            <a:ext cx="7661126" cy="861232"/>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a:buFont typeface="Wingdings" panose="05000000000000000000" pitchFamily="2" charset="2"/>
              <a:buChar char="Ø"/>
            </a:pPr>
            <a:r>
              <a:rPr lang="zh-CN" altLang="en-US" b="1" dirty="0">
                <a:solidFill>
                  <a:srgbClr val="99FF99"/>
                </a:solidFill>
                <a:effectLst>
                  <a:outerShdw blurRad="38100" dist="38100" dir="2700000" algn="tl">
                    <a:srgbClr val="000000"/>
                  </a:outerShdw>
                </a:effectLst>
                <a:latin typeface="黑体" panose="02010609060101010101" pitchFamily="49" charset="-122"/>
                <a:ea typeface="黑体" panose="02010609060101010101" pitchFamily="49" charset="-122"/>
              </a:rPr>
              <a:t>观察现象并记录在表格中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6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8678" descr="twl8s04022800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44055" y="3155235"/>
            <a:ext cx="4645572" cy="3097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图片 28679" descr="twl8s04022800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5998" y="1024732"/>
            <a:ext cx="4933950" cy="328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矩形 28681"/>
          <p:cNvSpPr>
            <a:spLocks noChangeArrowheads="1"/>
          </p:cNvSpPr>
          <p:nvPr/>
        </p:nvSpPr>
        <p:spPr bwMode="auto">
          <a:xfrm>
            <a:off x="6653212" y="2012304"/>
            <a:ext cx="13684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a:solidFill>
                  <a:srgbClr val="0066CC"/>
                </a:solidFill>
                <a:latin typeface="楷体_GB2312" pitchFamily="49" charset="-122"/>
                <a:ea typeface="楷体_GB2312" pitchFamily="49" charset="-122"/>
              </a:rPr>
              <a:t>沸腾前</a:t>
            </a:r>
            <a:endParaRPr lang="zh-CN" altLang="en-US">
              <a:solidFill>
                <a:srgbClr val="0066CC"/>
              </a:solidFill>
              <a:latin typeface="楷体_GB2312" pitchFamily="49" charset="-122"/>
              <a:cs typeface="Times New Roman" panose="02020603050405020304" pitchFamily="18" charset="0"/>
            </a:endParaRPr>
          </a:p>
        </p:txBody>
      </p:sp>
      <p:sp>
        <p:nvSpPr>
          <p:cNvPr id="14341" name="矩形 28682"/>
          <p:cNvSpPr>
            <a:spLocks noChangeArrowheads="1"/>
          </p:cNvSpPr>
          <p:nvPr/>
        </p:nvSpPr>
        <p:spPr bwMode="auto">
          <a:xfrm>
            <a:off x="4162973" y="4882712"/>
            <a:ext cx="12557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a:solidFill>
                  <a:srgbClr val="0066CC"/>
                </a:solidFill>
                <a:latin typeface="楷体_GB2312" pitchFamily="49" charset="-122"/>
                <a:ea typeface="楷体_GB2312" pitchFamily="49" charset="-122"/>
              </a:rPr>
              <a:t>沸腾时</a:t>
            </a:r>
            <a:endParaRPr lang="zh-CN" altLang="en-US">
              <a:solidFill>
                <a:srgbClr val="0066CC"/>
              </a:solidFill>
              <a:latin typeface="楷体_GB2312"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380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20408" y="1016001"/>
            <a:ext cx="4733925" cy="486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文本框 32"/>
          <p:cNvSpPr txBox="1">
            <a:spLocks noChangeArrowheads="1"/>
          </p:cNvSpPr>
          <p:nvPr/>
        </p:nvSpPr>
        <p:spPr bwMode="auto">
          <a:xfrm>
            <a:off x="4849492" y="2882903"/>
            <a:ext cx="906017" cy="52322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a:solidFill>
                  <a:srgbClr val="CC00FF"/>
                </a:solidFill>
              </a:rPr>
              <a:t>沸点</a:t>
            </a:r>
          </a:p>
        </p:txBody>
      </p:sp>
      <p:grpSp>
        <p:nvGrpSpPr>
          <p:cNvPr id="8" name="组合 7"/>
          <p:cNvGrpSpPr/>
          <p:nvPr/>
        </p:nvGrpSpPr>
        <p:grpSpPr>
          <a:xfrm>
            <a:off x="6511007" y="5270977"/>
            <a:ext cx="3009697" cy="413782"/>
            <a:chOff x="6924675" y="5270977"/>
            <a:chExt cx="3009697" cy="413782"/>
          </a:xfrm>
        </p:grpSpPr>
        <p:sp>
          <p:nvSpPr>
            <p:cNvPr id="6" name="文本框 5"/>
            <p:cNvSpPr txBox="1"/>
            <p:nvPr/>
          </p:nvSpPr>
          <p:spPr>
            <a:xfrm>
              <a:off x="6924675" y="5270977"/>
              <a:ext cx="422275" cy="400110"/>
            </a:xfrm>
            <a:prstGeom prst="rect">
              <a:avLst/>
            </a:prstGeom>
            <a:noFill/>
          </p:spPr>
          <p:txBody>
            <a:bodyPr wrap="square" rtlCol="0">
              <a:spAutoFit/>
            </a:bodyPr>
            <a:lstStyle/>
            <a:p>
              <a:r>
                <a:rPr lang="en-US" altLang="zh-CN" sz="2000">
                  <a:latin typeface="Times New Roman" panose="02020603050405020304" pitchFamily="18" charset="0"/>
                  <a:cs typeface="Times New Roman" panose="02020603050405020304" pitchFamily="18" charset="0"/>
                </a:rPr>
                <a:t>1</a:t>
              </a:r>
              <a:endParaRPr lang="zh-CN" altLang="en-US" sz="2000">
                <a:latin typeface="Times New Roman" panose="02020603050405020304" pitchFamily="18" charset="0"/>
                <a:cs typeface="Times New Roman" panose="02020603050405020304" pitchFamily="18" charset="0"/>
              </a:endParaRPr>
            </a:p>
          </p:txBody>
        </p:sp>
        <p:sp>
          <p:nvSpPr>
            <p:cNvPr id="24" name="文本框 23"/>
            <p:cNvSpPr txBox="1"/>
            <p:nvPr/>
          </p:nvSpPr>
          <p:spPr>
            <a:xfrm>
              <a:off x="7346950" y="5270977"/>
              <a:ext cx="422275" cy="400110"/>
            </a:xfrm>
            <a:prstGeom prst="rect">
              <a:avLst/>
            </a:prstGeom>
            <a:noFill/>
          </p:spPr>
          <p:txBody>
            <a:bodyPr wrap="square" rtlCol="0">
              <a:spAutoFit/>
            </a:bodyPr>
            <a:lstStyle/>
            <a:p>
              <a:r>
                <a:rPr lang="en-US" altLang="zh-CN" sz="2000" smtClean="0">
                  <a:latin typeface="Times New Roman" panose="02020603050405020304" pitchFamily="18" charset="0"/>
                  <a:cs typeface="Times New Roman" panose="02020603050405020304" pitchFamily="18" charset="0"/>
                </a:rPr>
                <a:t>2</a:t>
              </a:r>
              <a:endParaRPr lang="zh-CN" altLang="en-US" sz="2000">
                <a:latin typeface="Times New Roman" panose="02020603050405020304" pitchFamily="18" charset="0"/>
                <a:cs typeface="Times New Roman" panose="02020603050405020304" pitchFamily="18" charset="0"/>
              </a:endParaRPr>
            </a:p>
          </p:txBody>
        </p:sp>
        <p:sp>
          <p:nvSpPr>
            <p:cNvPr id="25" name="文本框 24"/>
            <p:cNvSpPr txBox="1"/>
            <p:nvPr/>
          </p:nvSpPr>
          <p:spPr>
            <a:xfrm>
              <a:off x="7778750" y="5271533"/>
              <a:ext cx="422275" cy="400110"/>
            </a:xfrm>
            <a:prstGeom prst="rect">
              <a:avLst/>
            </a:prstGeom>
            <a:noFill/>
          </p:spPr>
          <p:txBody>
            <a:bodyPr wrap="square" rtlCol="0">
              <a:spAutoFit/>
            </a:bodyPr>
            <a:lstStyle/>
            <a:p>
              <a:r>
                <a:rPr lang="en-US" altLang="zh-CN" sz="2000" smtClean="0">
                  <a:latin typeface="Times New Roman" panose="02020603050405020304" pitchFamily="18" charset="0"/>
                  <a:cs typeface="Times New Roman" panose="02020603050405020304" pitchFamily="18" charset="0"/>
                </a:rPr>
                <a:t>3</a:t>
              </a:r>
              <a:endParaRPr lang="zh-CN" altLang="en-US" sz="2000">
                <a:latin typeface="Times New Roman" panose="02020603050405020304" pitchFamily="18" charset="0"/>
                <a:cs typeface="Times New Roman" panose="02020603050405020304" pitchFamily="18" charset="0"/>
              </a:endParaRPr>
            </a:p>
          </p:txBody>
        </p:sp>
        <p:sp>
          <p:nvSpPr>
            <p:cNvPr id="26" name="文本框 25"/>
            <p:cNvSpPr txBox="1"/>
            <p:nvPr/>
          </p:nvSpPr>
          <p:spPr>
            <a:xfrm>
              <a:off x="8201025" y="5282298"/>
              <a:ext cx="422275" cy="400110"/>
            </a:xfrm>
            <a:prstGeom prst="rect">
              <a:avLst/>
            </a:prstGeom>
            <a:noFill/>
          </p:spPr>
          <p:txBody>
            <a:bodyPr wrap="square" rtlCol="0">
              <a:spAutoFit/>
            </a:bodyPr>
            <a:lstStyle/>
            <a:p>
              <a:r>
                <a:rPr lang="en-US" altLang="zh-CN" sz="2000" smtClean="0">
                  <a:latin typeface="Times New Roman" panose="02020603050405020304" pitchFamily="18" charset="0"/>
                  <a:cs typeface="Times New Roman" panose="02020603050405020304" pitchFamily="18" charset="0"/>
                </a:rPr>
                <a:t>4</a:t>
              </a:r>
              <a:endParaRPr lang="zh-CN" altLang="en-US" sz="2000">
                <a:latin typeface="Times New Roman" panose="02020603050405020304" pitchFamily="18" charset="0"/>
                <a:cs typeface="Times New Roman" panose="02020603050405020304" pitchFamily="18" charset="0"/>
              </a:endParaRPr>
            </a:p>
          </p:txBody>
        </p:sp>
        <p:sp>
          <p:nvSpPr>
            <p:cNvPr id="27" name="文本框 26"/>
            <p:cNvSpPr txBox="1"/>
            <p:nvPr/>
          </p:nvSpPr>
          <p:spPr>
            <a:xfrm>
              <a:off x="8651875" y="5284094"/>
              <a:ext cx="422275" cy="400110"/>
            </a:xfrm>
            <a:prstGeom prst="rect">
              <a:avLst/>
            </a:prstGeom>
            <a:noFill/>
          </p:spPr>
          <p:txBody>
            <a:bodyPr wrap="square" rtlCol="0">
              <a:spAutoFit/>
            </a:bodyPr>
            <a:lstStyle/>
            <a:p>
              <a:r>
                <a:rPr lang="en-US" altLang="zh-CN" sz="2000" smtClean="0">
                  <a:latin typeface="Times New Roman" panose="02020603050405020304" pitchFamily="18" charset="0"/>
                  <a:cs typeface="Times New Roman" panose="02020603050405020304" pitchFamily="18" charset="0"/>
                </a:rPr>
                <a:t>5</a:t>
              </a:r>
              <a:endParaRPr lang="zh-CN" altLang="en-US" sz="2000">
                <a:latin typeface="Times New Roman" panose="02020603050405020304" pitchFamily="18" charset="0"/>
                <a:cs typeface="Times New Roman" panose="02020603050405020304" pitchFamily="18" charset="0"/>
              </a:endParaRPr>
            </a:p>
          </p:txBody>
        </p:sp>
        <p:sp>
          <p:nvSpPr>
            <p:cNvPr id="28" name="文本框 27"/>
            <p:cNvSpPr txBox="1"/>
            <p:nvPr/>
          </p:nvSpPr>
          <p:spPr>
            <a:xfrm>
              <a:off x="9080297" y="5270977"/>
              <a:ext cx="422275" cy="400110"/>
            </a:xfrm>
            <a:prstGeom prst="rect">
              <a:avLst/>
            </a:prstGeom>
            <a:noFill/>
          </p:spPr>
          <p:txBody>
            <a:bodyPr wrap="square" rtlCol="0">
              <a:spAutoFit/>
            </a:bodyPr>
            <a:lstStyle/>
            <a:p>
              <a:r>
                <a:rPr lang="en-US" altLang="zh-CN" sz="2000" smtClean="0">
                  <a:latin typeface="Times New Roman" panose="02020603050405020304" pitchFamily="18" charset="0"/>
                  <a:cs typeface="Times New Roman" panose="02020603050405020304" pitchFamily="18" charset="0"/>
                </a:rPr>
                <a:t>6</a:t>
              </a:r>
              <a:endParaRPr lang="zh-CN" altLang="en-US" sz="2000">
                <a:latin typeface="Times New Roman" panose="02020603050405020304" pitchFamily="18" charset="0"/>
                <a:cs typeface="Times New Roman" panose="02020603050405020304" pitchFamily="18" charset="0"/>
              </a:endParaRPr>
            </a:p>
          </p:txBody>
        </p:sp>
        <p:sp>
          <p:nvSpPr>
            <p:cNvPr id="29" name="文本框 28"/>
            <p:cNvSpPr txBox="1"/>
            <p:nvPr/>
          </p:nvSpPr>
          <p:spPr>
            <a:xfrm>
              <a:off x="9512097" y="5284649"/>
              <a:ext cx="422275" cy="400110"/>
            </a:xfrm>
            <a:prstGeom prst="rect">
              <a:avLst/>
            </a:prstGeom>
            <a:noFill/>
          </p:spPr>
          <p:txBody>
            <a:bodyPr wrap="square" rtlCol="0">
              <a:spAutoFit/>
            </a:bodyPr>
            <a:lstStyle/>
            <a:p>
              <a:r>
                <a:rPr lang="en-US" altLang="zh-CN" sz="2000" smtClean="0">
                  <a:latin typeface="Times New Roman" panose="02020603050405020304" pitchFamily="18" charset="0"/>
                  <a:cs typeface="Times New Roman" panose="02020603050405020304" pitchFamily="18" charset="0"/>
                </a:rPr>
                <a:t>7</a:t>
              </a:r>
              <a:endParaRPr lang="zh-CN" altLang="en-US" sz="2000">
                <a:latin typeface="Times New Roman" panose="02020603050405020304" pitchFamily="18" charset="0"/>
                <a:cs typeface="Times New Roman" panose="02020603050405020304" pitchFamily="18" charset="0"/>
              </a:endParaRPr>
            </a:p>
          </p:txBody>
        </p:sp>
      </p:grpSp>
      <p:sp>
        <p:nvSpPr>
          <p:cNvPr id="15365" name="矩形 33803"/>
          <p:cNvSpPr>
            <a:spLocks noChangeArrowheads="1"/>
          </p:cNvSpPr>
          <p:nvPr/>
        </p:nvSpPr>
        <p:spPr bwMode="auto">
          <a:xfrm>
            <a:off x="1218283" y="2026846"/>
            <a:ext cx="4153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a:solidFill>
                  <a:srgbClr val="CC00FF"/>
                </a:solidFill>
                <a:latin typeface="楷体_GB2312" pitchFamily="49" charset="-122"/>
                <a:ea typeface="楷体_GB2312" pitchFamily="49" charset="-122"/>
              </a:rPr>
              <a:t>沸腾前，水吸热温度升</a:t>
            </a:r>
            <a:r>
              <a:rPr lang="zh-CN" altLang="en-US" smtClean="0">
                <a:solidFill>
                  <a:srgbClr val="CC00FF"/>
                </a:solidFill>
                <a:latin typeface="楷体_GB2312" pitchFamily="49" charset="-122"/>
                <a:ea typeface="楷体_GB2312" pitchFamily="49" charset="-122"/>
              </a:rPr>
              <a:t>高</a:t>
            </a:r>
            <a:endParaRPr lang="zh-CN" altLang="en-US">
              <a:solidFill>
                <a:srgbClr val="CC00FF"/>
              </a:solidFill>
              <a:latin typeface="楷体_GB2312" pitchFamily="49" charset="-122"/>
              <a:cs typeface="Times New Roman" panose="02020603050405020304" pitchFamily="18" charset="0"/>
            </a:endParaRPr>
          </a:p>
        </p:txBody>
      </p:sp>
      <p:sp>
        <p:nvSpPr>
          <p:cNvPr id="15366" name="直接连接符 33804"/>
          <p:cNvSpPr>
            <a:spLocks noChangeShapeType="1"/>
          </p:cNvSpPr>
          <p:nvPr/>
        </p:nvSpPr>
        <p:spPr bwMode="auto">
          <a:xfrm>
            <a:off x="4745707" y="2567474"/>
            <a:ext cx="1873250" cy="1794975"/>
          </a:xfrm>
          <a:prstGeom prst="line">
            <a:avLst/>
          </a:prstGeom>
          <a:noFill/>
          <a:ln w="28575" cmpd="sng">
            <a:solidFill>
              <a:schemeClr val="tx1"/>
            </a:solidFill>
            <a:miter lim="800000"/>
            <a:tailEnd type="triangle" w="med" len="lg"/>
          </a:ln>
          <a:extLst>
            <a:ext uri="{909E8E84-426E-40DD-AFC4-6F175D3DCCD1}">
              <a14:hiddenFill xmlns:a14="http://schemas.microsoft.com/office/drawing/2010/main" xmlns="">
                <a:noFill/>
              </a14:hiddenFill>
            </a:ext>
          </a:extLst>
        </p:spPr>
        <p:txBody>
          <a:bodyPr/>
          <a:lstStyle/>
          <a:p>
            <a:endParaRPr lang="zh-CN" altLang="en-US"/>
          </a:p>
        </p:txBody>
      </p:sp>
      <p:sp>
        <p:nvSpPr>
          <p:cNvPr id="15367" name="矩形 33805"/>
          <p:cNvSpPr>
            <a:spLocks noChangeArrowheads="1"/>
          </p:cNvSpPr>
          <p:nvPr/>
        </p:nvSpPr>
        <p:spPr bwMode="auto">
          <a:xfrm>
            <a:off x="1723108" y="3573464"/>
            <a:ext cx="331152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lnSpc>
                <a:spcPct val="125000"/>
              </a:lnSpc>
            </a:pPr>
            <a:r>
              <a:rPr lang="zh-CN" altLang="en-US">
                <a:solidFill>
                  <a:srgbClr val="CC00FF"/>
                </a:solidFill>
                <a:latin typeface="楷体_GB2312" pitchFamily="49" charset="-122"/>
                <a:ea typeface="楷体_GB2312" pitchFamily="49" charset="-122"/>
              </a:rPr>
              <a:t>沸腾过程中，水吸热温度保持不</a:t>
            </a:r>
            <a:r>
              <a:rPr lang="zh-CN" altLang="en-US" smtClean="0">
                <a:solidFill>
                  <a:srgbClr val="CC00FF"/>
                </a:solidFill>
                <a:latin typeface="楷体_GB2312" pitchFamily="49" charset="-122"/>
                <a:ea typeface="楷体_GB2312" pitchFamily="49" charset="-122"/>
              </a:rPr>
              <a:t>变</a:t>
            </a:r>
            <a:endParaRPr lang="zh-CN" altLang="en-US">
              <a:solidFill>
                <a:srgbClr val="CC00FF"/>
              </a:solidFill>
              <a:latin typeface="楷体_GB2312" pitchFamily="49" charset="-122"/>
              <a:cs typeface="Times New Roman" panose="02020603050405020304" pitchFamily="18" charset="0"/>
            </a:endParaRPr>
          </a:p>
        </p:txBody>
      </p:sp>
      <p:sp>
        <p:nvSpPr>
          <p:cNvPr id="15368" name="直接连接符 33806"/>
          <p:cNvSpPr>
            <a:spLocks noChangeShapeType="1"/>
          </p:cNvSpPr>
          <p:nvPr/>
        </p:nvSpPr>
        <p:spPr bwMode="auto">
          <a:xfrm flipV="1">
            <a:off x="4745707" y="3140076"/>
            <a:ext cx="3314700" cy="936625"/>
          </a:xfrm>
          <a:prstGeom prst="line">
            <a:avLst/>
          </a:prstGeom>
          <a:noFill/>
          <a:ln w="28575" cmpd="sng">
            <a:solidFill>
              <a:schemeClr val="tx1"/>
            </a:solidFill>
            <a:miter lim="800000"/>
            <a:tailEnd type="triangle" w="med" len="lg"/>
          </a:ln>
          <a:extLst>
            <a:ext uri="{909E8E84-426E-40DD-AFC4-6F175D3DCCD1}">
              <a14:hiddenFill xmlns:a14="http://schemas.microsoft.com/office/drawing/2010/main" xmlns="">
                <a:noFill/>
              </a14:hiddenFill>
            </a:ext>
          </a:extLst>
        </p:spPr>
        <p:txBody>
          <a:bodyPr/>
          <a:lstStyle/>
          <a:p>
            <a:endParaRPr lang="zh-CN" altLang="en-US"/>
          </a:p>
        </p:txBody>
      </p:sp>
      <p:sp>
        <p:nvSpPr>
          <p:cNvPr id="15369" name="矩形 33809"/>
          <p:cNvSpPr>
            <a:spLocks noChangeArrowheads="1"/>
          </p:cNvSpPr>
          <p:nvPr/>
        </p:nvSpPr>
        <p:spPr bwMode="auto">
          <a:xfrm>
            <a:off x="629116" y="5677298"/>
            <a:ext cx="8137525" cy="576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lnSpc>
                <a:spcPct val="125000"/>
              </a:lnSpc>
            </a:pPr>
            <a:r>
              <a:rPr lang="zh-CN" altLang="en-US" dirty="0">
                <a:solidFill>
                  <a:srgbClr val="0000FF"/>
                </a:solidFill>
                <a:latin typeface="楷体_GB2312" pitchFamily="49" charset="-122"/>
                <a:ea typeface="楷体_GB2312" pitchFamily="49" charset="-122"/>
              </a:rPr>
              <a:t>（</a:t>
            </a:r>
            <a:r>
              <a:rPr lang="en-US" altLang="zh-CN" dirty="0">
                <a:solidFill>
                  <a:srgbClr val="0000FF"/>
                </a:solidFill>
                <a:ea typeface="楷体_GB2312" pitchFamily="49" charset="-122"/>
              </a:rPr>
              <a:t>2</a:t>
            </a:r>
            <a:r>
              <a:rPr lang="zh-CN" altLang="en-US" dirty="0">
                <a:solidFill>
                  <a:srgbClr val="0000FF"/>
                </a:solidFill>
                <a:latin typeface="楷体_GB2312" pitchFamily="49" charset="-122"/>
                <a:ea typeface="楷体_GB2312" pitchFamily="49" charset="-122"/>
              </a:rPr>
              <a:t>）液体沸腾的条件：达到沸点，继续吸</a:t>
            </a:r>
            <a:r>
              <a:rPr lang="zh-CN" altLang="en-US" dirty="0" smtClean="0">
                <a:solidFill>
                  <a:srgbClr val="0000FF"/>
                </a:solidFill>
                <a:latin typeface="楷体_GB2312" pitchFamily="49" charset="-122"/>
                <a:ea typeface="楷体_GB2312" pitchFamily="49" charset="-122"/>
              </a:rPr>
              <a:t>热</a:t>
            </a:r>
            <a:endParaRPr lang="zh-CN" altLang="en-US" dirty="0">
              <a:solidFill>
                <a:srgbClr val="0000FF"/>
              </a:solidFill>
              <a:latin typeface="楷体_GB2312" pitchFamily="49" charset="-122"/>
              <a:cs typeface="Times New Roman" panose="02020603050405020304" pitchFamily="18" charset="0"/>
            </a:endParaRPr>
          </a:p>
        </p:txBody>
      </p:sp>
      <p:sp>
        <p:nvSpPr>
          <p:cNvPr id="15370" name="矩形 33810"/>
          <p:cNvSpPr>
            <a:spLocks noChangeArrowheads="1"/>
          </p:cNvSpPr>
          <p:nvPr/>
        </p:nvSpPr>
        <p:spPr bwMode="auto">
          <a:xfrm>
            <a:off x="464220" y="1379855"/>
            <a:ext cx="3925886"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lnSpc>
                <a:spcPct val="125000"/>
              </a:lnSpc>
            </a:pPr>
            <a:r>
              <a:rPr lang="zh-CN" altLang="en-US">
                <a:solidFill>
                  <a:srgbClr val="0000FF"/>
                </a:solidFill>
                <a:latin typeface="楷体_GB2312" pitchFamily="49" charset="-122"/>
                <a:ea typeface="楷体_GB2312" pitchFamily="49" charset="-122"/>
              </a:rPr>
              <a:t>（</a:t>
            </a:r>
            <a:r>
              <a:rPr lang="en-US" altLang="zh-CN">
                <a:solidFill>
                  <a:srgbClr val="0000FF"/>
                </a:solidFill>
                <a:ea typeface="楷体_GB2312" pitchFamily="49" charset="-122"/>
              </a:rPr>
              <a:t>1</a:t>
            </a:r>
            <a:r>
              <a:rPr lang="zh-CN" altLang="en-US">
                <a:solidFill>
                  <a:srgbClr val="0000FF"/>
                </a:solidFill>
                <a:latin typeface="楷体_GB2312" pitchFamily="49" charset="-122"/>
                <a:ea typeface="楷体_GB2312" pitchFamily="49" charset="-122"/>
              </a:rPr>
              <a:t>）温度变化规律：</a:t>
            </a:r>
            <a:endParaRPr lang="zh-CN" altLang="en-US">
              <a:solidFill>
                <a:srgbClr val="0000FF"/>
              </a:solidFill>
              <a:latin typeface="楷体_GB2312" pitchFamily="49" charset="-122"/>
              <a:cs typeface="Times New Roman" panose="02020603050405020304" pitchFamily="18" charset="0"/>
            </a:endParaRPr>
          </a:p>
        </p:txBody>
      </p:sp>
      <p:sp>
        <p:nvSpPr>
          <p:cNvPr id="32" name="直接连接符 31"/>
          <p:cNvSpPr>
            <a:spLocks noChangeShapeType="1"/>
          </p:cNvSpPr>
          <p:nvPr/>
        </p:nvSpPr>
        <p:spPr bwMode="auto">
          <a:xfrm flipV="1">
            <a:off x="6230019" y="3127575"/>
            <a:ext cx="1541463" cy="6290"/>
          </a:xfrm>
          <a:prstGeom prst="line">
            <a:avLst/>
          </a:prstGeom>
          <a:noFill/>
          <a:ln w="57150">
            <a:solidFill>
              <a:schemeClr val="tx1"/>
            </a:solidFill>
            <a:prstDash val="dash"/>
            <a:round/>
          </a:ln>
          <a:extLst>
            <a:ext uri="{909E8E84-426E-40DD-AFC4-6F175D3DCCD1}">
              <a14:hiddenFill xmlns:a14="http://schemas.microsoft.com/office/drawing/2010/main" xmlns="">
                <a:noFill/>
              </a14:hiddenFill>
            </a:ext>
          </a:extLst>
        </p:spPr>
        <p:txBody>
          <a:bodyPr/>
          <a:lstStyle/>
          <a:p>
            <a:endParaRPr lang="zh-CN" altLang="en-US"/>
          </a:p>
        </p:txBody>
      </p:sp>
      <p:sp>
        <p:nvSpPr>
          <p:cNvPr id="34" name="文本框 33"/>
          <p:cNvSpPr txBox="1">
            <a:spLocks noChangeArrowheads="1"/>
          </p:cNvSpPr>
          <p:nvPr/>
        </p:nvSpPr>
        <p:spPr bwMode="auto">
          <a:xfrm>
            <a:off x="1968065" y="4840090"/>
            <a:ext cx="288142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spcBef>
                <a:spcPct val="50000"/>
              </a:spcBef>
            </a:pPr>
            <a:r>
              <a:rPr lang="zh-CN" altLang="en-US" b="1" dirty="0">
                <a:solidFill>
                  <a:srgbClr val="0000FF"/>
                </a:solidFill>
              </a:rPr>
              <a:t>各种液体沸腾</a:t>
            </a:r>
            <a:r>
              <a:rPr lang="zh-CN" altLang="en-US" b="1" dirty="0" smtClean="0">
                <a:solidFill>
                  <a:srgbClr val="0000FF"/>
                </a:solidFill>
              </a:rPr>
              <a:t>时的</a:t>
            </a:r>
            <a:r>
              <a:rPr lang="zh-CN" altLang="en-US" b="1" dirty="0">
                <a:solidFill>
                  <a:srgbClr val="0000FF"/>
                </a:solidFill>
              </a:rPr>
              <a:t>温度叫做</a:t>
            </a:r>
            <a:r>
              <a:rPr lang="zh-CN" altLang="en-US" b="1" dirty="0">
                <a:solidFill>
                  <a:srgbClr val="FF0000"/>
                </a:solidFill>
              </a:rPr>
              <a:t>沸</a:t>
            </a:r>
            <a:r>
              <a:rPr lang="zh-CN" altLang="en-US" b="1" dirty="0" smtClean="0">
                <a:solidFill>
                  <a:srgbClr val="FF0000"/>
                </a:solidFill>
              </a:rPr>
              <a:t>点</a:t>
            </a:r>
            <a:endParaRPr lang="zh-CN" altLang="en-US" b="1" dirty="0">
              <a:solidFill>
                <a:srgbClr val="FF0000"/>
              </a:solidFill>
            </a:endParaRPr>
          </a:p>
        </p:txBody>
      </p:sp>
      <p:sp>
        <p:nvSpPr>
          <p:cNvPr id="35" name="直接连接符 33804"/>
          <p:cNvSpPr>
            <a:spLocks noChangeShapeType="1"/>
          </p:cNvSpPr>
          <p:nvPr/>
        </p:nvSpPr>
        <p:spPr bwMode="auto">
          <a:xfrm flipH="1">
            <a:off x="4301207" y="3416885"/>
            <a:ext cx="686906" cy="1594100"/>
          </a:xfrm>
          <a:prstGeom prst="line">
            <a:avLst/>
          </a:prstGeom>
          <a:noFill/>
          <a:ln w="28575" cmpd="sng">
            <a:solidFill>
              <a:schemeClr val="tx1"/>
            </a:solidFill>
            <a:miter lim="800000"/>
            <a:tailEnd type="triangle" w="med" len="lg"/>
          </a:ln>
          <a:extLst>
            <a:ext uri="{909E8E84-426E-40DD-AFC4-6F175D3DCCD1}">
              <a14:hiddenFill xmlns:a14="http://schemas.microsoft.com/office/drawing/2010/main" xmlns="">
                <a:noFill/>
              </a14:hiddenFill>
            </a:ext>
          </a:extLst>
        </p:spPr>
        <p:txBody>
          <a:bodyPr/>
          <a:lstStyle/>
          <a:p>
            <a:endParaRPr lang="zh-CN" altLang="en-US"/>
          </a:p>
        </p:txBody>
      </p:sp>
      <p:sp>
        <p:nvSpPr>
          <p:cNvPr id="36" name="Rectangle 2"/>
          <p:cNvSpPr txBox="1">
            <a:spLocks noChangeArrowheads="1"/>
          </p:cNvSpPr>
          <p:nvPr/>
        </p:nvSpPr>
        <p:spPr>
          <a:xfrm>
            <a:off x="629116" y="154769"/>
            <a:ext cx="7917417" cy="861232"/>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a:buFont typeface="Wingdings" panose="05000000000000000000" pitchFamily="2" charset="2"/>
              <a:buChar char="Ø"/>
            </a:pPr>
            <a:r>
              <a:rPr lang="zh-CN" altLang="en-US" b="1" dirty="0">
                <a:solidFill>
                  <a:srgbClr val="99FF99"/>
                </a:solidFill>
                <a:effectLst>
                  <a:outerShdw blurRad="38100" dist="38100" dir="2700000" algn="tl">
                    <a:srgbClr val="000000"/>
                  </a:outerShdw>
                </a:effectLst>
                <a:latin typeface="黑体" panose="02010609060101010101" pitchFamily="49" charset="-122"/>
                <a:ea typeface="黑体" panose="02010609060101010101" pitchFamily="49" charset="-122"/>
              </a:rPr>
              <a:t>根据数据绘制图像并得出结论</a:t>
            </a:r>
          </a:p>
        </p:txBody>
      </p:sp>
      <p:sp>
        <p:nvSpPr>
          <p:cNvPr id="5" name="任意多边形 4"/>
          <p:cNvSpPr/>
          <p:nvPr/>
        </p:nvSpPr>
        <p:spPr>
          <a:xfrm>
            <a:off x="6230020" y="3127574"/>
            <a:ext cx="2957512" cy="2201663"/>
          </a:xfrm>
          <a:custGeom>
            <a:avLst/>
            <a:gdLst>
              <a:gd name="connsiteX0" fmla="*/ 0 w 2957512"/>
              <a:gd name="connsiteY0" fmla="*/ 2237012 h 2237012"/>
              <a:gd name="connsiteX1" fmla="*/ 862012 w 2957512"/>
              <a:gd name="connsiteY1" fmla="*/ 665387 h 2237012"/>
              <a:gd name="connsiteX2" fmla="*/ 1081087 w 2957512"/>
              <a:gd name="connsiteY2" fmla="*/ 246287 h 2237012"/>
              <a:gd name="connsiteX3" fmla="*/ 1357312 w 2957512"/>
              <a:gd name="connsiteY3" fmla="*/ 27212 h 2237012"/>
              <a:gd name="connsiteX4" fmla="*/ 1985962 w 2957512"/>
              <a:gd name="connsiteY4" fmla="*/ 3399 h 2237012"/>
              <a:gd name="connsiteX5" fmla="*/ 2957512 w 2957512"/>
              <a:gd name="connsiteY5" fmla="*/ 17687 h 223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2237012">
                <a:moveTo>
                  <a:pt x="0" y="2237012"/>
                </a:moveTo>
                <a:lnTo>
                  <a:pt x="862012" y="665387"/>
                </a:lnTo>
                <a:cubicBezTo>
                  <a:pt x="1042193" y="333600"/>
                  <a:pt x="998537" y="352649"/>
                  <a:pt x="1081087" y="246287"/>
                </a:cubicBezTo>
                <a:cubicBezTo>
                  <a:pt x="1163637" y="139924"/>
                  <a:pt x="1206500" y="67693"/>
                  <a:pt x="1357312" y="27212"/>
                </a:cubicBezTo>
                <a:cubicBezTo>
                  <a:pt x="1508124" y="-13269"/>
                  <a:pt x="1985962" y="3399"/>
                  <a:pt x="1985962" y="3399"/>
                </a:cubicBezTo>
                <a:lnTo>
                  <a:pt x="2957512" y="17687"/>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536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36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1000"/>
                                  </p:stCondLst>
                                  <p:childTnLst>
                                    <p:set>
                                      <p:cBhvr>
                                        <p:cTn id="30" dur="1" fill="hold">
                                          <p:stCondLst>
                                            <p:cond delay="0"/>
                                          </p:stCondLst>
                                        </p:cTn>
                                        <p:tgtEl>
                                          <p:spTgt spid="153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righ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linds(horizont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slide(fromBottom)">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5365" grpId="0" autoUpdateAnimBg="0"/>
      <p:bldP spid="15366" grpId="0" animBg="1"/>
      <p:bldP spid="15367" grpId="0" autoUpdateAnimBg="0"/>
      <p:bldP spid="15368" grpId="0" animBg="1"/>
      <p:bldP spid="15369" grpId="0" autoUpdateAnimBg="0"/>
      <p:bldP spid="15370" grpId="0" autoUpdateAnimBg="0"/>
      <p:bldP spid="32" grpId="0" animBg="1"/>
      <p:bldP spid="34" grpId="0"/>
      <p:bldP spid="35" grpId="0" animBg="1"/>
      <p:bldP spid="36" grpId="0" autoUpdateAnimBg="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53256"/>
          <p:cNvPicPr>
            <a:picLocks noChangeAspect="1" noChangeArrowheads="1"/>
          </p:cNvPicPr>
          <p:nvPr/>
        </p:nvPicPr>
        <p:blipFill>
          <a:blip r:embed="rId2">
            <a:extLst>
              <a:ext uri="{28A0092B-C50C-407E-A947-70E740481C1C}">
                <a14:useLocalDpi xmlns:a14="http://schemas.microsoft.com/office/drawing/2010/main" xmlns="" val="0"/>
              </a:ext>
            </a:extLst>
          </a:blip>
          <a:srcRect l="14166" t="11760" r="12326" b="50870"/>
          <a:stretch>
            <a:fillRect/>
          </a:stretch>
        </p:blipFill>
        <p:spPr bwMode="auto">
          <a:xfrm>
            <a:off x="500695" y="969484"/>
            <a:ext cx="8665692" cy="2751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文本框 53259"/>
          <p:cNvSpPr txBox="1">
            <a:spLocks noChangeArrowheads="1"/>
          </p:cNvSpPr>
          <p:nvPr/>
        </p:nvSpPr>
        <p:spPr bwMode="auto">
          <a:xfrm>
            <a:off x="435996" y="3696483"/>
            <a:ext cx="8882857" cy="1076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indent="457200">
              <a:lnSpc>
                <a:spcPct val="120000"/>
              </a:lnSpc>
            </a:pPr>
            <a:r>
              <a:rPr lang="zh-CN" altLang="en-US"/>
              <a:t>思考</a:t>
            </a:r>
            <a:r>
              <a:rPr lang="zh-CN" altLang="en-US" smtClean="0"/>
              <a:t>：能否</a:t>
            </a:r>
            <a:r>
              <a:rPr lang="zh-CN" altLang="en-US"/>
              <a:t>用酒精温度计测沸水的温度</a:t>
            </a:r>
            <a:r>
              <a:rPr lang="zh-CN" altLang="en-US" smtClean="0"/>
              <a:t>？如</a:t>
            </a:r>
            <a:r>
              <a:rPr lang="zh-CN" altLang="en-US"/>
              <a:t>果不能，则应该采用哪种液体温度计？</a:t>
            </a:r>
          </a:p>
        </p:txBody>
      </p:sp>
      <p:sp>
        <p:nvSpPr>
          <p:cNvPr id="53261" name="矩形 53260"/>
          <p:cNvSpPr>
            <a:spLocks noChangeArrowheads="1"/>
          </p:cNvSpPr>
          <p:nvPr/>
        </p:nvSpPr>
        <p:spPr bwMode="auto">
          <a:xfrm>
            <a:off x="3565361" y="2815771"/>
            <a:ext cx="2195513" cy="340861"/>
          </a:xfrm>
          <a:prstGeom prst="rect">
            <a:avLst/>
          </a:prstGeom>
          <a:noFill/>
          <a:ln w="28575">
            <a:solidFill>
              <a:srgbClr val="FF00FF"/>
            </a:solidFill>
            <a:miter lim="800000"/>
          </a:ln>
          <a:extLst>
            <a:ext uri="{909E8E84-426E-40DD-AFC4-6F175D3DCCD1}">
              <a14:hiddenFill xmlns:a14="http://schemas.microsoft.com/office/drawing/2010/main" xmlns="">
                <a:solidFill>
                  <a:srgbClr val="FFFFFF"/>
                </a:solidFill>
              </a14:hiddenFill>
            </a:ext>
          </a:extLst>
        </p:spPr>
        <p:txBody>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endParaRPr lang="zh-CN" altLang="en-US"/>
          </a:p>
        </p:txBody>
      </p:sp>
      <p:sp>
        <p:nvSpPr>
          <p:cNvPr id="53262" name="矩形 53261"/>
          <p:cNvSpPr>
            <a:spLocks noChangeArrowheads="1"/>
          </p:cNvSpPr>
          <p:nvPr/>
        </p:nvSpPr>
        <p:spPr bwMode="auto">
          <a:xfrm>
            <a:off x="876657" y="2801257"/>
            <a:ext cx="2195513" cy="368867"/>
          </a:xfrm>
          <a:prstGeom prst="rect">
            <a:avLst/>
          </a:prstGeom>
          <a:noFill/>
          <a:ln w="28575">
            <a:solidFill>
              <a:srgbClr val="FF00FF"/>
            </a:solidFill>
            <a:miter lim="800000"/>
          </a:ln>
          <a:extLst>
            <a:ext uri="{909E8E84-426E-40DD-AFC4-6F175D3DCCD1}">
              <a14:hiddenFill xmlns:a14="http://schemas.microsoft.com/office/drawing/2010/main" xmlns="">
                <a:solidFill>
                  <a:srgbClr val="FFFFFF"/>
                </a:solidFill>
              </a14:hiddenFill>
            </a:ext>
          </a:extLst>
        </p:spPr>
        <p:txBody>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endParaRPr lang="zh-CN" altLang="en-US"/>
          </a:p>
        </p:txBody>
      </p:sp>
      <p:sp>
        <p:nvSpPr>
          <p:cNvPr id="16" name="Text Box 3"/>
          <p:cNvSpPr txBox="1">
            <a:spLocks noChangeArrowheads="1"/>
          </p:cNvSpPr>
          <p:nvPr/>
        </p:nvSpPr>
        <p:spPr bwMode="auto">
          <a:xfrm>
            <a:off x="856189" y="4734288"/>
            <a:ext cx="9028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2800" b="1" smtClean="0">
                <a:solidFill>
                  <a:srgbClr val="6600FF"/>
                </a:solidFill>
                <a:latin typeface="Times New Roman" panose="02020603050405020304" pitchFamily="18" charset="0"/>
                <a:ea typeface="华文中宋" panose="02010600040101010101" pitchFamily="2" charset="-122"/>
              </a:rPr>
              <a:t>不能</a:t>
            </a:r>
            <a:endParaRPr kumimoji="0" lang="zh-CN" altLang="en-US" sz="2800" b="1">
              <a:solidFill>
                <a:srgbClr val="6600FF"/>
              </a:solidFill>
              <a:latin typeface="Times New Roman" panose="02020603050405020304" pitchFamily="18" charset="0"/>
              <a:ea typeface="华文中宋" panose="02010600040101010101" pitchFamily="2" charset="-122"/>
            </a:endParaRPr>
          </a:p>
        </p:txBody>
      </p:sp>
      <p:sp>
        <p:nvSpPr>
          <p:cNvPr id="17" name="Text Box 4"/>
          <p:cNvSpPr txBox="1">
            <a:spLocks noChangeArrowheads="1"/>
          </p:cNvSpPr>
          <p:nvPr/>
        </p:nvSpPr>
        <p:spPr bwMode="auto">
          <a:xfrm>
            <a:off x="352424" y="5234055"/>
            <a:ext cx="9315451" cy="1057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indent="457200" algn="just" eaLnBrk="1" fontAlgn="base" hangingPunct="1">
              <a:lnSpc>
                <a:spcPct val="120000"/>
              </a:lnSpc>
              <a:spcBef>
                <a:spcPts val="0"/>
              </a:spcBef>
              <a:spcAft>
                <a:spcPct val="0"/>
              </a:spcAft>
            </a:pPr>
            <a:r>
              <a:rPr kumimoji="0" lang="zh-CN" altLang="en-US" sz="2800" b="1" dirty="0" smtClean="0">
                <a:solidFill>
                  <a:srgbClr val="CC0000"/>
                </a:solidFill>
                <a:latin typeface="宋体" panose="02010600030101010101" pitchFamily="2" charset="-122"/>
                <a:ea typeface="宋体" panose="02010600030101010101" pitchFamily="2" charset="-122"/>
              </a:rPr>
              <a:t>因</a:t>
            </a:r>
            <a:r>
              <a:rPr kumimoji="0" lang="zh-CN" altLang="en-US" sz="2800" b="1" dirty="0">
                <a:solidFill>
                  <a:srgbClr val="CC0000"/>
                </a:solidFill>
                <a:latin typeface="宋体" panose="02010600030101010101" pitchFamily="2" charset="-122"/>
                <a:ea typeface="宋体" panose="02010600030101010101" pitchFamily="2" charset="-122"/>
              </a:rPr>
              <a:t>为</a:t>
            </a:r>
            <a:r>
              <a:rPr kumimoji="0" lang="zh-CN" altLang="en-US" sz="2800" b="1" dirty="0" smtClean="0">
                <a:solidFill>
                  <a:srgbClr val="CC0000"/>
                </a:solidFill>
                <a:latin typeface="宋体" panose="02010600030101010101" pitchFamily="2" charset="-122"/>
                <a:ea typeface="宋体" panose="02010600030101010101" pitchFamily="2" charset="-122"/>
              </a:rPr>
              <a:t>在一标</a:t>
            </a:r>
            <a:r>
              <a:rPr kumimoji="0" lang="zh-CN" altLang="en-US" sz="2800" b="1" dirty="0">
                <a:solidFill>
                  <a:srgbClr val="CC0000"/>
                </a:solidFill>
                <a:latin typeface="宋体" panose="02010600030101010101" pitchFamily="2" charset="-122"/>
                <a:ea typeface="宋体" panose="02010600030101010101" pitchFamily="2" charset="-122"/>
              </a:rPr>
              <a:t>准大气压下，酒精的沸点是</a:t>
            </a:r>
            <a:r>
              <a:rPr kumimoji="0" lang="en-US" altLang="zh-CN" sz="2800" b="1" dirty="0">
                <a:solidFill>
                  <a:srgbClr val="CC0000"/>
                </a:solidFill>
                <a:latin typeface="宋体" panose="02010600030101010101" pitchFamily="2" charset="-122"/>
                <a:ea typeface="宋体" panose="02010600030101010101" pitchFamily="2" charset="-122"/>
              </a:rPr>
              <a:t>78℃</a:t>
            </a:r>
            <a:r>
              <a:rPr kumimoji="0" lang="zh-CN" altLang="en-US" sz="2800" b="1" dirty="0">
                <a:solidFill>
                  <a:srgbClr val="CC0000"/>
                </a:solidFill>
                <a:latin typeface="宋体" panose="02010600030101010101" pitchFamily="2" charset="-122"/>
                <a:ea typeface="宋体" panose="02010600030101010101" pitchFamily="2" charset="-122"/>
              </a:rPr>
              <a:t>，而水银的沸点是</a:t>
            </a:r>
            <a:r>
              <a:rPr kumimoji="0" lang="en-US" altLang="zh-CN" sz="2800" b="1" dirty="0">
                <a:solidFill>
                  <a:srgbClr val="CC0000"/>
                </a:solidFill>
                <a:latin typeface="宋体" panose="02010600030101010101" pitchFamily="2" charset="-122"/>
                <a:ea typeface="宋体" panose="02010600030101010101" pitchFamily="2" charset="-122"/>
              </a:rPr>
              <a:t>357℃</a:t>
            </a:r>
            <a:r>
              <a:rPr kumimoji="0" lang="zh-CN" altLang="en-US" sz="2800" b="1" dirty="0">
                <a:solidFill>
                  <a:srgbClr val="CC0000"/>
                </a:solidFill>
                <a:latin typeface="宋体" panose="02010600030101010101" pitchFamily="2" charset="-122"/>
                <a:ea typeface="宋体" panose="02010600030101010101" pitchFamily="2" charset="-122"/>
              </a:rPr>
              <a:t>，所以应该用水银温度计测量水的温度。</a:t>
            </a:r>
          </a:p>
        </p:txBody>
      </p:sp>
      <p:sp>
        <p:nvSpPr>
          <p:cNvPr id="18" name="WordArt 6"/>
          <p:cNvSpPr>
            <a:spLocks noChangeArrowheads="1" noChangeShapeType="1"/>
          </p:cNvSpPr>
          <p:nvPr/>
        </p:nvSpPr>
        <p:spPr bwMode="auto">
          <a:xfrm>
            <a:off x="5410282" y="4197580"/>
            <a:ext cx="2620342" cy="79428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zh-CN" altLang="en-US" sz="36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MS PGothic" panose="020B0600070205080204" pitchFamily="34" charset="-128"/>
              </a:rPr>
              <a:t>为什么？</a:t>
            </a:r>
          </a:p>
        </p:txBody>
      </p:sp>
      <p:sp>
        <p:nvSpPr>
          <p:cNvPr id="19" name="Text Box 3"/>
          <p:cNvSpPr txBox="1">
            <a:spLocks noChangeArrowheads="1"/>
          </p:cNvSpPr>
          <p:nvPr/>
        </p:nvSpPr>
        <p:spPr bwMode="auto">
          <a:xfrm>
            <a:off x="1802883" y="4742140"/>
            <a:ext cx="34163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2800" b="1" smtClean="0">
                <a:solidFill>
                  <a:srgbClr val="6600FF"/>
                </a:solidFill>
                <a:latin typeface="Times New Roman" panose="02020603050405020304" pitchFamily="18" charset="0"/>
                <a:ea typeface="华文中宋" panose="02010600040101010101" pitchFamily="2" charset="-122"/>
              </a:rPr>
              <a:t>应该采用水</a:t>
            </a:r>
            <a:r>
              <a:rPr kumimoji="0" lang="zh-CN" altLang="en-US" sz="2800" b="1">
                <a:solidFill>
                  <a:srgbClr val="6600FF"/>
                </a:solidFill>
                <a:latin typeface="Times New Roman" panose="02020603050405020304" pitchFamily="18" charset="0"/>
                <a:ea typeface="华文中宋" panose="02010600040101010101" pitchFamily="2" charset="-122"/>
              </a:rPr>
              <a:t>银温度</a:t>
            </a:r>
            <a:r>
              <a:rPr kumimoji="0" lang="zh-CN" altLang="en-US" sz="2800" b="1" smtClean="0">
                <a:solidFill>
                  <a:srgbClr val="6600FF"/>
                </a:solidFill>
                <a:latin typeface="Times New Roman" panose="02020603050405020304" pitchFamily="18" charset="0"/>
                <a:ea typeface="华文中宋" panose="02010600040101010101" pitchFamily="2" charset="-122"/>
              </a:rPr>
              <a:t>计</a:t>
            </a:r>
            <a:endParaRPr kumimoji="0" lang="zh-CN" altLang="en-US" sz="2800" b="1">
              <a:solidFill>
                <a:srgbClr val="6600FF"/>
              </a:solidFill>
              <a:latin typeface="Times New Roman" panose="02020603050405020304" pitchFamily="18" charset="0"/>
              <a:ea typeface="华文中宋" panose="02010600040101010101" pitchFamily="2" charset="-122"/>
            </a:endParaRPr>
          </a:p>
        </p:txBody>
      </p:sp>
      <p:sp>
        <p:nvSpPr>
          <p:cNvPr id="20" name="TextBox 2"/>
          <p:cNvSpPr txBox="1"/>
          <p:nvPr/>
        </p:nvSpPr>
        <p:spPr bwMode="auto">
          <a:xfrm>
            <a:off x="742718" y="148883"/>
            <a:ext cx="2492853" cy="646430"/>
          </a:xfrm>
          <a:prstGeom prst="rect">
            <a:avLst/>
          </a:prstGeom>
          <a:solidFill>
            <a:srgbClr val="3000B8"/>
          </a:solidFill>
          <a:effectLst>
            <a:glow rad="63500">
              <a:schemeClr val="accent5">
                <a:satMod val="175000"/>
                <a:alpha val="40000"/>
              </a:schemeClr>
            </a:glow>
          </a:effectLst>
        </p:spPr>
        <p:txBody>
          <a:bodyPr wrap="none">
            <a:spAutoFit/>
          </a:bodyPr>
          <a:lstStyle/>
          <a:p>
            <a:pPr eaLnBrk="1" fontAlgn="auto" hangingPunct="1">
              <a:spcBef>
                <a:spcPts val="0"/>
              </a:spcBef>
              <a:spcAft>
                <a:spcPts val="0"/>
              </a:spcAft>
              <a:defRPr/>
            </a:pPr>
            <a:r>
              <a:rPr lang="zh-CN" altLang="en-US" sz="3600" b="1" dirty="0">
                <a:solidFill>
                  <a:schemeClr val="bg1"/>
                </a:solidFill>
                <a:latin typeface="+mj-ea"/>
                <a:ea typeface="+mj-ea"/>
              </a:rPr>
              <a:t>阅读小资料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3261"/>
                                        </p:tgtEl>
                                        <p:attrNameLst>
                                          <p:attrName>style.visibility</p:attrName>
                                        </p:attrNameLst>
                                      </p:cBhvr>
                                      <p:to>
                                        <p:strVal val="visible"/>
                                      </p:to>
                                    </p:set>
                                    <p:animEffect transition="in" filter="blinds(horizontal)">
                                      <p:cBhvr>
                                        <p:cTn id="22" dur="500"/>
                                        <p:tgtEl>
                                          <p:spTgt spid="532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262"/>
                                        </p:tgtEl>
                                        <p:attrNameLst>
                                          <p:attrName>style.visibility</p:attrName>
                                        </p:attrNameLst>
                                      </p:cBhvr>
                                      <p:to>
                                        <p:strVal val="visible"/>
                                      </p:to>
                                    </p:set>
                                    <p:animEffect transition="in" filter="blinds(horizontal)">
                                      <p:cBhvr>
                                        <p:cTn id="27" dur="500"/>
                                        <p:tgtEl>
                                          <p:spTgt spid="53262"/>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9"/>
                                        </p:tgtEl>
                                        <p:attrNameLst>
                                          <p:attrName>ppt_y</p:attrName>
                                        </p:attrNameLst>
                                      </p:cBhvr>
                                      <p:tavLst>
                                        <p:tav tm="0">
                                          <p:val>
                                            <p:strVal val="#ppt_y"/>
                                          </p:val>
                                        </p:tav>
                                        <p:tav tm="100000">
                                          <p:val>
                                            <p:strVal val="#ppt_y"/>
                                          </p:val>
                                        </p:tav>
                                      </p:tavLst>
                                    </p:anim>
                                    <p:anim calcmode="lin" valueType="num">
                                      <p:cBhvr>
                                        <p:cTn id="3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style.rotation</p:attrName>
                                        </p:attrNameLst>
                                      </p:cBhvr>
                                      <p:tavLst>
                                        <p:tav tm="0">
                                          <p:val>
                                            <p:fltVal val="90"/>
                                          </p:val>
                                        </p:tav>
                                        <p:tav tm="100000">
                                          <p:val>
                                            <p:fltVal val="0"/>
                                          </p:val>
                                        </p:tav>
                                      </p:tavLst>
                                    </p:anim>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nimBg="1"/>
      <p:bldP spid="1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126959" y="1431652"/>
            <a:ext cx="2667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600" b="1">
                <a:solidFill>
                  <a:srgbClr val="6600FF"/>
                </a:solidFill>
                <a:latin typeface="Times New Roman" panose="02020603050405020304" pitchFamily="18" charset="0"/>
                <a:ea typeface="黑体" panose="02010609060101010101" pitchFamily="49" charset="-122"/>
              </a:rPr>
              <a:t>纸锅烧水</a:t>
            </a:r>
          </a:p>
        </p:txBody>
      </p:sp>
      <p:pic>
        <p:nvPicPr>
          <p:cNvPr id="22532" name="Picture 4" descr="4"/>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15644" t="5823" r="7771" b="26279"/>
          <a:stretch>
            <a:fillRect/>
          </a:stretch>
        </p:blipFill>
        <p:spPr bwMode="auto">
          <a:xfrm>
            <a:off x="2819401" y="2266406"/>
            <a:ext cx="3657600" cy="231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ext Box 5"/>
          <p:cNvSpPr txBox="1">
            <a:spLocks noChangeArrowheads="1"/>
          </p:cNvSpPr>
          <p:nvPr/>
        </p:nvSpPr>
        <p:spPr bwMode="auto">
          <a:xfrm>
            <a:off x="721220" y="4994004"/>
            <a:ext cx="9515248" cy="121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lnSpc>
                <a:spcPct val="130000"/>
              </a:lnSpc>
              <a:spcBef>
                <a:spcPts val="0"/>
              </a:spcBef>
              <a:spcAft>
                <a:spcPct val="0"/>
              </a:spcAft>
            </a:pPr>
            <a:r>
              <a:rPr kumimoji="0" lang="zh-CN" altLang="en-US" sz="2800" b="1">
                <a:solidFill>
                  <a:srgbClr val="CC0000"/>
                </a:solidFill>
                <a:latin typeface="Times New Roman" panose="02020603050405020304" pitchFamily="18" charset="0"/>
                <a:ea typeface="方正姚体" panose="02010601030101010101" pitchFamily="2" charset="-122"/>
              </a:rPr>
              <a:t>        因为纸的着火点大约是</a:t>
            </a:r>
            <a:r>
              <a:rPr kumimoji="0" lang="en-US" altLang="zh-CN" sz="2800" b="1">
                <a:solidFill>
                  <a:srgbClr val="CC0000"/>
                </a:solidFill>
                <a:latin typeface="Times New Roman" panose="02020603050405020304" pitchFamily="18" charset="0"/>
                <a:ea typeface="方正姚体" panose="02010601030101010101" pitchFamily="2" charset="-122"/>
              </a:rPr>
              <a:t>183℃</a:t>
            </a:r>
            <a:r>
              <a:rPr kumimoji="0" lang="zh-CN" altLang="en-US" sz="2800" b="1">
                <a:solidFill>
                  <a:srgbClr val="CC0000"/>
                </a:solidFill>
                <a:latin typeface="Times New Roman" panose="02020603050405020304" pitchFamily="18" charset="0"/>
                <a:ea typeface="方正姚体" panose="02010601030101010101" pitchFamily="2" charset="-122"/>
              </a:rPr>
              <a:t>，而水烧开时的温度约为</a:t>
            </a:r>
            <a:r>
              <a:rPr kumimoji="0" lang="en-US" altLang="zh-CN" sz="2800" b="1">
                <a:solidFill>
                  <a:srgbClr val="CC0000"/>
                </a:solidFill>
                <a:latin typeface="Times New Roman" panose="02020603050405020304" pitchFamily="18" charset="0"/>
                <a:ea typeface="方正姚体" panose="02010601030101010101" pitchFamily="2" charset="-122"/>
              </a:rPr>
              <a:t>100℃</a:t>
            </a:r>
            <a:r>
              <a:rPr kumimoji="0" lang="zh-CN" altLang="en-US" sz="2800" b="1">
                <a:solidFill>
                  <a:srgbClr val="CC0000"/>
                </a:solidFill>
                <a:latin typeface="Times New Roman" panose="02020603050405020304" pitchFamily="18" charset="0"/>
                <a:ea typeface="方正姚体" panose="02010601030101010101" pitchFamily="2" charset="-122"/>
              </a:rPr>
              <a:t>，没有达到纸的着火点，所以纸不会燃烧起来。</a:t>
            </a:r>
          </a:p>
        </p:txBody>
      </p:sp>
      <p:sp>
        <p:nvSpPr>
          <p:cNvPr id="22534" name="Text Box 6"/>
          <p:cNvSpPr txBox="1">
            <a:spLocks noChangeArrowheads="1"/>
          </p:cNvSpPr>
          <p:nvPr/>
        </p:nvSpPr>
        <p:spPr bwMode="auto">
          <a:xfrm>
            <a:off x="7344231" y="1118143"/>
            <a:ext cx="677108" cy="41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200" b="1">
                <a:solidFill>
                  <a:srgbClr val="000000"/>
                </a:solidFill>
                <a:latin typeface="Times New Roman" panose="02020603050405020304" pitchFamily="18" charset="0"/>
                <a:ea typeface="楷体_GB2312" pitchFamily="49" charset="-122"/>
              </a:rPr>
              <a:t>纸锅为什么不会燃烧？</a:t>
            </a:r>
            <a:endParaRPr kumimoji="0" lang="zh-CN" altLang="en-US" sz="2800" b="1">
              <a:solidFill>
                <a:srgbClr val="000000"/>
              </a:solidFill>
              <a:latin typeface="Times New Roman" panose="02020603050405020304" pitchFamily="18" charset="0"/>
              <a:ea typeface="宋体" panose="02010600030101010101" pitchFamily="2" charset="-122"/>
            </a:endParaRPr>
          </a:p>
        </p:txBody>
      </p:sp>
      <p:pic>
        <p:nvPicPr>
          <p:cNvPr id="12" name="Picture 3" descr="想想做做"/>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21220" y="125819"/>
            <a:ext cx="2845892" cy="992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p:cTn id="12" dur="1000" fill="hold"/>
                                        <p:tgtEl>
                                          <p:spTgt spid="22532"/>
                                        </p:tgtEl>
                                        <p:attrNameLst>
                                          <p:attrName>ppt_w</p:attrName>
                                        </p:attrNameLst>
                                      </p:cBhvr>
                                      <p:tavLst>
                                        <p:tav tm="0">
                                          <p:val>
                                            <p:strVal val="#ppt_w+.3"/>
                                          </p:val>
                                        </p:tav>
                                        <p:tav tm="100000">
                                          <p:val>
                                            <p:strVal val="#ppt_w"/>
                                          </p:val>
                                        </p:tav>
                                      </p:tavLst>
                                    </p:anim>
                                    <p:anim calcmode="lin" valueType="num">
                                      <p:cBhvr>
                                        <p:cTn id="13" dur="1000" fill="hold"/>
                                        <p:tgtEl>
                                          <p:spTgt spid="22532"/>
                                        </p:tgtEl>
                                        <p:attrNameLst>
                                          <p:attrName>ppt_h</p:attrName>
                                        </p:attrNameLst>
                                      </p:cBhvr>
                                      <p:tavLst>
                                        <p:tav tm="0">
                                          <p:val>
                                            <p:strVal val="#ppt_h"/>
                                          </p:val>
                                        </p:tav>
                                        <p:tav tm="100000">
                                          <p:val>
                                            <p:strVal val="#ppt_h"/>
                                          </p:val>
                                        </p:tav>
                                      </p:tavLst>
                                    </p:anim>
                                    <p:animEffect transition="in" filter="fade">
                                      <p:cBhvr>
                                        <p:cTn id="14" dur="1000"/>
                                        <p:tgtEl>
                                          <p:spTgt spid="2253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2534"/>
                                        </p:tgtEl>
                                        <p:attrNameLst>
                                          <p:attrName>style.visibility</p:attrName>
                                        </p:attrNameLst>
                                      </p:cBhvr>
                                      <p:to>
                                        <p:strVal val="visible"/>
                                      </p:to>
                                    </p:set>
                                    <p:anim calcmode="lin" valueType="num">
                                      <p:cBhvr>
                                        <p:cTn id="17" dur="1000" fill="hold"/>
                                        <p:tgtEl>
                                          <p:spTgt spid="22534"/>
                                        </p:tgtEl>
                                        <p:attrNameLst>
                                          <p:attrName>ppt_w</p:attrName>
                                        </p:attrNameLst>
                                      </p:cBhvr>
                                      <p:tavLst>
                                        <p:tav tm="0">
                                          <p:val>
                                            <p:strVal val="#ppt_w+.3"/>
                                          </p:val>
                                        </p:tav>
                                        <p:tav tm="100000">
                                          <p:val>
                                            <p:strVal val="#ppt_w"/>
                                          </p:val>
                                        </p:tav>
                                      </p:tavLst>
                                    </p:anim>
                                    <p:anim calcmode="lin" valueType="num">
                                      <p:cBhvr>
                                        <p:cTn id="18" dur="1000" fill="hold"/>
                                        <p:tgtEl>
                                          <p:spTgt spid="22534"/>
                                        </p:tgtEl>
                                        <p:attrNameLst>
                                          <p:attrName>ppt_h</p:attrName>
                                        </p:attrNameLst>
                                      </p:cBhvr>
                                      <p:tavLst>
                                        <p:tav tm="0">
                                          <p:val>
                                            <p:strVal val="#ppt_h"/>
                                          </p:val>
                                        </p:tav>
                                        <p:tav tm="100000">
                                          <p:val>
                                            <p:strVal val="#ppt_h"/>
                                          </p:val>
                                        </p:tav>
                                      </p:tavLst>
                                    </p:anim>
                                    <p:animEffect transition="in" filter="fade">
                                      <p:cBhvr>
                                        <p:cTn id="19" dur="1000"/>
                                        <p:tgtEl>
                                          <p:spTgt spid="2253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2533"/>
                                        </p:tgtEl>
                                        <p:attrNameLst>
                                          <p:attrName>style.visibility</p:attrName>
                                        </p:attrNameLst>
                                      </p:cBhvr>
                                      <p:to>
                                        <p:strVal val="visible"/>
                                      </p:to>
                                    </p:set>
                                    <p:animEffect transition="in" filter="slide(fromBottom)">
                                      <p:cBhvr>
                                        <p:cTn id="24"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3" grpId="0" autoUpdateAnimBg="0"/>
      <p:bldP spid="2253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2424" y="918469"/>
            <a:ext cx="9938205" cy="1394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indent="457200" eaLnBrk="1" fontAlgn="base" hangingPunct="1">
              <a:lnSpc>
                <a:spcPct val="120000"/>
              </a:lnSpc>
              <a:spcBef>
                <a:spcPts val="0"/>
              </a:spcBef>
              <a:spcAft>
                <a:spcPct val="0"/>
              </a:spcAft>
            </a:pPr>
            <a:r>
              <a:rPr kumimoji="0" lang="zh-CN" altLang="en-US" sz="3200" b="1">
                <a:solidFill>
                  <a:srgbClr val="000000"/>
                </a:solidFill>
                <a:latin typeface="华文新魏" panose="02010800040101010101" pitchFamily="2" charset="-122"/>
                <a:ea typeface="华文新魏" panose="02010800040101010101" pitchFamily="2" charset="-122"/>
              </a:rPr>
              <a:t>  </a:t>
            </a:r>
            <a:r>
              <a:rPr kumimoji="0" lang="zh-CN" altLang="en-US" sz="3600" b="1">
                <a:solidFill>
                  <a:srgbClr val="000000"/>
                </a:solidFill>
                <a:latin typeface="华文新魏" panose="02010800040101010101" pitchFamily="2" charset="-122"/>
                <a:ea typeface="华文新魏" panose="02010800040101010101" pitchFamily="2" charset="-122"/>
              </a:rPr>
              <a:t>地面上的水，晒在太阳下的湿衣服，温度没有达到水的沸点也会变干。</a:t>
            </a:r>
            <a:endParaRPr kumimoji="0" lang="zh-CN" altLang="en-US" sz="3600">
              <a:solidFill>
                <a:srgbClr val="000000"/>
              </a:solidFill>
              <a:latin typeface="华文行楷" panose="02010800040101010101" pitchFamily="2" charset="-122"/>
              <a:ea typeface="华文行楷" panose="02010800040101010101" pitchFamily="2" charset="-122"/>
            </a:endParaRPr>
          </a:p>
        </p:txBody>
      </p:sp>
      <p:sp>
        <p:nvSpPr>
          <p:cNvPr id="3" name="Rectangle 2"/>
          <p:cNvSpPr>
            <a:spLocks noChangeArrowheads="1"/>
          </p:cNvSpPr>
          <p:nvPr/>
        </p:nvSpPr>
        <p:spPr bwMode="auto">
          <a:xfrm>
            <a:off x="541038" y="2188469"/>
            <a:ext cx="934319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600" b="1">
                <a:solidFill>
                  <a:srgbClr val="0000FF"/>
                </a:solidFill>
                <a:latin typeface="华文新魏" panose="02010800040101010101" pitchFamily="2" charset="-122"/>
                <a:ea typeface="华文新魏" panose="02010800040101010101" pitchFamily="2" charset="-122"/>
              </a:rPr>
              <a:t>     这种在</a:t>
            </a:r>
            <a:r>
              <a:rPr kumimoji="0" lang="zh-CN" altLang="en-US" sz="3600" b="1">
                <a:solidFill>
                  <a:srgbClr val="FF0000"/>
                </a:solidFill>
                <a:latin typeface="华文新魏" panose="02010800040101010101" pitchFamily="2" charset="-122"/>
                <a:ea typeface="华文新魏" panose="02010800040101010101" pitchFamily="2" charset="-122"/>
              </a:rPr>
              <a:t>任何温度</a:t>
            </a:r>
            <a:r>
              <a:rPr kumimoji="0" lang="zh-CN" altLang="en-US" sz="3600" b="1">
                <a:solidFill>
                  <a:srgbClr val="0000FF"/>
                </a:solidFill>
                <a:latin typeface="华文新魏" panose="02010800040101010101" pitchFamily="2" charset="-122"/>
                <a:ea typeface="华文新魏" panose="02010800040101010101" pitchFamily="2" charset="-122"/>
              </a:rPr>
              <a:t>下都 能发生的汽化现象叫做</a:t>
            </a:r>
            <a:r>
              <a:rPr kumimoji="0" lang="zh-CN" altLang="en-US" sz="3600" b="1">
                <a:solidFill>
                  <a:srgbClr val="FF0000"/>
                </a:solidFill>
                <a:latin typeface="楷体_GB2312" pitchFamily="49" charset="-122"/>
                <a:ea typeface="楷体_GB2312" pitchFamily="49" charset="-122"/>
              </a:rPr>
              <a:t>蒸发</a:t>
            </a:r>
            <a:r>
              <a:rPr kumimoji="0" lang="zh-CN" altLang="en-US" sz="3600" b="1">
                <a:solidFill>
                  <a:srgbClr val="0000FF"/>
                </a:solidFill>
                <a:latin typeface="华文新魏" panose="02010800040101010101" pitchFamily="2" charset="-122"/>
                <a:ea typeface="华文新魏" panose="02010800040101010101" pitchFamily="2" charset="-122"/>
              </a:rPr>
              <a:t>。蒸发只发生在液体的</a:t>
            </a:r>
            <a:r>
              <a:rPr kumimoji="0" lang="zh-CN" altLang="en-US" sz="3600" b="1">
                <a:solidFill>
                  <a:srgbClr val="FF0000"/>
                </a:solidFill>
                <a:latin typeface="华文新魏" panose="02010800040101010101" pitchFamily="2" charset="-122"/>
                <a:ea typeface="华文新魏" panose="02010800040101010101" pitchFamily="2" charset="-122"/>
              </a:rPr>
              <a:t>表面</a:t>
            </a:r>
            <a:r>
              <a:rPr kumimoji="0" lang="zh-CN" altLang="en-US" sz="3600" b="1">
                <a:solidFill>
                  <a:srgbClr val="0000FF"/>
                </a:solidFill>
                <a:latin typeface="华文新魏" panose="02010800040101010101" pitchFamily="2" charset="-122"/>
                <a:ea typeface="华文新魏" panose="02010800040101010101" pitchFamily="2" charset="-122"/>
              </a:rPr>
              <a:t>。</a:t>
            </a:r>
            <a:endParaRPr kumimoji="0" lang="zh-CN" altLang="en-US" sz="3600" b="1">
              <a:solidFill>
                <a:srgbClr val="0000FF"/>
              </a:solidFill>
              <a:latin typeface="华文行楷" panose="02010800040101010101" pitchFamily="2" charset="-122"/>
              <a:ea typeface="华文行楷" panose="02010800040101010101" pitchFamily="2" charset="-122"/>
            </a:endParaRPr>
          </a:p>
        </p:txBody>
      </p:sp>
      <p:pic>
        <p:nvPicPr>
          <p:cNvPr id="49158" name="Picture 7" descr="0430201015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207" y="3451452"/>
            <a:ext cx="3665125" cy="269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 descr="0690300024"/>
          <p:cNvPicPr>
            <a:picLocks noChangeAspect="1" noChangeArrowheads="1"/>
          </p:cNvPicPr>
          <p:nvPr/>
        </p:nvPicPr>
        <p:blipFill>
          <a:blip r:embed="rId3">
            <a:extLst>
              <a:ext uri="{28A0092B-C50C-407E-A947-70E740481C1C}">
                <a14:useLocalDpi xmlns:a14="http://schemas.microsoft.com/office/drawing/2010/main" xmlns="" val="0"/>
              </a:ext>
            </a:extLst>
          </a:blip>
          <a:srcRect r="27576" b="22858"/>
          <a:stretch>
            <a:fillRect/>
          </a:stretch>
        </p:blipFill>
        <p:spPr bwMode="auto">
          <a:xfrm>
            <a:off x="5877940" y="3429000"/>
            <a:ext cx="2918970" cy="2719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2"/>
          <p:cNvSpPr txBox="1"/>
          <p:nvPr/>
        </p:nvSpPr>
        <p:spPr bwMode="auto">
          <a:xfrm>
            <a:off x="696892" y="149028"/>
            <a:ext cx="2441694" cy="769441"/>
          </a:xfrm>
          <a:prstGeom prst="rect">
            <a:avLst/>
          </a:prstGeom>
          <a:noFill/>
        </p:spPr>
        <p:txBody>
          <a:bodyPr wrap="none">
            <a:spAutoFit/>
          </a:bodyPr>
          <a:lstStyle/>
          <a:p>
            <a:pPr eaLnBrk="1" fontAlgn="auto" hangingPunct="1">
              <a:spcBef>
                <a:spcPts val="0"/>
              </a:spcBef>
              <a:spcAft>
                <a:spcPts val="0"/>
              </a:spcAft>
              <a:defRPr/>
            </a:pPr>
            <a:r>
              <a:rPr lang="zh-CN" altLang="en-US" sz="4400" dirty="0" smtClean="0">
                <a:solidFill>
                  <a:srgbClr val="FF0000"/>
                </a:solidFill>
                <a:latin typeface="华文隶书" pitchFamily="2" charset="-122"/>
                <a:ea typeface="华文隶书" pitchFamily="2" charset="-122"/>
              </a:rPr>
              <a:t>二、蒸发</a:t>
            </a:r>
            <a:endParaRPr lang="zh-CN" altLang="en-US" sz="4400" dirty="0">
              <a:solidFill>
                <a:srgbClr val="FF0000"/>
              </a:solidFill>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117761"/>
          <p:cNvSpPr>
            <a:spLocks noChangeArrowheads="1" noChangeShapeType="1" noTextEdit="1"/>
          </p:cNvSpPr>
          <p:nvPr/>
        </p:nvSpPr>
        <p:spPr bwMode="auto">
          <a:xfrm>
            <a:off x="1610253" y="729362"/>
            <a:ext cx="2160588" cy="1152525"/>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楷体_GB2312"/>
              </a:rPr>
              <a:t>汽化</a:t>
            </a:r>
          </a:p>
        </p:txBody>
      </p:sp>
      <p:sp>
        <p:nvSpPr>
          <p:cNvPr id="21506" name="文本框 117762"/>
          <p:cNvSpPr txBox="1">
            <a:spLocks noChangeArrowheads="1"/>
          </p:cNvSpPr>
          <p:nvPr/>
        </p:nvSpPr>
        <p:spPr bwMode="auto">
          <a:xfrm>
            <a:off x="1451191" y="5099719"/>
            <a:ext cx="880315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4000" dirty="0">
                <a:solidFill>
                  <a:schemeClr val="folHlink"/>
                </a:solidFill>
                <a:latin typeface="Garamond" panose="02020404030301010803" pitchFamily="18" charset="0"/>
              </a:rPr>
              <a:t>汽化有两种方式：</a:t>
            </a:r>
            <a:r>
              <a:rPr lang="zh-CN" altLang="en-US" sz="4000" u="sng" dirty="0">
                <a:solidFill>
                  <a:schemeClr val="folHlink"/>
                </a:solidFill>
                <a:latin typeface="Garamond" panose="02020404030301010803" pitchFamily="18" charset="0"/>
              </a:rPr>
              <a:t>             </a:t>
            </a:r>
            <a:r>
              <a:rPr lang="zh-CN" altLang="en-US" sz="4000" dirty="0" smtClean="0">
                <a:latin typeface="Garamond" panose="02020404030301010803" pitchFamily="18" charset="0"/>
              </a:rPr>
              <a:t>与</a:t>
            </a:r>
            <a:r>
              <a:rPr lang="zh-CN" altLang="en-US" sz="4000" u="sng" dirty="0" smtClean="0">
                <a:latin typeface="Garamond" panose="02020404030301010803" pitchFamily="18" charset="0"/>
              </a:rPr>
              <a:t>              </a:t>
            </a:r>
            <a:r>
              <a:rPr lang="zh-CN" altLang="en-US" sz="4000" dirty="0" smtClean="0">
                <a:latin typeface="Garamond" panose="02020404030301010803" pitchFamily="18" charset="0"/>
              </a:rPr>
              <a:t>。</a:t>
            </a:r>
            <a:endParaRPr lang="en-US" altLang="zh-CN" sz="4000" dirty="0">
              <a:solidFill>
                <a:srgbClr val="FF0000"/>
              </a:solidFill>
              <a:latin typeface="Garamond" panose="02020404030301010803" pitchFamily="18" charset="0"/>
            </a:endParaRPr>
          </a:p>
        </p:txBody>
      </p:sp>
      <p:pic>
        <p:nvPicPr>
          <p:cNvPr id="21507" name="图片 117763" descr="ssc-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3003" y="2399048"/>
            <a:ext cx="3540124" cy="2310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图片 117764" descr="20098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0253" y="2356178"/>
            <a:ext cx="3207657" cy="2405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9" name="矩形 117765"/>
          <p:cNvSpPr>
            <a:spLocks noChangeArrowheads="1"/>
          </p:cNvSpPr>
          <p:nvPr/>
        </p:nvSpPr>
        <p:spPr bwMode="auto">
          <a:xfrm>
            <a:off x="3738777" y="2450975"/>
            <a:ext cx="898525" cy="519112"/>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a:solidFill>
                  <a:srgbClr val="FF0000"/>
                </a:solidFill>
              </a:rPr>
              <a:t>沸腾</a:t>
            </a:r>
          </a:p>
        </p:txBody>
      </p:sp>
      <p:sp>
        <p:nvSpPr>
          <p:cNvPr id="21510" name="矩形 117766"/>
          <p:cNvSpPr>
            <a:spLocks noChangeArrowheads="1"/>
          </p:cNvSpPr>
          <p:nvPr/>
        </p:nvSpPr>
        <p:spPr bwMode="auto">
          <a:xfrm>
            <a:off x="8332324" y="2450975"/>
            <a:ext cx="898525" cy="519112"/>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a:solidFill>
                  <a:srgbClr val="FF0000"/>
                </a:solidFill>
              </a:rPr>
              <a:t>蒸发</a:t>
            </a:r>
          </a:p>
        </p:txBody>
      </p:sp>
      <p:sp>
        <p:nvSpPr>
          <p:cNvPr id="21511" name="文本框 117767"/>
          <p:cNvSpPr txBox="1">
            <a:spLocks noChangeArrowheads="1"/>
          </p:cNvSpPr>
          <p:nvPr/>
        </p:nvSpPr>
        <p:spPr bwMode="auto">
          <a:xfrm>
            <a:off x="6242579" y="775398"/>
            <a:ext cx="12731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lgn="ctr">
              <a:spcBef>
                <a:spcPct val="50000"/>
              </a:spcBef>
            </a:pPr>
            <a:r>
              <a:rPr lang="zh-CN" altLang="en-US" sz="3600">
                <a:solidFill>
                  <a:srgbClr val="FF0066"/>
                </a:solidFill>
                <a:latin typeface="Arial" panose="020B0604020202020204" pitchFamily="34" charset="0"/>
              </a:rPr>
              <a:t>汽化</a:t>
            </a:r>
          </a:p>
        </p:txBody>
      </p:sp>
      <p:sp>
        <p:nvSpPr>
          <p:cNvPr id="21512" name="直接连接符 117768"/>
          <p:cNvSpPr>
            <a:spLocks noChangeShapeType="1"/>
          </p:cNvSpPr>
          <p:nvPr/>
        </p:nvSpPr>
        <p:spPr bwMode="auto">
          <a:xfrm>
            <a:off x="6074304" y="1448498"/>
            <a:ext cx="1584325" cy="0"/>
          </a:xfrm>
          <a:prstGeom prst="line">
            <a:avLst/>
          </a:prstGeom>
          <a:noFill/>
          <a:ln w="28575">
            <a:solidFill>
              <a:schemeClr val="tx1"/>
            </a:solidFill>
            <a:rou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1513" name="文本框 117769"/>
          <p:cNvSpPr txBox="1">
            <a:spLocks noChangeArrowheads="1"/>
          </p:cNvSpPr>
          <p:nvPr/>
        </p:nvSpPr>
        <p:spPr bwMode="auto">
          <a:xfrm>
            <a:off x="4923366" y="1121473"/>
            <a:ext cx="11874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3600">
                <a:latin typeface="Arial" panose="020B0604020202020204" pitchFamily="34" charset="0"/>
              </a:rPr>
              <a:t>液态</a:t>
            </a:r>
          </a:p>
        </p:txBody>
      </p:sp>
      <p:sp>
        <p:nvSpPr>
          <p:cNvPr id="21514" name="文本框 117770"/>
          <p:cNvSpPr txBox="1">
            <a:spLocks noChangeArrowheads="1"/>
          </p:cNvSpPr>
          <p:nvPr/>
        </p:nvSpPr>
        <p:spPr bwMode="auto">
          <a:xfrm>
            <a:off x="7658628" y="1059561"/>
            <a:ext cx="2133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3600">
                <a:latin typeface="Arial" panose="020B0604020202020204" pitchFamily="34" charset="0"/>
              </a:rPr>
              <a:t>气态</a:t>
            </a:r>
          </a:p>
        </p:txBody>
      </p:sp>
      <p:sp>
        <p:nvSpPr>
          <p:cNvPr id="117772" name="矩形 117771"/>
          <p:cNvSpPr>
            <a:spLocks noChangeArrowheads="1"/>
          </p:cNvSpPr>
          <p:nvPr/>
        </p:nvSpPr>
        <p:spPr bwMode="auto">
          <a:xfrm>
            <a:off x="5793003" y="4918744"/>
            <a:ext cx="120332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sz="4000">
                <a:solidFill>
                  <a:srgbClr val="FF0000"/>
                </a:solidFill>
              </a:rPr>
              <a:t>沸腾</a:t>
            </a:r>
          </a:p>
        </p:txBody>
      </p:sp>
      <p:sp>
        <p:nvSpPr>
          <p:cNvPr id="117773" name="矩形 117772"/>
          <p:cNvSpPr>
            <a:spLocks noChangeArrowheads="1"/>
          </p:cNvSpPr>
          <p:nvPr/>
        </p:nvSpPr>
        <p:spPr bwMode="auto">
          <a:xfrm>
            <a:off x="8163141" y="4961605"/>
            <a:ext cx="11017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sz="3600">
                <a:solidFill>
                  <a:srgbClr val="FF0000"/>
                </a:solidFill>
              </a:rPr>
              <a:t>蒸发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500"/>
                                        <p:tgtEl>
                                          <p:spTgt spid="215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772"/>
                                        </p:tgtEl>
                                        <p:attrNameLst>
                                          <p:attrName>style.visibility</p:attrName>
                                        </p:attrNameLst>
                                      </p:cBhvr>
                                      <p:to>
                                        <p:strVal val="visible"/>
                                      </p:to>
                                    </p:set>
                                    <p:animEffect transition="in" filter="fade">
                                      <p:cBhvr>
                                        <p:cTn id="10" dur="500"/>
                                        <p:tgtEl>
                                          <p:spTgt spid="11777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510"/>
                                        </p:tgtEl>
                                        <p:attrNameLst>
                                          <p:attrName>style.visibility</p:attrName>
                                        </p:attrNameLst>
                                      </p:cBhvr>
                                      <p:to>
                                        <p:strVal val="visible"/>
                                      </p:to>
                                    </p:set>
                                    <p:anim calcmode="lin" valueType="num">
                                      <p:cBhvr additive="base">
                                        <p:cTn id="15" dur="500" fill="hold"/>
                                        <p:tgtEl>
                                          <p:spTgt spid="21510"/>
                                        </p:tgtEl>
                                        <p:attrNameLst>
                                          <p:attrName>ppt_x</p:attrName>
                                        </p:attrNameLst>
                                      </p:cBhvr>
                                      <p:tavLst>
                                        <p:tav tm="0">
                                          <p:val>
                                            <p:strVal val="#ppt_x"/>
                                          </p:val>
                                        </p:tav>
                                        <p:tav tm="100000">
                                          <p:val>
                                            <p:strVal val="#ppt_x"/>
                                          </p:val>
                                        </p:tav>
                                      </p:tavLst>
                                    </p:anim>
                                    <p:anim calcmode="lin" valueType="num">
                                      <p:cBhvr additive="base">
                                        <p:cTn id="16" dur="500" fill="hold"/>
                                        <p:tgtEl>
                                          <p:spTgt spid="215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7773"/>
                                        </p:tgtEl>
                                        <p:attrNameLst>
                                          <p:attrName>style.visibility</p:attrName>
                                        </p:attrNameLst>
                                      </p:cBhvr>
                                      <p:to>
                                        <p:strVal val="visible"/>
                                      </p:to>
                                    </p:set>
                                    <p:anim calcmode="lin" valueType="num">
                                      <p:cBhvr additive="base">
                                        <p:cTn id="19" dur="500" fill="hold"/>
                                        <p:tgtEl>
                                          <p:spTgt spid="117773"/>
                                        </p:tgtEl>
                                        <p:attrNameLst>
                                          <p:attrName>ppt_x</p:attrName>
                                        </p:attrNameLst>
                                      </p:cBhvr>
                                      <p:tavLst>
                                        <p:tav tm="0">
                                          <p:val>
                                            <p:strVal val="#ppt_x"/>
                                          </p:val>
                                        </p:tav>
                                        <p:tav tm="100000">
                                          <p:val>
                                            <p:strVal val="#ppt_x"/>
                                          </p:val>
                                        </p:tav>
                                      </p:tavLst>
                                    </p:anim>
                                    <p:anim calcmode="lin" valueType="num">
                                      <p:cBhvr additive="base">
                                        <p:cTn id="20" dur="500" fill="hold"/>
                                        <p:tgtEl>
                                          <p:spTgt spid="117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117772" grpId="0"/>
      <p:bldP spid="1177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62176" y="1419176"/>
            <a:ext cx="7521224" cy="3139321"/>
          </a:xfrm>
          <a:prstGeom prst="rect">
            <a:avLst/>
          </a:prstGeom>
        </p:spPr>
        <p:txBody>
          <a:bodyPr wrap="square">
            <a:spAutoFit/>
          </a:bodyPr>
          <a:lstStyle/>
          <a:p>
            <a:pPr indent="457200" eaLnBrk="1" fontAlgn="auto" hangingPunct="1">
              <a:lnSpc>
                <a:spcPct val="150000"/>
              </a:lnSpc>
              <a:spcBef>
                <a:spcPts val="0"/>
              </a:spcBef>
              <a:spcAft>
                <a:spcPts val="0"/>
              </a:spcAft>
              <a:defRPr/>
            </a:pPr>
            <a:r>
              <a:rPr lang="en-US" altLang="zh-CN" sz="2200" b="1" dirty="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1</a:t>
            </a:r>
            <a:r>
              <a:rPr lang="zh-CN" altLang="en-US"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a:t>
            </a:r>
            <a:r>
              <a:rPr lang="zh-CN" altLang="en-US" sz="2200" b="1" dirty="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知</a:t>
            </a:r>
            <a:r>
              <a:rPr lang="zh-CN" altLang="en-US"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道物质的液态和气态之间是可以转化的。了解汽化和液化。</a:t>
            </a:r>
            <a:endParaRPr lang="en-US" altLang="zh-CN"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endParaRPr>
          </a:p>
          <a:p>
            <a:pPr indent="457200" eaLnBrk="1" fontAlgn="auto" hangingPunct="1">
              <a:lnSpc>
                <a:spcPct val="150000"/>
              </a:lnSpc>
              <a:spcBef>
                <a:spcPts val="0"/>
              </a:spcBef>
              <a:spcAft>
                <a:spcPts val="0"/>
              </a:spcAft>
              <a:defRPr/>
            </a:pPr>
            <a:r>
              <a:rPr lang="en-US" altLang="zh-CN"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2</a:t>
            </a:r>
            <a:r>
              <a:rPr lang="zh-CN" altLang="en-US"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．能通过实验观察水的沸腾现象，了解沸点的概念。</a:t>
            </a:r>
            <a:endParaRPr lang="en-US" altLang="zh-CN"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endParaRPr>
          </a:p>
          <a:p>
            <a:pPr indent="457200" eaLnBrk="1" fontAlgn="auto" hangingPunct="1">
              <a:lnSpc>
                <a:spcPct val="150000"/>
              </a:lnSpc>
              <a:spcBef>
                <a:spcPts val="0"/>
              </a:spcBef>
              <a:spcAft>
                <a:spcPts val="0"/>
              </a:spcAft>
              <a:defRPr/>
            </a:pPr>
            <a:r>
              <a:rPr lang="en-US" altLang="zh-CN"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3</a:t>
            </a:r>
            <a:r>
              <a:rPr lang="zh-CN" altLang="en-US"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．能区别沸腾和蒸发。</a:t>
            </a:r>
            <a:endParaRPr lang="en-US" altLang="zh-CN"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endParaRPr>
          </a:p>
          <a:p>
            <a:pPr indent="457200" eaLnBrk="1" fontAlgn="auto" hangingPunct="1">
              <a:lnSpc>
                <a:spcPct val="150000"/>
              </a:lnSpc>
              <a:spcBef>
                <a:spcPts val="0"/>
              </a:spcBef>
              <a:spcAft>
                <a:spcPts val="0"/>
              </a:spcAft>
              <a:defRPr/>
            </a:pPr>
            <a:r>
              <a:rPr lang="en-US" altLang="zh-CN"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4</a:t>
            </a:r>
            <a:r>
              <a:rPr lang="zh-CN" altLang="en-US" sz="2200" b="1" dirty="0" smtClean="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rPr>
              <a:t>．能通过实验，用图象描述水沸腾时温度的变化情况。知道沸腾图象的物理含义。</a:t>
            </a:r>
            <a:endParaRPr lang="zh-CN" altLang="en-US" sz="2200" b="1" dirty="0">
              <a:solidFill>
                <a:schemeClr val="bg2">
                  <a:lumMod val="25000"/>
                </a:schemeClr>
              </a:solidFill>
              <a:latin typeface="Times New Roman" panose="02020603050405020304" pitchFamily="18" charset="0"/>
              <a:ea typeface="方正兰亭黑_GB18030" panose="02000000000000000000" charset="-122"/>
              <a:cs typeface="Times New Roman" panose="02020603050405020304" pitchFamily="18" charset="0"/>
            </a:endParaRPr>
          </a:p>
        </p:txBody>
      </p:sp>
      <p:cxnSp>
        <p:nvCxnSpPr>
          <p:cNvPr id="16" name="直接连接符 15"/>
          <p:cNvCxnSpPr/>
          <p:nvPr/>
        </p:nvCxnSpPr>
        <p:spPr bwMode="auto">
          <a:xfrm>
            <a:off x="736600" y="-388279"/>
            <a:ext cx="3113088"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pic>
        <p:nvPicPr>
          <p:cNvPr id="10" name="Picture 3" descr="E:\导入资料\负责系列\2016-2017\全练\教师素材2016.2.20\教师素材\5化学1.png"/>
          <p:cNvPicPr>
            <a:picLocks noChangeAspect="1" noChangeArrowheads="1"/>
          </p:cNvPicPr>
          <p:nvPr/>
        </p:nvPicPr>
        <p:blipFill>
          <a:blip r:embed="rId4"/>
          <a:srcRect/>
          <a:stretch>
            <a:fillRect/>
          </a:stretch>
        </p:blipFill>
        <p:spPr bwMode="auto">
          <a:xfrm>
            <a:off x="9315450" y="2398713"/>
            <a:ext cx="2112963" cy="2058987"/>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组合 12"/>
          <p:cNvGrpSpPr/>
          <p:nvPr/>
        </p:nvGrpSpPr>
        <p:grpSpPr>
          <a:xfrm>
            <a:off x="402739" y="21978"/>
            <a:ext cx="3496087" cy="1003300"/>
            <a:chOff x="402739" y="21978"/>
            <a:chExt cx="3496087" cy="1003300"/>
          </a:xfrm>
        </p:grpSpPr>
        <p:sp>
          <p:nvSpPr>
            <p:cNvPr id="14" name="TextBox 2"/>
            <p:cNvSpPr txBox="1"/>
            <p:nvPr/>
          </p:nvSpPr>
          <p:spPr bwMode="auto">
            <a:xfrm>
              <a:off x="1190236" y="248322"/>
              <a:ext cx="2708590" cy="646331"/>
            </a:xfrm>
            <a:prstGeom prst="rect">
              <a:avLst/>
            </a:prstGeom>
            <a:noFill/>
          </p:spPr>
          <p:txBody>
            <a:bodyPr wrap="square">
              <a:spAutoFit/>
            </a:bodyPr>
            <a:lstStyle/>
            <a:p>
              <a:pPr eaLnBrk="1" fontAlgn="auto" hangingPunct="1">
                <a:spcBef>
                  <a:spcPts val="0"/>
                </a:spcBef>
                <a:spcAft>
                  <a:spcPts val="0"/>
                </a:spcAft>
                <a:defRPr/>
              </a:pPr>
              <a:r>
                <a:rPr lang="zh-CN" altLang="en-US" sz="3600" b="1" dirty="0" smtClean="0">
                  <a:solidFill>
                    <a:srgbClr val="009FB9"/>
                  </a:solidFill>
                  <a:latin typeface="+mj-ea"/>
                  <a:ea typeface="+mj-ea"/>
                </a:rPr>
                <a:t>学 习 目 标</a:t>
              </a:r>
              <a:endParaRPr lang="zh-CN" altLang="en-US" sz="3600" b="1" dirty="0">
                <a:solidFill>
                  <a:srgbClr val="009FB9"/>
                </a:solidFill>
                <a:latin typeface="+mj-ea"/>
                <a:ea typeface="+mj-ea"/>
              </a:endParaRPr>
            </a:p>
          </p:txBody>
        </p:sp>
        <p:grpSp>
          <p:nvGrpSpPr>
            <p:cNvPr id="15" name="组合 14"/>
            <p:cNvGrpSpPr/>
            <p:nvPr/>
          </p:nvGrpSpPr>
          <p:grpSpPr>
            <a:xfrm>
              <a:off x="402739" y="21978"/>
              <a:ext cx="3346936" cy="1003300"/>
              <a:chOff x="402739" y="21978"/>
              <a:chExt cx="3346936" cy="1003300"/>
            </a:xfrm>
          </p:grpSpPr>
          <p:cxnSp>
            <p:nvCxnSpPr>
              <p:cNvPr id="17" name="直接连接符 16"/>
              <p:cNvCxnSpPr/>
              <p:nvPr/>
            </p:nvCxnSpPr>
            <p:spPr bwMode="auto">
              <a:xfrm>
                <a:off x="736656" y="860108"/>
                <a:ext cx="3013019"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pic>
            <p:nvPicPr>
              <p:cNvPr id="18" name="图片 17" descr="标题2"/>
              <p:cNvPicPr>
                <a:picLocks noChangeAspect="1"/>
              </p:cNvPicPr>
              <p:nvPr/>
            </p:nvPicPr>
            <p:blipFill>
              <a:blip r:embed="rId5" cstate="print"/>
              <a:stretch>
                <a:fillRect/>
              </a:stretch>
            </p:blipFill>
            <p:spPr>
              <a:xfrm>
                <a:off x="402739" y="21978"/>
                <a:ext cx="1003300" cy="1003300"/>
              </a:xfrm>
              <a:prstGeom prst="rect">
                <a:avLst/>
              </a:prstGeom>
            </p:spPr>
          </p:pic>
        </p:grpSp>
      </p:grpSp>
    </p:spTree>
    <p:custDataLst>
      <p:tags r:id="rId1"/>
    </p:custData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884810" y="1844675"/>
            <a:ext cx="85328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en-US" altLang="zh-CN" sz="3600" b="1">
                <a:solidFill>
                  <a:srgbClr val="000000"/>
                </a:solidFill>
                <a:latin typeface="Times New Roman" panose="02020603050405020304" pitchFamily="18" charset="0"/>
                <a:ea typeface="楷体_GB2312" pitchFamily="49" charset="-122"/>
              </a:rPr>
              <a:t>1.</a:t>
            </a:r>
            <a:r>
              <a:rPr kumimoji="0" lang="zh-CN" altLang="en-US" sz="3600" b="1">
                <a:solidFill>
                  <a:srgbClr val="000000"/>
                </a:solidFill>
                <a:latin typeface="Times New Roman" panose="02020603050405020304" pitchFamily="18" charset="0"/>
                <a:ea typeface="楷体_GB2312" pitchFamily="49" charset="-122"/>
              </a:rPr>
              <a:t>把酒精擦在手背上，手背有什么感觉？</a:t>
            </a:r>
          </a:p>
        </p:txBody>
      </p:sp>
      <p:sp>
        <p:nvSpPr>
          <p:cNvPr id="30725" name="Text Box 5"/>
          <p:cNvSpPr txBox="1">
            <a:spLocks noChangeArrowheads="1"/>
          </p:cNvSpPr>
          <p:nvPr/>
        </p:nvSpPr>
        <p:spPr bwMode="auto">
          <a:xfrm>
            <a:off x="3037335" y="2708275"/>
            <a:ext cx="4298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600" b="1">
                <a:solidFill>
                  <a:srgbClr val="6600FF"/>
                </a:solidFill>
                <a:latin typeface="Times New Roman" panose="02020603050405020304" pitchFamily="18" charset="0"/>
                <a:ea typeface="华文中宋" panose="02010600040101010101" pitchFamily="2" charset="-122"/>
              </a:rPr>
              <a:t>手背上有凉的感觉。</a:t>
            </a:r>
          </a:p>
        </p:txBody>
      </p:sp>
      <p:sp>
        <p:nvSpPr>
          <p:cNvPr id="30726" name="Text Box 6"/>
          <p:cNvSpPr txBox="1">
            <a:spLocks noChangeArrowheads="1"/>
          </p:cNvSpPr>
          <p:nvPr/>
        </p:nvSpPr>
        <p:spPr bwMode="auto">
          <a:xfrm>
            <a:off x="2676972" y="4724400"/>
            <a:ext cx="7162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600" b="1">
                <a:solidFill>
                  <a:srgbClr val="CC0000"/>
                </a:solidFill>
                <a:latin typeface="Times New Roman" panose="02020603050405020304" pitchFamily="18" charset="0"/>
                <a:ea typeface="方正姚体" panose="02010601030101010101" pitchFamily="2" charset="-122"/>
              </a:rPr>
              <a:t>酒精蒸发吸收手背以及周围的热量。</a:t>
            </a:r>
          </a:p>
        </p:txBody>
      </p:sp>
      <p:sp>
        <p:nvSpPr>
          <p:cNvPr id="30727" name="WordArt 7"/>
          <p:cNvSpPr>
            <a:spLocks noChangeArrowheads="1" noChangeShapeType="1"/>
          </p:cNvSpPr>
          <p:nvPr/>
        </p:nvSpPr>
        <p:spPr bwMode="auto">
          <a:xfrm>
            <a:off x="2532510" y="3500438"/>
            <a:ext cx="2209800" cy="5508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zh-CN" altLang="en-US" sz="36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MS PGothic" panose="020B0600070205080204" pitchFamily="34" charset="-128"/>
              </a:rPr>
              <a:t>为什么？</a:t>
            </a:r>
          </a:p>
        </p:txBody>
      </p:sp>
      <p:pic>
        <p:nvPicPr>
          <p:cNvPr id="12" name="Picture 4" descr="想想做做"/>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5654" y="321402"/>
            <a:ext cx="3322637" cy="115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30725"/>
                                        </p:tgtEl>
                                        <p:attrNameLst>
                                          <p:attrName>style.visibility</p:attrName>
                                        </p:attrNameLst>
                                      </p:cBhvr>
                                      <p:to>
                                        <p:strVal val="visible"/>
                                      </p:to>
                                    </p:set>
                                    <p:anim calcmode="lin" valueType="num">
                                      <p:cBhvr>
                                        <p:cTn id="11" dur="1000" fill="hold"/>
                                        <p:tgtEl>
                                          <p:spTgt spid="30725"/>
                                        </p:tgtEl>
                                        <p:attrNameLst>
                                          <p:attrName>ppt_w</p:attrName>
                                        </p:attrNameLst>
                                      </p:cBhvr>
                                      <p:tavLst>
                                        <p:tav tm="0">
                                          <p:val>
                                            <p:strVal val="#ppt_w+.3"/>
                                          </p:val>
                                        </p:tav>
                                        <p:tav tm="100000">
                                          <p:val>
                                            <p:strVal val="#ppt_w"/>
                                          </p:val>
                                        </p:tav>
                                      </p:tavLst>
                                    </p:anim>
                                    <p:anim calcmode="lin" valueType="num">
                                      <p:cBhvr>
                                        <p:cTn id="12" dur="1000" fill="hold"/>
                                        <p:tgtEl>
                                          <p:spTgt spid="30725"/>
                                        </p:tgtEl>
                                        <p:attrNameLst>
                                          <p:attrName>ppt_h</p:attrName>
                                        </p:attrNameLst>
                                      </p:cBhvr>
                                      <p:tavLst>
                                        <p:tav tm="0">
                                          <p:val>
                                            <p:strVal val="#ppt_h"/>
                                          </p:val>
                                        </p:tav>
                                        <p:tav tm="100000">
                                          <p:val>
                                            <p:strVal val="#ppt_h"/>
                                          </p:val>
                                        </p:tav>
                                      </p:tavLst>
                                    </p:anim>
                                    <p:animEffect transition="in" filter="fade">
                                      <p:cBhvr>
                                        <p:cTn id="13" dur="1000"/>
                                        <p:tgtEl>
                                          <p:spTgt spid="307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27"/>
                                        </p:tgtEl>
                                        <p:attrNameLst>
                                          <p:attrName>style.visibility</p:attrName>
                                        </p:attrNameLst>
                                      </p:cBhvr>
                                      <p:to>
                                        <p:strVal val="visible"/>
                                      </p:to>
                                    </p:set>
                                    <p:anim calcmode="lin" valueType="num">
                                      <p:cBhvr additive="base">
                                        <p:cTn id="18" dur="500" fill="hold"/>
                                        <p:tgtEl>
                                          <p:spTgt spid="30727"/>
                                        </p:tgtEl>
                                        <p:attrNameLst>
                                          <p:attrName>ppt_x</p:attrName>
                                        </p:attrNameLst>
                                      </p:cBhvr>
                                      <p:tavLst>
                                        <p:tav tm="0">
                                          <p:val>
                                            <p:strVal val="#ppt_x"/>
                                          </p:val>
                                        </p:tav>
                                        <p:tav tm="100000">
                                          <p:val>
                                            <p:strVal val="#ppt_x"/>
                                          </p:val>
                                        </p:tav>
                                      </p:tavLst>
                                    </p:anim>
                                    <p:anim calcmode="lin" valueType="num">
                                      <p:cBhvr additive="base">
                                        <p:cTn id="19"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0726"/>
                                        </p:tgtEl>
                                        <p:attrNameLst>
                                          <p:attrName>style.visibility</p:attrName>
                                        </p:attrNameLst>
                                      </p:cBhvr>
                                      <p:to>
                                        <p:strVal val="visible"/>
                                      </p:to>
                                    </p:set>
                                    <p:anim calcmode="lin" valueType="num">
                                      <p:cBhvr>
                                        <p:cTn id="24" dur="500" fill="hold"/>
                                        <p:tgtEl>
                                          <p:spTgt spid="3072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0726"/>
                                        </p:tgtEl>
                                        <p:attrNameLst>
                                          <p:attrName>ppt_y</p:attrName>
                                        </p:attrNameLst>
                                      </p:cBhvr>
                                      <p:tavLst>
                                        <p:tav tm="0">
                                          <p:val>
                                            <p:strVal val="#ppt_y"/>
                                          </p:val>
                                        </p:tav>
                                        <p:tav tm="100000">
                                          <p:val>
                                            <p:strVal val="#ppt_y"/>
                                          </p:val>
                                        </p:tav>
                                      </p:tavLst>
                                    </p:anim>
                                    <p:anim calcmode="lin" valueType="num">
                                      <p:cBhvr>
                                        <p:cTn id="26" dur="500" fill="hold"/>
                                        <p:tgtEl>
                                          <p:spTgt spid="3072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072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5" grpId="0" autoUpdateAnimBg="0"/>
      <p:bldP spid="30726" grpId="0" autoUpdateAnimBg="0"/>
      <p:bldP spid="307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514600" y="5867400"/>
            <a:ext cx="381000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lnSpc>
                <a:spcPct val="130000"/>
              </a:lnSpc>
              <a:spcBef>
                <a:spcPct val="0"/>
              </a:spcBef>
              <a:spcAft>
                <a:spcPct val="0"/>
              </a:spcAft>
            </a:pPr>
            <a:endParaRPr kumimoji="0" lang="zh-CN" altLang="en-US" sz="3600" b="1">
              <a:solidFill>
                <a:srgbClr val="0000FF"/>
              </a:solidFill>
              <a:latin typeface="Times New Roman" panose="02020603050405020304" pitchFamily="18" charset="0"/>
              <a:ea typeface="宋体" panose="02010600030101010101" pitchFamily="2" charset="-122"/>
            </a:endParaRPr>
          </a:p>
        </p:txBody>
      </p:sp>
      <p:grpSp>
        <p:nvGrpSpPr>
          <p:cNvPr id="2" name="Group 3"/>
          <p:cNvGrpSpPr/>
          <p:nvPr/>
        </p:nvGrpSpPr>
        <p:grpSpPr bwMode="auto">
          <a:xfrm>
            <a:off x="1097304" y="1670952"/>
            <a:ext cx="1368425" cy="3886200"/>
            <a:chOff x="0" y="0"/>
            <a:chExt cx="711" cy="2448"/>
          </a:xfrm>
        </p:grpSpPr>
        <p:pic>
          <p:nvPicPr>
            <p:cNvPr id="51209" name="Picture 4" descr="wenduj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72" cy="2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0" name="Picture 5" descr="wenduj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0" y="0"/>
              <a:ext cx="72" cy="2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1" name="AutoShape 6"/>
            <p:cNvSpPr>
              <a:spLocks noChangeArrowheads="1"/>
            </p:cNvSpPr>
            <p:nvPr/>
          </p:nvSpPr>
          <p:spPr bwMode="auto">
            <a:xfrm>
              <a:off x="519" y="1968"/>
              <a:ext cx="192" cy="480"/>
            </a:xfrm>
            <a:prstGeom prst="cloudCallout">
              <a:avLst>
                <a:gd name="adj1" fmla="val -39060"/>
                <a:gd name="adj2" fmla="val 19583"/>
              </a:avLst>
            </a:prstGeom>
            <a:solidFill>
              <a:srgbClr val="FFFFFF"/>
            </a:solidFill>
            <a:ln w="9525">
              <a:solidFill>
                <a:srgbClr val="000000"/>
              </a:solidFill>
              <a:round/>
            </a:ln>
          </p:spPr>
          <p:txBody>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just" fontAlgn="base">
                <a:spcBef>
                  <a:spcPct val="0"/>
                </a:spcBef>
                <a:spcAft>
                  <a:spcPct val="0"/>
                </a:spcAft>
              </a:pPr>
              <a:r>
                <a:rPr kumimoji="0" lang="zh-CN" altLang="en-US" sz="1000">
                  <a:solidFill>
                    <a:srgbClr val="000000"/>
                  </a:solidFill>
                  <a:latin typeface="Times New Roman" panose="02020603050405020304" pitchFamily="18" charset="0"/>
                  <a:ea typeface="宋体" panose="02010600030101010101" pitchFamily="2" charset="-122"/>
                </a:rPr>
                <a:t> </a:t>
              </a:r>
            </a:p>
          </p:txBody>
        </p:sp>
      </p:grpSp>
      <p:sp>
        <p:nvSpPr>
          <p:cNvPr id="31751" name="Text Box 7"/>
          <p:cNvSpPr txBox="1">
            <a:spLocks noChangeArrowheads="1"/>
          </p:cNvSpPr>
          <p:nvPr/>
        </p:nvSpPr>
        <p:spPr bwMode="auto">
          <a:xfrm>
            <a:off x="2422186" y="1526310"/>
            <a:ext cx="8153400" cy="2399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lnSpc>
                <a:spcPct val="120000"/>
              </a:lnSpc>
              <a:spcBef>
                <a:spcPct val="0"/>
              </a:spcBef>
              <a:spcAft>
                <a:spcPct val="0"/>
              </a:spcAft>
            </a:pPr>
            <a:r>
              <a:rPr kumimoji="0" lang="zh-CN" altLang="en-US" sz="3200" b="1" dirty="0">
                <a:solidFill>
                  <a:srgbClr val="000000"/>
                </a:solidFill>
                <a:latin typeface="Times New Roman" panose="02020603050405020304" pitchFamily="18" charset="0"/>
                <a:ea typeface="楷体_GB2312" pitchFamily="49" charset="-122"/>
              </a:rPr>
              <a:t>      </a:t>
            </a:r>
            <a:r>
              <a:rPr kumimoji="0" lang="en-US" altLang="zh-CN" sz="3200" b="1" dirty="0">
                <a:solidFill>
                  <a:srgbClr val="000000"/>
                </a:solidFill>
                <a:latin typeface="Times New Roman" panose="02020603050405020304" pitchFamily="18" charset="0"/>
                <a:ea typeface="楷体_GB2312" pitchFamily="49" charset="-122"/>
              </a:rPr>
              <a:t>2.</a:t>
            </a:r>
            <a:r>
              <a:rPr kumimoji="0" lang="zh-CN" altLang="en-US" sz="3200" b="1" dirty="0">
                <a:solidFill>
                  <a:srgbClr val="000000"/>
                </a:solidFill>
                <a:latin typeface="Times New Roman" panose="02020603050405020304" pitchFamily="18" charset="0"/>
                <a:ea typeface="楷体_GB2312" pitchFamily="49" charset="-122"/>
              </a:rPr>
              <a:t>把酒精反复涂在温度计的玻璃泡上，用扇子扇，温度计读数有什么变化？</a:t>
            </a:r>
          </a:p>
          <a:p>
            <a:pPr eaLnBrk="1" fontAlgn="base" hangingPunct="1">
              <a:lnSpc>
                <a:spcPct val="120000"/>
              </a:lnSpc>
              <a:spcBef>
                <a:spcPct val="0"/>
              </a:spcBef>
              <a:spcAft>
                <a:spcPct val="0"/>
              </a:spcAft>
            </a:pPr>
            <a:r>
              <a:rPr kumimoji="0" lang="zh-CN" altLang="en-US" sz="3200" b="1" dirty="0">
                <a:solidFill>
                  <a:srgbClr val="000000"/>
                </a:solidFill>
                <a:latin typeface="Times New Roman" panose="02020603050405020304" pitchFamily="18" charset="0"/>
                <a:ea typeface="楷体_GB2312" pitchFamily="49" charset="-122"/>
              </a:rPr>
              <a:t>      如果温度计上不涂酒精，用扇子扇，温度计读数会变化吗？</a:t>
            </a:r>
          </a:p>
        </p:txBody>
      </p:sp>
      <p:sp>
        <p:nvSpPr>
          <p:cNvPr id="31752" name="Text Box 8"/>
          <p:cNvSpPr txBox="1">
            <a:spLocks noChangeArrowheads="1"/>
          </p:cNvSpPr>
          <p:nvPr/>
        </p:nvSpPr>
        <p:spPr bwMode="auto">
          <a:xfrm>
            <a:off x="2989943" y="4191676"/>
            <a:ext cx="5943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200" b="1">
                <a:solidFill>
                  <a:srgbClr val="6600FF"/>
                </a:solidFill>
                <a:latin typeface="Times New Roman" panose="02020603050405020304" pitchFamily="18" charset="0"/>
                <a:ea typeface="华文中宋" panose="02010600040101010101" pitchFamily="2" charset="-122"/>
              </a:rPr>
              <a:t>①温度计读数先下降后上升。</a:t>
            </a:r>
          </a:p>
        </p:txBody>
      </p:sp>
      <p:sp>
        <p:nvSpPr>
          <p:cNvPr id="51206" name="Text Box 9"/>
          <p:cNvSpPr txBox="1">
            <a:spLocks noChangeArrowheads="1"/>
          </p:cNvSpPr>
          <p:nvPr/>
        </p:nvSpPr>
        <p:spPr bwMode="auto">
          <a:xfrm>
            <a:off x="4724400" y="3614052"/>
            <a:ext cx="5943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3200" b="1">
              <a:solidFill>
                <a:srgbClr val="6600FF"/>
              </a:solidFill>
              <a:latin typeface="Times New Roman" panose="02020603050405020304" pitchFamily="18" charset="0"/>
              <a:ea typeface="华文中宋" panose="02010600040101010101" pitchFamily="2" charset="-122"/>
            </a:endParaRPr>
          </a:p>
        </p:txBody>
      </p:sp>
      <p:sp>
        <p:nvSpPr>
          <p:cNvPr id="31754" name="Text Box 10"/>
          <p:cNvSpPr txBox="1">
            <a:spLocks noChangeArrowheads="1"/>
          </p:cNvSpPr>
          <p:nvPr/>
        </p:nvSpPr>
        <p:spPr bwMode="auto">
          <a:xfrm>
            <a:off x="3098799" y="5092014"/>
            <a:ext cx="4572236"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200" b="1">
                <a:solidFill>
                  <a:srgbClr val="6600FF"/>
                </a:solidFill>
                <a:latin typeface="Times New Roman" panose="02020603050405020304" pitchFamily="18" charset="0"/>
                <a:ea typeface="华文中宋" panose="02010600040101010101" pitchFamily="2" charset="-122"/>
              </a:rPr>
              <a:t>②温度计读数不变。</a:t>
            </a:r>
          </a:p>
        </p:txBody>
      </p:sp>
      <p:pic>
        <p:nvPicPr>
          <p:cNvPr id="51208" name="Picture 11" descr="png-02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15400" y="5334000"/>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linds(horizontal)">
                                      <p:cBhvr>
                                        <p:cTn id="7" dur="500"/>
                                        <p:tgtEl>
                                          <p:spTgt spid="31751"/>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1752"/>
                                        </p:tgtEl>
                                        <p:attrNameLst>
                                          <p:attrName>style.visibility</p:attrName>
                                        </p:attrNameLst>
                                      </p:cBhvr>
                                      <p:to>
                                        <p:strVal val="visible"/>
                                      </p:to>
                                    </p:set>
                                    <p:anim calcmode="lin" valueType="num">
                                      <p:cBhvr>
                                        <p:cTn id="12" dur="500" decel="50000" fill="hold">
                                          <p:stCondLst>
                                            <p:cond delay="0"/>
                                          </p:stCondLst>
                                        </p:cTn>
                                        <p:tgtEl>
                                          <p:spTgt spid="3175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75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752"/>
                                        </p:tgtEl>
                                        <p:attrNameLst>
                                          <p:attrName>ppt_w</p:attrName>
                                        </p:attrNameLst>
                                      </p:cBhvr>
                                      <p:tavLst>
                                        <p:tav tm="0">
                                          <p:val>
                                            <p:strVal val="#ppt_w*.05"/>
                                          </p:val>
                                        </p:tav>
                                        <p:tav tm="100000">
                                          <p:val>
                                            <p:strVal val="#ppt_w"/>
                                          </p:val>
                                        </p:tav>
                                      </p:tavLst>
                                    </p:anim>
                                    <p:anim calcmode="lin" valueType="num">
                                      <p:cBhvr>
                                        <p:cTn id="15" dur="1000" fill="hold"/>
                                        <p:tgtEl>
                                          <p:spTgt spid="3175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75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75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75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752"/>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1754"/>
                                        </p:tgtEl>
                                        <p:attrNameLst>
                                          <p:attrName>style.visibility</p:attrName>
                                        </p:attrNameLst>
                                      </p:cBhvr>
                                      <p:to>
                                        <p:strVal val="visible"/>
                                      </p:to>
                                    </p:set>
                                    <p:anim calcmode="lin" valueType="num">
                                      <p:cBhvr>
                                        <p:cTn id="24" dur="500" decel="50000" fill="hold">
                                          <p:stCondLst>
                                            <p:cond delay="0"/>
                                          </p:stCondLst>
                                        </p:cTn>
                                        <p:tgtEl>
                                          <p:spTgt spid="3175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175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1754"/>
                                        </p:tgtEl>
                                        <p:attrNameLst>
                                          <p:attrName>ppt_w</p:attrName>
                                        </p:attrNameLst>
                                      </p:cBhvr>
                                      <p:tavLst>
                                        <p:tav tm="0">
                                          <p:val>
                                            <p:strVal val="#ppt_w*.05"/>
                                          </p:val>
                                        </p:tav>
                                        <p:tav tm="100000">
                                          <p:val>
                                            <p:strVal val="#ppt_w"/>
                                          </p:val>
                                        </p:tav>
                                      </p:tavLst>
                                    </p:anim>
                                    <p:anim calcmode="lin" valueType="num">
                                      <p:cBhvr>
                                        <p:cTn id="27" dur="1000" fill="hold"/>
                                        <p:tgtEl>
                                          <p:spTgt spid="3175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175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175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175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utoUpdateAnimBg="0"/>
      <p:bldP spid="31752" grpId="0" autoUpdateAnimBg="0"/>
      <p:bldP spid="3175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53637" y="1831658"/>
            <a:ext cx="9598025" cy="11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lnSpc>
                <a:spcPct val="130000"/>
              </a:lnSpc>
              <a:spcBef>
                <a:spcPct val="0"/>
              </a:spcBef>
              <a:spcAft>
                <a:spcPct val="0"/>
              </a:spcAft>
            </a:pPr>
            <a:r>
              <a:rPr kumimoji="0" lang="zh-CN" altLang="en-US" sz="2800" b="1">
                <a:solidFill>
                  <a:srgbClr val="0000FF"/>
                </a:solidFill>
                <a:latin typeface="Times New Roman" panose="02020603050405020304" pitchFamily="18" charset="0"/>
                <a:ea typeface="华文中宋" panose="02010600040101010101" pitchFamily="2" charset="-122"/>
              </a:rPr>
              <a:t>      液体在</a:t>
            </a:r>
            <a:r>
              <a:rPr kumimoji="0" lang="zh-CN" altLang="en-US" sz="2800" b="1">
                <a:solidFill>
                  <a:srgbClr val="FF0000"/>
                </a:solidFill>
                <a:latin typeface="Times New Roman" panose="02020603050405020304" pitchFamily="18" charset="0"/>
                <a:ea typeface="华文中宋" panose="02010600040101010101" pitchFamily="2" charset="-122"/>
              </a:rPr>
              <a:t>蒸发</a:t>
            </a:r>
            <a:r>
              <a:rPr kumimoji="0" lang="zh-CN" altLang="en-US" sz="2800" b="1">
                <a:solidFill>
                  <a:srgbClr val="0000FF"/>
                </a:solidFill>
                <a:latin typeface="Times New Roman" panose="02020603050405020304" pitchFamily="18" charset="0"/>
                <a:ea typeface="华文中宋" panose="02010600040101010101" pitchFamily="2" charset="-122"/>
              </a:rPr>
              <a:t>过程中吸热，致使液体和它依附的物体温度下降；即</a:t>
            </a:r>
            <a:r>
              <a:rPr kumimoji="0" lang="zh-CN" altLang="en-US" sz="2800" b="1">
                <a:solidFill>
                  <a:srgbClr val="FF3300"/>
                </a:solidFill>
                <a:latin typeface="Times New Roman" panose="02020603050405020304" pitchFamily="18" charset="0"/>
                <a:ea typeface="华文中宋" panose="02010600040101010101" pitchFamily="2" charset="-122"/>
              </a:rPr>
              <a:t>蒸发有致冷</a:t>
            </a:r>
            <a:r>
              <a:rPr kumimoji="0" lang="zh-CN" altLang="en-US" sz="2800" b="1">
                <a:solidFill>
                  <a:srgbClr val="0000FF"/>
                </a:solidFill>
                <a:latin typeface="Times New Roman" panose="02020603050405020304" pitchFamily="18" charset="0"/>
                <a:ea typeface="华文中宋" panose="02010600040101010101" pitchFamily="2" charset="-122"/>
              </a:rPr>
              <a:t>作用。</a:t>
            </a:r>
          </a:p>
        </p:txBody>
      </p:sp>
      <p:sp>
        <p:nvSpPr>
          <p:cNvPr id="32771" name="Rectangle 3"/>
          <p:cNvSpPr>
            <a:spLocks noChangeArrowheads="1"/>
          </p:cNvSpPr>
          <p:nvPr/>
        </p:nvSpPr>
        <p:spPr bwMode="auto">
          <a:xfrm>
            <a:off x="2766612" y="1125959"/>
            <a:ext cx="25860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buClr>
                <a:srgbClr val="FF00FF"/>
              </a:buClr>
              <a:buFont typeface="Wingdings" panose="05000000000000000000" pitchFamily="2" charset="2"/>
              <a:buNone/>
            </a:pPr>
            <a:r>
              <a:rPr kumimoji="0" lang="zh-CN" altLang="en-US" sz="3200" b="1">
                <a:solidFill>
                  <a:srgbClr val="333399"/>
                </a:solidFill>
                <a:latin typeface="宋体" panose="02010600030101010101" pitchFamily="2" charset="-122"/>
                <a:ea typeface="黑体" panose="02010609060101010101" pitchFamily="49" charset="-122"/>
              </a:rPr>
              <a:t>实验结论：</a:t>
            </a:r>
          </a:p>
        </p:txBody>
      </p:sp>
      <p:pic>
        <p:nvPicPr>
          <p:cNvPr id="52228" name="Picture 4" descr="png-02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33085" y="981033"/>
            <a:ext cx="981702" cy="98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组合 2"/>
          <p:cNvGrpSpPr/>
          <p:nvPr/>
        </p:nvGrpSpPr>
        <p:grpSpPr>
          <a:xfrm>
            <a:off x="1252477" y="3100903"/>
            <a:ext cx="3601076" cy="3093061"/>
            <a:chOff x="1252477" y="3100903"/>
            <a:chExt cx="3601076" cy="3093061"/>
          </a:xfrm>
        </p:grpSpPr>
        <p:pic>
          <p:nvPicPr>
            <p:cNvPr id="16" name="Picture 2" descr="影响蒸发"/>
            <p:cNvPicPr>
              <a:picLocks noChangeAspect="1" noChangeArrowheads="1"/>
            </p:cNvPicPr>
            <p:nvPr/>
          </p:nvPicPr>
          <p:blipFill>
            <a:blip r:embed="rId3">
              <a:extLst>
                <a:ext uri="{28A0092B-C50C-407E-A947-70E740481C1C}">
                  <a14:useLocalDpi xmlns:a14="http://schemas.microsoft.com/office/drawing/2010/main" xmlns="" val="0"/>
                </a:ext>
              </a:extLst>
            </a:blip>
            <a:srcRect l="7982" b="73466"/>
            <a:stretch>
              <a:fillRect/>
            </a:stretch>
          </p:blipFill>
          <p:spPr bwMode="auto">
            <a:xfrm>
              <a:off x="1649025" y="3100903"/>
              <a:ext cx="2771307" cy="2284336"/>
            </a:xfrm>
            <a:prstGeom prst="rect">
              <a:avLst/>
            </a:prstGeom>
            <a:solidFill>
              <a:srgbClr val="3399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 name="Text Box 4"/>
            <p:cNvSpPr txBox="1">
              <a:spLocks noChangeArrowheads="1"/>
            </p:cNvSpPr>
            <p:nvPr/>
          </p:nvSpPr>
          <p:spPr bwMode="auto">
            <a:xfrm>
              <a:off x="1252477" y="5362967"/>
              <a:ext cx="360107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ctr" eaLnBrk="1" fontAlgn="base" hangingPunct="1">
                <a:spcBef>
                  <a:spcPts val="0"/>
                </a:spcBef>
                <a:spcAft>
                  <a:spcPct val="0"/>
                </a:spcAft>
              </a:pPr>
              <a:r>
                <a:rPr lang="zh-CN" altLang="en-US" sz="2400" b="1">
                  <a:solidFill>
                    <a:srgbClr val="0000FF"/>
                  </a:solidFill>
                  <a:latin typeface="Times New Roman" panose="02020603050405020304" pitchFamily="18" charset="0"/>
                  <a:ea typeface="宋体" panose="02010600030101010101" pitchFamily="2" charset="-122"/>
                </a:rPr>
                <a:t>同样气温</a:t>
              </a:r>
              <a:r>
                <a:rPr lang="en-US" altLang="zh-CN" sz="2400" b="1">
                  <a:solidFill>
                    <a:srgbClr val="0000FF"/>
                  </a:solidFill>
                  <a:latin typeface="Times New Roman" panose="02020603050405020304" pitchFamily="18" charset="0"/>
                  <a:ea typeface="宋体" panose="02010600030101010101" pitchFamily="2" charset="-122"/>
                </a:rPr>
                <a:t>,</a:t>
              </a:r>
              <a:r>
                <a:rPr lang="zh-CN" altLang="en-US" sz="2400" b="1">
                  <a:solidFill>
                    <a:srgbClr val="0000FF"/>
                  </a:solidFill>
                  <a:latin typeface="Times New Roman" panose="02020603050405020304" pitchFamily="18" charset="0"/>
                  <a:ea typeface="宋体" panose="02010600030101010101" pitchFamily="2" charset="-122"/>
                </a:rPr>
                <a:t>为什么一个人觉得热</a:t>
              </a:r>
              <a:r>
                <a:rPr lang="en-US" altLang="zh-CN" sz="2400" b="1">
                  <a:solidFill>
                    <a:srgbClr val="0000FF"/>
                  </a:solidFill>
                  <a:latin typeface="Times New Roman" panose="02020603050405020304" pitchFamily="18" charset="0"/>
                  <a:ea typeface="宋体" panose="02010600030101010101" pitchFamily="2" charset="-122"/>
                </a:rPr>
                <a:t>,</a:t>
              </a:r>
              <a:r>
                <a:rPr lang="zh-CN" altLang="en-US" sz="2400" b="1">
                  <a:solidFill>
                    <a:srgbClr val="0000FF"/>
                  </a:solidFill>
                  <a:latin typeface="Times New Roman" panose="02020603050405020304" pitchFamily="18" charset="0"/>
                  <a:ea typeface="宋体" panose="02010600030101010101" pitchFamily="2" charset="-122"/>
                </a:rPr>
                <a:t>一个人觉得冷</a:t>
              </a:r>
              <a:r>
                <a:rPr lang="en-US" altLang="zh-CN" sz="2400" b="1">
                  <a:solidFill>
                    <a:srgbClr val="0000FF"/>
                  </a:solidFill>
                  <a:latin typeface="Times New Roman" panose="02020603050405020304" pitchFamily="18" charset="0"/>
                  <a:ea typeface="宋体" panose="02010600030101010101" pitchFamily="2" charset="-122"/>
                </a:rPr>
                <a:t>?</a:t>
              </a:r>
            </a:p>
          </p:txBody>
        </p:sp>
      </p:grpSp>
      <p:grpSp>
        <p:nvGrpSpPr>
          <p:cNvPr id="4" name="组合 3"/>
          <p:cNvGrpSpPr/>
          <p:nvPr/>
        </p:nvGrpSpPr>
        <p:grpSpPr>
          <a:xfrm>
            <a:off x="6228329" y="3110207"/>
            <a:ext cx="2754706" cy="3115333"/>
            <a:chOff x="6228329" y="3110207"/>
            <a:chExt cx="2754706" cy="3115333"/>
          </a:xfrm>
        </p:grpSpPr>
        <p:pic>
          <p:nvPicPr>
            <p:cNvPr id="17" name="Picture 3" descr="影响蒸发"/>
            <p:cNvPicPr>
              <a:picLocks noChangeAspect="1" noChangeArrowheads="1"/>
            </p:cNvPicPr>
            <p:nvPr/>
          </p:nvPicPr>
          <p:blipFill>
            <a:blip r:embed="rId3">
              <a:extLst>
                <a:ext uri="{28A0092B-C50C-407E-A947-70E740481C1C}">
                  <a14:useLocalDpi xmlns:a14="http://schemas.microsoft.com/office/drawing/2010/main" xmlns="" val="0"/>
                </a:ext>
              </a:extLst>
            </a:blip>
            <a:srcRect t="67790" b="10651"/>
            <a:stretch>
              <a:fillRect/>
            </a:stretch>
          </p:blipFill>
          <p:spPr bwMode="auto">
            <a:xfrm>
              <a:off x="6228329" y="3110207"/>
              <a:ext cx="2754706" cy="2284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 Box 5"/>
            <p:cNvSpPr txBox="1">
              <a:spLocks noChangeArrowheads="1"/>
            </p:cNvSpPr>
            <p:nvPr/>
          </p:nvSpPr>
          <p:spPr bwMode="auto">
            <a:xfrm>
              <a:off x="6292989" y="5394543"/>
              <a:ext cx="262538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ctr" eaLnBrk="1" fontAlgn="base" hangingPunct="1">
                <a:spcBef>
                  <a:spcPts val="0"/>
                </a:spcBef>
                <a:spcAft>
                  <a:spcPct val="0"/>
                </a:spcAft>
              </a:pPr>
              <a:r>
                <a:rPr lang="zh-CN" altLang="en-US" sz="2400" b="1">
                  <a:solidFill>
                    <a:srgbClr val="0000FF"/>
                  </a:solidFill>
                  <a:latin typeface="Times New Roman" panose="02020603050405020304" pitchFamily="18" charset="0"/>
                  <a:ea typeface="宋体" panose="02010600030101010101" pitchFamily="2" charset="-122"/>
                </a:rPr>
                <a:t>天热</a:t>
              </a:r>
              <a:r>
                <a:rPr lang="zh-CN" altLang="en-US" sz="2400" b="1" smtClean="0">
                  <a:solidFill>
                    <a:srgbClr val="0000FF"/>
                  </a:solidFill>
                  <a:latin typeface="Times New Roman" panose="02020603050405020304" pitchFamily="18" charset="0"/>
                  <a:ea typeface="宋体" panose="02010600030101010101" pitchFamily="2" charset="-122"/>
                </a:rPr>
                <a:t>时，狗</a:t>
              </a:r>
              <a:r>
                <a:rPr lang="zh-CN" altLang="en-US" sz="2400" b="1">
                  <a:solidFill>
                    <a:srgbClr val="0000FF"/>
                  </a:solidFill>
                  <a:latin typeface="Times New Roman" panose="02020603050405020304" pitchFamily="18" charset="0"/>
                  <a:ea typeface="宋体" panose="02010600030101010101" pitchFamily="2" charset="-122"/>
                </a:rPr>
                <a:t>靠伸长</a:t>
              </a:r>
              <a:r>
                <a:rPr lang="zh-CN" altLang="en-US" sz="2400" b="1" smtClean="0">
                  <a:solidFill>
                    <a:srgbClr val="0000FF"/>
                  </a:solidFill>
                  <a:latin typeface="Times New Roman" panose="02020603050405020304" pitchFamily="18" charset="0"/>
                  <a:ea typeface="宋体" panose="02010600030101010101" pitchFamily="2" charset="-122"/>
                </a:rPr>
                <a:t>舌头</a:t>
              </a:r>
              <a:r>
                <a:rPr lang="zh-CN" altLang="en-US" sz="2400" b="1">
                  <a:solidFill>
                    <a:srgbClr val="0000FF"/>
                  </a:solidFill>
                  <a:latin typeface="Times New Roman" panose="02020603050405020304" pitchFamily="18" charset="0"/>
                  <a:ea typeface="宋体" panose="02010600030101010101" pitchFamily="2" charset="-122"/>
                </a:rPr>
                <a:t>散</a:t>
              </a:r>
              <a:r>
                <a:rPr lang="zh-CN" altLang="en-US" sz="2400" b="1" smtClean="0">
                  <a:solidFill>
                    <a:srgbClr val="0000FF"/>
                  </a:solidFill>
                  <a:latin typeface="Times New Roman" panose="02020603050405020304" pitchFamily="18" charset="0"/>
                  <a:ea typeface="宋体" panose="02010600030101010101" pitchFamily="2" charset="-122"/>
                </a:rPr>
                <a:t>热。</a:t>
              </a:r>
              <a:endParaRPr lang="zh-CN" altLang="en-US" sz="2400" b="1">
                <a:solidFill>
                  <a:srgbClr val="0000FF"/>
                </a:solidFill>
                <a:latin typeface="Times New Roman" panose="02020603050405020304" pitchFamily="18" charset="0"/>
                <a:ea typeface="宋体" panose="02010600030101010101" pitchFamily="2" charset="-122"/>
              </a:endParaRP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770" decel="100000"/>
                                        <p:tgtEl>
                                          <p:spTgt spid="32771"/>
                                        </p:tgtEl>
                                      </p:cBhvr>
                                    </p:animEffect>
                                    <p:animScale>
                                      <p:cBhvr>
                                        <p:cTn id="8" dur="770" decel="100000"/>
                                        <p:tgtEl>
                                          <p:spTgt spid="32771"/>
                                        </p:tgtEl>
                                      </p:cBhvr>
                                      <p:from x="10000" y="10000"/>
                                      <p:to x="200000" y="450000"/>
                                    </p:animScale>
                                    <p:animScale>
                                      <p:cBhvr>
                                        <p:cTn id="9" dur="1230" accel="100000" fill="hold">
                                          <p:stCondLst>
                                            <p:cond delay="770"/>
                                          </p:stCondLst>
                                        </p:cTn>
                                        <p:tgtEl>
                                          <p:spTgt spid="32771"/>
                                        </p:tgtEl>
                                      </p:cBhvr>
                                      <p:from x="200000" y="450000"/>
                                      <p:to x="100000" y="100000"/>
                                    </p:animScale>
                                    <p:set>
                                      <p:cBhvr>
                                        <p:cTn id="10" dur="770" fill="hold"/>
                                        <p:tgtEl>
                                          <p:spTgt spid="32771"/>
                                        </p:tgtEl>
                                        <p:attrNameLst>
                                          <p:attrName>ppt_x</p:attrName>
                                        </p:attrNameLst>
                                      </p:cBhvr>
                                      <p:to>
                                        <p:strVal val="(0.5)"/>
                                      </p:to>
                                    </p:set>
                                    <p:anim from="(0.5)" to="(#ppt_x)" calcmode="lin" valueType="num">
                                      <p:cBhvr>
                                        <p:cTn id="11" dur="1230" accel="100000" fill="hold">
                                          <p:stCondLst>
                                            <p:cond delay="770"/>
                                          </p:stCondLst>
                                        </p:cTn>
                                        <p:tgtEl>
                                          <p:spTgt spid="32771"/>
                                        </p:tgtEl>
                                        <p:attrNameLst>
                                          <p:attrName>ppt_x</p:attrName>
                                        </p:attrNameLst>
                                      </p:cBhvr>
                                    </p:anim>
                                    <p:set>
                                      <p:cBhvr>
                                        <p:cTn id="12" dur="770" fill="hold"/>
                                        <p:tgtEl>
                                          <p:spTgt spid="32771"/>
                                        </p:tgtEl>
                                        <p:attrNameLst>
                                          <p:attrName>ppt_y</p:attrName>
                                        </p:attrNameLst>
                                      </p:cBhvr>
                                      <p:to>
                                        <p:strVal val="(#ppt_y+0.4)"/>
                                      </p:to>
                                    </p:set>
                                    <p:anim from="(#ppt_y+0.4)" to="(#ppt_y)" calcmode="lin" valueType="num">
                                      <p:cBhvr>
                                        <p:cTn id="13" dur="1230" accel="100000" fill="hold">
                                          <p:stCondLst>
                                            <p:cond delay="770"/>
                                          </p:stCondLst>
                                        </p:cTn>
                                        <p:tgtEl>
                                          <p:spTgt spid="3277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32770"/>
                                        </p:tgtEl>
                                        <p:attrNameLst>
                                          <p:attrName>style.visibility</p:attrName>
                                        </p:attrNameLst>
                                      </p:cBhvr>
                                      <p:to>
                                        <p:strVal val="visible"/>
                                      </p:to>
                                    </p:set>
                                    <p:animScale>
                                      <p:cBhvr>
                                        <p:cTn id="18" dur="1000" decel="50000" fill="hold">
                                          <p:stCondLst>
                                            <p:cond delay="0"/>
                                          </p:stCondLst>
                                        </p:cTn>
                                        <p:tgtEl>
                                          <p:spTgt spid="327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32770"/>
                                        </p:tgtEl>
                                        <p:attrNameLst>
                                          <p:attrName>ppt_x</p:attrName>
                                          <p:attrName>ppt_y</p:attrName>
                                        </p:attrNameLst>
                                      </p:cBhvr>
                                      <p:rCtr x="0" y="0"/>
                                    </p:animMotion>
                                    <p:animEffect transition="in" filter="fade">
                                      <p:cBhvr>
                                        <p:cTn id="20" dur="1000"/>
                                        <p:tgtEl>
                                          <p:spTgt spid="327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30723"/>
          <p:cNvSpPr txBox="1">
            <a:spLocks noChangeArrowheads="1"/>
          </p:cNvSpPr>
          <p:nvPr/>
        </p:nvSpPr>
        <p:spPr bwMode="auto">
          <a:xfrm>
            <a:off x="3332018" y="1013534"/>
            <a:ext cx="462941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3600">
                <a:solidFill>
                  <a:srgbClr val="FF0000"/>
                </a:solidFill>
                <a:latin typeface="Arial" panose="020B0604020202020204" pitchFamily="34" charset="0"/>
                <a:ea typeface="楷体_GB2312" pitchFamily="49" charset="-122"/>
              </a:rPr>
              <a:t>它们是怎么来的？</a:t>
            </a:r>
          </a:p>
        </p:txBody>
      </p:sp>
      <p:pic>
        <p:nvPicPr>
          <p:cNvPr id="17411" name="图片 30728" descr="河面上的雾气"/>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212"/>
          <a:stretch>
            <a:fillRect/>
          </a:stretch>
        </p:blipFill>
        <p:spPr bwMode="auto">
          <a:xfrm>
            <a:off x="2078351" y="2322266"/>
            <a:ext cx="2780679" cy="2550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矩形 30729"/>
          <p:cNvSpPr>
            <a:spLocks noChangeArrowheads="1"/>
          </p:cNvSpPr>
          <p:nvPr/>
        </p:nvSpPr>
        <p:spPr bwMode="auto">
          <a:xfrm>
            <a:off x="2134947" y="1803154"/>
            <a:ext cx="23272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a:solidFill>
                  <a:schemeClr val="tx2"/>
                </a:solidFill>
                <a:ea typeface="楷体_GB2312" pitchFamily="49" charset="-122"/>
              </a:rPr>
              <a:t>河面上的白雾</a:t>
            </a:r>
            <a:endParaRPr lang="zh-CN" altLang="en-US">
              <a:solidFill>
                <a:schemeClr val="accent2"/>
              </a:solidFill>
              <a:ea typeface="楷体_GB2312" pitchFamily="49" charset="-122"/>
            </a:endParaRPr>
          </a:p>
        </p:txBody>
      </p:sp>
      <p:grpSp>
        <p:nvGrpSpPr>
          <p:cNvPr id="17416" name="组合 30735"/>
          <p:cNvGrpSpPr/>
          <p:nvPr/>
        </p:nvGrpSpPr>
        <p:grpSpPr bwMode="auto">
          <a:xfrm>
            <a:off x="3332018" y="4938950"/>
            <a:ext cx="4015573" cy="584200"/>
            <a:chOff x="0" y="0"/>
            <a:chExt cx="1949" cy="368"/>
          </a:xfrm>
        </p:grpSpPr>
        <p:sp>
          <p:nvSpPr>
            <p:cNvPr id="17417" name="文本框 30733"/>
            <p:cNvSpPr txBox="1">
              <a:spLocks noChangeArrowheads="1"/>
            </p:cNvSpPr>
            <p:nvPr/>
          </p:nvSpPr>
          <p:spPr bwMode="auto">
            <a:xfrm>
              <a:off x="0" y="0"/>
              <a:ext cx="19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3200" smtClean="0">
                  <a:solidFill>
                    <a:srgbClr val="0066CC"/>
                  </a:solidFill>
                  <a:latin typeface="楷体_GB2312" pitchFamily="49" charset="-122"/>
                  <a:ea typeface="楷体_GB2312" pitchFamily="49" charset="-122"/>
                </a:rPr>
                <a:t>气</a:t>
              </a:r>
              <a:r>
                <a:rPr lang="zh-CN" altLang="en-US" sz="3200">
                  <a:solidFill>
                    <a:srgbClr val="0066CC"/>
                  </a:solidFill>
                  <a:latin typeface="楷体_GB2312" pitchFamily="49" charset="-122"/>
                  <a:ea typeface="楷体_GB2312" pitchFamily="49" charset="-122"/>
                </a:rPr>
                <a:t>态        </a:t>
              </a:r>
              <a:r>
                <a:rPr lang="zh-CN" altLang="en-US" sz="3200" smtClean="0">
                  <a:solidFill>
                    <a:srgbClr val="0066CC"/>
                  </a:solidFill>
                  <a:latin typeface="楷体_GB2312" pitchFamily="49" charset="-122"/>
                  <a:ea typeface="楷体_GB2312" pitchFamily="49" charset="-122"/>
                </a:rPr>
                <a:t>液态</a:t>
              </a:r>
              <a:endParaRPr lang="zh-CN" altLang="en-US" sz="3200">
                <a:solidFill>
                  <a:srgbClr val="CC00FF"/>
                </a:solidFill>
                <a:latin typeface="楷体_GB2312" pitchFamily="49" charset="-122"/>
                <a:ea typeface="楷体_GB2312" pitchFamily="49" charset="-122"/>
              </a:endParaRPr>
            </a:p>
          </p:txBody>
        </p:sp>
        <p:sp>
          <p:nvSpPr>
            <p:cNvPr id="17418" name="直接连接符 30734"/>
            <p:cNvSpPr>
              <a:spLocks noChangeShapeType="1"/>
            </p:cNvSpPr>
            <p:nvPr/>
          </p:nvSpPr>
          <p:spPr bwMode="auto">
            <a:xfrm>
              <a:off x="507" y="184"/>
              <a:ext cx="703" cy="0"/>
            </a:xfrm>
            <a:prstGeom prst="line">
              <a:avLst/>
            </a:prstGeom>
            <a:noFill/>
            <a:ln w="38100" cmpd="sng">
              <a:solidFill>
                <a:srgbClr val="0066CC"/>
              </a:solidFill>
              <a:miter lim="800000"/>
              <a:tailEnd type="triangle" w="med" len="lg"/>
            </a:ln>
            <a:extLst>
              <a:ext uri="{909E8E84-426E-40DD-AFC4-6F175D3DCCD1}">
                <a14:hiddenFill xmlns:a14="http://schemas.microsoft.com/office/drawing/2010/main" xmlns="">
                  <a:noFill/>
                </a14:hiddenFill>
              </a:ext>
            </a:extLst>
          </p:spPr>
          <p:txBody>
            <a:bodyPr/>
            <a:lstStyle/>
            <a:p>
              <a:endParaRPr lang="zh-CN" altLang="en-US"/>
            </a:p>
          </p:txBody>
        </p:sp>
      </p:grpSp>
      <p:grpSp>
        <p:nvGrpSpPr>
          <p:cNvPr id="2" name="组合 1"/>
          <p:cNvGrpSpPr/>
          <p:nvPr/>
        </p:nvGrpSpPr>
        <p:grpSpPr>
          <a:xfrm>
            <a:off x="6259536" y="1757551"/>
            <a:ext cx="2327275" cy="3069566"/>
            <a:chOff x="6887369" y="1831658"/>
            <a:chExt cx="2327275" cy="3069566"/>
          </a:xfrm>
        </p:grpSpPr>
        <p:sp>
          <p:nvSpPr>
            <p:cNvPr id="17413" name="矩形 30731"/>
            <p:cNvSpPr>
              <a:spLocks noChangeArrowheads="1"/>
            </p:cNvSpPr>
            <p:nvPr/>
          </p:nvSpPr>
          <p:spPr bwMode="auto">
            <a:xfrm>
              <a:off x="6887369" y="1831658"/>
              <a:ext cx="23272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r>
                <a:rPr lang="zh-CN" altLang="en-US">
                  <a:solidFill>
                    <a:schemeClr val="tx2"/>
                  </a:solidFill>
                  <a:ea typeface="楷体_GB2312" pitchFamily="49" charset="-122"/>
                </a:rPr>
                <a:t>叶子上的露珠</a:t>
              </a:r>
              <a:endParaRPr lang="zh-CN" altLang="en-US">
                <a:solidFill>
                  <a:schemeClr val="accent2"/>
                </a:solidFill>
                <a:ea typeface="楷体_GB2312" pitchFamily="49" charset="-122"/>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xmlns="" val="0"/>
                </a:ext>
              </a:extLst>
            </a:blip>
            <a:srcRect t="9947" b="15979"/>
            <a:stretch>
              <a:fillRect/>
            </a:stretch>
          </p:blipFill>
          <p:spPr>
            <a:xfrm>
              <a:off x="6907703" y="2350771"/>
              <a:ext cx="2306941" cy="2550453"/>
            </a:xfrm>
            <a:prstGeom prst="rect">
              <a:avLst/>
            </a:prstGeom>
          </p:spPr>
        </p:pic>
      </p:grpSp>
      <p:sp>
        <p:nvSpPr>
          <p:cNvPr id="21" name="Text Box 4"/>
          <p:cNvSpPr txBox="1">
            <a:spLocks noChangeArrowheads="1"/>
          </p:cNvSpPr>
          <p:nvPr/>
        </p:nvSpPr>
        <p:spPr bwMode="auto">
          <a:xfrm>
            <a:off x="736656" y="5568752"/>
            <a:ext cx="832757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200" b="1" dirty="0">
                <a:solidFill>
                  <a:srgbClr val="000000"/>
                </a:solidFill>
                <a:latin typeface="Times New Roman" panose="02020603050405020304" pitchFamily="18" charset="0"/>
                <a:ea typeface="楷体_GB2312" pitchFamily="49" charset="-122"/>
              </a:rPr>
              <a:t>   定义：物质从</a:t>
            </a:r>
            <a:r>
              <a:rPr kumimoji="0" lang="zh-CN" altLang="en-US" sz="3200" b="1" dirty="0">
                <a:solidFill>
                  <a:srgbClr val="FF3300"/>
                </a:solidFill>
                <a:latin typeface="Times New Roman" panose="02020603050405020304" pitchFamily="18" charset="0"/>
                <a:ea typeface="楷体_GB2312" pitchFamily="49" charset="-122"/>
              </a:rPr>
              <a:t>气态</a:t>
            </a:r>
            <a:r>
              <a:rPr kumimoji="0" lang="zh-CN" altLang="en-US" sz="3200" b="1" dirty="0">
                <a:solidFill>
                  <a:srgbClr val="000000"/>
                </a:solidFill>
                <a:latin typeface="Times New Roman" panose="02020603050405020304" pitchFamily="18" charset="0"/>
                <a:ea typeface="楷体_GB2312" pitchFamily="49" charset="-122"/>
              </a:rPr>
              <a:t>变为</a:t>
            </a:r>
            <a:r>
              <a:rPr kumimoji="0" lang="zh-CN" altLang="en-US" sz="3200" b="1" dirty="0">
                <a:solidFill>
                  <a:srgbClr val="FF3300"/>
                </a:solidFill>
                <a:latin typeface="Times New Roman" panose="02020603050405020304" pitchFamily="18" charset="0"/>
                <a:ea typeface="楷体_GB2312" pitchFamily="49" charset="-122"/>
              </a:rPr>
              <a:t>液态</a:t>
            </a:r>
            <a:r>
              <a:rPr kumimoji="0" lang="zh-CN" altLang="en-US" sz="3200" b="1" dirty="0">
                <a:solidFill>
                  <a:srgbClr val="000000"/>
                </a:solidFill>
                <a:latin typeface="Times New Roman" panose="02020603050405020304" pitchFamily="18" charset="0"/>
                <a:ea typeface="楷体_GB2312" pitchFamily="49" charset="-122"/>
              </a:rPr>
              <a:t>的过程叫</a:t>
            </a:r>
            <a:r>
              <a:rPr kumimoji="0" lang="zh-CN" altLang="en-US" sz="3200" b="1" dirty="0">
                <a:solidFill>
                  <a:srgbClr val="FF3300"/>
                </a:solidFill>
                <a:latin typeface="Times New Roman" panose="02020603050405020304" pitchFamily="18" charset="0"/>
                <a:ea typeface="楷体_GB2312" pitchFamily="49" charset="-122"/>
              </a:rPr>
              <a:t>液化</a:t>
            </a:r>
            <a:r>
              <a:rPr kumimoji="0" lang="zh-CN" altLang="en-US" sz="3200" b="1" dirty="0">
                <a:solidFill>
                  <a:srgbClr val="000000"/>
                </a:solidFill>
                <a:latin typeface="Times New Roman" panose="02020603050405020304" pitchFamily="18" charset="0"/>
                <a:ea typeface="楷体_GB2312" pitchFamily="49" charset="-122"/>
              </a:rPr>
              <a:t>。</a:t>
            </a:r>
          </a:p>
        </p:txBody>
      </p:sp>
      <p:sp>
        <p:nvSpPr>
          <p:cNvPr id="20" name="TextBox 2"/>
          <p:cNvSpPr txBox="1"/>
          <p:nvPr/>
        </p:nvSpPr>
        <p:spPr bwMode="auto">
          <a:xfrm>
            <a:off x="1026996" y="244093"/>
            <a:ext cx="2441694" cy="769441"/>
          </a:xfrm>
          <a:prstGeom prst="rect">
            <a:avLst/>
          </a:prstGeom>
          <a:noFill/>
        </p:spPr>
        <p:txBody>
          <a:bodyPr wrap="none">
            <a:spAutoFit/>
          </a:bodyPr>
          <a:lstStyle/>
          <a:p>
            <a:pPr eaLnBrk="1" fontAlgn="auto" hangingPunct="1">
              <a:spcBef>
                <a:spcPts val="0"/>
              </a:spcBef>
              <a:spcAft>
                <a:spcPts val="0"/>
              </a:spcAft>
              <a:defRPr/>
            </a:pPr>
            <a:r>
              <a:rPr lang="zh-CN" altLang="en-US" sz="4400" dirty="0" smtClean="0">
                <a:solidFill>
                  <a:srgbClr val="FF0000"/>
                </a:solidFill>
                <a:latin typeface="华文隶书" pitchFamily="2" charset="-122"/>
                <a:ea typeface="华文隶书" pitchFamily="2" charset="-122"/>
              </a:rPr>
              <a:t>三、液化</a:t>
            </a:r>
            <a:endParaRPr lang="zh-CN" altLang="en-US" sz="4400" dirty="0">
              <a:solidFill>
                <a:srgbClr val="FF0000"/>
              </a:solidFill>
              <a:latin typeface="华文隶书" pitchFamily="2" charset="-122"/>
              <a:ea typeface="华文隶书"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ox(i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2" grpId="0" autoUpdateAnimBg="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35852"/>
          <p:cNvSpPr txBox="1">
            <a:spLocks noChangeArrowheads="1"/>
          </p:cNvSpPr>
          <p:nvPr/>
        </p:nvSpPr>
        <p:spPr bwMode="auto">
          <a:xfrm>
            <a:off x="3722912" y="632395"/>
            <a:ext cx="240574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3600" dirty="0">
                <a:solidFill>
                  <a:srgbClr val="0066CC"/>
                </a:solidFill>
              </a:rPr>
              <a:t>实</a:t>
            </a:r>
            <a:r>
              <a:rPr lang="zh-CN" altLang="en-US" sz="3600" dirty="0" smtClean="0">
                <a:solidFill>
                  <a:srgbClr val="0066CC"/>
                </a:solidFill>
              </a:rPr>
              <a:t>验</a:t>
            </a:r>
            <a:r>
              <a:rPr lang="zh-CN" altLang="en-US" sz="3600" dirty="0">
                <a:solidFill>
                  <a:srgbClr val="0066CC"/>
                </a:solidFill>
              </a:rPr>
              <a:t>探究</a:t>
            </a:r>
          </a:p>
        </p:txBody>
      </p:sp>
      <p:grpSp>
        <p:nvGrpSpPr>
          <p:cNvPr id="18435" name="组合 35854"/>
          <p:cNvGrpSpPr/>
          <p:nvPr/>
        </p:nvGrpSpPr>
        <p:grpSpPr bwMode="auto">
          <a:xfrm>
            <a:off x="2923830" y="2075543"/>
            <a:ext cx="4618330" cy="3922891"/>
            <a:chOff x="-1281" y="0"/>
            <a:chExt cx="3606" cy="3063"/>
          </a:xfrm>
        </p:grpSpPr>
        <p:pic>
          <p:nvPicPr>
            <p:cNvPr id="18436" name="图片 35851" descr="twl8s04022802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1" y="0"/>
              <a:ext cx="3606" cy="2983"/>
            </a:xfrm>
            <a:prstGeom prst="rect">
              <a:avLst/>
            </a:prstGeom>
            <a:noFill/>
            <a:ln w="9525" cmpd="sng">
              <a:solidFill>
                <a:srgbClr val="00CCFF"/>
              </a:solidFill>
              <a:miter lim="800000"/>
              <a:headEnd/>
              <a:tailEnd/>
            </a:ln>
            <a:extLst>
              <a:ext uri="{909E8E84-426E-40DD-AFC4-6F175D3DCCD1}">
                <a14:hiddenFill xmlns:a14="http://schemas.microsoft.com/office/drawing/2010/main" xmlns="">
                  <a:solidFill>
                    <a:srgbClr val="FFFFFF"/>
                  </a:solidFill>
                </a14:hiddenFill>
              </a:ext>
            </a:extLst>
          </p:spPr>
        </p:pic>
        <p:sp>
          <p:nvSpPr>
            <p:cNvPr id="18437" name="文本框 35853"/>
            <p:cNvSpPr txBox="1">
              <a:spLocks noChangeArrowheads="1"/>
            </p:cNvSpPr>
            <p:nvPr/>
          </p:nvSpPr>
          <p:spPr bwMode="auto">
            <a:xfrm>
              <a:off x="-839" y="2030"/>
              <a:ext cx="2721" cy="1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algn="ctr">
                <a:lnSpc>
                  <a:spcPct val="125000"/>
                </a:lnSpc>
              </a:pPr>
              <a:r>
                <a:rPr lang="zh-CN" altLang="en-US" sz="3200">
                  <a:solidFill>
                    <a:schemeClr val="bg1"/>
                  </a:solidFill>
                </a:rPr>
                <a:t>水蒸气在玻璃上液化成小水滴</a:t>
              </a:r>
              <a:endParaRPr lang="en-US" altLang="zh-CN" sz="3200">
                <a:solidFill>
                  <a:schemeClr val="bg1"/>
                </a:solidFill>
              </a:endParaRPr>
            </a:p>
          </p:txBody>
        </p:sp>
      </p:grpSp>
      <p:pic>
        <p:nvPicPr>
          <p:cNvPr id="18438" name="图片 35849" descr="twl8s040228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4995" y="2540228"/>
            <a:ext cx="4140041" cy="3355747"/>
          </a:xfrm>
          <a:prstGeom prst="rect">
            <a:avLst/>
          </a:prstGeom>
          <a:noFill/>
          <a:ln w="9525" cmpd="sng">
            <a:solidFill>
              <a:srgbClr val="00CCFF"/>
            </a:solidFill>
            <a:miter lim="800000"/>
            <a:headEnd/>
            <a:tailEnd/>
          </a:ln>
          <a:extLst>
            <a:ext uri="{909E8E84-426E-40DD-AFC4-6F175D3DCCD1}">
              <a14:hiddenFill xmlns:a14="http://schemas.microsoft.com/office/drawing/2010/main" xmlns="">
                <a:solidFill>
                  <a:srgbClr val="FFFFFF"/>
                </a:solidFill>
              </a14:hiddenFill>
            </a:ext>
          </a:extLst>
        </p:spPr>
      </p:pic>
      <p:pic>
        <p:nvPicPr>
          <p:cNvPr id="18439" name="图片 35850" descr="twl8s04022802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32090" y="1345231"/>
            <a:ext cx="4101759" cy="3421063"/>
          </a:xfrm>
          <a:prstGeom prst="rect">
            <a:avLst/>
          </a:prstGeom>
          <a:noFill/>
          <a:ln w="9525" cmpd="sng">
            <a:solidFill>
              <a:srgbClr val="00CC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ext Box 3"/>
          <p:cNvSpPr txBox="1">
            <a:spLocks noChangeArrowheads="1"/>
          </p:cNvSpPr>
          <p:nvPr/>
        </p:nvSpPr>
        <p:spPr bwMode="auto">
          <a:xfrm>
            <a:off x="1811317" y="4859436"/>
            <a:ext cx="3722382" cy="978729"/>
          </a:xfrm>
          <a:prstGeom prst="rect">
            <a:avLst/>
          </a:prstGeom>
          <a:noFill/>
          <a:ln>
            <a:noFill/>
          </a:ln>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ctr" eaLnBrk="1" fontAlgn="base" hangingPunct="1">
              <a:lnSpc>
                <a:spcPct val="120000"/>
              </a:lnSpc>
              <a:spcBef>
                <a:spcPct val="0"/>
              </a:spcBef>
              <a:spcAft>
                <a:spcPct val="0"/>
              </a:spcAft>
            </a:pPr>
            <a:r>
              <a:rPr kumimoji="0" lang="zh-CN" altLang="en-US" sz="2400" b="1">
                <a:solidFill>
                  <a:srgbClr val="008000"/>
                </a:solidFill>
                <a:latin typeface="Times New Roman" panose="02020603050405020304" pitchFamily="18" charset="0"/>
                <a:ea typeface="宋体" panose="02010600030101010101" pitchFamily="2" charset="-122"/>
              </a:rPr>
              <a:t>仔细观察</a:t>
            </a:r>
            <a:r>
              <a:rPr kumimoji="0" lang="zh-CN" altLang="en-US" sz="2400" b="1" smtClean="0">
                <a:solidFill>
                  <a:srgbClr val="008000"/>
                </a:solidFill>
                <a:latin typeface="Times New Roman" panose="02020603050405020304" pitchFamily="18" charset="0"/>
                <a:ea typeface="宋体" panose="02010600030101010101" pitchFamily="2" charset="-122"/>
              </a:rPr>
              <a:t>，水烧</a:t>
            </a:r>
            <a:r>
              <a:rPr kumimoji="0" lang="zh-CN" altLang="en-US" sz="2400" b="1">
                <a:solidFill>
                  <a:srgbClr val="008000"/>
                </a:solidFill>
                <a:latin typeface="Times New Roman" panose="02020603050405020304" pitchFamily="18" charset="0"/>
                <a:ea typeface="宋体" panose="02010600030101010101" pitchFamily="2" charset="-122"/>
              </a:rPr>
              <a:t>水时</a:t>
            </a:r>
            <a:r>
              <a:rPr kumimoji="0" lang="zh-CN" altLang="en-US" sz="2400" b="1" smtClean="0">
                <a:solidFill>
                  <a:srgbClr val="008000"/>
                </a:solidFill>
                <a:latin typeface="Times New Roman" panose="02020603050405020304" pitchFamily="18" charset="0"/>
                <a:ea typeface="宋体" panose="02010600030101010101" pitchFamily="2" charset="-122"/>
              </a:rPr>
              <a:t>，</a:t>
            </a:r>
            <a:r>
              <a:rPr kumimoji="0" lang="zh-CN" altLang="en-US" sz="2400" b="1">
                <a:solidFill>
                  <a:srgbClr val="008000"/>
                </a:solidFill>
                <a:latin typeface="Times New Roman" panose="02020603050405020304" pitchFamily="18" charset="0"/>
                <a:ea typeface="宋体" panose="02010600030101010101" pitchFamily="2" charset="-122"/>
              </a:rPr>
              <a:t>从</a:t>
            </a:r>
            <a:r>
              <a:rPr kumimoji="0" lang="zh-CN" altLang="en-US" sz="2400" b="1" smtClean="0">
                <a:solidFill>
                  <a:srgbClr val="008000"/>
                </a:solidFill>
                <a:latin typeface="Times New Roman" panose="02020603050405020304" pitchFamily="18" charset="0"/>
                <a:ea typeface="宋体" panose="02010600030101010101" pitchFamily="2" charset="-122"/>
              </a:rPr>
              <a:t>壶嘴里冒出“</a:t>
            </a:r>
            <a:r>
              <a:rPr kumimoji="0" lang="zh-CN" altLang="en-US" sz="2400" b="1">
                <a:solidFill>
                  <a:srgbClr val="008000"/>
                </a:solidFill>
                <a:latin typeface="Times New Roman" panose="02020603050405020304" pitchFamily="18" charset="0"/>
                <a:ea typeface="宋体" panose="02010600030101010101" pitchFamily="2" charset="-122"/>
              </a:rPr>
              <a:t>白气</a:t>
            </a:r>
            <a:r>
              <a:rPr kumimoji="0" lang="zh-CN" altLang="en-US" sz="2400" b="1" smtClean="0">
                <a:solidFill>
                  <a:srgbClr val="008000"/>
                </a:solidFill>
                <a:latin typeface="Times New Roman" panose="02020603050405020304" pitchFamily="18" charset="0"/>
                <a:ea typeface="宋体" panose="02010600030101010101" pitchFamily="2" charset="-122"/>
              </a:rPr>
              <a:t>”。</a:t>
            </a:r>
            <a:endParaRPr kumimoji="0" lang="zh-CN" altLang="en-US" sz="2400" b="1">
              <a:solidFill>
                <a:srgbClr val="008000"/>
              </a:solidFill>
              <a:latin typeface="Times New Roman" panose="02020603050405020304" pitchFamily="18" charset="0"/>
              <a:ea typeface="宋体" panose="02010600030101010101" pitchFamily="2" charset="-122"/>
            </a:endParaRPr>
          </a:p>
        </p:txBody>
      </p:sp>
      <p:sp>
        <p:nvSpPr>
          <p:cNvPr id="68612" name="Text Box 4"/>
          <p:cNvSpPr txBox="1">
            <a:spLocks noChangeArrowheads="1"/>
          </p:cNvSpPr>
          <p:nvPr/>
        </p:nvSpPr>
        <p:spPr bwMode="auto">
          <a:xfrm>
            <a:off x="2869874" y="846947"/>
            <a:ext cx="53276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lang="zh-CN" altLang="en-US" sz="4000" b="1">
                <a:solidFill>
                  <a:srgbClr val="FF3300"/>
                </a:solidFill>
                <a:ea typeface="宋体" panose="02010600030101010101" pitchFamily="2" charset="-122"/>
              </a:rPr>
              <a:t>你能解释以下现象吗？</a:t>
            </a:r>
          </a:p>
        </p:txBody>
      </p:sp>
      <p:pic>
        <p:nvPicPr>
          <p:cNvPr id="2" name="图片 1"/>
          <p:cNvPicPr>
            <a:picLocks noChangeAspect="1"/>
          </p:cNvPicPr>
          <p:nvPr/>
        </p:nvPicPr>
        <p:blipFill rotWithShape="1">
          <a:blip r:embed="rId2">
            <a:extLst>
              <a:ext uri="{28A0092B-C50C-407E-A947-70E740481C1C}">
                <a14:useLocalDpi xmlns:a14="http://schemas.microsoft.com/office/drawing/2010/main" xmlns="" val="0"/>
              </a:ext>
            </a:extLst>
          </a:blip>
          <a:srcRect b="9466"/>
          <a:stretch>
            <a:fillRect/>
          </a:stretch>
        </p:blipFill>
        <p:spPr>
          <a:xfrm>
            <a:off x="2139999" y="2066930"/>
            <a:ext cx="3227317" cy="2746507"/>
          </a:xfrm>
          <a:prstGeom prst="rect">
            <a:avLst/>
          </a:prstGeom>
        </p:spPr>
      </p:pic>
      <p:sp>
        <p:nvSpPr>
          <p:cNvPr id="15" name="Text Box 4"/>
          <p:cNvSpPr txBox="1">
            <a:spLocks noChangeArrowheads="1"/>
          </p:cNvSpPr>
          <p:nvPr/>
        </p:nvSpPr>
        <p:spPr bwMode="auto">
          <a:xfrm>
            <a:off x="6224599" y="4933301"/>
            <a:ext cx="307362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kumimoji="0" lang="zh-CN" altLang="en-US" sz="2400" b="1" smtClean="0">
                <a:solidFill>
                  <a:srgbClr val="008000"/>
                </a:solidFill>
                <a:latin typeface="Times New Roman" panose="02020603050405020304" pitchFamily="18" charset="0"/>
                <a:ea typeface="宋体" panose="02010600030101010101" pitchFamily="2" charset="-122"/>
              </a:rPr>
              <a:t>冬</a:t>
            </a:r>
            <a:r>
              <a:rPr kumimoji="0" lang="zh-CN" altLang="en-US" sz="2400" b="1">
                <a:solidFill>
                  <a:srgbClr val="008000"/>
                </a:solidFill>
                <a:latin typeface="Times New Roman" panose="02020603050405020304" pitchFamily="18" charset="0"/>
                <a:ea typeface="宋体" panose="02010600030101010101" pitchFamily="2" charset="-122"/>
              </a:rPr>
              <a:t>天说话时</a:t>
            </a:r>
            <a:r>
              <a:rPr kumimoji="0" lang="zh-CN" altLang="en-US" sz="2400" b="1" smtClean="0">
                <a:solidFill>
                  <a:srgbClr val="008000"/>
                </a:solidFill>
                <a:latin typeface="Times New Roman" panose="02020603050405020304" pitchFamily="18" charset="0"/>
                <a:ea typeface="宋体" panose="02010600030101010101" pitchFamily="2" charset="-122"/>
              </a:rPr>
              <a:t>，从口</a:t>
            </a:r>
            <a:r>
              <a:rPr kumimoji="0" lang="zh-CN" altLang="en-US" sz="2400" b="1">
                <a:solidFill>
                  <a:srgbClr val="008000"/>
                </a:solidFill>
                <a:latin typeface="Times New Roman" panose="02020603050405020304" pitchFamily="18" charset="0"/>
                <a:ea typeface="宋体" panose="02010600030101010101" pitchFamily="2" charset="-122"/>
              </a:rPr>
              <a:t>腔</a:t>
            </a:r>
            <a:r>
              <a:rPr kumimoji="0" lang="zh-CN" altLang="en-US" sz="2400" b="1" smtClean="0">
                <a:solidFill>
                  <a:srgbClr val="008000"/>
                </a:solidFill>
                <a:latin typeface="Times New Roman" panose="02020603050405020304" pitchFamily="18" charset="0"/>
                <a:ea typeface="宋体" panose="02010600030101010101" pitchFamily="2" charset="-122"/>
              </a:rPr>
              <a:t>中</a:t>
            </a:r>
            <a:r>
              <a:rPr kumimoji="0" lang="zh-CN" altLang="en-US" sz="2400" b="1">
                <a:solidFill>
                  <a:srgbClr val="008000"/>
                </a:solidFill>
                <a:latin typeface="Times New Roman" panose="02020603050405020304" pitchFamily="18" charset="0"/>
                <a:ea typeface="宋体" panose="02010600030101010101" pitchFamily="2" charset="-122"/>
              </a:rPr>
              <a:t>呼出</a:t>
            </a:r>
            <a:r>
              <a:rPr kumimoji="0" lang="zh-CN" altLang="en-US" sz="2400" b="1" smtClean="0">
                <a:solidFill>
                  <a:srgbClr val="008000"/>
                </a:solidFill>
                <a:latin typeface="Times New Roman" panose="02020603050405020304" pitchFamily="18" charset="0"/>
                <a:ea typeface="宋体" panose="02010600030101010101" pitchFamily="2" charset="-122"/>
              </a:rPr>
              <a:t>“</a:t>
            </a:r>
            <a:r>
              <a:rPr kumimoji="0" lang="zh-CN" altLang="en-US" sz="2400" b="1">
                <a:solidFill>
                  <a:srgbClr val="008000"/>
                </a:solidFill>
                <a:latin typeface="Times New Roman" panose="02020603050405020304" pitchFamily="18" charset="0"/>
                <a:ea typeface="宋体" panose="02010600030101010101" pitchFamily="2" charset="-122"/>
              </a:rPr>
              <a:t>白气”。</a:t>
            </a:r>
          </a:p>
        </p:txBody>
      </p:sp>
      <p:pic>
        <p:nvPicPr>
          <p:cNvPr id="16" name="Picture 6" descr="20041013183353914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5013" y="2136052"/>
            <a:ext cx="3352800" cy="26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gtEl>
                                        <p:attrNameLst>
                                          <p:attrName>style.visibility</p:attrName>
                                        </p:attrNameLst>
                                      </p:cBhvr>
                                      <p:to>
                                        <p:strVal val="visible"/>
                                      </p:to>
                                    </p:set>
                                    <p:animEffect transition="in" filter="dissolve">
                                      <p:cBhvr>
                                        <p:cTn id="7" dur="500"/>
                                        <p:tgtEl>
                                          <p:spTgt spid="1525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1+#ppt_w/2"/>
                                          </p:val>
                                        </p:tav>
                                        <p:tav tm="100000">
                                          <p:val>
                                            <p:strVal val="#ppt_x"/>
                                          </p:val>
                                        </p:tav>
                                      </p:tavLst>
                                    </p:anim>
                                    <p:anim calcmode="lin" valueType="num">
                                      <p:cBhvr additive="base">
                                        <p:cTn id="13"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585914" y="915755"/>
            <a:ext cx="8497888"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zh-CN" altLang="en-US" sz="3600" b="1" dirty="0">
                <a:solidFill>
                  <a:srgbClr val="000000"/>
                </a:solidFill>
                <a:ea typeface="宋体" panose="02010600030101010101" pitchFamily="2" charset="-122"/>
              </a:rPr>
              <a:t>液化是一种十分常见的现</a:t>
            </a:r>
            <a:r>
              <a:rPr lang="zh-CN" altLang="en-US" sz="3600" b="1" dirty="0" smtClean="0">
                <a:solidFill>
                  <a:srgbClr val="000000"/>
                </a:solidFill>
                <a:ea typeface="宋体" panose="02010600030101010101" pitchFamily="2" charset="-122"/>
              </a:rPr>
              <a:t>象。在</a:t>
            </a:r>
            <a:r>
              <a:rPr lang="zh-CN" altLang="en-US" sz="3600" b="1" dirty="0">
                <a:solidFill>
                  <a:srgbClr val="000000"/>
                </a:solidFill>
                <a:ea typeface="宋体" panose="02010600030101010101" pitchFamily="2" charset="-122"/>
              </a:rPr>
              <a:t>日常生活中</a:t>
            </a:r>
            <a:r>
              <a:rPr lang="en-US" altLang="zh-CN" sz="3600" b="1" dirty="0">
                <a:solidFill>
                  <a:srgbClr val="000000"/>
                </a:solidFill>
                <a:ea typeface="宋体" panose="02010600030101010101" pitchFamily="2" charset="-122"/>
              </a:rPr>
              <a:t>,</a:t>
            </a:r>
            <a:r>
              <a:rPr lang="zh-CN" altLang="en-US" sz="3600" b="1" dirty="0">
                <a:solidFill>
                  <a:srgbClr val="000000"/>
                </a:solidFill>
                <a:ea typeface="宋体" panose="02010600030101010101" pitchFamily="2" charset="-122"/>
              </a:rPr>
              <a:t>你见过哪些液化现象</a:t>
            </a:r>
            <a:r>
              <a:rPr lang="en-US" altLang="zh-CN" sz="3600" b="1" dirty="0">
                <a:solidFill>
                  <a:srgbClr val="000000"/>
                </a:solidFill>
                <a:ea typeface="宋体" panose="02010600030101010101" pitchFamily="2" charset="-122"/>
              </a:rPr>
              <a:t>? </a:t>
            </a:r>
          </a:p>
        </p:txBody>
      </p:sp>
      <p:sp>
        <p:nvSpPr>
          <p:cNvPr id="194563" name="Rectangle 3"/>
          <p:cNvSpPr>
            <a:spLocks noChangeArrowheads="1"/>
          </p:cNvSpPr>
          <p:nvPr/>
        </p:nvSpPr>
        <p:spPr bwMode="auto">
          <a:xfrm>
            <a:off x="1585913" y="2391135"/>
            <a:ext cx="8351837" cy="2951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lnSpc>
                <a:spcPct val="150000"/>
              </a:lnSpc>
              <a:spcBef>
                <a:spcPct val="0"/>
              </a:spcBef>
              <a:spcAft>
                <a:spcPct val="0"/>
              </a:spcAft>
            </a:pPr>
            <a:r>
              <a:rPr lang="zh-CN" altLang="en-US" sz="3200" b="1" dirty="0">
                <a:solidFill>
                  <a:srgbClr val="FF0000"/>
                </a:solidFill>
                <a:latin typeface="黑体" panose="02010609060101010101" pitchFamily="49" charset="-122"/>
                <a:ea typeface="黑体" panose="02010609060101010101" pitchFamily="49" charset="-122"/>
              </a:rPr>
              <a:t>早</a:t>
            </a:r>
            <a:r>
              <a:rPr lang="zh-CN" altLang="en-US" sz="3200" b="1" dirty="0" smtClean="0">
                <a:solidFill>
                  <a:srgbClr val="FF0000"/>
                </a:solidFill>
                <a:latin typeface="黑体" panose="02010609060101010101" pitchFamily="49" charset="-122"/>
                <a:ea typeface="黑体" panose="02010609060101010101" pitchFamily="49" charset="-122"/>
              </a:rPr>
              <a:t>晨，我</a:t>
            </a:r>
            <a:r>
              <a:rPr lang="zh-CN" altLang="en-US" sz="3200" b="1" dirty="0">
                <a:solidFill>
                  <a:srgbClr val="FF0000"/>
                </a:solidFill>
                <a:latin typeface="黑体" panose="02010609060101010101" pitchFamily="49" charset="-122"/>
                <a:ea typeface="黑体" panose="02010609060101010101" pitchFamily="49" charset="-122"/>
              </a:rPr>
              <a:t>们可以经常见到窗玻璃上会因出现一层水雾而变得模糊不</a:t>
            </a:r>
            <a:r>
              <a:rPr lang="zh-CN" altLang="en-US" sz="3200" b="1" dirty="0" smtClean="0">
                <a:solidFill>
                  <a:srgbClr val="FF0000"/>
                </a:solidFill>
                <a:latin typeface="黑体" panose="02010609060101010101" pitchFamily="49" charset="-122"/>
                <a:ea typeface="黑体" panose="02010609060101010101" pitchFamily="49" charset="-122"/>
              </a:rPr>
              <a:t>清；冬天，人</a:t>
            </a:r>
            <a:r>
              <a:rPr lang="zh-CN" altLang="en-US" sz="3200" b="1" dirty="0">
                <a:solidFill>
                  <a:srgbClr val="FF0000"/>
                </a:solidFill>
                <a:latin typeface="黑体" panose="02010609060101010101" pitchFamily="49" charset="-122"/>
                <a:ea typeface="黑体" panose="02010609060101010101" pitchFamily="49" charset="-122"/>
              </a:rPr>
              <a:t>说话时会有一团</a:t>
            </a:r>
            <a:r>
              <a:rPr lang="zh-CN" altLang="en-US" sz="3200" b="1" dirty="0">
                <a:solidFill>
                  <a:srgbClr val="FF0000"/>
                </a:solidFill>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白气</a:t>
            </a:r>
            <a:r>
              <a:rPr lang="zh-CN" altLang="en-US" sz="3200" b="1" dirty="0">
                <a:solidFill>
                  <a:srgbClr val="FF0000"/>
                </a:solidFill>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从口中呼</a:t>
            </a:r>
            <a:r>
              <a:rPr lang="zh-CN" altLang="en-US" sz="3200" b="1" dirty="0" smtClean="0">
                <a:solidFill>
                  <a:srgbClr val="FF0000"/>
                </a:solidFill>
                <a:latin typeface="黑体" panose="02010609060101010101" pitchFamily="49" charset="-122"/>
                <a:ea typeface="黑体" panose="02010609060101010101" pitchFamily="49" charset="-122"/>
              </a:rPr>
              <a:t>出，烧</a:t>
            </a:r>
            <a:r>
              <a:rPr lang="zh-CN" altLang="en-US" sz="3200" b="1" dirty="0">
                <a:solidFill>
                  <a:srgbClr val="FF0000"/>
                </a:solidFill>
                <a:latin typeface="黑体" panose="02010609060101010101" pitchFamily="49" charset="-122"/>
                <a:ea typeface="黑体" panose="02010609060101010101" pitchFamily="49" charset="-122"/>
              </a:rPr>
              <a:t>开水时看到</a:t>
            </a:r>
            <a:r>
              <a:rPr lang="zh-CN" altLang="en-US" sz="3200" b="1" dirty="0">
                <a:solidFill>
                  <a:srgbClr val="FF0000"/>
                </a:solidFill>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白气</a:t>
            </a:r>
            <a:r>
              <a:rPr lang="zh-CN" altLang="en-US" sz="3200" b="1" dirty="0" smtClean="0">
                <a:solidFill>
                  <a:srgbClr val="FF0000"/>
                </a:solidFill>
                <a:ea typeface="黑体" panose="02010609060101010101" pitchFamily="49" charset="-122"/>
              </a:rPr>
              <a:t>”</a:t>
            </a:r>
            <a:r>
              <a:rPr lang="en-US" altLang="zh-CN" sz="3200" b="1" i="0" dirty="0" smtClean="0">
                <a:solidFill>
                  <a:srgbClr val="FF0000"/>
                </a:solidFill>
                <a:latin typeface="+mj-lt"/>
                <a:ea typeface="Cambria Math" panose="02040503050406030204"/>
              </a:rPr>
              <a:t>⋯⋯</a:t>
            </a:r>
            <a:r>
              <a:rPr lang="zh-CN" altLang="en-US" sz="3200" b="1" dirty="0" smtClean="0">
                <a:solidFill>
                  <a:srgbClr val="FF0000"/>
                </a:solidFill>
                <a:latin typeface="黑体" panose="02010609060101010101" pitchFamily="49" charset="-122"/>
                <a:ea typeface="黑体" panose="02010609060101010101" pitchFamily="49" charset="-122"/>
              </a:rPr>
              <a:t>这</a:t>
            </a:r>
            <a:r>
              <a:rPr lang="zh-CN" altLang="en-US" sz="3200" b="1" dirty="0">
                <a:solidFill>
                  <a:srgbClr val="FF0000"/>
                </a:solidFill>
                <a:latin typeface="黑体" panose="02010609060101010101" pitchFamily="49" charset="-122"/>
                <a:ea typeface="黑体" panose="02010609060101010101" pitchFamily="49" charset="-122"/>
              </a:rPr>
              <a:t>些都是水蒸气液化成小水珠的结</a:t>
            </a:r>
            <a:r>
              <a:rPr lang="zh-CN" altLang="en-US" sz="3200" b="1" dirty="0" smtClean="0">
                <a:solidFill>
                  <a:srgbClr val="FF0000"/>
                </a:solidFill>
                <a:latin typeface="黑体" panose="02010609060101010101" pitchFamily="49" charset="-122"/>
                <a:ea typeface="黑体" panose="02010609060101010101" pitchFamily="49" charset="-122"/>
              </a:rPr>
              <a:t>果。</a:t>
            </a:r>
            <a:r>
              <a:rPr lang="en-US" altLang="zh-CN" sz="3200" b="1" dirty="0" smtClean="0">
                <a:solidFill>
                  <a:srgbClr val="FF0000"/>
                </a:solidFill>
                <a:latin typeface="黑体" panose="02010609060101010101" pitchFamily="49" charset="-122"/>
                <a:ea typeface="黑体" panose="02010609060101010101" pitchFamily="49" charset="-122"/>
              </a:rPr>
              <a:t> </a:t>
            </a:r>
            <a:endParaRPr lang="en-US" altLang="zh-CN" sz="3200" b="1" dirty="0">
              <a:solidFill>
                <a:srgbClr val="FF0000"/>
              </a:solidFill>
              <a:latin typeface="黑体" panose="02010609060101010101" pitchFamily="49" charset="-122"/>
              <a:ea typeface="黑体" panose="02010609060101010101" pitchFamily="49" charset="-122"/>
            </a:endParaRPr>
          </a:p>
        </p:txBody>
      </p:sp>
      <p:pic>
        <p:nvPicPr>
          <p:cNvPr id="73732" name="Picture 4" descr="49"/>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1512888" y="2106380"/>
            <a:ext cx="8424863"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 calcmode="lin" valueType="num">
                                      <p:cBhvr additive="base">
                                        <p:cTn id="7" dur="500" fill="hold"/>
                                        <p:tgtEl>
                                          <p:spTgt spid="194563"/>
                                        </p:tgtEl>
                                        <p:attrNameLst>
                                          <p:attrName>ppt_x</p:attrName>
                                        </p:attrNameLst>
                                      </p:cBhvr>
                                      <p:tavLst>
                                        <p:tav tm="0">
                                          <p:val>
                                            <p:strVal val="#ppt_x"/>
                                          </p:val>
                                        </p:tav>
                                        <p:tav tm="100000">
                                          <p:val>
                                            <p:strVal val="#ppt_x"/>
                                          </p:val>
                                        </p:tav>
                                      </p:tavLst>
                                    </p:anim>
                                    <p:anim calcmode="lin" valueType="num">
                                      <p:cBhvr additive="base">
                                        <p:cTn id="8" dur="500" fill="hold"/>
                                        <p:tgtEl>
                                          <p:spTgt spid="194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p:nvPr/>
        </p:nvGrpSpPr>
        <p:grpSpPr bwMode="auto">
          <a:xfrm>
            <a:off x="4699062" y="768482"/>
            <a:ext cx="2935407" cy="1980752"/>
            <a:chOff x="335" y="2598"/>
            <a:chExt cx="2118" cy="1601"/>
          </a:xfrm>
        </p:grpSpPr>
        <p:pic>
          <p:nvPicPr>
            <p:cNvPr id="7476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 y="2598"/>
              <a:ext cx="2118" cy="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63" name="Text Box 4"/>
            <p:cNvSpPr txBox="1">
              <a:spLocks noChangeArrowheads="1"/>
            </p:cNvSpPr>
            <p:nvPr/>
          </p:nvSpPr>
          <p:spPr bwMode="auto">
            <a:xfrm>
              <a:off x="1991" y="3789"/>
              <a:ext cx="432" cy="373"/>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lang="zh-CN" altLang="en-US" sz="2400" b="1">
                  <a:solidFill>
                    <a:srgbClr val="333399"/>
                  </a:solidFill>
                  <a:latin typeface="Times New Roman" panose="02020603050405020304" pitchFamily="18" charset="0"/>
                  <a:ea typeface="黑体" panose="02010609060101010101" pitchFamily="49" charset="-122"/>
                </a:rPr>
                <a:t>雨</a:t>
              </a:r>
            </a:p>
          </p:txBody>
        </p:sp>
      </p:grpSp>
      <p:grpSp>
        <p:nvGrpSpPr>
          <p:cNvPr id="74755" name="Group 5"/>
          <p:cNvGrpSpPr/>
          <p:nvPr/>
        </p:nvGrpSpPr>
        <p:grpSpPr bwMode="auto">
          <a:xfrm>
            <a:off x="3048000" y="2861889"/>
            <a:ext cx="2936676" cy="1958482"/>
            <a:chOff x="340" y="2614"/>
            <a:chExt cx="2314" cy="1583"/>
          </a:xfrm>
        </p:grpSpPr>
        <p:pic>
          <p:nvPicPr>
            <p:cNvPr id="74760" name="Picture 6" descr="2-图片10-雾"/>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0" y="2614"/>
              <a:ext cx="2314" cy="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61" name="Text Box 7"/>
            <p:cNvSpPr txBox="1">
              <a:spLocks noChangeArrowheads="1"/>
            </p:cNvSpPr>
            <p:nvPr/>
          </p:nvSpPr>
          <p:spPr bwMode="auto">
            <a:xfrm>
              <a:off x="2101" y="3806"/>
              <a:ext cx="462" cy="37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lang="zh-CN" altLang="en-US" sz="2400" b="1">
                  <a:solidFill>
                    <a:srgbClr val="000000"/>
                  </a:solidFill>
                  <a:latin typeface="Times New Roman" panose="02020603050405020304" pitchFamily="18" charset="0"/>
                  <a:ea typeface="黑体" panose="02010609060101010101" pitchFamily="49" charset="-122"/>
                </a:rPr>
                <a:t>雾</a:t>
              </a:r>
            </a:p>
          </p:txBody>
        </p:sp>
      </p:grpSp>
      <p:grpSp>
        <p:nvGrpSpPr>
          <p:cNvPr id="74756" name="Group 8"/>
          <p:cNvGrpSpPr/>
          <p:nvPr/>
        </p:nvGrpSpPr>
        <p:grpSpPr bwMode="auto">
          <a:xfrm>
            <a:off x="6506709" y="2915603"/>
            <a:ext cx="2993785" cy="1911423"/>
            <a:chOff x="2861" y="2600"/>
            <a:chExt cx="2223" cy="1564"/>
          </a:xfrm>
        </p:grpSpPr>
        <p:pic>
          <p:nvPicPr>
            <p:cNvPr id="74758"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61" y="2600"/>
              <a:ext cx="2223" cy="1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9" name="Text Box 10"/>
            <p:cNvSpPr txBox="1">
              <a:spLocks noChangeArrowheads="1"/>
            </p:cNvSpPr>
            <p:nvPr/>
          </p:nvSpPr>
          <p:spPr bwMode="auto">
            <a:xfrm>
              <a:off x="4656" y="3786"/>
              <a:ext cx="391" cy="378"/>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lang="zh-CN" altLang="en-US" sz="2400" b="1">
                  <a:solidFill>
                    <a:srgbClr val="333399"/>
                  </a:solidFill>
                  <a:latin typeface="Times New Roman" panose="02020603050405020304" pitchFamily="18" charset="0"/>
                  <a:ea typeface="黑体" panose="02010609060101010101" pitchFamily="49" charset="-122"/>
                </a:rPr>
                <a:t>露</a:t>
              </a:r>
            </a:p>
          </p:txBody>
        </p:sp>
      </p:grpSp>
      <p:sp>
        <p:nvSpPr>
          <p:cNvPr id="195595" name="Text Box 11"/>
          <p:cNvSpPr txBox="1">
            <a:spLocks noChangeArrowheads="1"/>
          </p:cNvSpPr>
          <p:nvPr/>
        </p:nvSpPr>
        <p:spPr bwMode="auto">
          <a:xfrm>
            <a:off x="2321493" y="5153109"/>
            <a:ext cx="837043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200" b="1" dirty="0">
                <a:solidFill>
                  <a:srgbClr val="FF0000"/>
                </a:solidFill>
                <a:latin typeface="华文新魏" panose="02010800040101010101" pitchFamily="2" charset="-122"/>
                <a:ea typeface="华文新魏" panose="02010800040101010101" pitchFamily="2" charset="-122"/>
              </a:rPr>
              <a:t>它们都是水的液态，都</a:t>
            </a:r>
            <a:r>
              <a:rPr kumimoji="0" lang="zh-CN" altLang="en-US" sz="3200" b="1" dirty="0" smtClean="0">
                <a:solidFill>
                  <a:srgbClr val="FF0000"/>
                </a:solidFill>
                <a:latin typeface="华文新魏" panose="02010800040101010101" pitchFamily="2" charset="-122"/>
                <a:ea typeface="华文新魏" panose="02010800040101010101" pitchFamily="2" charset="-122"/>
              </a:rPr>
              <a:t>是由水</a:t>
            </a:r>
            <a:r>
              <a:rPr kumimoji="0" lang="zh-CN" altLang="en-US" sz="3200" b="1" dirty="0">
                <a:solidFill>
                  <a:srgbClr val="FF0000"/>
                </a:solidFill>
                <a:latin typeface="华文新魏" panose="02010800040101010101" pitchFamily="2" charset="-122"/>
                <a:ea typeface="华文新魏" panose="02010800040101010101" pitchFamily="2" charset="-122"/>
              </a:rPr>
              <a:t>蒸气变来</a:t>
            </a:r>
            <a:r>
              <a:rPr kumimoji="0" lang="zh-CN" altLang="en-US" sz="3200" b="1" dirty="0" smtClean="0">
                <a:solidFill>
                  <a:srgbClr val="FF0000"/>
                </a:solidFill>
                <a:latin typeface="华文新魏" panose="02010800040101010101" pitchFamily="2" charset="-122"/>
                <a:ea typeface="华文新魏" panose="02010800040101010101" pitchFamily="2" charset="-122"/>
              </a:rPr>
              <a:t>的。</a:t>
            </a:r>
            <a:endParaRPr kumimoji="0" lang="zh-CN" altLang="en-US" sz="32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95"/>
                                        </p:tgtEl>
                                        <p:attrNameLst>
                                          <p:attrName>style.visibility</p:attrName>
                                        </p:attrNameLst>
                                      </p:cBhvr>
                                      <p:to>
                                        <p:strVal val="visible"/>
                                      </p:to>
                                    </p:set>
                                    <p:animEffect transition="in" filter="blinds(horizontal)">
                                      <p:cBhvr>
                                        <p:cTn id="7" dur="500"/>
                                        <p:tgtEl>
                                          <p:spTgt spid="195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2271218" y="509261"/>
            <a:ext cx="7213189" cy="5247765"/>
            <a:chOff x="374" y="690"/>
            <a:chExt cx="4346" cy="2956"/>
          </a:xfrm>
        </p:grpSpPr>
        <p:pic>
          <p:nvPicPr>
            <p:cNvPr id="75781" name="Picture 3" descr="你看到的是水蒸气吗4-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31" y="1153"/>
              <a:ext cx="1989" cy="2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5782" name="Group 4"/>
            <p:cNvGrpSpPr/>
            <p:nvPr/>
          </p:nvGrpSpPr>
          <p:grpSpPr bwMode="auto">
            <a:xfrm>
              <a:off x="374" y="690"/>
              <a:ext cx="2208" cy="1397"/>
              <a:chOff x="374" y="690"/>
              <a:chExt cx="2208" cy="1397"/>
            </a:xfrm>
          </p:grpSpPr>
          <p:sp>
            <p:nvSpPr>
              <p:cNvPr id="75783" name="WordArt 5"/>
              <p:cNvSpPr>
                <a:spLocks noChangeArrowheads="1" noChangeShapeType="1" noTextEdit="1"/>
              </p:cNvSpPr>
              <p:nvPr/>
            </p:nvSpPr>
            <p:spPr bwMode="auto">
              <a:xfrm>
                <a:off x="980" y="690"/>
                <a:ext cx="708" cy="570"/>
              </a:xfrm>
              <a:prstGeom prst="rect">
                <a:avLst/>
              </a:prstGeom>
            </p:spPr>
            <p:txBody>
              <a:bodyPr wrap="none" fromWordArt="1">
                <a:prstTxWarp prst="textCascadeUp">
                  <a:avLst>
                    <a:gd name="adj" fmla="val 77542"/>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kumimoji="1" lang="zh-CN" altLang="en-US" sz="4400" kern="10">
                    <a:ln w="9525">
                      <a:round/>
                    </a:ln>
                    <a:gradFill rotWithShape="1">
                      <a:gsLst>
                        <a:gs pos="0">
                          <a:srgbClr val="FFE701"/>
                        </a:gs>
                        <a:gs pos="100000">
                          <a:srgbClr val="FE3E02"/>
                        </a:gs>
                      </a:gsLst>
                      <a:lin ang="5400000" scaled="1"/>
                    </a:gradFill>
                    <a:latin typeface="MS PGothic" panose="020B0600070205080204" pitchFamily="34" charset="-128"/>
                  </a:rPr>
                  <a:t>讨论</a:t>
                </a:r>
              </a:p>
            </p:txBody>
          </p:sp>
          <p:sp>
            <p:nvSpPr>
              <p:cNvPr id="75784" name="Text Box 6"/>
              <p:cNvSpPr txBox="1">
                <a:spLocks noChangeArrowheads="1"/>
              </p:cNvSpPr>
              <p:nvPr/>
            </p:nvSpPr>
            <p:spPr bwMode="auto">
              <a:xfrm>
                <a:off x="374" y="1413"/>
                <a:ext cx="2208" cy="674"/>
              </a:xfrm>
              <a:prstGeom prst="rect">
                <a:avLst/>
              </a:prstGeom>
              <a:solidFill>
                <a:srgbClr val="6778F5"/>
              </a:solidFill>
              <a:ln w="9525">
                <a:solidFill>
                  <a:schemeClr val="bg1"/>
                </a:solidFill>
                <a:miter lim="800000"/>
              </a:ln>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lang="zh-CN" altLang="en-US" sz="2400" b="1" dirty="0">
                    <a:solidFill>
                      <a:schemeClr val="bg1"/>
                    </a:solidFill>
                    <a:latin typeface="Times New Roman" panose="02020603050405020304" pitchFamily="18" charset="0"/>
                    <a:ea typeface="隶书" panose="02010509060101010101" pitchFamily="49" charset="-122"/>
                    <a:cs typeface="Times New Roman" panose="02020603050405020304" pitchFamily="18" charset="0"/>
                  </a:rPr>
                  <a:t>被</a:t>
                </a:r>
                <a:r>
                  <a:rPr lang="en-US" altLang="zh-CN" sz="2400" b="1" dirty="0">
                    <a:solidFill>
                      <a:schemeClr val="bg1"/>
                    </a:solidFill>
                    <a:latin typeface="Times New Roman" panose="02020603050405020304" pitchFamily="18" charset="0"/>
                    <a:ea typeface="隶书" panose="02010509060101010101" pitchFamily="49" charset="-122"/>
                    <a:cs typeface="Times New Roman" panose="02020603050405020304" pitchFamily="18" charset="0"/>
                  </a:rPr>
                  <a:t>100</a:t>
                </a:r>
                <a:r>
                  <a:rPr lang="en-US" altLang="zh-CN" sz="2400" b="1" baseline="30000" dirty="0">
                    <a:solidFill>
                      <a:schemeClr val="bg1"/>
                    </a:solidFill>
                    <a:latin typeface="Times New Roman" panose="02020603050405020304" pitchFamily="18" charset="0"/>
                    <a:ea typeface="隶书" panose="02010509060101010101" pitchFamily="49" charset="-122"/>
                    <a:cs typeface="Times New Roman" panose="02020603050405020304" pitchFamily="18" charset="0"/>
                  </a:rPr>
                  <a:t>0</a:t>
                </a:r>
                <a:r>
                  <a:rPr lang="en-US" altLang="zh-CN" sz="2400" b="1" dirty="0">
                    <a:solidFill>
                      <a:schemeClr val="bg1"/>
                    </a:solidFill>
                    <a:latin typeface="Times New Roman" panose="02020603050405020304" pitchFamily="18" charset="0"/>
                    <a:ea typeface="隶书" panose="02010509060101010101" pitchFamily="49" charset="-122"/>
                    <a:cs typeface="Times New Roman" panose="02020603050405020304" pitchFamily="18" charset="0"/>
                  </a:rPr>
                  <a:t>C</a:t>
                </a:r>
                <a:r>
                  <a:rPr lang="zh-CN" altLang="en-US" sz="2400" b="1" dirty="0">
                    <a:solidFill>
                      <a:schemeClr val="bg1"/>
                    </a:solidFill>
                    <a:latin typeface="Times New Roman" panose="02020603050405020304" pitchFamily="18" charset="0"/>
                    <a:ea typeface="隶书" panose="02010509060101010101" pitchFamily="49" charset="-122"/>
                    <a:cs typeface="Times New Roman" panose="02020603050405020304" pitchFamily="18" charset="0"/>
                  </a:rPr>
                  <a:t>的水蒸气烫伤，比被</a:t>
                </a:r>
                <a:r>
                  <a:rPr lang="en-US" altLang="zh-CN" sz="2400" b="1" dirty="0">
                    <a:solidFill>
                      <a:schemeClr val="bg1"/>
                    </a:solidFill>
                    <a:latin typeface="Times New Roman" panose="02020603050405020304" pitchFamily="18" charset="0"/>
                    <a:ea typeface="隶书" panose="02010509060101010101" pitchFamily="49" charset="-122"/>
                    <a:cs typeface="Times New Roman" panose="02020603050405020304" pitchFamily="18" charset="0"/>
                  </a:rPr>
                  <a:t>100</a:t>
                </a:r>
                <a:r>
                  <a:rPr lang="en-US" altLang="zh-CN" sz="2400" b="1" baseline="30000" dirty="0">
                    <a:solidFill>
                      <a:schemeClr val="bg1"/>
                    </a:solidFill>
                    <a:latin typeface="Times New Roman" panose="02020603050405020304" pitchFamily="18" charset="0"/>
                    <a:ea typeface="隶书" panose="02010509060101010101" pitchFamily="49" charset="-122"/>
                    <a:cs typeface="Times New Roman" panose="02020603050405020304" pitchFamily="18" charset="0"/>
                  </a:rPr>
                  <a:t>0</a:t>
                </a:r>
                <a:r>
                  <a:rPr lang="en-US" altLang="zh-CN" sz="2400" b="1" dirty="0">
                    <a:solidFill>
                      <a:schemeClr val="bg1"/>
                    </a:solidFill>
                    <a:latin typeface="Times New Roman" panose="02020603050405020304" pitchFamily="18" charset="0"/>
                    <a:ea typeface="隶书" panose="02010509060101010101" pitchFamily="49" charset="-122"/>
                    <a:cs typeface="Times New Roman" panose="02020603050405020304" pitchFamily="18" charset="0"/>
                  </a:rPr>
                  <a:t>C</a:t>
                </a:r>
                <a:r>
                  <a:rPr lang="zh-CN" altLang="en-US" sz="2400" b="1" dirty="0">
                    <a:solidFill>
                      <a:schemeClr val="bg1"/>
                    </a:solidFill>
                    <a:latin typeface="Times New Roman" panose="02020603050405020304" pitchFamily="18" charset="0"/>
                    <a:ea typeface="隶书" panose="02010509060101010101" pitchFamily="49" charset="-122"/>
                    <a:cs typeface="Times New Roman" panose="02020603050405020304" pitchFamily="18" charset="0"/>
                  </a:rPr>
                  <a:t>的水烫伤要严重得多，为什么？</a:t>
                </a:r>
              </a:p>
            </p:txBody>
          </p:sp>
        </p:grpSp>
      </p:grpSp>
      <p:sp>
        <p:nvSpPr>
          <p:cNvPr id="199687" name="Text Box 7"/>
          <p:cNvSpPr txBox="1">
            <a:spLocks noChangeArrowheads="1"/>
          </p:cNvSpPr>
          <p:nvPr/>
        </p:nvSpPr>
        <p:spPr bwMode="auto">
          <a:xfrm>
            <a:off x="2359782" y="3642785"/>
            <a:ext cx="3505200" cy="1200329"/>
          </a:xfrm>
          <a:prstGeom prst="rect">
            <a:avLst/>
          </a:prstGeom>
          <a:solidFill>
            <a:srgbClr val="C00000"/>
          </a:solidFill>
          <a:ln>
            <a:noFill/>
          </a:ln>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lang="zh-CN" altLang="en-US" sz="2400" b="1"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水蒸气液化时要放出大量的热</a:t>
            </a:r>
            <a:r>
              <a:rPr lang="en-US" altLang="zh-CN" sz="2400" b="1"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solidFill>
                  <a:srgbClr val="FFFF00"/>
                </a:solidFill>
                <a:latin typeface="Times New Roman" panose="02020603050405020304" pitchFamily="18" charset="0"/>
                <a:ea typeface="隶书" panose="02010509060101010101" pitchFamily="49" charset="-122"/>
                <a:cs typeface="Times New Roman" panose="02020603050405020304" pitchFamily="18" charset="0"/>
              </a:rPr>
              <a:t>变成</a:t>
            </a:r>
            <a:r>
              <a:rPr lang="en-US" altLang="zh-CN" sz="2400" b="1" dirty="0">
                <a:solidFill>
                  <a:srgbClr val="FFFF00"/>
                </a:solidFill>
                <a:latin typeface="Times New Roman" panose="02020603050405020304" pitchFamily="18" charset="0"/>
                <a:ea typeface="隶书" panose="02010509060101010101" pitchFamily="49" charset="-122"/>
                <a:cs typeface="Times New Roman" panose="02020603050405020304" pitchFamily="18" charset="0"/>
              </a:rPr>
              <a:t>100</a:t>
            </a:r>
            <a:r>
              <a:rPr lang="en-US" altLang="zh-CN" sz="2400" b="1" baseline="30000" dirty="0">
                <a:solidFill>
                  <a:srgbClr val="FFFF00"/>
                </a:solidFill>
                <a:latin typeface="Times New Roman" panose="02020603050405020304" pitchFamily="18" charset="0"/>
                <a:ea typeface="隶书" panose="02010509060101010101" pitchFamily="49" charset="-122"/>
                <a:cs typeface="Times New Roman" panose="02020603050405020304" pitchFamily="18" charset="0"/>
              </a:rPr>
              <a:t>0</a:t>
            </a:r>
            <a:r>
              <a:rPr lang="en-US" altLang="zh-CN" sz="2400" b="1" dirty="0">
                <a:solidFill>
                  <a:srgbClr val="FFFF00"/>
                </a:solidFill>
                <a:latin typeface="Times New Roman" panose="02020603050405020304" pitchFamily="18" charset="0"/>
                <a:ea typeface="隶书" panose="02010509060101010101" pitchFamily="49" charset="-122"/>
                <a:cs typeface="Times New Roman" panose="02020603050405020304" pitchFamily="18" charset="0"/>
              </a:rPr>
              <a:t>C</a:t>
            </a:r>
            <a:r>
              <a:rPr lang="zh-CN" altLang="en-US" sz="2400" b="1" dirty="0">
                <a:solidFill>
                  <a:srgbClr val="FFFF00"/>
                </a:solidFill>
                <a:latin typeface="Times New Roman" panose="02020603050405020304" pitchFamily="18" charset="0"/>
                <a:ea typeface="隶书" panose="02010509060101010101" pitchFamily="49" charset="-122"/>
                <a:cs typeface="Times New Roman" panose="02020603050405020304" pitchFamily="18" charset="0"/>
              </a:rPr>
              <a:t>的水后继</a:t>
            </a:r>
            <a:r>
              <a:rPr lang="zh-CN" altLang="en-US" sz="2400" b="1" dirty="0" smtClean="0">
                <a:solidFill>
                  <a:srgbClr val="FFFF00"/>
                </a:solidFill>
                <a:latin typeface="Times New Roman" panose="02020603050405020304" pitchFamily="18" charset="0"/>
                <a:ea typeface="隶书" panose="02010509060101010101" pitchFamily="49" charset="-122"/>
                <a:cs typeface="Times New Roman" panose="02020603050405020304" pitchFamily="18" charset="0"/>
              </a:rPr>
              <a:t>续放热</a:t>
            </a:r>
            <a:endParaRPr lang="zh-CN" altLang="en-US" sz="2400" b="1" dirty="0">
              <a:solidFill>
                <a:srgbClr val="FFFF00"/>
              </a:solidFill>
              <a:latin typeface="Times New Roman" panose="02020603050405020304" pitchFamily="18" charset="0"/>
              <a:ea typeface="隶书" panose="02010509060101010101" pitchFamily="49" charset="-122"/>
              <a:cs typeface="Times New Roman" panose="02020603050405020304" pitchFamily="18" charset="0"/>
            </a:endParaRPr>
          </a:p>
        </p:txBody>
      </p:sp>
      <p:sp>
        <p:nvSpPr>
          <p:cNvPr id="199688" name="WordArt 8"/>
          <p:cNvSpPr>
            <a:spLocks noChangeArrowheads="1" noChangeShapeType="1" noTextEdit="1"/>
          </p:cNvSpPr>
          <p:nvPr/>
        </p:nvSpPr>
        <p:spPr bwMode="auto">
          <a:xfrm rot="455203">
            <a:off x="2484438" y="4796970"/>
            <a:ext cx="3238500" cy="1512888"/>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kumimoji="1" lang="zh-CN" altLang="en-US" sz="3600" kern="10">
                <a:ln w="9525">
                  <a:solidFill>
                    <a:srgbClr val="CC99FF"/>
                  </a:solidFill>
                  <a:rou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宋体" panose="02010600030101010101" pitchFamily="2" charset="-122"/>
              </a:rPr>
              <a:t>！气体液化要放热</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9687"/>
                                        </p:tgtEl>
                                        <p:attrNameLst>
                                          <p:attrName>style.visibility</p:attrName>
                                        </p:attrNameLst>
                                      </p:cBhvr>
                                      <p:to>
                                        <p:strVal val="visible"/>
                                      </p:to>
                                    </p:set>
                                    <p:animEffect transition="in" filter="checkerboard(across)">
                                      <p:cBhvr>
                                        <p:cTn id="12" dur="500"/>
                                        <p:tgtEl>
                                          <p:spTgt spid="1996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9688"/>
                                        </p:tgtEl>
                                        <p:attrNameLst>
                                          <p:attrName>style.visibility</p:attrName>
                                        </p:attrNameLst>
                                      </p:cBhvr>
                                      <p:to>
                                        <p:strVal val="visible"/>
                                      </p:to>
                                    </p:set>
                                    <p:anim calcmode="lin" valueType="num">
                                      <p:cBhvr additive="base">
                                        <p:cTn id="17" dur="500" fill="hold"/>
                                        <p:tgtEl>
                                          <p:spTgt spid="199688"/>
                                        </p:tgtEl>
                                        <p:attrNameLst>
                                          <p:attrName>ppt_x</p:attrName>
                                        </p:attrNameLst>
                                      </p:cBhvr>
                                      <p:tavLst>
                                        <p:tav tm="0">
                                          <p:val>
                                            <p:strVal val="#ppt_x"/>
                                          </p:val>
                                        </p:tav>
                                        <p:tav tm="100000">
                                          <p:val>
                                            <p:strVal val="#ppt_x"/>
                                          </p:val>
                                        </p:tav>
                                      </p:tavLst>
                                    </p:anim>
                                    <p:anim calcmode="lin" valueType="num">
                                      <p:cBhvr additive="base">
                                        <p:cTn id="18" dur="500" fill="hold"/>
                                        <p:tgtEl>
                                          <p:spTgt spid="199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animBg="1"/>
      <p:bldP spid="19968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35830" y="3577059"/>
            <a:ext cx="2376487" cy="2157994"/>
            <a:chOff x="7230525" y="3524133"/>
            <a:chExt cx="2376487" cy="2157994"/>
          </a:xfrm>
        </p:grpSpPr>
        <p:pic>
          <p:nvPicPr>
            <p:cNvPr id="25" name="Picture 9" descr="060817121454"/>
            <p:cNvPicPr>
              <a:picLocks noChangeAspect="1" noChangeArrowheads="1"/>
            </p:cNvPicPr>
            <p:nvPr/>
          </p:nvPicPr>
          <p:blipFill>
            <a:blip r:embed="rId2">
              <a:extLst>
                <a:ext uri="{28A0092B-C50C-407E-A947-70E740481C1C}">
                  <a14:useLocalDpi xmlns:a14="http://schemas.microsoft.com/office/drawing/2010/main" xmlns="" val="0"/>
                </a:ext>
              </a:extLst>
            </a:blip>
            <a:srcRect l="57388" t="40648"/>
            <a:stretch>
              <a:fillRect/>
            </a:stretch>
          </p:blipFill>
          <p:spPr bwMode="auto">
            <a:xfrm>
              <a:off x="7400809" y="3524133"/>
              <a:ext cx="2065223" cy="215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8669" name="WordArt 13"/>
            <p:cNvSpPr>
              <a:spLocks noChangeArrowheads="1" noChangeShapeType="1" noTextEdit="1"/>
            </p:cNvSpPr>
            <p:nvPr/>
          </p:nvSpPr>
          <p:spPr bwMode="auto">
            <a:xfrm>
              <a:off x="7230525" y="4916416"/>
              <a:ext cx="2376487" cy="7207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fontAlgn="base">
                <a:spcBef>
                  <a:spcPct val="0"/>
                </a:spcBef>
                <a:spcAft>
                  <a:spcPct val="0"/>
                </a:spcAft>
              </a:pPr>
              <a:r>
                <a:rPr kumimoji="1" lang="zh-CN" altLang="en-US" sz="3600" kern="10">
                  <a:ln w="9525">
                    <a:round/>
                  </a:ln>
                  <a:gradFill rotWithShape="1">
                    <a:gsLst>
                      <a:gs pos="0">
                        <a:srgbClr val="FFFFCC"/>
                      </a:gs>
                      <a:gs pos="100000">
                        <a:srgbClr val="FF9999"/>
                      </a:gs>
                    </a:gsLst>
                    <a:lin ang="5400000" scaled="1"/>
                  </a:gradFill>
                  <a:latin typeface="宋体" panose="02010600030101010101" pitchFamily="2" charset="-122"/>
                </a:rPr>
                <a:t>应用：液化石油气</a:t>
              </a:r>
            </a:p>
          </p:txBody>
        </p:sp>
      </p:grpSp>
      <p:sp>
        <p:nvSpPr>
          <p:cNvPr id="76813" name="Rectangle 4"/>
          <p:cNvSpPr>
            <a:spLocks noChangeArrowheads="1"/>
          </p:cNvSpPr>
          <p:nvPr/>
        </p:nvSpPr>
        <p:spPr bwMode="auto">
          <a:xfrm>
            <a:off x="1485002" y="916606"/>
            <a:ext cx="3265714" cy="42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3200">
              <a:solidFill>
                <a:srgbClr val="996633"/>
              </a:solidFill>
              <a:ea typeface="黑体" panose="02010609060101010101" pitchFamily="49" charset="-122"/>
            </a:endParaRPr>
          </a:p>
        </p:txBody>
      </p:sp>
      <p:grpSp>
        <p:nvGrpSpPr>
          <p:cNvPr id="2" name="组合 1"/>
          <p:cNvGrpSpPr/>
          <p:nvPr/>
        </p:nvGrpSpPr>
        <p:grpSpPr>
          <a:xfrm>
            <a:off x="1329305" y="916606"/>
            <a:ext cx="5706525" cy="523445"/>
            <a:chOff x="1828905" y="85387"/>
            <a:chExt cx="5706525" cy="523445"/>
          </a:xfrm>
        </p:grpSpPr>
        <p:pic>
          <p:nvPicPr>
            <p:cNvPr id="76815" name="Picture 6" descr="Q_025"/>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905" y="125257"/>
              <a:ext cx="447092" cy="385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12" name="Rectangle 7"/>
            <p:cNvSpPr>
              <a:spLocks noChangeArrowheads="1"/>
            </p:cNvSpPr>
            <p:nvPr/>
          </p:nvSpPr>
          <p:spPr bwMode="auto">
            <a:xfrm>
              <a:off x="2192725" y="85387"/>
              <a:ext cx="5342705" cy="523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zh-CN" altLang="en-US" sz="2800" b="1" dirty="0">
                  <a:solidFill>
                    <a:srgbClr val="333399"/>
                  </a:solidFill>
                  <a:ea typeface="宋体" panose="02010600030101010101" pitchFamily="2" charset="-122"/>
                </a:rPr>
                <a:t>你知道产生液化现象的条件吗</a:t>
              </a:r>
              <a:r>
                <a:rPr lang="en-US" altLang="zh-CN" sz="2800" b="1" dirty="0">
                  <a:solidFill>
                    <a:srgbClr val="333399"/>
                  </a:solidFill>
                  <a:ea typeface="宋体" panose="02010600030101010101" pitchFamily="2" charset="-122"/>
                </a:rPr>
                <a:t>? </a:t>
              </a:r>
            </a:p>
          </p:txBody>
        </p:sp>
      </p:grpSp>
      <p:sp>
        <p:nvSpPr>
          <p:cNvPr id="198664" name="Rectangle 8"/>
          <p:cNvSpPr>
            <a:spLocks noChangeArrowheads="1"/>
          </p:cNvSpPr>
          <p:nvPr/>
        </p:nvSpPr>
        <p:spPr bwMode="auto">
          <a:xfrm>
            <a:off x="1453326" y="1595910"/>
            <a:ext cx="64155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zh-CN" altLang="en-US" sz="2800" b="1" dirty="0">
                <a:solidFill>
                  <a:srgbClr val="FF0000"/>
                </a:solidFill>
                <a:ea typeface="宋体" panose="02010600030101010101" pitchFamily="2" charset="-122"/>
              </a:rPr>
              <a:t>气体在温度降到足够低时</a:t>
            </a:r>
            <a:r>
              <a:rPr lang="en-US" altLang="zh-CN" sz="2800" b="1" dirty="0">
                <a:solidFill>
                  <a:srgbClr val="FF0000"/>
                </a:solidFill>
                <a:ea typeface="宋体" panose="02010600030101010101" pitchFamily="2" charset="-122"/>
              </a:rPr>
              <a:t>,</a:t>
            </a:r>
            <a:r>
              <a:rPr lang="zh-CN" altLang="en-US" sz="2800" b="1" dirty="0">
                <a:solidFill>
                  <a:srgbClr val="FF0000"/>
                </a:solidFill>
                <a:ea typeface="宋体" panose="02010600030101010101" pitchFamily="2" charset="-122"/>
              </a:rPr>
              <a:t>都可以液</a:t>
            </a:r>
            <a:r>
              <a:rPr lang="zh-CN" altLang="en-US" sz="2800" b="1" dirty="0" smtClean="0">
                <a:solidFill>
                  <a:srgbClr val="FF0000"/>
                </a:solidFill>
                <a:ea typeface="宋体" panose="02010600030101010101" pitchFamily="2" charset="-122"/>
              </a:rPr>
              <a:t>化。</a:t>
            </a:r>
            <a:endParaRPr lang="en-US" altLang="zh-CN" sz="2800" b="1" dirty="0">
              <a:solidFill>
                <a:srgbClr val="FF0000"/>
              </a:solidFill>
              <a:ea typeface="宋体" panose="02010600030101010101" pitchFamily="2" charset="-122"/>
            </a:endParaRPr>
          </a:p>
        </p:txBody>
      </p:sp>
      <p:sp>
        <p:nvSpPr>
          <p:cNvPr id="198665" name="Rectangle 9"/>
          <p:cNvSpPr>
            <a:spLocks noChangeArrowheads="1"/>
          </p:cNvSpPr>
          <p:nvPr/>
        </p:nvSpPr>
        <p:spPr bwMode="auto">
          <a:xfrm>
            <a:off x="6522048" y="2082306"/>
            <a:ext cx="340405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zh-CN" altLang="en-US" sz="2800" b="1">
                <a:solidFill>
                  <a:srgbClr val="000000"/>
                </a:solidFill>
                <a:ea typeface="宋体" panose="02010600030101010101" pitchFamily="2" charset="-122"/>
              </a:rPr>
              <a:t>还有什么方法可以使气体液化呢</a:t>
            </a:r>
            <a:r>
              <a:rPr lang="en-US" altLang="zh-CN" sz="2800" b="1">
                <a:solidFill>
                  <a:srgbClr val="000000"/>
                </a:solidFill>
                <a:ea typeface="宋体" panose="02010600030101010101" pitchFamily="2" charset="-122"/>
              </a:rPr>
              <a:t>? </a:t>
            </a:r>
          </a:p>
        </p:txBody>
      </p:sp>
      <p:pic>
        <p:nvPicPr>
          <p:cNvPr id="198666" name="Picture 10" descr="乙醚液化实验4-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91723" y="2319293"/>
            <a:ext cx="5068722" cy="3317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8667" name="Text Box 11"/>
          <p:cNvSpPr txBox="1">
            <a:spLocks noChangeArrowheads="1"/>
          </p:cNvSpPr>
          <p:nvPr/>
        </p:nvSpPr>
        <p:spPr bwMode="auto">
          <a:xfrm>
            <a:off x="1419020" y="2559359"/>
            <a:ext cx="494551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indent="457200" eaLnBrk="1" fontAlgn="base" hangingPunct="1">
              <a:spcBef>
                <a:spcPct val="0"/>
              </a:spcBef>
              <a:spcAft>
                <a:spcPct val="0"/>
              </a:spcAft>
            </a:pPr>
            <a:r>
              <a:rPr lang="en-US" altLang="zh-CN" sz="2400" b="1" dirty="0" smtClean="0">
                <a:solidFill>
                  <a:srgbClr val="FFFFFF"/>
                </a:solidFill>
                <a:ea typeface="宋体" panose="02010600030101010101" pitchFamily="2" charset="-122"/>
              </a:rPr>
              <a:t>1</a:t>
            </a:r>
            <a:r>
              <a:rPr lang="zh-CN" altLang="en-US" sz="2400" b="1" dirty="0" smtClean="0">
                <a:solidFill>
                  <a:srgbClr val="FFFFFF"/>
                </a:solidFill>
                <a:ea typeface="宋体" panose="02010600030101010101" pitchFamily="2" charset="-122"/>
              </a:rPr>
              <a:t>．将</a:t>
            </a:r>
            <a:r>
              <a:rPr lang="zh-CN" altLang="en-US" sz="2400" b="1" dirty="0">
                <a:solidFill>
                  <a:srgbClr val="FFFFFF"/>
                </a:solidFill>
                <a:ea typeface="宋体" panose="02010600030101010101" pitchFamily="2" charset="-122"/>
              </a:rPr>
              <a:t>少量乙醚吸进注射器</a:t>
            </a:r>
            <a:r>
              <a:rPr lang="en-US" altLang="zh-CN" sz="2400" b="1" dirty="0">
                <a:solidFill>
                  <a:srgbClr val="FFFFFF"/>
                </a:solidFill>
                <a:ea typeface="宋体" panose="02010600030101010101" pitchFamily="2" charset="-122"/>
              </a:rPr>
              <a:t>,</a:t>
            </a:r>
            <a:r>
              <a:rPr lang="zh-CN" altLang="en-US" sz="2400" b="1" dirty="0">
                <a:solidFill>
                  <a:srgbClr val="FFFFFF"/>
                </a:solidFill>
                <a:ea typeface="宋体" panose="02010600030101010101" pitchFamily="2" charset="-122"/>
              </a:rPr>
              <a:t>取下针头</a:t>
            </a:r>
            <a:r>
              <a:rPr lang="en-US" altLang="zh-CN" sz="2400" b="1" dirty="0">
                <a:solidFill>
                  <a:srgbClr val="FFFFFF"/>
                </a:solidFill>
                <a:ea typeface="宋体" panose="02010600030101010101" pitchFamily="2" charset="-122"/>
              </a:rPr>
              <a:t>,</a:t>
            </a:r>
            <a:r>
              <a:rPr lang="zh-CN" altLang="en-US" sz="2400" b="1" dirty="0">
                <a:solidFill>
                  <a:srgbClr val="FFFFFF"/>
                </a:solidFill>
                <a:ea typeface="宋体" panose="02010600030101010101" pitchFamily="2" charset="-122"/>
              </a:rPr>
              <a:t>用橡皮帽把注射器的小孔堵</a:t>
            </a:r>
            <a:r>
              <a:rPr lang="zh-CN" altLang="en-US" sz="2400" b="1" dirty="0" smtClean="0">
                <a:solidFill>
                  <a:srgbClr val="FFFFFF"/>
                </a:solidFill>
                <a:ea typeface="宋体" panose="02010600030101010101" pitchFamily="2" charset="-122"/>
              </a:rPr>
              <a:t>住。</a:t>
            </a:r>
            <a:endParaRPr lang="en-US" altLang="zh-CN" sz="2400" b="1" dirty="0">
              <a:solidFill>
                <a:srgbClr val="FFFFFF"/>
              </a:solidFill>
              <a:ea typeface="宋体" panose="02010600030101010101" pitchFamily="2" charset="-122"/>
            </a:endParaRPr>
          </a:p>
          <a:p>
            <a:pPr indent="457200" eaLnBrk="1" hangingPunct="1"/>
            <a:r>
              <a:rPr lang="en-US" altLang="zh-CN" sz="2400" b="1" dirty="0" smtClean="0">
                <a:solidFill>
                  <a:srgbClr val="FFFFFF"/>
                </a:solidFill>
                <a:ea typeface="宋体" panose="02010600030101010101" pitchFamily="2" charset="-122"/>
              </a:rPr>
              <a:t>2</a:t>
            </a:r>
            <a:r>
              <a:rPr lang="zh-CN" altLang="en-US" sz="2400" b="1" dirty="0" smtClean="0">
                <a:solidFill>
                  <a:srgbClr val="FFFFFF"/>
                </a:solidFill>
                <a:ea typeface="宋体" panose="02010600030101010101" pitchFamily="2" charset="-122"/>
              </a:rPr>
              <a:t>．握</a:t>
            </a:r>
            <a:r>
              <a:rPr lang="zh-CN" altLang="en-US" sz="2400" b="1" dirty="0">
                <a:solidFill>
                  <a:srgbClr val="FFFFFF"/>
                </a:solidFill>
                <a:ea typeface="宋体" panose="02010600030101010101" pitchFamily="2" charset="-122"/>
              </a:rPr>
              <a:t>住注射器的下端</a:t>
            </a:r>
            <a:r>
              <a:rPr lang="en-US" altLang="zh-CN" sz="2400" b="1" dirty="0" smtClean="0">
                <a:solidFill>
                  <a:srgbClr val="FFFFFF"/>
                </a:solidFill>
                <a:ea typeface="宋体" panose="02010600030101010101" pitchFamily="2" charset="-122"/>
              </a:rPr>
              <a:t>,</a:t>
            </a:r>
            <a:r>
              <a:rPr lang="zh-CN" altLang="en-US" sz="2400" b="1" dirty="0">
                <a:solidFill>
                  <a:srgbClr val="FFFFFF"/>
                </a:solidFill>
                <a:ea typeface="宋体" panose="02010600030101010101" pitchFamily="2" charset="-122"/>
              </a:rPr>
              <a:t>向内推动活塞</a:t>
            </a:r>
            <a:r>
              <a:rPr lang="en-US" altLang="zh-CN" sz="2400" b="1" dirty="0">
                <a:solidFill>
                  <a:srgbClr val="FFFFFF"/>
                </a:solidFill>
                <a:ea typeface="宋体" panose="02010600030101010101" pitchFamily="2" charset="-122"/>
              </a:rPr>
              <a:t>,</a:t>
            </a:r>
            <a:r>
              <a:rPr lang="zh-CN" altLang="en-US" sz="2400" b="1" dirty="0" smtClean="0">
                <a:solidFill>
                  <a:srgbClr val="FFFFFF"/>
                </a:solidFill>
                <a:ea typeface="宋体" panose="02010600030101010101" pitchFamily="2" charset="-122"/>
              </a:rPr>
              <a:t>乙</a:t>
            </a:r>
            <a:r>
              <a:rPr lang="zh-CN" altLang="en-US" sz="2400" b="1" dirty="0">
                <a:solidFill>
                  <a:srgbClr val="FFFFFF"/>
                </a:solidFill>
                <a:ea typeface="宋体" panose="02010600030101010101" pitchFamily="2" charset="-122"/>
              </a:rPr>
              <a:t>醚有什么变 化</a:t>
            </a:r>
            <a:r>
              <a:rPr lang="en-US" altLang="zh-CN" sz="2400" b="1" dirty="0" smtClean="0">
                <a:solidFill>
                  <a:srgbClr val="FFFFFF"/>
                </a:solidFill>
                <a:ea typeface="宋体" panose="02010600030101010101" pitchFamily="2" charset="-122"/>
              </a:rPr>
              <a:t>?</a:t>
            </a:r>
            <a:endParaRPr lang="en-US" altLang="zh-CN" sz="2400" b="1" dirty="0">
              <a:solidFill>
                <a:srgbClr val="FFFFFF"/>
              </a:solidFill>
              <a:ea typeface="宋体" panose="02010600030101010101" pitchFamily="2" charset="-122"/>
            </a:endParaRPr>
          </a:p>
        </p:txBody>
      </p:sp>
      <p:sp>
        <p:nvSpPr>
          <p:cNvPr id="198668" name="Text Box 12"/>
          <p:cNvSpPr txBox="1">
            <a:spLocks noChangeArrowheads="1"/>
          </p:cNvSpPr>
          <p:nvPr/>
        </p:nvSpPr>
        <p:spPr bwMode="auto">
          <a:xfrm>
            <a:off x="7171278" y="2910354"/>
            <a:ext cx="249497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zh-CN" altLang="en-US" sz="3600" b="1" smtClean="0">
                <a:solidFill>
                  <a:srgbClr val="CC00FF"/>
                </a:solidFill>
                <a:ea typeface="宋体" panose="02010600030101010101" pitchFamily="2" charset="-122"/>
              </a:rPr>
              <a:t>压</a:t>
            </a:r>
            <a:r>
              <a:rPr lang="zh-CN" altLang="en-US" sz="3600" b="1">
                <a:solidFill>
                  <a:srgbClr val="CC00FF"/>
                </a:solidFill>
                <a:ea typeface="宋体" panose="02010600030101010101" pitchFamily="2" charset="-122"/>
              </a:rPr>
              <a:t>缩体</a:t>
            </a:r>
            <a:r>
              <a:rPr lang="zh-CN" altLang="en-US" sz="3600" b="1" smtClean="0">
                <a:solidFill>
                  <a:srgbClr val="CC00FF"/>
                </a:solidFill>
                <a:ea typeface="宋体" panose="02010600030101010101" pitchFamily="2" charset="-122"/>
              </a:rPr>
              <a:t>积</a:t>
            </a:r>
            <a:endParaRPr lang="zh-CN" altLang="en-US" sz="3600" b="1">
              <a:solidFill>
                <a:srgbClr val="CC00FF"/>
              </a:solidFill>
              <a:ea typeface="宋体" panose="02010600030101010101" pitchFamily="2" charset="-122"/>
            </a:endParaRPr>
          </a:p>
        </p:txBody>
      </p:sp>
      <p:sp>
        <p:nvSpPr>
          <p:cNvPr id="33801" name="Text Box 9"/>
          <p:cNvSpPr txBox="1">
            <a:spLocks noChangeArrowheads="1"/>
          </p:cNvSpPr>
          <p:nvPr/>
        </p:nvSpPr>
        <p:spPr bwMode="auto">
          <a:xfrm>
            <a:off x="1161342" y="5727113"/>
            <a:ext cx="766300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just" eaLnBrk="1" fontAlgn="base" hangingPunct="1">
              <a:spcBef>
                <a:spcPts val="0"/>
              </a:spcBef>
              <a:spcAft>
                <a:spcPct val="0"/>
              </a:spcAft>
            </a:pPr>
            <a:r>
              <a:rPr kumimoji="0" lang="zh-CN" altLang="en-US" sz="3200" b="1">
                <a:solidFill>
                  <a:srgbClr val="CC0000"/>
                </a:solidFill>
                <a:latin typeface="Times New Roman" panose="02020603050405020304" pitchFamily="18" charset="0"/>
                <a:ea typeface="方正姚体" panose="02010601030101010101" pitchFamily="2" charset="-122"/>
              </a:rPr>
              <a:t>气体液化后体积缩小，便于储存和运输。</a:t>
            </a:r>
          </a:p>
        </p:txBody>
      </p:sp>
      <p:pic>
        <p:nvPicPr>
          <p:cNvPr id="26" name="Picture 9" descr="想想议议"/>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7354" y="0"/>
            <a:ext cx="2971541"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8664"/>
                                        </p:tgtEl>
                                        <p:attrNameLst>
                                          <p:attrName>style.visibility</p:attrName>
                                        </p:attrNameLst>
                                      </p:cBhvr>
                                      <p:to>
                                        <p:strVal val="visible"/>
                                      </p:to>
                                    </p:set>
                                    <p:animEffect transition="in" filter="box(in)">
                                      <p:cBhvr>
                                        <p:cTn id="7" dur="500"/>
                                        <p:tgtEl>
                                          <p:spTgt spid="19866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8665"/>
                                        </p:tgtEl>
                                        <p:attrNameLst>
                                          <p:attrName>style.visibility</p:attrName>
                                        </p:attrNameLst>
                                      </p:cBhvr>
                                      <p:to>
                                        <p:strVal val="visible"/>
                                      </p:to>
                                    </p:set>
                                    <p:animEffect transition="in" filter="box(in)">
                                      <p:cBhvr>
                                        <p:cTn id="12" dur="500"/>
                                        <p:tgtEl>
                                          <p:spTgt spid="19866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8666"/>
                                        </p:tgtEl>
                                        <p:attrNameLst>
                                          <p:attrName>style.visibility</p:attrName>
                                        </p:attrNameLst>
                                      </p:cBhvr>
                                      <p:to>
                                        <p:strVal val="visible"/>
                                      </p:to>
                                    </p:set>
                                    <p:animEffect transition="in" filter="box(in)">
                                      <p:cBhvr>
                                        <p:cTn id="17" dur="500"/>
                                        <p:tgtEl>
                                          <p:spTgt spid="19866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98667"/>
                                        </p:tgtEl>
                                        <p:attrNameLst>
                                          <p:attrName>style.visibility</p:attrName>
                                        </p:attrNameLst>
                                      </p:cBhvr>
                                      <p:to>
                                        <p:strVal val="visible"/>
                                      </p:to>
                                    </p:set>
                                    <p:animEffect transition="in" filter="box(in)">
                                      <p:cBhvr>
                                        <p:cTn id="20" dur="500"/>
                                        <p:tgtEl>
                                          <p:spTgt spid="19866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8668"/>
                                        </p:tgtEl>
                                        <p:attrNameLst>
                                          <p:attrName>style.visibility</p:attrName>
                                        </p:attrNameLst>
                                      </p:cBhvr>
                                      <p:to>
                                        <p:strVal val="visible"/>
                                      </p:to>
                                    </p:set>
                                    <p:animEffect transition="in" filter="box(in)">
                                      <p:cBhvr>
                                        <p:cTn id="25" dur="500"/>
                                        <p:tgtEl>
                                          <p:spTgt spid="19866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3801"/>
                                        </p:tgtEl>
                                        <p:attrNameLst>
                                          <p:attrName>style.visibility</p:attrName>
                                        </p:attrNameLst>
                                      </p:cBhvr>
                                      <p:to>
                                        <p:strVal val="visible"/>
                                      </p:to>
                                    </p:set>
                                    <p:animEffect transition="in" filter="checkerboard(across)">
                                      <p:cBhvr>
                                        <p:cTn id="30" dur="500"/>
                                        <p:tgtEl>
                                          <p:spTgt spid="3380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4" grpId="0"/>
      <p:bldP spid="198665" grpId="0"/>
      <p:bldP spid="198667" grpId="0"/>
      <p:bldP spid="198668" grpId="0"/>
      <p:bldP spid="338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descr="20041013183354247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62358" y="2881708"/>
            <a:ext cx="3275067" cy="3275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2"/>
          <p:cNvSpPr txBox="1">
            <a:spLocks noChangeArrowheads="1"/>
          </p:cNvSpPr>
          <p:nvPr/>
        </p:nvSpPr>
        <p:spPr bwMode="auto">
          <a:xfrm>
            <a:off x="1190235" y="1322150"/>
            <a:ext cx="87852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zh-CN" altLang="en-US" sz="3600" b="1" dirty="0">
                <a:solidFill>
                  <a:srgbClr val="000000"/>
                </a:solidFill>
                <a:latin typeface="黑体" panose="02010609060101010101" pitchFamily="49" charset="-122"/>
                <a:ea typeface="黑体" panose="02010609060101010101" pitchFamily="49" charset="-122"/>
              </a:rPr>
              <a:t>晒在太阳下的湿衣服一会儿就干了</a:t>
            </a:r>
            <a:r>
              <a:rPr lang="zh-CN" altLang="en-US" sz="3600" b="1" dirty="0" smtClean="0">
                <a:solidFill>
                  <a:srgbClr val="000000"/>
                </a:solidFill>
                <a:latin typeface="黑体" panose="02010609060101010101" pitchFamily="49" charset="-122"/>
                <a:ea typeface="黑体" panose="02010609060101010101" pitchFamily="49" charset="-122"/>
              </a:rPr>
              <a:t>，</a:t>
            </a:r>
            <a:r>
              <a:rPr kumimoji="0" lang="zh-CN" altLang="en-US" sz="3600" b="1" dirty="0" smtClean="0">
                <a:solidFill>
                  <a:srgbClr val="FF0000"/>
                </a:solidFill>
                <a:latin typeface="黑体" panose="02010609060101010101" pitchFamily="49" charset="-122"/>
                <a:ea typeface="黑体" panose="02010609060101010101" pitchFamily="49" charset="-122"/>
              </a:rPr>
              <a:t>衣</a:t>
            </a:r>
            <a:r>
              <a:rPr kumimoji="0" lang="zh-CN" altLang="en-US" sz="3600" b="1" dirty="0">
                <a:solidFill>
                  <a:srgbClr val="FF0000"/>
                </a:solidFill>
                <a:latin typeface="黑体" panose="02010609060101010101" pitchFamily="49" charset="-122"/>
                <a:ea typeface="黑体" panose="02010609060101010101" pitchFamily="49" charset="-122"/>
              </a:rPr>
              <a:t>服上的</a:t>
            </a:r>
            <a:r>
              <a:rPr kumimoji="0" lang="zh-CN" altLang="en-US" sz="3600" b="1" dirty="0">
                <a:solidFill>
                  <a:srgbClr val="FF0000"/>
                </a:solidFill>
                <a:ea typeface="黑体" panose="02010609060101010101" pitchFamily="49" charset="-122"/>
              </a:rPr>
              <a:t>“</a:t>
            </a:r>
            <a:r>
              <a:rPr lang="zh-CN" altLang="en-US" sz="3600" b="1" dirty="0">
                <a:solidFill>
                  <a:srgbClr val="000000"/>
                </a:solidFill>
                <a:latin typeface="黑体" panose="02010609060101010101" pitchFamily="49" charset="-122"/>
                <a:ea typeface="黑体" panose="02010609060101010101" pitchFamily="49" charset="-122"/>
              </a:rPr>
              <a:t>液体</a:t>
            </a:r>
            <a:r>
              <a:rPr kumimoji="0" lang="zh-CN" altLang="en-US" sz="3600" b="1" dirty="0">
                <a:solidFill>
                  <a:srgbClr val="FF0000"/>
                </a:solidFill>
                <a:ea typeface="黑体" panose="02010609060101010101" pitchFamily="49" charset="-122"/>
              </a:rPr>
              <a:t>”</a:t>
            </a:r>
            <a:r>
              <a:rPr kumimoji="0" lang="zh-CN" altLang="en-US" sz="3600" b="1" dirty="0">
                <a:solidFill>
                  <a:srgbClr val="FF0000"/>
                </a:solidFill>
                <a:latin typeface="黑体" panose="02010609060101010101" pitchFamily="49" charset="-122"/>
                <a:ea typeface="黑体" panose="02010609060101010101" pitchFamily="49" charset="-122"/>
              </a:rPr>
              <a:t>跑到哪里去了？</a:t>
            </a:r>
          </a:p>
        </p:txBody>
      </p:sp>
      <p:grpSp>
        <p:nvGrpSpPr>
          <p:cNvPr id="12" name="组合 11"/>
          <p:cNvGrpSpPr/>
          <p:nvPr/>
        </p:nvGrpSpPr>
        <p:grpSpPr>
          <a:xfrm>
            <a:off x="402739" y="21978"/>
            <a:ext cx="3496087" cy="1003300"/>
            <a:chOff x="402739" y="21978"/>
            <a:chExt cx="3496087" cy="1003300"/>
          </a:xfrm>
        </p:grpSpPr>
        <p:sp>
          <p:nvSpPr>
            <p:cNvPr id="14" name="TextBox 2"/>
            <p:cNvSpPr txBox="1"/>
            <p:nvPr/>
          </p:nvSpPr>
          <p:spPr bwMode="auto">
            <a:xfrm>
              <a:off x="1190236" y="248322"/>
              <a:ext cx="2708590" cy="646331"/>
            </a:xfrm>
            <a:prstGeom prst="rect">
              <a:avLst/>
            </a:prstGeom>
            <a:noFill/>
          </p:spPr>
          <p:txBody>
            <a:bodyPr wrap="square">
              <a:spAutoFit/>
            </a:bodyPr>
            <a:lstStyle/>
            <a:p>
              <a:pPr eaLnBrk="1" fontAlgn="auto" hangingPunct="1">
                <a:spcBef>
                  <a:spcPts val="0"/>
                </a:spcBef>
                <a:spcAft>
                  <a:spcPts val="0"/>
                </a:spcAft>
                <a:defRPr/>
              </a:pPr>
              <a:r>
                <a:rPr lang="zh-CN" altLang="en-US" sz="3600" b="1" dirty="0" smtClean="0">
                  <a:solidFill>
                    <a:srgbClr val="009FB9"/>
                  </a:solidFill>
                  <a:latin typeface="+mj-ea"/>
                  <a:ea typeface="+mj-ea"/>
                </a:rPr>
                <a:t>新 课 引 入</a:t>
              </a:r>
              <a:endParaRPr lang="zh-CN" altLang="en-US" sz="3600" b="1" dirty="0">
                <a:solidFill>
                  <a:srgbClr val="009FB9"/>
                </a:solidFill>
                <a:latin typeface="+mj-ea"/>
                <a:ea typeface="+mj-ea"/>
              </a:endParaRPr>
            </a:p>
          </p:txBody>
        </p:sp>
        <p:grpSp>
          <p:nvGrpSpPr>
            <p:cNvPr id="15" name="组合 14"/>
            <p:cNvGrpSpPr/>
            <p:nvPr/>
          </p:nvGrpSpPr>
          <p:grpSpPr>
            <a:xfrm>
              <a:off x="402739" y="21978"/>
              <a:ext cx="3346936" cy="1003300"/>
              <a:chOff x="402739" y="21978"/>
              <a:chExt cx="3346936" cy="1003300"/>
            </a:xfrm>
          </p:grpSpPr>
          <p:cxnSp>
            <p:nvCxnSpPr>
              <p:cNvPr id="19" name="直接连接符 18"/>
              <p:cNvCxnSpPr/>
              <p:nvPr/>
            </p:nvCxnSpPr>
            <p:spPr bwMode="auto">
              <a:xfrm>
                <a:off x="736656" y="860108"/>
                <a:ext cx="3013019"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pic>
            <p:nvPicPr>
              <p:cNvPr id="20" name="图片 19" descr="标题2"/>
              <p:cNvPicPr>
                <a:picLocks noChangeAspect="1"/>
              </p:cNvPicPr>
              <p:nvPr/>
            </p:nvPicPr>
            <p:blipFill>
              <a:blip r:embed="rId5" cstate="print"/>
              <a:stretch>
                <a:fillRect/>
              </a:stretch>
            </p:blipFill>
            <p:spPr>
              <a:xfrm>
                <a:off x="402739" y="21978"/>
                <a:ext cx="1003300" cy="1003300"/>
              </a:xfrm>
              <a:prstGeom prst="rect">
                <a:avLst/>
              </a:prstGeom>
            </p:spPr>
          </p:pic>
        </p:gr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1+#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2078351" y="2498025"/>
            <a:ext cx="5838825" cy="1733550"/>
            <a:chOff x="793" y="1478"/>
            <a:chExt cx="3678" cy="1092"/>
          </a:xfrm>
        </p:grpSpPr>
        <p:graphicFrame>
          <p:nvGraphicFramePr>
            <p:cNvPr id="6146" name="Object 3"/>
            <p:cNvGraphicFramePr>
              <a:graphicFrameLocks noChangeAspect="1"/>
            </p:cNvGraphicFramePr>
            <p:nvPr/>
          </p:nvGraphicFramePr>
          <p:xfrm>
            <a:off x="4135" y="1478"/>
            <a:ext cx="336" cy="1092"/>
          </p:xfrm>
          <a:graphic>
            <a:graphicData uri="http://schemas.openxmlformats.org/presentationml/2006/ole">
              <p:oleObj spid="_x0000_s6165" name="Flash 文档" r:id="rId3" imgW="636120" imgH="1735920" progId="">
                <p:embed/>
              </p:oleObj>
            </a:graphicData>
          </a:graphic>
        </p:graphicFrame>
        <p:sp>
          <p:nvSpPr>
            <p:cNvPr id="6153" name="Text Box 4"/>
            <p:cNvSpPr txBox="1">
              <a:spLocks noChangeArrowheads="1"/>
            </p:cNvSpPr>
            <p:nvPr/>
          </p:nvSpPr>
          <p:spPr bwMode="auto">
            <a:xfrm>
              <a:off x="793" y="1540"/>
              <a:ext cx="2768"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en-US" altLang="zh-CN" sz="6600" b="1">
                  <a:solidFill>
                    <a:srgbClr val="FF0000"/>
                  </a:solidFill>
                  <a:latin typeface="楷体_GB2312" pitchFamily="49" charset="-122"/>
                  <a:ea typeface="楷体_GB2312" pitchFamily="49" charset="-122"/>
                </a:rPr>
                <a:t>1.</a:t>
              </a:r>
              <a:r>
                <a:rPr lang="zh-CN" altLang="en-US" sz="6600" b="1">
                  <a:solidFill>
                    <a:srgbClr val="FF0000"/>
                  </a:solidFill>
                  <a:latin typeface="楷体_GB2312" pitchFamily="49" charset="-122"/>
                  <a:ea typeface="楷体_GB2312" pitchFamily="49" charset="-122"/>
                </a:rPr>
                <a:t>降低温度</a:t>
              </a:r>
            </a:p>
          </p:txBody>
        </p:sp>
      </p:grpSp>
      <p:grpSp>
        <p:nvGrpSpPr>
          <p:cNvPr id="3" name="Group 5"/>
          <p:cNvGrpSpPr/>
          <p:nvPr/>
        </p:nvGrpSpPr>
        <p:grpSpPr bwMode="auto">
          <a:xfrm>
            <a:off x="2008501" y="4084741"/>
            <a:ext cx="6973888" cy="2273300"/>
            <a:chOff x="748" y="2478"/>
            <a:chExt cx="4393" cy="1432"/>
          </a:xfrm>
        </p:grpSpPr>
        <p:sp>
          <p:nvSpPr>
            <p:cNvPr id="6151" name="Text Box 6"/>
            <p:cNvSpPr txBox="1">
              <a:spLocks noChangeArrowheads="1"/>
            </p:cNvSpPr>
            <p:nvPr/>
          </p:nvSpPr>
          <p:spPr bwMode="auto">
            <a:xfrm>
              <a:off x="748" y="2478"/>
              <a:ext cx="3705"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en-US" altLang="zh-CN" sz="6600" b="1">
                  <a:solidFill>
                    <a:srgbClr val="FF0000"/>
                  </a:solidFill>
                  <a:latin typeface="楷体_GB2312" pitchFamily="49" charset="-122"/>
                  <a:ea typeface="楷体_GB2312" pitchFamily="49" charset="-122"/>
                </a:rPr>
                <a:t>2.</a:t>
              </a:r>
              <a:r>
                <a:rPr lang="zh-CN" altLang="en-US" sz="6600" b="1">
                  <a:solidFill>
                    <a:srgbClr val="FF0000"/>
                  </a:solidFill>
                  <a:latin typeface="楷体_GB2312" pitchFamily="49" charset="-122"/>
                  <a:ea typeface="楷体_GB2312" pitchFamily="49" charset="-122"/>
                </a:rPr>
                <a:t>压缩体积</a:t>
              </a:r>
            </a:p>
          </p:txBody>
        </p:sp>
        <p:pic>
          <p:nvPicPr>
            <p:cNvPr id="6152" name="Picture 7" descr="未命名-4"/>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463" y="2690"/>
              <a:ext cx="1678" cy="1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149" name="WordArt 8"/>
          <p:cNvSpPr>
            <a:spLocks noChangeArrowheads="1" noChangeShapeType="1" noTextEdit="1"/>
          </p:cNvSpPr>
          <p:nvPr/>
        </p:nvSpPr>
        <p:spPr bwMode="auto">
          <a:xfrm>
            <a:off x="1864039" y="1247066"/>
            <a:ext cx="4608512" cy="95964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zh-CN" altLang="en-US" sz="3600" kern="10">
                <a:ln w="19050">
                  <a:solidFill>
                    <a:srgbClr val="99CCFF"/>
                  </a:solidFill>
                  <a:round/>
                </a:ln>
                <a:solidFill>
                  <a:srgbClr val="800080"/>
                </a:solidFill>
                <a:effectLst>
                  <a:outerShdw dist="35921" dir="2700000" algn="ctr" rotWithShape="0">
                    <a:srgbClr val="990000"/>
                  </a:outerShdw>
                </a:effectLst>
                <a:latin typeface="宋体" panose="02010600030101010101" pitchFamily="2" charset="-122"/>
              </a:rPr>
              <a:t>使气体液化的方法：</a:t>
            </a:r>
          </a:p>
        </p:txBody>
      </p:sp>
      <p:pic>
        <p:nvPicPr>
          <p:cNvPr id="6150" name="Picture 9" descr="20078301773784">
            <a:hlinkClick r:id="" action="ppaction://noaction"/>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48800" y="5791201"/>
            <a:ext cx="1447800" cy="128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750457" y="5156204"/>
            <a:ext cx="10477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200" b="1">
                <a:solidFill>
                  <a:srgbClr val="CC0000"/>
                </a:solidFill>
                <a:latin typeface="宋体" panose="02010600030101010101" pitchFamily="2" charset="-122"/>
                <a:ea typeface="宋体" panose="02010600030101010101" pitchFamily="2" charset="-122"/>
              </a:rPr>
              <a:t>液化</a:t>
            </a:r>
            <a:endParaRPr kumimoji="0" lang="zh-CN" altLang="en-US" sz="3200" b="1">
              <a:solidFill>
                <a:srgbClr val="CC0000"/>
              </a:solidFill>
              <a:latin typeface="Times New Roman" panose="02020603050405020304" pitchFamily="18" charset="0"/>
              <a:ea typeface="宋体" panose="02010600030101010101" pitchFamily="2" charset="-122"/>
            </a:endParaRPr>
          </a:p>
        </p:txBody>
      </p:sp>
      <p:sp>
        <p:nvSpPr>
          <p:cNvPr id="34819" name="AutoShape 3"/>
          <p:cNvSpPr/>
          <p:nvPr/>
        </p:nvSpPr>
        <p:spPr bwMode="auto">
          <a:xfrm flipH="1">
            <a:off x="4045857" y="1727204"/>
            <a:ext cx="285750" cy="1905000"/>
          </a:xfrm>
          <a:prstGeom prst="rightBrace">
            <a:avLst>
              <a:gd name="adj1" fmla="val 55556"/>
              <a:gd name="adj2" fmla="val 50000"/>
            </a:avLst>
          </a:prstGeom>
          <a:noFill/>
          <a:ln w="38100">
            <a:solidFill>
              <a:srgbClr val="0000FF"/>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2800" b="1">
              <a:solidFill>
                <a:srgbClr val="000000"/>
              </a:solidFill>
              <a:latin typeface="Times New Roman" panose="02020603050405020304" pitchFamily="18" charset="0"/>
              <a:ea typeface="宋体" panose="02010600030101010101" pitchFamily="2" charset="-122"/>
            </a:endParaRPr>
          </a:p>
        </p:txBody>
      </p:sp>
      <p:sp>
        <p:nvSpPr>
          <p:cNvPr id="34820" name="Rectangle 4"/>
          <p:cNvSpPr>
            <a:spLocks noChangeArrowheads="1"/>
          </p:cNvSpPr>
          <p:nvPr/>
        </p:nvSpPr>
        <p:spPr bwMode="auto">
          <a:xfrm>
            <a:off x="4274457" y="1651004"/>
            <a:ext cx="9969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kumimoji="0" lang="zh-CN" altLang="en-US" sz="3200" b="1">
                <a:solidFill>
                  <a:srgbClr val="CC00FF"/>
                </a:solidFill>
                <a:latin typeface="华文中宋" panose="02010600040101010101" pitchFamily="2" charset="-122"/>
                <a:ea typeface="华文中宋" panose="02010600040101010101" pitchFamily="2" charset="-122"/>
              </a:rPr>
              <a:t>蒸发</a:t>
            </a:r>
          </a:p>
        </p:txBody>
      </p:sp>
      <p:sp>
        <p:nvSpPr>
          <p:cNvPr id="34821" name="Rectangle 5"/>
          <p:cNvSpPr>
            <a:spLocks noChangeArrowheads="1"/>
          </p:cNvSpPr>
          <p:nvPr/>
        </p:nvSpPr>
        <p:spPr bwMode="auto">
          <a:xfrm>
            <a:off x="4350657" y="3327404"/>
            <a:ext cx="1600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200" b="1">
                <a:solidFill>
                  <a:srgbClr val="CC00FF"/>
                </a:solidFill>
                <a:latin typeface="华文中宋" panose="02010600040101010101" pitchFamily="2" charset="-122"/>
                <a:ea typeface="华文中宋" panose="02010600040101010101" pitchFamily="2" charset="-122"/>
              </a:rPr>
              <a:t>沸腾</a:t>
            </a:r>
            <a:endParaRPr kumimoji="0" lang="zh-CN" altLang="en-US" sz="3200" b="1">
              <a:solidFill>
                <a:srgbClr val="FF3399"/>
              </a:solidFill>
              <a:latin typeface="华文中宋" panose="02010600040101010101" pitchFamily="2" charset="-122"/>
              <a:ea typeface="华文中宋" panose="02010600040101010101" pitchFamily="2" charset="-122"/>
            </a:endParaRPr>
          </a:p>
        </p:txBody>
      </p:sp>
      <p:sp>
        <p:nvSpPr>
          <p:cNvPr id="34826" name="Rectangle 10"/>
          <p:cNvSpPr>
            <a:spLocks noChangeArrowheads="1"/>
          </p:cNvSpPr>
          <p:nvPr/>
        </p:nvSpPr>
        <p:spPr bwMode="auto">
          <a:xfrm>
            <a:off x="5378483" y="1077451"/>
            <a:ext cx="34307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kumimoji="0" lang="zh-CN" altLang="en-US" sz="2800" b="1" smtClean="0">
                <a:latin typeface="宋体" panose="02010600030101010101" pitchFamily="2" charset="-122"/>
                <a:ea typeface="宋体" panose="02010600030101010101" pitchFamily="2" charset="-122"/>
              </a:rPr>
              <a:t>发生条件：</a:t>
            </a:r>
            <a:r>
              <a:rPr kumimoji="0" lang="zh-CN" altLang="en-US" sz="2800" b="1" smtClean="0">
                <a:solidFill>
                  <a:srgbClr val="FF00FF"/>
                </a:solidFill>
                <a:latin typeface="宋体" panose="02010600030101010101" pitchFamily="2" charset="-122"/>
                <a:ea typeface="宋体" panose="02010600030101010101" pitchFamily="2" charset="-122"/>
              </a:rPr>
              <a:t>任何温度</a:t>
            </a:r>
            <a:endParaRPr kumimoji="0" lang="zh-CN" altLang="en-US" sz="2800" b="1">
              <a:solidFill>
                <a:srgbClr val="FF00FF"/>
              </a:solidFill>
              <a:latin typeface="宋体" panose="02010600030101010101" pitchFamily="2" charset="-122"/>
              <a:ea typeface="宋体" panose="02010600030101010101" pitchFamily="2" charset="-122"/>
            </a:endParaRPr>
          </a:p>
        </p:txBody>
      </p:sp>
      <p:sp>
        <p:nvSpPr>
          <p:cNvPr id="34827" name="AutoShape 11"/>
          <p:cNvSpPr/>
          <p:nvPr/>
        </p:nvSpPr>
        <p:spPr bwMode="auto">
          <a:xfrm flipH="1">
            <a:off x="5188857" y="1346204"/>
            <a:ext cx="228600" cy="1295400"/>
          </a:xfrm>
          <a:prstGeom prst="rightBrace">
            <a:avLst>
              <a:gd name="adj1" fmla="val 53965"/>
              <a:gd name="adj2" fmla="val 50000"/>
            </a:avLst>
          </a:prstGeom>
          <a:noFill/>
          <a:ln w="38100">
            <a:solidFill>
              <a:srgbClr val="0000FF"/>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2800" b="1">
              <a:solidFill>
                <a:srgbClr val="000000"/>
              </a:solidFill>
              <a:latin typeface="Times New Roman" panose="02020603050405020304" pitchFamily="18" charset="0"/>
              <a:ea typeface="宋体" panose="02010600030101010101" pitchFamily="2" charset="-122"/>
            </a:endParaRPr>
          </a:p>
        </p:txBody>
      </p:sp>
      <p:sp>
        <p:nvSpPr>
          <p:cNvPr id="34828" name="Rectangle 12"/>
          <p:cNvSpPr>
            <a:spLocks noChangeArrowheads="1"/>
          </p:cNvSpPr>
          <p:nvPr/>
        </p:nvSpPr>
        <p:spPr bwMode="auto">
          <a:xfrm>
            <a:off x="5417457" y="2260605"/>
            <a:ext cx="167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2800" b="1">
                <a:solidFill>
                  <a:srgbClr val="FF00FF"/>
                </a:solidFill>
                <a:latin typeface="宋体" panose="02010600030101010101" pitchFamily="2" charset="-122"/>
                <a:ea typeface="宋体" panose="02010600030101010101" pitchFamily="2" charset="-122"/>
              </a:rPr>
              <a:t>蒸发</a:t>
            </a:r>
            <a:r>
              <a:rPr kumimoji="0" lang="zh-CN" altLang="en-US" sz="2800" b="1">
                <a:solidFill>
                  <a:srgbClr val="000000"/>
                </a:solidFill>
                <a:latin typeface="宋体" panose="02010600030101010101" pitchFamily="2" charset="-122"/>
                <a:ea typeface="宋体" panose="02010600030101010101" pitchFamily="2" charset="-122"/>
              </a:rPr>
              <a:t>吸热</a:t>
            </a:r>
            <a:endParaRPr kumimoji="0" lang="zh-CN" altLang="en-US" sz="2800" b="1">
              <a:solidFill>
                <a:srgbClr val="000000"/>
              </a:solidFill>
              <a:latin typeface="华文中宋" panose="02010600040101010101" pitchFamily="2" charset="-122"/>
              <a:ea typeface="华文中宋" panose="02010600040101010101" pitchFamily="2" charset="-122"/>
            </a:endParaRPr>
          </a:p>
        </p:txBody>
      </p:sp>
      <p:sp>
        <p:nvSpPr>
          <p:cNvPr id="80909" name="Text Box 13"/>
          <p:cNvSpPr txBox="1">
            <a:spLocks noChangeArrowheads="1"/>
          </p:cNvSpPr>
          <p:nvPr/>
        </p:nvSpPr>
        <p:spPr bwMode="auto">
          <a:xfrm>
            <a:off x="4937126" y="196851"/>
            <a:ext cx="18473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3600" b="1">
              <a:solidFill>
                <a:srgbClr val="800000"/>
              </a:solidFill>
              <a:latin typeface="Times New Roman" panose="02020603050405020304" pitchFamily="18" charset="0"/>
              <a:ea typeface="黑体" panose="02010609060101010101" pitchFamily="49" charset="-122"/>
            </a:endParaRPr>
          </a:p>
        </p:txBody>
      </p:sp>
      <p:grpSp>
        <p:nvGrpSpPr>
          <p:cNvPr id="2" name="Group 19"/>
          <p:cNvGrpSpPr/>
          <p:nvPr/>
        </p:nvGrpSpPr>
        <p:grpSpPr bwMode="auto">
          <a:xfrm>
            <a:off x="1378857" y="1346204"/>
            <a:ext cx="1276350" cy="1257300"/>
            <a:chOff x="0" y="0"/>
            <a:chExt cx="804" cy="792"/>
          </a:xfrm>
        </p:grpSpPr>
        <p:sp>
          <p:nvSpPr>
            <p:cNvPr id="80931" name="Oval 20"/>
            <p:cNvSpPr>
              <a:spLocks noChangeArrowheads="1"/>
            </p:cNvSpPr>
            <p:nvPr/>
          </p:nvSpPr>
          <p:spPr bwMode="auto">
            <a:xfrm>
              <a:off x="0" y="24"/>
              <a:ext cx="768" cy="768"/>
            </a:xfrm>
            <a:prstGeom prst="ellipse">
              <a:avLst/>
            </a:prstGeom>
            <a:solidFill>
              <a:srgbClr val="CCFFCC"/>
            </a:solidFill>
            <a:ln w="19050">
              <a:solidFill>
                <a:srgbClr val="0000FF"/>
              </a:solidFill>
              <a:round/>
            </a:ln>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2800" b="1">
                <a:solidFill>
                  <a:srgbClr val="000000"/>
                </a:solidFill>
                <a:latin typeface="Times New Roman" panose="02020603050405020304" pitchFamily="18" charset="0"/>
                <a:ea typeface="宋体" panose="02010600030101010101" pitchFamily="2" charset="-122"/>
              </a:endParaRPr>
            </a:p>
          </p:txBody>
        </p:sp>
        <p:sp>
          <p:nvSpPr>
            <p:cNvPr id="80932" name="Rectangle 21"/>
            <p:cNvSpPr>
              <a:spLocks noChangeArrowheads="1"/>
            </p:cNvSpPr>
            <p:nvPr/>
          </p:nvSpPr>
          <p:spPr bwMode="auto">
            <a:xfrm>
              <a:off x="180" y="0"/>
              <a:ext cx="624"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600" b="1">
                  <a:solidFill>
                    <a:srgbClr val="FF3300"/>
                  </a:solidFill>
                  <a:latin typeface="Times New Roman" panose="02020603050405020304" pitchFamily="18" charset="0"/>
                  <a:ea typeface="仿宋_GB2312" pitchFamily="49" charset="-122"/>
                </a:rPr>
                <a:t>液态</a:t>
              </a:r>
            </a:p>
          </p:txBody>
        </p:sp>
      </p:grpSp>
      <p:grpSp>
        <p:nvGrpSpPr>
          <p:cNvPr id="3" name="Group 22"/>
          <p:cNvGrpSpPr/>
          <p:nvPr/>
        </p:nvGrpSpPr>
        <p:grpSpPr bwMode="auto">
          <a:xfrm>
            <a:off x="1378857" y="4013204"/>
            <a:ext cx="1276350" cy="1371600"/>
            <a:chOff x="0" y="0"/>
            <a:chExt cx="804" cy="768"/>
          </a:xfrm>
        </p:grpSpPr>
        <p:sp>
          <p:nvSpPr>
            <p:cNvPr id="80929" name="Oval 23"/>
            <p:cNvSpPr>
              <a:spLocks noChangeArrowheads="1"/>
            </p:cNvSpPr>
            <p:nvPr/>
          </p:nvSpPr>
          <p:spPr bwMode="auto">
            <a:xfrm>
              <a:off x="0" y="0"/>
              <a:ext cx="768" cy="768"/>
            </a:xfrm>
            <a:prstGeom prst="ellipse">
              <a:avLst/>
            </a:prstGeom>
            <a:solidFill>
              <a:srgbClr val="CCFFCC"/>
            </a:solidFill>
            <a:ln w="19050">
              <a:solidFill>
                <a:srgbClr val="0000FF"/>
              </a:solidFill>
              <a:round/>
            </a:ln>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2800" b="1">
                <a:solidFill>
                  <a:srgbClr val="000000"/>
                </a:solidFill>
                <a:latin typeface="Times New Roman" panose="02020603050405020304" pitchFamily="18" charset="0"/>
                <a:ea typeface="宋体" panose="02010600030101010101" pitchFamily="2" charset="-122"/>
              </a:endParaRPr>
            </a:p>
          </p:txBody>
        </p:sp>
        <p:sp>
          <p:nvSpPr>
            <p:cNvPr id="80930" name="Rectangle 24"/>
            <p:cNvSpPr>
              <a:spLocks noChangeArrowheads="1"/>
            </p:cNvSpPr>
            <p:nvPr/>
          </p:nvSpPr>
          <p:spPr bwMode="auto">
            <a:xfrm>
              <a:off x="180" y="0"/>
              <a:ext cx="624" cy="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600" b="1">
                  <a:solidFill>
                    <a:srgbClr val="FF3300"/>
                  </a:solidFill>
                  <a:latin typeface="Times New Roman" panose="02020603050405020304" pitchFamily="18" charset="0"/>
                  <a:ea typeface="仿宋_GB2312" pitchFamily="49" charset="-122"/>
                </a:rPr>
                <a:t>气态</a:t>
              </a:r>
            </a:p>
          </p:txBody>
        </p:sp>
      </p:grpSp>
      <p:pic>
        <p:nvPicPr>
          <p:cNvPr id="80913" name="Picture 28" descr="png-024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399" y="5357019"/>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46" name="Rectangle 30"/>
          <p:cNvSpPr>
            <a:spLocks noChangeArrowheads="1"/>
          </p:cNvSpPr>
          <p:nvPr/>
        </p:nvSpPr>
        <p:spPr bwMode="auto">
          <a:xfrm>
            <a:off x="3131457" y="2108204"/>
            <a:ext cx="104775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200" b="1">
                <a:solidFill>
                  <a:srgbClr val="CC0000"/>
                </a:solidFill>
                <a:latin typeface="宋体" panose="02010600030101010101" pitchFamily="2" charset="-122"/>
                <a:ea typeface="宋体" panose="02010600030101010101" pitchFamily="2" charset="-122"/>
              </a:rPr>
              <a:t>汽化方式</a:t>
            </a:r>
            <a:endParaRPr kumimoji="0" lang="zh-CN" altLang="en-US" sz="3200" b="1">
              <a:solidFill>
                <a:srgbClr val="CC0000"/>
              </a:solidFill>
              <a:latin typeface="Times New Roman" panose="02020603050405020304" pitchFamily="18" charset="0"/>
              <a:ea typeface="宋体" panose="02010600030101010101" pitchFamily="2" charset="-122"/>
            </a:endParaRPr>
          </a:p>
        </p:txBody>
      </p:sp>
      <p:sp>
        <p:nvSpPr>
          <p:cNvPr id="34847" name="AutoShape 31"/>
          <p:cNvSpPr/>
          <p:nvPr/>
        </p:nvSpPr>
        <p:spPr bwMode="auto">
          <a:xfrm flipH="1">
            <a:off x="5265057" y="3022604"/>
            <a:ext cx="304800" cy="1351430"/>
          </a:xfrm>
          <a:prstGeom prst="rightBrace">
            <a:avLst>
              <a:gd name="adj1" fmla="val 41667"/>
              <a:gd name="adj2" fmla="val 50000"/>
            </a:avLst>
          </a:prstGeom>
          <a:noFill/>
          <a:ln w="38100">
            <a:solidFill>
              <a:srgbClr val="0000FF"/>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2800" b="1">
              <a:solidFill>
                <a:srgbClr val="000000"/>
              </a:solidFill>
              <a:latin typeface="Times New Roman" panose="02020603050405020304" pitchFamily="18" charset="0"/>
              <a:ea typeface="宋体" panose="02010600030101010101" pitchFamily="2" charset="-122"/>
            </a:endParaRPr>
          </a:p>
        </p:txBody>
      </p:sp>
      <p:sp>
        <p:nvSpPr>
          <p:cNvPr id="34848" name="Rectangle 32"/>
          <p:cNvSpPr>
            <a:spLocks noChangeArrowheads="1"/>
          </p:cNvSpPr>
          <p:nvPr/>
        </p:nvSpPr>
        <p:spPr bwMode="auto">
          <a:xfrm>
            <a:off x="5569857" y="2946405"/>
            <a:ext cx="2133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2800" b="1">
                <a:solidFill>
                  <a:srgbClr val="FF00FF"/>
                </a:solidFill>
                <a:latin typeface="宋体" panose="02010600030101010101" pitchFamily="2" charset="-122"/>
                <a:ea typeface="宋体" panose="02010600030101010101" pitchFamily="2" charset="-122"/>
              </a:rPr>
              <a:t>沸腾的现象</a:t>
            </a:r>
            <a:endParaRPr kumimoji="0" lang="zh-CN" altLang="en-US" sz="2800" b="1">
              <a:solidFill>
                <a:srgbClr val="FF3399"/>
              </a:solidFill>
              <a:latin typeface="华文中宋" panose="02010600040101010101" pitchFamily="2" charset="-122"/>
              <a:ea typeface="华文中宋" panose="02010600040101010101" pitchFamily="2" charset="-122"/>
            </a:endParaRPr>
          </a:p>
        </p:txBody>
      </p:sp>
      <p:sp>
        <p:nvSpPr>
          <p:cNvPr id="34849" name="Rectangle 33"/>
          <p:cNvSpPr>
            <a:spLocks noChangeArrowheads="1"/>
          </p:cNvSpPr>
          <p:nvPr/>
        </p:nvSpPr>
        <p:spPr bwMode="auto">
          <a:xfrm>
            <a:off x="5493657" y="4047796"/>
            <a:ext cx="3352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2800" b="1" smtClean="0">
                <a:solidFill>
                  <a:srgbClr val="FF00FF"/>
                </a:solidFill>
                <a:latin typeface="宋体" panose="02010600030101010101" pitchFamily="2" charset="-122"/>
                <a:ea typeface="宋体" panose="02010600030101010101" pitchFamily="2" charset="-122"/>
              </a:rPr>
              <a:t>液</a:t>
            </a:r>
            <a:r>
              <a:rPr kumimoji="0" lang="zh-CN" altLang="en-US" sz="2800" b="1">
                <a:solidFill>
                  <a:srgbClr val="FF00FF"/>
                </a:solidFill>
                <a:latin typeface="宋体" panose="02010600030101010101" pitchFamily="2" charset="-122"/>
                <a:ea typeface="宋体" panose="02010600030101010101" pitchFamily="2" charset="-122"/>
              </a:rPr>
              <a:t>体沸腾的条件</a:t>
            </a:r>
            <a:endParaRPr kumimoji="0" lang="zh-CN" altLang="en-US" sz="2800" b="1">
              <a:solidFill>
                <a:srgbClr val="FF3399"/>
              </a:solidFill>
              <a:latin typeface="华文中宋" panose="02010600040101010101" pitchFamily="2" charset="-122"/>
              <a:ea typeface="华文中宋" panose="02010600040101010101" pitchFamily="2" charset="-122"/>
            </a:endParaRPr>
          </a:p>
        </p:txBody>
      </p:sp>
      <p:sp>
        <p:nvSpPr>
          <p:cNvPr id="34851" name="AutoShape 35"/>
          <p:cNvSpPr/>
          <p:nvPr/>
        </p:nvSpPr>
        <p:spPr bwMode="auto">
          <a:xfrm flipH="1">
            <a:off x="3817257" y="5080004"/>
            <a:ext cx="304800" cy="1066800"/>
          </a:xfrm>
          <a:prstGeom prst="rightBrace">
            <a:avLst>
              <a:gd name="adj1" fmla="val 29167"/>
              <a:gd name="adj2" fmla="val 50000"/>
            </a:avLst>
          </a:prstGeom>
          <a:noFill/>
          <a:ln w="38100">
            <a:solidFill>
              <a:srgbClr val="0000FF"/>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2800" b="1">
              <a:solidFill>
                <a:srgbClr val="000000"/>
              </a:solidFill>
              <a:latin typeface="Times New Roman" panose="02020603050405020304" pitchFamily="18" charset="0"/>
              <a:ea typeface="宋体" panose="02010600030101010101" pitchFamily="2" charset="-122"/>
            </a:endParaRPr>
          </a:p>
        </p:txBody>
      </p:sp>
      <p:sp>
        <p:nvSpPr>
          <p:cNvPr id="34852" name="Rectangle 36"/>
          <p:cNvSpPr>
            <a:spLocks noChangeArrowheads="1"/>
          </p:cNvSpPr>
          <p:nvPr/>
        </p:nvSpPr>
        <p:spPr bwMode="auto">
          <a:xfrm>
            <a:off x="4045857" y="5003805"/>
            <a:ext cx="3048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2800" b="1">
                <a:solidFill>
                  <a:srgbClr val="FF00FF"/>
                </a:solidFill>
                <a:latin typeface="宋体" panose="02010600030101010101" pitchFamily="2" charset="-122"/>
                <a:ea typeface="宋体" panose="02010600030101010101" pitchFamily="2" charset="-122"/>
              </a:rPr>
              <a:t>使气体液化的方法</a:t>
            </a:r>
            <a:endParaRPr kumimoji="0" lang="zh-CN" altLang="en-US" sz="2800" b="1">
              <a:solidFill>
                <a:srgbClr val="FF3399"/>
              </a:solidFill>
              <a:latin typeface="华文中宋" panose="02010600040101010101" pitchFamily="2" charset="-122"/>
              <a:ea typeface="华文中宋" panose="02010600040101010101" pitchFamily="2" charset="-122"/>
            </a:endParaRPr>
          </a:p>
        </p:txBody>
      </p:sp>
      <p:sp>
        <p:nvSpPr>
          <p:cNvPr id="34853" name="Rectangle 37"/>
          <p:cNvSpPr>
            <a:spLocks noChangeArrowheads="1"/>
          </p:cNvSpPr>
          <p:nvPr/>
        </p:nvSpPr>
        <p:spPr bwMode="auto">
          <a:xfrm>
            <a:off x="4122057" y="5765805"/>
            <a:ext cx="2514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2800" b="1">
                <a:solidFill>
                  <a:srgbClr val="FF00FF"/>
                </a:solidFill>
                <a:latin typeface="宋体" panose="02010600030101010101" pitchFamily="2" charset="-122"/>
                <a:ea typeface="宋体" panose="02010600030101010101" pitchFamily="2" charset="-122"/>
              </a:rPr>
              <a:t>液化时</a:t>
            </a:r>
            <a:r>
              <a:rPr kumimoji="0" lang="zh-CN" altLang="en-US" sz="2800" b="1">
                <a:solidFill>
                  <a:srgbClr val="000000"/>
                </a:solidFill>
                <a:latin typeface="宋体" panose="02010600030101010101" pitchFamily="2" charset="-122"/>
                <a:ea typeface="宋体" panose="02010600030101010101" pitchFamily="2" charset="-122"/>
              </a:rPr>
              <a:t>放热</a:t>
            </a:r>
            <a:endParaRPr kumimoji="0" lang="zh-CN" altLang="en-US" sz="2800" b="1">
              <a:solidFill>
                <a:srgbClr val="000000"/>
              </a:solidFill>
              <a:latin typeface="华文中宋" panose="02010600040101010101" pitchFamily="2" charset="-122"/>
              <a:ea typeface="华文中宋" panose="02010600040101010101" pitchFamily="2" charset="-122"/>
            </a:endParaRPr>
          </a:p>
        </p:txBody>
      </p:sp>
      <p:sp>
        <p:nvSpPr>
          <p:cNvPr id="34854" name="AutoShape 38"/>
          <p:cNvSpPr/>
          <p:nvPr/>
        </p:nvSpPr>
        <p:spPr bwMode="auto">
          <a:xfrm flipH="1">
            <a:off x="7017657" y="4775204"/>
            <a:ext cx="304800" cy="1066800"/>
          </a:xfrm>
          <a:prstGeom prst="rightBrace">
            <a:avLst>
              <a:gd name="adj1" fmla="val 29167"/>
              <a:gd name="adj2" fmla="val 50000"/>
            </a:avLst>
          </a:prstGeom>
          <a:noFill/>
          <a:ln w="38100">
            <a:solidFill>
              <a:srgbClr val="0000FF"/>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2800" b="1">
              <a:solidFill>
                <a:srgbClr val="000000"/>
              </a:solidFill>
              <a:latin typeface="Times New Roman" panose="02020603050405020304" pitchFamily="18" charset="0"/>
              <a:ea typeface="宋体" panose="02010600030101010101" pitchFamily="2" charset="-122"/>
            </a:endParaRPr>
          </a:p>
        </p:txBody>
      </p:sp>
      <p:sp>
        <p:nvSpPr>
          <p:cNvPr id="34855" name="Rectangle 39"/>
          <p:cNvSpPr>
            <a:spLocks noChangeArrowheads="1"/>
          </p:cNvSpPr>
          <p:nvPr/>
        </p:nvSpPr>
        <p:spPr bwMode="auto">
          <a:xfrm>
            <a:off x="7322457" y="4699005"/>
            <a:ext cx="16129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kumimoji="0" lang="zh-CN" altLang="en-US" sz="2800" b="1">
                <a:solidFill>
                  <a:srgbClr val="FF00FF"/>
                </a:solidFill>
                <a:latin typeface="宋体" panose="02010600030101010101" pitchFamily="2" charset="-122"/>
                <a:ea typeface="宋体" panose="02010600030101010101" pitchFamily="2" charset="-122"/>
              </a:rPr>
              <a:t>降低温度</a:t>
            </a:r>
          </a:p>
        </p:txBody>
      </p:sp>
      <p:sp>
        <p:nvSpPr>
          <p:cNvPr id="34856" name="Rectangle 40"/>
          <p:cNvSpPr>
            <a:spLocks noChangeArrowheads="1"/>
          </p:cNvSpPr>
          <p:nvPr/>
        </p:nvSpPr>
        <p:spPr bwMode="auto">
          <a:xfrm>
            <a:off x="7322457" y="5461005"/>
            <a:ext cx="16129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kumimoji="0" lang="zh-CN" altLang="en-US" sz="2800" b="1">
                <a:solidFill>
                  <a:srgbClr val="FF00FF"/>
                </a:solidFill>
                <a:latin typeface="宋体" panose="02010600030101010101" pitchFamily="2" charset="-122"/>
                <a:ea typeface="宋体" panose="02010600030101010101" pitchFamily="2" charset="-122"/>
              </a:rPr>
              <a:t>压缩体积</a:t>
            </a:r>
          </a:p>
        </p:txBody>
      </p:sp>
      <p:sp>
        <p:nvSpPr>
          <p:cNvPr id="34857" name="AutoShape 41"/>
          <p:cNvSpPr>
            <a:spLocks noChangeArrowheads="1"/>
          </p:cNvSpPr>
          <p:nvPr/>
        </p:nvSpPr>
        <p:spPr bwMode="auto">
          <a:xfrm>
            <a:off x="1759857" y="2641605"/>
            <a:ext cx="228600" cy="1357313"/>
          </a:xfrm>
          <a:prstGeom prst="upArrow">
            <a:avLst>
              <a:gd name="adj1" fmla="val 50000"/>
              <a:gd name="adj2" fmla="val 148438"/>
            </a:avLst>
          </a:prstGeom>
          <a:solidFill>
            <a:srgbClr val="FF0000"/>
          </a:solidFill>
          <a:ln w="9525">
            <a:solidFill>
              <a:schemeClr val="tx1"/>
            </a:solidFill>
            <a:miter lim="800000"/>
          </a:ln>
        </p:spPr>
        <p:txBody>
          <a:bodyPr vert="eaVert"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2800" b="1">
              <a:solidFill>
                <a:srgbClr val="000000"/>
              </a:solidFill>
              <a:latin typeface="Times New Roman" panose="02020603050405020304" pitchFamily="18" charset="0"/>
              <a:ea typeface="宋体" panose="02010600030101010101" pitchFamily="2" charset="-122"/>
            </a:endParaRPr>
          </a:p>
        </p:txBody>
      </p:sp>
      <p:sp>
        <p:nvSpPr>
          <p:cNvPr id="34858" name="AutoShape 42"/>
          <p:cNvSpPr>
            <a:spLocks noChangeArrowheads="1"/>
          </p:cNvSpPr>
          <p:nvPr/>
        </p:nvSpPr>
        <p:spPr bwMode="auto">
          <a:xfrm>
            <a:off x="1988457" y="2717804"/>
            <a:ext cx="228600" cy="1371600"/>
          </a:xfrm>
          <a:prstGeom prst="downArrow">
            <a:avLst>
              <a:gd name="adj1" fmla="val 50000"/>
              <a:gd name="adj2" fmla="val 150000"/>
            </a:avLst>
          </a:prstGeom>
          <a:solidFill>
            <a:srgbClr val="FF0000"/>
          </a:solidFill>
          <a:ln w="9525">
            <a:solidFill>
              <a:schemeClr val="tx1"/>
            </a:solidFill>
            <a:miter lim="800000"/>
          </a:ln>
        </p:spPr>
        <p:txBody>
          <a:bodyPr vert="eaVert"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kumimoji="0" lang="zh-CN" altLang="en-US" sz="2800" b="1">
              <a:solidFill>
                <a:srgbClr val="000000"/>
              </a:solidFill>
              <a:latin typeface="Times New Roman" panose="02020603050405020304" pitchFamily="18" charset="0"/>
              <a:ea typeface="宋体" panose="02010600030101010101" pitchFamily="2" charset="-122"/>
            </a:endParaRPr>
          </a:p>
        </p:txBody>
      </p:sp>
      <p:sp>
        <p:nvSpPr>
          <p:cNvPr id="34860" name="Text Box 44"/>
          <p:cNvSpPr txBox="1">
            <a:spLocks noChangeArrowheads="1"/>
          </p:cNvSpPr>
          <p:nvPr/>
        </p:nvSpPr>
        <p:spPr bwMode="auto">
          <a:xfrm>
            <a:off x="1069693" y="2946404"/>
            <a:ext cx="615553" cy="80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2800" b="1">
                <a:solidFill>
                  <a:srgbClr val="FF3300"/>
                </a:solidFill>
                <a:latin typeface="Times New Roman" panose="02020603050405020304" pitchFamily="18" charset="0"/>
                <a:ea typeface="宋体" panose="02010600030101010101" pitchFamily="2" charset="-122"/>
              </a:rPr>
              <a:t>液化</a:t>
            </a:r>
          </a:p>
        </p:txBody>
      </p:sp>
      <p:sp>
        <p:nvSpPr>
          <p:cNvPr id="34861" name="Text Box 45"/>
          <p:cNvSpPr txBox="1">
            <a:spLocks noChangeArrowheads="1"/>
          </p:cNvSpPr>
          <p:nvPr/>
        </p:nvSpPr>
        <p:spPr bwMode="auto">
          <a:xfrm>
            <a:off x="2441293" y="3052767"/>
            <a:ext cx="615553" cy="80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2800" b="1">
                <a:solidFill>
                  <a:srgbClr val="FF3300"/>
                </a:solidFill>
                <a:latin typeface="Times New Roman" panose="02020603050405020304" pitchFamily="18" charset="0"/>
                <a:ea typeface="宋体" panose="02010600030101010101" pitchFamily="2" charset="-122"/>
              </a:rPr>
              <a:t>汽化</a:t>
            </a:r>
            <a:endParaRPr kumimoji="0" lang="zh-CN" altLang="en-US" sz="2800" b="1">
              <a:solidFill>
                <a:srgbClr val="000000"/>
              </a:solidFill>
              <a:latin typeface="Times New Roman" panose="02020603050405020304" pitchFamily="18" charset="0"/>
              <a:ea typeface="宋体" panose="02010600030101010101" pitchFamily="2" charset="-122"/>
            </a:endParaRPr>
          </a:p>
        </p:txBody>
      </p:sp>
      <p:grpSp>
        <p:nvGrpSpPr>
          <p:cNvPr id="45" name="组合 44"/>
          <p:cNvGrpSpPr/>
          <p:nvPr/>
        </p:nvGrpSpPr>
        <p:grpSpPr>
          <a:xfrm>
            <a:off x="402739" y="21978"/>
            <a:ext cx="3496087" cy="1003300"/>
            <a:chOff x="402739" y="21978"/>
            <a:chExt cx="3496087" cy="1003300"/>
          </a:xfrm>
        </p:grpSpPr>
        <p:sp>
          <p:nvSpPr>
            <p:cNvPr id="46" name="TextBox 2"/>
            <p:cNvSpPr txBox="1"/>
            <p:nvPr/>
          </p:nvSpPr>
          <p:spPr bwMode="auto">
            <a:xfrm>
              <a:off x="1190236" y="248322"/>
              <a:ext cx="2708590" cy="646331"/>
            </a:xfrm>
            <a:prstGeom prst="rect">
              <a:avLst/>
            </a:prstGeom>
            <a:noFill/>
          </p:spPr>
          <p:txBody>
            <a:bodyPr wrap="square">
              <a:spAutoFit/>
            </a:bodyPr>
            <a:lstStyle/>
            <a:p>
              <a:pPr eaLnBrk="1" fontAlgn="auto" hangingPunct="1">
                <a:spcBef>
                  <a:spcPts val="0"/>
                </a:spcBef>
                <a:spcAft>
                  <a:spcPts val="0"/>
                </a:spcAft>
                <a:defRPr/>
              </a:pPr>
              <a:r>
                <a:rPr lang="zh-CN" altLang="en-US" sz="3600" b="1" dirty="0" smtClean="0">
                  <a:solidFill>
                    <a:srgbClr val="009FB9"/>
                  </a:solidFill>
                  <a:latin typeface="+mj-ea"/>
                  <a:ea typeface="+mj-ea"/>
                </a:rPr>
                <a:t>课 堂 小 结</a:t>
              </a:r>
              <a:endParaRPr lang="zh-CN" altLang="en-US" sz="3600" b="1" dirty="0">
                <a:solidFill>
                  <a:srgbClr val="009FB9"/>
                </a:solidFill>
                <a:latin typeface="+mj-ea"/>
                <a:ea typeface="+mj-ea"/>
              </a:endParaRPr>
            </a:p>
          </p:txBody>
        </p:sp>
        <p:grpSp>
          <p:nvGrpSpPr>
            <p:cNvPr id="47" name="组合 46"/>
            <p:cNvGrpSpPr/>
            <p:nvPr/>
          </p:nvGrpSpPr>
          <p:grpSpPr>
            <a:xfrm>
              <a:off x="402739" y="21978"/>
              <a:ext cx="3346936" cy="1003300"/>
              <a:chOff x="402739" y="21978"/>
              <a:chExt cx="3346936" cy="1003300"/>
            </a:xfrm>
          </p:grpSpPr>
          <p:cxnSp>
            <p:nvCxnSpPr>
              <p:cNvPr id="48" name="直接连接符 47"/>
              <p:cNvCxnSpPr/>
              <p:nvPr/>
            </p:nvCxnSpPr>
            <p:spPr bwMode="auto">
              <a:xfrm>
                <a:off x="736656" y="860108"/>
                <a:ext cx="3013019"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pic>
            <p:nvPicPr>
              <p:cNvPr id="49" name="图片 48" descr="标题2"/>
              <p:cNvPicPr>
                <a:picLocks noChangeAspect="1"/>
              </p:cNvPicPr>
              <p:nvPr/>
            </p:nvPicPr>
            <p:blipFill>
              <a:blip r:embed="rId3" cstate="print"/>
              <a:stretch>
                <a:fillRect/>
              </a:stretch>
            </p:blipFill>
            <p:spPr>
              <a:xfrm>
                <a:off x="402739" y="21978"/>
                <a:ext cx="1003300" cy="1003300"/>
              </a:xfrm>
              <a:prstGeom prst="rect">
                <a:avLst/>
              </a:prstGeom>
            </p:spPr>
          </p:pic>
        </p:grpSp>
      </p:gr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4858"/>
                                        </p:tgtEl>
                                        <p:attrNameLst>
                                          <p:attrName>style.visibility</p:attrName>
                                        </p:attrNameLst>
                                      </p:cBhvr>
                                      <p:to>
                                        <p:strVal val="visible"/>
                                      </p:to>
                                    </p:set>
                                    <p:animEffect transition="in" filter="blinds(horizontal)">
                                      <p:cBhvr>
                                        <p:cTn id="18" dur="500"/>
                                        <p:tgtEl>
                                          <p:spTgt spid="3485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4861"/>
                                        </p:tgtEl>
                                        <p:attrNameLst>
                                          <p:attrName>style.visibility</p:attrName>
                                        </p:attrNameLst>
                                      </p:cBhvr>
                                      <p:to>
                                        <p:strVal val="visible"/>
                                      </p:to>
                                    </p:set>
                                    <p:animEffect transition="in" filter="box(in)">
                                      <p:cBhvr>
                                        <p:cTn id="23" dur="500"/>
                                        <p:tgtEl>
                                          <p:spTgt spid="3486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34857"/>
                                        </p:tgtEl>
                                        <p:attrNameLst>
                                          <p:attrName>style.visibility</p:attrName>
                                        </p:attrNameLst>
                                      </p:cBhvr>
                                      <p:to>
                                        <p:strVal val="visible"/>
                                      </p:to>
                                    </p:set>
                                    <p:animEffect transition="in" filter="barn(inHorizontal)">
                                      <p:cBhvr>
                                        <p:cTn id="28" dur="500"/>
                                        <p:tgtEl>
                                          <p:spTgt spid="3485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4860"/>
                                        </p:tgtEl>
                                        <p:attrNameLst>
                                          <p:attrName>style.visibility</p:attrName>
                                        </p:attrNameLst>
                                      </p:cBhvr>
                                      <p:to>
                                        <p:strVal val="visible"/>
                                      </p:to>
                                    </p:set>
                                    <p:animEffect transition="in" filter="blinds(horizontal)">
                                      <p:cBhvr>
                                        <p:cTn id="33" dur="500"/>
                                        <p:tgtEl>
                                          <p:spTgt spid="3486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4846"/>
                                        </p:tgtEl>
                                        <p:attrNameLst>
                                          <p:attrName>style.visibility</p:attrName>
                                        </p:attrNameLst>
                                      </p:cBhvr>
                                      <p:to>
                                        <p:strVal val="visible"/>
                                      </p:to>
                                    </p:set>
                                    <p:animEffect transition="in" filter="blinds(horizontal)">
                                      <p:cBhvr>
                                        <p:cTn id="38" dur="500"/>
                                        <p:tgtEl>
                                          <p:spTgt spid="3484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4819"/>
                                        </p:tgtEl>
                                        <p:attrNameLst>
                                          <p:attrName>style.visibility</p:attrName>
                                        </p:attrNameLst>
                                      </p:cBhvr>
                                      <p:to>
                                        <p:strVal val="visible"/>
                                      </p:to>
                                    </p:set>
                                    <p:animEffect transition="in" filter="box(in)">
                                      <p:cBhvr>
                                        <p:cTn id="43" dur="500"/>
                                        <p:tgtEl>
                                          <p:spTgt spid="3481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4820"/>
                                        </p:tgtEl>
                                        <p:attrNameLst>
                                          <p:attrName>style.visibility</p:attrName>
                                        </p:attrNameLst>
                                      </p:cBhvr>
                                      <p:to>
                                        <p:strVal val="visible"/>
                                      </p:to>
                                    </p:set>
                                    <p:animEffect transition="in" filter="box(in)">
                                      <p:cBhvr>
                                        <p:cTn id="46" dur="500"/>
                                        <p:tgtEl>
                                          <p:spTgt spid="3482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4821"/>
                                        </p:tgtEl>
                                        <p:attrNameLst>
                                          <p:attrName>style.visibility</p:attrName>
                                        </p:attrNameLst>
                                      </p:cBhvr>
                                      <p:to>
                                        <p:strVal val="visible"/>
                                      </p:to>
                                    </p:set>
                                    <p:animEffect transition="in" filter="box(in)">
                                      <p:cBhvr>
                                        <p:cTn id="49" dur="500"/>
                                        <p:tgtEl>
                                          <p:spTgt spid="3482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4827"/>
                                        </p:tgtEl>
                                        <p:attrNameLst>
                                          <p:attrName>style.visibility</p:attrName>
                                        </p:attrNameLst>
                                      </p:cBhvr>
                                      <p:to>
                                        <p:strVal val="visible"/>
                                      </p:to>
                                    </p:set>
                                    <p:anim calcmode="lin" valueType="num">
                                      <p:cBhvr additive="base">
                                        <p:cTn id="54" dur="500" fill="hold"/>
                                        <p:tgtEl>
                                          <p:spTgt spid="34827"/>
                                        </p:tgtEl>
                                        <p:attrNameLst>
                                          <p:attrName>ppt_x</p:attrName>
                                        </p:attrNameLst>
                                      </p:cBhvr>
                                      <p:tavLst>
                                        <p:tav tm="0">
                                          <p:val>
                                            <p:strVal val="#ppt_x"/>
                                          </p:val>
                                        </p:tav>
                                        <p:tav tm="100000">
                                          <p:val>
                                            <p:strVal val="#ppt_x"/>
                                          </p:val>
                                        </p:tav>
                                      </p:tavLst>
                                    </p:anim>
                                    <p:anim calcmode="lin" valueType="num">
                                      <p:cBhvr additive="base">
                                        <p:cTn id="55" dur="500" fill="hold"/>
                                        <p:tgtEl>
                                          <p:spTgt spid="3482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4826"/>
                                        </p:tgtEl>
                                        <p:attrNameLst>
                                          <p:attrName>style.visibility</p:attrName>
                                        </p:attrNameLst>
                                      </p:cBhvr>
                                      <p:to>
                                        <p:strVal val="visible"/>
                                      </p:to>
                                    </p:set>
                                    <p:anim calcmode="lin" valueType="num">
                                      <p:cBhvr additive="base">
                                        <p:cTn id="58" dur="500" fill="hold"/>
                                        <p:tgtEl>
                                          <p:spTgt spid="34826"/>
                                        </p:tgtEl>
                                        <p:attrNameLst>
                                          <p:attrName>ppt_x</p:attrName>
                                        </p:attrNameLst>
                                      </p:cBhvr>
                                      <p:tavLst>
                                        <p:tav tm="0">
                                          <p:val>
                                            <p:strVal val="#ppt_x"/>
                                          </p:val>
                                        </p:tav>
                                        <p:tav tm="100000">
                                          <p:val>
                                            <p:strVal val="#ppt_x"/>
                                          </p:val>
                                        </p:tav>
                                      </p:tavLst>
                                    </p:anim>
                                    <p:anim calcmode="lin" valueType="num">
                                      <p:cBhvr additive="base">
                                        <p:cTn id="59"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34828"/>
                                        </p:tgtEl>
                                        <p:attrNameLst>
                                          <p:attrName>style.visibility</p:attrName>
                                        </p:attrNameLst>
                                      </p:cBhvr>
                                      <p:to>
                                        <p:strVal val="visible"/>
                                      </p:to>
                                    </p:set>
                                    <p:animEffect transition="in" filter="checkerboard(across)">
                                      <p:cBhvr>
                                        <p:cTn id="64" dur="500"/>
                                        <p:tgtEl>
                                          <p:spTgt spid="3482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4847"/>
                                        </p:tgtEl>
                                        <p:attrNameLst>
                                          <p:attrName>style.visibility</p:attrName>
                                        </p:attrNameLst>
                                      </p:cBhvr>
                                      <p:to>
                                        <p:strVal val="visible"/>
                                      </p:to>
                                    </p:set>
                                    <p:animEffect transition="in" filter="blinds(horizontal)">
                                      <p:cBhvr>
                                        <p:cTn id="69" dur="500"/>
                                        <p:tgtEl>
                                          <p:spTgt spid="3484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4848"/>
                                        </p:tgtEl>
                                        <p:attrNameLst>
                                          <p:attrName>style.visibility</p:attrName>
                                        </p:attrNameLst>
                                      </p:cBhvr>
                                      <p:to>
                                        <p:strVal val="visible"/>
                                      </p:to>
                                    </p:set>
                                    <p:animEffect transition="in" filter="blinds(horizontal)">
                                      <p:cBhvr>
                                        <p:cTn id="72" dur="500"/>
                                        <p:tgtEl>
                                          <p:spTgt spid="3484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4849"/>
                                        </p:tgtEl>
                                        <p:attrNameLst>
                                          <p:attrName>style.visibility</p:attrName>
                                        </p:attrNameLst>
                                      </p:cBhvr>
                                      <p:to>
                                        <p:strVal val="visible"/>
                                      </p:to>
                                    </p:set>
                                    <p:animEffect transition="in" filter="box(in)">
                                      <p:cBhvr>
                                        <p:cTn id="77" dur="500"/>
                                        <p:tgtEl>
                                          <p:spTgt spid="3484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4818"/>
                                        </p:tgtEl>
                                        <p:attrNameLst>
                                          <p:attrName>style.visibility</p:attrName>
                                        </p:attrNameLst>
                                      </p:cBhvr>
                                      <p:to>
                                        <p:strVal val="visible"/>
                                      </p:to>
                                    </p:set>
                                    <p:animEffect transition="in" filter="blinds(horizontal)">
                                      <p:cBhvr>
                                        <p:cTn id="82" dur="500"/>
                                        <p:tgtEl>
                                          <p:spTgt spid="34818"/>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34851"/>
                                        </p:tgtEl>
                                        <p:attrNameLst>
                                          <p:attrName>style.visibility</p:attrName>
                                        </p:attrNameLst>
                                      </p:cBhvr>
                                      <p:to>
                                        <p:strVal val="visible"/>
                                      </p:to>
                                    </p:set>
                                    <p:animEffect transition="in" filter="diamond(in)">
                                      <p:cBhvr>
                                        <p:cTn id="87" dur="2000"/>
                                        <p:tgtEl>
                                          <p:spTgt spid="34851"/>
                                        </p:tgtEl>
                                      </p:cBhvr>
                                    </p:animEffect>
                                  </p:childTnLst>
                                </p:cTn>
                              </p:par>
                              <p:par>
                                <p:cTn id="88" presetID="8" presetClass="entr" presetSubtype="16" fill="hold" grpId="0" nodeType="withEffect">
                                  <p:stCondLst>
                                    <p:cond delay="0"/>
                                  </p:stCondLst>
                                  <p:childTnLst>
                                    <p:set>
                                      <p:cBhvr>
                                        <p:cTn id="89" dur="1" fill="hold">
                                          <p:stCondLst>
                                            <p:cond delay="0"/>
                                          </p:stCondLst>
                                        </p:cTn>
                                        <p:tgtEl>
                                          <p:spTgt spid="34852"/>
                                        </p:tgtEl>
                                        <p:attrNameLst>
                                          <p:attrName>style.visibility</p:attrName>
                                        </p:attrNameLst>
                                      </p:cBhvr>
                                      <p:to>
                                        <p:strVal val="visible"/>
                                      </p:to>
                                    </p:set>
                                    <p:animEffect transition="in" filter="diamond(in)">
                                      <p:cBhvr>
                                        <p:cTn id="90" dur="2000"/>
                                        <p:tgtEl>
                                          <p:spTgt spid="34852"/>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34854"/>
                                        </p:tgtEl>
                                        <p:attrNameLst>
                                          <p:attrName>style.visibility</p:attrName>
                                        </p:attrNameLst>
                                      </p:cBhvr>
                                      <p:to>
                                        <p:strVal val="visible"/>
                                      </p:to>
                                    </p:set>
                                    <p:animEffect transition="in" filter="checkerboard(across)">
                                      <p:cBhvr>
                                        <p:cTn id="95" dur="500"/>
                                        <p:tgtEl>
                                          <p:spTgt spid="34854"/>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34855"/>
                                        </p:tgtEl>
                                        <p:attrNameLst>
                                          <p:attrName>style.visibility</p:attrName>
                                        </p:attrNameLst>
                                      </p:cBhvr>
                                      <p:to>
                                        <p:strVal val="visible"/>
                                      </p:to>
                                    </p:set>
                                    <p:animEffect transition="in" filter="checkerboard(across)">
                                      <p:cBhvr>
                                        <p:cTn id="98" dur="500"/>
                                        <p:tgtEl>
                                          <p:spTgt spid="34855"/>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34856"/>
                                        </p:tgtEl>
                                        <p:attrNameLst>
                                          <p:attrName>style.visibility</p:attrName>
                                        </p:attrNameLst>
                                      </p:cBhvr>
                                      <p:to>
                                        <p:strVal val="visible"/>
                                      </p:to>
                                    </p:set>
                                    <p:animEffect transition="in" filter="checkerboard(across)">
                                      <p:cBhvr>
                                        <p:cTn id="101" dur="500"/>
                                        <p:tgtEl>
                                          <p:spTgt spid="34856"/>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6" fill="hold" grpId="0" nodeType="clickEffect">
                                  <p:stCondLst>
                                    <p:cond delay="0"/>
                                  </p:stCondLst>
                                  <p:childTnLst>
                                    <p:set>
                                      <p:cBhvr>
                                        <p:cTn id="105" dur="1" fill="hold">
                                          <p:stCondLst>
                                            <p:cond delay="0"/>
                                          </p:stCondLst>
                                        </p:cTn>
                                        <p:tgtEl>
                                          <p:spTgt spid="34853"/>
                                        </p:tgtEl>
                                        <p:attrNameLst>
                                          <p:attrName>style.visibility</p:attrName>
                                        </p:attrNameLst>
                                      </p:cBhvr>
                                      <p:to>
                                        <p:strVal val="visible"/>
                                      </p:to>
                                    </p:set>
                                    <p:animEffect transition="in" filter="barn(inHorizontal)">
                                      <p:cBhvr>
                                        <p:cTn id="106" dur="500"/>
                                        <p:tgtEl>
                                          <p:spTgt spid="34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animBg="1"/>
      <p:bldP spid="34820" grpId="0"/>
      <p:bldP spid="34821" grpId="0"/>
      <p:bldP spid="34826" grpId="0"/>
      <p:bldP spid="34827" grpId="0" animBg="1"/>
      <p:bldP spid="34828" grpId="0"/>
      <p:bldP spid="34846" grpId="0"/>
      <p:bldP spid="34847" grpId="0" animBg="1"/>
      <p:bldP spid="34848" grpId="0"/>
      <p:bldP spid="34849" grpId="0"/>
      <p:bldP spid="34851" grpId="0" animBg="1"/>
      <p:bldP spid="34852" grpId="0"/>
      <p:bldP spid="34853" grpId="0"/>
      <p:bldP spid="34854" grpId="0" animBg="1"/>
      <p:bldP spid="34855" grpId="0"/>
      <p:bldP spid="34856" grpId="0"/>
      <p:bldP spid="34857" grpId="0" animBg="1"/>
      <p:bldP spid="34858" grpId="0" animBg="1"/>
      <p:bldP spid="34860" grpId="0"/>
      <p:bldP spid="348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1" descr="________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10275" y="3403304"/>
            <a:ext cx="1847850" cy="162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WordArt 17"/>
          <p:cNvSpPr>
            <a:spLocks noChangeArrowheads="1" noChangeShapeType="1" noTextEdit="1"/>
          </p:cNvSpPr>
          <p:nvPr/>
        </p:nvSpPr>
        <p:spPr bwMode="auto">
          <a:xfrm>
            <a:off x="9898924" y="2235703"/>
            <a:ext cx="1928813" cy="785812"/>
          </a:xfrm>
          <a:prstGeom prst="rect">
            <a:avLst/>
          </a:prstGeom>
        </p:spPr>
        <p:txBody>
          <a:bodyPr wrap="none" fromWordArt="1">
            <a:prstTxWarp prst="textSlantUp">
              <a:avLst>
                <a:gd name="adj" fmla="val 49690"/>
              </a:avLst>
            </a:prstTxWarp>
          </a:bodyPr>
          <a:lstStyle/>
          <a:p>
            <a:pPr algn="ctr"/>
            <a:r>
              <a:rPr lang="zh-CN" altLang="en-US" sz="36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mn-ea"/>
                <a:ea typeface="+mn-ea"/>
                <a:cs typeface="+mn-ea"/>
              </a:rPr>
              <a:t>你能做吗？</a:t>
            </a:r>
          </a:p>
        </p:txBody>
      </p:sp>
      <p:sp>
        <p:nvSpPr>
          <p:cNvPr id="21" name="Text Box 2"/>
          <p:cNvSpPr txBox="1">
            <a:spLocks noChangeArrowheads="1"/>
          </p:cNvSpPr>
          <p:nvPr/>
        </p:nvSpPr>
        <p:spPr bwMode="auto">
          <a:xfrm>
            <a:off x="697720" y="2123073"/>
            <a:ext cx="8856663" cy="2792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indent="457200" fontAlgn="base">
              <a:lnSpc>
                <a:spcPct val="120000"/>
              </a:lnSpc>
              <a:spcBef>
                <a:spcPct val="0"/>
              </a:spcBef>
              <a:spcAft>
                <a:spcPct val="0"/>
              </a:spcAft>
              <a:defRPr kumimoji="0"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defRPr>
            </a:lvl1pPr>
            <a:lvl2pPr marL="742950" indent="-285750" eaLnBrk="0" hangingPunct="0">
              <a:defRPr kumimoji="1">
                <a:latin typeface="Arial" panose="020B0604020202020204" pitchFamily="34" charset="0"/>
                <a:ea typeface="MS PGothic" panose="020B0600070205080204" pitchFamily="34" charset="-128"/>
              </a:defRPr>
            </a:lvl2pPr>
            <a:lvl3pPr marL="1143000" indent="-228600" eaLnBrk="0" hangingPunct="0">
              <a:defRPr kumimoji="1">
                <a:latin typeface="Arial" panose="020B0604020202020204" pitchFamily="34" charset="0"/>
                <a:ea typeface="MS PGothic" panose="020B0600070205080204" pitchFamily="34" charset="-128"/>
              </a:defRPr>
            </a:lvl3pPr>
            <a:lvl4pPr marL="1600200" indent="-228600" eaLnBrk="0" hangingPunct="0">
              <a:defRPr kumimoji="1">
                <a:latin typeface="Arial" panose="020B0604020202020204" pitchFamily="34" charset="0"/>
                <a:ea typeface="MS PGothic" panose="020B0600070205080204" pitchFamily="34" charset="-128"/>
              </a:defRPr>
            </a:lvl4pPr>
            <a:lvl5pPr marL="2057400" indent="-228600" eaLnBrk="0" hangingPunct="0">
              <a:defRPr kumimoji="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latin typeface="Arial" panose="020B0604020202020204" pitchFamily="34" charset="0"/>
                <a:ea typeface="MS PGothic" panose="020B0600070205080204" pitchFamily="34" charset="-128"/>
              </a:defRPr>
            </a:lvl9pPr>
          </a:lstStyle>
          <a:p>
            <a:pPr>
              <a:lnSpc>
                <a:spcPct val="150000"/>
              </a:lnSpc>
            </a:pPr>
            <a:r>
              <a:rPr lang="en-US" altLang="zh-CN" sz="2400"/>
              <a:t>2</a:t>
            </a:r>
            <a:r>
              <a:rPr lang="zh-CN" altLang="en-US" sz="2400"/>
              <a:t>．下表列出了标准大气压下</a:t>
            </a:r>
            <a:r>
              <a:rPr lang="en-US" altLang="zh-CN" sz="2400"/>
              <a:t>3</a:t>
            </a:r>
            <a:r>
              <a:rPr lang="zh-CN" altLang="en-US" sz="2400"/>
              <a:t>种气体的沸点。现把这</a:t>
            </a:r>
            <a:r>
              <a:rPr lang="en-US" altLang="zh-CN" sz="2400"/>
              <a:t>3</a:t>
            </a:r>
            <a:r>
              <a:rPr lang="zh-CN" altLang="en-US" sz="2400"/>
              <a:t>种气体的混合气体通过液化后再逐渐提高温度的方法分离出来，则先后得到的气体的顺序是（  　　 ）</a:t>
            </a:r>
          </a:p>
          <a:p>
            <a:pPr>
              <a:lnSpc>
                <a:spcPct val="150000"/>
              </a:lnSpc>
            </a:pPr>
            <a:r>
              <a:rPr lang="en-US" altLang="zh-CN" sz="2400"/>
              <a:t>A</a:t>
            </a:r>
            <a:r>
              <a:rPr lang="zh-CN" altLang="en-US" sz="2400"/>
              <a:t>．氧、氢、氮  </a:t>
            </a:r>
            <a:r>
              <a:rPr lang="zh-CN" altLang="en-US" sz="2400" smtClean="0"/>
              <a:t>　　  </a:t>
            </a:r>
            <a:r>
              <a:rPr lang="en-US" altLang="zh-CN" sz="2400"/>
              <a:t>B</a:t>
            </a:r>
            <a:r>
              <a:rPr lang="zh-CN" altLang="en-US" sz="2400"/>
              <a:t>．氢、氧、氮</a:t>
            </a:r>
          </a:p>
          <a:p>
            <a:pPr>
              <a:lnSpc>
                <a:spcPct val="150000"/>
              </a:lnSpc>
            </a:pPr>
            <a:r>
              <a:rPr lang="en-US" altLang="zh-CN" sz="2400"/>
              <a:t>C</a:t>
            </a:r>
            <a:r>
              <a:rPr lang="zh-CN" altLang="en-US" sz="2400"/>
              <a:t>．氢、氮、氧   </a:t>
            </a:r>
            <a:r>
              <a:rPr lang="zh-CN" altLang="en-US" sz="2400" smtClean="0"/>
              <a:t>　　 </a:t>
            </a:r>
            <a:r>
              <a:rPr lang="en-US" altLang="zh-CN" sz="2400"/>
              <a:t>D</a:t>
            </a:r>
            <a:r>
              <a:rPr lang="zh-CN" altLang="en-US" sz="2400"/>
              <a:t>．氧、氮、氢</a:t>
            </a:r>
          </a:p>
        </p:txBody>
      </p:sp>
      <p:graphicFrame>
        <p:nvGraphicFramePr>
          <p:cNvPr id="22" name="Group 3"/>
          <p:cNvGraphicFramePr>
            <a:graphicFrameLocks noGrp="1"/>
          </p:cNvGraphicFramePr>
          <p:nvPr/>
        </p:nvGraphicFramePr>
        <p:xfrm>
          <a:off x="1078952" y="5134339"/>
          <a:ext cx="7989660" cy="1013051"/>
        </p:xfrm>
        <a:graphic>
          <a:graphicData uri="http://schemas.openxmlformats.org/drawingml/2006/table">
            <a:tbl>
              <a:tblPr/>
              <a:tblGrid>
                <a:gridCol w="1997040"/>
                <a:gridCol w="1998540"/>
                <a:gridCol w="1997040"/>
                <a:gridCol w="1997040"/>
              </a:tblGrid>
              <a:tr h="533556">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1" lang="zh-CN" altLang="en-US"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物质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1" lang="zh-CN" altLang="en-US"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1" lang="zh-CN" altLang="en-US"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1" lang="zh-CN" altLang="en-US"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9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1" lang="zh-CN" altLang="en-US"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沸点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1" lang="zh-CN" altLang="en-US"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a:t>
                      </a:r>
                      <a:r>
                        <a:rPr kumimoji="1" lang="en-US" altLang="zh-CN"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1" lang="zh-CN" altLang="en-US"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a:t>
                      </a:r>
                      <a:r>
                        <a:rPr kumimoji="1" lang="en-US" altLang="zh-CN"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253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1" lang="zh-CN" altLang="en-US"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a:t>
                      </a:r>
                      <a:r>
                        <a:rPr kumimoji="1" lang="en-US" altLang="zh-CN" sz="2400" b="1" i="0" u="none" strike="noStrike" cap="none" normalizeH="0" baseline="0" smtClean="0">
                          <a:ln>
                            <a:noFill/>
                          </a:ln>
                          <a:solidFill>
                            <a:srgbClr val="3000B8"/>
                          </a:solidFill>
                          <a:effectLst/>
                          <a:latin typeface="宋体" panose="02010600030101010101" pitchFamily="2" charset="-122"/>
                          <a:ea typeface="宋体" panose="02010600030101010101" pitchFamily="2" charset="-122"/>
                        </a:rPr>
                        <a:t>196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 name="文本框 5"/>
          <p:cNvSpPr txBox="1">
            <a:spLocks noChangeArrowheads="1"/>
          </p:cNvSpPr>
          <p:nvPr/>
        </p:nvSpPr>
        <p:spPr bwMode="auto">
          <a:xfrm>
            <a:off x="744139" y="1062036"/>
            <a:ext cx="885666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457200" eaLnBrk="0" hangingPunct="0">
              <a:lnSpc>
                <a:spcPct val="150000"/>
              </a:lnSpc>
            </a:pPr>
            <a:r>
              <a:rPr lang="en-US" altLang="zh-CN" sz="2400" b="1" smtClean="0">
                <a:latin typeface="Times New Roman" panose="02020603050405020304" pitchFamily="18" charset="0"/>
                <a:cs typeface="Times New Roman" panose="02020603050405020304" pitchFamily="18" charset="0"/>
              </a:rPr>
              <a:t>1</a:t>
            </a:r>
            <a:r>
              <a:rPr lang="zh-CN" altLang="en-US" sz="2400" b="1" smtClean="0">
                <a:latin typeface="Times New Roman" panose="02020603050405020304" pitchFamily="18" charset="0"/>
                <a:cs typeface="Times New Roman" panose="02020603050405020304" pitchFamily="18" charset="0"/>
              </a:rPr>
              <a:t>．夏</a:t>
            </a:r>
            <a:r>
              <a:rPr lang="zh-CN" altLang="en-US" sz="2400" b="1">
                <a:latin typeface="Times New Roman" panose="02020603050405020304" pitchFamily="18" charset="0"/>
                <a:cs typeface="Times New Roman" panose="02020603050405020304" pitchFamily="18" charset="0"/>
              </a:rPr>
              <a:t>天从冰箱中取出的鸡蛋，常看到鸡蛋先湿后干的现象，此现象反映的物态变化过程</a:t>
            </a:r>
            <a:r>
              <a:rPr lang="zh-CN" altLang="en-US" sz="2400" b="1" smtClean="0">
                <a:latin typeface="Times New Roman" panose="02020603050405020304" pitchFamily="18" charset="0"/>
                <a:cs typeface="Times New Roman" panose="02020603050405020304" pitchFamily="18" charset="0"/>
              </a:rPr>
              <a:t>是</a:t>
            </a:r>
            <a:r>
              <a:rPr lang="en-US" altLang="zh-CN" sz="2400" b="1" smtClean="0">
                <a:latin typeface="Times New Roman" panose="02020603050405020304" pitchFamily="18" charset="0"/>
                <a:cs typeface="Times New Roman" panose="02020603050405020304" pitchFamily="18" charset="0"/>
              </a:rPr>
              <a:t>__________________</a:t>
            </a:r>
            <a:r>
              <a:rPr lang="zh-CN" altLang="en-US" sz="2400" b="1" smtClean="0">
                <a:latin typeface="Times New Roman" panose="02020603050405020304" pitchFamily="18" charset="0"/>
                <a:cs typeface="Times New Roman" panose="02020603050405020304" pitchFamily="18" charset="0"/>
              </a:rPr>
              <a:t>。</a:t>
            </a:r>
            <a:endParaRPr lang="zh-CN" altLang="en-US" sz="2400" b="1">
              <a:latin typeface="Times New Roman" panose="02020603050405020304" pitchFamily="18" charset="0"/>
              <a:cs typeface="Times New Roman" panose="02020603050405020304" pitchFamily="18" charset="0"/>
            </a:endParaRPr>
          </a:p>
        </p:txBody>
      </p:sp>
      <p:sp>
        <p:nvSpPr>
          <p:cNvPr id="24" name="文本框 23"/>
          <p:cNvSpPr txBox="1">
            <a:spLocks noChangeArrowheads="1"/>
          </p:cNvSpPr>
          <p:nvPr/>
        </p:nvSpPr>
        <p:spPr bwMode="auto">
          <a:xfrm>
            <a:off x="5073782" y="1653017"/>
            <a:ext cx="29527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lang="zh-CN" altLang="en-US" sz="2400">
                <a:solidFill>
                  <a:srgbClr val="FF0000"/>
                </a:solidFill>
                <a:ea typeface="黑体" panose="02010609060101010101" pitchFamily="49" charset="-122"/>
              </a:rPr>
              <a:t>先液化后汽化</a:t>
            </a:r>
          </a:p>
        </p:txBody>
      </p:sp>
      <p:sp>
        <p:nvSpPr>
          <p:cNvPr id="25" name="文本框 24"/>
          <p:cNvSpPr txBox="1">
            <a:spLocks noChangeArrowheads="1"/>
          </p:cNvSpPr>
          <p:nvPr/>
        </p:nvSpPr>
        <p:spPr bwMode="auto">
          <a:xfrm>
            <a:off x="4018335" y="3323402"/>
            <a:ext cx="7244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a:t>
            </a:r>
            <a:endPar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9" name="组合 18"/>
          <p:cNvGrpSpPr/>
          <p:nvPr/>
        </p:nvGrpSpPr>
        <p:grpSpPr>
          <a:xfrm>
            <a:off x="402739" y="21978"/>
            <a:ext cx="3496087" cy="1003300"/>
            <a:chOff x="402739" y="21978"/>
            <a:chExt cx="3496087" cy="1003300"/>
          </a:xfrm>
        </p:grpSpPr>
        <p:sp>
          <p:nvSpPr>
            <p:cNvPr id="20" name="TextBox 2"/>
            <p:cNvSpPr txBox="1"/>
            <p:nvPr/>
          </p:nvSpPr>
          <p:spPr bwMode="auto">
            <a:xfrm>
              <a:off x="1190236" y="248322"/>
              <a:ext cx="2708590" cy="646331"/>
            </a:xfrm>
            <a:prstGeom prst="rect">
              <a:avLst/>
            </a:prstGeom>
            <a:noFill/>
          </p:spPr>
          <p:txBody>
            <a:bodyPr wrap="square">
              <a:spAutoFit/>
            </a:bodyPr>
            <a:lstStyle/>
            <a:p>
              <a:pPr eaLnBrk="1" fontAlgn="auto" hangingPunct="1">
                <a:spcBef>
                  <a:spcPts val="0"/>
                </a:spcBef>
                <a:spcAft>
                  <a:spcPts val="0"/>
                </a:spcAft>
                <a:defRPr/>
              </a:pPr>
              <a:r>
                <a:rPr lang="zh-CN" altLang="en-US" sz="3600" b="1" dirty="0" smtClean="0">
                  <a:solidFill>
                    <a:srgbClr val="009FB9"/>
                  </a:solidFill>
                  <a:latin typeface="+mj-ea"/>
                  <a:ea typeface="+mj-ea"/>
                </a:rPr>
                <a:t>课 堂 练 习</a:t>
              </a:r>
              <a:endParaRPr lang="zh-CN" altLang="en-US" sz="3600" b="1" dirty="0">
                <a:solidFill>
                  <a:srgbClr val="009FB9"/>
                </a:solidFill>
                <a:latin typeface="+mj-ea"/>
                <a:ea typeface="+mj-ea"/>
              </a:endParaRPr>
            </a:p>
          </p:txBody>
        </p:sp>
        <p:grpSp>
          <p:nvGrpSpPr>
            <p:cNvPr id="26" name="组合 25"/>
            <p:cNvGrpSpPr/>
            <p:nvPr/>
          </p:nvGrpSpPr>
          <p:grpSpPr>
            <a:xfrm>
              <a:off x="402739" y="21978"/>
              <a:ext cx="3346936" cy="1003300"/>
              <a:chOff x="402739" y="21978"/>
              <a:chExt cx="3346936" cy="1003300"/>
            </a:xfrm>
          </p:grpSpPr>
          <p:cxnSp>
            <p:nvCxnSpPr>
              <p:cNvPr id="27" name="直接连接符 26"/>
              <p:cNvCxnSpPr/>
              <p:nvPr/>
            </p:nvCxnSpPr>
            <p:spPr bwMode="auto">
              <a:xfrm>
                <a:off x="736656" y="860108"/>
                <a:ext cx="3013019"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pic>
            <p:nvPicPr>
              <p:cNvPr id="28" name="图片 27" descr="标题2"/>
              <p:cNvPicPr>
                <a:picLocks noChangeAspect="1"/>
              </p:cNvPicPr>
              <p:nvPr/>
            </p:nvPicPr>
            <p:blipFill>
              <a:blip r:embed="rId3" cstate="print"/>
              <a:stretch>
                <a:fillRect/>
              </a:stretch>
            </p:blipFill>
            <p:spPr>
              <a:xfrm>
                <a:off x="402739" y="21978"/>
                <a:ext cx="1003300" cy="1003300"/>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blinds(horizontal)">
                                      <p:cBhvr>
                                        <p:cTn id="1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框 1"/>
          <p:cNvSpPr txBox="1">
            <a:spLocks noChangeArrowheads="1"/>
          </p:cNvSpPr>
          <p:nvPr/>
        </p:nvSpPr>
        <p:spPr bwMode="auto">
          <a:xfrm>
            <a:off x="1260383" y="943525"/>
            <a:ext cx="7729699" cy="2091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800" b="1" smtClean="0">
                <a:latin typeface="宋体" panose="02010600030101010101" pitchFamily="2" charset="-122"/>
                <a:cs typeface="Times New Roman" panose="02020603050405020304" pitchFamily="18" charset="0"/>
              </a:rPr>
              <a:t>3</a:t>
            </a:r>
            <a:r>
              <a:rPr lang="zh-CN" altLang="en-US" sz="2800" b="1" smtClean="0">
                <a:latin typeface="宋体" panose="02010600030101010101" pitchFamily="2" charset="-122"/>
                <a:cs typeface="Times New Roman" panose="02020603050405020304" pitchFamily="18" charset="0"/>
              </a:rPr>
              <a:t>．水</a:t>
            </a:r>
            <a:r>
              <a:rPr lang="zh-CN" altLang="en-US" sz="2800" b="1">
                <a:latin typeface="宋体" panose="02010600030101010101" pitchFamily="2" charset="-122"/>
                <a:cs typeface="Times New Roman" panose="02020603050405020304" pitchFamily="18" charset="0"/>
              </a:rPr>
              <a:t>壶中的水沸腾后仍给它继续加热，水壶中水的温度</a:t>
            </a:r>
            <a:r>
              <a:rPr lang="zh-CN" altLang="en-US" sz="2800" b="1" smtClean="0">
                <a:latin typeface="宋体" panose="02010600030101010101" pitchFamily="2" charset="-122"/>
                <a:cs typeface="Times New Roman" panose="02020603050405020304" pitchFamily="18" charset="0"/>
              </a:rPr>
              <a:t>将（</a:t>
            </a:r>
            <a:r>
              <a:rPr lang="zh-CN" altLang="en-US" sz="2800" b="1">
                <a:latin typeface="宋体" panose="02010600030101010101" pitchFamily="2" charset="-122"/>
                <a:cs typeface="Times New Roman" panose="02020603050405020304" pitchFamily="18" charset="0"/>
              </a:rPr>
              <a:t>　　）</a:t>
            </a:r>
          </a:p>
          <a:p>
            <a:pPr>
              <a:lnSpc>
                <a:spcPct val="120000"/>
              </a:lnSpc>
            </a:pPr>
            <a:r>
              <a:rPr lang="zh-CN" altLang="en-US" sz="2800" b="1">
                <a:latin typeface="宋体" panose="02010600030101010101" pitchFamily="2" charset="-122"/>
                <a:cs typeface="Times New Roman" panose="02020603050405020304" pitchFamily="18" charset="0"/>
              </a:rPr>
              <a:t>Ａ．继续升</a:t>
            </a:r>
            <a:r>
              <a:rPr lang="zh-CN" altLang="en-US" sz="2800" b="1" smtClean="0">
                <a:latin typeface="宋体" panose="02010600030101010101" pitchFamily="2" charset="-122"/>
                <a:cs typeface="Times New Roman" panose="02020603050405020304" pitchFamily="18" charset="0"/>
              </a:rPr>
              <a:t>高    Ｂ</a:t>
            </a:r>
            <a:r>
              <a:rPr lang="zh-CN" altLang="en-US" sz="2800" b="1">
                <a:latin typeface="宋体" panose="02010600030101010101" pitchFamily="2" charset="-122"/>
                <a:cs typeface="Times New Roman" panose="02020603050405020304" pitchFamily="18" charset="0"/>
              </a:rPr>
              <a:t>．保持不变</a:t>
            </a:r>
          </a:p>
          <a:p>
            <a:pPr>
              <a:lnSpc>
                <a:spcPct val="120000"/>
              </a:lnSpc>
            </a:pPr>
            <a:r>
              <a:rPr lang="zh-CN" altLang="en-US" sz="2800" b="1">
                <a:latin typeface="宋体" panose="02010600030101010101" pitchFamily="2" charset="-122"/>
                <a:cs typeface="Times New Roman" panose="02020603050405020304" pitchFamily="18" charset="0"/>
              </a:rPr>
              <a:t>Ｃ．缓慢降</a:t>
            </a:r>
            <a:r>
              <a:rPr lang="zh-CN" altLang="en-US" sz="2800" b="1" smtClean="0">
                <a:latin typeface="宋体" panose="02010600030101010101" pitchFamily="2" charset="-122"/>
                <a:cs typeface="Times New Roman" panose="02020603050405020304" pitchFamily="18" charset="0"/>
              </a:rPr>
              <a:t>低    Ｄ</a:t>
            </a:r>
            <a:r>
              <a:rPr lang="zh-CN" altLang="en-US" sz="2800" b="1">
                <a:latin typeface="宋体" panose="02010600030101010101" pitchFamily="2" charset="-122"/>
                <a:cs typeface="Times New Roman" panose="02020603050405020304" pitchFamily="18" charset="0"/>
              </a:rPr>
              <a:t>．忽高忽低</a:t>
            </a:r>
          </a:p>
        </p:txBody>
      </p:sp>
      <p:sp>
        <p:nvSpPr>
          <p:cNvPr id="71686" name="文本框 71685"/>
          <p:cNvSpPr txBox="1">
            <a:spLocks noChangeArrowheads="1"/>
          </p:cNvSpPr>
          <p:nvPr/>
        </p:nvSpPr>
        <p:spPr bwMode="auto">
          <a:xfrm>
            <a:off x="3540151" y="1437943"/>
            <a:ext cx="9655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B</a:t>
            </a:r>
            <a:endParaRPr lang="en-US" altLang="zh-CN" sz="28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Picture 21" descr="________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93706" y="3602678"/>
            <a:ext cx="1847850" cy="162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WordArt 17"/>
          <p:cNvSpPr>
            <a:spLocks noChangeArrowheads="1" noChangeShapeType="1" noTextEdit="1"/>
          </p:cNvSpPr>
          <p:nvPr/>
        </p:nvSpPr>
        <p:spPr bwMode="auto">
          <a:xfrm>
            <a:off x="9334625" y="2321276"/>
            <a:ext cx="1928813" cy="785812"/>
          </a:xfrm>
          <a:prstGeom prst="rect">
            <a:avLst/>
          </a:prstGeom>
        </p:spPr>
        <p:txBody>
          <a:bodyPr wrap="none" fromWordArt="1">
            <a:prstTxWarp prst="textSlantUp">
              <a:avLst>
                <a:gd name="adj" fmla="val 49690"/>
              </a:avLst>
            </a:prstTxWarp>
          </a:bodyPr>
          <a:lstStyle/>
          <a:p>
            <a:pPr algn="ctr"/>
            <a:r>
              <a:rPr lang="zh-CN" altLang="en-US" sz="36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mn-ea"/>
                <a:ea typeface="+mn-ea"/>
                <a:cs typeface="+mn-ea"/>
              </a:rPr>
              <a:t>你能做吗？</a:t>
            </a:r>
          </a:p>
        </p:txBody>
      </p:sp>
      <p:sp>
        <p:nvSpPr>
          <p:cNvPr id="16" name="Text Box 2"/>
          <p:cNvSpPr txBox="1">
            <a:spLocks noChangeArrowheads="1"/>
          </p:cNvSpPr>
          <p:nvPr/>
        </p:nvSpPr>
        <p:spPr bwMode="auto">
          <a:xfrm>
            <a:off x="707078" y="3107088"/>
            <a:ext cx="8283004" cy="3194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indent="457200" algn="l">
              <a:lnSpc>
                <a:spcPct val="120000"/>
              </a:lnSpc>
              <a:spcBef>
                <a:spcPts val="0"/>
              </a:spcBef>
            </a:pPr>
            <a:r>
              <a:rPr lang="en-US" altLang="zh-CN" sz="2800" b="1" smtClean="0">
                <a:latin typeface="Times New Roman" panose="02020603050405020304" pitchFamily="18" charset="0"/>
                <a:ea typeface="宋体" panose="02010600030101010101" pitchFamily="2" charset="-122"/>
              </a:rPr>
              <a:t>4</a:t>
            </a:r>
            <a:r>
              <a:rPr lang="zh-CN" altLang="en-US" sz="2800" b="1" smtClean="0">
                <a:latin typeface="Times New Roman" panose="02020603050405020304" pitchFamily="18" charset="0"/>
                <a:ea typeface="宋体" panose="02010600030101010101" pitchFamily="2" charset="-122"/>
              </a:rPr>
              <a:t>．</a:t>
            </a:r>
            <a:r>
              <a:rPr lang="zh-CN" altLang="zh-CN" sz="2800" b="1" smtClean="0">
                <a:latin typeface="Times New Roman" panose="02020603050405020304" pitchFamily="18" charset="0"/>
                <a:ea typeface="宋体" panose="02010600030101010101" pitchFamily="2" charset="-122"/>
              </a:rPr>
              <a:t>打</a:t>
            </a:r>
            <a:r>
              <a:rPr lang="zh-CN" altLang="zh-CN" sz="2800" b="1">
                <a:latin typeface="Times New Roman" panose="02020603050405020304" pitchFamily="18" charset="0"/>
                <a:ea typeface="宋体" panose="02010600030101010101" pitchFamily="2" charset="-122"/>
              </a:rPr>
              <a:t>预防针用酒精棉球涂在皮肤上消毒，有凉的感觉，这是因为（   </a:t>
            </a:r>
            <a:r>
              <a:rPr lang="zh-CN" altLang="en-US" sz="2800" b="1" smtClean="0">
                <a:latin typeface="Times New Roman" panose="02020603050405020304" pitchFamily="18" charset="0"/>
                <a:ea typeface="宋体" panose="02010600030101010101" pitchFamily="2" charset="-122"/>
              </a:rPr>
              <a:t>　</a:t>
            </a:r>
            <a:r>
              <a:rPr lang="zh-CN" altLang="zh-CN" sz="2800" b="1" smtClean="0">
                <a:latin typeface="Times New Roman" panose="02020603050405020304" pitchFamily="18" charset="0"/>
                <a:ea typeface="宋体" panose="02010600030101010101" pitchFamily="2" charset="-122"/>
              </a:rPr>
              <a:t> </a:t>
            </a:r>
            <a:r>
              <a:rPr lang="zh-CN" altLang="zh-CN" sz="2800" b="1">
                <a:latin typeface="Times New Roman" panose="02020603050405020304" pitchFamily="18" charset="0"/>
                <a:ea typeface="宋体" panose="02010600030101010101" pitchFamily="2" charset="-122"/>
              </a:rPr>
              <a:t>）</a:t>
            </a:r>
          </a:p>
          <a:p>
            <a:pPr indent="457200" algn="l">
              <a:lnSpc>
                <a:spcPct val="120000"/>
              </a:lnSpc>
              <a:spcBef>
                <a:spcPts val="0"/>
              </a:spcBef>
            </a:pPr>
            <a:r>
              <a:rPr lang="en-US" altLang="zh-CN" sz="2800" b="1" smtClean="0">
                <a:latin typeface="Times New Roman" panose="02020603050405020304" pitchFamily="18" charset="0"/>
                <a:ea typeface="宋体" panose="02010600030101010101" pitchFamily="2" charset="-122"/>
              </a:rPr>
              <a:t>A</a:t>
            </a:r>
            <a:r>
              <a:rPr lang="zh-CN" altLang="en-US" sz="2800" b="1" smtClean="0">
                <a:latin typeface="Times New Roman" panose="02020603050405020304" pitchFamily="18" charset="0"/>
                <a:ea typeface="宋体" panose="02010600030101010101" pitchFamily="2" charset="-122"/>
              </a:rPr>
              <a:t>．</a:t>
            </a:r>
            <a:r>
              <a:rPr lang="zh-CN" altLang="zh-CN" sz="2800" b="1" smtClean="0">
                <a:latin typeface="Times New Roman" panose="02020603050405020304" pitchFamily="18" charset="0"/>
                <a:ea typeface="宋体" panose="02010600030101010101" pitchFamily="2" charset="-122"/>
              </a:rPr>
              <a:t>酒</a:t>
            </a:r>
            <a:r>
              <a:rPr lang="zh-CN" altLang="zh-CN" sz="2800" b="1">
                <a:latin typeface="Times New Roman" panose="02020603050405020304" pitchFamily="18" charset="0"/>
                <a:ea typeface="宋体" panose="02010600030101010101" pitchFamily="2" charset="-122"/>
              </a:rPr>
              <a:t>精温度低</a:t>
            </a:r>
          </a:p>
          <a:p>
            <a:pPr indent="457200" algn="l">
              <a:lnSpc>
                <a:spcPct val="120000"/>
              </a:lnSpc>
              <a:spcBef>
                <a:spcPts val="0"/>
              </a:spcBef>
            </a:pPr>
            <a:r>
              <a:rPr lang="en-US" altLang="zh-CN" sz="2800" b="1" smtClean="0">
                <a:latin typeface="Times New Roman" panose="02020603050405020304" pitchFamily="18" charset="0"/>
                <a:ea typeface="宋体" panose="02010600030101010101" pitchFamily="2" charset="-122"/>
              </a:rPr>
              <a:t>B</a:t>
            </a:r>
            <a:r>
              <a:rPr lang="zh-CN" altLang="en-US" sz="2800" b="1" smtClean="0">
                <a:latin typeface="Times New Roman" panose="02020603050405020304" pitchFamily="18" charset="0"/>
                <a:ea typeface="宋体" panose="02010600030101010101" pitchFamily="2" charset="-122"/>
              </a:rPr>
              <a:t>．</a:t>
            </a:r>
            <a:r>
              <a:rPr lang="zh-CN" altLang="zh-CN" sz="2800" b="1" smtClean="0">
                <a:latin typeface="Times New Roman" panose="02020603050405020304" pitchFamily="18" charset="0"/>
                <a:ea typeface="宋体" panose="02010600030101010101" pitchFamily="2" charset="-122"/>
              </a:rPr>
              <a:t>酒</a:t>
            </a:r>
            <a:r>
              <a:rPr lang="zh-CN" altLang="zh-CN" sz="2800" b="1">
                <a:latin typeface="Times New Roman" panose="02020603050405020304" pitchFamily="18" charset="0"/>
                <a:ea typeface="宋体" panose="02010600030101010101" pitchFamily="2" charset="-122"/>
              </a:rPr>
              <a:t>精会挥发</a:t>
            </a:r>
          </a:p>
          <a:p>
            <a:pPr indent="457200" algn="l">
              <a:lnSpc>
                <a:spcPct val="120000"/>
              </a:lnSpc>
              <a:spcBef>
                <a:spcPts val="0"/>
              </a:spcBef>
            </a:pPr>
            <a:r>
              <a:rPr lang="en-US" altLang="zh-CN" sz="2800" b="1" smtClean="0">
                <a:latin typeface="Times New Roman" panose="02020603050405020304" pitchFamily="18" charset="0"/>
                <a:ea typeface="宋体" panose="02010600030101010101" pitchFamily="2" charset="-122"/>
              </a:rPr>
              <a:t>C</a:t>
            </a:r>
            <a:r>
              <a:rPr lang="zh-CN" altLang="en-US" sz="2800" b="1" smtClean="0">
                <a:latin typeface="Times New Roman" panose="02020603050405020304" pitchFamily="18" charset="0"/>
                <a:ea typeface="宋体" panose="02010600030101010101" pitchFamily="2" charset="-122"/>
              </a:rPr>
              <a:t>．</a:t>
            </a:r>
            <a:r>
              <a:rPr lang="zh-CN" altLang="zh-CN" sz="2800" b="1" smtClean="0">
                <a:latin typeface="Times New Roman" panose="02020603050405020304" pitchFamily="18" charset="0"/>
                <a:ea typeface="宋体" panose="02010600030101010101" pitchFamily="2" charset="-122"/>
              </a:rPr>
              <a:t>酒</a:t>
            </a:r>
            <a:r>
              <a:rPr lang="zh-CN" altLang="zh-CN" sz="2800" b="1">
                <a:latin typeface="Times New Roman" panose="02020603050405020304" pitchFamily="18" charset="0"/>
                <a:ea typeface="宋体" panose="02010600030101010101" pitchFamily="2" charset="-122"/>
              </a:rPr>
              <a:t>精蒸发从人皮肤上吸热而致冷</a:t>
            </a:r>
          </a:p>
          <a:p>
            <a:pPr indent="457200" algn="l">
              <a:lnSpc>
                <a:spcPct val="120000"/>
              </a:lnSpc>
              <a:spcBef>
                <a:spcPts val="0"/>
              </a:spcBef>
            </a:pPr>
            <a:r>
              <a:rPr lang="en-US" altLang="zh-CN" sz="2800" b="1" smtClean="0">
                <a:latin typeface="Times New Roman" panose="02020603050405020304" pitchFamily="18" charset="0"/>
                <a:ea typeface="宋体" panose="02010600030101010101" pitchFamily="2" charset="-122"/>
              </a:rPr>
              <a:t>D</a:t>
            </a:r>
            <a:r>
              <a:rPr lang="zh-CN" altLang="en-US" sz="2800" b="1" smtClean="0">
                <a:latin typeface="Times New Roman" panose="02020603050405020304" pitchFamily="18" charset="0"/>
                <a:ea typeface="宋体" panose="02010600030101010101" pitchFamily="2" charset="-122"/>
              </a:rPr>
              <a:t>．</a:t>
            </a:r>
            <a:r>
              <a:rPr lang="zh-CN" altLang="zh-CN" sz="2800" b="1" smtClean="0">
                <a:latin typeface="Times New Roman" panose="02020603050405020304" pitchFamily="18" charset="0"/>
                <a:ea typeface="宋体" panose="02010600030101010101" pitchFamily="2" charset="-122"/>
              </a:rPr>
              <a:t>以</a:t>
            </a:r>
            <a:r>
              <a:rPr lang="zh-CN" altLang="zh-CN" sz="2800" b="1">
                <a:latin typeface="Times New Roman" panose="02020603050405020304" pitchFamily="18" charset="0"/>
                <a:ea typeface="宋体" panose="02010600030101010101" pitchFamily="2" charset="-122"/>
              </a:rPr>
              <a:t>上说法都不对</a:t>
            </a:r>
          </a:p>
        </p:txBody>
      </p:sp>
      <p:sp>
        <p:nvSpPr>
          <p:cNvPr id="17" name="Text Box 3"/>
          <p:cNvSpPr txBox="1">
            <a:spLocks noChangeArrowheads="1"/>
          </p:cNvSpPr>
          <p:nvPr/>
        </p:nvSpPr>
        <p:spPr bwMode="auto">
          <a:xfrm>
            <a:off x="4162780" y="3576785"/>
            <a:ext cx="685800" cy="596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130000"/>
              </a:lnSpc>
              <a:spcBef>
                <a:spcPts val="0"/>
              </a:spcBef>
            </a:pPr>
            <a:r>
              <a:rPr lang="en-US" altLang="zh-CN" sz="2800" b="1">
                <a:solidFill>
                  <a:srgbClr val="FF3300"/>
                </a:solidFill>
                <a:latin typeface="Times New Roman" panose="02020603050405020304" pitchFamily="18" charset="0"/>
                <a:ea typeface="宋体" panose="02010600030101010101" pitchFamily="2"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6">
                                            <p:txEl>
                                              <p:pRg st="0" end="0"/>
                                            </p:txEl>
                                          </p:spTgt>
                                        </p:tgtEl>
                                        <p:attrNameLst>
                                          <p:attrName>style.visibility</p:attrName>
                                        </p:attrNameLst>
                                      </p:cBhvr>
                                      <p:to>
                                        <p:strVal val="visible"/>
                                      </p:to>
                                    </p:set>
                                    <p:animEffect transition="in" filter="blinds(horizontal)">
                                      <p:cBhvr>
                                        <p:cTn id="7" dur="500"/>
                                        <p:tgtEl>
                                          <p:spTgt spid="716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lide(fromBottom)">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Object 2"/>
          <p:cNvGraphicFramePr>
            <a:graphicFrameLocks noChangeAspect="1"/>
          </p:cNvGraphicFramePr>
          <p:nvPr/>
        </p:nvGraphicFramePr>
        <p:xfrm>
          <a:off x="497340" y="441903"/>
          <a:ext cx="10726738" cy="4078287"/>
        </p:xfrm>
        <a:graphic>
          <a:graphicData uri="http://schemas.openxmlformats.org/presentationml/2006/ole">
            <p:oleObj spid="_x0000_s56322" name="Document" r:id="rId4" imgW="10834582" imgH="4127189" progId="Word.Document.8">
              <p:embed/>
            </p:oleObj>
          </a:graphicData>
        </a:graphic>
      </p:graphicFrame>
      <p:sp>
        <p:nvSpPr>
          <p:cNvPr id="73" name="Rectangle 3"/>
          <p:cNvSpPr>
            <a:spLocks noChangeArrowheads="1"/>
          </p:cNvSpPr>
          <p:nvPr/>
        </p:nvSpPr>
        <p:spPr bwMode="auto">
          <a:xfrm>
            <a:off x="6848247" y="3172949"/>
            <a:ext cx="42433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b="1">
                <a:solidFill>
                  <a:srgbClr val="FF0000"/>
                </a:solidFill>
                <a:latin typeface="Times New Roman" panose="02020603050405020304" pitchFamily="18" charset="0"/>
                <a:ea typeface="宋体" panose="02010600030101010101" pitchFamily="2" charset="-122"/>
              </a:defRPr>
            </a:lvl1pPr>
            <a:lvl2pPr eaLnBrk="0" hangingPunct="0">
              <a:defRPr sz="2400" b="1">
                <a:solidFill>
                  <a:srgbClr val="FF0000"/>
                </a:solidFill>
                <a:latin typeface="Times New Roman" panose="02020603050405020304" pitchFamily="18" charset="0"/>
                <a:ea typeface="宋体" panose="02010600030101010101" pitchFamily="2" charset="-122"/>
              </a:defRPr>
            </a:lvl2pPr>
            <a:lvl3pPr eaLnBrk="0" hangingPunct="0">
              <a:defRPr sz="2400" b="1">
                <a:solidFill>
                  <a:srgbClr val="FF0000"/>
                </a:solidFill>
                <a:latin typeface="Times New Roman" panose="02020603050405020304" pitchFamily="18" charset="0"/>
                <a:ea typeface="宋体" panose="02010600030101010101" pitchFamily="2" charset="-122"/>
              </a:defRPr>
            </a:lvl3pPr>
            <a:lvl4pPr eaLnBrk="0" hangingPunct="0">
              <a:defRPr sz="2400" b="1">
                <a:solidFill>
                  <a:srgbClr val="FF0000"/>
                </a:solidFill>
                <a:latin typeface="Times New Roman" panose="02020603050405020304" pitchFamily="18" charset="0"/>
                <a:ea typeface="宋体" panose="02010600030101010101" pitchFamily="2" charset="-122"/>
              </a:defRPr>
            </a:lvl4pPr>
            <a:lvl5pPr eaLnBrk="0" hangingPunct="0">
              <a:defRPr sz="2400" b="1">
                <a:solidFill>
                  <a:srgbClr val="FF0000"/>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9pPr>
          </a:lstStyle>
          <a:p>
            <a:r>
              <a:rPr lang="zh-CN" altLang="en-US"/>
              <a:t>温度计的玻璃泡接触了容器底 </a:t>
            </a:r>
          </a:p>
        </p:txBody>
      </p:sp>
      <p:graphicFrame>
        <p:nvGraphicFramePr>
          <p:cNvPr id="74" name="Object 2"/>
          <p:cNvGraphicFramePr>
            <a:graphicFrameLocks noChangeAspect="1"/>
          </p:cNvGraphicFramePr>
          <p:nvPr/>
        </p:nvGraphicFramePr>
        <p:xfrm>
          <a:off x="505962" y="3843754"/>
          <a:ext cx="10537825" cy="1946275"/>
        </p:xfrm>
        <a:graphic>
          <a:graphicData uri="http://schemas.openxmlformats.org/presentationml/2006/ole">
            <p:oleObj spid="_x0000_s56321" name="Document" r:id="rId5" imgW="11061636" imgH="2061071" progId="Word.Document.8">
              <p:embed/>
            </p:oleObj>
          </a:graphicData>
        </a:graphic>
      </p:graphicFrame>
      <p:sp>
        <p:nvSpPr>
          <p:cNvPr id="75" name="Rectangle 3"/>
          <p:cNvSpPr>
            <a:spLocks noChangeArrowheads="1"/>
          </p:cNvSpPr>
          <p:nvPr/>
        </p:nvSpPr>
        <p:spPr bwMode="auto">
          <a:xfrm>
            <a:off x="9893300" y="3775810"/>
            <a:ext cx="565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b="1">
                <a:solidFill>
                  <a:srgbClr val="FF0000"/>
                </a:solidFill>
                <a:latin typeface="Times New Roman" panose="02020603050405020304" pitchFamily="18" charset="0"/>
                <a:ea typeface="宋体" panose="02010600030101010101" pitchFamily="2" charset="-122"/>
              </a:defRPr>
            </a:lvl1pPr>
            <a:lvl2pPr eaLnBrk="0" hangingPunct="0">
              <a:defRPr sz="2400" b="1">
                <a:solidFill>
                  <a:srgbClr val="FF0000"/>
                </a:solidFill>
                <a:latin typeface="Times New Roman" panose="02020603050405020304" pitchFamily="18" charset="0"/>
                <a:ea typeface="宋体" panose="02010600030101010101" pitchFamily="2" charset="-122"/>
              </a:defRPr>
            </a:lvl2pPr>
            <a:lvl3pPr eaLnBrk="0" hangingPunct="0">
              <a:defRPr sz="2400" b="1">
                <a:solidFill>
                  <a:srgbClr val="FF0000"/>
                </a:solidFill>
                <a:latin typeface="Times New Roman" panose="02020603050405020304" pitchFamily="18" charset="0"/>
                <a:ea typeface="宋体" panose="02010600030101010101" pitchFamily="2" charset="-122"/>
              </a:defRPr>
            </a:lvl3pPr>
            <a:lvl4pPr eaLnBrk="0" hangingPunct="0">
              <a:defRPr sz="2400" b="1">
                <a:solidFill>
                  <a:srgbClr val="FF0000"/>
                </a:solidFill>
                <a:latin typeface="Times New Roman" panose="02020603050405020304" pitchFamily="18" charset="0"/>
                <a:ea typeface="宋体" panose="02010600030101010101" pitchFamily="2" charset="-122"/>
              </a:defRPr>
            </a:lvl4pPr>
            <a:lvl5pPr eaLnBrk="0" hangingPunct="0">
              <a:defRPr sz="2400" b="1">
                <a:solidFill>
                  <a:srgbClr val="FF0000"/>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9pPr>
          </a:lstStyle>
          <a:p>
            <a:r>
              <a:rPr lang="en-US" altLang="zh-CN"/>
              <a:t>93 </a:t>
            </a:r>
          </a:p>
        </p:txBody>
      </p:sp>
      <p:sp>
        <p:nvSpPr>
          <p:cNvPr id="76" name="Rectangle 4"/>
          <p:cNvSpPr>
            <a:spLocks noChangeArrowheads="1"/>
          </p:cNvSpPr>
          <p:nvPr/>
        </p:nvSpPr>
        <p:spPr bwMode="auto">
          <a:xfrm>
            <a:off x="9265785" y="4211695"/>
            <a:ext cx="8731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b="1">
                <a:solidFill>
                  <a:srgbClr val="FF0000"/>
                </a:solidFill>
                <a:latin typeface="Times New Roman" panose="02020603050405020304" pitchFamily="18" charset="0"/>
                <a:ea typeface="宋体" panose="02010600030101010101" pitchFamily="2" charset="-122"/>
              </a:defRPr>
            </a:lvl1pPr>
            <a:lvl2pPr eaLnBrk="0" hangingPunct="0">
              <a:defRPr sz="2400" b="1">
                <a:solidFill>
                  <a:srgbClr val="FF0000"/>
                </a:solidFill>
                <a:latin typeface="Times New Roman" panose="02020603050405020304" pitchFamily="18" charset="0"/>
                <a:ea typeface="宋体" panose="02010600030101010101" pitchFamily="2" charset="-122"/>
              </a:defRPr>
            </a:lvl2pPr>
            <a:lvl3pPr eaLnBrk="0" hangingPunct="0">
              <a:defRPr sz="2400" b="1">
                <a:solidFill>
                  <a:srgbClr val="FF0000"/>
                </a:solidFill>
                <a:latin typeface="Times New Roman" panose="02020603050405020304" pitchFamily="18" charset="0"/>
                <a:ea typeface="宋体" panose="02010600030101010101" pitchFamily="2" charset="-122"/>
              </a:defRPr>
            </a:lvl3pPr>
            <a:lvl4pPr eaLnBrk="0" hangingPunct="0">
              <a:defRPr sz="2400" b="1">
                <a:solidFill>
                  <a:srgbClr val="FF0000"/>
                </a:solidFill>
                <a:latin typeface="Times New Roman" panose="02020603050405020304" pitchFamily="18" charset="0"/>
                <a:ea typeface="宋体" panose="02010600030101010101" pitchFamily="2" charset="-122"/>
              </a:defRPr>
            </a:lvl4pPr>
            <a:lvl5pPr eaLnBrk="0" hangingPunct="0">
              <a:defRPr sz="2400" b="1">
                <a:solidFill>
                  <a:srgbClr val="FF0000"/>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9pPr>
          </a:lstStyle>
          <a:p>
            <a:r>
              <a:rPr lang="zh-CN" altLang="en-US"/>
              <a:t>不变 </a:t>
            </a:r>
          </a:p>
        </p:txBody>
      </p:sp>
      <p:sp>
        <p:nvSpPr>
          <p:cNvPr id="78" name="Rectangle 6"/>
          <p:cNvSpPr>
            <a:spLocks noChangeArrowheads="1"/>
          </p:cNvSpPr>
          <p:nvPr/>
        </p:nvSpPr>
        <p:spPr bwMode="auto">
          <a:xfrm>
            <a:off x="866780" y="5172563"/>
            <a:ext cx="8731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b="1">
                <a:solidFill>
                  <a:srgbClr val="FF0000"/>
                </a:solidFill>
                <a:latin typeface="Times New Roman" panose="02020603050405020304" pitchFamily="18" charset="0"/>
                <a:ea typeface="宋体" panose="02010600030101010101" pitchFamily="2" charset="-122"/>
              </a:defRPr>
            </a:lvl1pPr>
            <a:lvl2pPr eaLnBrk="0" hangingPunct="0">
              <a:defRPr sz="2400" b="1">
                <a:solidFill>
                  <a:srgbClr val="FF0000"/>
                </a:solidFill>
                <a:latin typeface="Times New Roman" panose="02020603050405020304" pitchFamily="18" charset="0"/>
                <a:ea typeface="宋体" panose="02010600030101010101" pitchFamily="2" charset="-122"/>
              </a:defRPr>
            </a:lvl2pPr>
            <a:lvl3pPr eaLnBrk="0" hangingPunct="0">
              <a:defRPr sz="2400" b="1">
                <a:solidFill>
                  <a:srgbClr val="FF0000"/>
                </a:solidFill>
                <a:latin typeface="Times New Roman" panose="02020603050405020304" pitchFamily="18" charset="0"/>
                <a:ea typeface="宋体" panose="02010600030101010101" pitchFamily="2" charset="-122"/>
              </a:defRPr>
            </a:lvl3pPr>
            <a:lvl4pPr eaLnBrk="0" hangingPunct="0">
              <a:defRPr sz="2400" b="1">
                <a:solidFill>
                  <a:srgbClr val="FF0000"/>
                </a:solidFill>
                <a:latin typeface="Times New Roman" panose="02020603050405020304" pitchFamily="18" charset="0"/>
                <a:ea typeface="宋体" panose="02010600030101010101" pitchFamily="2" charset="-122"/>
              </a:defRPr>
            </a:lvl4pPr>
            <a:lvl5pPr eaLnBrk="0" hangingPunct="0">
              <a:defRPr sz="2400" b="1">
                <a:solidFill>
                  <a:srgbClr val="FF0000"/>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rgbClr val="FF0000"/>
                </a:solidFill>
                <a:latin typeface="Times New Roman" panose="02020603050405020304" pitchFamily="18" charset="0"/>
                <a:ea typeface="宋体" panose="02010600030101010101" pitchFamily="2" charset="-122"/>
              </a:defRPr>
            </a:lvl9pPr>
          </a:lstStyle>
          <a:p>
            <a:r>
              <a:rPr lang="zh-CN" altLang="en-US"/>
              <a:t>液化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linds(horizontal)">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blinds(horizontal)">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5" grpId="0"/>
      <p:bldP spid="76" grpId="0"/>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0964" descr="05804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6977" y="1366295"/>
            <a:ext cx="3980228" cy="270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图片 40965" descr="058040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77205" y="1426162"/>
            <a:ext cx="3965214" cy="270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图片 40963" descr="0580400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47938" y="3740833"/>
            <a:ext cx="3791167" cy="2535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5" descr="ds 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57371" y="4220109"/>
            <a:ext cx="1906430" cy="214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AutoShape 4"/>
          <p:cNvSpPr>
            <a:spLocks noChangeArrowheads="1"/>
          </p:cNvSpPr>
          <p:nvPr/>
        </p:nvSpPr>
        <p:spPr bwMode="auto">
          <a:xfrm>
            <a:off x="2986612" y="1317304"/>
            <a:ext cx="8381186" cy="2661430"/>
          </a:xfrm>
          <a:prstGeom prst="cloudCallout">
            <a:avLst>
              <a:gd name="adj1" fmla="val -44469"/>
              <a:gd name="adj2" fmla="val 77800"/>
            </a:avLst>
          </a:prstGeom>
          <a:noFill/>
          <a:ln w="19050">
            <a:solidFill>
              <a:srgbClr val="0000FF"/>
            </a:solidFill>
            <a:round/>
          </a:ln>
        </p:spPr>
        <p:txBody>
          <a:bodyPr/>
          <a:lstStyle>
            <a:lvl1pPr>
              <a:defRPr sz="2800" b="1">
                <a:solidFill>
                  <a:schemeClr val="tx1"/>
                </a:solidFill>
                <a:latin typeface="Times New Roman" panose="02020603050405020304" pitchFamily="18" charset="0"/>
                <a:ea typeface="宋体" panose="02010600030101010101" pitchFamily="2" charset="-122"/>
              </a:defRPr>
            </a:lvl1pPr>
            <a:lvl2pPr>
              <a:defRPr sz="2800" b="1">
                <a:solidFill>
                  <a:schemeClr val="tx1"/>
                </a:solidFill>
                <a:latin typeface="Times New Roman" panose="02020603050405020304" pitchFamily="18" charset="0"/>
                <a:ea typeface="宋体" panose="02010600030101010101" pitchFamily="2" charset="-122"/>
              </a:defRPr>
            </a:lvl2pPr>
            <a:lvl3pPr>
              <a:defRPr sz="2800" b="1">
                <a:solidFill>
                  <a:schemeClr val="tx1"/>
                </a:solidFill>
                <a:latin typeface="Times New Roman" panose="02020603050405020304" pitchFamily="18" charset="0"/>
                <a:ea typeface="宋体" panose="02010600030101010101" pitchFamily="2" charset="-122"/>
              </a:defRPr>
            </a:lvl3pPr>
            <a:lvl4pPr>
              <a:defRPr sz="2800" b="1">
                <a:solidFill>
                  <a:schemeClr val="tx1"/>
                </a:solidFill>
                <a:latin typeface="Times New Roman" panose="02020603050405020304" pitchFamily="18" charset="0"/>
                <a:ea typeface="宋体" panose="02010600030101010101" pitchFamily="2" charset="-122"/>
              </a:defRPr>
            </a:lvl4pPr>
            <a:lvl5pPr>
              <a:defRPr sz="28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800" b="1">
                <a:solidFill>
                  <a:schemeClr val="tx1"/>
                </a:solidFill>
                <a:latin typeface="Times New Roman" panose="02020603050405020304" pitchFamily="18" charset="0"/>
                <a:ea typeface="宋体" panose="02010600030101010101" pitchFamily="2" charset="-122"/>
              </a:defRPr>
            </a:lvl9pPr>
          </a:lstStyle>
          <a:p>
            <a:pPr indent="457200"/>
            <a:r>
              <a:rPr lang="zh-CN" altLang="en-US" sz="2400" dirty="0" smtClean="0">
                <a:solidFill>
                  <a:srgbClr val="3000B8"/>
                </a:solidFill>
              </a:rPr>
              <a:t>在透明塑料袋中滴入几滴酒精，将袋挤憋，排尽空气后用绳把口扎紧，然后放入热水中。你会看到什么变化？</a:t>
            </a:r>
            <a:endParaRPr lang="en-US" altLang="zh-CN" sz="2400" dirty="0" smtClean="0">
              <a:solidFill>
                <a:srgbClr val="3000B8"/>
              </a:solidFill>
            </a:endParaRPr>
          </a:p>
          <a:p>
            <a:pPr indent="457200"/>
            <a:r>
              <a:rPr lang="zh-CN" altLang="en-US" sz="2400" dirty="0">
                <a:solidFill>
                  <a:srgbClr val="3000B8"/>
                </a:solidFill>
              </a:rPr>
              <a:t>从热水</a:t>
            </a:r>
            <a:r>
              <a:rPr lang="zh-CN" altLang="en-US" sz="2400" dirty="0" smtClean="0">
                <a:solidFill>
                  <a:srgbClr val="3000B8"/>
                </a:solidFill>
              </a:rPr>
              <a:t>中拿出塑料袋，过一会儿又有什么变化？</a:t>
            </a:r>
            <a:endParaRPr lang="en-US" altLang="zh-CN" sz="2400" dirty="0">
              <a:solidFill>
                <a:srgbClr val="3000B8"/>
              </a:solidFill>
            </a:endParaRPr>
          </a:p>
        </p:txBody>
      </p:sp>
      <p:grpSp>
        <p:nvGrpSpPr>
          <p:cNvPr id="23" name="组合 22"/>
          <p:cNvGrpSpPr/>
          <p:nvPr/>
        </p:nvGrpSpPr>
        <p:grpSpPr>
          <a:xfrm>
            <a:off x="402739" y="-98535"/>
            <a:ext cx="3496087" cy="1003300"/>
            <a:chOff x="402739" y="21978"/>
            <a:chExt cx="3496087" cy="1003300"/>
          </a:xfrm>
        </p:grpSpPr>
        <p:sp>
          <p:nvSpPr>
            <p:cNvPr id="24" name="TextBox 2"/>
            <p:cNvSpPr txBox="1"/>
            <p:nvPr/>
          </p:nvSpPr>
          <p:spPr bwMode="auto">
            <a:xfrm>
              <a:off x="1190236" y="248322"/>
              <a:ext cx="2708590" cy="646331"/>
            </a:xfrm>
            <a:prstGeom prst="rect">
              <a:avLst/>
            </a:prstGeom>
            <a:noFill/>
          </p:spPr>
          <p:txBody>
            <a:bodyPr wrap="square">
              <a:spAutoFit/>
            </a:bodyPr>
            <a:lstStyle/>
            <a:p>
              <a:pPr eaLnBrk="1" fontAlgn="auto" hangingPunct="1">
                <a:spcBef>
                  <a:spcPts val="0"/>
                </a:spcBef>
                <a:spcAft>
                  <a:spcPts val="0"/>
                </a:spcAft>
                <a:defRPr/>
              </a:pPr>
              <a:r>
                <a:rPr lang="zh-CN" altLang="en-US" sz="3600" b="1" dirty="0" smtClean="0">
                  <a:solidFill>
                    <a:srgbClr val="009FB9"/>
                  </a:solidFill>
                  <a:latin typeface="+mj-ea"/>
                  <a:ea typeface="+mj-ea"/>
                </a:rPr>
                <a:t>自 主 探 究</a:t>
              </a:r>
              <a:endParaRPr lang="zh-CN" altLang="en-US" sz="3600" b="1" dirty="0">
                <a:solidFill>
                  <a:srgbClr val="009FB9"/>
                </a:solidFill>
                <a:latin typeface="+mj-ea"/>
                <a:ea typeface="+mj-ea"/>
              </a:endParaRPr>
            </a:p>
          </p:txBody>
        </p:sp>
        <p:grpSp>
          <p:nvGrpSpPr>
            <p:cNvPr id="25" name="组合 24"/>
            <p:cNvGrpSpPr/>
            <p:nvPr/>
          </p:nvGrpSpPr>
          <p:grpSpPr>
            <a:xfrm>
              <a:off x="402739" y="21978"/>
              <a:ext cx="3346936" cy="1003300"/>
              <a:chOff x="402739" y="21978"/>
              <a:chExt cx="3346936" cy="1003300"/>
            </a:xfrm>
          </p:grpSpPr>
          <p:cxnSp>
            <p:nvCxnSpPr>
              <p:cNvPr id="26" name="直接连接符 25"/>
              <p:cNvCxnSpPr/>
              <p:nvPr/>
            </p:nvCxnSpPr>
            <p:spPr bwMode="auto">
              <a:xfrm>
                <a:off x="736656" y="860108"/>
                <a:ext cx="3013019" cy="0"/>
              </a:xfrm>
              <a:prstGeom prst="line">
                <a:avLst/>
              </a:prstGeom>
              <a:ln>
                <a:solidFill>
                  <a:srgbClr val="009FB9"/>
                </a:solidFill>
              </a:ln>
            </p:spPr>
            <p:style>
              <a:lnRef idx="1">
                <a:schemeClr val="dk1"/>
              </a:lnRef>
              <a:fillRef idx="0">
                <a:schemeClr val="dk1"/>
              </a:fillRef>
              <a:effectRef idx="0">
                <a:schemeClr val="dk1"/>
              </a:effectRef>
              <a:fontRef idx="minor">
                <a:schemeClr val="tx1"/>
              </a:fontRef>
            </p:style>
          </p:cxnSp>
          <p:pic>
            <p:nvPicPr>
              <p:cNvPr id="27" name="图片 26" descr="标题2"/>
              <p:cNvPicPr>
                <a:picLocks noChangeAspect="1"/>
              </p:cNvPicPr>
              <p:nvPr/>
            </p:nvPicPr>
            <p:blipFill>
              <a:blip r:embed="rId7" cstate="print"/>
              <a:stretch>
                <a:fillRect/>
              </a:stretch>
            </p:blipFill>
            <p:spPr>
              <a:xfrm>
                <a:off x="402739" y="21978"/>
                <a:ext cx="1003300" cy="1003300"/>
              </a:xfrm>
              <a:prstGeom prst="rect">
                <a:avLst/>
              </a:prstGeom>
            </p:spPr>
          </p:pic>
        </p:grpSp>
      </p:grpSp>
      <p:pic>
        <p:nvPicPr>
          <p:cNvPr id="28" name="Picture 3" descr="想想做做"/>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3797" y="1087937"/>
            <a:ext cx="2845892" cy="992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7"/>
          <p:cNvSpPr txBox="1">
            <a:spLocks noChangeArrowheads="1"/>
          </p:cNvSpPr>
          <p:nvPr/>
        </p:nvSpPr>
        <p:spPr bwMode="auto">
          <a:xfrm>
            <a:off x="9382126" y="4822826"/>
            <a:ext cx="1635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楷体_GB2312" pitchFamily="49" charset="-122"/>
              </a:defRPr>
            </a:lvl1pPr>
            <a:lvl2pPr>
              <a:defRPr sz="2800" b="1">
                <a:solidFill>
                  <a:schemeClr val="tx1"/>
                </a:solidFill>
                <a:latin typeface="Arial" panose="020B0604020202020204" pitchFamily="34" charset="0"/>
                <a:ea typeface="楷体_GB2312" pitchFamily="49" charset="-122"/>
              </a:defRPr>
            </a:lvl2pPr>
            <a:lvl3pPr>
              <a:defRPr sz="2800" b="1">
                <a:solidFill>
                  <a:schemeClr val="tx1"/>
                </a:solidFill>
                <a:latin typeface="Arial" panose="020B0604020202020204" pitchFamily="34" charset="0"/>
                <a:ea typeface="楷体_GB2312" pitchFamily="49" charset="-122"/>
              </a:defRPr>
            </a:lvl3pPr>
            <a:lvl4pPr>
              <a:defRPr sz="2800" b="1">
                <a:solidFill>
                  <a:schemeClr val="tx1"/>
                </a:solidFill>
                <a:latin typeface="Arial" panose="020B0604020202020204" pitchFamily="34" charset="0"/>
                <a:ea typeface="楷体_GB2312" pitchFamily="49" charset="-122"/>
              </a:defRPr>
            </a:lvl4pPr>
            <a:lvl5pPr>
              <a:defRPr sz="2800" b="1">
                <a:solidFill>
                  <a:schemeClr val="tx1"/>
                </a:solidFill>
                <a:latin typeface="Arial" panose="020B0604020202020204" pitchFamily="34" charset="0"/>
                <a:ea typeface="楷体_GB2312" pitchFamily="49" charset="-122"/>
              </a:defRPr>
            </a:lvl5pPr>
            <a:lvl6pPr fontAlgn="base">
              <a:spcBef>
                <a:spcPct val="0"/>
              </a:spcBef>
              <a:spcAft>
                <a:spcPct val="0"/>
              </a:spcAft>
              <a:buFont typeface="Arial" panose="020B0604020202020204" pitchFamily="34" charset="0"/>
              <a:defRPr sz="2800" b="1">
                <a:solidFill>
                  <a:schemeClr val="tx1"/>
                </a:solidFill>
                <a:latin typeface="Arial" panose="020B0604020202020204" pitchFamily="34" charset="0"/>
                <a:ea typeface="楷体_GB2312" pitchFamily="49" charset="-122"/>
              </a:defRPr>
            </a:lvl6pPr>
            <a:lvl7pPr fontAlgn="base">
              <a:spcBef>
                <a:spcPct val="0"/>
              </a:spcBef>
              <a:spcAft>
                <a:spcPct val="0"/>
              </a:spcAft>
              <a:buFont typeface="Arial" panose="020B0604020202020204" pitchFamily="34" charset="0"/>
              <a:defRPr sz="2800" b="1">
                <a:solidFill>
                  <a:schemeClr val="tx1"/>
                </a:solidFill>
                <a:latin typeface="Arial" panose="020B0604020202020204" pitchFamily="34" charset="0"/>
                <a:ea typeface="楷体_GB2312" pitchFamily="49" charset="-122"/>
              </a:defRPr>
            </a:lvl7pPr>
            <a:lvl8pPr fontAlgn="base">
              <a:spcBef>
                <a:spcPct val="0"/>
              </a:spcBef>
              <a:spcAft>
                <a:spcPct val="0"/>
              </a:spcAft>
              <a:buFont typeface="Arial" panose="020B0604020202020204" pitchFamily="34" charset="0"/>
              <a:defRPr sz="2800" b="1">
                <a:solidFill>
                  <a:schemeClr val="tx1"/>
                </a:solidFill>
                <a:latin typeface="Arial" panose="020B0604020202020204" pitchFamily="34" charset="0"/>
                <a:ea typeface="楷体_GB2312" pitchFamily="49" charset="-122"/>
              </a:defRPr>
            </a:lvl8pPr>
            <a:lvl9pPr fontAlgn="base">
              <a:spcBef>
                <a:spcPct val="0"/>
              </a:spcBef>
              <a:spcAft>
                <a:spcPct val="0"/>
              </a:spcAft>
              <a:buFont typeface="Arial" panose="020B0604020202020204" pitchFamily="34" charset="0"/>
              <a:defRPr sz="2800" b="1">
                <a:solidFill>
                  <a:schemeClr val="tx1"/>
                </a:solidFill>
                <a:latin typeface="Arial" panose="020B0604020202020204" pitchFamily="34" charset="0"/>
                <a:ea typeface="楷体_GB2312" pitchFamily="49" charset="-122"/>
              </a:defRPr>
            </a:lvl9pPr>
          </a:lstStyle>
          <a:p>
            <a:endParaRPr lang="zh-CN" altLang="en-US">
              <a:latin typeface="Times New Roman" panose="02020603050405020304" pitchFamily="18" charset="0"/>
            </a:endParaRPr>
          </a:p>
        </p:txBody>
      </p:sp>
      <p:pic>
        <p:nvPicPr>
          <p:cNvPr id="19" name="Picture 6" descr="手"/>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7053" y="901701"/>
            <a:ext cx="1168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2"/>
          <p:cNvSpPr txBox="1">
            <a:spLocks noChangeArrowheads="1"/>
          </p:cNvSpPr>
          <p:nvPr/>
        </p:nvSpPr>
        <p:spPr>
          <a:xfrm>
            <a:off x="1666467" y="943293"/>
            <a:ext cx="2447925" cy="6477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r>
              <a:rPr lang="zh-CN" altLang="en-US" sz="4000" b="1" dirty="0" smtClean="0">
                <a:ea typeface="楷体_GB2312" pitchFamily="49" charset="-122"/>
              </a:rPr>
              <a:t>实验结论</a:t>
            </a:r>
            <a:r>
              <a:rPr lang="en-US" altLang="zh-CN" sz="4000" b="1" dirty="0" smtClean="0">
                <a:ea typeface="楷体_GB2312" pitchFamily="49" charset="-122"/>
              </a:rPr>
              <a:t>:</a:t>
            </a:r>
            <a:endParaRPr lang="zh-CN" altLang="en-US" sz="4000" b="1" dirty="0" smtClean="0">
              <a:ea typeface="楷体_GB2312" pitchFamily="49" charset="-122"/>
            </a:endParaRPr>
          </a:p>
        </p:txBody>
      </p:sp>
      <p:sp>
        <p:nvSpPr>
          <p:cNvPr id="28" name="Rectangle 3"/>
          <p:cNvSpPr txBox="1">
            <a:spLocks noChangeArrowheads="1"/>
          </p:cNvSpPr>
          <p:nvPr/>
        </p:nvSpPr>
        <p:spPr>
          <a:xfrm>
            <a:off x="2269717" y="2344421"/>
            <a:ext cx="3689350" cy="3688079"/>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zh-CN" altLang="en-US" sz="3200" b="1" dirty="0" smtClean="0">
                <a:solidFill>
                  <a:srgbClr val="0000FF"/>
                </a:solidFill>
              </a:rPr>
              <a:t>    放入热水中后</a:t>
            </a:r>
          </a:p>
          <a:p>
            <a:pPr>
              <a:buFontTx/>
              <a:buNone/>
            </a:pPr>
            <a:r>
              <a:rPr lang="zh-CN" altLang="en-US" sz="3600" b="1" dirty="0" smtClean="0"/>
              <a:t>      酒精（液态）</a:t>
            </a:r>
          </a:p>
          <a:p>
            <a:pPr>
              <a:buFontTx/>
              <a:buNone/>
            </a:pPr>
            <a:endParaRPr lang="zh-CN" altLang="en-US" sz="3600" b="1" dirty="0" smtClean="0"/>
          </a:p>
          <a:p>
            <a:pPr>
              <a:buFontTx/>
              <a:buNone/>
            </a:pPr>
            <a:endParaRPr lang="zh-CN" altLang="en-US" sz="3600" b="1" dirty="0" smtClean="0"/>
          </a:p>
          <a:p>
            <a:pPr>
              <a:buFontTx/>
              <a:buNone/>
            </a:pPr>
            <a:r>
              <a:rPr lang="zh-CN" altLang="en-US" sz="3600" b="1" dirty="0" smtClean="0"/>
              <a:t>      气态酒精</a:t>
            </a:r>
          </a:p>
          <a:p>
            <a:pPr>
              <a:buFontTx/>
              <a:buNone/>
            </a:pPr>
            <a:r>
              <a:rPr lang="zh-CN" altLang="en-US" sz="3600" b="1" dirty="0" smtClean="0"/>
              <a:t>    </a:t>
            </a:r>
            <a:r>
              <a:rPr lang="zh-CN" altLang="en-US" sz="3600" b="1" dirty="0" smtClean="0">
                <a:solidFill>
                  <a:srgbClr val="FF0000"/>
                </a:solidFill>
              </a:rPr>
              <a:t>使塑料袋膨胀</a:t>
            </a:r>
          </a:p>
        </p:txBody>
      </p:sp>
      <p:sp>
        <p:nvSpPr>
          <p:cNvPr id="29" name="Rectangle 4"/>
          <p:cNvSpPr txBox="1">
            <a:spLocks noChangeArrowheads="1"/>
          </p:cNvSpPr>
          <p:nvPr/>
        </p:nvSpPr>
        <p:spPr>
          <a:xfrm>
            <a:off x="6095592" y="2344421"/>
            <a:ext cx="3662363" cy="3688079"/>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zh-CN" altLang="en-US" sz="3200" b="1" dirty="0" smtClean="0">
                <a:solidFill>
                  <a:srgbClr val="0000FF"/>
                </a:solidFill>
              </a:rPr>
              <a:t>从热水中拿出后</a:t>
            </a:r>
          </a:p>
          <a:p>
            <a:pPr>
              <a:buFontTx/>
              <a:buNone/>
            </a:pPr>
            <a:r>
              <a:rPr lang="zh-CN" altLang="en-US" sz="3600" b="1" dirty="0" smtClean="0"/>
              <a:t>     酒精（液态）</a:t>
            </a:r>
          </a:p>
          <a:p>
            <a:pPr>
              <a:buFontTx/>
              <a:buNone/>
            </a:pPr>
            <a:endParaRPr lang="zh-CN" altLang="en-US" sz="3600" b="1" dirty="0" smtClean="0"/>
          </a:p>
          <a:p>
            <a:pPr>
              <a:buFontTx/>
              <a:buNone/>
            </a:pPr>
            <a:endParaRPr lang="zh-CN" altLang="en-US" sz="3600" b="1" dirty="0" smtClean="0"/>
          </a:p>
          <a:p>
            <a:pPr>
              <a:buFontTx/>
              <a:buNone/>
            </a:pPr>
            <a:r>
              <a:rPr lang="zh-CN" altLang="en-US" sz="3600" b="1" dirty="0" smtClean="0"/>
              <a:t>     气态酒精</a:t>
            </a:r>
          </a:p>
          <a:p>
            <a:pPr>
              <a:buFontTx/>
              <a:buNone/>
            </a:pPr>
            <a:r>
              <a:rPr lang="zh-CN" altLang="en-US" sz="3600" b="1" dirty="0" smtClean="0"/>
              <a:t>    </a:t>
            </a:r>
            <a:r>
              <a:rPr lang="zh-CN" altLang="en-US" sz="3600" b="1" dirty="0" smtClean="0">
                <a:solidFill>
                  <a:srgbClr val="FF0000"/>
                </a:solidFill>
              </a:rPr>
              <a:t>使塑料袋变瘪</a:t>
            </a:r>
          </a:p>
        </p:txBody>
      </p:sp>
      <p:sp>
        <p:nvSpPr>
          <p:cNvPr id="30" name="AutoShape 5"/>
          <p:cNvSpPr>
            <a:spLocks noChangeArrowheads="1"/>
          </p:cNvSpPr>
          <p:nvPr/>
        </p:nvSpPr>
        <p:spPr bwMode="auto">
          <a:xfrm>
            <a:off x="4069942" y="3741421"/>
            <a:ext cx="720725" cy="1079500"/>
          </a:xfrm>
          <a:prstGeom prst="downArrow">
            <a:avLst>
              <a:gd name="adj1" fmla="val 50000"/>
              <a:gd name="adj2" fmla="val 37445"/>
            </a:avLst>
          </a:prstGeom>
          <a:solidFill>
            <a:schemeClr val="accent2"/>
          </a:solidFill>
          <a:ln w="9525">
            <a:solidFill>
              <a:schemeClr val="tx1"/>
            </a:solidFill>
            <a:miter lim="800000"/>
          </a:ln>
        </p:spPr>
        <p:txBody>
          <a:bodyPr vert="eaVert"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1" name="AutoShape 6"/>
          <p:cNvSpPr>
            <a:spLocks noChangeArrowheads="1"/>
          </p:cNvSpPr>
          <p:nvPr/>
        </p:nvSpPr>
        <p:spPr bwMode="auto">
          <a:xfrm>
            <a:off x="7525930" y="3741421"/>
            <a:ext cx="719137" cy="936625"/>
          </a:xfrm>
          <a:prstGeom prst="upArrow">
            <a:avLst>
              <a:gd name="adj1" fmla="val 50000"/>
              <a:gd name="adj2" fmla="val 32561"/>
            </a:avLst>
          </a:prstGeom>
          <a:solidFill>
            <a:schemeClr val="accent2"/>
          </a:solidFill>
          <a:ln w="9525">
            <a:solidFill>
              <a:schemeClr val="tx1"/>
            </a:solidFill>
            <a:miter lim="800000"/>
          </a:ln>
        </p:spPr>
        <p:txBody>
          <a:bodyPr vert="eaVert"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zh-CN" altLang="en-US">
              <a:solidFill>
                <a:srgbClr val="000000"/>
              </a:solidFill>
            </a:endParaRPr>
          </a:p>
        </p:txBody>
      </p:sp>
      <p:sp>
        <p:nvSpPr>
          <p:cNvPr id="32" name="Rectangle 7"/>
          <p:cNvSpPr>
            <a:spLocks noChangeArrowheads="1"/>
          </p:cNvSpPr>
          <p:nvPr/>
        </p:nvSpPr>
        <p:spPr bwMode="auto">
          <a:xfrm>
            <a:off x="2055814" y="1509396"/>
            <a:ext cx="7489825" cy="789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zh-CN" altLang="en-US" sz="4000" b="1">
                <a:solidFill>
                  <a:srgbClr val="FF0000"/>
                </a:solidFill>
                <a:ea typeface="楷体_GB2312" pitchFamily="49" charset="-122"/>
              </a:rPr>
              <a:t>物质的液态和气态可以相互转化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diamond(in)">
                                      <p:cBhvr>
                                        <p:cTn id="13" dur="2000"/>
                                        <p:tgtEl>
                                          <p:spTgt spid="28">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28">
                                            <p:txEl>
                                              <p:pRg st="4" end="4"/>
                                            </p:txEl>
                                          </p:spTgt>
                                        </p:tgtEl>
                                        <p:attrNameLst>
                                          <p:attrName>style.visibility</p:attrName>
                                        </p:attrNameLst>
                                      </p:cBhvr>
                                      <p:to>
                                        <p:strVal val="visible"/>
                                      </p:to>
                                    </p:set>
                                    <p:animEffect transition="in" filter="diamond(in)">
                                      <p:cBhvr>
                                        <p:cTn id="16" dur="2000"/>
                                        <p:tgtEl>
                                          <p:spTgt spid="28">
                                            <p:txEl>
                                              <p:pRg st="4" end="4"/>
                                            </p:txEl>
                                          </p:spTgt>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8">
                                            <p:txEl>
                                              <p:pRg st="5" end="5"/>
                                            </p:txEl>
                                          </p:spTgt>
                                        </p:tgtEl>
                                        <p:attrNameLst>
                                          <p:attrName>style.visibility</p:attrName>
                                        </p:attrNameLst>
                                      </p:cBhvr>
                                      <p:to>
                                        <p:strVal val="visible"/>
                                      </p:to>
                                    </p:set>
                                    <p:animEffect transition="in" filter="strips(downLeft)">
                                      <p:cBhvr>
                                        <p:cTn id="25" dur="500"/>
                                        <p:tgtEl>
                                          <p:spTgt spid="2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Effect transition="in" filter="diamond(in)">
                                      <p:cBhvr>
                                        <p:cTn id="30" dur="20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Effect transition="in" filter="slide(fromBottom)">
                                      <p:cBhvr>
                                        <p:cTn id="35" dur="500"/>
                                        <p:tgtEl>
                                          <p:spTgt spid="29">
                                            <p:txEl>
                                              <p:pRg st="1" end="1"/>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29">
                                            <p:txEl>
                                              <p:pRg st="4" end="4"/>
                                            </p:txEl>
                                          </p:spTgt>
                                        </p:tgtEl>
                                        <p:attrNameLst>
                                          <p:attrName>style.visibility</p:attrName>
                                        </p:attrNameLst>
                                      </p:cBhvr>
                                      <p:to>
                                        <p:strVal val="visible"/>
                                      </p:to>
                                    </p:set>
                                    <p:animEffect transition="in" filter="slide(fromBottom)">
                                      <p:cBhvr>
                                        <p:cTn id="38" dur="500"/>
                                        <p:tgtEl>
                                          <p:spTgt spid="29">
                                            <p:txEl>
                                              <p:pRg st="4" end="4"/>
                                            </p:txEl>
                                          </p:spTgt>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9">
                                            <p:txEl>
                                              <p:pRg st="5" end="5"/>
                                            </p:txEl>
                                          </p:spTgt>
                                        </p:tgtEl>
                                        <p:attrNameLst>
                                          <p:attrName>style.visibility</p:attrName>
                                        </p:attrNameLst>
                                      </p:cBhvr>
                                      <p:to>
                                        <p:strVal val="visible"/>
                                      </p:to>
                                    </p:set>
                                    <p:animEffect transition="in" filter="blinds(horizontal)">
                                      <p:cBhvr>
                                        <p:cTn id="47" dur="500"/>
                                        <p:tgtEl>
                                          <p:spTgt spid="2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strips(downLeft)">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807191" y="1284505"/>
            <a:ext cx="1642050" cy="776474"/>
          </a:xfrm>
          <a:solidFill>
            <a:srgbClr val="9966FF"/>
          </a:solidFill>
          <a:scene3d>
            <a:camera prst="legacyPerspectiveFront">
              <a:rot lat="1500000" lon="20099998" rev="0"/>
            </a:camera>
            <a:lightRig rig="legacyFlat4" dir="t"/>
          </a:scene3d>
          <a:sp3d extrusionH="430200" prstMaterial="legacyMatte">
            <a:bevelT w="13500" h="13500" prst="angle"/>
            <a:bevelB w="13500" h="13500" prst="angle"/>
            <a:extrusionClr>
              <a:srgbClr val="9966FF"/>
            </a:extrusionClr>
            <a:contourClr>
              <a:srgbClr val="9966FF"/>
            </a:contourClr>
          </a:sp3d>
        </p:spPr>
        <p:txBody>
          <a:bodyPr>
            <a:flatTx/>
          </a:bodyPr>
          <a:lstStyle/>
          <a:p>
            <a:r>
              <a:rPr lang="zh-CN" altLang="en-US" sz="4800" b="1">
                <a:solidFill>
                  <a:srgbClr val="00B0F0"/>
                </a:solidFill>
                <a:ea typeface="楷体_GB2312" pitchFamily="49" charset="-122"/>
                <a:sym typeface="Arial" panose="020B0604020202020204" pitchFamily="34" charset="0"/>
              </a:rPr>
              <a:t>定义</a:t>
            </a:r>
          </a:p>
        </p:txBody>
      </p:sp>
      <p:sp>
        <p:nvSpPr>
          <p:cNvPr id="151555" name="WordArt 3"/>
          <p:cNvSpPr>
            <a:spLocks noChangeArrowheads="1" noChangeShapeType="1"/>
          </p:cNvSpPr>
          <p:nvPr/>
        </p:nvSpPr>
        <p:spPr bwMode="auto">
          <a:xfrm>
            <a:off x="2764291" y="3553031"/>
            <a:ext cx="1198562" cy="1079501"/>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zh-CN" altLang="en-US" sz="3600" kern="10">
                <a:ln w="9525">
                  <a:solidFill>
                    <a:srgbClr val="000080"/>
                  </a:solidFill>
                  <a:round/>
                </a:ln>
                <a:solidFill>
                  <a:srgbClr val="000080"/>
                </a:solidFill>
                <a:effectLst>
                  <a:outerShdw dist="107763" dir="13500000" sx="125000" sy="125000" rotWithShape="0">
                    <a:srgbClr val="C7DFD3">
                      <a:alpha val="75000"/>
                    </a:srgbClr>
                  </a:outerShdw>
                </a:effectLst>
                <a:latin typeface="宋体" panose="02010600030101010101" pitchFamily="2" charset="-122"/>
              </a:rPr>
              <a:t>液态</a:t>
            </a:r>
          </a:p>
        </p:txBody>
      </p:sp>
      <p:sp>
        <p:nvSpPr>
          <p:cNvPr id="151556" name="Text Box 15"/>
          <p:cNvSpPr txBox="1">
            <a:spLocks noChangeArrowheads="1"/>
          </p:cNvSpPr>
          <p:nvPr/>
        </p:nvSpPr>
        <p:spPr bwMode="auto">
          <a:xfrm>
            <a:off x="3719514" y="3573894"/>
            <a:ext cx="1296987"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200" b="1">
                <a:solidFill>
                  <a:srgbClr val="000000"/>
                </a:solidFill>
                <a:ea typeface="黑体" panose="02010609060101010101" pitchFamily="49" charset="-122"/>
              </a:rPr>
              <a:t>（</a:t>
            </a:r>
            <a:r>
              <a:rPr kumimoji="0" lang="zh-CN" altLang="en-US" sz="4800" b="1">
                <a:solidFill>
                  <a:srgbClr val="000000"/>
                </a:solidFill>
                <a:ea typeface="黑体" panose="02010609060101010101" pitchFamily="49" charset="-122"/>
              </a:rPr>
              <a:t>水</a:t>
            </a:r>
            <a:r>
              <a:rPr kumimoji="0" lang="zh-CN" altLang="en-US" sz="3200" b="1">
                <a:solidFill>
                  <a:srgbClr val="000000"/>
                </a:solidFill>
                <a:ea typeface="黑体" panose="02010609060101010101" pitchFamily="49" charset="-122"/>
              </a:rPr>
              <a:t>）</a:t>
            </a:r>
          </a:p>
        </p:txBody>
      </p:sp>
      <p:sp>
        <p:nvSpPr>
          <p:cNvPr id="151557" name="Text Box 19"/>
          <p:cNvSpPr txBox="1">
            <a:spLocks noChangeArrowheads="1"/>
          </p:cNvSpPr>
          <p:nvPr/>
        </p:nvSpPr>
        <p:spPr bwMode="auto">
          <a:xfrm>
            <a:off x="6311901" y="3573894"/>
            <a:ext cx="30892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200" b="1">
                <a:solidFill>
                  <a:srgbClr val="000000"/>
                </a:solidFill>
                <a:ea typeface="黑体" panose="02010609060101010101" pitchFamily="49" charset="-122"/>
              </a:rPr>
              <a:t>（</a:t>
            </a:r>
            <a:r>
              <a:rPr kumimoji="0" lang="zh-CN" altLang="en-US" sz="4400" b="1">
                <a:solidFill>
                  <a:srgbClr val="000000"/>
                </a:solidFill>
                <a:ea typeface="黑体" panose="02010609060101010101" pitchFamily="49" charset="-122"/>
              </a:rPr>
              <a:t>水蒸气</a:t>
            </a:r>
            <a:r>
              <a:rPr kumimoji="0" lang="zh-CN" altLang="en-US" sz="3200" b="1">
                <a:solidFill>
                  <a:srgbClr val="000000"/>
                </a:solidFill>
                <a:ea typeface="黑体" panose="02010609060101010101" pitchFamily="49" charset="-122"/>
              </a:rPr>
              <a:t>）</a:t>
            </a:r>
          </a:p>
        </p:txBody>
      </p:sp>
      <p:sp>
        <p:nvSpPr>
          <p:cNvPr id="151558" name="WordArt 6"/>
          <p:cNvSpPr>
            <a:spLocks noChangeArrowheads="1" noChangeShapeType="1"/>
          </p:cNvSpPr>
          <p:nvPr/>
        </p:nvSpPr>
        <p:spPr bwMode="auto">
          <a:xfrm>
            <a:off x="8823763" y="3550393"/>
            <a:ext cx="1042278" cy="106823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zh-CN" altLang="en-US" sz="3600" kern="10">
                <a:ln w="9525">
                  <a:solidFill>
                    <a:srgbClr val="000080"/>
                  </a:solidFill>
                  <a:round/>
                </a:ln>
                <a:solidFill>
                  <a:srgbClr val="000080"/>
                </a:solidFill>
                <a:effectLst>
                  <a:outerShdw dist="107763" dir="13500000" sx="125000" sy="125000" rotWithShape="0">
                    <a:srgbClr val="C7DFD3">
                      <a:alpha val="75000"/>
                    </a:srgbClr>
                  </a:outerShdw>
                </a:effectLst>
                <a:latin typeface="宋体" panose="02010600030101010101" pitchFamily="2" charset="-122"/>
              </a:rPr>
              <a:t>气态</a:t>
            </a:r>
          </a:p>
        </p:txBody>
      </p:sp>
      <p:sp>
        <p:nvSpPr>
          <p:cNvPr id="151559" name="Text Box 7"/>
          <p:cNvSpPr txBox="1">
            <a:spLocks noChangeArrowheads="1"/>
          </p:cNvSpPr>
          <p:nvPr/>
        </p:nvSpPr>
        <p:spPr bwMode="auto">
          <a:xfrm>
            <a:off x="2630217" y="1166131"/>
            <a:ext cx="13684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600" b="1">
                <a:solidFill>
                  <a:srgbClr val="000000"/>
                </a:solidFill>
                <a:ea typeface="楷体_GB2312" pitchFamily="49" charset="-122"/>
              </a:rPr>
              <a:t>汽</a:t>
            </a:r>
            <a:r>
              <a:rPr kumimoji="0" lang="zh-CN" altLang="en-US" sz="3600" b="1">
                <a:solidFill>
                  <a:srgbClr val="000000"/>
                </a:solidFill>
                <a:ea typeface="楷体" panose="02010609060101010101" pitchFamily="49" charset="-122"/>
              </a:rPr>
              <a:t>化：</a:t>
            </a:r>
          </a:p>
        </p:txBody>
      </p:sp>
      <p:sp>
        <p:nvSpPr>
          <p:cNvPr id="151560" name="Text Box 8"/>
          <p:cNvSpPr txBox="1">
            <a:spLocks noChangeArrowheads="1"/>
          </p:cNvSpPr>
          <p:nvPr/>
        </p:nvSpPr>
        <p:spPr bwMode="auto">
          <a:xfrm>
            <a:off x="3998641" y="1166131"/>
            <a:ext cx="586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600" b="1" dirty="0">
                <a:solidFill>
                  <a:srgbClr val="000000"/>
                </a:solidFill>
                <a:ea typeface="黑体" panose="02010609060101010101" pitchFamily="49" charset="-122"/>
              </a:rPr>
              <a:t>物质从</a:t>
            </a:r>
            <a:r>
              <a:rPr kumimoji="0" lang="zh-CN" altLang="en-US" sz="3600" b="1" dirty="0">
                <a:solidFill>
                  <a:srgbClr val="FF3300"/>
                </a:solidFill>
                <a:ea typeface="黑体" panose="02010609060101010101" pitchFamily="49" charset="-122"/>
              </a:rPr>
              <a:t>液态</a:t>
            </a:r>
            <a:r>
              <a:rPr kumimoji="0" lang="zh-CN" altLang="en-US" sz="3600" b="1" dirty="0" smtClean="0">
                <a:solidFill>
                  <a:srgbClr val="000000"/>
                </a:solidFill>
                <a:ea typeface="黑体" panose="02010609060101010101" pitchFamily="49" charset="-122"/>
              </a:rPr>
              <a:t>变为</a:t>
            </a:r>
            <a:r>
              <a:rPr kumimoji="0" lang="zh-CN" altLang="en-US" sz="3600" b="1" dirty="0" smtClean="0">
                <a:solidFill>
                  <a:srgbClr val="FF3300"/>
                </a:solidFill>
                <a:ea typeface="黑体" panose="02010609060101010101" pitchFamily="49" charset="-122"/>
              </a:rPr>
              <a:t>气</a:t>
            </a:r>
            <a:r>
              <a:rPr kumimoji="0" lang="zh-CN" altLang="en-US" sz="3600" b="1" dirty="0">
                <a:solidFill>
                  <a:srgbClr val="FF3300"/>
                </a:solidFill>
                <a:ea typeface="黑体" panose="02010609060101010101" pitchFamily="49" charset="-122"/>
              </a:rPr>
              <a:t>态</a:t>
            </a:r>
            <a:r>
              <a:rPr kumimoji="0" lang="zh-CN" altLang="en-US" sz="3600" b="1" dirty="0">
                <a:solidFill>
                  <a:srgbClr val="000000"/>
                </a:solidFill>
                <a:ea typeface="黑体" panose="02010609060101010101" pitchFamily="49" charset="-122"/>
              </a:rPr>
              <a:t>的过程</a:t>
            </a:r>
          </a:p>
        </p:txBody>
      </p:sp>
      <p:grpSp>
        <p:nvGrpSpPr>
          <p:cNvPr id="2" name="Group 9"/>
          <p:cNvGrpSpPr/>
          <p:nvPr/>
        </p:nvGrpSpPr>
        <p:grpSpPr bwMode="auto">
          <a:xfrm>
            <a:off x="5087938" y="3645331"/>
            <a:ext cx="1447800" cy="304800"/>
            <a:chOff x="0" y="0"/>
            <a:chExt cx="912" cy="192"/>
          </a:xfrm>
        </p:grpSpPr>
        <p:sp>
          <p:nvSpPr>
            <p:cNvPr id="24596" name="Line 17"/>
            <p:cNvSpPr>
              <a:spLocks noChangeShapeType="1"/>
            </p:cNvSpPr>
            <p:nvPr/>
          </p:nvSpPr>
          <p:spPr bwMode="auto">
            <a:xfrm>
              <a:off x="0" y="192"/>
              <a:ext cx="912" cy="0"/>
            </a:xfrm>
            <a:prstGeom prst="line">
              <a:avLst/>
            </a:prstGeom>
            <a:noFill/>
            <a:ln w="25400">
              <a:solidFill>
                <a:schemeClr val="tx2"/>
              </a:solidFill>
              <a:rou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kumimoji="1" lang="zh-CN" altLang="en-US">
                <a:solidFill>
                  <a:srgbClr val="000000"/>
                </a:solidFill>
              </a:endParaRPr>
            </a:p>
          </p:txBody>
        </p:sp>
        <p:sp>
          <p:nvSpPr>
            <p:cNvPr id="24597" name="Line 18"/>
            <p:cNvSpPr>
              <a:spLocks noChangeShapeType="1"/>
            </p:cNvSpPr>
            <p:nvPr/>
          </p:nvSpPr>
          <p:spPr bwMode="auto">
            <a:xfrm>
              <a:off x="624" y="0"/>
              <a:ext cx="288" cy="192"/>
            </a:xfrm>
            <a:prstGeom prst="line">
              <a:avLst/>
            </a:prstGeom>
            <a:noFill/>
            <a:ln w="25400">
              <a:solidFill>
                <a:schemeClr val="tx2"/>
              </a:solidFill>
              <a:rou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kumimoji="1" lang="zh-CN" altLang="en-US">
                <a:solidFill>
                  <a:srgbClr val="000000"/>
                </a:solidFill>
              </a:endParaRPr>
            </a:p>
          </p:txBody>
        </p:sp>
      </p:grpSp>
      <p:grpSp>
        <p:nvGrpSpPr>
          <p:cNvPr id="3" name="Group 12"/>
          <p:cNvGrpSpPr/>
          <p:nvPr/>
        </p:nvGrpSpPr>
        <p:grpSpPr bwMode="auto">
          <a:xfrm rot="10800000">
            <a:off x="5087938" y="4221594"/>
            <a:ext cx="1447800" cy="304800"/>
            <a:chOff x="0" y="0"/>
            <a:chExt cx="912" cy="192"/>
          </a:xfrm>
        </p:grpSpPr>
        <p:sp>
          <p:nvSpPr>
            <p:cNvPr id="24594" name="Line 17"/>
            <p:cNvSpPr>
              <a:spLocks noChangeShapeType="1"/>
            </p:cNvSpPr>
            <p:nvPr/>
          </p:nvSpPr>
          <p:spPr bwMode="auto">
            <a:xfrm>
              <a:off x="0" y="192"/>
              <a:ext cx="912" cy="0"/>
            </a:xfrm>
            <a:prstGeom prst="line">
              <a:avLst/>
            </a:prstGeom>
            <a:noFill/>
            <a:ln w="25400">
              <a:solidFill>
                <a:schemeClr val="tx2"/>
              </a:solidFill>
              <a:rou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kumimoji="1" lang="zh-CN" altLang="en-US">
                <a:solidFill>
                  <a:srgbClr val="000000"/>
                </a:solidFill>
              </a:endParaRPr>
            </a:p>
          </p:txBody>
        </p:sp>
        <p:sp>
          <p:nvSpPr>
            <p:cNvPr id="24595" name="Line 18"/>
            <p:cNvSpPr>
              <a:spLocks noChangeShapeType="1"/>
            </p:cNvSpPr>
            <p:nvPr/>
          </p:nvSpPr>
          <p:spPr bwMode="auto">
            <a:xfrm>
              <a:off x="624" y="0"/>
              <a:ext cx="288" cy="192"/>
            </a:xfrm>
            <a:prstGeom prst="line">
              <a:avLst/>
            </a:prstGeom>
            <a:noFill/>
            <a:ln w="25400">
              <a:solidFill>
                <a:schemeClr val="tx2"/>
              </a:solidFill>
              <a:rou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kumimoji="1" lang="zh-CN" altLang="en-US">
                <a:solidFill>
                  <a:srgbClr val="000000"/>
                </a:solidFill>
              </a:endParaRPr>
            </a:p>
          </p:txBody>
        </p:sp>
      </p:grpSp>
      <p:sp>
        <p:nvSpPr>
          <p:cNvPr id="151567" name="Text Box 7"/>
          <p:cNvSpPr txBox="1">
            <a:spLocks noChangeArrowheads="1"/>
          </p:cNvSpPr>
          <p:nvPr/>
        </p:nvSpPr>
        <p:spPr bwMode="auto">
          <a:xfrm>
            <a:off x="2630217" y="1958293"/>
            <a:ext cx="13684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600" b="1">
                <a:solidFill>
                  <a:srgbClr val="000000"/>
                </a:solidFill>
                <a:ea typeface="楷体" panose="02010609060101010101" pitchFamily="49" charset="-122"/>
              </a:rPr>
              <a:t>液化：</a:t>
            </a:r>
          </a:p>
        </p:txBody>
      </p:sp>
      <p:sp>
        <p:nvSpPr>
          <p:cNvPr id="151568" name="Text Box 8"/>
          <p:cNvSpPr txBox="1">
            <a:spLocks noChangeArrowheads="1"/>
          </p:cNvSpPr>
          <p:nvPr/>
        </p:nvSpPr>
        <p:spPr bwMode="auto">
          <a:xfrm>
            <a:off x="3854178" y="1958293"/>
            <a:ext cx="586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600" b="1" dirty="0">
                <a:solidFill>
                  <a:srgbClr val="000000"/>
                </a:solidFill>
                <a:ea typeface="楷体" panose="02010609060101010101" pitchFamily="49" charset="-122"/>
              </a:rPr>
              <a:t> </a:t>
            </a:r>
            <a:r>
              <a:rPr kumimoji="0" lang="zh-CN" altLang="en-US" sz="3600" b="1" dirty="0">
                <a:solidFill>
                  <a:srgbClr val="000000"/>
                </a:solidFill>
                <a:ea typeface="黑体" panose="02010609060101010101" pitchFamily="49" charset="-122"/>
              </a:rPr>
              <a:t>物质从</a:t>
            </a:r>
            <a:r>
              <a:rPr kumimoji="0" lang="zh-CN" altLang="en-US" sz="3600" b="1" dirty="0">
                <a:solidFill>
                  <a:srgbClr val="FF3300"/>
                </a:solidFill>
                <a:ea typeface="黑体" panose="02010609060101010101" pitchFamily="49" charset="-122"/>
              </a:rPr>
              <a:t>气态</a:t>
            </a:r>
            <a:r>
              <a:rPr kumimoji="0" lang="zh-CN" altLang="en-US" sz="3600" b="1" dirty="0" smtClean="0">
                <a:solidFill>
                  <a:srgbClr val="000000"/>
                </a:solidFill>
                <a:ea typeface="黑体" panose="02010609060101010101" pitchFamily="49" charset="-122"/>
              </a:rPr>
              <a:t>变为</a:t>
            </a:r>
            <a:r>
              <a:rPr kumimoji="0" lang="zh-CN" altLang="en-US" sz="3600" b="1" dirty="0" smtClean="0">
                <a:solidFill>
                  <a:srgbClr val="FF3300"/>
                </a:solidFill>
                <a:ea typeface="黑体" panose="02010609060101010101" pitchFamily="49" charset="-122"/>
              </a:rPr>
              <a:t>液</a:t>
            </a:r>
            <a:r>
              <a:rPr kumimoji="0" lang="zh-CN" altLang="en-US" sz="3600" b="1" dirty="0">
                <a:solidFill>
                  <a:srgbClr val="FF3300"/>
                </a:solidFill>
                <a:ea typeface="黑体" panose="02010609060101010101" pitchFamily="49" charset="-122"/>
              </a:rPr>
              <a:t>态</a:t>
            </a:r>
            <a:r>
              <a:rPr kumimoji="0" lang="zh-CN" altLang="en-US" sz="3600" b="1" dirty="0">
                <a:solidFill>
                  <a:srgbClr val="000000"/>
                </a:solidFill>
                <a:ea typeface="黑体" panose="02010609060101010101" pitchFamily="49" charset="-122"/>
              </a:rPr>
              <a:t>的过程</a:t>
            </a:r>
          </a:p>
        </p:txBody>
      </p:sp>
      <p:sp>
        <p:nvSpPr>
          <p:cNvPr id="151569" name="Text Box 7"/>
          <p:cNvSpPr txBox="1">
            <a:spLocks noChangeArrowheads="1"/>
          </p:cNvSpPr>
          <p:nvPr/>
        </p:nvSpPr>
        <p:spPr bwMode="auto">
          <a:xfrm>
            <a:off x="5123657" y="3279993"/>
            <a:ext cx="11525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600" b="1">
                <a:solidFill>
                  <a:srgbClr val="FF0000"/>
                </a:solidFill>
                <a:ea typeface="楷体" panose="02010609060101010101" pitchFamily="49" charset="-122"/>
              </a:rPr>
              <a:t>汽化</a:t>
            </a:r>
          </a:p>
        </p:txBody>
      </p:sp>
      <p:sp>
        <p:nvSpPr>
          <p:cNvPr id="151570" name="Text Box 7"/>
          <p:cNvSpPr txBox="1">
            <a:spLocks noChangeArrowheads="1"/>
          </p:cNvSpPr>
          <p:nvPr/>
        </p:nvSpPr>
        <p:spPr bwMode="auto">
          <a:xfrm>
            <a:off x="5405904" y="4287821"/>
            <a:ext cx="11525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3600" b="1">
                <a:solidFill>
                  <a:srgbClr val="FF0000"/>
                </a:solidFill>
                <a:ea typeface="楷体" panose="02010609060101010101" pitchFamily="49" charset="-122"/>
              </a:rPr>
              <a:t>液化</a:t>
            </a:r>
          </a:p>
        </p:txBody>
      </p:sp>
      <p:sp>
        <p:nvSpPr>
          <p:cNvPr id="151571" name="Rectangle 19"/>
          <p:cNvSpPr>
            <a:spLocks noChangeArrowheads="1"/>
          </p:cNvSpPr>
          <p:nvPr/>
        </p:nvSpPr>
        <p:spPr bwMode="auto">
          <a:xfrm>
            <a:off x="2394768" y="5360970"/>
            <a:ext cx="7416800" cy="635000"/>
          </a:xfrm>
          <a:prstGeom prst="rect">
            <a:avLst/>
          </a:prstGeom>
          <a:solidFill>
            <a:schemeClr val="folHlink"/>
          </a:solidFill>
          <a:ln w="9525">
            <a:miter lim="800000"/>
          </a:ln>
          <a:scene3d>
            <a:camera prst="legacyObliqueTopRight"/>
            <a:lightRig rig="legacyFlat3" dir="b"/>
          </a:scene3d>
          <a:sp3d extrusionH="430200" prstMaterial="legacyMatte">
            <a:bevelT w="13500" h="13500" prst="angle"/>
            <a:bevelB w="13500" h="13500" prst="angle"/>
            <a:extrusionClr>
              <a:schemeClr val="folHlink"/>
            </a:extrusionClr>
            <a:contourClr>
              <a:schemeClr val="folHlink"/>
            </a:contourClr>
          </a:sp3d>
        </p:spPr>
        <p:txBody>
          <a:bodyPr anchor="ctr">
            <a:flatTx/>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zh-CN" altLang="en-US" sz="2800" b="1" dirty="0">
                <a:solidFill>
                  <a:srgbClr val="FFFFFF"/>
                </a:solidFill>
                <a:ea typeface="黑体" panose="02010609060101010101" pitchFamily="49" charset="-122"/>
              </a:rPr>
              <a:t>注意：水蒸气是水的气态形式，是看不见的。</a:t>
            </a:r>
          </a:p>
        </p:txBody>
      </p:sp>
      <p:sp>
        <p:nvSpPr>
          <p:cNvPr id="27" name="椭圆 26"/>
          <p:cNvSpPr/>
          <p:nvPr/>
        </p:nvSpPr>
        <p:spPr>
          <a:xfrm>
            <a:off x="2424113" y="657673"/>
            <a:ext cx="792162" cy="7921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zh-CN" altLang="en-US" sz="4000" b="1">
                <a:solidFill>
                  <a:srgbClr val="FF0000"/>
                </a:solidFill>
                <a:latin typeface="仿宋_GB2312" pitchFamily="49" charset="-122"/>
                <a:ea typeface="仿宋_GB2312" pitchFamily="49" charset="-122"/>
              </a:rPr>
              <a:t>汽</a:t>
            </a:r>
          </a:p>
        </p:txBody>
      </p:sp>
      <p:sp>
        <p:nvSpPr>
          <p:cNvPr id="29" name="椭圆 28"/>
          <p:cNvSpPr/>
          <p:nvPr/>
        </p:nvSpPr>
        <p:spPr>
          <a:xfrm>
            <a:off x="7032626" y="657673"/>
            <a:ext cx="792163" cy="7921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zh-CN" altLang="en-US" sz="3600" b="1">
                <a:solidFill>
                  <a:srgbClr val="FF0000"/>
                </a:solidFill>
                <a:latin typeface="仿宋_GB2312" pitchFamily="49" charset="-122"/>
                <a:ea typeface="仿宋_GB2312" pitchFamily="49" charset="-122"/>
              </a:rPr>
              <a:t>气</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blinds(horizontal)">
                                      <p:cBhvr>
                                        <p:cTn id="7" dur="500"/>
                                        <p:tgtEl>
                                          <p:spTgt spid="1515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5155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51559"/>
                                        </p:tgtEl>
                                        <p:attrNameLst>
                                          <p:attrName>style.visibility</p:attrName>
                                        </p:attrNameLst>
                                      </p:cBhvr>
                                      <p:to>
                                        <p:strVal val="visible"/>
                                      </p:to>
                                    </p:set>
                                    <p:animEffect transition="in" filter="blinds(horizontal)">
                                      <p:cBhvr>
                                        <p:cTn id="16" dur="500"/>
                                        <p:tgtEl>
                                          <p:spTgt spid="15155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51560"/>
                                        </p:tgtEl>
                                        <p:attrNameLst>
                                          <p:attrName>style.visibility</p:attrName>
                                        </p:attrNameLst>
                                      </p:cBhvr>
                                      <p:to>
                                        <p:strVal val="visible"/>
                                      </p:to>
                                    </p:set>
                                    <p:animEffect transition="in" filter="wheel(4)">
                                      <p:cBhvr>
                                        <p:cTn id="21" dur="2000"/>
                                        <p:tgtEl>
                                          <p:spTgt spid="151560"/>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51567"/>
                                        </p:tgtEl>
                                        <p:attrNameLst>
                                          <p:attrName>style.visibility</p:attrName>
                                        </p:attrNameLst>
                                      </p:cBhvr>
                                      <p:to>
                                        <p:strVal val="visible"/>
                                      </p:to>
                                    </p:set>
                                    <p:animEffect transition="in" filter="strips(downLeft)">
                                      <p:cBhvr>
                                        <p:cTn id="26" dur="500"/>
                                        <p:tgtEl>
                                          <p:spTgt spid="15156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51568"/>
                                        </p:tgtEl>
                                        <p:attrNameLst>
                                          <p:attrName>style.visibility</p:attrName>
                                        </p:attrNameLst>
                                      </p:cBhvr>
                                      <p:to>
                                        <p:strVal val="visible"/>
                                      </p:to>
                                    </p:set>
                                    <p:animEffect transition="in" filter="diamond(in)">
                                      <p:cBhvr>
                                        <p:cTn id="31" dur="2000"/>
                                        <p:tgtEl>
                                          <p:spTgt spid="151568"/>
                                        </p:tgtEl>
                                      </p:cBhvr>
                                    </p:animEffect>
                                  </p:childTnLst>
                                </p:cTn>
                              </p:par>
                            </p:childTnLst>
                          </p:cTn>
                        </p:par>
                        <p:par>
                          <p:cTn id="32" fill="hold">
                            <p:stCondLst>
                              <p:cond delay="2000"/>
                            </p:stCondLst>
                            <p:childTnLst>
                              <p:par>
                                <p:cTn id="33" presetID="5" presetClass="entr" presetSubtype="10" fill="hold" grpId="0" nodeType="afterEffect">
                                  <p:stCondLst>
                                    <p:cond delay="0"/>
                                  </p:stCondLst>
                                  <p:childTnLst>
                                    <p:set>
                                      <p:cBhvr>
                                        <p:cTn id="34" dur="1" fill="hold">
                                          <p:stCondLst>
                                            <p:cond delay="0"/>
                                          </p:stCondLst>
                                        </p:cTn>
                                        <p:tgtEl>
                                          <p:spTgt spid="151555"/>
                                        </p:tgtEl>
                                        <p:attrNameLst>
                                          <p:attrName>style.visibility</p:attrName>
                                        </p:attrNameLst>
                                      </p:cBhvr>
                                      <p:to>
                                        <p:strVal val="visible"/>
                                      </p:to>
                                    </p:set>
                                    <p:animEffect transition="in" filter="checkerboard(across)">
                                      <p:cBhvr>
                                        <p:cTn id="35" dur="500"/>
                                        <p:tgtEl>
                                          <p:spTgt spid="151555"/>
                                        </p:tgtEl>
                                      </p:cBhvr>
                                    </p:animEffect>
                                  </p:childTnLst>
                                </p:cTn>
                              </p:par>
                            </p:childTnLst>
                          </p:cTn>
                        </p:par>
                        <p:par>
                          <p:cTn id="36" fill="hold">
                            <p:stCondLst>
                              <p:cond delay="2500"/>
                            </p:stCondLst>
                            <p:childTnLst>
                              <p:par>
                                <p:cTn id="37" presetID="4" presetClass="entr" presetSubtype="16" fill="hold" grpId="0" nodeType="afterEffect">
                                  <p:stCondLst>
                                    <p:cond delay="0"/>
                                  </p:stCondLst>
                                  <p:childTnLst>
                                    <p:set>
                                      <p:cBhvr>
                                        <p:cTn id="38" dur="1" fill="hold">
                                          <p:stCondLst>
                                            <p:cond delay="0"/>
                                          </p:stCondLst>
                                        </p:cTn>
                                        <p:tgtEl>
                                          <p:spTgt spid="151556"/>
                                        </p:tgtEl>
                                        <p:attrNameLst>
                                          <p:attrName>style.visibility</p:attrName>
                                        </p:attrNameLst>
                                      </p:cBhvr>
                                      <p:to>
                                        <p:strVal val="visible"/>
                                      </p:to>
                                    </p:set>
                                    <p:animEffect transition="in" filter="box(in)">
                                      <p:cBhvr>
                                        <p:cTn id="39" dur="500"/>
                                        <p:tgtEl>
                                          <p:spTgt spid="151556"/>
                                        </p:tgtEl>
                                      </p:cBhvr>
                                    </p:animEffect>
                                  </p:childTnLst>
                                </p:cTn>
                              </p:par>
                            </p:childTnLst>
                          </p:cTn>
                        </p:par>
                        <p:par>
                          <p:cTn id="40" fill="hold">
                            <p:stCondLst>
                              <p:cond delay="3000"/>
                            </p:stCondLst>
                            <p:childTnLst>
                              <p:par>
                                <p:cTn id="41" presetID="4" presetClass="entr" presetSubtype="16" fill="hold" grpId="0" nodeType="afterEffect">
                                  <p:stCondLst>
                                    <p:cond delay="0"/>
                                  </p:stCondLst>
                                  <p:childTnLst>
                                    <p:set>
                                      <p:cBhvr>
                                        <p:cTn id="42" dur="1" fill="hold">
                                          <p:stCondLst>
                                            <p:cond delay="0"/>
                                          </p:stCondLst>
                                        </p:cTn>
                                        <p:tgtEl>
                                          <p:spTgt spid="151557"/>
                                        </p:tgtEl>
                                        <p:attrNameLst>
                                          <p:attrName>style.visibility</p:attrName>
                                        </p:attrNameLst>
                                      </p:cBhvr>
                                      <p:to>
                                        <p:strVal val="visible"/>
                                      </p:to>
                                    </p:set>
                                    <p:animEffect transition="in" filter="box(in)">
                                      <p:cBhvr>
                                        <p:cTn id="43" dur="500"/>
                                        <p:tgtEl>
                                          <p:spTgt spid="15155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51558"/>
                                        </p:tgtEl>
                                        <p:attrNameLst>
                                          <p:attrName>style.visibility</p:attrName>
                                        </p:attrNameLst>
                                      </p:cBhvr>
                                      <p:to>
                                        <p:strVal val="visible"/>
                                      </p:to>
                                    </p:set>
                                    <p:animEffect transition="in" filter="blinds(horizontal)">
                                      <p:cBhvr>
                                        <p:cTn id="47" dur="500"/>
                                        <p:tgtEl>
                                          <p:spTgt spid="15155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0-#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151569"/>
                                        </p:tgtEl>
                                        <p:attrNameLst>
                                          <p:attrName>style.visibility</p:attrName>
                                        </p:attrNameLst>
                                      </p:cBhvr>
                                      <p:to>
                                        <p:strVal val="visible"/>
                                      </p:to>
                                    </p:set>
                                    <p:anim calcmode="lin" valueType="num">
                                      <p:cBhvr additive="base">
                                        <p:cTn id="58" dur="500" fill="hold"/>
                                        <p:tgtEl>
                                          <p:spTgt spid="151569"/>
                                        </p:tgtEl>
                                        <p:attrNameLst>
                                          <p:attrName>ppt_x</p:attrName>
                                        </p:attrNameLst>
                                      </p:cBhvr>
                                      <p:tavLst>
                                        <p:tav tm="0">
                                          <p:val>
                                            <p:strVal val="#ppt_x"/>
                                          </p:val>
                                        </p:tav>
                                        <p:tav tm="100000">
                                          <p:val>
                                            <p:strVal val="#ppt_x"/>
                                          </p:val>
                                        </p:tav>
                                      </p:tavLst>
                                    </p:anim>
                                    <p:anim calcmode="lin" valueType="num">
                                      <p:cBhvr additive="base">
                                        <p:cTn id="59" dur="500" fill="hold"/>
                                        <p:tgtEl>
                                          <p:spTgt spid="151569"/>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500" fill="hold"/>
                                        <p:tgtEl>
                                          <p:spTgt spid="3"/>
                                        </p:tgtEl>
                                        <p:attrNameLst>
                                          <p:attrName>ppt_x</p:attrName>
                                        </p:attrNameLst>
                                      </p:cBhvr>
                                      <p:tavLst>
                                        <p:tav tm="0">
                                          <p:val>
                                            <p:strVal val="1+#ppt_w/2"/>
                                          </p:val>
                                        </p:tav>
                                        <p:tav tm="100000">
                                          <p:val>
                                            <p:strVal val="#ppt_x"/>
                                          </p:val>
                                        </p:tav>
                                      </p:tavLst>
                                    </p:anim>
                                    <p:anim calcmode="lin" valueType="num">
                                      <p:cBhvr additive="base">
                                        <p:cTn id="6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1570"/>
                                        </p:tgtEl>
                                        <p:attrNameLst>
                                          <p:attrName>style.visibility</p:attrName>
                                        </p:attrNameLst>
                                      </p:cBhvr>
                                      <p:to>
                                        <p:strVal val="visible"/>
                                      </p:to>
                                    </p:set>
                                    <p:anim calcmode="lin" valueType="num">
                                      <p:cBhvr additive="base">
                                        <p:cTn id="70" dur="500" fill="hold"/>
                                        <p:tgtEl>
                                          <p:spTgt spid="151570"/>
                                        </p:tgtEl>
                                        <p:attrNameLst>
                                          <p:attrName>ppt_x</p:attrName>
                                        </p:attrNameLst>
                                      </p:cBhvr>
                                      <p:tavLst>
                                        <p:tav tm="0">
                                          <p:val>
                                            <p:strVal val="#ppt_x"/>
                                          </p:val>
                                        </p:tav>
                                        <p:tav tm="100000">
                                          <p:val>
                                            <p:strVal val="#ppt_x"/>
                                          </p:val>
                                        </p:tav>
                                      </p:tavLst>
                                    </p:anim>
                                    <p:anim calcmode="lin" valueType="num">
                                      <p:cBhvr additive="base">
                                        <p:cTn id="71" dur="500" fill="hold"/>
                                        <p:tgtEl>
                                          <p:spTgt spid="15157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151571"/>
                                        </p:tgtEl>
                                        <p:attrNameLst>
                                          <p:attrName>style.visibility</p:attrName>
                                        </p:attrNameLst>
                                      </p:cBhvr>
                                      <p:to>
                                        <p:strVal val="visible"/>
                                      </p:to>
                                    </p:set>
                                    <p:animEffect transition="in" filter="strips(downLeft)">
                                      <p:cBhvr>
                                        <p:cTn id="76" dur="500"/>
                                        <p:tgtEl>
                                          <p:spTgt spid="151571"/>
                                        </p:tgtEl>
                                      </p:cBhvr>
                                    </p:animEffect>
                                  </p:childTnLst>
                                </p:cTn>
                              </p:par>
                              <p:par>
                                <p:cTn id="77" presetID="13" presetClass="entr" presetSubtype="16" fill="hold" grpId="2"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plus(in)">
                                      <p:cBhvr>
                                        <p:cTn id="79" dur="2000"/>
                                        <p:tgtEl>
                                          <p:spTgt spid="27"/>
                                        </p:tgtEl>
                                      </p:cBhvr>
                                    </p:animEffect>
                                  </p:childTnLst>
                                </p:cTn>
                              </p:par>
                            </p:childTnLst>
                          </p:cTn>
                        </p:par>
                        <p:par>
                          <p:cTn id="80" fill="hold">
                            <p:stCondLst>
                              <p:cond delay="500"/>
                            </p:stCondLst>
                            <p:childTnLst>
                              <p:par>
                                <p:cTn id="81" presetID="0" presetClass="path" presetSubtype="0" accel="50000" decel="50000" fill="hold" grpId="0" nodeType="afterEffect">
                                  <p:stCondLst>
                                    <p:cond delay="0"/>
                                  </p:stCondLst>
                                  <p:childTnLst>
                                    <p:animMotion origin="layout" path="M -0.03034 0.09282 L 0.20195 0.29768 " pathEditMode="relative" rAng="0" ptsTypes="AA">
                                      <p:cBhvr>
                                        <p:cTn id="82" dur="3000" fill="hold"/>
                                        <p:tgtEl>
                                          <p:spTgt spid="27"/>
                                        </p:tgtEl>
                                        <p:attrNameLst>
                                          <p:attrName>ppt_x</p:attrName>
                                          <p:attrName>ppt_y</p:attrName>
                                        </p:attrNameLst>
                                      </p:cBhvr>
                                      <p:rCtr x="11615" y="10231"/>
                                    </p:animMotion>
                                  </p:childTnLst>
                                </p:cTn>
                              </p:par>
                              <p:par>
                                <p:cTn id="83" presetID="6" presetClass="emph" presetSubtype="0" fill="hold" grpId="1" nodeType="withEffect">
                                  <p:stCondLst>
                                    <p:cond delay="0"/>
                                  </p:stCondLst>
                                  <p:childTnLst>
                                    <p:animScale>
                                      <p:cBhvr>
                                        <p:cTn id="84" dur="2000" fill="hold"/>
                                        <p:tgtEl>
                                          <p:spTgt spid="27"/>
                                        </p:tgtEl>
                                      </p:cBhvr>
                                      <p:by x="150000" y="150000"/>
                                    </p:animScale>
                                  </p:childTnLst>
                                </p:cTn>
                              </p:par>
                            </p:childTnLst>
                          </p:cTn>
                        </p:par>
                      </p:childTnLst>
                    </p:cTn>
                  </p:par>
                  <p:par>
                    <p:cTn id="85" fill="hold">
                      <p:stCondLst>
                        <p:cond delay="indefinite"/>
                      </p:stCondLst>
                      <p:childTnLst>
                        <p:par>
                          <p:cTn id="86" fill="hold">
                            <p:stCondLst>
                              <p:cond delay="0"/>
                            </p:stCondLst>
                            <p:childTnLst>
                              <p:par>
                                <p:cTn id="87" presetID="13" presetClass="entr" presetSubtype="16" fill="hold" grpId="2"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plus(in)">
                                      <p:cBhvr>
                                        <p:cTn id="89" dur="2000"/>
                                        <p:tgtEl>
                                          <p:spTgt spid="29"/>
                                        </p:tgtEl>
                                      </p:cBhvr>
                                    </p:animEffect>
                                  </p:childTnLst>
                                </p:cTn>
                              </p:par>
                              <p:par>
                                <p:cTn id="90" presetID="0" presetClass="path" presetSubtype="0" accel="50000" decel="50000" fill="hold" grpId="0" nodeType="withEffect">
                                  <p:stCondLst>
                                    <p:cond delay="0"/>
                                  </p:stCondLst>
                                  <p:childTnLst>
                                    <p:animMotion origin="layout" path="M 0.07878 0.10879 L -0.04322 0.31365 " pathEditMode="relative" rAng="0" ptsTypes="AA">
                                      <p:cBhvr>
                                        <p:cTn id="91" dur="2000" fill="hold"/>
                                        <p:tgtEl>
                                          <p:spTgt spid="29"/>
                                        </p:tgtEl>
                                        <p:attrNameLst>
                                          <p:attrName>ppt_x</p:attrName>
                                          <p:attrName>ppt_y</p:attrName>
                                        </p:attrNameLst>
                                      </p:cBhvr>
                                      <p:rCtr x="-6107" y="10231"/>
                                    </p:animMotion>
                                  </p:childTnLst>
                                </p:cTn>
                              </p:par>
                            </p:childTnLst>
                          </p:cTn>
                        </p:par>
                      </p:childTnLst>
                    </p:cTn>
                  </p:par>
                  <p:par>
                    <p:cTn id="92" fill="hold">
                      <p:stCondLst>
                        <p:cond delay="indefinite"/>
                      </p:stCondLst>
                      <p:childTnLst>
                        <p:par>
                          <p:cTn id="93" fill="hold">
                            <p:stCondLst>
                              <p:cond delay="0"/>
                            </p:stCondLst>
                            <p:childTnLst>
                              <p:par>
                                <p:cTn id="94" presetID="6" presetClass="emph" presetSubtype="0" fill="hold" grpId="1" nodeType="clickEffect">
                                  <p:stCondLst>
                                    <p:cond delay="0"/>
                                  </p:stCondLst>
                                  <p:childTnLst>
                                    <p:animScale>
                                      <p:cBhvr>
                                        <p:cTn id="95"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bldLvl="0" animBg="1"/>
      <p:bldP spid="151554" grpId="1" bldLvl="0" animBg="1"/>
      <p:bldP spid="151555" grpId="0" animBg="1"/>
      <p:bldP spid="151556" grpId="0" autoUpdateAnimBg="0"/>
      <p:bldP spid="151557" grpId="0" autoUpdateAnimBg="0"/>
      <p:bldP spid="151558" grpId="0" animBg="1"/>
      <p:bldP spid="151559" grpId="0"/>
      <p:bldP spid="151560" grpId="0"/>
      <p:bldP spid="151567" grpId="0"/>
      <p:bldP spid="151568" grpId="0"/>
      <p:bldP spid="151569" grpId="0"/>
      <p:bldP spid="151570" grpId="0"/>
      <p:bldP spid="151571" grpId="0" animBg="1"/>
      <p:bldP spid="27" grpId="0" animBg="1"/>
      <p:bldP spid="27" grpId="1" animBg="1"/>
      <p:bldP spid="27" grpId="2" animBg="1"/>
      <p:bldP spid="29" grpId="0" animBg="1"/>
      <p:bldP spid="29" grpId="1" animBg="1"/>
      <p:bldP spid="29"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06165412359"/>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2743906" y="1420843"/>
            <a:ext cx="3498905" cy="2176163"/>
          </a:xfrm>
          <a:noFill/>
        </p:spPr>
      </p:pic>
      <p:pic>
        <p:nvPicPr>
          <p:cNvPr id="154627" name="Picture 3" descr="%B1%F9~1"/>
          <p:cNvPicPr>
            <a:picLocks noGrp="1" noChangeAspect="1" noChangeArrowheads="1"/>
          </p:cNvPicPr>
          <p:nvPr>
            <p:ph sz="quarter" idx="2"/>
          </p:nvPr>
        </p:nvPicPr>
        <p:blipFill>
          <a:blip r:embed="rId4">
            <a:extLst>
              <a:ext uri="{28A0092B-C50C-407E-A947-70E740481C1C}">
                <a14:useLocalDpi xmlns:a14="http://schemas.microsoft.com/office/drawing/2010/main" xmlns="" val="0"/>
              </a:ext>
            </a:extLst>
          </a:blip>
          <a:srcRect/>
          <a:stretch>
            <a:fillRect/>
          </a:stretch>
        </p:blipFill>
        <p:spPr>
          <a:xfrm>
            <a:off x="2743906" y="3695672"/>
            <a:ext cx="3501375" cy="2184809"/>
          </a:xfrm>
          <a:noFill/>
        </p:spPr>
      </p:pic>
      <p:pic>
        <p:nvPicPr>
          <p:cNvPr id="154628" name="Picture 4" descr="0690300024"/>
          <p:cNvPicPr>
            <a:picLocks noGrp="1" noChangeAspect="1" noChangeArrowheads="1"/>
          </p:cNvPicPr>
          <p:nvPr>
            <p:ph sz="quarter" idx="3"/>
          </p:nvPr>
        </p:nvPicPr>
        <p:blipFill>
          <a:blip r:embed="rId5">
            <a:extLst>
              <a:ext uri="{28A0092B-C50C-407E-A947-70E740481C1C}">
                <a14:useLocalDpi xmlns:a14="http://schemas.microsoft.com/office/drawing/2010/main" xmlns="" val="0"/>
              </a:ext>
            </a:extLst>
          </a:blip>
          <a:srcRect/>
          <a:stretch>
            <a:fillRect/>
          </a:stretch>
        </p:blipFill>
        <p:spPr>
          <a:xfrm>
            <a:off x="6640115" y="1503453"/>
            <a:ext cx="3444562" cy="2192219"/>
          </a:xfrm>
          <a:noFill/>
        </p:spPr>
      </p:pic>
      <p:sp>
        <p:nvSpPr>
          <p:cNvPr id="154629" name="WordArt 5"/>
          <p:cNvSpPr>
            <a:spLocks noChangeArrowheads="1" noChangeShapeType="1"/>
          </p:cNvSpPr>
          <p:nvPr/>
        </p:nvSpPr>
        <p:spPr bwMode="auto">
          <a:xfrm>
            <a:off x="3462599" y="566879"/>
            <a:ext cx="4608513" cy="6207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zh-CN" altLang="en-US" sz="3200" i="1"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rPr>
              <a:t>生活中的汽化现象</a:t>
            </a:r>
          </a:p>
        </p:txBody>
      </p:sp>
      <p:pic>
        <p:nvPicPr>
          <p:cNvPr id="154630" name="033蒸发.avi" descr="033蒸发">
            <a:hlinkClick r:id="" action="ppaction://media"/>
          </p:cNvPr>
          <p:cNvPicPr>
            <a:picLocks noGrp="1" noChangeAspect="1" noChangeArrowheads="1"/>
          </p:cNvPicPr>
          <p:nvPr>
            <p:ph sz="quarter" idx="4"/>
            <a:videoFile r:link="rId1"/>
            <p:extLst>
              <p:ext uri="{DAA4B4D4-6D71-4841-9C94-3DE7FCFB9230}">
                <p14:media xmlns:p14="http://schemas.microsoft.com/office/powerpoint/2010/main" xmlns="" r:link="rId6"/>
              </p:ext>
            </p:extLst>
          </p:nvPr>
        </p:nvPicPr>
        <p:blipFill>
          <a:blip r:embed="rId7">
            <a:extLst>
              <a:ext uri="{28A0092B-C50C-407E-A947-70E740481C1C}">
                <a14:useLocalDpi xmlns:a14="http://schemas.microsoft.com/office/drawing/2010/main" xmlns="" val="0"/>
              </a:ext>
            </a:extLst>
          </a:blip>
          <a:srcRect/>
          <a:stretch>
            <a:fillRect/>
          </a:stretch>
        </p:blipFill>
        <p:spPr>
          <a:xfrm>
            <a:off x="6640115" y="3695673"/>
            <a:ext cx="3444562" cy="2184808"/>
          </a:xfr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4629"/>
                                        </p:tgtEl>
                                        <p:attrNameLst>
                                          <p:attrName>style.visibility</p:attrName>
                                        </p:attrNameLst>
                                      </p:cBhvr>
                                      <p:to>
                                        <p:strVal val="visible"/>
                                      </p:to>
                                    </p:set>
                                    <p:anim calcmode="lin" valueType="num">
                                      <p:cBhvr additive="base">
                                        <p:cTn id="7" dur="500" fill="hold"/>
                                        <p:tgtEl>
                                          <p:spTgt spid="154629"/>
                                        </p:tgtEl>
                                        <p:attrNameLst>
                                          <p:attrName>ppt_x</p:attrName>
                                        </p:attrNameLst>
                                      </p:cBhvr>
                                      <p:tavLst>
                                        <p:tav tm="0">
                                          <p:val>
                                            <p:strVal val="#ppt_x"/>
                                          </p:val>
                                        </p:tav>
                                        <p:tav tm="100000">
                                          <p:val>
                                            <p:strVal val="#ppt_x"/>
                                          </p:val>
                                        </p:tav>
                                      </p:tavLst>
                                    </p:anim>
                                    <p:anim calcmode="lin" valueType="num">
                                      <p:cBhvr additive="base">
                                        <p:cTn id="8" dur="500" fill="hold"/>
                                        <p:tgtEl>
                                          <p:spTgt spid="1546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54626"/>
                                        </p:tgtEl>
                                        <p:attrNameLst>
                                          <p:attrName>style.visibility</p:attrName>
                                        </p:attrNameLst>
                                      </p:cBhvr>
                                      <p:to>
                                        <p:strVal val="visible"/>
                                      </p:to>
                                    </p:set>
                                    <p:animEffect transition="in" filter="blinds(horizontal)">
                                      <p:cBhvr>
                                        <p:cTn id="12" dur="500"/>
                                        <p:tgtEl>
                                          <p:spTgt spid="154626"/>
                                        </p:tgtEl>
                                      </p:cBhvr>
                                    </p:animEffect>
                                  </p:childTnLst>
                                </p:cTn>
                              </p:par>
                              <p:par>
                                <p:cTn id="13" presetID="2" presetClass="entr" presetSubtype="4" fill="hold" nodeType="withEffect">
                                  <p:stCondLst>
                                    <p:cond delay="0"/>
                                  </p:stCondLst>
                                  <p:childTnLst>
                                    <p:set>
                                      <p:cBhvr>
                                        <p:cTn id="14" dur="1" fill="hold">
                                          <p:stCondLst>
                                            <p:cond delay="0"/>
                                          </p:stCondLst>
                                        </p:cTn>
                                        <p:tgtEl>
                                          <p:spTgt spid="154627"/>
                                        </p:tgtEl>
                                        <p:attrNameLst>
                                          <p:attrName>style.visibility</p:attrName>
                                        </p:attrNameLst>
                                      </p:cBhvr>
                                      <p:to>
                                        <p:strVal val="visible"/>
                                      </p:to>
                                    </p:set>
                                    <p:anim calcmode="lin" valueType="num">
                                      <p:cBhvr additive="base">
                                        <p:cTn id="15" dur="500" fill="hold"/>
                                        <p:tgtEl>
                                          <p:spTgt spid="154627"/>
                                        </p:tgtEl>
                                        <p:attrNameLst>
                                          <p:attrName>ppt_x</p:attrName>
                                        </p:attrNameLst>
                                      </p:cBhvr>
                                      <p:tavLst>
                                        <p:tav tm="0">
                                          <p:val>
                                            <p:strVal val="#ppt_x"/>
                                          </p:val>
                                        </p:tav>
                                        <p:tav tm="100000">
                                          <p:val>
                                            <p:strVal val="#ppt_x"/>
                                          </p:val>
                                        </p:tav>
                                      </p:tavLst>
                                    </p:anim>
                                    <p:anim calcmode="lin" valueType="num">
                                      <p:cBhvr additive="base">
                                        <p:cTn id="16" dur="500" fill="hold"/>
                                        <p:tgtEl>
                                          <p:spTgt spid="154627"/>
                                        </p:tgtEl>
                                        <p:attrNameLst>
                                          <p:attrName>ppt_y</p:attrName>
                                        </p:attrNameLst>
                                      </p:cBhvr>
                                      <p:tavLst>
                                        <p:tav tm="0">
                                          <p:val>
                                            <p:strVal val="1+#ppt_h/2"/>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154628"/>
                                        </p:tgtEl>
                                        <p:attrNameLst>
                                          <p:attrName>style.visibility</p:attrName>
                                        </p:attrNameLst>
                                      </p:cBhvr>
                                      <p:to>
                                        <p:strVal val="visible"/>
                                      </p:to>
                                    </p:set>
                                    <p:animEffect transition="in" filter="blinds(horizontal)">
                                      <p:cBhvr>
                                        <p:cTn id="19" dur="500"/>
                                        <p:tgtEl>
                                          <p:spTgt spid="154628"/>
                                        </p:tgtEl>
                                      </p:cBhvr>
                                    </p:animEffect>
                                  </p:childTnLst>
                                </p:cTn>
                              </p:par>
                              <p:par>
                                <p:cTn id="20" presetID="2" presetClass="entr" presetSubtype="4" fill="hold" nodeType="withEffect">
                                  <p:stCondLst>
                                    <p:cond delay="0"/>
                                  </p:stCondLst>
                                  <p:childTnLst>
                                    <p:set>
                                      <p:cBhvr>
                                        <p:cTn id="21" dur="1" fill="hold">
                                          <p:stCondLst>
                                            <p:cond delay="0"/>
                                          </p:stCondLst>
                                        </p:cTn>
                                        <p:tgtEl>
                                          <p:spTgt spid="154630"/>
                                        </p:tgtEl>
                                        <p:attrNameLst>
                                          <p:attrName>style.visibility</p:attrName>
                                        </p:attrNameLst>
                                      </p:cBhvr>
                                      <p:to>
                                        <p:strVal val="visible"/>
                                      </p:to>
                                    </p:set>
                                    <p:anim calcmode="lin" valueType="num">
                                      <p:cBhvr additive="base">
                                        <p:cTn id="22" dur="500" fill="hold"/>
                                        <p:tgtEl>
                                          <p:spTgt spid="154630"/>
                                        </p:tgtEl>
                                        <p:attrNameLst>
                                          <p:attrName>ppt_x</p:attrName>
                                        </p:attrNameLst>
                                      </p:cBhvr>
                                      <p:tavLst>
                                        <p:tav tm="0">
                                          <p:val>
                                            <p:strVal val="#ppt_x"/>
                                          </p:val>
                                        </p:tav>
                                        <p:tav tm="100000">
                                          <p:val>
                                            <p:strVal val="#ppt_x"/>
                                          </p:val>
                                        </p:tav>
                                      </p:tavLst>
                                    </p:anim>
                                    <p:anim calcmode="lin" valueType="num">
                                      <p:cBhvr additive="base">
                                        <p:cTn id="23" dur="500" fill="hold"/>
                                        <p:tgtEl>
                                          <p:spTgt spid="15463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1" presetClass="mediacall" presetSubtype="0" fill="hold" nodeType="afterEffect">
                                  <p:stCondLst>
                                    <p:cond delay="0"/>
                                  </p:stCondLst>
                                  <p:childTnLst>
                                    <p:cmd type="call" cmd="playFrom(0.0)">
                                      <p:cBhvr>
                                        <p:cTn id="26" dur="8040" fill="hold"/>
                                        <p:tgtEl>
                                          <p:spTgt spid="15463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5463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togglePause">
                                      <p:cBhvr>
                                        <p:cTn id="31" dur="1" fill="hold"/>
                                        <p:tgtEl>
                                          <p:spTgt spid="154630"/>
                                        </p:tgtEl>
                                      </p:cBhvr>
                                    </p:cmd>
                                  </p:childTnLst>
                                </p:cTn>
                              </p:par>
                            </p:childTnLst>
                          </p:cTn>
                        </p:par>
                      </p:childTnLst>
                    </p:cTn>
                  </p:par>
                </p:childTnLst>
              </p:cTn>
              <p:nextCondLst>
                <p:cond evt="onClick" delay="0">
                  <p:tgtEl>
                    <p:spTgt spid="154630"/>
                  </p:tgtEl>
                </p:cond>
              </p:nextCondLst>
            </p:seq>
          </p:childTnLst>
        </p:cTn>
      </p:par>
    </p:tnLst>
    <p:bldLst>
      <p:bldP spid="1546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524000" y="3551108"/>
            <a:ext cx="9144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2800" b="1">
                <a:solidFill>
                  <a:srgbClr val="000000"/>
                </a:solidFill>
                <a:latin typeface="黑体" panose="02010609060101010101" pitchFamily="49" charset="-122"/>
                <a:ea typeface="黑体" panose="02010609060101010101" pitchFamily="49" charset="-122"/>
              </a:rPr>
              <a:t>    在上面这两种情况下，水在物态变化上有什么</a:t>
            </a:r>
            <a:r>
              <a:rPr kumimoji="0" lang="zh-CN" altLang="en-US" sz="2800" b="1" u="sng">
                <a:solidFill>
                  <a:srgbClr val="FF0066"/>
                </a:solidFill>
                <a:latin typeface="黑体" panose="02010609060101010101" pitchFamily="49" charset="-122"/>
                <a:ea typeface="黑体" panose="02010609060101010101" pitchFamily="49" charset="-122"/>
              </a:rPr>
              <a:t>相同点</a:t>
            </a:r>
            <a:r>
              <a:rPr kumimoji="0" lang="zh-CN" altLang="en-US" sz="2800" b="1">
                <a:solidFill>
                  <a:srgbClr val="000000"/>
                </a:solidFill>
                <a:latin typeface="黑体" panose="02010609060101010101" pitchFamily="49" charset="-122"/>
                <a:ea typeface="黑体" panose="02010609060101010101" pitchFamily="49" charset="-122"/>
              </a:rPr>
              <a:t>？有什么</a:t>
            </a:r>
            <a:r>
              <a:rPr kumimoji="0" lang="zh-CN" altLang="en-US" sz="2800" b="1" u="sng">
                <a:solidFill>
                  <a:srgbClr val="FF0066"/>
                </a:solidFill>
                <a:latin typeface="黑体" panose="02010609060101010101" pitchFamily="49" charset="-122"/>
                <a:ea typeface="黑体" panose="02010609060101010101" pitchFamily="49" charset="-122"/>
              </a:rPr>
              <a:t>不同点</a:t>
            </a:r>
            <a:r>
              <a:rPr kumimoji="0" lang="zh-CN" altLang="en-US" sz="2800" b="1">
                <a:solidFill>
                  <a:srgbClr val="000000"/>
                </a:solidFill>
                <a:latin typeface="黑体" panose="02010609060101010101" pitchFamily="49" charset="-122"/>
                <a:ea typeface="黑体" panose="02010609060101010101" pitchFamily="49" charset="-122"/>
              </a:rPr>
              <a:t>？</a:t>
            </a:r>
          </a:p>
        </p:txBody>
      </p:sp>
      <p:sp>
        <p:nvSpPr>
          <p:cNvPr id="11268" name="Rectangle 4"/>
          <p:cNvSpPr>
            <a:spLocks noChangeArrowheads="1"/>
          </p:cNvSpPr>
          <p:nvPr/>
        </p:nvSpPr>
        <p:spPr bwMode="auto">
          <a:xfrm>
            <a:off x="2063750" y="4680625"/>
            <a:ext cx="6927576" cy="668337"/>
          </a:xfrm>
          <a:prstGeom prst="rect">
            <a:avLst/>
          </a:prstGeom>
          <a:solidFill>
            <a:srgbClr val="CCFFCC"/>
          </a:solidFill>
          <a:ln w="19050">
            <a:solidFill>
              <a:srgbClr val="0000FF"/>
            </a:solidFill>
            <a:prstDash val="dashDot"/>
            <a:miter lim="800000"/>
          </a:ln>
        </p:spPr>
        <p:txBody>
          <a:bodyPr wrap="none" anchor="ct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algn="just" eaLnBrk="1" fontAlgn="base" hangingPunct="1">
              <a:spcBef>
                <a:spcPct val="0"/>
              </a:spcBef>
              <a:spcAft>
                <a:spcPct val="0"/>
              </a:spcAft>
            </a:pPr>
            <a:r>
              <a:rPr kumimoji="0" lang="en-US" altLang="zh-CN" sz="2800" b="1">
                <a:solidFill>
                  <a:srgbClr val="9900FF"/>
                </a:solidFill>
                <a:latin typeface="黑体" panose="02010609060101010101" pitchFamily="49" charset="-122"/>
                <a:ea typeface="黑体" panose="02010609060101010101" pitchFamily="49" charset="-122"/>
              </a:rPr>
              <a:t>1</a:t>
            </a:r>
            <a:r>
              <a:rPr kumimoji="0" lang="zh-CN" altLang="en-US" sz="2800" b="1">
                <a:solidFill>
                  <a:srgbClr val="9900FF"/>
                </a:solidFill>
                <a:latin typeface="黑体" panose="02010609060101010101" pitchFamily="49" charset="-122"/>
                <a:ea typeface="黑体" panose="02010609060101010101" pitchFamily="49" charset="-122"/>
              </a:rPr>
              <a:t>．都是水变成水蒸气，是汽化现象。</a:t>
            </a:r>
          </a:p>
        </p:txBody>
      </p:sp>
      <p:sp>
        <p:nvSpPr>
          <p:cNvPr id="11269" name="Rectangle 5"/>
          <p:cNvSpPr>
            <a:spLocks noChangeArrowheads="1"/>
          </p:cNvSpPr>
          <p:nvPr/>
        </p:nvSpPr>
        <p:spPr bwMode="auto">
          <a:xfrm>
            <a:off x="2063750" y="5442487"/>
            <a:ext cx="6927576" cy="523220"/>
          </a:xfrm>
          <a:prstGeom prst="rect">
            <a:avLst/>
          </a:prstGeom>
          <a:solidFill>
            <a:srgbClr val="CCFFCC"/>
          </a:solidFill>
          <a:ln w="19050">
            <a:solidFill>
              <a:srgbClr val="0000FF"/>
            </a:solidFill>
            <a:prstDash val="dashDot"/>
            <a:miter lim="800000"/>
          </a:ln>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en-US" altLang="zh-CN" sz="2800" b="1">
                <a:solidFill>
                  <a:srgbClr val="9900FF"/>
                </a:solidFill>
                <a:latin typeface="黑体" panose="02010609060101010101" pitchFamily="49" charset="-122"/>
                <a:ea typeface="黑体" panose="02010609060101010101" pitchFamily="49" charset="-122"/>
              </a:rPr>
              <a:t>2</a:t>
            </a:r>
            <a:r>
              <a:rPr kumimoji="0" lang="zh-CN" altLang="en-US" sz="2800" b="1">
                <a:solidFill>
                  <a:srgbClr val="9900FF"/>
                </a:solidFill>
                <a:latin typeface="黑体" panose="02010609060101010101" pitchFamily="49" charset="-122"/>
                <a:ea typeface="黑体" panose="02010609060101010101" pitchFamily="49" charset="-122"/>
              </a:rPr>
              <a:t>．这是汽化的两种方式：</a:t>
            </a:r>
            <a:r>
              <a:rPr kumimoji="0" lang="zh-CN" altLang="en-US" sz="2800" b="1">
                <a:solidFill>
                  <a:srgbClr val="FF3300"/>
                </a:solidFill>
                <a:latin typeface="黑体" panose="02010609060101010101" pitchFamily="49" charset="-122"/>
                <a:ea typeface="黑体" panose="02010609060101010101" pitchFamily="49" charset="-122"/>
              </a:rPr>
              <a:t>沸腾和蒸发</a:t>
            </a:r>
            <a:r>
              <a:rPr kumimoji="0" lang="zh-CN" altLang="en-US" sz="2800" b="1">
                <a:solidFill>
                  <a:srgbClr val="9900FF"/>
                </a:solidFill>
                <a:latin typeface="黑体" panose="02010609060101010101" pitchFamily="49" charset="-122"/>
                <a:ea typeface="黑体" panose="02010609060101010101" pitchFamily="49" charset="-122"/>
              </a:rPr>
              <a:t>。</a:t>
            </a:r>
          </a:p>
        </p:txBody>
      </p:sp>
      <p:sp>
        <p:nvSpPr>
          <p:cNvPr id="11270" name="WordArt 6"/>
          <p:cNvSpPr>
            <a:spLocks noChangeArrowheads="1" noChangeShapeType="1"/>
          </p:cNvSpPr>
          <p:nvPr/>
        </p:nvSpPr>
        <p:spPr bwMode="auto">
          <a:xfrm>
            <a:off x="1524000" y="3023470"/>
            <a:ext cx="1049118" cy="4808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zh-CN" altLang="en-US" sz="3600"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rPr>
              <a:t>问题：</a:t>
            </a:r>
          </a:p>
        </p:txBody>
      </p:sp>
      <p:sp>
        <p:nvSpPr>
          <p:cNvPr id="11271" name="Line 7"/>
          <p:cNvSpPr>
            <a:spLocks noChangeShapeType="1"/>
          </p:cNvSpPr>
          <p:nvPr/>
        </p:nvSpPr>
        <p:spPr bwMode="auto">
          <a:xfrm flipH="1">
            <a:off x="7851228" y="4025065"/>
            <a:ext cx="2068896" cy="936547"/>
          </a:xfrm>
          <a:prstGeom prst="line">
            <a:avLst/>
          </a:prstGeom>
          <a:noFill/>
          <a:ln w="57150">
            <a:solidFill>
              <a:schemeClr val="tx1"/>
            </a:solidFill>
            <a:rou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kumimoji="1" lang="zh-CN" altLang="en-US">
              <a:solidFill>
                <a:srgbClr val="000000"/>
              </a:solidFill>
            </a:endParaRPr>
          </a:p>
        </p:txBody>
      </p:sp>
      <p:sp>
        <p:nvSpPr>
          <p:cNvPr id="11272" name="Line 8"/>
          <p:cNvSpPr>
            <a:spLocks noChangeShapeType="1"/>
          </p:cNvSpPr>
          <p:nvPr/>
        </p:nvSpPr>
        <p:spPr bwMode="auto">
          <a:xfrm>
            <a:off x="3476899" y="4478977"/>
            <a:ext cx="2734715" cy="1044610"/>
          </a:xfrm>
          <a:prstGeom prst="line">
            <a:avLst/>
          </a:prstGeom>
          <a:noFill/>
          <a:ln w="76200">
            <a:solidFill>
              <a:schemeClr val="tx1"/>
            </a:solidFill>
            <a:rou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kumimoji="1" lang="zh-CN" altLang="en-US">
              <a:solidFill>
                <a:srgbClr val="000000"/>
              </a:solidFill>
            </a:endParaRPr>
          </a:p>
        </p:txBody>
      </p:sp>
      <p:pic>
        <p:nvPicPr>
          <p:cNvPr id="27657" name="Picture 9" descr="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79238" y="1009924"/>
            <a:ext cx="2303803" cy="2078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descr="沸腾"/>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3426"/>
          <a:stretch>
            <a:fillRect/>
          </a:stretch>
        </p:blipFill>
        <p:spPr bwMode="auto">
          <a:xfrm>
            <a:off x="3749674" y="1009924"/>
            <a:ext cx="2256080" cy="208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2000"/>
                                        <p:tgtEl>
                                          <p:spTgt spid="11270"/>
                                        </p:tgtEl>
                                      </p:cBhvr>
                                    </p:animEffect>
                                    <p:anim calcmode="lin" valueType="num">
                                      <p:cBhvr>
                                        <p:cTn id="8" dur="2000" fill="hold"/>
                                        <p:tgtEl>
                                          <p:spTgt spid="11270"/>
                                        </p:tgtEl>
                                        <p:attrNameLst>
                                          <p:attrName>style.rotation</p:attrName>
                                        </p:attrNameLst>
                                      </p:cBhvr>
                                      <p:tavLst>
                                        <p:tav tm="0">
                                          <p:val>
                                            <p:fltVal val="720"/>
                                          </p:val>
                                        </p:tav>
                                        <p:tav tm="100000">
                                          <p:val>
                                            <p:fltVal val="0"/>
                                          </p:val>
                                        </p:tav>
                                      </p:tavLst>
                                    </p:anim>
                                    <p:anim calcmode="lin" valueType="num">
                                      <p:cBhvr>
                                        <p:cTn id="9" dur="2000" fill="hold"/>
                                        <p:tgtEl>
                                          <p:spTgt spid="11270"/>
                                        </p:tgtEl>
                                        <p:attrNameLst>
                                          <p:attrName>ppt_h</p:attrName>
                                        </p:attrNameLst>
                                      </p:cBhvr>
                                      <p:tavLst>
                                        <p:tav tm="0">
                                          <p:val>
                                            <p:fltVal val="0"/>
                                          </p:val>
                                        </p:tav>
                                        <p:tav tm="100000">
                                          <p:val>
                                            <p:strVal val="#ppt_h"/>
                                          </p:val>
                                        </p:tav>
                                      </p:tavLst>
                                    </p:anim>
                                    <p:anim calcmode="lin" valueType="num">
                                      <p:cBhvr>
                                        <p:cTn id="10" dur="2000" fill="hold"/>
                                        <p:tgtEl>
                                          <p:spTgt spid="11270"/>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2000"/>
                                        <p:tgtEl>
                                          <p:spTgt spid="11267"/>
                                        </p:tgtEl>
                                      </p:cBhvr>
                                    </p:animEffect>
                                    <p:anim calcmode="lin" valueType="num">
                                      <p:cBhvr>
                                        <p:cTn id="14" dur="2000" fill="hold"/>
                                        <p:tgtEl>
                                          <p:spTgt spid="11267"/>
                                        </p:tgtEl>
                                        <p:attrNameLst>
                                          <p:attrName>style.rotation</p:attrName>
                                        </p:attrNameLst>
                                      </p:cBhvr>
                                      <p:tavLst>
                                        <p:tav tm="0">
                                          <p:val>
                                            <p:fltVal val="720"/>
                                          </p:val>
                                        </p:tav>
                                        <p:tav tm="100000">
                                          <p:val>
                                            <p:fltVal val="0"/>
                                          </p:val>
                                        </p:tav>
                                      </p:tavLst>
                                    </p:anim>
                                    <p:anim calcmode="lin" valueType="num">
                                      <p:cBhvr>
                                        <p:cTn id="15" dur="2000" fill="hold"/>
                                        <p:tgtEl>
                                          <p:spTgt spid="11267"/>
                                        </p:tgtEl>
                                        <p:attrNameLst>
                                          <p:attrName>ppt_h</p:attrName>
                                        </p:attrNameLst>
                                      </p:cBhvr>
                                      <p:tavLst>
                                        <p:tav tm="0">
                                          <p:val>
                                            <p:fltVal val="0"/>
                                          </p:val>
                                        </p:tav>
                                        <p:tav tm="100000">
                                          <p:val>
                                            <p:strVal val="#ppt_h"/>
                                          </p:val>
                                        </p:tav>
                                      </p:tavLst>
                                    </p:anim>
                                    <p:anim calcmode="lin" valueType="num">
                                      <p:cBhvr>
                                        <p:cTn id="16" dur="2000" fill="hold"/>
                                        <p:tgtEl>
                                          <p:spTgt spid="11267"/>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271"/>
                                        </p:tgtEl>
                                        <p:attrNameLst>
                                          <p:attrName>style.visibility</p:attrName>
                                        </p:attrNameLst>
                                      </p:cBhvr>
                                      <p:to>
                                        <p:strVal val="visible"/>
                                      </p:to>
                                    </p:set>
                                    <p:animEffect transition="in" filter="wipe(up)">
                                      <p:cBhvr>
                                        <p:cTn id="21" dur="500"/>
                                        <p:tgtEl>
                                          <p:spTgt spid="1127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1268"/>
                                        </p:tgtEl>
                                        <p:attrNameLst>
                                          <p:attrName>style.visibility</p:attrName>
                                        </p:attrNameLst>
                                      </p:cBhvr>
                                      <p:to>
                                        <p:strVal val="visible"/>
                                      </p:to>
                                    </p:set>
                                    <p:animEffect transition="in" filter="wipe(up)">
                                      <p:cBhvr>
                                        <p:cTn id="24" dur="500"/>
                                        <p:tgtEl>
                                          <p:spTgt spid="1126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1272"/>
                                        </p:tgtEl>
                                        <p:attrNameLst>
                                          <p:attrName>style.visibility</p:attrName>
                                        </p:attrNameLst>
                                      </p:cBhvr>
                                      <p:to>
                                        <p:strVal val="visible"/>
                                      </p:to>
                                    </p:set>
                                    <p:animEffect transition="in" filter="wipe(up)">
                                      <p:cBhvr>
                                        <p:cTn id="29" dur="500"/>
                                        <p:tgtEl>
                                          <p:spTgt spid="1127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269"/>
                                        </p:tgtEl>
                                        <p:attrNameLst>
                                          <p:attrName>style.visibility</p:attrName>
                                        </p:attrNameLst>
                                      </p:cBhvr>
                                      <p:to>
                                        <p:strVal val="visible"/>
                                      </p:to>
                                    </p:set>
                                    <p:animEffect transition="in" filter="wipe(up)">
                                      <p:cBhvr>
                                        <p:cTn id="3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nimBg="1" autoUpdateAnimBg="0"/>
      <p:bldP spid="11269" grpId="0" animBg="1" autoUpdateAnimBg="0"/>
      <p:bldP spid="11270" grpId="0" animBg="1"/>
      <p:bldP spid="11271" grpId="0" animBg="1"/>
      <p:bldP spid="112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71478" y="1297755"/>
            <a:ext cx="645458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kumimoji="0" lang="zh-CN" altLang="en-US" sz="4400" b="1" dirty="0">
                <a:solidFill>
                  <a:srgbClr val="333399"/>
                </a:solidFill>
                <a:latin typeface="黑体" panose="02010609060101010101" pitchFamily="49" charset="-122"/>
                <a:ea typeface="黑体" panose="02010609060101010101" pitchFamily="49" charset="-122"/>
              </a:rPr>
              <a:t>   </a:t>
            </a:r>
            <a:r>
              <a:rPr kumimoji="0" lang="zh-CN" altLang="en-US" sz="3200" b="1" dirty="0" smtClean="0">
                <a:solidFill>
                  <a:srgbClr val="333399"/>
                </a:solidFill>
                <a:latin typeface="黑体" panose="02010609060101010101" pitchFamily="49" charset="-122"/>
                <a:ea typeface="黑体" panose="02010609060101010101" pitchFamily="49" charset="-122"/>
              </a:rPr>
              <a:t>沸</a:t>
            </a:r>
            <a:r>
              <a:rPr kumimoji="0" lang="zh-CN" altLang="en-US" sz="3200" b="1" dirty="0">
                <a:solidFill>
                  <a:srgbClr val="333399"/>
                </a:solidFill>
                <a:latin typeface="黑体" panose="02010609060101010101" pitchFamily="49" charset="-122"/>
                <a:ea typeface="黑体" panose="02010609060101010101" pitchFamily="49" charset="-122"/>
              </a:rPr>
              <a:t>腾是液体</a:t>
            </a:r>
            <a:r>
              <a:rPr kumimoji="0" lang="zh-CN" altLang="en-US" sz="3200" b="1" dirty="0">
                <a:solidFill>
                  <a:srgbClr val="FF3300"/>
                </a:solidFill>
                <a:latin typeface="黑体" panose="02010609060101010101" pitchFamily="49" charset="-122"/>
                <a:ea typeface="黑体" panose="02010609060101010101" pitchFamily="49" charset="-122"/>
              </a:rPr>
              <a:t>内部</a:t>
            </a:r>
            <a:r>
              <a:rPr kumimoji="0" lang="zh-CN" altLang="en-US" sz="3200" b="1" dirty="0">
                <a:solidFill>
                  <a:srgbClr val="333399"/>
                </a:solidFill>
                <a:latin typeface="黑体" panose="02010609060101010101" pitchFamily="49" charset="-122"/>
                <a:ea typeface="黑体" panose="02010609060101010101" pitchFamily="49" charset="-122"/>
              </a:rPr>
              <a:t>和</a:t>
            </a:r>
            <a:r>
              <a:rPr kumimoji="0" lang="zh-CN" altLang="en-US" sz="3200" b="1" dirty="0">
                <a:solidFill>
                  <a:srgbClr val="FF3300"/>
                </a:solidFill>
                <a:latin typeface="黑体" panose="02010609060101010101" pitchFamily="49" charset="-122"/>
                <a:ea typeface="黑体" panose="02010609060101010101" pitchFamily="49" charset="-122"/>
              </a:rPr>
              <a:t>表面</a:t>
            </a:r>
            <a:r>
              <a:rPr kumimoji="0" lang="zh-CN" altLang="en-US" sz="3200" b="1" dirty="0">
                <a:solidFill>
                  <a:srgbClr val="000000"/>
                </a:solidFill>
                <a:latin typeface="黑体" panose="02010609060101010101" pitchFamily="49" charset="-122"/>
                <a:ea typeface="黑体" panose="02010609060101010101" pitchFamily="49" charset="-122"/>
              </a:rPr>
              <a:t>同时</a:t>
            </a:r>
            <a:r>
              <a:rPr kumimoji="0" lang="zh-CN" altLang="en-US" sz="3200" b="1" dirty="0">
                <a:solidFill>
                  <a:srgbClr val="333399"/>
                </a:solidFill>
                <a:latin typeface="黑体" panose="02010609060101010101" pitchFamily="49" charset="-122"/>
                <a:ea typeface="黑体" panose="02010609060101010101" pitchFamily="49" charset="-122"/>
              </a:rPr>
              <a:t>发生的</a:t>
            </a:r>
            <a:r>
              <a:rPr kumimoji="0" lang="zh-CN" altLang="en-US" sz="3200" b="1" dirty="0">
                <a:solidFill>
                  <a:srgbClr val="FF3300"/>
                </a:solidFill>
                <a:latin typeface="黑体" panose="02010609060101010101" pitchFamily="49" charset="-122"/>
                <a:ea typeface="黑体" panose="02010609060101010101" pitchFamily="49" charset="-122"/>
              </a:rPr>
              <a:t>剧烈</a:t>
            </a:r>
            <a:r>
              <a:rPr kumimoji="0" lang="zh-CN" altLang="en-US" sz="3200" b="1" dirty="0">
                <a:solidFill>
                  <a:srgbClr val="333399"/>
                </a:solidFill>
                <a:latin typeface="黑体" panose="02010609060101010101" pitchFamily="49" charset="-122"/>
                <a:ea typeface="黑体" panose="02010609060101010101" pitchFamily="49" charset="-122"/>
              </a:rPr>
              <a:t>汽化现象</a:t>
            </a:r>
            <a:r>
              <a:rPr kumimoji="0" lang="zh-CN" altLang="en-US" sz="3200" b="1" dirty="0">
                <a:solidFill>
                  <a:srgbClr val="000000"/>
                </a:solidFill>
                <a:ea typeface="宋体" panose="02010600030101010101" pitchFamily="2" charset="-122"/>
              </a:rPr>
              <a:t> </a:t>
            </a:r>
          </a:p>
        </p:txBody>
      </p:sp>
      <p:sp>
        <p:nvSpPr>
          <p:cNvPr id="159749" name="矩形 15"/>
          <p:cNvSpPr>
            <a:spLocks noChangeArrowheads="1"/>
          </p:cNvSpPr>
          <p:nvPr/>
        </p:nvSpPr>
        <p:spPr bwMode="auto">
          <a:xfrm>
            <a:off x="761999" y="3185247"/>
            <a:ext cx="6435741"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MS PGothic" panose="020B0600070205080204" pitchFamily="34" charset="-128"/>
              </a:defRPr>
            </a:lvl1pPr>
            <a:lvl2pPr marL="742950" indent="-285750" eaLnBrk="0" hangingPunct="0">
              <a:defRPr kumimoji="1">
                <a:solidFill>
                  <a:schemeClr val="tx1"/>
                </a:solidFill>
                <a:latin typeface="Arial" panose="020B0604020202020204" pitchFamily="34" charset="0"/>
                <a:ea typeface="MS PGothic" panose="020B0600070205080204" pitchFamily="34" charset="-128"/>
              </a:defRPr>
            </a:lvl2pPr>
            <a:lvl3pPr marL="1143000" indent="-228600" eaLnBrk="0" hangingPunct="0">
              <a:defRPr kumimoji="1">
                <a:solidFill>
                  <a:schemeClr val="tx1"/>
                </a:solidFill>
                <a:latin typeface="Arial" panose="020B0604020202020204" pitchFamily="34" charset="0"/>
                <a:ea typeface="MS PGothic" panose="020B0600070205080204" pitchFamily="34" charset="-128"/>
              </a:defRPr>
            </a:lvl3pPr>
            <a:lvl4pPr marL="1600200" indent="-228600" eaLnBrk="0" hangingPunct="0">
              <a:defRPr kumimoji="1">
                <a:solidFill>
                  <a:schemeClr val="tx1"/>
                </a:solidFill>
                <a:latin typeface="Arial" panose="020B0604020202020204" pitchFamily="34" charset="0"/>
                <a:ea typeface="MS PGothic" panose="020B0600070205080204" pitchFamily="34" charset="-128"/>
              </a:defRPr>
            </a:lvl4pPr>
            <a:lvl5pPr marL="2057400" indent="-228600" eaLnBrk="0" hangingPunct="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kumimoji="0" lang="zh-CN" altLang="en-US" sz="3200" b="1" dirty="0">
                <a:solidFill>
                  <a:srgbClr val="0000FF"/>
                </a:solidFill>
                <a:ea typeface="仿宋_GB2312" pitchFamily="49" charset="-122"/>
              </a:rPr>
              <a:t>如</a:t>
            </a:r>
            <a:r>
              <a:rPr kumimoji="0" lang="zh-CN" altLang="en-US" sz="3200" b="1" dirty="0">
                <a:solidFill>
                  <a:srgbClr val="0000FF"/>
                </a:solidFill>
                <a:ea typeface="宋体" panose="02010600030101010101" pitchFamily="2" charset="-122"/>
              </a:rPr>
              <a:t>：</a:t>
            </a:r>
            <a:r>
              <a:rPr kumimoji="0" lang="zh-CN" altLang="en-US" sz="3200" b="1" dirty="0">
                <a:solidFill>
                  <a:srgbClr val="0000FF"/>
                </a:solidFill>
                <a:ea typeface="仿宋_GB2312" pitchFamily="49" charset="-122"/>
              </a:rPr>
              <a:t>我们日常生活中，烧开水时所说的</a:t>
            </a:r>
          </a:p>
          <a:p>
            <a:pPr eaLnBrk="1" fontAlgn="base" hangingPunct="1">
              <a:spcBef>
                <a:spcPct val="0"/>
              </a:spcBef>
              <a:spcAft>
                <a:spcPct val="0"/>
              </a:spcAft>
            </a:pPr>
            <a:r>
              <a:rPr kumimoji="0" lang="zh-CN" altLang="en-US" sz="3200" b="1" dirty="0">
                <a:solidFill>
                  <a:srgbClr val="0000FF"/>
                </a:solidFill>
                <a:ea typeface="宋体" panose="02010600030101010101" pitchFamily="2" charset="-122"/>
              </a:rPr>
              <a:t>        </a:t>
            </a:r>
            <a:r>
              <a:rPr kumimoji="0" lang="zh-CN" altLang="en-US" sz="3200" b="1" dirty="0">
                <a:solidFill>
                  <a:srgbClr val="0000FF"/>
                </a:solidFill>
                <a:ea typeface="华文新魏" panose="02010800040101010101" pitchFamily="2" charset="-122"/>
              </a:rPr>
              <a:t>“</a:t>
            </a:r>
            <a:r>
              <a:rPr kumimoji="0" lang="zh-CN" altLang="en-US" sz="4000" b="1" dirty="0">
                <a:solidFill>
                  <a:srgbClr val="FF0000"/>
                </a:solidFill>
                <a:ea typeface="楷体_GB2312" pitchFamily="49" charset="-122"/>
              </a:rPr>
              <a:t>水开了</a:t>
            </a:r>
            <a:r>
              <a:rPr kumimoji="0" lang="zh-CN" altLang="en-US" sz="3200" b="1" dirty="0">
                <a:solidFill>
                  <a:srgbClr val="0000FF"/>
                </a:solidFill>
                <a:ea typeface="华文新魏" panose="02010800040101010101" pitchFamily="2" charset="-122"/>
              </a:rPr>
              <a:t>”在物理学中我们称为</a:t>
            </a:r>
            <a:r>
              <a:rPr kumimoji="0" lang="en-US" altLang="zh-CN" sz="3200" b="1" dirty="0">
                <a:solidFill>
                  <a:srgbClr val="0000FF"/>
                </a:solidFill>
                <a:ea typeface="华文新魏" panose="02010800040101010101" pitchFamily="2" charset="-122"/>
              </a:rPr>
              <a:t>——</a:t>
            </a:r>
            <a:r>
              <a:rPr kumimoji="0" lang="zh-CN" altLang="en-US" sz="4000" b="1" dirty="0">
                <a:solidFill>
                  <a:srgbClr val="FF0000"/>
                </a:solidFill>
                <a:ea typeface="楷体_GB2312" pitchFamily="49" charset="-122"/>
              </a:rPr>
              <a:t>沸腾</a:t>
            </a:r>
          </a:p>
        </p:txBody>
      </p:sp>
      <p:sp>
        <p:nvSpPr>
          <p:cNvPr id="15" name="TextBox 2"/>
          <p:cNvSpPr txBox="1"/>
          <p:nvPr/>
        </p:nvSpPr>
        <p:spPr bwMode="auto">
          <a:xfrm>
            <a:off x="970063" y="245155"/>
            <a:ext cx="2646878" cy="830997"/>
          </a:xfrm>
          <a:prstGeom prst="rect">
            <a:avLst/>
          </a:prstGeom>
          <a:noFill/>
        </p:spPr>
        <p:txBody>
          <a:bodyPr wrap="none">
            <a:spAutoFit/>
          </a:bodyPr>
          <a:lstStyle/>
          <a:p>
            <a:pPr eaLnBrk="1" fontAlgn="auto" hangingPunct="1">
              <a:spcBef>
                <a:spcPts val="0"/>
              </a:spcBef>
              <a:spcAft>
                <a:spcPts val="0"/>
              </a:spcAft>
              <a:defRPr/>
            </a:pPr>
            <a:r>
              <a:rPr lang="zh-CN" altLang="en-US" sz="4800" dirty="0" smtClean="0">
                <a:solidFill>
                  <a:srgbClr val="FF0000"/>
                </a:solidFill>
                <a:latin typeface="华文隶书" pitchFamily="2" charset="-122"/>
                <a:ea typeface="华文隶书" pitchFamily="2" charset="-122"/>
              </a:rPr>
              <a:t>一、沸腾</a:t>
            </a:r>
            <a:endParaRPr lang="zh-CN" altLang="en-US" sz="4800" dirty="0">
              <a:solidFill>
                <a:srgbClr val="FF0000"/>
              </a:solidFill>
              <a:latin typeface="华文隶书" pitchFamily="2" charset="-122"/>
              <a:ea typeface="华文隶书" pitchFamily="2" charset="-122"/>
            </a:endParaRPr>
          </a:p>
        </p:txBody>
      </p:sp>
      <p:pic>
        <p:nvPicPr>
          <p:cNvPr id="8194" name="Picture 2" descr="http://s4.sinaimg.cn/middle/6185138dg915ac8fd9e03&amp;69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24028" y="1928697"/>
            <a:ext cx="4242254" cy="31816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9749">
                                            <p:txEl>
                                              <p:pRg st="0" end="0"/>
                                            </p:txEl>
                                          </p:spTgt>
                                        </p:tgtEl>
                                        <p:attrNameLst>
                                          <p:attrName>style.visibility</p:attrName>
                                        </p:attrNameLst>
                                      </p:cBhvr>
                                      <p:to>
                                        <p:strVal val="visible"/>
                                      </p:to>
                                    </p:set>
                                    <p:animEffect transition="in" filter="wipe(left)">
                                      <p:cBhvr>
                                        <p:cTn id="7" dur="3000"/>
                                        <p:tgtEl>
                                          <p:spTgt spid="159749">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159749">
                                            <p:txEl>
                                              <p:pRg st="1" end="1"/>
                                            </p:txEl>
                                          </p:spTgt>
                                        </p:tgtEl>
                                        <p:attrNameLst>
                                          <p:attrName>style.visibility</p:attrName>
                                        </p:attrNameLst>
                                      </p:cBhvr>
                                      <p:to>
                                        <p:strVal val="visible"/>
                                      </p:to>
                                    </p:set>
                                    <p:animEffect transition="in" filter="wipe(left)">
                                      <p:cBhvr>
                                        <p:cTn id="12" dur="2000"/>
                                        <p:tgtEl>
                                          <p:spTgt spid="1597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Bottom)">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LIDE_MODEL_TYPE" val="cover"/>
</p:tagLst>
</file>

<file path=ppt/tags/tag6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1482</Words>
  <Application>WPS 演示</Application>
  <PresentationFormat>自定义</PresentationFormat>
  <Paragraphs>243</Paragraphs>
  <Slides>34</Slides>
  <Notes>6</Notes>
  <HiddenSlides>0</HiddenSlides>
  <MMClips>1</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34</vt:i4>
      </vt:variant>
    </vt:vector>
  </HeadingPairs>
  <TitlesOfParts>
    <vt:vector size="37" baseType="lpstr">
      <vt:lpstr>自定义设计方案</vt:lpstr>
      <vt:lpstr>Flash 文档</vt:lpstr>
      <vt:lpstr>Document</vt:lpstr>
      <vt:lpstr>幻灯片 1</vt:lpstr>
      <vt:lpstr>幻灯片 2</vt:lpstr>
      <vt:lpstr>幻灯片 3</vt:lpstr>
      <vt:lpstr>幻灯片 4</vt:lpstr>
      <vt:lpstr>幻灯片 5</vt:lpstr>
      <vt:lpstr>定义</vt:lpstr>
      <vt:lpstr>幻灯片 7</vt:lpstr>
      <vt:lpstr>幻灯片 8</vt:lpstr>
      <vt:lpstr>幻灯片 9</vt:lpstr>
      <vt:lpstr>幻灯片 10</vt:lpstr>
      <vt:lpstr>设计实验和进行实验</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27</cp:revision>
  <dcterms:created xsi:type="dcterms:W3CDTF">2018-03-01T02:03:00Z</dcterms:created>
  <dcterms:modified xsi:type="dcterms:W3CDTF">2019-09-19T13:42:19Z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