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81" r:id="rId16"/>
    <p:sldId id="274" r:id="rId17"/>
    <p:sldId id="275" r:id="rId18"/>
    <p:sldId id="276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6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66" autoAdjust="0"/>
  </p:normalViewPr>
  <p:slideViewPr>
    <p:cSldViewPr>
      <p:cViewPr varScale="1">
        <p:scale>
          <a:sx n="89" d="100"/>
          <a:sy n="89" d="100"/>
        </p:scale>
        <p:origin x="-414" y="-102"/>
      </p:cViewPr>
      <p:guideLst>
        <p:guide orient="horz" pos="1570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2019/2/17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2150" y="1006079"/>
            <a:ext cx="4641850" cy="41374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59994"/>
            <a:ext cx="9144000" cy="1383506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/>
        </p:nvCxnSpPr>
        <p:spPr>
          <a:xfrm>
            <a:off x="1008063" y="2170510"/>
            <a:ext cx="437356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30000" y="1117800"/>
            <a:ext cx="5184000" cy="966600"/>
          </a:xfrm>
        </p:spPr>
        <p:txBody>
          <a:bodyPr anchor="ctr" anchorCtr="0">
            <a:norm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6000" y="2249100"/>
            <a:ext cx="3675600" cy="3915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3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8B7C5CF-FCE9-489A-9C8B-1ABC00D8EB0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935141"/>
            <a:ext cx="30861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2E95A1FE-58E8-475F-A467-B2A56F5C021A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428627"/>
            <a:ext cx="7886701" cy="42374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883944"/>
            <a:ext cx="2057400" cy="25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13D0CE79-49FB-443D-BEF8-6B709DE8FD0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883944"/>
            <a:ext cx="3086100" cy="25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883944"/>
            <a:ext cx="2057400" cy="257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EF906490-237C-474C-BA2E-D98840BC1F8F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000" y="518400"/>
            <a:ext cx="8208000" cy="534600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000" y="1220400"/>
            <a:ext cx="8229600" cy="33939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 sz="1350">
                <a:solidFill>
                  <a:schemeClr val="tx1"/>
                </a:solidFill>
              </a:defRPr>
            </a:lvl4pPr>
            <a:lvl5pPr>
              <a:defRPr sz="1350">
                <a:solidFill>
                  <a:schemeClr val="tx1"/>
                </a:solidFill>
              </a:defRPr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28B7C5CF-FCE9-489A-9C8B-1ABC00D8EB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2E95A1FE-58E8-475F-A467-B2A56F5C021A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7648575" y="2130029"/>
            <a:ext cx="330200" cy="2476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cxnSp>
        <p:nvCxnSpPr>
          <p:cNvPr id="3077" name="直接连接符 7"/>
          <p:cNvCxnSpPr/>
          <p:nvPr/>
        </p:nvCxnSpPr>
        <p:spPr>
          <a:xfrm>
            <a:off x="1336675" y="2494360"/>
            <a:ext cx="5851525" cy="0"/>
          </a:xfrm>
          <a:prstGeom prst="line">
            <a:avLst/>
          </a:prstGeom>
          <a:ln w="6350" cap="flat" cmpd="sng">
            <a:solidFill>
              <a:srgbClr val="79E485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9" name="椭圆 8"/>
          <p:cNvSpPr/>
          <p:nvPr/>
        </p:nvSpPr>
        <p:spPr>
          <a:xfrm>
            <a:off x="7170738" y="2178844"/>
            <a:ext cx="657225" cy="492919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10" name="椭圆 9"/>
          <p:cNvSpPr/>
          <p:nvPr/>
        </p:nvSpPr>
        <p:spPr>
          <a:xfrm>
            <a:off x="7265988" y="2250281"/>
            <a:ext cx="466725" cy="350044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25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11" name="椭圆 10"/>
          <p:cNvSpPr/>
          <p:nvPr/>
        </p:nvSpPr>
        <p:spPr>
          <a:xfrm>
            <a:off x="7297738" y="2274094"/>
            <a:ext cx="403225" cy="302419"/>
          </a:xfrm>
          <a:prstGeom prst="ellipse">
            <a:avLst/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5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12" name="椭圆 11"/>
          <p:cNvSpPr/>
          <p:nvPr/>
        </p:nvSpPr>
        <p:spPr>
          <a:xfrm>
            <a:off x="7381875" y="2338388"/>
            <a:ext cx="233363" cy="175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5600" y="1247400"/>
            <a:ext cx="5799600" cy="1247400"/>
          </a:xfrm>
        </p:spPr>
        <p:txBody>
          <a:bodyPr anchor="b">
            <a:normAutofit/>
          </a:bodyPr>
          <a:lstStyle>
            <a:lvl1pPr algn="ctr">
              <a:defRPr sz="27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5600" y="2543400"/>
            <a:ext cx="5799600" cy="345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8B7C5CF-FCE9-489A-9C8B-1ABC00D8EB0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935141"/>
            <a:ext cx="30861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E95A1FE-58E8-475F-A467-B2A56F5C021A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000" y="518400"/>
            <a:ext cx="8208000" cy="534600"/>
          </a:xfrm>
        </p:spPr>
        <p:txBody>
          <a:bodyPr>
            <a:normAutofit/>
          </a:bodyPr>
          <a:lstStyle>
            <a:lvl1pPr>
              <a:defRPr sz="2100" b="1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000" y="1220400"/>
            <a:ext cx="8229600" cy="165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000" y="2872800"/>
            <a:ext cx="8229600" cy="1652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892279"/>
            <a:ext cx="2057400" cy="24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8B7C5CF-FCE9-489A-9C8B-1ABC00D8EB0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892279"/>
            <a:ext cx="3086100" cy="24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892279"/>
            <a:ext cx="2057400" cy="2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2E95A1FE-58E8-475F-A467-B2A56F5C021A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806"/>
            <a:ext cx="3868737" cy="2763441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892279"/>
            <a:ext cx="2057400" cy="24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8B7C5CF-FCE9-489A-9C8B-1ABC00D8EB0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892279"/>
            <a:ext cx="3086100" cy="248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892279"/>
            <a:ext cx="2057400" cy="248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2E95A1FE-58E8-475F-A467-B2A56F5C021A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997200" y="1032272"/>
            <a:ext cx="3594100" cy="2696766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7" name="椭圆 6"/>
          <p:cNvSpPr/>
          <p:nvPr/>
        </p:nvSpPr>
        <p:spPr>
          <a:xfrm>
            <a:off x="2833688" y="1070372"/>
            <a:ext cx="3519488" cy="26384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300" strike="noStrike" noProof="1">
              <a:latin typeface="Broadway BT" pitchFamily="82" charset="0"/>
              <a:ea typeface="汉仪丫丫体简" pitchFamily="2" charset="-122"/>
              <a:cs typeface="Verdana" panose="020B060403050404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866063" y="1843088"/>
            <a:ext cx="506413" cy="379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90000" lnSpcReduction="1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9" name="椭圆 8"/>
          <p:cNvSpPr/>
          <p:nvPr/>
        </p:nvSpPr>
        <p:spPr>
          <a:xfrm>
            <a:off x="6473825" y="1289447"/>
            <a:ext cx="231775" cy="1738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250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10" name="椭圆 9"/>
          <p:cNvSpPr/>
          <p:nvPr/>
        </p:nvSpPr>
        <p:spPr>
          <a:xfrm>
            <a:off x="1990725" y="3381375"/>
            <a:ext cx="506413" cy="3798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90000" lnSpcReduction="1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11" name="椭圆 10"/>
          <p:cNvSpPr/>
          <p:nvPr/>
        </p:nvSpPr>
        <p:spPr>
          <a:xfrm>
            <a:off x="3779838" y="3888581"/>
            <a:ext cx="233363" cy="175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 fontScale="32500" lnSpcReduction="20000"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355200" y="1663200"/>
            <a:ext cx="2473200" cy="1455300"/>
          </a:xfrm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此处标题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8B7C5CF-FCE9-489A-9C8B-1ABC00D8EB0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935141"/>
            <a:ext cx="30861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E95A1FE-58E8-475F-A467-B2A56F5C021A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28B7C5CF-FCE9-489A-9C8B-1ABC00D8EB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2E95A1FE-58E8-475F-A467-B2A56F5C021A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27450" y="1975247"/>
            <a:ext cx="4721225" cy="42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4400" y="1112400"/>
            <a:ext cx="3913200" cy="650700"/>
          </a:xfrm>
        </p:spPr>
        <p:txBody>
          <a:bodyPr anchor="ctr" anchorCtr="0">
            <a:normAutofit/>
          </a:bodyPr>
          <a:lstStyle>
            <a:lvl1pPr algn="ctr">
              <a:defRPr sz="21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7600" y="1039500"/>
            <a:ext cx="2876400" cy="3115800"/>
          </a:xfrm>
        </p:spPr>
        <p:txBody>
          <a:bodyPr lIns="90000" tIns="46800" rIns="90000" bIns="46800" anchor="ctr" anchorCtr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726000" y="2168100"/>
            <a:ext cx="4723200" cy="19872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8B7C5CF-FCE9-489A-9C8B-1ABC00D8EB0C}" type="datetimeFigureOut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935141"/>
            <a:ext cx="30861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2E95A1FE-58E8-475F-A467-B2A56F5C021A}" type="slidenum">
              <a:rPr lang="zh-CN" altLang="en-US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762625" cy="4358879"/>
          </a:xfrm>
        </p:spPr>
        <p:txBody>
          <a:bodyPr vert="eaVert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28B7C5CF-FCE9-489A-9C8B-1ABC00D8EB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2E95A1FE-58E8-475F-A467-B2A56F5C021A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650" y="1369219"/>
            <a:ext cx="7886700" cy="3483769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pic>
        <p:nvPicPr>
          <p:cNvPr id="1028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2488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9" name="Picture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4895850"/>
            <a:ext cx="9144000" cy="2547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28B7C5CF-FCE9-489A-9C8B-1ABC00D8EB0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2019/2/17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935141"/>
            <a:ext cx="30861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935141"/>
            <a:ext cx="2057400" cy="172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2E95A1FE-58E8-475F-A467-B2A56F5C021A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&#38745;&#30005;&#38500;&#23576;.swf" TargetMode="External"/><Relationship Id="rId7" Type="http://schemas.openxmlformats.org/officeDocument/2006/relationships/hyperlink" Target="&#38745;&#30005;&#28034;&#25975;.sw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1.jpeg"/><Relationship Id="rId5" Type="http://schemas.openxmlformats.org/officeDocument/2006/relationships/hyperlink" Target="&#38745;&#30005;&#22797;&#21360;.swf" TargetMode="Externa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9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615679" y="1117997"/>
            <a:ext cx="3887390" cy="96678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 algn="ctr">
              <a:lnSpc>
                <a:spcPct val="90000"/>
              </a:lnSpc>
            </a:pPr>
            <a:r>
              <a:rPr lang="zh-CN" altLang="en-US" sz="4950" b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rPr>
              <a:t>静电现象</a:t>
            </a:r>
          </a:p>
        </p:txBody>
      </p:sp>
      <p:sp>
        <p:nvSpPr>
          <p:cNvPr id="10243" name="副标题 10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82416" y="2249091"/>
            <a:ext cx="2756297" cy="3917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350" dirty="0">
                <a:solidFill>
                  <a:srgbClr val="7F7F7F"/>
                </a:solidFill>
                <a:latin typeface="Arial" panose="020B0604020202020204" pitchFamily="34" charset="0"/>
                <a:ea typeface="黑体" panose="02010609060101010101" charset="-122"/>
              </a:rPr>
              <a:t>从粒子到宇宙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899047" y="2116931"/>
            <a:ext cx="3459956" cy="0"/>
          </a:xfrm>
          <a:prstGeom prst="line">
            <a:avLst/>
          </a:prstGeom>
          <a:ln w="19050"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-6985" y="3822065"/>
            <a:ext cx="9157335" cy="132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20" name="图片 19" descr="b269ffeb280885382098590b2713be51_Img39336128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3569" y="1118393"/>
            <a:ext cx="1584961" cy="2370296"/>
          </a:xfrm>
          <a:prstGeom prst="roundRect">
            <a:avLst/>
          </a:prstGeom>
        </p:spPr>
      </p:pic>
      <p:sp>
        <p:nvSpPr>
          <p:cNvPr id="11268" name="文本框 2"/>
          <p:cNvSpPr txBox="1"/>
          <p:nvPr/>
        </p:nvSpPr>
        <p:spPr>
          <a:xfrm>
            <a:off x="2315845" y="-19050"/>
            <a:ext cx="225806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5"/>
          <p:cNvSpPr>
            <a:spLocks noGrp="1"/>
          </p:cNvSpPr>
          <p:nvPr>
            <p:ph type="title"/>
          </p:nvPr>
        </p:nvSpPr>
        <p:spPr>
          <a:xfrm>
            <a:off x="39688" y="389176"/>
            <a:ext cx="5724525" cy="534590"/>
          </a:xfrm>
        </p:spPr>
        <p:txBody>
          <a:bodyPr lIns="68580" tIns="34290" rIns="68580" bIns="34290" anchor="ctr">
            <a:normAutofit fontScale="90000"/>
          </a:bodyPr>
          <a:lstStyle/>
          <a:p>
            <a:pPr defTabSz="914400"/>
            <a:r>
              <a:rPr lang="zh-CN" altLang="zh-CN" sz="32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四、自然界和生活中的静电现象</a:t>
            </a:r>
          </a:p>
        </p:txBody>
      </p:sp>
      <p:pic>
        <p:nvPicPr>
          <p:cNvPr id="63492" name="Picture 4"/>
          <p:cNvPicPr>
            <a:picLocks noChangeAspect="1"/>
          </p:cNvPicPr>
          <p:nvPr/>
        </p:nvPicPr>
        <p:blipFill>
          <a:blip r:embed="rId3" cstate="print"/>
          <a:srcRect t="-1735" r="40901"/>
          <a:stretch>
            <a:fillRect/>
          </a:stretch>
        </p:blipFill>
        <p:spPr>
          <a:xfrm>
            <a:off x="4989830" y="989330"/>
            <a:ext cx="3164840" cy="3904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文本框 3"/>
          <p:cNvSpPr txBox="1"/>
          <p:nvPr/>
        </p:nvSpPr>
        <p:spPr>
          <a:xfrm>
            <a:off x="2323465" y="-53340"/>
            <a:ext cx="2267585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3495" y="4894580"/>
            <a:ext cx="9201150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21509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635" y="993775"/>
            <a:ext cx="3502025" cy="39008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3" descr="tim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940" y="-23495"/>
            <a:ext cx="9181465" cy="51765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8415" y="4831080"/>
            <a:ext cx="9180195" cy="316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3553" name="标题 5"/>
          <p:cNvSpPr>
            <a:spLocks noGrp="1"/>
          </p:cNvSpPr>
          <p:nvPr>
            <p:ph type="title"/>
          </p:nvPr>
        </p:nvSpPr>
        <p:spPr>
          <a:xfrm>
            <a:off x="181293" y="354886"/>
            <a:ext cx="5724525" cy="534590"/>
          </a:xfrm>
        </p:spPr>
        <p:txBody>
          <a:bodyPr lIns="68580" tIns="34290" rIns="68580" bIns="34290" anchor="ctr"/>
          <a:lstStyle/>
          <a:p>
            <a:pPr defTabSz="914400"/>
            <a:r>
              <a:rPr lang="zh-CN" altLang="zh-CN" sz="32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静电现象的应用</a:t>
            </a:r>
          </a:p>
        </p:txBody>
      </p:sp>
      <p:pic>
        <p:nvPicPr>
          <p:cNvPr id="12290" name="Picture 18" descr="http://www.cngspw.com/Doc/data2.WebNoteBooks200612/20061206102152/image009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25" y="812165"/>
            <a:ext cx="68707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20" descr="http://www.tisti.ac.cn/images/kejiwenyin.jpg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25" y="867410"/>
            <a:ext cx="6870700" cy="343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AutoShape 34"/>
          <p:cNvSpPr/>
          <p:nvPr/>
        </p:nvSpPr>
        <p:spPr>
          <a:xfrm>
            <a:off x="674370" y="812165"/>
            <a:ext cx="7522210" cy="3471545"/>
          </a:xfrm>
          <a:prstGeom prst="roundRect">
            <a:avLst>
              <a:gd name="adj" fmla="val 7315"/>
            </a:avLst>
          </a:prstGeom>
          <a:noFill/>
          <a:ln w="22225" cap="rnd" cmpd="sng">
            <a:solidFill>
              <a:srgbClr val="1C1C1C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AutoShape 77"/>
          <p:cNvSpPr/>
          <p:nvPr/>
        </p:nvSpPr>
        <p:spPr>
          <a:xfrm>
            <a:off x="1161415" y="4510405"/>
            <a:ext cx="6591300" cy="493395"/>
          </a:xfrm>
          <a:prstGeom prst="roundRect">
            <a:avLst>
              <a:gd name="adj" fmla="val 50000"/>
            </a:avLst>
          </a:prstGeom>
          <a:solidFill>
            <a:srgbClr val="5F5F5F"/>
          </a:solidFill>
          <a:ln w="28575" cap="flat" cmpd="sng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sz="135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1510189" y="4510246"/>
            <a:ext cx="1657350" cy="4114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100" b="1" dirty="0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静电除尘</a:t>
            </a:r>
          </a:p>
        </p:txBody>
      </p:sp>
      <p:sp>
        <p:nvSpPr>
          <p:cNvPr id="16" name="Rectangle 11"/>
          <p:cNvSpPr/>
          <p:nvPr/>
        </p:nvSpPr>
        <p:spPr>
          <a:xfrm>
            <a:off x="3567033" y="4551442"/>
            <a:ext cx="1668065" cy="41148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100" b="1" dirty="0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静电喷涂</a:t>
            </a:r>
          </a:p>
        </p:txBody>
      </p:sp>
      <p:sp>
        <p:nvSpPr>
          <p:cNvPr id="17" name="Rectangle 11"/>
          <p:cNvSpPr/>
          <p:nvPr/>
        </p:nvSpPr>
        <p:spPr>
          <a:xfrm>
            <a:off x="5633958" y="4550807"/>
            <a:ext cx="1668065" cy="41148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2100" b="1" dirty="0">
                <a:solidFill>
                  <a:srgbClr val="FFFF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静电复印</a:t>
            </a:r>
          </a:p>
        </p:txBody>
      </p:sp>
      <p:pic>
        <p:nvPicPr>
          <p:cNvPr id="12301" name="Picture 16" descr="http://www.jxyixin.com/product/2092009611123357.jpg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 cstate="print"/>
          <a:srcRect t="8142" b="12468"/>
          <a:stretch>
            <a:fillRect/>
          </a:stretch>
        </p:blipFill>
        <p:spPr>
          <a:xfrm>
            <a:off x="1000125" y="819150"/>
            <a:ext cx="68707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2" name="文本框 2"/>
          <p:cNvSpPr txBox="1"/>
          <p:nvPr/>
        </p:nvSpPr>
        <p:spPr>
          <a:xfrm>
            <a:off x="2292985" y="-19050"/>
            <a:ext cx="2298065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/>
      <p:bldP spid="14" grpId="0" bldLvl="0" animBg="1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5"/>
          <p:cNvSpPr>
            <a:spLocks noGrp="1"/>
          </p:cNvSpPr>
          <p:nvPr>
            <p:ph type="title"/>
          </p:nvPr>
        </p:nvSpPr>
        <p:spPr>
          <a:xfrm>
            <a:off x="71438" y="363776"/>
            <a:ext cx="5724525" cy="534590"/>
          </a:xfrm>
        </p:spPr>
        <p:txBody>
          <a:bodyPr lIns="68580" tIns="34290" rIns="68580" bIns="34290" anchor="ctr"/>
          <a:lstStyle/>
          <a:p>
            <a:pPr defTabSz="914400"/>
            <a:r>
              <a:rPr lang="zh-CN" altLang="zh-CN" sz="32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静电现象的危害</a:t>
            </a:r>
          </a:p>
        </p:txBody>
      </p:sp>
      <p:sp>
        <p:nvSpPr>
          <p:cNvPr id="23554" name="文本框 1"/>
          <p:cNvSpPr txBox="1"/>
          <p:nvPr/>
        </p:nvSpPr>
        <p:spPr>
          <a:xfrm>
            <a:off x="443865" y="1231265"/>
            <a:ext cx="7999730" cy="64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、雷电会导致人畜伤亡，能摧毁房屋</a:t>
            </a:r>
          </a:p>
        </p:txBody>
      </p:sp>
      <p:sp>
        <p:nvSpPr>
          <p:cNvPr id="24579" name="文本框 2"/>
          <p:cNvSpPr txBox="1"/>
          <p:nvPr/>
        </p:nvSpPr>
        <p:spPr>
          <a:xfrm>
            <a:off x="2289810" y="-19050"/>
            <a:ext cx="230124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6985" y="4894580"/>
            <a:ext cx="9175115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443865" y="2197100"/>
            <a:ext cx="8723630" cy="11277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、静电产生的电火花会引起煤矿瓦斯爆炸</a:t>
            </a:r>
          </a:p>
          <a:p>
            <a:pPr lvl="0" indent="0"/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                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10573" y="3237945"/>
            <a:ext cx="2265045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  <a:sym typeface="黑体" panose="02010609060101010101" charset="-122"/>
              </a:rPr>
              <a:t>   。。。。。。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2385" y="4894580"/>
            <a:ext cx="9206865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25602" name="Picture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684" y="278289"/>
            <a:ext cx="1478756" cy="3869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7"/>
          <p:cNvSpPr/>
          <p:nvPr/>
        </p:nvSpPr>
        <p:spPr>
          <a:xfrm>
            <a:off x="64135" y="1161415"/>
            <a:ext cx="9039225" cy="25298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0"/>
            <a:r>
              <a:rPr lang="en-US" altLang="zh-CN" sz="32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验电器带电时，两金属箔片张开的原因是</a:t>
            </a:r>
            <a:r>
              <a:rPr lang="en-US" altLang="zh-CN" sz="3200" b="1" u="sng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。电视机屏幕上容易粘上灰尘的原因是</a:t>
            </a:r>
            <a:r>
              <a:rPr lang="zh-CN" altLang="en-US" sz="3200" b="1" u="sng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     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。加油站不许用塑料桶灌装汽油的原因是</a:t>
            </a:r>
            <a:r>
              <a:rPr lang="zh-CN" altLang="en-US" sz="3200" b="1" u="sng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                </a:t>
            </a:r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sp>
        <p:nvSpPr>
          <p:cNvPr id="25605" name="文本框 2"/>
          <p:cNvSpPr txBox="1"/>
          <p:nvPr/>
        </p:nvSpPr>
        <p:spPr>
          <a:xfrm>
            <a:off x="2255520" y="-19050"/>
            <a:ext cx="233553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0830" y="1657033"/>
            <a:ext cx="3378994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同种电荷相互排斥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210560" y="2183765"/>
            <a:ext cx="58096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带电体具有吸引轻小物体的性质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1495" y="3111500"/>
            <a:ext cx="829183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汽油不断与筒壁摩擦，使塑料桶带电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造成火灾隐患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9545" y="586740"/>
            <a:ext cx="8858250" cy="137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、如图甲是一种车载空气净化器，其工作过程如图乙所示．受污染的空气被吸人后，粉尘颗粒物进入集尘器被带电金属网捕获，其原理是</a:t>
            </a:r>
            <a:r>
              <a:rPr lang="zh-CN" altLang="en-US" sz="2800" u="sng"/>
              <a:t>                                     </a:t>
            </a:r>
            <a:r>
              <a:rPr lang="zh-CN" altLang="en-US" sz="2800"/>
              <a:t>．</a:t>
            </a:r>
          </a:p>
        </p:txBody>
      </p:sp>
      <p:pic>
        <p:nvPicPr>
          <p:cNvPr id="3" name="图片 2" descr="186a01f3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875" y="2299970"/>
            <a:ext cx="7311390" cy="22536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25140" y="1439863"/>
            <a:ext cx="3378994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异种电荷相互吸引</a:t>
            </a:r>
          </a:p>
        </p:txBody>
      </p:sp>
      <p:sp>
        <p:nvSpPr>
          <p:cNvPr id="25605" name="文本框 2"/>
          <p:cNvSpPr txBox="1"/>
          <p:nvPr/>
        </p:nvSpPr>
        <p:spPr>
          <a:xfrm>
            <a:off x="2255520" y="-19050"/>
            <a:ext cx="233553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2385" y="4894580"/>
            <a:ext cx="9206865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1"/>
          <p:cNvSpPr/>
          <p:nvPr/>
        </p:nvSpPr>
        <p:spPr>
          <a:xfrm>
            <a:off x="68580" y="297180"/>
            <a:ext cx="9034145" cy="35052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177800" algn="l"/>
            <a:r>
              <a:rPr lang="en-US" altLang="zh-CN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3.</a:t>
            </a: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有</a:t>
            </a:r>
            <a:r>
              <a:rPr lang="en-US" altLang="zh-CN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三个用丝线悬吊着的小球，相互作用情况如图：那么下列说法正确的是（   ）</a:t>
            </a:r>
          </a:p>
          <a:p>
            <a:pPr lvl="0" indent="177800" eaLnBrk="0" hangingPunct="0"/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A.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若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带正电，则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一定带正电</a:t>
            </a:r>
          </a:p>
          <a:p>
            <a:pPr lvl="0" indent="177800" eaLnBrk="0" hangingPunct="0"/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B.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若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带负电，则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一定带正电</a:t>
            </a:r>
          </a:p>
          <a:p>
            <a:pPr lvl="0" indent="177800" eaLnBrk="0" hangingPunct="0"/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C. 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若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带正电，则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一定带正电，</a:t>
            </a:r>
          </a:p>
          <a:p>
            <a:pPr lvl="0" indent="177800" eaLnBrk="0" hangingPunct="0"/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一定带负电</a:t>
            </a:r>
          </a:p>
          <a:p>
            <a:pPr lvl="0" indent="177800" eaLnBrk="0" hangingPunct="0"/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D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．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一定带同种电荷，</a:t>
            </a:r>
            <a:r>
              <a:rPr lang="en-US" altLang="zh-CN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则</a:t>
            </a:r>
          </a:p>
          <a:p>
            <a:pPr lvl="0" indent="177800" eaLnBrk="0" hangingPunct="0"/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可能不带电</a:t>
            </a:r>
          </a:p>
        </p:txBody>
      </p:sp>
      <p:pic>
        <p:nvPicPr>
          <p:cNvPr id="2662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5065" y="1374775"/>
            <a:ext cx="2395220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32"/>
          <p:cNvSpPr/>
          <p:nvPr/>
        </p:nvSpPr>
        <p:spPr>
          <a:xfrm>
            <a:off x="-3175" y="4053840"/>
            <a:ext cx="903414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indent="0"/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4. 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有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D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四个带电体，已知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D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带正电，若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排斥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吸引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排斥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D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，那么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C</a:t>
            </a:r>
            <a:r>
              <a:rPr lang="zh-CN" altLang="en-US" sz="2800" b="1" dirty="0">
                <a:solidFill>
                  <a:srgbClr val="CC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各带什么电？</a:t>
            </a:r>
          </a:p>
        </p:txBody>
      </p:sp>
      <p:sp>
        <p:nvSpPr>
          <p:cNvPr id="26628" name="文本框 2"/>
          <p:cNvSpPr txBox="1"/>
          <p:nvPr/>
        </p:nvSpPr>
        <p:spPr>
          <a:xfrm>
            <a:off x="2246630" y="-19050"/>
            <a:ext cx="234442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2385" y="4894580"/>
            <a:ext cx="9208770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1" name="文本框 10"/>
          <p:cNvSpPr txBox="1"/>
          <p:nvPr/>
        </p:nvSpPr>
        <p:spPr>
          <a:xfrm>
            <a:off x="5142389" y="683816"/>
            <a:ext cx="63817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40" y="4894580"/>
            <a:ext cx="9166225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7649" name="标题 48129"/>
          <p:cNvSpPr>
            <a:spLocks noGrp="1"/>
          </p:cNvSpPr>
          <p:nvPr>
            <p:ph type="title"/>
          </p:nvPr>
        </p:nvSpPr>
        <p:spPr>
          <a:xfrm>
            <a:off x="1771650" y="225029"/>
            <a:ext cx="5029200" cy="571500"/>
          </a:xfrm>
        </p:spPr>
        <p:txBody>
          <a:bodyPr lIns="68580" tIns="34290" rIns="68580" bIns="34290" anchor="ctr" anchorCtr="1"/>
          <a:lstStyle/>
          <a:p>
            <a:pPr defTabSz="914400"/>
            <a:r>
              <a:rPr lang="zh-CN" altLang="en-US" sz="3200" kern="1200" dirty="0">
                <a:latin typeface="+mj-lt"/>
                <a:ea typeface="+mj-ea"/>
                <a:cs typeface="+mj-cs"/>
              </a:rPr>
              <a:t>课堂小结</a:t>
            </a:r>
          </a:p>
        </p:txBody>
      </p:sp>
      <p:sp>
        <p:nvSpPr>
          <p:cNvPr id="48131" name="内容占位符 48130"/>
          <p:cNvSpPr>
            <a:spLocks noGrp="1"/>
          </p:cNvSpPr>
          <p:nvPr>
            <p:ph idx="1"/>
          </p:nvPr>
        </p:nvSpPr>
        <p:spPr>
          <a:xfrm>
            <a:off x="275590" y="621665"/>
            <a:ext cx="1828800" cy="457200"/>
          </a:xfrm>
        </p:spPr>
        <p:txBody>
          <a:bodyPr lIns="68580" tIns="34290" rIns="68580" bIns="34290" anchor="t">
            <a:no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800" b="1" kern="1200" dirty="0">
                <a:latin typeface="+mn-lt"/>
                <a:ea typeface="+mn-ea"/>
                <a:cs typeface="+mn-cs"/>
              </a:rPr>
              <a:t>一、电荷</a:t>
            </a:r>
          </a:p>
        </p:txBody>
      </p:sp>
      <p:sp>
        <p:nvSpPr>
          <p:cNvPr id="48132" name="矩形 48131"/>
          <p:cNvSpPr/>
          <p:nvPr/>
        </p:nvSpPr>
        <p:spPr>
          <a:xfrm>
            <a:off x="79375" y="1010285"/>
            <a:ext cx="8984615" cy="8229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摩擦过的物体能吸引轻小物体的，则说明该物体带了电荷。这种现象叫摩擦起电现象。</a:t>
            </a:r>
          </a:p>
        </p:txBody>
      </p:sp>
      <p:sp>
        <p:nvSpPr>
          <p:cNvPr id="48133" name="矩形 48132"/>
          <p:cNvSpPr/>
          <p:nvPr/>
        </p:nvSpPr>
        <p:spPr>
          <a:xfrm>
            <a:off x="275590" y="1866265"/>
            <a:ext cx="4194175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800" b="1" dirty="0">
                <a:latin typeface="+mn-ea"/>
              </a:rPr>
              <a:t>二、电荷间的相互作用</a:t>
            </a:r>
          </a:p>
        </p:txBody>
      </p:sp>
      <p:sp>
        <p:nvSpPr>
          <p:cNvPr id="48134" name="矩形 48133"/>
          <p:cNvSpPr/>
          <p:nvPr/>
        </p:nvSpPr>
        <p:spPr>
          <a:xfrm>
            <a:off x="348615" y="2384425"/>
            <a:ext cx="397573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自然界只有两种电荷。</a:t>
            </a:r>
          </a:p>
        </p:txBody>
      </p:sp>
      <p:sp>
        <p:nvSpPr>
          <p:cNvPr id="48135" name="文本框 48134"/>
          <p:cNvSpPr txBox="1"/>
          <p:nvPr/>
        </p:nvSpPr>
        <p:spPr>
          <a:xfrm>
            <a:off x="348615" y="2804160"/>
            <a:ext cx="6967855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同种电荷相互排斥，异种电荷相互吸引</a:t>
            </a:r>
          </a:p>
        </p:txBody>
      </p:sp>
      <p:sp>
        <p:nvSpPr>
          <p:cNvPr id="48136" name="矩形 48135"/>
          <p:cNvSpPr/>
          <p:nvPr/>
        </p:nvSpPr>
        <p:spPr>
          <a:xfrm>
            <a:off x="275590" y="3261360"/>
            <a:ext cx="2813050" cy="51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800" b="1" dirty="0">
                <a:latin typeface="+mn-ea"/>
              </a:rPr>
              <a:t>三、验电器</a:t>
            </a:r>
          </a:p>
        </p:txBody>
      </p:sp>
      <p:sp>
        <p:nvSpPr>
          <p:cNvPr id="48137" name="矩形 48136"/>
          <p:cNvSpPr/>
          <p:nvPr/>
        </p:nvSpPr>
        <p:spPr>
          <a:xfrm>
            <a:off x="348615" y="3779758"/>
            <a:ext cx="353568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作用：检验物体是否带电</a:t>
            </a:r>
          </a:p>
        </p:txBody>
      </p:sp>
      <p:sp>
        <p:nvSpPr>
          <p:cNvPr id="48138" name="文本框 48137"/>
          <p:cNvSpPr txBox="1"/>
          <p:nvPr/>
        </p:nvSpPr>
        <p:spPr>
          <a:xfrm>
            <a:off x="348615" y="4179411"/>
            <a:ext cx="3600450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原理：同种电荷互相排斥</a:t>
            </a:r>
          </a:p>
        </p:txBody>
      </p:sp>
      <p:sp>
        <p:nvSpPr>
          <p:cNvPr id="2" name="矩形 1"/>
          <p:cNvSpPr/>
          <p:nvPr/>
        </p:nvSpPr>
        <p:spPr>
          <a:xfrm>
            <a:off x="275590" y="4636850"/>
            <a:ext cx="4423172" cy="4343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250" b="1" dirty="0">
                <a:latin typeface="+mn-ea"/>
              </a:rPr>
              <a:t>四、自然界和生活中的静电现象</a:t>
            </a:r>
          </a:p>
        </p:txBody>
      </p:sp>
      <p:sp>
        <p:nvSpPr>
          <p:cNvPr id="27659" name="文本框 2"/>
          <p:cNvSpPr txBox="1"/>
          <p:nvPr/>
        </p:nvSpPr>
        <p:spPr>
          <a:xfrm>
            <a:off x="2280920" y="-19050"/>
            <a:ext cx="231013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2" grpId="0"/>
      <p:bldP spid="48133" grpId="0"/>
      <p:bldP spid="48134" grpId="0"/>
      <p:bldP spid="48135" grpId="0"/>
      <p:bldP spid="48136" grpId="0"/>
      <p:bldP spid="48137" grpId="0"/>
      <p:bldP spid="4813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6350" y="4894580"/>
            <a:ext cx="9174480" cy="271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73732" name="矩形 73731"/>
          <p:cNvSpPr/>
          <p:nvPr/>
        </p:nvSpPr>
        <p:spPr>
          <a:xfrm>
            <a:off x="347345" y="653415"/>
            <a:ext cx="8443595" cy="1396365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fontAlgn="base"/>
            <a:r>
              <a:rPr lang="zh-CN" altLang="en-US" sz="3600" b="1" strike="noStrike" noProof="1">
                <a:latin typeface="Arial" panose="020B0604020202020204" pitchFamily="34" charset="0"/>
                <a:ea typeface="黑体" panose="02010609060101010101" charset="-122"/>
                <a:cs typeface="+mn-ea"/>
              </a:rPr>
              <a:t>为什么摩擦后物体会带电呢？</a:t>
            </a:r>
            <a:endParaRPr lang="zh-CN" altLang="en-US" sz="3600" b="1" strike="noStrike" noProof="1">
              <a:ea typeface="黑体" panose="02010609060101010101" charset="-122"/>
            </a:endParaRPr>
          </a:p>
        </p:txBody>
      </p:sp>
      <p:pic>
        <p:nvPicPr>
          <p:cNvPr id="2867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7335" y="2636520"/>
            <a:ext cx="2379345" cy="2341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6" name="文本框 5"/>
          <p:cNvSpPr txBox="1"/>
          <p:nvPr/>
        </p:nvSpPr>
        <p:spPr>
          <a:xfrm>
            <a:off x="2298065" y="-19050"/>
            <a:ext cx="2292985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Text Box 16"/>
          <p:cNvSpPr txBox="1"/>
          <p:nvPr/>
        </p:nvSpPr>
        <p:spPr>
          <a:xfrm>
            <a:off x="2891473" y="2476500"/>
            <a:ext cx="868680" cy="914400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>
                <a:alpha val="50000"/>
              </a:schemeClr>
            </a:outerShdw>
          </a:effectLst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zh-CN" altLang="en-US" sz="5400" dirty="0">
                <a:solidFill>
                  <a:srgbClr val="3F6B84"/>
                </a:solidFill>
                <a:latin typeface="张海山锐谐体" pitchFamily="2" charset="-122"/>
                <a:ea typeface="张海山锐谐体" pitchFamily="2" charset="-122"/>
              </a:rPr>
              <a:t>课</a:t>
            </a:r>
          </a:p>
        </p:txBody>
      </p:sp>
      <p:sp>
        <p:nvSpPr>
          <p:cNvPr id="14339" name="Text Box 17"/>
          <p:cNvSpPr txBox="1"/>
          <p:nvPr/>
        </p:nvSpPr>
        <p:spPr>
          <a:xfrm>
            <a:off x="2085023" y="2424113"/>
            <a:ext cx="1211580" cy="914400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chemeClr val="tx1">
                <a:alpha val="50000"/>
              </a:schemeClr>
            </a:outerShdw>
          </a:effectLst>
        </p:spPr>
        <p:txBody>
          <a:bodyPr wrap="none" anchor="t">
            <a:spAutoFit/>
          </a:bodyPr>
          <a:lstStyle/>
          <a:p>
            <a:pPr lvl="0" indent="0" eaLnBrk="0" hangingPunct="0"/>
            <a:r>
              <a:rPr lang="en-US" altLang="zh-CN" sz="5400" dirty="0">
                <a:solidFill>
                  <a:schemeClr val="bg1"/>
                </a:solidFill>
                <a:latin typeface="张海山锐谐体" pitchFamily="2" charset="-122"/>
                <a:ea typeface="张海山锐谐体" pitchFamily="2" charset="-122"/>
              </a:rPr>
              <a:t> </a:t>
            </a:r>
            <a:r>
              <a:rPr lang="zh-CN" altLang="zh-CN" sz="5400" dirty="0">
                <a:solidFill>
                  <a:srgbClr val="3F6B84"/>
                </a:solidFill>
                <a:latin typeface="张海山锐谐体" pitchFamily="2" charset="-122"/>
                <a:ea typeface="张海山锐谐体" pitchFamily="2" charset="-122"/>
              </a:rPr>
              <a:t>下</a:t>
            </a:r>
          </a:p>
        </p:txBody>
      </p:sp>
      <p:grpSp>
        <p:nvGrpSpPr>
          <p:cNvPr id="14340" name="组合 14339"/>
          <p:cNvGrpSpPr/>
          <p:nvPr/>
        </p:nvGrpSpPr>
        <p:grpSpPr>
          <a:xfrm rot="-2832913">
            <a:off x="3591560" y="1582738"/>
            <a:ext cx="1600200" cy="2413000"/>
            <a:chOff x="0" y="0"/>
            <a:chExt cx="1007" cy="1520"/>
          </a:xfrm>
        </p:grpSpPr>
        <p:grpSp>
          <p:nvGrpSpPr>
            <p:cNvPr id="2052" name="组合 14340"/>
            <p:cNvGrpSpPr/>
            <p:nvPr/>
          </p:nvGrpSpPr>
          <p:grpSpPr>
            <a:xfrm>
              <a:off x="1" y="760"/>
              <a:ext cx="1006" cy="760"/>
              <a:chOff x="0" y="0"/>
              <a:chExt cx="1006" cy="760"/>
            </a:xfrm>
          </p:grpSpPr>
          <p:sp>
            <p:nvSpPr>
              <p:cNvPr id="2053" name="Freeform 20"/>
              <p:cNvSpPr/>
              <p:nvPr/>
            </p:nvSpPr>
            <p:spPr>
              <a:xfrm>
                <a:off x="139" y="0"/>
                <a:ext cx="744" cy="491"/>
              </a:xfrm>
              <a:custGeom>
                <a:avLst/>
                <a:gdLst/>
                <a:ahLst/>
                <a:cxnLst>
                  <a:cxn ang="0">
                    <a:pos x="0" y="340"/>
                  </a:cxn>
                  <a:cxn ang="0">
                    <a:pos x="267" y="0"/>
                  </a:cxn>
                  <a:cxn ang="0">
                    <a:pos x="542" y="359"/>
                  </a:cxn>
                </a:cxnLst>
                <a:rect l="0" t="0" r="0" b="0"/>
                <a:pathLst>
                  <a:path w="1021" h="672">
                    <a:moveTo>
                      <a:pt x="0" y="637"/>
                    </a:moveTo>
                    <a:lnTo>
                      <a:pt x="503" y="0"/>
                    </a:lnTo>
                    <a:lnTo>
                      <a:pt x="1021" y="672"/>
                    </a:lnTo>
                  </a:path>
                </a:pathLst>
              </a:custGeom>
              <a:noFill/>
              <a:ln w="22225" cap="flat" cmpd="sng">
                <a:solidFill>
                  <a:srgbClr val="FF66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4" name="AutoShape 21"/>
              <p:cNvSpPr/>
              <p:nvPr/>
            </p:nvSpPr>
            <p:spPr>
              <a:xfrm>
                <a:off x="0" y="396"/>
                <a:ext cx="1006" cy="36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  <a:tileRect/>
              </a:gradFill>
              <a:ln w="9525">
                <a:noFill/>
              </a:ln>
              <a:effectLst>
                <a:outerShdw dist="17961" dir="2699999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lvl="0" indent="0" eaLnBrk="0" hangingPunct="0"/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5" name="AutoShape 22"/>
              <p:cNvSpPr/>
              <p:nvPr/>
            </p:nvSpPr>
            <p:spPr>
              <a:xfrm>
                <a:off x="24" y="427"/>
                <a:ext cx="958" cy="302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0"/>
                </a:schemeClr>
              </a:solidFill>
              <a:ln w="9525" cap="flat" cmpd="sng">
                <a:solidFill>
                  <a:srgbClr val="FF6600"/>
                </a:solidFill>
                <a:prstDash val="lgDash"/>
                <a:round/>
                <a:headEnd type="none" w="med" len="med"/>
                <a:tailEnd type="none" w="med" len="med"/>
              </a:ln>
            </p:spPr>
            <p:txBody>
              <a:bodyPr vert="eaVert" wrap="none" anchor="ctr"/>
              <a:lstStyle/>
              <a:p>
                <a:pPr lvl="0" indent="0" algn="ctr" eaLnBrk="0" hangingPunct="0"/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6" name="WordArt 23"/>
              <p:cNvSpPr>
                <a:spLocks noTextEdit="1"/>
              </p:cNvSpPr>
              <p:nvPr/>
            </p:nvSpPr>
            <p:spPr>
              <a:xfrm>
                <a:off x="122" y="505"/>
                <a:ext cx="752" cy="15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normAutofit fontScale="32500" lnSpcReduction="20000"/>
              </a:bodyPr>
              <a:lstStyle/>
              <a:p>
                <a:pPr algn="ctr"/>
                <a:r>
                  <a:rPr lang="zh-CN" altLang="en-US" sz="3600">
                    <a:solidFill>
                      <a:srgbClr val="FFFFFF"/>
                    </a:solidFill>
                    <a:latin typeface="张海山锐谐体" charset="0"/>
                    <a:ea typeface="张海山锐谐体" charset="0"/>
                  </a:rPr>
                  <a:t>THANK YOU</a:t>
                </a:r>
              </a:p>
            </p:txBody>
          </p:sp>
        </p:grpSp>
        <p:sp>
          <p:nvSpPr>
            <p:cNvPr id="2057" name="Rectangle 24"/>
            <p:cNvSpPr/>
            <p:nvPr/>
          </p:nvSpPr>
          <p:spPr>
            <a:xfrm>
              <a:off x="0" y="0"/>
              <a:ext cx="1007" cy="759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</a:ln>
          </p:spPr>
          <p:txBody>
            <a:bodyPr wrap="none" anchor="ctr"/>
            <a:lstStyle/>
            <a:p>
              <a:pPr lvl="0" indent="0" eaLnBrk="0" hangingPunct="0"/>
              <a:endParaRPr lang="zh-CN" altLang="en-US" dirty="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354" name="组合 14353"/>
          <p:cNvGrpSpPr/>
          <p:nvPr/>
        </p:nvGrpSpPr>
        <p:grpSpPr>
          <a:xfrm>
            <a:off x="4239260" y="2635250"/>
            <a:ext cx="304800" cy="303213"/>
            <a:chOff x="0" y="0"/>
            <a:chExt cx="150" cy="150"/>
          </a:xfrm>
        </p:grpSpPr>
        <p:grpSp>
          <p:nvGrpSpPr>
            <p:cNvPr id="2059" name="组合 14354"/>
            <p:cNvGrpSpPr/>
            <p:nvPr/>
          </p:nvGrpSpPr>
          <p:grpSpPr>
            <a:xfrm>
              <a:off x="0" y="0"/>
              <a:ext cx="150" cy="150"/>
              <a:chOff x="0" y="0"/>
              <a:chExt cx="150" cy="150"/>
            </a:xfrm>
          </p:grpSpPr>
          <p:sp>
            <p:nvSpPr>
              <p:cNvPr id="2060" name="Oval 34"/>
              <p:cNvSpPr/>
              <p:nvPr/>
            </p:nvSpPr>
            <p:spPr>
              <a:xfrm>
                <a:off x="0" y="0"/>
                <a:ext cx="150" cy="150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5E0000"/>
                  </a:gs>
                </a:gsLst>
                <a:lin ang="2700000" scaled="1"/>
                <a:tileRect/>
              </a:gradFill>
              <a:ln w="9525">
                <a:noFill/>
              </a:ln>
              <a:effectLst>
                <a:outerShdw dist="17961" dir="2699999" algn="ctr" rotWithShape="0">
                  <a:schemeClr val="tx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lvl="0" indent="0" eaLnBrk="0" hangingPunct="0"/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61" name="Oval 35"/>
              <p:cNvSpPr/>
              <p:nvPr/>
            </p:nvSpPr>
            <p:spPr>
              <a:xfrm>
                <a:off x="13" y="13"/>
                <a:ext cx="124" cy="124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  <a:ln w="9525" cap="flat" cmpd="sng">
                <a:solidFill>
                  <a:srgbClr val="FF66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 eaLnBrk="0" hangingPunct="0"/>
                <a:endParaRPr lang="zh-CN" altLang="en-US" dirty="0">
                  <a:latin typeface="Calibri" panose="020F050202020403020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62" name="WordArt 36"/>
            <p:cNvSpPr>
              <a:spLocks noTextEdit="1"/>
            </p:cNvSpPr>
            <p:nvPr/>
          </p:nvSpPr>
          <p:spPr>
            <a:xfrm>
              <a:off x="49" y="50"/>
              <a:ext cx="52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25000" lnSpcReduction="20000"/>
            </a:bodyPr>
            <a:lstStyle/>
            <a:p>
              <a:pPr algn="ctr"/>
              <a:r>
                <a:rPr lang="zh-CN" altLang="en-US" sz="3600">
                  <a:solidFill>
                    <a:srgbClr val="FFFFFF"/>
                  </a:solidFill>
                  <a:latin typeface="张海山锐谐体" charset="0"/>
                  <a:ea typeface="张海山锐谐体" charset="0"/>
                </a:rPr>
                <a:t>X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" dur="1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600000">
                                      <p:cBhvr>
                                        <p:cTn id="12" dur="1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-1800000">
                                      <p:cBhvr>
                                        <p:cTn id="18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20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3.7037E-7 C -0.00247 -0.01389 -0.00664 -0.02639 -0.01172 -0.03125 C -0.0168 -0.03611 -0.02552 -0.03472 -0.03047 -0.0294 C -0.03542 -0.02407 -0.03906 -0.00602 -0.04141 0.00023 " pathEditMode="relative" rAng="0" ptsTypes="faaf">
                                      <p:cBhvr>
                                        <p:cTn id="22" dur="2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16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autoRev="1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400000">
                                      <p:cBhvr>
                                        <p:cTn id="24" dur="2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.02037 " pathEditMode="relative" ptsTypes="AA">
                                      <p:cBhvr>
                                        <p:cTn id="26" dur="1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141 0.00023 L -0.04141 0.0206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5" dur="100" fill="hold"/>
                                        <p:tgtEl>
                                          <p:spTgt spid="1435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accel="50000" decel="50000" autoRev="1" fill="hold" nodeType="withEffect">
                                  <p:stCondLst>
                                    <p:cond delay="1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5640000">
                                      <p:cBhvr>
                                        <p:cTn id="40" dur="6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 animBg="1"/>
      <p:bldP spid="14338" grpId="1" bldLvl="0" animBg="1"/>
      <p:bldP spid="14338" grpId="2" bldLvl="0" animBg="1"/>
      <p:bldP spid="14338" grpId="3" bldLvl="0" animBg="1"/>
      <p:bldP spid="14339" grpId="0" bldLvl="0" animBg="1"/>
      <p:bldP spid="14339" grpId="1" bldLvl="0" animBg="1"/>
      <p:bldP spid="14339" grpId="2" bldLvl="0" animBg="1"/>
      <p:bldP spid="14339" grpId="3" bldLvl="0" animBg="1"/>
      <p:bldP spid="14339" grpId="4" bldLvl="0" animBg="1"/>
      <p:bldP spid="14339" grpId="5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/>
          </p:cNvSpPr>
          <p:nvPr>
            <p:ph type="title"/>
          </p:nvPr>
        </p:nvSpPr>
        <p:spPr>
          <a:xfrm>
            <a:off x="156290" y="483632"/>
            <a:ext cx="6155531" cy="534590"/>
          </a:xfrm>
        </p:spPr>
        <p:txBody>
          <a:bodyPr lIns="68580" tIns="34290" rIns="68580" bIns="34290" anchor="ctr"/>
          <a:lstStyle/>
          <a:p>
            <a:pPr defTabSz="914400"/>
            <a:r>
              <a:rPr lang="zh-CN" altLang="en-US" sz="30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忆当初</a:t>
            </a: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6000"/>
          </a:blip>
          <a:stretch>
            <a:fillRect/>
          </a:stretch>
        </p:blipFill>
        <p:spPr>
          <a:xfrm>
            <a:off x="156210" y="1143635"/>
            <a:ext cx="4352290" cy="3260725"/>
          </a:xfrm>
          <a:prstGeom prst="roundRect">
            <a:avLst/>
          </a:prstGeom>
        </p:spPr>
      </p:pic>
      <p:sp>
        <p:nvSpPr>
          <p:cNvPr id="11267" name="文本框 2"/>
          <p:cNvSpPr txBox="1"/>
          <p:nvPr/>
        </p:nvSpPr>
        <p:spPr>
          <a:xfrm>
            <a:off x="5087620" y="1533525"/>
            <a:ext cx="3536315" cy="2042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</a:rPr>
              <a:t>将塑料尺子在头发上摩擦</a:t>
            </a:r>
            <a:r>
              <a:rPr lang="en-US" altLang="zh-CN" sz="3200" b="1" dirty="0">
                <a:latin typeface="华文楷体" panose="02010600040101010101" charset="-122"/>
                <a:ea typeface="华文楷体" panose="02010600040101010101" charset="-122"/>
              </a:rPr>
              <a:t>~~~</a:t>
            </a:r>
          </a:p>
          <a:p>
            <a:pPr lvl="0" indent="0"/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</a:rPr>
              <a:t>然后靠近纸屑</a:t>
            </a:r>
          </a:p>
          <a:p>
            <a:pPr lvl="0" indent="0"/>
            <a:r>
              <a:rPr lang="zh-CN" altLang="en-US" sz="3200" b="1" dirty="0">
                <a:latin typeface="华文楷体" panose="02010600040101010101" charset="-122"/>
                <a:ea typeface="华文楷体" panose="02010600040101010101" charset="-122"/>
              </a:rPr>
              <a:t>你看了什么现象？</a:t>
            </a:r>
          </a:p>
        </p:txBody>
      </p:sp>
      <p:sp>
        <p:nvSpPr>
          <p:cNvPr id="11268" name="文本框 2"/>
          <p:cNvSpPr txBox="1"/>
          <p:nvPr/>
        </p:nvSpPr>
        <p:spPr>
          <a:xfrm>
            <a:off x="2315845" y="-19050"/>
            <a:ext cx="2275205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350" y="4894580"/>
            <a:ext cx="9166225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5125" name="矩形 6"/>
          <p:cNvSpPr/>
          <p:nvPr/>
        </p:nvSpPr>
        <p:spPr>
          <a:xfrm>
            <a:off x="5087620" y="1390162"/>
            <a:ext cx="3425190" cy="2808947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fontAlgn="base" hangingPunct="1"/>
            <a:endParaRPr lang="zh-CN" altLang="zh-CN" sz="2700" b="1" strike="noStrike" noProof="1">
              <a:latin typeface="楷体_GB2312" panose="02010609030101010101" pitchFamily="49" charset="-122"/>
              <a:ea typeface="楷体_GB2312" panose="02010609030101010101" pitchFamily="49" charset="-122"/>
              <a:cs typeface="+mn-ea"/>
            </a:endParaRPr>
          </a:p>
          <a:p>
            <a:pPr lvl="0" eaLnBrk="1" fontAlgn="base" hangingPunct="1"/>
            <a:r>
              <a:rPr lang="zh-CN" altLang="zh-CN" sz="3200" b="1" strike="noStrike" noProof="1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公元前</a:t>
            </a:r>
            <a:r>
              <a:rPr lang="en-US" altLang="zh-CN" sz="3200" b="1" strike="noStrike" noProof="1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600</a:t>
            </a:r>
            <a:r>
              <a:rPr lang="zh-CN" altLang="zh-CN" sz="3200" b="1" strike="noStrike" noProof="1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年，希腊人发现将琥珀摩擦后会吸引稻草屑</a:t>
            </a:r>
            <a:r>
              <a:rPr lang="zh-CN" altLang="en-US" sz="3200" b="1" strike="noStrike" noProof="1">
                <a:latin typeface="楷体_GB2312" panose="02010609030101010101" pitchFamily="49" charset="-122"/>
                <a:ea typeface="楷体_GB2312" panose="02010609030101010101" pitchFamily="49" charset="-122"/>
                <a:cs typeface="+mn-ea"/>
              </a:rPr>
              <a:t>。</a:t>
            </a:r>
            <a:endParaRPr lang="zh-CN" altLang="en-US" sz="3200" b="1" strike="noStrike" noProof="1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  <a:cs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512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40" y="4894580"/>
            <a:ext cx="9157335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5372" name="五边形 15371"/>
          <p:cNvSpPr/>
          <p:nvPr/>
        </p:nvSpPr>
        <p:spPr>
          <a:xfrm>
            <a:off x="184150" y="796925"/>
            <a:ext cx="8756015" cy="1066799"/>
          </a:xfrm>
          <a:prstGeom prst="homePlate">
            <a:avLst>
              <a:gd name="adj" fmla="val 49843"/>
            </a:avLst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lvl="0" indent="-457200">
              <a:buFont typeface="Wingdings" panose="05000000000000000000" charset="0"/>
              <a:buChar char="ü"/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经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摩擦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过的物体能够吸引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轻小物体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，我们就说它带了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电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，或者说带了电荷。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4150" y="1946275"/>
            <a:ext cx="8756015" cy="5791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fontAlgn="base">
              <a:buFont typeface="Wingdings" panose="05000000000000000000" charset="0"/>
              <a:buChar char="ü"/>
            </a:pPr>
            <a:r>
              <a:rPr lang="zh-CN" altLang="en-US" sz="3200" strike="noStrike" noProof="1"/>
              <a:t>用摩擦的方式使物体带电，叫做</a:t>
            </a:r>
            <a:r>
              <a:rPr lang="zh-CN" altLang="en-US" sz="3200" strike="noStrike" noProof="1">
                <a:solidFill>
                  <a:srgbClr val="FF0000"/>
                </a:solidFill>
              </a:rPr>
              <a:t>摩擦起电</a:t>
            </a:r>
            <a:r>
              <a:rPr lang="zh-CN" altLang="en-US" sz="3200" strike="noStrike" noProof="1"/>
              <a:t>。</a:t>
            </a:r>
          </a:p>
        </p:txBody>
      </p:sp>
      <p:sp>
        <p:nvSpPr>
          <p:cNvPr id="13315" name="文本框 3"/>
          <p:cNvSpPr/>
          <p:nvPr/>
        </p:nvSpPr>
        <p:spPr>
          <a:xfrm>
            <a:off x="2533650" y="2431415"/>
            <a:ext cx="4500880" cy="2854323"/>
          </a:xfrm>
          <a:prstGeom prst="irregularSeal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zh-CN" sz="2700" dirty="0">
                <a:latin typeface="Arial Black" panose="020B0A04020102020204" pitchFamily="34" charset="0"/>
                <a:ea typeface="楷体_GB2312" panose="02010609030101010101" pitchFamily="49" charset="-122"/>
              </a:rPr>
              <a:t> </a:t>
            </a:r>
            <a:r>
              <a:rPr lang="zh-CN" altLang="en-US" sz="3200" dirty="0">
                <a:latin typeface="Arial Black" panose="020B0A04020102020204" pitchFamily="34" charset="0"/>
                <a:ea typeface="楷体_GB2312" panose="02010609030101010101" pitchFamily="49" charset="-122"/>
              </a:rPr>
              <a:t>带电的物体</a:t>
            </a:r>
          </a:p>
          <a:p>
            <a:pPr lvl="0" indent="0"/>
            <a:r>
              <a:rPr lang="zh-CN" altLang="en-US" sz="3200" dirty="0">
                <a:latin typeface="Arial Black" panose="020B0A04020102020204" pitchFamily="34" charset="0"/>
                <a:ea typeface="楷体_GB2312" panose="02010609030101010101" pitchFamily="49" charset="-122"/>
              </a:rPr>
              <a:t> 叫做</a:t>
            </a: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带电体</a:t>
            </a:r>
          </a:p>
        </p:txBody>
      </p:sp>
      <p:sp>
        <p:nvSpPr>
          <p:cNvPr id="12292" name="文本框 2"/>
          <p:cNvSpPr txBox="1"/>
          <p:nvPr/>
        </p:nvSpPr>
        <p:spPr>
          <a:xfrm>
            <a:off x="2298065" y="-19050"/>
            <a:ext cx="2292985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5" name="标题 5"/>
          <p:cNvSpPr>
            <a:spLocks noGrp="1"/>
          </p:cNvSpPr>
          <p:nvPr>
            <p:ph type="title"/>
          </p:nvPr>
        </p:nvSpPr>
        <p:spPr>
          <a:xfrm>
            <a:off x="111125" y="278130"/>
            <a:ext cx="4479925" cy="534670"/>
          </a:xfrm>
        </p:spPr>
        <p:txBody>
          <a:bodyPr lIns="68580" tIns="34290" rIns="68580" bIns="34290" anchor="ctr">
            <a:normAutofit/>
          </a:bodyPr>
          <a:lstStyle/>
          <a:p>
            <a:pPr defTabSz="914400"/>
            <a:r>
              <a:rPr lang="zh-CN" altLang="zh-CN" sz="30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一、摩擦起电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ldLvl="0" animBg="1"/>
      <p:bldP spid="2" grpId="0" bldLvl="0" animBg="1"/>
      <p:bldP spid="13315" grpId="0" bldLvl="0" animBg="1"/>
      <p:bldP spid="16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125333" y="500777"/>
            <a:ext cx="6434138" cy="534590"/>
          </a:xfrm>
        </p:spPr>
        <p:txBody>
          <a:bodyPr lIns="68580" tIns="34290" rIns="68580" bIns="34290" anchor="ctr"/>
          <a:lstStyle/>
          <a:p>
            <a:pPr defTabSz="914400"/>
            <a:r>
              <a:rPr lang="zh-CN" altLang="en-US" sz="32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利用摩擦方式使身边的物体带电</a:t>
            </a:r>
          </a:p>
        </p:txBody>
      </p:sp>
      <p:pic>
        <p:nvPicPr>
          <p:cNvPr id="14338" name="内容占位符 1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-5400000">
            <a:off x="1357630" y="770890"/>
            <a:ext cx="3126740" cy="4170045"/>
          </a:xfrm>
        </p:spPr>
      </p:pic>
      <p:sp>
        <p:nvSpPr>
          <p:cNvPr id="13315" name="文本框 2"/>
          <p:cNvSpPr txBox="1"/>
          <p:nvPr/>
        </p:nvSpPr>
        <p:spPr>
          <a:xfrm>
            <a:off x="2264410" y="-19050"/>
            <a:ext cx="232664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32385" y="4894580"/>
            <a:ext cx="9217025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lum bright="12000"/>
          </a:blip>
          <a:stretch>
            <a:fillRect/>
          </a:stretch>
        </p:blipFill>
        <p:spPr>
          <a:xfrm>
            <a:off x="5949950" y="1035685"/>
            <a:ext cx="2543810" cy="38157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50165" y="4894580"/>
            <a:ext cx="9192260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lum bright="-12000"/>
          </a:blip>
          <a:stretch>
            <a:fillRect/>
          </a:stretch>
        </p:blipFill>
        <p:spPr>
          <a:xfrm>
            <a:off x="238760" y="1795780"/>
            <a:ext cx="8794115" cy="2020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347107" y="277892"/>
            <a:ext cx="1175147" cy="534590"/>
          </a:xfrm>
        </p:spPr>
        <p:txBody>
          <a:bodyPr lIns="68580" tIns="34290" rIns="68580" bIns="34290" anchor="ctr">
            <a:noAutofit/>
          </a:bodyPr>
          <a:lstStyle/>
          <a:p>
            <a:pPr defTabSz="914400"/>
            <a:r>
              <a:rPr lang="zh-CN" altLang="zh-CN" sz="36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思考</a:t>
            </a:r>
          </a:p>
        </p:txBody>
      </p:sp>
      <p:sp>
        <p:nvSpPr>
          <p:cNvPr id="14339" name="矩形 11"/>
          <p:cNvSpPr/>
          <p:nvPr/>
        </p:nvSpPr>
        <p:spPr>
          <a:xfrm>
            <a:off x="-50165" y="661670"/>
            <a:ext cx="9192895" cy="1066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各种不同的物质相互摩擦所带上的电荷都一样吗？如何设计实验进行探究？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3670" y="4060825"/>
            <a:ext cx="8793480" cy="944880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zh-CN" altLang="en-US" sz="2800" b="1" strike="noStrike" noProof="1"/>
              <a:t>存在问题：用细线悬挂的橡胶棒和玻璃棒容易晃动，不易操作，实验现象不明显。</a:t>
            </a:r>
          </a:p>
        </p:txBody>
      </p:sp>
      <p:sp>
        <p:nvSpPr>
          <p:cNvPr id="14345" name="文本框 2"/>
          <p:cNvSpPr txBox="1"/>
          <p:nvPr/>
        </p:nvSpPr>
        <p:spPr>
          <a:xfrm>
            <a:off x="2263140" y="-19050"/>
            <a:ext cx="232791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3670" y="1793875"/>
            <a:ext cx="8879205" cy="2082800"/>
            <a:chOff x="242" y="2825"/>
            <a:chExt cx="13983" cy="3280"/>
          </a:xfrm>
        </p:grpSpPr>
        <p:grpSp>
          <p:nvGrpSpPr>
            <p:cNvPr id="11" name="组合 10"/>
            <p:cNvGrpSpPr/>
            <p:nvPr/>
          </p:nvGrpSpPr>
          <p:grpSpPr>
            <a:xfrm>
              <a:off x="242" y="2827"/>
              <a:ext cx="9169" cy="3278"/>
              <a:chOff x="-10" y="4289"/>
              <a:chExt cx="9541" cy="4373"/>
            </a:xfrm>
          </p:grpSpPr>
          <p:pic>
            <p:nvPicPr>
              <p:cNvPr id="14342" name="图片 7" descr="IMG_2741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10" y="4289"/>
                <a:ext cx="4829" cy="437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4343" name="图片 8" descr="IMG_274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819" y="4291"/>
                <a:ext cx="4712" cy="437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11" y="2825"/>
              <a:ext cx="4814" cy="328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605" y="4894580"/>
            <a:ext cx="9162415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5361" name="文本框 7"/>
          <p:cNvSpPr txBox="1"/>
          <p:nvPr/>
        </p:nvSpPr>
        <p:spPr>
          <a:xfrm>
            <a:off x="386715" y="3637280"/>
            <a:ext cx="8282940" cy="1257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100" b="1">
                <a:latin typeface="Arial" panose="020B0604020202020204" pitchFamily="34" charset="0"/>
                <a:ea typeface="宋体" panose="02010600030101010101" pitchFamily="2" charset="-122"/>
              </a:rPr>
              <a:t>实验结论：</a:t>
            </a:r>
          </a:p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1350" u="sng">
                <a:latin typeface="Arial" panose="020B0604020202020204" pitchFamily="34" charset="0"/>
                <a:ea typeface="宋体" panose="02010600030101010101" pitchFamily="2" charset="-122"/>
              </a:rPr>
              <a:t>__________________________________________________________________</a:t>
            </a:r>
            <a:r>
              <a:rPr lang="en-US" altLang="zh-CN" sz="1350" u="sng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___________</a:t>
            </a:r>
            <a:r>
              <a:rPr lang="en-US" altLang="zh-CN" sz="1350" u="sng">
                <a:latin typeface="Arial" panose="020B0604020202020204" pitchFamily="34" charset="0"/>
                <a:ea typeface="宋体" panose="02010600030101010101" pitchFamily="2" charset="-122"/>
              </a:rPr>
              <a:t>__</a:t>
            </a:r>
          </a:p>
          <a:p>
            <a:pPr lvl="0" indent="0"/>
            <a:endParaRPr lang="en-US" altLang="zh-CN" sz="1500" u="sng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/>
            <a:r>
              <a:rPr lang="en-US" altLang="zh-CN" sz="1350" u="sng">
                <a:latin typeface="Arial" panose="020B0604020202020204" pitchFamily="34" charset="0"/>
                <a:ea typeface="宋体" panose="02010600030101010101" pitchFamily="2" charset="-122"/>
              </a:rPr>
              <a:t>__________________________________________________________________</a:t>
            </a:r>
            <a:r>
              <a:rPr lang="en-US" altLang="zh-CN" sz="1350" u="sng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____________</a:t>
            </a:r>
            <a:r>
              <a:rPr lang="en-US" altLang="zh-CN" sz="1350" u="sng">
                <a:latin typeface="Arial" panose="020B0604020202020204" pitchFamily="34" charset="0"/>
                <a:ea typeface="宋体" panose="02010600030101010101" pitchFamily="2" charset="-122"/>
              </a:rPr>
              <a:t>__</a:t>
            </a:r>
          </a:p>
        </p:txBody>
      </p:sp>
      <p:pic>
        <p:nvPicPr>
          <p:cNvPr id="15362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925" y="862330"/>
            <a:ext cx="6991350" cy="2606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5845969" y="1439149"/>
            <a:ext cx="1375172" cy="502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zh-CN" sz="27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排斥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45969" y="1990725"/>
            <a:ext cx="1375172" cy="502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7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排斥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845969" y="2764631"/>
            <a:ext cx="1375172" cy="502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7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吸引</a:t>
            </a:r>
          </a:p>
        </p:txBody>
      </p:sp>
      <p:sp>
        <p:nvSpPr>
          <p:cNvPr id="15366" name="标题 5"/>
          <p:cNvSpPr>
            <a:spLocks noGrp="1"/>
          </p:cNvSpPr>
          <p:nvPr>
            <p:ph type="title"/>
          </p:nvPr>
        </p:nvSpPr>
        <p:spPr>
          <a:xfrm>
            <a:off x="208915" y="374650"/>
            <a:ext cx="2712085" cy="534670"/>
          </a:xfrm>
        </p:spPr>
        <p:txBody>
          <a:bodyPr lIns="68580" tIns="34290" rIns="68580" bIns="34290" anchor="ctr">
            <a:noAutofit/>
          </a:bodyPr>
          <a:lstStyle/>
          <a:p>
            <a:pPr defTabSz="914400"/>
            <a:r>
              <a:rPr lang="zh-CN" altLang="zh-CN" sz="32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实验数据分析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00923" y="3898424"/>
            <a:ext cx="344932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同种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电荷</a:t>
            </a:r>
            <a:r>
              <a:rPr lang="zh-CN" altLang="en-US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相互排斥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28031" y="4333002"/>
            <a:ext cx="1816100" cy="5791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黑体" panose="02010609060101010101" charset="-122"/>
              </a:rPr>
              <a:t>相互吸引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57425" y="4333240"/>
            <a:ext cx="2132965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黑体" panose="02010609060101010101" charset="-122"/>
              </a:rPr>
              <a:t>异种</a:t>
            </a:r>
            <a:r>
              <a:rPr lang="zh-CN" altLang="en-US" sz="3200" b="1" dirty="0">
                <a:latin typeface="楷体_GB2312" panose="02010609030101010101" pitchFamily="49" charset="-122"/>
                <a:ea typeface="楷体_GB2312" panose="02010609030101010101" pitchFamily="49" charset="-122"/>
                <a:sym typeface="黑体" panose="02010609060101010101" charset="-122"/>
              </a:rPr>
              <a:t>电荷</a:t>
            </a:r>
          </a:p>
        </p:txBody>
      </p:sp>
      <p:sp>
        <p:nvSpPr>
          <p:cNvPr id="15370" name="文本框 2"/>
          <p:cNvSpPr txBox="1"/>
          <p:nvPr/>
        </p:nvSpPr>
        <p:spPr>
          <a:xfrm>
            <a:off x="2160905" y="-19050"/>
            <a:ext cx="2430145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5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5"/>
          <p:cNvSpPr>
            <a:spLocks noGrp="1"/>
          </p:cNvSpPr>
          <p:nvPr>
            <p:ph type="title"/>
          </p:nvPr>
        </p:nvSpPr>
        <p:spPr>
          <a:xfrm>
            <a:off x="252095" y="457835"/>
            <a:ext cx="4479925" cy="534670"/>
          </a:xfrm>
        </p:spPr>
        <p:txBody>
          <a:bodyPr lIns="68580" tIns="34290" rIns="68580" bIns="34290" anchor="ctr">
            <a:normAutofit fontScale="90000"/>
          </a:bodyPr>
          <a:lstStyle/>
          <a:p>
            <a:pPr defTabSz="914400"/>
            <a:r>
              <a:rPr lang="zh-CN" altLang="zh-CN" sz="30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二、电荷及其相互作用规律</a:t>
            </a:r>
          </a:p>
        </p:txBody>
      </p:sp>
      <p:grpSp>
        <p:nvGrpSpPr>
          <p:cNvPr id="16386" name="组合 9"/>
          <p:cNvGrpSpPr/>
          <p:nvPr/>
        </p:nvGrpSpPr>
        <p:grpSpPr>
          <a:xfrm>
            <a:off x="384175" y="1188085"/>
            <a:ext cx="8484235" cy="3455035"/>
            <a:chOff x="1906" y="3836"/>
            <a:chExt cx="10278" cy="463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906" y="3836"/>
              <a:ext cx="10278" cy="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06" y="4695"/>
              <a:ext cx="10278" cy="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906" y="5570"/>
              <a:ext cx="10278" cy="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906" y="6542"/>
              <a:ext cx="10278" cy="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906" y="7504"/>
              <a:ext cx="10278" cy="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906" y="8466"/>
              <a:ext cx="10278" cy="0"/>
            </a:xfrm>
            <a:prstGeom prst="line">
              <a:avLst/>
            </a:prstGeom>
            <a:ln w="19050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7" name="文本框 10"/>
          <p:cNvSpPr txBox="1"/>
          <p:nvPr/>
        </p:nvSpPr>
        <p:spPr>
          <a:xfrm>
            <a:off x="424180" y="1188085"/>
            <a:ext cx="8603615" cy="1261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、电荷间的相互作用规律：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同种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电荷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相互排斥</a:t>
            </a:r>
          </a:p>
          <a:p>
            <a:pPr lvl="0" indent="0">
              <a:lnSpc>
                <a:spcPct val="120000"/>
              </a:lnSpc>
            </a:pP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                                           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异种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电荷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相互吸引</a:t>
            </a:r>
          </a:p>
        </p:txBody>
      </p:sp>
      <p:sp>
        <p:nvSpPr>
          <p:cNvPr id="2" name="文本框 10"/>
          <p:cNvSpPr txBox="1"/>
          <p:nvPr/>
        </p:nvSpPr>
        <p:spPr>
          <a:xfrm>
            <a:off x="401400" y="2599611"/>
            <a:ext cx="6774656" cy="676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、自然界只存在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两种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电荷。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10"/>
          <p:cNvSpPr txBox="1"/>
          <p:nvPr/>
        </p:nvSpPr>
        <p:spPr>
          <a:xfrm>
            <a:off x="385445" y="3249295"/>
            <a:ext cx="8856980" cy="13709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40000"/>
              </a:lnSpc>
            </a:pP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与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丝绸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摩擦过的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玻璃棒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所带电荷相同，称为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正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电荷</a:t>
            </a:r>
          </a:p>
          <a:p>
            <a:pPr lvl="0" indent="0">
              <a:lnSpc>
                <a:spcPct val="140000"/>
              </a:lnSpc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与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毛皮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摩擦过的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橡胶棒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所带电荷相同，称为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负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电荷</a:t>
            </a:r>
          </a:p>
        </p:txBody>
      </p:sp>
      <p:sp>
        <p:nvSpPr>
          <p:cNvPr id="16396" name="文本框 9"/>
          <p:cNvSpPr txBox="1"/>
          <p:nvPr/>
        </p:nvSpPr>
        <p:spPr>
          <a:xfrm>
            <a:off x="2289810" y="-19050"/>
            <a:ext cx="230124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5240" y="4894580"/>
            <a:ext cx="9166225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65" y="1106805"/>
            <a:ext cx="3192145" cy="351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4"/>
          <p:cNvSpPr txBox="1"/>
          <p:nvPr/>
        </p:nvSpPr>
        <p:spPr>
          <a:xfrm>
            <a:off x="231537" y="448945"/>
            <a:ext cx="1971675" cy="5791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3200" b="1">
                <a:latin typeface="华文新魏" panose="02010800040101010101" charset="-122"/>
                <a:ea typeface="华文新魏" panose="02010800040101010101" charset="-122"/>
              </a:rPr>
              <a:t>解释现象</a:t>
            </a:r>
          </a:p>
        </p:txBody>
      </p:sp>
      <p:sp>
        <p:nvSpPr>
          <p:cNvPr id="17411" name="文本框 5"/>
          <p:cNvSpPr txBox="1"/>
          <p:nvPr/>
        </p:nvSpPr>
        <p:spPr>
          <a:xfrm>
            <a:off x="2287905" y="-19050"/>
            <a:ext cx="2303145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6985" y="4894580"/>
            <a:ext cx="9166860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r="10796"/>
          <a:stretch>
            <a:fillRect/>
          </a:stretch>
        </p:blipFill>
        <p:spPr>
          <a:xfrm>
            <a:off x="1526540" y="1106805"/>
            <a:ext cx="7512685" cy="35179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折角形 5"/>
          <p:cNvSpPr/>
          <p:nvPr/>
        </p:nvSpPr>
        <p:spPr>
          <a:xfrm>
            <a:off x="4638675" y="1031240"/>
            <a:ext cx="4204970" cy="3538855"/>
          </a:xfrm>
          <a:prstGeom prst="foldedCorne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0482" name="标题 5"/>
          <p:cNvSpPr>
            <a:spLocks noGrp="1"/>
          </p:cNvSpPr>
          <p:nvPr>
            <p:ph type="title"/>
          </p:nvPr>
        </p:nvSpPr>
        <p:spPr>
          <a:xfrm>
            <a:off x="208915" y="371475"/>
            <a:ext cx="2848610" cy="534670"/>
          </a:xfrm>
        </p:spPr>
        <p:txBody>
          <a:bodyPr lIns="68580" tIns="34290" rIns="68580" bIns="34290" anchor="ctr">
            <a:normAutofit fontScale="90000"/>
          </a:bodyPr>
          <a:lstStyle/>
          <a:p>
            <a:pPr defTabSz="914400"/>
            <a:r>
              <a:rPr lang="zh-CN" altLang="zh-CN" sz="3200" kern="1200">
                <a:latin typeface="华文新魏" panose="02010800040101010101" charset="-122"/>
                <a:ea typeface="华文新魏" panose="02010800040101010101" charset="-122"/>
                <a:cs typeface="+mj-cs"/>
              </a:rPr>
              <a:t>三、知识的应用</a:t>
            </a:r>
          </a:p>
        </p:txBody>
      </p:sp>
      <p:pic>
        <p:nvPicPr>
          <p:cNvPr id="19459" name="图片 819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915" y="1042035"/>
            <a:ext cx="3843655" cy="3528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文本框 1"/>
          <p:cNvSpPr txBox="1"/>
          <p:nvPr/>
        </p:nvSpPr>
        <p:spPr>
          <a:xfrm>
            <a:off x="5727065" y="371475"/>
            <a:ext cx="2091055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30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30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验电器</a:t>
            </a:r>
            <a:r>
              <a:rPr lang="en-US" altLang="zh-CN" sz="30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9461" name="文本框 2"/>
          <p:cNvSpPr txBox="1"/>
          <p:nvPr/>
        </p:nvSpPr>
        <p:spPr>
          <a:xfrm>
            <a:off x="4536837" y="2377678"/>
            <a:ext cx="125539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原理：</a:t>
            </a:r>
            <a:endParaRPr lang="zh-CN" altLang="en-US" sz="28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9462" name="文本框 3"/>
          <p:cNvSpPr txBox="1"/>
          <p:nvPr/>
        </p:nvSpPr>
        <p:spPr>
          <a:xfrm>
            <a:off x="4543981" y="1562100"/>
            <a:ext cx="411543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作用：检验物体是否带电</a:t>
            </a:r>
          </a:p>
        </p:txBody>
      </p:sp>
      <p:sp>
        <p:nvSpPr>
          <p:cNvPr id="19463" name="文本框 4"/>
          <p:cNvSpPr txBox="1"/>
          <p:nvPr/>
        </p:nvSpPr>
        <p:spPr>
          <a:xfrm>
            <a:off x="4561840" y="3255645"/>
            <a:ext cx="3990975" cy="944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拓展：张角越大，</a:t>
            </a:r>
          </a:p>
          <a:p>
            <a:pPr lvl="0" indent="0"/>
            <a:r>
              <a:rPr lang="zh-CN" altLang="en-US" sz="2800" b="1" dirty="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说明带电量越大</a:t>
            </a:r>
          </a:p>
        </p:txBody>
      </p:sp>
      <p:sp>
        <p:nvSpPr>
          <p:cNvPr id="20488" name="文本框 2"/>
          <p:cNvSpPr txBox="1"/>
          <p:nvPr/>
        </p:nvSpPr>
        <p:spPr>
          <a:xfrm>
            <a:off x="2289810" y="-19050"/>
            <a:ext cx="2301240" cy="297180"/>
          </a:xfrm>
          <a:prstGeom prst="rect">
            <a:avLst/>
          </a:prstGeom>
          <a:solidFill>
            <a:srgbClr val="7CDBB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endParaRPr lang="zh-CN" altLang="en-US" sz="135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6350" y="4894580"/>
            <a:ext cx="9174480" cy="248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2993390" y="640080"/>
            <a:ext cx="2803525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653723" y="2366963"/>
            <a:ext cx="3042920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同种电荷相互排斥</a:t>
            </a:r>
          </a:p>
        </p:txBody>
      </p:sp>
    </p:spTree>
    <p:custDataLst>
      <p:tags r:id="rId1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9460" grpId="0"/>
      <p:bldP spid="19460" grpId="1"/>
      <p:bldP spid="19461" grpId="0"/>
      <p:bldP spid="19462" grpId="0"/>
      <p:bldP spid="19462" grpId="1"/>
      <p:bldP spid="1946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0"/>
  <p:tag name="KSO_WM_UNIT_TYPE" val="a"/>
  <p:tag name="KSO_WM_UNIT_INDEX" val="1"/>
  <p:tag name="KSO_WM_UNIT_ID" val="custom150_1*a*1"/>
  <p:tag name="KSO_WM_UNIT_CLEAR" val="1"/>
  <p:tag name="KSO_WM_UNIT_LAYERLEVEL" val="1"/>
  <p:tag name="KSO_WM_UNIT_VALUE" val="4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50"/>
  <p:tag name="KSO_WM_UNIT_TYPE" val="b"/>
  <p:tag name="KSO_WM_UNIT_INDEX" val="1"/>
  <p:tag name="KSO_WM_UNIT_ID" val="custom150_1*b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0"/>
</p:tagLst>
</file>

<file path=ppt/theme/theme1.xml><?xml version="1.0" encoding="utf-8"?>
<a:theme xmlns:a="http://schemas.openxmlformats.org/drawingml/2006/main" name="1_自定义设计方案">
  <a:themeElements>
    <a:clrScheme name="150">
      <a:dk1>
        <a:srgbClr val="4B4B4B"/>
      </a:dk1>
      <a:lt1>
        <a:sysClr val="window" lastClr="FFFFFF"/>
      </a:lt1>
      <a:dk2>
        <a:srgbClr val="4B4B4B"/>
      </a:dk2>
      <a:lt2>
        <a:srgbClr val="FFFFFF"/>
      </a:lt2>
      <a:accent1>
        <a:srgbClr val="28CA3B"/>
      </a:accent1>
      <a:accent2>
        <a:srgbClr val="B4B75C"/>
      </a:accent2>
      <a:accent3>
        <a:srgbClr val="6E9671"/>
      </a:accent3>
      <a:accent4>
        <a:srgbClr val="869D59"/>
      </a:accent4>
      <a:accent5>
        <a:srgbClr val="F68432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全屏显示(16:9)</PresentationFormat>
  <Paragraphs>83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1_自定义设计方案</vt:lpstr>
      <vt:lpstr>幻灯片 1</vt:lpstr>
      <vt:lpstr>忆当初</vt:lpstr>
      <vt:lpstr>一、摩擦起电</vt:lpstr>
      <vt:lpstr>利用摩擦方式使身边的物体带电</vt:lpstr>
      <vt:lpstr>思考</vt:lpstr>
      <vt:lpstr>实验数据分析</vt:lpstr>
      <vt:lpstr>二、电荷及其相互作用规律</vt:lpstr>
      <vt:lpstr>幻灯片 8</vt:lpstr>
      <vt:lpstr>三、知识的应用</vt:lpstr>
      <vt:lpstr>四、自然界和生活中的静电现象</vt:lpstr>
      <vt:lpstr>幻灯片 11</vt:lpstr>
      <vt:lpstr>静电现象的应用</vt:lpstr>
      <vt:lpstr>静电现象的危害</vt:lpstr>
      <vt:lpstr>幻灯片 14</vt:lpstr>
      <vt:lpstr>幻灯片 15</vt:lpstr>
      <vt:lpstr>幻灯片 16</vt:lpstr>
      <vt:lpstr>课堂小结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20</cp:revision>
  <dcterms:created xsi:type="dcterms:W3CDTF">2017-05-25T04:04:00Z</dcterms:created>
  <dcterms:modified xsi:type="dcterms:W3CDTF">2019-02-17T11:04:42Z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