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embeddedFontLst>
    <p:embeddedFont>
      <p:font typeface="方正教材规范楷体_GBK" panose="02010600030101010101" charset="-122"/>
      <p:regular r:id="rId30"/>
    </p:embeddedFont>
    <p:embeddedFont>
      <p:font typeface="Cambria Math" panose="02040503050406030204" pitchFamily="18" charset="0"/>
      <p:regular r:id="rId31"/>
    </p:embeddedFont>
    <p:embeddedFont>
      <p:font typeface="微软雅黑" panose="020B0503020204020204" pitchFamily="34" charset="-122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空白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本节要点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本节要点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HK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343619" y="3903943"/>
            <a:ext cx="8034378" cy="81172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第一课时</a:t>
            </a:r>
            <a:r>
              <a:rPr lang="en-US" altLang="zh-CN" sz="4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8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物体的浮沉条件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21535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9.4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物体的浮与沉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1540" y="1788795"/>
            <a:ext cx="4683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ym typeface="+mn-ea"/>
              </a:rPr>
              <a:t>漂浮时浮力与重力的关系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534160" y="3282950"/>
            <a:ext cx="2501900" cy="3117215"/>
            <a:chOff x="2433" y="4631"/>
            <a:chExt cx="3940" cy="4909"/>
          </a:xfrm>
        </p:grpSpPr>
        <p:pic>
          <p:nvPicPr>
            <p:cNvPr id="28" name="图片 27" descr="&amp;pky97149196278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51654"/>
            <a:stretch>
              <a:fillRect/>
            </a:stretch>
          </p:blipFill>
          <p:spPr>
            <a:xfrm>
              <a:off x="3613" y="4873"/>
              <a:ext cx="1580" cy="1664"/>
            </a:xfrm>
            <a:prstGeom prst="rect">
              <a:avLst/>
            </a:prstGeom>
          </p:spPr>
        </p:pic>
        <p:sp>
          <p:nvSpPr>
            <p:cNvPr id="27" name="任意多边形 26"/>
            <p:cNvSpPr/>
            <p:nvPr/>
          </p:nvSpPr>
          <p:spPr>
            <a:xfrm>
              <a:off x="2433" y="4631"/>
              <a:ext cx="3940" cy="4909"/>
            </a:xfrm>
            <a:custGeom>
              <a:avLst/>
              <a:gdLst>
                <a:gd name="connisteX0" fmla="*/ 0 w 1559560"/>
                <a:gd name="connsiteY0" fmla="*/ 29845 h 1974215"/>
                <a:gd name="connisteX1" fmla="*/ 0 w 1559560"/>
                <a:gd name="connsiteY1" fmla="*/ 1974215 h 1974215"/>
                <a:gd name="connisteX2" fmla="*/ 1559560 w 1559560"/>
                <a:gd name="connsiteY2" fmla="*/ 1974215 h 1974215"/>
                <a:gd name="connisteX3" fmla="*/ 1559560 w 1559560"/>
                <a:gd name="connsiteY3" fmla="*/ 0 h 19742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59560" h="1974215">
                  <a:moveTo>
                    <a:pt x="0" y="29845"/>
                  </a:moveTo>
                  <a:lnTo>
                    <a:pt x="0" y="1974215"/>
                  </a:lnTo>
                  <a:lnTo>
                    <a:pt x="1559560" y="1974215"/>
                  </a:lnTo>
                  <a:lnTo>
                    <a:pt x="155956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450" y="5564"/>
              <a:ext cx="3911" cy="3976"/>
            </a:xfrm>
            <a:prstGeom prst="rect">
              <a:avLst/>
            </a:prstGeom>
            <a:solidFill>
              <a:srgbClr val="036EB8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655570" y="388874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2736850" y="2382520"/>
            <a:ext cx="814070" cy="1583690"/>
            <a:chOff x="5242" y="5504"/>
            <a:chExt cx="1282" cy="249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731770" y="3979545"/>
            <a:ext cx="772795" cy="1714500"/>
            <a:chOff x="5242" y="7998"/>
            <a:chExt cx="1217" cy="2700"/>
          </a:xfrm>
        </p:grpSpPr>
        <p:cxnSp>
          <p:nvCxnSpPr>
            <p:cNvPr id="31" name="直接箭头连接符 30"/>
            <p:cNvCxnSpPr/>
            <p:nvPr/>
          </p:nvCxnSpPr>
          <p:spPr>
            <a:xfrm>
              <a:off x="5242" y="7998"/>
              <a:ext cx="0" cy="2494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5522" y="987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3755" y="2382520"/>
            <a:ext cx="66827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sz="2800"/>
              <a:t>此时，漂浮在水面的乒乓球受到竖直向下的重力和竖直向上的浮力，由于物体处于静止，根据牛顿第一定律和力的平衡可知：</a:t>
            </a:r>
            <a:endParaRPr lang="zh-CN" sz="2800" baseline="-25000"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978650" y="3914140"/>
            <a:ext cx="2012950" cy="73787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F</a:t>
            </a:r>
            <a:r>
              <a:rPr lang="zh-CN" altLang="en-US" sz="3600" i="1" baseline="-25000"/>
              <a:t>浮</a:t>
            </a:r>
            <a:r>
              <a:rPr lang="en-US" altLang="zh-CN" sz="3600" i="1" baseline="-25000"/>
              <a:t> </a:t>
            </a:r>
            <a:r>
              <a:rPr lang="en-US" altLang="zh-CN" sz="3200" i="1"/>
              <a:t>= G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43120" y="4875530"/>
            <a:ext cx="6683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物体排开液体体积与物体体积的关系为：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979285" y="5621020"/>
            <a:ext cx="2012315" cy="646701"/>
          </a:xfrm>
          <a:prstGeom prst="roundRect">
            <a:avLst/>
          </a:prstGeom>
          <a:noFill/>
          <a:ln w="38100" cmpd="dbl">
            <a:solidFill>
              <a:schemeClr val="accent5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/>
              <a:t>V</a:t>
            </a:r>
            <a:r>
              <a:rPr lang="zh-CN" altLang="en-US" sz="3200" i="1" baseline="-25000"/>
              <a:t>排</a:t>
            </a:r>
            <a:r>
              <a:rPr lang="en-US" altLang="zh-CN" sz="3200" i="1" baseline="-25000"/>
              <a:t> </a:t>
            </a:r>
            <a:r>
              <a:rPr lang="zh-CN" altLang="en-US" sz="3200"/>
              <a:t>＜</a:t>
            </a:r>
            <a:r>
              <a:rPr lang="en-US" altLang="zh-CN" sz="3200" i="1"/>
              <a:t>V</a:t>
            </a:r>
            <a:r>
              <a:rPr lang="zh-CN" altLang="en-US" sz="3200" i="1" baseline="-25000"/>
              <a:t>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6" grpId="0"/>
      <p:bldP spid="13" grpId="0" bldLvl="0" animBg="1"/>
      <p:bldP spid="14" grpId="0"/>
      <p:bldP spid="4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1540" y="1788795"/>
            <a:ext cx="4683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ym typeface="+mn-ea"/>
              </a:rPr>
              <a:t>沉底时浮力与重力的关系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279525" y="2310765"/>
            <a:ext cx="2595880" cy="3305175"/>
            <a:chOff x="11956" y="3439"/>
            <a:chExt cx="4088" cy="5205"/>
          </a:xfrm>
        </p:grpSpPr>
        <p:pic>
          <p:nvPicPr>
            <p:cNvPr id="27" name="图片 26" descr="&amp;pky90141808152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</a:blip>
            <a:srcRect l="31288" t="24028" r="34768" b="26667"/>
            <a:stretch>
              <a:fillRect/>
            </a:stretch>
          </p:blipFill>
          <p:spPr>
            <a:xfrm>
              <a:off x="13049" y="6810"/>
              <a:ext cx="1901" cy="1834"/>
            </a:xfrm>
            <a:prstGeom prst="rect">
              <a:avLst/>
            </a:prstGeom>
          </p:spPr>
        </p:pic>
        <p:sp>
          <p:nvSpPr>
            <p:cNvPr id="30" name="任意多边形 29"/>
            <p:cNvSpPr/>
            <p:nvPr/>
          </p:nvSpPr>
          <p:spPr>
            <a:xfrm>
              <a:off x="11956" y="3439"/>
              <a:ext cx="4088" cy="5175"/>
            </a:xfrm>
            <a:custGeom>
              <a:avLst/>
              <a:gdLst>
                <a:gd name="connisteX0" fmla="*/ 0 w 1559560"/>
                <a:gd name="connsiteY0" fmla="*/ 29845 h 1974215"/>
                <a:gd name="connisteX1" fmla="*/ 0 w 1559560"/>
                <a:gd name="connsiteY1" fmla="*/ 1974215 h 1974215"/>
                <a:gd name="connisteX2" fmla="*/ 1559560 w 1559560"/>
                <a:gd name="connsiteY2" fmla="*/ 1974215 h 1974215"/>
                <a:gd name="connisteX3" fmla="*/ 1559560 w 1559560"/>
                <a:gd name="connsiteY3" fmla="*/ 0 h 19742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59560" h="1974215">
                  <a:moveTo>
                    <a:pt x="0" y="29845"/>
                  </a:moveTo>
                  <a:lnTo>
                    <a:pt x="0" y="1974215"/>
                  </a:lnTo>
                  <a:lnTo>
                    <a:pt x="1559560" y="1974215"/>
                  </a:lnTo>
                  <a:lnTo>
                    <a:pt x="155956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970" y="4961"/>
              <a:ext cx="4059" cy="3623"/>
            </a:xfrm>
            <a:prstGeom prst="rect">
              <a:avLst/>
            </a:prstGeom>
            <a:solidFill>
              <a:srgbClr val="036EB8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502535" y="5047615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578735" y="5124450"/>
            <a:ext cx="671830" cy="1515110"/>
            <a:chOff x="5242" y="7998"/>
            <a:chExt cx="1058" cy="238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38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861185" y="3918585"/>
            <a:ext cx="716280" cy="1205865"/>
            <a:chOff x="4114" y="6099"/>
            <a:chExt cx="1128" cy="1899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114" y="609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580005" y="4358005"/>
            <a:ext cx="814070" cy="1096645"/>
            <a:chOff x="5242" y="6271"/>
            <a:chExt cx="1282" cy="1727"/>
          </a:xfrm>
        </p:grpSpPr>
        <p:cxnSp>
          <p:nvCxnSpPr>
            <p:cNvPr id="32" name="直接箭头连接符 3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514" y="6271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支</a:t>
              </a: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3755" y="2382520"/>
            <a:ext cx="668274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sz="2800"/>
              <a:t>此时，沉入水底的石块受到竖直向下的重力、竖直向上的浮力和竖直向上的支持力，由于物体处于静止，根据牛顿第一定律</a:t>
            </a:r>
            <a:r>
              <a:rPr lang="zh-CN" sz="2800">
                <a:sym typeface="+mn-ea"/>
              </a:rPr>
              <a:t>和力的平衡</a:t>
            </a:r>
            <a:r>
              <a:rPr lang="zh-CN" sz="2800"/>
              <a:t>可知：</a:t>
            </a:r>
            <a:endParaRPr lang="zh-CN" sz="2800" baseline="-25000"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625590" y="4269105"/>
            <a:ext cx="2718435" cy="73787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F</a:t>
            </a:r>
            <a:r>
              <a:rPr lang="zh-CN" altLang="en-US" sz="3600" i="1" baseline="-25000"/>
              <a:t>浮</a:t>
            </a:r>
            <a:r>
              <a:rPr lang="en-US" altLang="zh-CN" sz="3600" i="1" baseline="-25000"/>
              <a:t> </a:t>
            </a:r>
            <a:r>
              <a:rPr lang="en-US" altLang="zh-CN" sz="3600" i="1"/>
              <a:t>+F</a:t>
            </a:r>
            <a:r>
              <a:rPr lang="zh-CN" altLang="en-US" sz="3600" i="1" baseline="-25000"/>
              <a:t>支</a:t>
            </a:r>
            <a:r>
              <a:rPr lang="en-US" altLang="zh-CN" sz="3200" i="1"/>
              <a:t>= G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43120" y="5180330"/>
            <a:ext cx="6683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物体排开液体体积与物体体积的关系为：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979285" y="5925820"/>
            <a:ext cx="2012315" cy="646703"/>
          </a:xfrm>
          <a:prstGeom prst="roundRect">
            <a:avLst/>
          </a:prstGeom>
          <a:noFill/>
          <a:ln w="38100" cmpd="dbl">
            <a:solidFill>
              <a:schemeClr val="accent5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/>
              <a:t>V</a:t>
            </a:r>
            <a:r>
              <a:rPr lang="zh-CN" altLang="en-US" sz="3200" i="1" baseline="-25000"/>
              <a:t>排</a:t>
            </a:r>
            <a:r>
              <a:rPr lang="en-US" altLang="zh-CN" sz="3200" i="1" baseline="-25000"/>
              <a:t>  </a:t>
            </a:r>
            <a:r>
              <a:rPr lang="en-US" altLang="zh-CN" sz="3200"/>
              <a:t>=</a:t>
            </a:r>
            <a:r>
              <a:rPr lang="en-US" altLang="zh-CN" sz="3200" i="1"/>
              <a:t>V</a:t>
            </a:r>
            <a:r>
              <a:rPr lang="zh-CN" altLang="en-US" sz="3200" i="1" baseline="-25000"/>
              <a:t>物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6" grpId="0"/>
      <p:bldP spid="13" grpId="0" bldLvl="0" animBg="1"/>
      <p:bldP spid="14" grpId="0"/>
      <p:bldP spid="4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4184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物体的几种浮沉状态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483735" y="233616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漂浮</a:t>
            </a:r>
            <a:endParaRPr lang="zh-CN" altLang="en-US" sz="3200" i="1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485005" y="309308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/>
              <a:t>F</a:t>
            </a:r>
            <a:r>
              <a:rPr lang="zh-CN" altLang="en-US" sz="3200" baseline="-25000"/>
              <a:t>浮</a:t>
            </a:r>
            <a:r>
              <a:rPr lang="en-US" altLang="zh-CN" sz="3200" baseline="-25000"/>
              <a:t> </a:t>
            </a:r>
            <a:r>
              <a:rPr lang="en-US" altLang="zh-CN" sz="3200"/>
              <a:t>&gt; </a:t>
            </a:r>
            <a:r>
              <a:rPr lang="en-US" altLang="zh-CN" sz="3200" i="1"/>
              <a:t>G   </a:t>
            </a:r>
            <a:r>
              <a:rPr lang="zh-CN" altLang="en-US" sz="3200">
                <a:sym typeface="+mn-ea"/>
              </a:rPr>
              <a:t>上浮</a:t>
            </a:r>
            <a:endParaRPr lang="zh-CN" altLang="en-US" sz="3200" i="1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486275" y="3850005"/>
            <a:ext cx="252158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悬浮</a:t>
            </a:r>
            <a:endParaRPr lang="zh-CN" altLang="en-US" sz="3200" i="1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488180" y="460692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&lt;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下沉</a:t>
            </a:r>
            <a:endParaRPr lang="zh-CN" altLang="en-US" sz="3200" i="1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89450" y="5363845"/>
            <a:ext cx="333184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+</a:t>
            </a:r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支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沉底</a:t>
            </a:r>
            <a:endParaRPr lang="zh-CN" altLang="en-US" sz="3200" i="1"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345815" y="2619375"/>
            <a:ext cx="1143635" cy="3044190"/>
            <a:chOff x="5269" y="4125"/>
            <a:chExt cx="1801" cy="4794"/>
          </a:xfrm>
        </p:grpSpPr>
        <p:cxnSp>
          <p:nvCxnSpPr>
            <p:cNvPr id="32" name="直接连接符 31"/>
            <p:cNvCxnSpPr>
              <a:stCxn id="27" idx="1"/>
            </p:cNvCxnSpPr>
            <p:nvPr/>
          </p:nvCxnSpPr>
          <p:spPr>
            <a:xfrm flipH="1" flipV="1">
              <a:off x="6030" y="412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 flipV="1">
              <a:off x="5269" y="6518"/>
              <a:ext cx="1801" cy="11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 flipV="1">
              <a:off x="6039" y="890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6046" y="4141"/>
              <a:ext cx="0" cy="4770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/>
          <p:cNvSpPr txBox="1"/>
          <p:nvPr/>
        </p:nvSpPr>
        <p:spPr>
          <a:xfrm>
            <a:off x="1640205" y="388048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静止状态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7004685" y="3380740"/>
            <a:ext cx="1146810" cy="1527175"/>
            <a:chOff x="11031" y="5324"/>
            <a:chExt cx="1806" cy="2405"/>
          </a:xfrm>
        </p:grpSpPr>
        <p:cxnSp>
          <p:nvCxnSpPr>
            <p:cNvPr id="37" name="直接连接符 36"/>
            <p:cNvCxnSpPr/>
            <p:nvPr/>
          </p:nvCxnSpPr>
          <p:spPr>
            <a:xfrm flipH="1" flipV="1">
              <a:off x="11038" y="5324"/>
              <a:ext cx="1031" cy="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 flipV="1">
              <a:off x="12055" y="6515"/>
              <a:ext cx="783" cy="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 flipV="1">
              <a:off x="11031" y="7708"/>
              <a:ext cx="1031" cy="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2050" y="5339"/>
              <a:ext cx="11" cy="239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8178800" y="387667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运动过程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9795" y="1788160"/>
            <a:ext cx="4184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物体的几种浮沉状态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159885" y="233616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漂浮</a:t>
            </a:r>
            <a:endParaRPr lang="zh-CN" altLang="en-US" sz="3200" i="1"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142230" y="309308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/>
              <a:t>F</a:t>
            </a:r>
            <a:r>
              <a:rPr lang="zh-CN" altLang="en-US" sz="3200" baseline="-25000"/>
              <a:t>浮</a:t>
            </a:r>
            <a:r>
              <a:rPr lang="en-US" altLang="zh-CN" sz="3200" baseline="-25000"/>
              <a:t> </a:t>
            </a:r>
            <a:r>
              <a:rPr lang="en-US" altLang="zh-CN" sz="3200"/>
              <a:t>&gt; </a:t>
            </a:r>
            <a:r>
              <a:rPr lang="en-US" altLang="zh-CN" sz="3200" i="1"/>
              <a:t>G   </a:t>
            </a:r>
            <a:r>
              <a:rPr lang="zh-CN" altLang="en-US" sz="3200">
                <a:sym typeface="+mn-ea"/>
              </a:rPr>
              <a:t>上浮</a:t>
            </a:r>
            <a:endParaRPr lang="zh-CN" altLang="en-US" sz="3200" i="1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162425" y="3850005"/>
            <a:ext cx="252158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悬浮</a:t>
            </a:r>
            <a:endParaRPr lang="zh-CN" altLang="en-US" sz="3200" i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145405" y="460692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&lt;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下沉</a:t>
            </a:r>
            <a:endParaRPr lang="zh-CN" altLang="en-US" sz="3200" i="1"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165600" y="5363845"/>
            <a:ext cx="326263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+</a:t>
            </a:r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支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沉底</a:t>
            </a:r>
            <a:endParaRPr lang="zh-CN" altLang="en-US" sz="3200" i="1"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021965" y="2619375"/>
            <a:ext cx="1143635" cy="3044190"/>
            <a:chOff x="5269" y="4125"/>
            <a:chExt cx="1801" cy="4794"/>
          </a:xfrm>
        </p:grpSpPr>
        <p:cxnSp>
          <p:nvCxnSpPr>
            <p:cNvPr id="34" name="直接连接符 33"/>
            <p:cNvCxnSpPr/>
            <p:nvPr/>
          </p:nvCxnSpPr>
          <p:spPr>
            <a:xfrm flipH="1" flipV="1">
              <a:off x="6030" y="412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 flipV="1">
              <a:off x="5269" y="6518"/>
              <a:ext cx="1801" cy="11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 flipV="1">
              <a:off x="6024" y="8905"/>
              <a:ext cx="1031" cy="14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6031" y="4141"/>
              <a:ext cx="0" cy="4770"/>
            </a:xfrm>
            <a:prstGeom prst="line">
              <a:avLst/>
            </a:prstGeom>
            <a:ln w="28575"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/>
          <p:cNvSpPr txBox="1"/>
          <p:nvPr/>
        </p:nvSpPr>
        <p:spPr>
          <a:xfrm>
            <a:off x="1316355" y="388048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静止状态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7656830" y="3380740"/>
            <a:ext cx="1152525" cy="1527810"/>
            <a:chOff x="11023" y="5324"/>
            <a:chExt cx="1815" cy="2406"/>
          </a:xfrm>
        </p:grpSpPr>
        <p:cxnSp>
          <p:nvCxnSpPr>
            <p:cNvPr id="39" name="直接连接符 38"/>
            <p:cNvCxnSpPr/>
            <p:nvPr/>
          </p:nvCxnSpPr>
          <p:spPr>
            <a:xfrm flipH="1" flipV="1">
              <a:off x="11023" y="5324"/>
              <a:ext cx="1031" cy="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 flipV="1">
              <a:off x="12055" y="6515"/>
              <a:ext cx="783" cy="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 flipV="1">
              <a:off x="11031" y="7708"/>
              <a:ext cx="1031" cy="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2050" y="5339"/>
              <a:ext cx="11" cy="23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本框 48"/>
          <p:cNvSpPr txBox="1"/>
          <p:nvPr/>
        </p:nvSpPr>
        <p:spPr>
          <a:xfrm>
            <a:off x="8836025" y="3876675"/>
            <a:ext cx="1675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运动过程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1258570" y="2638425"/>
            <a:ext cx="2862580" cy="1379220"/>
            <a:chOff x="1982" y="4125"/>
            <a:chExt cx="4508" cy="2172"/>
          </a:xfrm>
        </p:grpSpPr>
        <p:sp>
          <p:nvSpPr>
            <p:cNvPr id="42" name="任意多边形 41"/>
            <p:cNvSpPr/>
            <p:nvPr/>
          </p:nvSpPr>
          <p:spPr>
            <a:xfrm>
              <a:off x="1982" y="4125"/>
              <a:ext cx="4509" cy="2173"/>
            </a:xfrm>
            <a:custGeom>
              <a:avLst/>
              <a:gdLst>
                <a:gd name="connsiteX0" fmla="*/ 0 w 4509"/>
                <a:gd name="connsiteY0" fmla="*/ 272 h 2173"/>
                <a:gd name="connsiteX1" fmla="*/ 217 w 4509"/>
                <a:gd name="connsiteY1" fmla="*/ 55 h 2173"/>
                <a:gd name="connsiteX2" fmla="*/ 1369 w 4509"/>
                <a:gd name="connsiteY2" fmla="*/ 55 h 2173"/>
                <a:gd name="connsiteX3" fmla="*/ 1369 w 4509"/>
                <a:gd name="connsiteY3" fmla="*/ 55 h 2173"/>
                <a:gd name="connsiteX4" fmla="*/ 1956 w 4509"/>
                <a:gd name="connsiteY4" fmla="*/ 55 h 2173"/>
                <a:gd name="connsiteX5" fmla="*/ 2130 w 4509"/>
                <a:gd name="connsiteY5" fmla="*/ 55 h 2173"/>
                <a:gd name="connsiteX6" fmla="*/ 2347 w 4509"/>
                <a:gd name="connsiteY6" fmla="*/ 272 h 2173"/>
                <a:gd name="connsiteX7" fmla="*/ 2347 w 4509"/>
                <a:gd name="connsiteY7" fmla="*/ 273 h 2173"/>
                <a:gd name="connsiteX8" fmla="*/ 4509 w 4509"/>
                <a:gd name="connsiteY8" fmla="*/ 0 h 2173"/>
                <a:gd name="connsiteX9" fmla="*/ 2347 w 4509"/>
                <a:gd name="connsiteY9" fmla="*/ 599 h 2173"/>
                <a:gd name="connsiteX10" fmla="*/ 2348 w 4509"/>
                <a:gd name="connsiteY10" fmla="*/ 768 h 2173"/>
                <a:gd name="connsiteX11" fmla="*/ 4482 w 4509"/>
                <a:gd name="connsiteY11" fmla="*/ 2173 h 2173"/>
                <a:gd name="connsiteX12" fmla="*/ 2347 w 4509"/>
                <a:gd name="connsiteY12" fmla="*/ 1143 h 2173"/>
                <a:gd name="connsiteX13" fmla="*/ 2130 w 4509"/>
                <a:gd name="connsiteY13" fmla="*/ 1360 h 2173"/>
                <a:gd name="connsiteX14" fmla="*/ 1956 w 4509"/>
                <a:gd name="connsiteY14" fmla="*/ 1360 h 2173"/>
                <a:gd name="connsiteX15" fmla="*/ 1369 w 4509"/>
                <a:gd name="connsiteY15" fmla="*/ 1360 h 2173"/>
                <a:gd name="connsiteX16" fmla="*/ 1369 w 4509"/>
                <a:gd name="connsiteY16" fmla="*/ 1360 h 2173"/>
                <a:gd name="connsiteX17" fmla="*/ 217 w 4509"/>
                <a:gd name="connsiteY17" fmla="*/ 1360 h 2173"/>
                <a:gd name="connsiteX18" fmla="*/ 0 w 4509"/>
                <a:gd name="connsiteY18" fmla="*/ 1143 h 2173"/>
                <a:gd name="connsiteX19" fmla="*/ 0 w 4509"/>
                <a:gd name="connsiteY19" fmla="*/ 599 h 2173"/>
                <a:gd name="connsiteX20" fmla="*/ 0 w 4509"/>
                <a:gd name="connsiteY20" fmla="*/ 273 h 2173"/>
                <a:gd name="connsiteX21" fmla="*/ 0 w 4509"/>
                <a:gd name="connsiteY21" fmla="*/ 272 h 2173"/>
                <a:gd name="connsiteX22" fmla="*/ 0 w 4509"/>
                <a:gd name="connsiteY22" fmla="*/ 272 h 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509" h="2173">
                  <a:moveTo>
                    <a:pt x="0" y="272"/>
                  </a:moveTo>
                  <a:cubicBezTo>
                    <a:pt x="0" y="152"/>
                    <a:pt x="97" y="55"/>
                    <a:pt x="217" y="55"/>
                  </a:cubicBezTo>
                  <a:lnTo>
                    <a:pt x="1369" y="55"/>
                  </a:lnTo>
                  <a:lnTo>
                    <a:pt x="1369" y="55"/>
                  </a:lnTo>
                  <a:lnTo>
                    <a:pt x="1956" y="55"/>
                  </a:lnTo>
                  <a:lnTo>
                    <a:pt x="2130" y="55"/>
                  </a:lnTo>
                  <a:cubicBezTo>
                    <a:pt x="2250" y="55"/>
                    <a:pt x="2347" y="152"/>
                    <a:pt x="2347" y="272"/>
                  </a:cubicBezTo>
                  <a:lnTo>
                    <a:pt x="2347" y="273"/>
                  </a:lnTo>
                  <a:lnTo>
                    <a:pt x="4509" y="0"/>
                  </a:lnTo>
                  <a:lnTo>
                    <a:pt x="2347" y="599"/>
                  </a:lnTo>
                  <a:lnTo>
                    <a:pt x="2348" y="768"/>
                  </a:lnTo>
                  <a:lnTo>
                    <a:pt x="4482" y="2173"/>
                  </a:lnTo>
                  <a:lnTo>
                    <a:pt x="2347" y="1143"/>
                  </a:lnTo>
                  <a:cubicBezTo>
                    <a:pt x="2347" y="1263"/>
                    <a:pt x="2250" y="1360"/>
                    <a:pt x="2130" y="1360"/>
                  </a:cubicBezTo>
                  <a:lnTo>
                    <a:pt x="1956" y="1360"/>
                  </a:lnTo>
                  <a:lnTo>
                    <a:pt x="1369" y="1360"/>
                  </a:lnTo>
                  <a:lnTo>
                    <a:pt x="1369" y="1360"/>
                  </a:lnTo>
                  <a:lnTo>
                    <a:pt x="217" y="1360"/>
                  </a:lnTo>
                  <a:cubicBezTo>
                    <a:pt x="97" y="1360"/>
                    <a:pt x="0" y="1263"/>
                    <a:pt x="0" y="1143"/>
                  </a:cubicBezTo>
                  <a:lnTo>
                    <a:pt x="0" y="599"/>
                  </a:lnTo>
                  <a:lnTo>
                    <a:pt x="0" y="273"/>
                  </a:lnTo>
                  <a:lnTo>
                    <a:pt x="0" y="272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rgbClr val="BDD7EE"/>
            </a:solidFill>
            <a:ln>
              <a:solidFill>
                <a:srgbClr val="FB9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015" y="4440"/>
              <a:ext cx="234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/>
                <a:t>二力平衡</a:t>
              </a:r>
            </a:p>
          </p:txBody>
        </p:sp>
      </p:grpSp>
      <p:sp>
        <p:nvSpPr>
          <p:cNvPr id="44" name="圆角矩形标注 43"/>
          <p:cNvSpPr/>
          <p:nvPr/>
        </p:nvSpPr>
        <p:spPr>
          <a:xfrm>
            <a:off x="1278890" y="5324475"/>
            <a:ext cx="1487170" cy="685800"/>
          </a:xfrm>
          <a:prstGeom prst="wedgeRoundRectCallout">
            <a:avLst>
              <a:gd name="adj1" fmla="val 140990"/>
              <a:gd name="adj2" fmla="val 925"/>
              <a:gd name="adj3" fmla="val 16667"/>
            </a:avLst>
          </a:prstGeom>
          <a:solidFill>
            <a:srgbClr val="BDD7EE"/>
          </a:solidFill>
          <a:ln>
            <a:solidFill>
              <a:srgbClr val="FB9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三力平衡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641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物体上浮时物体密度与液体密度的关系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460490" y="2985135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i="1"/>
              <a:t>F</a:t>
            </a:r>
            <a:r>
              <a:rPr lang="zh-CN" altLang="en-US" sz="3200" baseline="-25000"/>
              <a:t>浮</a:t>
            </a:r>
            <a:r>
              <a:rPr lang="en-US" altLang="zh-CN" sz="3200" baseline="-25000"/>
              <a:t> </a:t>
            </a:r>
            <a:r>
              <a:rPr lang="en-US" altLang="zh-CN" sz="3200"/>
              <a:t>&gt; </a:t>
            </a:r>
            <a:r>
              <a:rPr lang="en-US" altLang="zh-CN" sz="3200" i="1"/>
              <a:t>G   </a:t>
            </a:r>
            <a:r>
              <a:rPr lang="zh-CN" altLang="en-US" sz="3200">
                <a:sym typeface="+mn-ea"/>
              </a:rPr>
              <a:t>上浮</a:t>
            </a:r>
            <a:endParaRPr lang="zh-CN" altLang="en-US" sz="3200" i="1"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373495" y="3768090"/>
            <a:ext cx="28632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  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 </a:t>
            </a:r>
            <a:r>
              <a:rPr lang="en-US" altLang="zh-CN" sz="2800" b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526540" y="2909570"/>
            <a:ext cx="2501900" cy="3117215"/>
            <a:chOff x="2433" y="4631"/>
            <a:chExt cx="3940" cy="4909"/>
          </a:xfrm>
        </p:grpSpPr>
        <p:pic>
          <p:nvPicPr>
            <p:cNvPr id="28" name="图片 27" descr="&amp;pky97149196278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51654"/>
            <a:stretch>
              <a:fillRect/>
            </a:stretch>
          </p:blipFill>
          <p:spPr>
            <a:xfrm>
              <a:off x="3613" y="6298"/>
              <a:ext cx="1580" cy="1664"/>
            </a:xfrm>
            <a:prstGeom prst="rect">
              <a:avLst/>
            </a:prstGeom>
          </p:spPr>
        </p:pic>
        <p:sp>
          <p:nvSpPr>
            <p:cNvPr id="27" name="任意多边形 26"/>
            <p:cNvSpPr/>
            <p:nvPr/>
          </p:nvSpPr>
          <p:spPr>
            <a:xfrm>
              <a:off x="2433" y="4631"/>
              <a:ext cx="3940" cy="4909"/>
            </a:xfrm>
            <a:custGeom>
              <a:avLst/>
              <a:gdLst>
                <a:gd name="connisteX0" fmla="*/ 0 w 1559560"/>
                <a:gd name="connsiteY0" fmla="*/ 29845 h 1974215"/>
                <a:gd name="connisteX1" fmla="*/ 0 w 1559560"/>
                <a:gd name="connsiteY1" fmla="*/ 1974215 h 1974215"/>
                <a:gd name="connisteX2" fmla="*/ 1559560 w 1559560"/>
                <a:gd name="connsiteY2" fmla="*/ 1974215 h 1974215"/>
                <a:gd name="connisteX3" fmla="*/ 1559560 w 1559560"/>
                <a:gd name="connsiteY3" fmla="*/ 0 h 19742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59560" h="1974215">
                  <a:moveTo>
                    <a:pt x="0" y="29845"/>
                  </a:moveTo>
                  <a:lnTo>
                    <a:pt x="0" y="1974215"/>
                  </a:lnTo>
                  <a:lnTo>
                    <a:pt x="1559560" y="1974215"/>
                  </a:lnTo>
                  <a:lnTo>
                    <a:pt x="155956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450" y="5564"/>
              <a:ext cx="3911" cy="3976"/>
            </a:xfrm>
            <a:prstGeom prst="rect">
              <a:avLst/>
            </a:prstGeom>
            <a:solidFill>
              <a:srgbClr val="036EB8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椭圆 40"/>
          <p:cNvSpPr/>
          <p:nvPr/>
        </p:nvSpPr>
        <p:spPr>
          <a:xfrm>
            <a:off x="2692400" y="440944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772410" y="4493260"/>
            <a:ext cx="671830" cy="1257300"/>
            <a:chOff x="5242" y="7998"/>
            <a:chExt cx="1058" cy="1980"/>
          </a:xfrm>
        </p:grpSpPr>
        <p:cxnSp>
          <p:nvCxnSpPr>
            <p:cNvPr id="42" name="直接箭头连接符 41"/>
            <p:cNvCxnSpPr/>
            <p:nvPr/>
          </p:nvCxnSpPr>
          <p:spPr>
            <a:xfrm>
              <a:off x="5242" y="7998"/>
              <a:ext cx="0" cy="1519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771140" y="2909570"/>
            <a:ext cx="814070" cy="1583690"/>
            <a:chOff x="5242" y="5504"/>
            <a:chExt cx="1282" cy="2494"/>
          </a:xfrm>
        </p:grpSpPr>
        <p:cxnSp>
          <p:nvCxnSpPr>
            <p:cNvPr id="45" name="直接箭头连接符 44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641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物体漂浮时物体密度与液体密度的关系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534160" y="3282950"/>
            <a:ext cx="2501900" cy="3117215"/>
            <a:chOff x="2433" y="4631"/>
            <a:chExt cx="3940" cy="4909"/>
          </a:xfrm>
        </p:grpSpPr>
        <p:pic>
          <p:nvPicPr>
            <p:cNvPr id="28" name="图片 27" descr="&amp;pky97149196278&amp;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51654"/>
            <a:stretch>
              <a:fillRect/>
            </a:stretch>
          </p:blipFill>
          <p:spPr>
            <a:xfrm>
              <a:off x="3613" y="4873"/>
              <a:ext cx="1580" cy="1664"/>
            </a:xfrm>
            <a:prstGeom prst="rect">
              <a:avLst/>
            </a:prstGeom>
          </p:spPr>
        </p:pic>
        <p:sp>
          <p:nvSpPr>
            <p:cNvPr id="27" name="任意多边形 26"/>
            <p:cNvSpPr/>
            <p:nvPr/>
          </p:nvSpPr>
          <p:spPr>
            <a:xfrm>
              <a:off x="2433" y="4631"/>
              <a:ext cx="3940" cy="4909"/>
            </a:xfrm>
            <a:custGeom>
              <a:avLst/>
              <a:gdLst>
                <a:gd name="connisteX0" fmla="*/ 0 w 1559560"/>
                <a:gd name="connsiteY0" fmla="*/ 29845 h 1974215"/>
                <a:gd name="connisteX1" fmla="*/ 0 w 1559560"/>
                <a:gd name="connsiteY1" fmla="*/ 1974215 h 1974215"/>
                <a:gd name="connisteX2" fmla="*/ 1559560 w 1559560"/>
                <a:gd name="connsiteY2" fmla="*/ 1974215 h 1974215"/>
                <a:gd name="connisteX3" fmla="*/ 1559560 w 1559560"/>
                <a:gd name="connsiteY3" fmla="*/ 0 h 19742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59560" h="1974215">
                  <a:moveTo>
                    <a:pt x="0" y="29845"/>
                  </a:moveTo>
                  <a:lnTo>
                    <a:pt x="0" y="1974215"/>
                  </a:lnTo>
                  <a:lnTo>
                    <a:pt x="1559560" y="1974215"/>
                  </a:lnTo>
                  <a:lnTo>
                    <a:pt x="155956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450" y="5564"/>
              <a:ext cx="3911" cy="3976"/>
            </a:xfrm>
            <a:prstGeom prst="rect">
              <a:avLst/>
            </a:prstGeom>
            <a:solidFill>
              <a:srgbClr val="036EB8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233160" y="3380740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漂浮</a:t>
            </a:r>
            <a:endParaRPr lang="zh-CN" altLang="en-US" sz="3200" i="1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107430" y="4229100"/>
            <a:ext cx="277558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endParaRPr lang="zh-CN" altLang="en-US" sz="2800" b="1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  </a:t>
            </a:r>
            <a:r>
              <a:rPr lang="zh-CN" altLang="en-US" sz="2800" i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 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sp>
        <p:nvSpPr>
          <p:cNvPr id="17" name="椭圆 16"/>
          <p:cNvSpPr/>
          <p:nvPr/>
        </p:nvSpPr>
        <p:spPr>
          <a:xfrm>
            <a:off x="2662555" y="390017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2743835" y="2393950"/>
            <a:ext cx="814070" cy="1583690"/>
            <a:chOff x="5242" y="5504"/>
            <a:chExt cx="1282" cy="2494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738755" y="3990975"/>
            <a:ext cx="772795" cy="1714500"/>
            <a:chOff x="5242" y="7998"/>
            <a:chExt cx="1217" cy="2700"/>
          </a:xfrm>
        </p:grpSpPr>
        <p:cxnSp>
          <p:nvCxnSpPr>
            <p:cNvPr id="31" name="直接箭头连接符 30"/>
            <p:cNvCxnSpPr/>
            <p:nvPr/>
          </p:nvCxnSpPr>
          <p:spPr>
            <a:xfrm>
              <a:off x="5242" y="7998"/>
              <a:ext cx="0" cy="2494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5522" y="987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641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物体悬浮时物体密度与液体密度的关系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7202170" y="2947035"/>
            <a:ext cx="2521585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悬浮</a:t>
            </a:r>
            <a:endParaRPr lang="zh-CN" altLang="en-US" sz="3200" i="1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059295" y="3795395"/>
            <a:ext cx="28632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en-US" altLang="zh-CN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226945" y="2489200"/>
            <a:ext cx="2491105" cy="4343400"/>
            <a:chOff x="3390" y="4053"/>
            <a:chExt cx="3923" cy="6840"/>
          </a:xfrm>
        </p:grpSpPr>
        <p:pic>
          <p:nvPicPr>
            <p:cNvPr id="5" name="https://img8.file.cache.docer.com/storage/1643101737889811500/5aceffeb3a4786507b249f5ab58345c8.png" descr="水对长方体上下表面压力不同.png"/>
            <p:cNvPicPr>
              <a:picLocks noChangeAspect="1"/>
            </p:cNvPicPr>
            <p:nvPr/>
          </p:nvPicPr>
          <p:blipFill>
            <a:blip r:embed="rId5"/>
            <a:srcRect l="38689" t="46647" r="9500"/>
            <a:stretch>
              <a:fillRect/>
            </a:stretch>
          </p:blipFill>
          <p:spPr>
            <a:xfrm>
              <a:off x="3390" y="4053"/>
              <a:ext cx="3923" cy="684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902" y="6170"/>
              <a:ext cx="1616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453" y="8906"/>
              <a:ext cx="1616" cy="1072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161" y="6799"/>
              <a:ext cx="894" cy="161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045" y="7216"/>
              <a:ext cx="529" cy="1690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666" y="7891"/>
              <a:ext cx="229" cy="846"/>
            </a:xfrm>
            <a:prstGeom prst="rect">
              <a:avLst/>
            </a:prstGeom>
            <a:solidFill>
              <a:srgbClr val="C6E5FD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800" y="7109"/>
              <a:ext cx="362" cy="1305"/>
            </a:xfrm>
            <a:prstGeom prst="rect">
              <a:avLst/>
            </a:prstGeom>
            <a:solidFill>
              <a:srgbClr val="9DB2B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902" y="7030"/>
              <a:ext cx="682" cy="120"/>
            </a:xfrm>
            <a:prstGeom prst="rect">
              <a:avLst/>
            </a:prstGeom>
            <a:solidFill>
              <a:srgbClr val="C4DFE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910" y="7245"/>
              <a:ext cx="150" cy="1403"/>
            </a:xfrm>
            <a:prstGeom prst="rect">
              <a:avLst/>
            </a:prstGeom>
            <a:solidFill>
              <a:srgbClr val="F6FB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/>
        </p:nvSpPr>
        <p:spPr>
          <a:xfrm>
            <a:off x="3326765" y="491744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402965" y="4994275"/>
            <a:ext cx="671830" cy="1457960"/>
            <a:chOff x="5242" y="7998"/>
            <a:chExt cx="1058" cy="2296"/>
          </a:xfrm>
        </p:grpSpPr>
        <p:cxnSp>
          <p:nvCxnSpPr>
            <p:cNvPr id="21" name="直接箭头连接符 20"/>
            <p:cNvCxnSpPr/>
            <p:nvPr/>
          </p:nvCxnSpPr>
          <p:spPr>
            <a:xfrm>
              <a:off x="5242" y="7998"/>
              <a:ext cx="0" cy="229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01695" y="3410585"/>
            <a:ext cx="814070" cy="1583690"/>
            <a:chOff x="5242" y="5504"/>
            <a:chExt cx="1282" cy="2494"/>
          </a:xfrm>
        </p:grpSpPr>
        <p:cxnSp>
          <p:nvCxnSpPr>
            <p:cNvPr id="27" name="直接箭头连接符 26"/>
            <p:cNvCxnSpPr/>
            <p:nvPr/>
          </p:nvCxnSpPr>
          <p:spPr>
            <a:xfrm flipV="1">
              <a:off x="5242" y="5703"/>
              <a:ext cx="0" cy="2295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5514" y="5504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641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物体下沉时物体密度与液体密度的关系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805295" y="2868930"/>
            <a:ext cx="252095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&lt;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下沉</a:t>
            </a:r>
            <a:endParaRPr lang="zh-CN" altLang="en-US" sz="3200" i="1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71945" y="3651885"/>
            <a:ext cx="29216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b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642745" y="2486025"/>
            <a:ext cx="2595880" cy="3286125"/>
            <a:chOff x="11956" y="4189"/>
            <a:chExt cx="4088" cy="5175"/>
          </a:xfrm>
        </p:grpSpPr>
        <p:pic>
          <p:nvPicPr>
            <p:cNvPr id="27" name="图片 26" descr="&amp;pky90141808152&amp;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</a:blip>
            <a:srcRect l="31288" t="24028" r="34768" b="26667"/>
            <a:stretch>
              <a:fillRect/>
            </a:stretch>
          </p:blipFill>
          <p:spPr>
            <a:xfrm>
              <a:off x="13049" y="6810"/>
              <a:ext cx="1901" cy="1834"/>
            </a:xfrm>
            <a:prstGeom prst="rect">
              <a:avLst/>
            </a:prstGeom>
          </p:spPr>
        </p:pic>
        <p:sp>
          <p:nvSpPr>
            <p:cNvPr id="30" name="任意多边形 29"/>
            <p:cNvSpPr/>
            <p:nvPr/>
          </p:nvSpPr>
          <p:spPr>
            <a:xfrm>
              <a:off x="11956" y="4189"/>
              <a:ext cx="4088" cy="5175"/>
            </a:xfrm>
            <a:custGeom>
              <a:avLst/>
              <a:gdLst>
                <a:gd name="connisteX0" fmla="*/ 0 w 1559560"/>
                <a:gd name="connsiteY0" fmla="*/ 29845 h 1974215"/>
                <a:gd name="connisteX1" fmla="*/ 0 w 1559560"/>
                <a:gd name="connsiteY1" fmla="*/ 1974215 h 1974215"/>
                <a:gd name="connisteX2" fmla="*/ 1559560 w 1559560"/>
                <a:gd name="connsiteY2" fmla="*/ 1974215 h 1974215"/>
                <a:gd name="connisteX3" fmla="*/ 1559560 w 1559560"/>
                <a:gd name="connsiteY3" fmla="*/ 0 h 19742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59560" h="1974215">
                  <a:moveTo>
                    <a:pt x="0" y="29845"/>
                  </a:moveTo>
                  <a:lnTo>
                    <a:pt x="0" y="1974215"/>
                  </a:lnTo>
                  <a:lnTo>
                    <a:pt x="1559560" y="1974215"/>
                  </a:lnTo>
                  <a:lnTo>
                    <a:pt x="155956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970" y="5711"/>
              <a:ext cx="4059" cy="3623"/>
            </a:xfrm>
            <a:prstGeom prst="rect">
              <a:avLst/>
            </a:prstGeom>
            <a:solidFill>
              <a:srgbClr val="036EB8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2919095" y="472948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995295" y="4806315"/>
            <a:ext cx="671830" cy="1457960"/>
            <a:chOff x="5242" y="7998"/>
            <a:chExt cx="1058" cy="229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29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994025" y="3719830"/>
            <a:ext cx="719455" cy="1086485"/>
            <a:chOff x="5242" y="6287"/>
            <a:chExt cx="1133" cy="1711"/>
          </a:xfrm>
        </p:grpSpPr>
        <p:cxnSp>
          <p:nvCxnSpPr>
            <p:cNvPr id="3" name="直接箭头连接符 2"/>
            <p:cNvCxnSpPr/>
            <p:nvPr/>
          </p:nvCxnSpPr>
          <p:spPr>
            <a:xfrm flipV="1">
              <a:off x="5242" y="6598"/>
              <a:ext cx="0" cy="140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5365" y="6287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1788160"/>
            <a:ext cx="641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物体沉没时物体密度与液体密度的关系</a:t>
            </a: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6374765" y="2946400"/>
            <a:ext cx="3262630" cy="583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浮</a:t>
            </a:r>
            <a:r>
              <a:rPr lang="en-US" altLang="zh-CN" sz="3200" baseline="-25000">
                <a:sym typeface="+mn-ea"/>
              </a:rPr>
              <a:t> </a:t>
            </a:r>
            <a:r>
              <a:rPr lang="en-US" altLang="zh-CN" sz="3200">
                <a:sym typeface="+mn-ea"/>
              </a:rPr>
              <a:t>+</a:t>
            </a:r>
            <a:r>
              <a:rPr lang="en-US" altLang="zh-CN" sz="3200" i="1">
                <a:sym typeface="+mn-ea"/>
              </a:rPr>
              <a:t>F</a:t>
            </a:r>
            <a:r>
              <a:rPr lang="zh-CN" altLang="en-US" sz="3200" baseline="-25000">
                <a:sym typeface="+mn-ea"/>
              </a:rPr>
              <a:t>支</a:t>
            </a:r>
            <a:r>
              <a:rPr lang="en-US" altLang="zh-CN" sz="3200">
                <a:sym typeface="+mn-ea"/>
              </a:rPr>
              <a:t>= </a:t>
            </a:r>
            <a:r>
              <a:rPr lang="en-US" altLang="zh-CN" sz="3200" i="1">
                <a:sym typeface="+mn-ea"/>
              </a:rPr>
              <a:t>G   </a:t>
            </a:r>
            <a:r>
              <a:rPr lang="zh-CN" altLang="en-US" sz="3200">
                <a:sym typeface="+mn-ea"/>
              </a:rPr>
              <a:t>沉底</a:t>
            </a:r>
            <a:endParaRPr lang="zh-CN" altLang="en-US" sz="3200" i="1"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540500" y="3795395"/>
            <a:ext cx="293116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endParaRPr lang="zh-CN" altLang="en-US" sz="2800" b="1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∵  </a:t>
            </a:r>
            <a:r>
              <a:rPr lang="zh-CN" altLang="en-US" sz="2800" i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排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</a:t>
            </a:r>
            <a:r>
              <a:rPr lang="en-US" altLang="zh-CN" sz="2800" b="1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endParaRPr lang="zh-CN" altLang="en-US" sz="2800" b="1" baseline="-25000" noProof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∴  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</a:t>
            </a:r>
            <a:r>
              <a:rPr lang="zh-CN" altLang="en-US" sz="2800" b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＜</a:t>
            </a:r>
            <a:r>
              <a:rPr lang="en-US" altLang="zh-CN" sz="2800" b="1" i="1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</a:p>
        </p:txBody>
      </p:sp>
      <p:pic>
        <p:nvPicPr>
          <p:cNvPr id="27" name="图片 26" descr="&amp;pky90141808152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l="31288" t="24028" r="34768" b="26667"/>
          <a:stretch>
            <a:fillRect/>
          </a:stretch>
        </p:blipFill>
        <p:spPr>
          <a:xfrm>
            <a:off x="3101975" y="4699000"/>
            <a:ext cx="1207135" cy="1164590"/>
          </a:xfrm>
          <a:prstGeom prst="rect">
            <a:avLst/>
          </a:prstGeom>
        </p:spPr>
      </p:pic>
      <p:sp>
        <p:nvSpPr>
          <p:cNvPr id="30" name="任意多边形 29"/>
          <p:cNvSpPr/>
          <p:nvPr/>
        </p:nvSpPr>
        <p:spPr>
          <a:xfrm>
            <a:off x="2407285" y="2539365"/>
            <a:ext cx="2595880" cy="3286125"/>
          </a:xfrm>
          <a:custGeom>
            <a:avLst/>
            <a:gdLst>
              <a:gd name="connisteX0" fmla="*/ 0 w 1559560"/>
              <a:gd name="connsiteY0" fmla="*/ 29845 h 1974215"/>
              <a:gd name="connisteX1" fmla="*/ 0 w 1559560"/>
              <a:gd name="connsiteY1" fmla="*/ 1974215 h 1974215"/>
              <a:gd name="connisteX2" fmla="*/ 1559560 w 1559560"/>
              <a:gd name="connsiteY2" fmla="*/ 1974215 h 1974215"/>
              <a:gd name="connisteX3" fmla="*/ 1559560 w 1559560"/>
              <a:gd name="connsiteY3" fmla="*/ 0 h 1974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559560" h="1974215">
                <a:moveTo>
                  <a:pt x="0" y="29845"/>
                </a:moveTo>
                <a:lnTo>
                  <a:pt x="0" y="1974215"/>
                </a:lnTo>
                <a:lnTo>
                  <a:pt x="1559560" y="1974215"/>
                </a:lnTo>
                <a:lnTo>
                  <a:pt x="155956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2416175" y="3505835"/>
            <a:ext cx="2577465" cy="2300605"/>
          </a:xfrm>
          <a:prstGeom prst="rect">
            <a:avLst/>
          </a:prstGeom>
          <a:solidFill>
            <a:srgbClr val="036EB8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676015" y="5196840"/>
            <a:ext cx="153035" cy="1530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752215" y="5273675"/>
            <a:ext cx="671830" cy="1515110"/>
            <a:chOff x="5242" y="7998"/>
            <a:chExt cx="1058" cy="2386"/>
          </a:xfrm>
        </p:grpSpPr>
        <p:cxnSp>
          <p:nvCxnSpPr>
            <p:cNvPr id="18" name="直接箭头连接符 17"/>
            <p:cNvCxnSpPr/>
            <p:nvPr/>
          </p:nvCxnSpPr>
          <p:spPr>
            <a:xfrm>
              <a:off x="5242" y="7998"/>
              <a:ext cx="0" cy="238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5363" y="9156"/>
              <a:ext cx="93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034665" y="4067810"/>
            <a:ext cx="716280" cy="1205865"/>
            <a:chOff x="4114" y="6099"/>
            <a:chExt cx="1128" cy="1899"/>
          </a:xfrm>
        </p:grpSpPr>
        <p:cxnSp>
          <p:nvCxnSpPr>
            <p:cNvPr id="22" name="直接箭头连接符 2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114" y="6099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浮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53485" y="4507230"/>
            <a:ext cx="814070" cy="1096645"/>
            <a:chOff x="5242" y="6271"/>
            <a:chExt cx="1282" cy="1727"/>
          </a:xfrm>
        </p:grpSpPr>
        <p:cxnSp>
          <p:nvCxnSpPr>
            <p:cNvPr id="32" name="直接箭头连接符 31"/>
            <p:cNvCxnSpPr/>
            <p:nvPr/>
          </p:nvCxnSpPr>
          <p:spPr>
            <a:xfrm flipV="1">
              <a:off x="5242" y="6401"/>
              <a:ext cx="0" cy="1597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514" y="6271"/>
              <a:ext cx="10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rgbClr val="FF0000"/>
                  </a:solidFill>
                </a:rPr>
                <a:t>F</a:t>
              </a:r>
              <a:r>
                <a:rPr lang="zh-CN" altLang="en-US" sz="2800" i="1" baseline="-25000">
                  <a:solidFill>
                    <a:srgbClr val="FF0000"/>
                  </a:solidFill>
                </a:rPr>
                <a:t>支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77900" y="1805305"/>
            <a:ext cx="126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总结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043940" y="2444115"/>
          <a:ext cx="10420350" cy="4229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6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4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物体的浮沉状态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漂浮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上浮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悬浮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下沉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沉没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/>
                        <a:t>ρ</a:t>
                      </a:r>
                      <a:r>
                        <a:rPr lang="zh-CN" altLang="en-US" sz="2800" i="1" baseline="-25000"/>
                        <a:t>物</a:t>
                      </a:r>
                      <a:r>
                        <a:rPr lang="zh-CN" altLang="en-US" sz="2400"/>
                        <a:t>与</a:t>
                      </a:r>
                      <a:r>
                        <a:rPr lang="en-US" altLang="zh-CN" sz="2400" i="1"/>
                        <a:t>ρ</a:t>
                      </a:r>
                      <a:r>
                        <a:rPr lang="zh-CN" altLang="en-US" sz="2800" i="1" baseline="-25000"/>
                        <a:t>液</a:t>
                      </a:r>
                      <a:r>
                        <a:rPr lang="zh-CN" altLang="en-US" sz="2400"/>
                        <a:t>的关系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液  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&gt; </a:t>
                      </a: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液  </a:t>
                      </a: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液  </a:t>
                      </a:r>
                      <a:r>
                        <a:rPr 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32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ρ</a:t>
                      </a:r>
                      <a:r>
                        <a:rPr lang="zh-CN" altLang="en-US" sz="32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/>
                        <a:t>V</a:t>
                      </a:r>
                      <a:r>
                        <a:rPr lang="zh-CN" altLang="en-US" sz="2800" i="1" baseline="-25000"/>
                        <a:t>排</a:t>
                      </a:r>
                      <a:r>
                        <a:rPr lang="zh-CN" altLang="en-US" sz="2400"/>
                        <a:t>与</a:t>
                      </a:r>
                      <a:r>
                        <a:rPr lang="en-US" altLang="zh-CN" sz="2400" i="1"/>
                        <a:t>V</a:t>
                      </a:r>
                      <a:r>
                        <a:rPr lang="zh-CN" altLang="en-US" sz="2800" i="1" baseline="-25000"/>
                        <a:t>物</a:t>
                      </a:r>
                      <a:r>
                        <a:rPr lang="zh-CN" altLang="en-US" sz="2400"/>
                        <a:t>的关系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排   </a:t>
                      </a: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排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V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物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/>
                        <a:t>F</a:t>
                      </a:r>
                      <a:r>
                        <a:rPr lang="zh-CN" altLang="en-US" sz="2800" i="1" baseline="-25000"/>
                        <a:t>浮</a:t>
                      </a:r>
                      <a:r>
                        <a:rPr lang="zh-CN" altLang="en-US" sz="2400"/>
                        <a:t>与</a:t>
                      </a:r>
                      <a:r>
                        <a:rPr lang="en-US" altLang="zh-CN" sz="2400" i="1"/>
                        <a:t>G</a:t>
                      </a:r>
                      <a:r>
                        <a:rPr lang="zh-CN" altLang="en-US" sz="2400"/>
                        <a:t>的关系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＞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浮   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endParaRPr lang="en-US" altLang="en-US" sz="28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99795" y="2684780"/>
            <a:ext cx="44488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/>
              <a:t>当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&gt;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时，物体上浮；</a:t>
            </a:r>
          </a:p>
          <a:p>
            <a:pPr>
              <a:lnSpc>
                <a:spcPct val="200000"/>
              </a:lnSpc>
            </a:pPr>
            <a:r>
              <a:rPr lang="zh-CN" altLang="en-US" sz="2800">
                <a:sym typeface="+mn-ea"/>
              </a:rPr>
              <a:t>当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=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时，物体悬浮；</a:t>
            </a:r>
          </a:p>
          <a:p>
            <a:pPr>
              <a:lnSpc>
                <a:spcPct val="200000"/>
              </a:lnSpc>
            </a:pPr>
            <a:r>
              <a:rPr lang="zh-CN" altLang="en-US" sz="2800">
                <a:sym typeface="+mn-ea"/>
              </a:rPr>
              <a:t>当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液 </a:t>
            </a:r>
            <a:r>
              <a:rPr lang="en-US" altLang="zh-CN" sz="2800" b="1" i="1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&lt;  ρ</a:t>
            </a:r>
            <a:r>
              <a:rPr lang="zh-CN" altLang="en-US" sz="2800" b="1" baseline="-25000" dirty="0">
                <a:solidFill>
                  <a:srgbClr val="036EB8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物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时，物体沉底。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871845" y="2618105"/>
            <a:ext cx="4891405" cy="3141980"/>
            <a:chOff x="8782" y="4228"/>
            <a:chExt cx="7703" cy="4948"/>
          </a:xfrm>
        </p:grpSpPr>
        <p:pic>
          <p:nvPicPr>
            <p:cNvPr id="103" name="图片 102"/>
            <p:cNvPicPr/>
            <p:nvPr/>
          </p:nvPicPr>
          <p:blipFill>
            <a:blip r:embed="rId2"/>
            <a:srcRect t="10969" b="6257"/>
            <a:stretch>
              <a:fillRect/>
            </a:stretch>
          </p:blipFill>
          <p:spPr>
            <a:xfrm>
              <a:off x="8782" y="4228"/>
              <a:ext cx="7703" cy="49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11608" y="5969"/>
              <a:ext cx="435" cy="132"/>
            </a:xfrm>
            <a:prstGeom prst="rect">
              <a:avLst/>
            </a:prstGeom>
            <a:solidFill>
              <a:srgbClr val="AED2D3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1805305"/>
            <a:ext cx="5216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密度与物体浮沉状态关系的应用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6302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1805305"/>
            <a:ext cx="4238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迷你实验室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让鸡蛋浮沉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2327275"/>
            <a:ext cx="105549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将鸡蛋放入清水中，观察鸡蛋的浮沉情况。向杯中逐渐加盐水并小心搅拌，观察鸡蛋的浮沉情况。如果往杯中加水，再次观察鸡蛋的浮沉情况。你能解释观察到的现象吗？</a:t>
            </a:r>
          </a:p>
        </p:txBody>
      </p:sp>
      <p:pic>
        <p:nvPicPr>
          <p:cNvPr id="9" name="实验10-5盐水浮鸡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1735" y="3710940"/>
            <a:ext cx="5306060" cy="297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5490" y="797560"/>
            <a:ext cx="1050861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将两个完全相同的小球，分别放入装有不同液体的甲、乙两个完全相同的烧杯中，小球静止时两烧杯液面相平，如图所示，下列判断正确的是（</a:t>
            </a:r>
            <a:r>
              <a:rPr lang="en-US" altLang="zh-CN" sz="2800"/>
              <a:t>	</a:t>
            </a:r>
            <a:r>
              <a:rPr lang="zh-CN" altLang="en-US" sz="2800"/>
              <a:t>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A. </a:t>
            </a:r>
            <a:r>
              <a:rPr lang="zh-CN" altLang="en-US" sz="2800"/>
              <a:t>甲烧杯中液体的密度小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B. </a:t>
            </a:r>
            <a:r>
              <a:rPr lang="zh-CN" altLang="en-US" sz="2800"/>
              <a:t>乙烧杯底部受到液体压强小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C. </a:t>
            </a:r>
            <a:r>
              <a:rPr lang="zh-CN" altLang="en-US" sz="2800"/>
              <a:t>甲烧杯中小球受到的浮力大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D. </a:t>
            </a:r>
            <a:r>
              <a:rPr lang="zh-CN" altLang="en-US" sz="2800"/>
              <a:t>甲、乙两烧杯对桌面的压力相等</a:t>
            </a:r>
          </a:p>
        </p:txBody>
      </p:sp>
      <p:pic>
        <p:nvPicPr>
          <p:cNvPr id="16" name="图片 16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0" y="2719705"/>
            <a:ext cx="4987290" cy="2028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38450" y="2256155"/>
            <a:ext cx="875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50035" y="2018665"/>
            <a:ext cx="84448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将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120g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的物体浸没在盛满水的溢水杯中时，从杯中溢出了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100mL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的水。自由释放后，该物体将（　　）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．上浮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					B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．悬浮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	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．沉至杯底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				D</a:t>
            </a:r>
            <a:r>
              <a:rPr lang="zh-CN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．无法确定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653780" y="2839720"/>
            <a:ext cx="875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5490" y="797560"/>
            <a:ext cx="1109980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将质量相等的实心物体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分别放入装有甲、乙两种不同液体的容器中，已知两液体质量相等，两容器底面积相等但形状不同，</a:t>
            </a:r>
            <a:r>
              <a:rPr lang="en-US" altLang="zh-CN" sz="2800"/>
              <a:t>A</a:t>
            </a:r>
            <a:r>
              <a:rPr lang="zh-CN" altLang="en-US" sz="2800"/>
              <a:t>、</a:t>
            </a:r>
            <a:r>
              <a:rPr lang="en-US" altLang="zh-CN" sz="2800"/>
              <a:t>B</a:t>
            </a:r>
            <a:r>
              <a:rPr lang="zh-CN" altLang="en-US" sz="2800"/>
              <a:t>两物体静止时的状态如图所示，此时两容器中的液面恰好相平，下列说法中正确的是（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A</a:t>
            </a:r>
            <a:r>
              <a:rPr lang="zh-CN" altLang="en-US" sz="2800"/>
              <a:t>物体体积大于</a:t>
            </a:r>
            <a:r>
              <a:rPr lang="en-US" altLang="zh-CN" sz="2800"/>
              <a:t>B</a:t>
            </a:r>
            <a:r>
              <a:rPr lang="zh-CN" altLang="en-US" sz="2800"/>
              <a:t>物体体积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．甲液体密度大于乙液体密度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/>
              <a:t>A</a:t>
            </a:r>
            <a:r>
              <a:rPr lang="zh-CN" altLang="en-US" sz="2800"/>
              <a:t>物体所受浮力小于</a:t>
            </a:r>
            <a:r>
              <a:rPr lang="en-US" altLang="zh-CN" sz="2800"/>
              <a:t>B</a:t>
            </a:r>
            <a:r>
              <a:rPr lang="zh-CN" altLang="en-US" sz="2800"/>
              <a:t>物体所受浮力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．甲、乙两液体对容器底部的压强相等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64535" y="2839720"/>
            <a:ext cx="875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00007" name="图片 100007" descr="@@@20e72f46-36ff-4444-bbd3-d4c49c06e3f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210" y="3139440"/>
            <a:ext cx="4098925" cy="27197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93750" y="1299210"/>
            <a:ext cx="716280" cy="435864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物体的浮沉条件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82240" y="1783080"/>
            <a:ext cx="283019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1692910" y="2177415"/>
            <a:ext cx="806450" cy="256032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84645" y="1028700"/>
            <a:ext cx="38671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运动过程：上浮、下沉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4645" y="2500630"/>
            <a:ext cx="48526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静止状态：漂浮、悬浮、沉底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84645" y="3239770"/>
            <a:ext cx="3596640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sz="2800">
                <a:sym typeface="+mn-ea"/>
              </a:rPr>
              <a:t>漂浮与上浮：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物</a:t>
            </a:r>
            <a:r>
              <a:rPr lang="zh-CN" altLang="en-US" sz="2800" i="1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液</a:t>
            </a:r>
            <a:endParaRPr lang="zh-CN" altLang="en-US" sz="3200" i="1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5695315" y="1299210"/>
            <a:ext cx="806450" cy="152971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82240" y="4187190"/>
            <a:ext cx="2830195" cy="1056259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密度与物体浮沉状态的关系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5753100" y="3538855"/>
            <a:ext cx="806450" cy="23533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84645" y="4476115"/>
            <a:ext cx="2510790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sz="2800">
                <a:sym typeface="+mn-ea"/>
              </a:rPr>
              <a:t>悬浮：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物</a:t>
            </a:r>
            <a:r>
              <a:rPr lang="en-US" altLang="zh-CN" sz="3200" i="1" baseline="-25000">
                <a:sym typeface="+mn-ea"/>
              </a:rPr>
              <a:t> </a:t>
            </a:r>
            <a:r>
              <a:rPr lang="en-US" altLang="zh-CN" sz="2800" i="1">
                <a:sym typeface="+mn-ea"/>
              </a:rPr>
              <a:t>=ρ</a:t>
            </a:r>
            <a:r>
              <a:rPr lang="zh-CN" altLang="en-US" sz="3200" i="1" baseline="-25000">
                <a:sym typeface="+mn-ea"/>
              </a:rPr>
              <a:t>液</a:t>
            </a:r>
            <a:endParaRPr lang="zh-CN" altLang="en-US" sz="3200" i="1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84645" y="5585460"/>
            <a:ext cx="3596640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sz="2800">
                <a:sym typeface="+mn-ea"/>
              </a:rPr>
              <a:t>下沉与沉底：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物</a:t>
            </a:r>
            <a:r>
              <a:rPr lang="zh-CN" altLang="en-US" sz="2800" i="1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ρ</a:t>
            </a:r>
            <a:r>
              <a:rPr lang="zh-CN" altLang="en-US" sz="3200" i="1" baseline="-25000">
                <a:sym typeface="+mn-ea"/>
              </a:rPr>
              <a:t>液</a:t>
            </a:r>
            <a:endParaRPr lang="zh-CN" altLang="en-US" sz="3200" i="1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 bldLvl="0" animBg="1"/>
      <p:bldP spid="11" grpId="0" bldLvl="0" animBg="1"/>
      <p:bldP spid="9" grpId="0" bldLvl="0" animBg="1"/>
      <p:bldP spid="4" grpId="0" bldLvl="0" animBg="1"/>
      <p:bldP spid="5" grpId="0" bldLvl="0" animBg="1"/>
      <p:bldP spid="8" grpId="0" bldLvl="0" animBg="1"/>
      <p:bldP spid="10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118169110/7f2de7655ee6181a7fc8bb3c6ff859f6_612.jpg" descr="清水"/>
          <p:cNvPicPr>
            <a:picLocks noChangeAspect="1"/>
          </p:cNvPicPr>
          <p:nvPr/>
        </p:nvPicPr>
        <p:blipFill>
          <a:blip r:embed="rId3"/>
          <a:srcRect t="8664" b="4904"/>
          <a:stretch>
            <a:fillRect/>
          </a:stretch>
        </p:blipFill>
        <p:spPr>
          <a:xfrm>
            <a:off x="635" y="615315"/>
            <a:ext cx="12190730" cy="6242685"/>
          </a:xfrm>
          <a:prstGeom prst="rect">
            <a:avLst/>
          </a:prstGeom>
        </p:spPr>
      </p:pic>
      <p:pic>
        <p:nvPicPr>
          <p:cNvPr id="3" name="图片 2" descr="目标射击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9710" y="1842135"/>
            <a:ext cx="637540" cy="6375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30120" y="1697355"/>
            <a:ext cx="45008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能通过实验认识物体的浮沉条件；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2.</a:t>
            </a:r>
            <a:r>
              <a:rPr lang="zh-CN" altLang="en-US" sz="2800"/>
              <a:t>会根据浮沉条件判断物体的浮沉；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知道通过改变浮力或重力的大小可控制物体的浮沉。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1250" y="698500"/>
            <a:ext cx="99688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 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我国古人创造了借助浮力的打捞技术。用铁索栓牢铁牛，绷紧绳索，把船上的泥沙卸到河里，船浮上来，将铁牛从淤泥中拉出来。卸掉船上的泥沙，船为何上浮？物体的浮与沉取决于什么条件呢？</a:t>
            </a:r>
          </a:p>
        </p:txBody>
      </p:sp>
      <p:pic>
        <p:nvPicPr>
          <p:cNvPr id="3" name="1473784596-1-16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7455" y="3265805"/>
            <a:ext cx="5409565" cy="31045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ttps://img8.file.cache.docer.com/storage/1636688708516017440/18b7e0ca-f3a9-484d-8632-8cd820a70d72tjwjv2.png" descr="水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25" y="3609975"/>
            <a:ext cx="7194550" cy="3248025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3058795" y="4504690"/>
            <a:ext cx="1459230" cy="145923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609090"/>
            <a:ext cx="101085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把实心的松木球和铁球浸没在水中。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放手后，木球会上浮，直至漂浮在水面，铁球会下沉至水底。</a:t>
            </a:r>
          </a:p>
        </p:txBody>
      </p:sp>
      <p:sp>
        <p:nvSpPr>
          <p:cNvPr id="11" name="椭圆 10"/>
          <p:cNvSpPr/>
          <p:nvPr/>
        </p:nvSpPr>
        <p:spPr>
          <a:xfrm>
            <a:off x="6472555" y="4504690"/>
            <a:ext cx="1459230" cy="145923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27000">
                <a:schemeClr val="bg2">
                  <a:lumMod val="75000"/>
                </a:schemeClr>
              </a:gs>
              <a:gs pos="52000">
                <a:schemeClr val="bg2">
                  <a:lumMod val="50000"/>
                </a:schemeClr>
              </a:gs>
              <a:gs pos="78000">
                <a:schemeClr val="bg2">
                  <a:lumMod val="25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 descr="7b0a202020202274657874626f78223a2022220a7d0a"/>
          <p:cNvGrpSpPr/>
          <p:nvPr/>
        </p:nvGrpSpPr>
        <p:grpSpPr>
          <a:xfrm>
            <a:off x="7473315" y="2372360"/>
            <a:ext cx="4469130" cy="2480945"/>
            <a:chOff x="7136" y="3501"/>
            <a:chExt cx="5043" cy="3907"/>
          </a:xfrm>
        </p:grpSpPr>
        <p:pic>
          <p:nvPicPr>
            <p:cNvPr id="14" name="图片 13" descr="资源 8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36" y="3501"/>
              <a:ext cx="5043" cy="3907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12" name="图片 11" descr="资源 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05" y="3615"/>
              <a:ext cx="4807" cy="3586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sp>
          <p:nvSpPr>
            <p:cNvPr id="13" name="文本框 12"/>
            <p:cNvSpPr txBox="1"/>
            <p:nvPr/>
          </p:nvSpPr>
          <p:spPr>
            <a:xfrm>
              <a:off x="7646" y="4417"/>
              <a:ext cx="3909" cy="217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auto">
                <a:lnSpc>
                  <a:spcPts val="3360"/>
                </a:lnSpc>
              </a:pPr>
              <a:r>
                <a:rPr lang="zh-CN" altLang="en-US" sz="2800">
                  <a:solidFill>
                    <a:srgbClr val="212121"/>
                  </a:solidFill>
                  <a:latin typeface="微软雅黑" panose="020B0503020204020204" charset="-122"/>
                  <a:ea typeface="微软雅黑" panose="020B0503020204020204" charset="-122"/>
                </a:rPr>
                <a:t>物体在液体或气体中的浮与沉取决于什么条件呢？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208333 -0.164352 " pathEditMode="relative" rAng="0" ptsTypes="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885417 0.134722 " pathEditMode="relative" rAng="0" ptsTypes="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91540" y="1788795"/>
            <a:ext cx="415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ym typeface="+mn-ea"/>
              </a:rPr>
              <a:t>物体在液体中的浮沉状态</a:t>
            </a:r>
          </a:p>
        </p:txBody>
      </p:sp>
      <p:pic>
        <p:nvPicPr>
          <p:cNvPr id="3" name="https://img8.file.cache.docer.com/storage/1643162876134232200/cc48c176a8bd9383825e76ae69d92ca8.gif" descr="物体的浮沉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60" y="1609725"/>
            <a:ext cx="6593205" cy="659320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611870" y="2728595"/>
            <a:ext cx="3915410" cy="3915410"/>
            <a:chOff x="13324" y="4297"/>
            <a:chExt cx="6166" cy="6166"/>
          </a:xfrm>
        </p:grpSpPr>
        <p:pic>
          <p:nvPicPr>
            <p:cNvPr id="5" name="https://img8.file.cache.docer.com/storage/1643098661678584200/8536d3c82e0f81c06a74a1a704024713.gif" descr="水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24" y="4297"/>
              <a:ext cx="6167" cy="616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6389" y="9015"/>
              <a:ext cx="16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沉底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1465" y="3282950"/>
            <a:ext cx="2501900" cy="3117215"/>
            <a:chOff x="112" y="4928"/>
            <a:chExt cx="3940" cy="4909"/>
          </a:xfrm>
        </p:grpSpPr>
        <p:pic>
          <p:nvPicPr>
            <p:cNvPr id="28" name="图片 27" descr="&amp;pky97149196278&amp;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51654"/>
            <a:stretch>
              <a:fillRect/>
            </a:stretch>
          </p:blipFill>
          <p:spPr>
            <a:xfrm>
              <a:off x="1292" y="5170"/>
              <a:ext cx="1580" cy="1664"/>
            </a:xfrm>
            <a:prstGeom prst="rect">
              <a:avLst/>
            </a:prstGeom>
          </p:spPr>
        </p:pic>
        <p:sp>
          <p:nvSpPr>
            <p:cNvPr id="27" name="任意多边形 26"/>
            <p:cNvSpPr/>
            <p:nvPr/>
          </p:nvSpPr>
          <p:spPr>
            <a:xfrm>
              <a:off x="112" y="4928"/>
              <a:ext cx="3940" cy="4909"/>
            </a:xfrm>
            <a:custGeom>
              <a:avLst/>
              <a:gdLst>
                <a:gd name="connisteX0" fmla="*/ 0 w 1559560"/>
                <a:gd name="connsiteY0" fmla="*/ 29845 h 1974215"/>
                <a:gd name="connisteX1" fmla="*/ 0 w 1559560"/>
                <a:gd name="connsiteY1" fmla="*/ 1974215 h 1974215"/>
                <a:gd name="connisteX2" fmla="*/ 1559560 w 1559560"/>
                <a:gd name="connsiteY2" fmla="*/ 1974215 h 1974215"/>
                <a:gd name="connisteX3" fmla="*/ 1559560 w 1559560"/>
                <a:gd name="connsiteY3" fmla="*/ 0 h 197421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59560" h="1974215">
                  <a:moveTo>
                    <a:pt x="0" y="29845"/>
                  </a:moveTo>
                  <a:lnTo>
                    <a:pt x="0" y="1974215"/>
                  </a:lnTo>
                  <a:lnTo>
                    <a:pt x="1559560" y="1974215"/>
                  </a:lnTo>
                  <a:lnTo>
                    <a:pt x="155956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29" y="5861"/>
              <a:ext cx="3911" cy="3976"/>
            </a:xfrm>
            <a:prstGeom prst="rect">
              <a:avLst/>
            </a:prstGeom>
            <a:solidFill>
              <a:srgbClr val="036EB8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086" y="6972"/>
              <a:ext cx="16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方正教材规范楷体_GBK" panose="02000000000000000000" charset="-122"/>
                  <a:ea typeface="方正教材规范楷体_GBK" panose="02000000000000000000" charset="-122"/>
                </a:rPr>
                <a:t>漂浮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91540" y="1788795"/>
            <a:ext cx="4683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ym typeface="+mn-ea"/>
              </a:rPr>
              <a:t>做中学</a:t>
            </a:r>
            <a:r>
              <a:rPr lang="en-US" altLang="zh-CN" sz="2800">
                <a:sym typeface="+mn-ea"/>
              </a:rPr>
              <a:t>	</a:t>
            </a:r>
            <a:r>
              <a:rPr lang="zh-CN" altLang="en-US" sz="2800">
                <a:sym typeface="+mn-ea"/>
              </a:rPr>
              <a:t>物体的浮沉条件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9795" y="2393950"/>
            <a:ext cx="533146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</a:rPr>
              <a:t> 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图所示，把拧紧盖子的空玻璃瓶浸没于水中，松手后观察玻璃瓶的运动情况。把装满水并拧紧盖子的玻璃瓶浸没于水中，松手后再次观察玻璃瓶的运动情况。能否使浸没在水中的玻璃瓶既不上浮，也不下沉（即悬浮在水中）呢？分析并比较玻璃瓶漂浮、下沉、悬浮时的受力情况，你能得到什么结论？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35725" y="2120900"/>
            <a:ext cx="4658360" cy="3927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1540" y="1788795"/>
            <a:ext cx="4683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ym typeface="+mn-ea"/>
              </a:rPr>
              <a:t>做中学</a:t>
            </a:r>
            <a:r>
              <a:rPr lang="en-US" altLang="zh-CN" sz="2800">
                <a:sym typeface="+mn-ea"/>
              </a:rPr>
              <a:t>	</a:t>
            </a:r>
            <a:r>
              <a:rPr lang="zh-CN" altLang="en-US" sz="2800">
                <a:sym typeface="+mn-ea"/>
              </a:rPr>
              <a:t>物体的浮沉条件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2490470"/>
            <a:ext cx="1726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实验现象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60755" y="3012440"/>
            <a:ext cx="893953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将拧紧盖子的空玻璃瓶浸没于水中，松手发现空玻璃瓶</a:t>
            </a:r>
            <a:r>
              <a:rPr lang="zh-CN" altLang="en-US" sz="2800" b="1">
                <a:solidFill>
                  <a:schemeClr val="accent5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上浮</a:t>
            </a:r>
            <a:r>
              <a:rPr lang="zh-CN" altLang="en-US" sz="28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直至</a:t>
            </a:r>
            <a:r>
              <a:rPr lang="zh-CN" altLang="en-US" sz="2800" b="1">
                <a:solidFill>
                  <a:schemeClr val="accent5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漂浮</a:t>
            </a:r>
            <a:r>
              <a:rPr lang="zh-CN" altLang="en-US" sz="2800">
                <a:solidFill>
                  <a:schemeClr val="tx1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于水面上；</a:t>
            </a:r>
            <a:endParaRPr lang="zh-CN" altLang="en-US" sz="2800">
              <a:solidFill>
                <a:srgbClr val="4109F5"/>
              </a:solidFill>
              <a:ea typeface="微软雅黑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latinLnBrk="1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将装满水并拧紧盖子的玻璃瓶浸没于水中，松手后发现玻璃瓶</a:t>
            </a:r>
            <a:r>
              <a:rPr lang="zh-CN" altLang="en-US" sz="2800" b="1">
                <a:solidFill>
                  <a:schemeClr val="accent5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下沉直至容器底部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；</a:t>
            </a:r>
            <a:endParaRPr lang="zh-CN" altLang="en-US" sz="2800">
              <a:solidFill>
                <a:schemeClr val="tx1"/>
              </a:solidFill>
              <a:ea typeface="微软雅黑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  <a:p>
            <a:pPr latinLnBrk="1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通过</a:t>
            </a:r>
            <a:r>
              <a:rPr lang="zh-CN" altLang="en-US" sz="2800" b="1">
                <a:solidFill>
                  <a:schemeClr val="accent5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增减玻璃瓶内的水量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，可以使玻璃瓶在水中</a:t>
            </a:r>
            <a:r>
              <a:rPr lang="zh-CN" altLang="en-US" sz="2800" b="1">
                <a:solidFill>
                  <a:schemeClr val="accent5"/>
                </a:solidFill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悬浮</a:t>
            </a:r>
            <a:r>
              <a:rPr lang="zh-CN" altLang="en-US" sz="2800">
                <a:ea typeface="微软雅黑" panose="020B0503020204020204" charset="-122"/>
                <a:cs typeface="Times New Roman" panose="02020603050405020304" pitchFamily="18" charset="0"/>
                <a:sym typeface="Arial" panose="020B0604020202020204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7439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物体的浮沉状态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60592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1540" y="1788795"/>
            <a:ext cx="4683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ym typeface="+mn-ea"/>
              </a:rPr>
              <a:t>做中学</a:t>
            </a:r>
            <a:r>
              <a:rPr lang="en-US" altLang="zh-CN" sz="2800">
                <a:sym typeface="+mn-ea"/>
              </a:rPr>
              <a:t>	</a:t>
            </a:r>
            <a:r>
              <a:rPr lang="zh-CN" altLang="en-US" sz="2800">
                <a:sym typeface="+mn-ea"/>
              </a:rPr>
              <a:t>物体的浮沉条件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2381250"/>
            <a:ext cx="1675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实验结论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1540" y="2903220"/>
            <a:ext cx="674306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大量实验证明：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 b="1"/>
              <a:t>浸没</a:t>
            </a:r>
            <a:r>
              <a:rPr lang="zh-CN" altLang="en-US" sz="2800"/>
              <a:t>在液体中的物体，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/>
              <a:t>当</a:t>
            </a:r>
            <a:r>
              <a:rPr lang="zh-CN" altLang="en-US" sz="2800" b="1">
                <a:solidFill>
                  <a:schemeClr val="accent5"/>
                </a:solidFill>
              </a:rPr>
              <a:t>浮力大于重力</a:t>
            </a:r>
            <a:r>
              <a:rPr lang="zh-CN" altLang="en-US" sz="2800"/>
              <a:t>时，物体</a:t>
            </a:r>
            <a:r>
              <a:rPr lang="zh-CN" altLang="en-US" sz="2800" b="1">
                <a:solidFill>
                  <a:schemeClr val="accent5"/>
                </a:solidFill>
              </a:rPr>
              <a:t>上浮</a:t>
            </a:r>
            <a:r>
              <a:rPr lang="zh-CN" altLang="en-US" sz="2800"/>
              <a:t>；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/>
              <a:t>当</a:t>
            </a:r>
            <a:r>
              <a:rPr lang="zh-CN" altLang="en-US" sz="2800" b="1">
                <a:solidFill>
                  <a:schemeClr val="accent5"/>
                </a:solidFill>
              </a:rPr>
              <a:t>浮力小于重力</a:t>
            </a:r>
            <a:r>
              <a:rPr lang="zh-CN" altLang="en-US" sz="2800"/>
              <a:t>时，物体</a:t>
            </a:r>
            <a:r>
              <a:rPr lang="zh-CN" altLang="en-US" sz="2800" b="1">
                <a:solidFill>
                  <a:schemeClr val="accent5"/>
                </a:solidFill>
              </a:rPr>
              <a:t>下沉</a:t>
            </a:r>
            <a:r>
              <a:rPr lang="zh-CN" altLang="en-US" sz="2800"/>
              <a:t>；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/>
              <a:t>当</a:t>
            </a:r>
            <a:r>
              <a:rPr lang="zh-CN" altLang="en-US" sz="2800" b="1">
                <a:solidFill>
                  <a:schemeClr val="accent5"/>
                </a:solidFill>
              </a:rPr>
              <a:t>浮力等于重力</a:t>
            </a:r>
            <a:r>
              <a:rPr lang="zh-CN" altLang="en-US" sz="2800"/>
              <a:t>时，物体处于</a:t>
            </a:r>
            <a:r>
              <a:rPr lang="zh-CN" altLang="en-US" sz="2800" b="1">
                <a:solidFill>
                  <a:schemeClr val="accent5"/>
                </a:solidFill>
              </a:rPr>
              <a:t>悬浮</a:t>
            </a:r>
            <a:r>
              <a:rPr lang="zh-CN" altLang="en-US" sz="2800"/>
              <a:t>状态。</a:t>
            </a: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7954645" y="711835"/>
            <a:ext cx="3890010" cy="285940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54645" y="3570605"/>
            <a:ext cx="3890010" cy="2927985"/>
          </a:xfrm>
          <a:prstGeom prst="rect">
            <a:avLst/>
          </a:prstGeom>
        </p:spPr>
      </p:pic>
      <p:grpSp>
        <p:nvGrpSpPr>
          <p:cNvPr id="47" name="生活小助手" descr="7b0a202020202274657874626f78223a2022220a7d0a"/>
          <p:cNvGrpSpPr/>
          <p:nvPr/>
        </p:nvGrpSpPr>
        <p:grpSpPr>
          <a:xfrm>
            <a:off x="3176827" y="564381"/>
            <a:ext cx="5575457" cy="2658379"/>
            <a:chOff x="3251200" y="2060575"/>
            <a:chExt cx="5575457" cy="2658379"/>
          </a:xfrm>
        </p:grpSpPr>
        <p:grpSp>
          <p:nvGrpSpPr>
            <p:cNvPr id="46" name="组合 45"/>
            <p:cNvGrpSpPr/>
            <p:nvPr/>
          </p:nvGrpSpPr>
          <p:grpSpPr>
            <a:xfrm>
              <a:off x="3251200" y="2060575"/>
              <a:ext cx="5575457" cy="2658379"/>
              <a:chOff x="3251200" y="2060575"/>
              <a:chExt cx="5575457" cy="2658379"/>
            </a:xfrm>
          </p:grpSpPr>
          <p:sp>
            <p:nvSpPr>
              <p:cNvPr id="13" name="Oval 9"/>
              <p:cNvSpPr>
                <a:spLocks noChangeArrowheads="1"/>
              </p:cNvSpPr>
              <p:nvPr/>
            </p:nvSpPr>
            <p:spPr bwMode="auto">
              <a:xfrm>
                <a:off x="3583531" y="2575150"/>
                <a:ext cx="154461" cy="154461"/>
              </a:xfrm>
              <a:prstGeom prst="ellipse">
                <a:avLst/>
              </a:pr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Freeform 10"/>
              <p:cNvSpPr/>
              <p:nvPr/>
            </p:nvSpPr>
            <p:spPr bwMode="auto">
              <a:xfrm>
                <a:off x="3673186" y="3795981"/>
                <a:ext cx="139370" cy="141146"/>
              </a:xfrm>
              <a:custGeom>
                <a:avLst/>
                <a:gdLst>
                  <a:gd name="T0" fmla="*/ 40 w 66"/>
                  <a:gd name="T1" fmla="*/ 4 h 67"/>
                  <a:gd name="T2" fmla="*/ 62 w 66"/>
                  <a:gd name="T3" fmla="*/ 41 h 67"/>
                  <a:gd name="T4" fmla="*/ 26 w 66"/>
                  <a:gd name="T5" fmla="*/ 63 h 67"/>
                  <a:gd name="T6" fmla="*/ 4 w 66"/>
                  <a:gd name="T7" fmla="*/ 26 h 67"/>
                  <a:gd name="T8" fmla="*/ 40 w 66"/>
                  <a:gd name="T9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40" y="4"/>
                    </a:moveTo>
                    <a:cubicBezTo>
                      <a:pt x="56" y="8"/>
                      <a:pt x="66" y="25"/>
                      <a:pt x="62" y="41"/>
                    </a:cubicBezTo>
                    <a:cubicBezTo>
                      <a:pt x="58" y="57"/>
                      <a:pt x="42" y="67"/>
                      <a:pt x="26" y="63"/>
                    </a:cubicBezTo>
                    <a:cubicBezTo>
                      <a:pt x="10" y="59"/>
                      <a:pt x="0" y="42"/>
                      <a:pt x="4" y="26"/>
                    </a:cubicBezTo>
                    <a:cubicBezTo>
                      <a:pt x="8" y="10"/>
                      <a:pt x="24" y="0"/>
                      <a:pt x="40" y="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Freeform 15"/>
              <p:cNvSpPr/>
              <p:nvPr/>
            </p:nvSpPr>
            <p:spPr bwMode="auto">
              <a:xfrm>
                <a:off x="3807158" y="4598226"/>
                <a:ext cx="165114" cy="120728"/>
              </a:xfrm>
              <a:custGeom>
                <a:avLst/>
                <a:gdLst>
                  <a:gd name="T0" fmla="*/ 0 w 186"/>
                  <a:gd name="T1" fmla="*/ 136 h 136"/>
                  <a:gd name="T2" fmla="*/ 103 w 186"/>
                  <a:gd name="T3" fmla="*/ 0 h 136"/>
                  <a:gd name="T4" fmla="*/ 186 w 186"/>
                  <a:gd name="T5" fmla="*/ 100 h 136"/>
                  <a:gd name="T6" fmla="*/ 0 w 186"/>
                  <a:gd name="T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136">
                    <a:moveTo>
                      <a:pt x="0" y="136"/>
                    </a:moveTo>
                    <a:lnTo>
                      <a:pt x="103" y="0"/>
                    </a:lnTo>
                    <a:lnTo>
                      <a:pt x="186" y="10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12"/>
              <p:cNvSpPr/>
              <p:nvPr/>
            </p:nvSpPr>
            <p:spPr bwMode="auto">
              <a:xfrm>
                <a:off x="8106766" y="2170438"/>
                <a:ext cx="123312" cy="123312"/>
              </a:xfrm>
              <a:custGeom>
                <a:avLst/>
                <a:gdLst>
                  <a:gd name="T0" fmla="*/ 1 w 26"/>
                  <a:gd name="T1" fmla="*/ 14 h 26"/>
                  <a:gd name="T2" fmla="*/ 13 w 26"/>
                  <a:gd name="T3" fmla="*/ 1 h 26"/>
                  <a:gd name="T4" fmla="*/ 26 w 26"/>
                  <a:gd name="T5" fmla="*/ 13 h 26"/>
                  <a:gd name="T6" fmla="*/ 14 w 26"/>
                  <a:gd name="T7" fmla="*/ 26 h 26"/>
                  <a:gd name="T8" fmla="*/ 1 w 26"/>
                  <a:gd name="T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" y="14"/>
                    </a:moveTo>
                    <a:cubicBezTo>
                      <a:pt x="0" y="7"/>
                      <a:pt x="6" y="1"/>
                      <a:pt x="13" y="1"/>
                    </a:cubicBezTo>
                    <a:cubicBezTo>
                      <a:pt x="20" y="0"/>
                      <a:pt x="26" y="6"/>
                      <a:pt x="26" y="13"/>
                    </a:cubicBezTo>
                    <a:cubicBezTo>
                      <a:pt x="26" y="20"/>
                      <a:pt x="21" y="26"/>
                      <a:pt x="14" y="26"/>
                    </a:cubicBezTo>
                    <a:cubicBezTo>
                      <a:pt x="7" y="26"/>
                      <a:pt x="1" y="20"/>
                      <a:pt x="1" y="1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13"/>
              <p:cNvSpPr/>
              <p:nvPr/>
            </p:nvSpPr>
            <p:spPr bwMode="auto">
              <a:xfrm>
                <a:off x="8671117" y="4543046"/>
                <a:ext cx="117346" cy="117346"/>
              </a:xfrm>
              <a:custGeom>
                <a:avLst/>
                <a:gdLst>
                  <a:gd name="T0" fmla="*/ 0 w 25"/>
                  <a:gd name="T1" fmla="*/ 13 h 25"/>
                  <a:gd name="T2" fmla="*/ 12 w 25"/>
                  <a:gd name="T3" fmla="*/ 0 h 25"/>
                  <a:gd name="T4" fmla="*/ 25 w 25"/>
                  <a:gd name="T5" fmla="*/ 12 h 25"/>
                  <a:gd name="T6" fmla="*/ 13 w 25"/>
                  <a:gd name="T7" fmla="*/ 25 h 25"/>
                  <a:gd name="T8" fmla="*/ 0 w 25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5"/>
                      <a:pt x="13" y="25"/>
                    </a:cubicBezTo>
                    <a:cubicBezTo>
                      <a:pt x="6" y="25"/>
                      <a:pt x="0" y="20"/>
                      <a:pt x="0" y="13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Freeform 14"/>
              <p:cNvSpPr/>
              <p:nvPr/>
            </p:nvSpPr>
            <p:spPr bwMode="auto">
              <a:xfrm>
                <a:off x="6096000" y="2209799"/>
                <a:ext cx="218780" cy="161101"/>
              </a:xfrm>
              <a:custGeom>
                <a:avLst/>
                <a:gdLst>
                  <a:gd name="T0" fmla="*/ 0 w 110"/>
                  <a:gd name="T1" fmla="*/ 81 h 81"/>
                  <a:gd name="T2" fmla="*/ 62 w 110"/>
                  <a:gd name="T3" fmla="*/ 0 h 81"/>
                  <a:gd name="T4" fmla="*/ 110 w 110"/>
                  <a:gd name="T5" fmla="*/ 59 h 81"/>
                  <a:gd name="T6" fmla="*/ 0 w 110"/>
                  <a:gd name="T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81">
                    <a:moveTo>
                      <a:pt x="0" y="81"/>
                    </a:moveTo>
                    <a:lnTo>
                      <a:pt x="62" y="0"/>
                    </a:lnTo>
                    <a:lnTo>
                      <a:pt x="110" y="59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16"/>
              <p:cNvSpPr/>
              <p:nvPr/>
            </p:nvSpPr>
            <p:spPr bwMode="auto">
              <a:xfrm>
                <a:off x="5944843" y="4430473"/>
                <a:ext cx="151157" cy="254581"/>
              </a:xfrm>
              <a:custGeom>
                <a:avLst/>
                <a:gdLst>
                  <a:gd name="T0" fmla="*/ 71 w 76"/>
                  <a:gd name="T1" fmla="*/ 128 h 128"/>
                  <a:gd name="T2" fmla="*/ 0 w 76"/>
                  <a:gd name="T3" fmla="*/ 38 h 128"/>
                  <a:gd name="T4" fmla="*/ 76 w 76"/>
                  <a:gd name="T5" fmla="*/ 0 h 128"/>
                  <a:gd name="T6" fmla="*/ 71 w 76"/>
                  <a:gd name="T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28">
                    <a:moveTo>
                      <a:pt x="71" y="128"/>
                    </a:moveTo>
                    <a:lnTo>
                      <a:pt x="0" y="38"/>
                    </a:lnTo>
                    <a:lnTo>
                      <a:pt x="76" y="0"/>
                    </a:lnTo>
                    <a:lnTo>
                      <a:pt x="71" y="128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3365343" y="2548128"/>
                <a:ext cx="5461314" cy="2030790"/>
                <a:chOff x="3788516" y="2490237"/>
                <a:chExt cx="3428350" cy="1918224"/>
              </a:xfrm>
            </p:grpSpPr>
            <p:sp>
              <p:nvSpPr>
                <p:cNvPr id="109" name="对话气泡: 圆角矩形 17"/>
                <p:cNvSpPr/>
                <p:nvPr/>
              </p:nvSpPr>
              <p:spPr>
                <a:xfrm rot="21295309">
                  <a:off x="3953090" y="2490237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FECB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08" name="对话气泡: 圆角矩形 17"/>
                <p:cNvSpPr/>
                <p:nvPr/>
              </p:nvSpPr>
              <p:spPr>
                <a:xfrm rot="427543">
                  <a:off x="3904069" y="2496073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E8E7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1" name="对话气泡: 圆角矩形 17"/>
                <p:cNvSpPr/>
                <p:nvPr/>
              </p:nvSpPr>
              <p:spPr>
                <a:xfrm rot="326039">
                  <a:off x="3788516" y="2512504"/>
                  <a:ext cx="3273907" cy="1895957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6969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2" name="Group 19"/>
              <p:cNvGrpSpPr>
                <a:grpSpLocks noChangeAspect="1"/>
              </p:cNvGrpSpPr>
              <p:nvPr/>
            </p:nvGrpSpPr>
            <p:grpSpPr bwMode="auto">
              <a:xfrm>
                <a:off x="3251200" y="2060575"/>
                <a:ext cx="1690971" cy="1267079"/>
                <a:chOff x="2774" y="1465"/>
                <a:chExt cx="1839" cy="1378"/>
              </a:xfrm>
            </p:grpSpPr>
            <p:sp>
              <p:nvSpPr>
                <p:cNvPr id="23" name="Oval 20"/>
                <p:cNvSpPr>
                  <a:spLocks noChangeArrowheads="1"/>
                </p:cNvSpPr>
                <p:nvPr/>
              </p:nvSpPr>
              <p:spPr bwMode="auto">
                <a:xfrm>
                  <a:off x="3274" y="1951"/>
                  <a:ext cx="892" cy="892"/>
                </a:xfrm>
                <a:prstGeom prst="ellipse">
                  <a:avLst/>
                </a:prstGeom>
                <a:solidFill>
                  <a:srgbClr val="BAA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Oval 21"/>
                <p:cNvSpPr>
                  <a:spLocks noChangeArrowheads="1"/>
                </p:cNvSpPr>
                <p:nvPr/>
              </p:nvSpPr>
              <p:spPr bwMode="auto">
                <a:xfrm>
                  <a:off x="3248" y="1906"/>
                  <a:ext cx="889" cy="892"/>
                </a:xfrm>
                <a:prstGeom prst="ellipse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Freeform 22"/>
                <p:cNvSpPr/>
                <p:nvPr/>
              </p:nvSpPr>
              <p:spPr bwMode="auto">
                <a:xfrm>
                  <a:off x="3431" y="1942"/>
                  <a:ext cx="518" cy="806"/>
                </a:xfrm>
                <a:custGeom>
                  <a:avLst/>
                  <a:gdLst>
                    <a:gd name="T0" fmla="*/ 209 w 218"/>
                    <a:gd name="T1" fmla="*/ 86 h 338"/>
                    <a:gd name="T2" fmla="*/ 86 w 218"/>
                    <a:gd name="T3" fmla="*/ 14 h 338"/>
                    <a:gd name="T4" fmla="*/ 15 w 218"/>
                    <a:gd name="T5" fmla="*/ 137 h 338"/>
                    <a:gd name="T6" fmla="*/ 36 w 218"/>
                    <a:gd name="T7" fmla="*/ 178 h 338"/>
                    <a:gd name="T8" fmla="*/ 36 w 218"/>
                    <a:gd name="T9" fmla="*/ 178 h 338"/>
                    <a:gd name="T10" fmla="*/ 65 w 218"/>
                    <a:gd name="T11" fmla="*/ 250 h 338"/>
                    <a:gd name="T12" fmla="*/ 64 w 218"/>
                    <a:gd name="T13" fmla="*/ 275 h 338"/>
                    <a:gd name="T14" fmla="*/ 64 w 218"/>
                    <a:gd name="T15" fmla="*/ 275 h 338"/>
                    <a:gd name="T16" fmla="*/ 63 w 218"/>
                    <a:gd name="T17" fmla="*/ 300 h 338"/>
                    <a:gd name="T18" fmla="*/ 117 w 218"/>
                    <a:gd name="T19" fmla="*/ 332 h 338"/>
                    <a:gd name="T20" fmla="*/ 150 w 218"/>
                    <a:gd name="T21" fmla="*/ 288 h 338"/>
                    <a:gd name="T22" fmla="*/ 150 w 218"/>
                    <a:gd name="T23" fmla="*/ 288 h 338"/>
                    <a:gd name="T24" fmla="*/ 151 w 218"/>
                    <a:gd name="T25" fmla="*/ 253 h 338"/>
                    <a:gd name="T26" fmla="*/ 185 w 218"/>
                    <a:gd name="T27" fmla="*/ 181 h 338"/>
                    <a:gd name="T28" fmla="*/ 184 w 218"/>
                    <a:gd name="T29" fmla="*/ 181 h 338"/>
                    <a:gd name="T30" fmla="*/ 209 w 218"/>
                    <a:gd name="T31" fmla="*/ 86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8" h="338">
                      <a:moveTo>
                        <a:pt x="209" y="86"/>
                      </a:moveTo>
                      <a:cubicBezTo>
                        <a:pt x="195" y="32"/>
                        <a:pt x="140" y="0"/>
                        <a:pt x="86" y="14"/>
                      </a:cubicBezTo>
                      <a:cubicBezTo>
                        <a:pt x="32" y="28"/>
                        <a:pt x="0" y="84"/>
                        <a:pt x="15" y="137"/>
                      </a:cubicBezTo>
                      <a:cubicBezTo>
                        <a:pt x="19" y="153"/>
                        <a:pt x="26" y="166"/>
                        <a:pt x="36" y="178"/>
                      </a:cubicBezTo>
                      <a:cubicBezTo>
                        <a:pt x="36" y="178"/>
                        <a:pt x="36" y="178"/>
                        <a:pt x="36" y="178"/>
                      </a:cubicBezTo>
                      <a:cubicBezTo>
                        <a:pt x="36" y="178"/>
                        <a:pt x="61" y="205"/>
                        <a:pt x="65" y="250"/>
                      </a:cubicBezTo>
                      <a:cubicBezTo>
                        <a:pt x="66" y="261"/>
                        <a:pt x="64" y="275"/>
                        <a:pt x="64" y="275"/>
                      </a:cubicBezTo>
                      <a:cubicBezTo>
                        <a:pt x="64" y="275"/>
                        <a:pt x="64" y="275"/>
                        <a:pt x="64" y="275"/>
                      </a:cubicBezTo>
                      <a:cubicBezTo>
                        <a:pt x="61" y="283"/>
                        <a:pt x="61" y="292"/>
                        <a:pt x="63" y="300"/>
                      </a:cubicBezTo>
                      <a:cubicBezTo>
                        <a:pt x="69" y="324"/>
                        <a:pt x="93" y="338"/>
                        <a:pt x="117" y="332"/>
                      </a:cubicBezTo>
                      <a:cubicBezTo>
                        <a:pt x="137" y="326"/>
                        <a:pt x="150" y="308"/>
                        <a:pt x="150" y="288"/>
                      </a:cubicBezTo>
                      <a:cubicBezTo>
                        <a:pt x="150" y="288"/>
                        <a:pt x="150" y="288"/>
                        <a:pt x="150" y="288"/>
                      </a:cubicBezTo>
                      <a:cubicBezTo>
                        <a:pt x="150" y="288"/>
                        <a:pt x="149" y="267"/>
                        <a:pt x="151" y="253"/>
                      </a:cubicBezTo>
                      <a:cubicBezTo>
                        <a:pt x="153" y="243"/>
                        <a:pt x="160" y="205"/>
                        <a:pt x="185" y="181"/>
                      </a:cubicBezTo>
                      <a:cubicBezTo>
                        <a:pt x="184" y="181"/>
                        <a:pt x="184" y="181"/>
                        <a:pt x="184" y="181"/>
                      </a:cubicBezTo>
                      <a:cubicBezTo>
                        <a:pt x="208" y="156"/>
                        <a:pt x="218" y="121"/>
                        <a:pt x="209" y="86"/>
                      </a:cubicBezTo>
                      <a:close/>
                    </a:path>
                  </a:pathLst>
                </a:custGeom>
                <a:solidFill>
                  <a:srgbClr val="FCC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23"/>
                <p:cNvSpPr/>
                <p:nvPr/>
              </p:nvSpPr>
              <p:spPr bwMode="auto">
                <a:xfrm>
                  <a:off x="3747" y="2044"/>
                  <a:ext cx="121" cy="120"/>
                </a:xfrm>
                <a:custGeom>
                  <a:avLst/>
                  <a:gdLst>
                    <a:gd name="T0" fmla="*/ 38 w 51"/>
                    <a:gd name="T1" fmla="*/ 12 h 50"/>
                    <a:gd name="T2" fmla="*/ 44 w 51"/>
                    <a:gd name="T3" fmla="*/ 42 h 50"/>
                    <a:gd name="T4" fmla="*/ 13 w 51"/>
                    <a:gd name="T5" fmla="*/ 38 h 50"/>
                    <a:gd name="T6" fmla="*/ 7 w 51"/>
                    <a:gd name="T7" fmla="*/ 7 h 50"/>
                    <a:gd name="T8" fmla="*/ 38 w 51"/>
                    <a:gd name="T9" fmla="*/ 1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0">
                      <a:moveTo>
                        <a:pt x="38" y="12"/>
                      </a:moveTo>
                      <a:cubicBezTo>
                        <a:pt x="48" y="21"/>
                        <a:pt x="51" y="35"/>
                        <a:pt x="44" y="42"/>
                      </a:cubicBezTo>
                      <a:cubicBezTo>
                        <a:pt x="38" y="50"/>
                        <a:pt x="24" y="48"/>
                        <a:pt x="13" y="38"/>
                      </a:cubicBezTo>
                      <a:cubicBezTo>
                        <a:pt x="3" y="28"/>
                        <a:pt x="0" y="14"/>
                        <a:pt x="7" y="7"/>
                      </a:cubicBezTo>
                      <a:cubicBezTo>
                        <a:pt x="14" y="0"/>
                        <a:pt x="28" y="2"/>
                        <a:pt x="38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Freeform 24"/>
                <p:cNvSpPr/>
                <p:nvPr/>
              </p:nvSpPr>
              <p:spPr bwMode="auto">
                <a:xfrm>
                  <a:off x="3695" y="2006"/>
                  <a:ext cx="50" cy="50"/>
                </a:xfrm>
                <a:custGeom>
                  <a:avLst/>
                  <a:gdLst>
                    <a:gd name="T0" fmla="*/ 16 w 21"/>
                    <a:gd name="T1" fmla="*/ 5 h 21"/>
                    <a:gd name="T2" fmla="*/ 18 w 21"/>
                    <a:gd name="T3" fmla="*/ 18 h 21"/>
                    <a:gd name="T4" fmla="*/ 5 w 21"/>
                    <a:gd name="T5" fmla="*/ 16 h 21"/>
                    <a:gd name="T6" fmla="*/ 3 w 21"/>
                    <a:gd name="T7" fmla="*/ 3 h 21"/>
                    <a:gd name="T8" fmla="*/ 16 w 21"/>
                    <a:gd name="T9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16" y="5"/>
                      </a:moveTo>
                      <a:cubicBezTo>
                        <a:pt x="20" y="9"/>
                        <a:pt x="21" y="15"/>
                        <a:pt x="18" y="18"/>
                      </a:cubicBezTo>
                      <a:cubicBezTo>
                        <a:pt x="16" y="21"/>
                        <a:pt x="10" y="20"/>
                        <a:pt x="5" y="16"/>
                      </a:cubicBezTo>
                      <a:cubicBezTo>
                        <a:pt x="1" y="12"/>
                        <a:pt x="0" y="6"/>
                        <a:pt x="3" y="3"/>
                      </a:cubicBezTo>
                      <a:cubicBezTo>
                        <a:pt x="5" y="0"/>
                        <a:pt x="11" y="1"/>
                        <a:pt x="16" y="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Freeform 25"/>
                <p:cNvSpPr>
                  <a:spLocks noEditPoints="1"/>
                </p:cNvSpPr>
                <p:nvPr/>
              </p:nvSpPr>
              <p:spPr bwMode="auto">
                <a:xfrm>
                  <a:off x="3585" y="2297"/>
                  <a:ext cx="212" cy="281"/>
                </a:xfrm>
                <a:custGeom>
                  <a:avLst/>
                  <a:gdLst>
                    <a:gd name="T0" fmla="*/ 86 w 89"/>
                    <a:gd name="T1" fmla="*/ 24 h 118"/>
                    <a:gd name="T2" fmla="*/ 73 w 89"/>
                    <a:gd name="T3" fmla="*/ 20 h 118"/>
                    <a:gd name="T4" fmla="*/ 74 w 89"/>
                    <a:gd name="T5" fmla="*/ 19 h 118"/>
                    <a:gd name="T6" fmla="*/ 78 w 89"/>
                    <a:gd name="T7" fmla="*/ 12 h 118"/>
                    <a:gd name="T8" fmla="*/ 72 w 89"/>
                    <a:gd name="T9" fmla="*/ 2 h 118"/>
                    <a:gd name="T10" fmla="*/ 60 w 89"/>
                    <a:gd name="T11" fmla="*/ 5 h 118"/>
                    <a:gd name="T12" fmla="*/ 59 w 89"/>
                    <a:gd name="T13" fmla="*/ 15 h 118"/>
                    <a:gd name="T14" fmla="*/ 63 w 89"/>
                    <a:gd name="T15" fmla="*/ 20 h 118"/>
                    <a:gd name="T16" fmla="*/ 44 w 89"/>
                    <a:gd name="T17" fmla="*/ 20 h 118"/>
                    <a:gd name="T18" fmla="*/ 44 w 89"/>
                    <a:gd name="T19" fmla="*/ 20 h 118"/>
                    <a:gd name="T20" fmla="*/ 26 w 89"/>
                    <a:gd name="T21" fmla="*/ 19 h 118"/>
                    <a:gd name="T22" fmla="*/ 30 w 89"/>
                    <a:gd name="T23" fmla="*/ 14 h 118"/>
                    <a:gd name="T24" fmla="*/ 30 w 89"/>
                    <a:gd name="T25" fmla="*/ 5 h 118"/>
                    <a:gd name="T26" fmla="*/ 18 w 89"/>
                    <a:gd name="T27" fmla="*/ 1 h 118"/>
                    <a:gd name="T28" fmla="*/ 11 w 89"/>
                    <a:gd name="T29" fmla="*/ 10 h 118"/>
                    <a:gd name="T30" fmla="*/ 15 w 89"/>
                    <a:gd name="T31" fmla="*/ 18 h 118"/>
                    <a:gd name="T32" fmla="*/ 16 w 89"/>
                    <a:gd name="T33" fmla="*/ 19 h 118"/>
                    <a:gd name="T34" fmla="*/ 3 w 89"/>
                    <a:gd name="T35" fmla="*/ 22 h 118"/>
                    <a:gd name="T36" fmla="*/ 0 w 89"/>
                    <a:gd name="T37" fmla="*/ 22 h 118"/>
                    <a:gd name="T38" fmla="*/ 2 w 89"/>
                    <a:gd name="T39" fmla="*/ 25 h 118"/>
                    <a:gd name="T40" fmla="*/ 21 w 89"/>
                    <a:gd name="T41" fmla="*/ 116 h 118"/>
                    <a:gd name="T42" fmla="*/ 25 w 89"/>
                    <a:gd name="T43" fmla="*/ 117 h 118"/>
                    <a:gd name="T44" fmla="*/ 7 w 89"/>
                    <a:gd name="T45" fmla="*/ 26 h 118"/>
                    <a:gd name="T46" fmla="*/ 21 w 89"/>
                    <a:gd name="T47" fmla="*/ 21 h 118"/>
                    <a:gd name="T48" fmla="*/ 44 w 89"/>
                    <a:gd name="T49" fmla="*/ 25 h 118"/>
                    <a:gd name="T50" fmla="*/ 68 w 89"/>
                    <a:gd name="T51" fmla="*/ 23 h 118"/>
                    <a:gd name="T52" fmla="*/ 82 w 89"/>
                    <a:gd name="T53" fmla="*/ 27 h 118"/>
                    <a:gd name="T54" fmla="*/ 60 w 89"/>
                    <a:gd name="T55" fmla="*/ 118 h 118"/>
                    <a:gd name="T56" fmla="*/ 64 w 89"/>
                    <a:gd name="T57" fmla="*/ 117 h 118"/>
                    <a:gd name="T58" fmla="*/ 87 w 89"/>
                    <a:gd name="T59" fmla="*/ 27 h 118"/>
                    <a:gd name="T60" fmla="*/ 89 w 89"/>
                    <a:gd name="T61" fmla="*/ 24 h 118"/>
                    <a:gd name="T62" fmla="*/ 86 w 89"/>
                    <a:gd name="T63" fmla="*/ 24 h 118"/>
                    <a:gd name="T64" fmla="*/ 18 w 89"/>
                    <a:gd name="T65" fmla="*/ 15 h 118"/>
                    <a:gd name="T66" fmla="*/ 16 w 89"/>
                    <a:gd name="T67" fmla="*/ 11 h 118"/>
                    <a:gd name="T68" fmla="*/ 19 w 89"/>
                    <a:gd name="T69" fmla="*/ 5 h 118"/>
                    <a:gd name="T70" fmla="*/ 19 w 89"/>
                    <a:gd name="T71" fmla="*/ 5 h 118"/>
                    <a:gd name="T72" fmla="*/ 27 w 89"/>
                    <a:gd name="T73" fmla="*/ 7 h 118"/>
                    <a:gd name="T74" fmla="*/ 27 w 89"/>
                    <a:gd name="T75" fmla="*/ 12 h 118"/>
                    <a:gd name="T76" fmla="*/ 21 w 89"/>
                    <a:gd name="T77" fmla="*/ 17 h 118"/>
                    <a:gd name="T78" fmla="*/ 18 w 89"/>
                    <a:gd name="T79" fmla="*/ 15 h 118"/>
                    <a:gd name="T80" fmla="*/ 68 w 89"/>
                    <a:gd name="T81" fmla="*/ 18 h 118"/>
                    <a:gd name="T82" fmla="*/ 62 w 89"/>
                    <a:gd name="T83" fmla="*/ 13 h 118"/>
                    <a:gd name="T84" fmla="*/ 63 w 89"/>
                    <a:gd name="T85" fmla="*/ 8 h 118"/>
                    <a:gd name="T86" fmla="*/ 66 w 89"/>
                    <a:gd name="T87" fmla="*/ 6 h 118"/>
                    <a:gd name="T88" fmla="*/ 70 w 89"/>
                    <a:gd name="T89" fmla="*/ 6 h 118"/>
                    <a:gd name="T90" fmla="*/ 74 w 89"/>
                    <a:gd name="T91" fmla="*/ 12 h 118"/>
                    <a:gd name="T92" fmla="*/ 71 w 89"/>
                    <a:gd name="T93" fmla="*/ 16 h 118"/>
                    <a:gd name="T94" fmla="*/ 68 w 89"/>
                    <a:gd name="T95" fmla="*/ 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89" h="118">
                      <a:moveTo>
                        <a:pt x="86" y="24"/>
                      </a:moveTo>
                      <a:cubicBezTo>
                        <a:pt x="83" y="23"/>
                        <a:pt x="78" y="22"/>
                        <a:pt x="73" y="20"/>
                      </a:cubicBezTo>
                      <a:cubicBezTo>
                        <a:pt x="73" y="20"/>
                        <a:pt x="74" y="20"/>
                        <a:pt x="74" y="19"/>
                      </a:cubicBezTo>
                      <a:cubicBezTo>
                        <a:pt x="77" y="17"/>
                        <a:pt x="78" y="15"/>
                        <a:pt x="78" y="12"/>
                      </a:cubicBezTo>
                      <a:cubicBezTo>
                        <a:pt x="78" y="7"/>
                        <a:pt x="76" y="3"/>
                        <a:pt x="72" y="2"/>
                      </a:cubicBezTo>
                      <a:cubicBezTo>
                        <a:pt x="68" y="1"/>
                        <a:pt x="63" y="2"/>
                        <a:pt x="60" y="5"/>
                      </a:cubicBezTo>
                      <a:cubicBezTo>
                        <a:pt x="57" y="8"/>
                        <a:pt x="57" y="11"/>
                        <a:pt x="59" y="15"/>
                      </a:cubicBezTo>
                      <a:cubicBezTo>
                        <a:pt x="60" y="17"/>
                        <a:pt x="61" y="18"/>
                        <a:pt x="63" y="20"/>
                      </a:cubicBezTo>
                      <a:cubicBezTo>
                        <a:pt x="55" y="21"/>
                        <a:pt x="46" y="21"/>
                        <a:pt x="44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3" y="21"/>
                        <a:pt x="34" y="21"/>
                        <a:pt x="26" y="19"/>
                      </a:cubicBezTo>
                      <a:cubicBezTo>
                        <a:pt x="28" y="17"/>
                        <a:pt x="29" y="16"/>
                        <a:pt x="30" y="14"/>
                      </a:cubicBezTo>
                      <a:cubicBezTo>
                        <a:pt x="32" y="11"/>
                        <a:pt x="32" y="7"/>
                        <a:pt x="30" y="5"/>
                      </a:cubicBezTo>
                      <a:cubicBezTo>
                        <a:pt x="27" y="1"/>
                        <a:pt x="22" y="0"/>
                        <a:pt x="18" y="1"/>
                      </a:cubicBezTo>
                      <a:cubicBezTo>
                        <a:pt x="14" y="2"/>
                        <a:pt x="12" y="6"/>
                        <a:pt x="11" y="10"/>
                      </a:cubicBezTo>
                      <a:cubicBezTo>
                        <a:pt x="11" y="13"/>
                        <a:pt x="12" y="16"/>
                        <a:pt x="15" y="18"/>
                      </a:cubicBezTo>
                      <a:cubicBezTo>
                        <a:pt x="15" y="18"/>
                        <a:pt x="16" y="19"/>
                        <a:pt x="16" y="19"/>
                      </a:cubicBezTo>
                      <a:cubicBezTo>
                        <a:pt x="11" y="21"/>
                        <a:pt x="6" y="22"/>
                        <a:pt x="3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30" y="77"/>
                        <a:pt x="21" y="116"/>
                        <a:pt x="21" y="116"/>
                      </a:cubicBezTo>
                      <a:cubicBezTo>
                        <a:pt x="25" y="117"/>
                        <a:pt x="25" y="117"/>
                        <a:pt x="25" y="117"/>
                      </a:cubicBezTo>
                      <a:cubicBezTo>
                        <a:pt x="25" y="115"/>
                        <a:pt x="34" y="78"/>
                        <a:pt x="7" y="26"/>
                      </a:cubicBezTo>
                      <a:cubicBezTo>
                        <a:pt x="10" y="25"/>
                        <a:pt x="16" y="24"/>
                        <a:pt x="21" y="21"/>
                      </a:cubicBezTo>
                      <a:cubicBezTo>
                        <a:pt x="29" y="25"/>
                        <a:pt x="40" y="25"/>
                        <a:pt x="44" y="25"/>
                      </a:cubicBezTo>
                      <a:cubicBezTo>
                        <a:pt x="47" y="25"/>
                        <a:pt x="59" y="25"/>
                        <a:pt x="68" y="23"/>
                      </a:cubicBezTo>
                      <a:cubicBezTo>
                        <a:pt x="73" y="25"/>
                        <a:pt x="79" y="27"/>
                        <a:pt x="82" y="27"/>
                      </a:cubicBezTo>
                      <a:cubicBezTo>
                        <a:pt x="52" y="79"/>
                        <a:pt x="59" y="116"/>
                        <a:pt x="60" y="118"/>
                      </a:cubicBezTo>
                      <a:cubicBezTo>
                        <a:pt x="64" y="117"/>
                        <a:pt x="64" y="117"/>
                        <a:pt x="64" y="117"/>
                      </a:cubicBezTo>
                      <a:cubicBezTo>
                        <a:pt x="64" y="117"/>
                        <a:pt x="56" y="78"/>
                        <a:pt x="87" y="27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lnTo>
                        <a:pt x="86" y="24"/>
                      </a:lnTo>
                      <a:close/>
                      <a:moveTo>
                        <a:pt x="18" y="15"/>
                      </a:moveTo>
                      <a:cubicBezTo>
                        <a:pt x="16" y="14"/>
                        <a:pt x="16" y="12"/>
                        <a:pt x="16" y="11"/>
                      </a:cubicBezTo>
                      <a:cubicBezTo>
                        <a:pt x="16" y="8"/>
                        <a:pt x="16" y="6"/>
                        <a:pt x="19" y="5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2" y="4"/>
                        <a:pt x="25" y="5"/>
                        <a:pt x="27" y="7"/>
                      </a:cubicBezTo>
                      <a:cubicBezTo>
                        <a:pt x="28" y="9"/>
                        <a:pt x="28" y="10"/>
                        <a:pt x="27" y="12"/>
                      </a:cubicBezTo>
                      <a:cubicBezTo>
                        <a:pt x="26" y="14"/>
                        <a:pt x="24" y="16"/>
                        <a:pt x="21" y="17"/>
                      </a:cubicBezTo>
                      <a:cubicBezTo>
                        <a:pt x="20" y="16"/>
                        <a:pt x="19" y="16"/>
                        <a:pt x="18" y="15"/>
                      </a:cubicBezTo>
                      <a:close/>
                      <a:moveTo>
                        <a:pt x="68" y="18"/>
                      </a:moveTo>
                      <a:cubicBezTo>
                        <a:pt x="66" y="17"/>
                        <a:pt x="63" y="15"/>
                        <a:pt x="62" y="13"/>
                      </a:cubicBezTo>
                      <a:cubicBezTo>
                        <a:pt x="61" y="11"/>
                        <a:pt x="62" y="9"/>
                        <a:pt x="63" y="8"/>
                      </a:cubicBezTo>
                      <a:cubicBezTo>
                        <a:pt x="64" y="7"/>
                        <a:pt x="65" y="6"/>
                        <a:pt x="66" y="6"/>
                      </a:cubicBezTo>
                      <a:cubicBezTo>
                        <a:pt x="68" y="5"/>
                        <a:pt x="69" y="5"/>
                        <a:pt x="70" y="6"/>
                      </a:cubicBezTo>
                      <a:cubicBezTo>
                        <a:pt x="73" y="7"/>
                        <a:pt x="74" y="10"/>
                        <a:pt x="74" y="12"/>
                      </a:cubicBezTo>
                      <a:cubicBezTo>
                        <a:pt x="74" y="14"/>
                        <a:pt x="73" y="15"/>
                        <a:pt x="71" y="16"/>
                      </a:cubicBezTo>
                      <a:cubicBezTo>
                        <a:pt x="71" y="17"/>
                        <a:pt x="69" y="17"/>
                        <a:pt x="68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Freeform 26"/>
                <p:cNvSpPr/>
                <p:nvPr/>
              </p:nvSpPr>
              <p:spPr bwMode="auto">
                <a:xfrm>
                  <a:off x="2774" y="2156"/>
                  <a:ext cx="229" cy="105"/>
                </a:xfrm>
                <a:custGeom>
                  <a:avLst/>
                  <a:gdLst>
                    <a:gd name="T0" fmla="*/ 84 w 96"/>
                    <a:gd name="T1" fmla="*/ 22 h 44"/>
                    <a:gd name="T2" fmla="*/ 17 w 96"/>
                    <a:gd name="T3" fmla="*/ 3 h 44"/>
                    <a:gd name="T4" fmla="*/ 12 w 96"/>
                    <a:gd name="T5" fmla="*/ 23 h 44"/>
                    <a:gd name="T6" fmla="*/ 78 w 96"/>
                    <a:gd name="T7" fmla="*/ 41 h 44"/>
                    <a:gd name="T8" fmla="*/ 84 w 96"/>
                    <a:gd name="T9" fmla="*/ 2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44">
                      <a:moveTo>
                        <a:pt x="84" y="22"/>
                      </a:moveTo>
                      <a:cubicBezTo>
                        <a:pt x="62" y="16"/>
                        <a:pt x="40" y="9"/>
                        <a:pt x="17" y="3"/>
                      </a:cubicBezTo>
                      <a:cubicBezTo>
                        <a:pt x="5" y="0"/>
                        <a:pt x="0" y="19"/>
                        <a:pt x="12" y="23"/>
                      </a:cubicBezTo>
                      <a:cubicBezTo>
                        <a:pt x="34" y="29"/>
                        <a:pt x="56" y="35"/>
                        <a:pt x="78" y="41"/>
                      </a:cubicBezTo>
                      <a:cubicBezTo>
                        <a:pt x="91" y="44"/>
                        <a:pt x="96" y="25"/>
                        <a:pt x="84" y="22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Freeform 27"/>
                <p:cNvSpPr/>
                <p:nvPr/>
              </p:nvSpPr>
              <p:spPr bwMode="auto">
                <a:xfrm>
                  <a:off x="2912" y="1832"/>
                  <a:ext cx="207" cy="177"/>
                </a:xfrm>
                <a:custGeom>
                  <a:avLst/>
                  <a:gdLst>
                    <a:gd name="T0" fmla="*/ 77 w 87"/>
                    <a:gd name="T1" fmla="*/ 50 h 74"/>
                    <a:gd name="T2" fmla="*/ 23 w 87"/>
                    <a:gd name="T3" fmla="*/ 8 h 74"/>
                    <a:gd name="T4" fmla="*/ 10 w 87"/>
                    <a:gd name="T5" fmla="*/ 24 h 74"/>
                    <a:gd name="T6" fmla="*/ 65 w 87"/>
                    <a:gd name="T7" fmla="*/ 66 h 74"/>
                    <a:gd name="T8" fmla="*/ 77 w 87"/>
                    <a:gd name="T9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74">
                      <a:moveTo>
                        <a:pt x="77" y="50"/>
                      </a:moveTo>
                      <a:cubicBezTo>
                        <a:pt x="59" y="36"/>
                        <a:pt x="41" y="22"/>
                        <a:pt x="23" y="8"/>
                      </a:cubicBezTo>
                      <a:cubicBezTo>
                        <a:pt x="12" y="0"/>
                        <a:pt x="0" y="16"/>
                        <a:pt x="10" y="24"/>
                      </a:cubicBezTo>
                      <a:cubicBezTo>
                        <a:pt x="29" y="38"/>
                        <a:pt x="47" y="52"/>
                        <a:pt x="65" y="66"/>
                      </a:cubicBezTo>
                      <a:cubicBezTo>
                        <a:pt x="75" y="74"/>
                        <a:pt x="87" y="58"/>
                        <a:pt x="77" y="5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Freeform 28"/>
                <p:cNvSpPr/>
                <p:nvPr/>
              </p:nvSpPr>
              <p:spPr bwMode="auto">
                <a:xfrm>
                  <a:off x="3167" y="1592"/>
                  <a:ext cx="154" cy="216"/>
                </a:xfrm>
                <a:custGeom>
                  <a:avLst/>
                  <a:gdLst>
                    <a:gd name="T0" fmla="*/ 58 w 65"/>
                    <a:gd name="T1" fmla="*/ 70 h 91"/>
                    <a:gd name="T2" fmla="*/ 23 w 65"/>
                    <a:gd name="T3" fmla="*/ 11 h 91"/>
                    <a:gd name="T4" fmla="*/ 6 w 65"/>
                    <a:gd name="T5" fmla="*/ 21 h 91"/>
                    <a:gd name="T6" fmla="*/ 41 w 65"/>
                    <a:gd name="T7" fmla="*/ 80 h 91"/>
                    <a:gd name="T8" fmla="*/ 58 w 65"/>
                    <a:gd name="T9" fmla="*/ 7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1">
                      <a:moveTo>
                        <a:pt x="58" y="70"/>
                      </a:moveTo>
                      <a:cubicBezTo>
                        <a:pt x="47" y="50"/>
                        <a:pt x="35" y="30"/>
                        <a:pt x="23" y="11"/>
                      </a:cubicBezTo>
                      <a:cubicBezTo>
                        <a:pt x="17" y="0"/>
                        <a:pt x="0" y="10"/>
                        <a:pt x="6" y="21"/>
                      </a:cubicBezTo>
                      <a:cubicBezTo>
                        <a:pt x="18" y="41"/>
                        <a:pt x="29" y="60"/>
                        <a:pt x="41" y="80"/>
                      </a:cubicBezTo>
                      <a:cubicBezTo>
                        <a:pt x="48" y="91"/>
                        <a:pt x="65" y="81"/>
                        <a:pt x="58" y="7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Freeform 29"/>
                <p:cNvSpPr/>
                <p:nvPr/>
              </p:nvSpPr>
              <p:spPr bwMode="auto">
                <a:xfrm>
                  <a:off x="3497" y="1465"/>
                  <a:ext cx="79" cy="231"/>
                </a:xfrm>
                <a:custGeom>
                  <a:avLst/>
                  <a:gdLst>
                    <a:gd name="T0" fmla="*/ 31 w 33"/>
                    <a:gd name="T1" fmla="*/ 81 h 97"/>
                    <a:gd name="T2" fmla="*/ 21 w 33"/>
                    <a:gd name="T3" fmla="*/ 13 h 97"/>
                    <a:gd name="T4" fmla="*/ 2 w 33"/>
                    <a:gd name="T5" fmla="*/ 16 h 97"/>
                    <a:gd name="T6" fmla="*/ 12 w 33"/>
                    <a:gd name="T7" fmla="*/ 84 h 97"/>
                    <a:gd name="T8" fmla="*/ 31 w 33"/>
                    <a:gd name="T9" fmla="*/ 81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97">
                      <a:moveTo>
                        <a:pt x="31" y="81"/>
                      </a:moveTo>
                      <a:cubicBezTo>
                        <a:pt x="28" y="59"/>
                        <a:pt x="25" y="36"/>
                        <a:pt x="21" y="13"/>
                      </a:cubicBezTo>
                      <a:cubicBezTo>
                        <a:pt x="19" y="0"/>
                        <a:pt x="0" y="3"/>
                        <a:pt x="2" y="16"/>
                      </a:cubicBezTo>
                      <a:cubicBezTo>
                        <a:pt x="5" y="39"/>
                        <a:pt x="8" y="62"/>
                        <a:pt x="12" y="84"/>
                      </a:cubicBezTo>
                      <a:cubicBezTo>
                        <a:pt x="13" y="97"/>
                        <a:pt x="33" y="94"/>
                        <a:pt x="31" y="81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Freeform 30"/>
                <p:cNvSpPr/>
                <p:nvPr/>
              </p:nvSpPr>
              <p:spPr bwMode="auto">
                <a:xfrm>
                  <a:off x="3802" y="1468"/>
                  <a:ext cx="100" cy="228"/>
                </a:xfrm>
                <a:custGeom>
                  <a:avLst/>
                  <a:gdLst>
                    <a:gd name="T0" fmla="*/ 23 w 42"/>
                    <a:gd name="T1" fmla="*/ 84 h 96"/>
                    <a:gd name="T2" fmla="*/ 39 w 42"/>
                    <a:gd name="T3" fmla="*/ 17 h 96"/>
                    <a:gd name="T4" fmla="*/ 20 w 42"/>
                    <a:gd name="T5" fmla="*/ 12 h 96"/>
                    <a:gd name="T6" fmla="*/ 3 w 42"/>
                    <a:gd name="T7" fmla="*/ 79 h 96"/>
                    <a:gd name="T8" fmla="*/ 23 w 42"/>
                    <a:gd name="T9" fmla="*/ 8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6">
                      <a:moveTo>
                        <a:pt x="23" y="84"/>
                      </a:moveTo>
                      <a:cubicBezTo>
                        <a:pt x="28" y="61"/>
                        <a:pt x="34" y="39"/>
                        <a:pt x="39" y="17"/>
                      </a:cubicBezTo>
                      <a:cubicBezTo>
                        <a:pt x="42" y="4"/>
                        <a:pt x="23" y="0"/>
                        <a:pt x="20" y="12"/>
                      </a:cubicBezTo>
                      <a:cubicBezTo>
                        <a:pt x="14" y="34"/>
                        <a:pt x="9" y="57"/>
                        <a:pt x="3" y="79"/>
                      </a:cubicBezTo>
                      <a:cubicBezTo>
                        <a:pt x="0" y="92"/>
                        <a:pt x="20" y="96"/>
                        <a:pt x="23" y="8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31"/>
                <p:cNvSpPr/>
                <p:nvPr/>
              </p:nvSpPr>
              <p:spPr bwMode="auto">
                <a:xfrm>
                  <a:off x="4059" y="1596"/>
                  <a:ext cx="171" cy="210"/>
                </a:xfrm>
                <a:custGeom>
                  <a:avLst/>
                  <a:gdLst>
                    <a:gd name="T0" fmla="*/ 24 w 72"/>
                    <a:gd name="T1" fmla="*/ 78 h 88"/>
                    <a:gd name="T2" fmla="*/ 65 w 72"/>
                    <a:gd name="T3" fmla="*/ 22 h 88"/>
                    <a:gd name="T4" fmla="*/ 48 w 72"/>
                    <a:gd name="T5" fmla="*/ 10 h 88"/>
                    <a:gd name="T6" fmla="*/ 8 w 72"/>
                    <a:gd name="T7" fmla="*/ 66 h 88"/>
                    <a:gd name="T8" fmla="*/ 24 w 72"/>
                    <a:gd name="T9" fmla="*/ 7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88">
                      <a:moveTo>
                        <a:pt x="24" y="78"/>
                      </a:moveTo>
                      <a:cubicBezTo>
                        <a:pt x="38" y="59"/>
                        <a:pt x="51" y="40"/>
                        <a:pt x="65" y="22"/>
                      </a:cubicBezTo>
                      <a:cubicBezTo>
                        <a:pt x="72" y="11"/>
                        <a:pt x="56" y="0"/>
                        <a:pt x="48" y="10"/>
                      </a:cubicBezTo>
                      <a:cubicBezTo>
                        <a:pt x="35" y="29"/>
                        <a:pt x="21" y="47"/>
                        <a:pt x="8" y="66"/>
                      </a:cubicBezTo>
                      <a:cubicBezTo>
                        <a:pt x="0" y="76"/>
                        <a:pt x="17" y="88"/>
                        <a:pt x="24" y="78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7" name="Freeform 32"/>
                <p:cNvSpPr/>
                <p:nvPr/>
              </p:nvSpPr>
              <p:spPr bwMode="auto">
                <a:xfrm>
                  <a:off x="4263" y="1842"/>
                  <a:ext cx="217" cy="160"/>
                </a:xfrm>
                <a:custGeom>
                  <a:avLst/>
                  <a:gdLst>
                    <a:gd name="T0" fmla="*/ 22 w 91"/>
                    <a:gd name="T1" fmla="*/ 60 h 67"/>
                    <a:gd name="T2" fmla="*/ 80 w 91"/>
                    <a:gd name="T3" fmla="*/ 24 h 67"/>
                    <a:gd name="T4" fmla="*/ 69 w 91"/>
                    <a:gd name="T5" fmla="*/ 7 h 67"/>
                    <a:gd name="T6" fmla="*/ 11 w 91"/>
                    <a:gd name="T7" fmla="*/ 43 h 67"/>
                    <a:gd name="T8" fmla="*/ 22 w 91"/>
                    <a:gd name="T9" fmla="*/ 6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67">
                      <a:moveTo>
                        <a:pt x="22" y="60"/>
                      </a:moveTo>
                      <a:cubicBezTo>
                        <a:pt x="41" y="48"/>
                        <a:pt x="61" y="36"/>
                        <a:pt x="80" y="24"/>
                      </a:cubicBezTo>
                      <a:cubicBezTo>
                        <a:pt x="91" y="17"/>
                        <a:pt x="80" y="0"/>
                        <a:pt x="69" y="7"/>
                      </a:cubicBezTo>
                      <a:cubicBezTo>
                        <a:pt x="50" y="19"/>
                        <a:pt x="30" y="31"/>
                        <a:pt x="11" y="43"/>
                      </a:cubicBezTo>
                      <a:cubicBezTo>
                        <a:pt x="0" y="50"/>
                        <a:pt x="11" y="67"/>
                        <a:pt x="22" y="6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8" name="Freeform 33"/>
                <p:cNvSpPr/>
                <p:nvPr/>
              </p:nvSpPr>
              <p:spPr bwMode="auto">
                <a:xfrm>
                  <a:off x="4385" y="2168"/>
                  <a:ext cx="228" cy="86"/>
                </a:xfrm>
                <a:custGeom>
                  <a:avLst/>
                  <a:gdLst>
                    <a:gd name="T0" fmla="*/ 16 w 96"/>
                    <a:gd name="T1" fmla="*/ 34 h 36"/>
                    <a:gd name="T2" fmla="*/ 84 w 96"/>
                    <a:gd name="T3" fmla="*/ 22 h 36"/>
                    <a:gd name="T4" fmla="*/ 80 w 96"/>
                    <a:gd name="T5" fmla="*/ 2 h 36"/>
                    <a:gd name="T6" fmla="*/ 12 w 96"/>
                    <a:gd name="T7" fmla="*/ 14 h 36"/>
                    <a:gd name="T8" fmla="*/ 16 w 96"/>
                    <a:gd name="T9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36">
                      <a:moveTo>
                        <a:pt x="16" y="34"/>
                      </a:moveTo>
                      <a:cubicBezTo>
                        <a:pt x="39" y="30"/>
                        <a:pt x="61" y="26"/>
                        <a:pt x="84" y="22"/>
                      </a:cubicBezTo>
                      <a:cubicBezTo>
                        <a:pt x="96" y="19"/>
                        <a:pt x="93" y="0"/>
                        <a:pt x="80" y="2"/>
                      </a:cubicBezTo>
                      <a:cubicBezTo>
                        <a:pt x="58" y="6"/>
                        <a:pt x="35" y="10"/>
                        <a:pt x="12" y="14"/>
                      </a:cubicBezTo>
                      <a:cubicBezTo>
                        <a:pt x="0" y="16"/>
                        <a:pt x="3" y="36"/>
                        <a:pt x="16" y="3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5" name="文本框 44"/>
            <p:cNvSpPr txBox="1"/>
            <p:nvPr/>
          </p:nvSpPr>
          <p:spPr>
            <a:xfrm>
              <a:off x="4674235" y="2800350"/>
              <a:ext cx="3623945" cy="138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漂浮和沉底的时候，浮力与重力的关系是怎样的呢？</a:t>
              </a:r>
            </a:p>
          </p:txBody>
        </p:sp>
      </p:grpSp>
      <p:sp>
        <p:nvSpPr>
          <p:cNvPr id="39" name="圆角矩形 38"/>
          <p:cNvSpPr/>
          <p:nvPr/>
        </p:nvSpPr>
        <p:spPr>
          <a:xfrm>
            <a:off x="10130790" y="2832735"/>
            <a:ext cx="1714500" cy="73787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F</a:t>
            </a:r>
            <a:r>
              <a:rPr lang="zh-CN" altLang="en-US" sz="3600" i="1" baseline="-25000"/>
              <a:t>浮</a:t>
            </a:r>
            <a:r>
              <a:rPr lang="zh-CN" altLang="en-US" sz="3200"/>
              <a:t>＞</a:t>
            </a:r>
            <a:r>
              <a:rPr lang="en-US" altLang="zh-CN" sz="3200" i="1"/>
              <a:t>G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7954645" y="5760720"/>
            <a:ext cx="1714500" cy="737870"/>
          </a:xfrm>
          <a:prstGeom prst="roundRect">
            <a:avLst/>
          </a:prstGeom>
        </p:spPr>
        <p:style>
          <a:lnRef idx="2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F</a:t>
            </a:r>
            <a:r>
              <a:rPr lang="zh-CN" altLang="en-US" sz="3600" i="1" baseline="-25000"/>
              <a:t>浮</a:t>
            </a:r>
            <a:r>
              <a:rPr lang="zh-CN" altLang="en-US" sz="3600"/>
              <a:t>＜</a:t>
            </a:r>
            <a:r>
              <a:rPr lang="en-US" altLang="zh-CN" sz="3200" i="1"/>
              <a:t>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41997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6.7,&quot;left&quot;:60.95,&quot;top&quot;:232,&quot;width&quot;:831.4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20*332"/>
  <p:tag name="TABLE_ENDDRAG_RECT" val="82*192*820*3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41997],&quot;65&quot;:[20205081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1416</Words>
  <Application>Microsoft Office PowerPoint</Application>
  <PresentationFormat>宽屏</PresentationFormat>
  <Paragraphs>167</Paragraphs>
  <Slides>25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方正教材规范楷体_GBK</vt:lpstr>
      <vt:lpstr>Cambria Math</vt:lpstr>
      <vt:lpstr>Arial</vt:lpstr>
      <vt:lpstr>微软雅黑</vt:lpstr>
      <vt:lpstr>宋体</vt:lpstr>
      <vt:lpstr>Times New Roman</vt:lpstr>
      <vt:lpstr>Calibri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2025-04-16T02:36:50Z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