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2"/>
    <p:sldId id="268" r:id="rId3"/>
    <p:sldId id="269" r:id="rId4"/>
    <p:sldId id="270" r:id="rId5"/>
    <p:sldId id="308" r:id="rId6"/>
    <p:sldId id="271" r:id="rId7"/>
    <p:sldId id="272" r:id="rId8"/>
    <p:sldId id="309" r:id="rId9"/>
    <p:sldId id="274" r:id="rId10"/>
    <p:sldId id="275" r:id="rId11"/>
    <p:sldId id="276" r:id="rId12"/>
    <p:sldId id="277" r:id="rId13"/>
    <p:sldId id="278" r:id="rId14"/>
    <p:sldId id="310" r:id="rId15"/>
    <p:sldId id="279" r:id="rId16"/>
    <p:sldId id="311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19" r:id="rId34"/>
    <p:sldId id="296" r:id="rId35"/>
    <p:sldId id="318" r:id="rId36"/>
    <p:sldId id="297" r:id="rId37"/>
    <p:sldId id="298" r:id="rId38"/>
    <p:sldId id="322" r:id="rId39"/>
    <p:sldId id="299" r:id="rId40"/>
    <p:sldId id="300" r:id="rId41"/>
    <p:sldId id="313" r:id="rId42"/>
    <p:sldId id="314" r:id="rId43"/>
    <p:sldId id="315" r:id="rId44"/>
    <p:sldId id="316" r:id="rId45"/>
    <p:sldId id="317" r:id="rId46"/>
    <p:sldId id="301" r:id="rId47"/>
    <p:sldId id="302" r:id="rId48"/>
    <p:sldId id="320" r:id="rId49"/>
    <p:sldId id="324" r:id="rId50"/>
    <p:sldId id="323" r:id="rId5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0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6F1934-DEC5-4245-8341-EB0439E4703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2018/6/11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295843101&amp;tn=baiduimagedetail&amp;word=&#26472;&#31435;&#20255;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.baidu.com/i?ct=503316480&amp;z=569143851&amp;tn=baiduimagedetail&amp;word=&#31070;&#24030;&#20116;&#21495;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http://image.baidu.com/i?ct=503316480&amp;z=410729202&amp;tn=baiduimagedetail&amp;word=&#31070;&#24030;&#20116;&#21495;" TargetMode="Externa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ksedu.cn/xxzhy/yfsyxx/images/kj/sc/BD04956_.gi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file:///H:\&#26032;&#24314;&#25991;&#20214;&#22841;\15.5&#26426;&#26800;&#33021;&#21450;&#20854;&#36716;&#21270;\&#21160;&#33021;&#19982;&#21183;&#33021;&#30340;&#36716;&#21270;.mpg" TargetMode="External"/><Relationship Id="rId1" Type="http://schemas.openxmlformats.org/officeDocument/2006/relationships/vmlDrawing" Target="../drawings/vmlDrawing2.vml"/><Relationship Id="rId6" Type="http://schemas.microsoft.com/office/2007/relationships/media" Target="file:///H:\&#26032;&#24314;&#25991;&#20214;&#22841;\15.5&#26426;&#26800;&#33021;&#21450;&#20854;&#36716;&#21270;\&#21160;&#33021;&#19982;&#21183;&#33021;&#30340;&#36716;&#21270;.mpg" TargetMode="External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995363" y="2066925"/>
            <a:ext cx="70754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rgbClr val="333333"/>
                </a:solidFill>
              </a:rPr>
              <a:t>机械能及其转化</a:t>
            </a:r>
            <a:endParaRPr lang="en-US" altLang="zh-CN" sz="6000" b="1" dirty="0">
              <a:solidFill>
                <a:srgbClr val="333333"/>
              </a:solidFill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3708400" y="1131888"/>
            <a:ext cx="1882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第四节</a:t>
            </a:r>
            <a:endParaRPr lang="en-US" altLang="zh-CN" sz="4400" b="1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71600" y="949900"/>
            <a:ext cx="60579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、摆球向下摆动过程中</a:t>
            </a: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1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重力势能变小</a:t>
            </a: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速度变大，摆锤的</a:t>
            </a:r>
            <a:r>
              <a:rPr lang="zh-CN" altLang="en-US" sz="21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动能变大</a:t>
            </a: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摆锤的</a:t>
            </a:r>
            <a:r>
              <a:rPr lang="zh-CN" altLang="en-US" sz="21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重力势能转化为动能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9794" y="966569"/>
            <a:ext cx="3098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35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3100" y="492700"/>
            <a:ext cx="45410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25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kumimoji="1" lang="zh-CN" altLang="en-US" sz="2400" b="1">
                <a:solidFill>
                  <a:srgbClr val="FF0000"/>
                </a:solidFill>
              </a:rPr>
              <a:t>单摆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动能和重力势能的转化</a:t>
            </a:r>
          </a:p>
        </p:txBody>
      </p:sp>
      <p:pic>
        <p:nvPicPr>
          <p:cNvPr id="8198" name="Picture 7" descr="10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07150"/>
            <a:ext cx="2914650" cy="2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43550" y="3121600"/>
            <a:ext cx="28575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35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229350" y="3293050"/>
            <a:ext cx="27940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5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143750" y="3121600"/>
            <a:ext cx="277495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5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428750" y="1978600"/>
            <a:ext cx="4698206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100" b="1"/>
              <a:t>2</a:t>
            </a:r>
            <a:r>
              <a:rPr lang="zh-CN" altLang="en-US" sz="2100" b="1"/>
              <a:t>、当摆球过中点向上运动过程中</a:t>
            </a:r>
            <a:r>
              <a:rPr lang="en-US" altLang="zh-CN" sz="2100" b="1"/>
              <a:t>,</a:t>
            </a:r>
            <a:r>
              <a:rPr lang="zh-CN" altLang="en-US" sz="2100" b="1"/>
              <a:t>速度变小</a:t>
            </a:r>
            <a:r>
              <a:rPr lang="en-US" altLang="zh-CN" sz="2100" b="1"/>
              <a:t>,</a:t>
            </a:r>
            <a:r>
              <a:rPr lang="zh-CN" altLang="en-US" sz="2100" b="1"/>
              <a:t>摆球的</a:t>
            </a:r>
            <a:r>
              <a:rPr lang="zh-CN" altLang="en-US" sz="2100" b="1">
                <a:solidFill>
                  <a:srgbClr val="FF0000"/>
                </a:solidFill>
              </a:rPr>
              <a:t>动能变小</a:t>
            </a:r>
            <a:r>
              <a:rPr lang="en-US" altLang="zh-CN" sz="2100" b="1"/>
              <a:t>,</a:t>
            </a:r>
            <a:r>
              <a:rPr lang="zh-CN" altLang="en-US" sz="2100" b="1">
                <a:solidFill>
                  <a:srgbClr val="FF0000"/>
                </a:solidFill>
              </a:rPr>
              <a:t>重力势能变大</a:t>
            </a:r>
            <a:r>
              <a:rPr lang="zh-CN" altLang="en-US" sz="2100" b="1"/>
              <a:t>，摆球的</a:t>
            </a:r>
            <a:r>
              <a:rPr lang="zh-CN" altLang="en-US" sz="2100" b="1">
                <a:solidFill>
                  <a:srgbClr val="FF0000"/>
                </a:solidFill>
              </a:rPr>
              <a:t>动能转化为重力势能</a:t>
            </a:r>
          </a:p>
          <a:p>
            <a:endParaRPr lang="en-US" altLang="zh-CN" sz="21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31194" y="4281269"/>
            <a:ext cx="3098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35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143000" y="3007300"/>
            <a:ext cx="457200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100" b="1">
                <a:latin typeface="Times New Roman" panose="02020603050405020304" pitchFamily="2" charset="0"/>
              </a:rPr>
              <a:t>结论</a:t>
            </a:r>
            <a:r>
              <a:rPr kumimoji="1" lang="en-US" altLang="zh-CN" sz="2100" b="1">
                <a:latin typeface="Times New Roman" panose="02020603050405020304" pitchFamily="2" charset="0"/>
              </a:rPr>
              <a:t>:</a:t>
            </a: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pitchFamily="2" charset="0"/>
              </a:rPr>
              <a:t>动能</a:t>
            </a:r>
            <a:r>
              <a:rPr kumimoji="1" lang="zh-CN" altLang="en-US" sz="2100" b="1">
                <a:latin typeface="Times New Roman" panose="02020603050405020304" pitchFamily="2" charset="0"/>
              </a:rPr>
              <a:t>和</a:t>
            </a: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pitchFamily="2" charset="0"/>
              </a:rPr>
              <a:t>重力势能</a:t>
            </a:r>
            <a:r>
              <a:rPr kumimoji="1" lang="zh-CN" altLang="en-US" sz="2100" b="1">
                <a:latin typeface="Times New Roman" panose="02020603050405020304" pitchFamily="2" charset="0"/>
              </a:rPr>
              <a:t>可以</a:t>
            </a: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pitchFamily="2" charset="0"/>
              </a:rPr>
              <a:t>相互转化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2" charset="0"/>
              </a:rPr>
              <a:t>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314450" y="3521650"/>
            <a:ext cx="4171950" cy="10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accent2"/>
                </a:solidFill>
              </a:rPr>
              <a:t>说明：在理想情况下，</a:t>
            </a:r>
            <a:r>
              <a:rPr lang="en-US" altLang="zh-CN" sz="2100" b="1">
                <a:solidFill>
                  <a:schemeClr val="accent2"/>
                </a:solidFill>
              </a:rPr>
              <a:t>A</a:t>
            </a:r>
            <a:r>
              <a:rPr lang="zh-CN" altLang="en-US" sz="2100" b="1">
                <a:solidFill>
                  <a:schemeClr val="accent2"/>
                </a:solidFill>
              </a:rPr>
              <a:t>、</a:t>
            </a:r>
            <a:r>
              <a:rPr lang="en-US" altLang="zh-CN" sz="2100" b="1">
                <a:solidFill>
                  <a:schemeClr val="accent2"/>
                </a:solidFill>
              </a:rPr>
              <a:t>C</a:t>
            </a:r>
            <a:r>
              <a:rPr lang="zh-CN" altLang="en-US" sz="2100" b="1">
                <a:solidFill>
                  <a:schemeClr val="accent2"/>
                </a:solidFill>
              </a:rPr>
              <a:t>等高。</a:t>
            </a:r>
          </a:p>
          <a:p>
            <a:r>
              <a:rPr lang="zh-CN" altLang="en-US" sz="2100" b="1">
                <a:solidFill>
                  <a:schemeClr val="accent2"/>
                </a:solidFill>
              </a:rPr>
              <a:t>但实际情况下，每次上升的高度</a:t>
            </a:r>
          </a:p>
          <a:p>
            <a:r>
              <a:rPr lang="zh-CN" altLang="en-US" sz="2100" b="1">
                <a:solidFill>
                  <a:schemeClr val="accent2"/>
                </a:solidFill>
              </a:rPr>
              <a:t>都比上次要低。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143250" y="4150300"/>
            <a:ext cx="2743200" cy="4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</a:rPr>
              <a:t>(</a:t>
            </a:r>
            <a:r>
              <a:rPr lang="zh-CN" altLang="en-US" sz="2100" b="1">
                <a:solidFill>
                  <a:srgbClr val="FF0000"/>
                </a:solidFill>
              </a:rPr>
              <a:t>原因是存在空气阻力</a:t>
            </a:r>
            <a:r>
              <a:rPr lang="en-US" altLang="zh-CN" sz="21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46194" y="3491885"/>
            <a:ext cx="27813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50" b="1">
                <a:solidFill>
                  <a:srgbClr val="FF00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202" grpId="0" bldLvl="0" animBg="1"/>
      <p:bldP spid="8204" grpId="0" bldLvl="0" animBg="1"/>
      <p:bldP spid="8205" grpId="0" bldLvl="0" animBg="1"/>
      <p:bldP spid="820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07219"/>
            <a:ext cx="6172200" cy="456010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chemeClr val="tx1"/>
                </a:solidFill>
              </a:rPr>
              <a:t>活动：观察小球的摆动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type="tbl" idx="1"/>
          </p:nvPr>
        </p:nvGraphicFramePr>
        <p:xfrm>
          <a:off x="1485900" y="1209675"/>
          <a:ext cx="6049010" cy="3134360"/>
        </p:xfrm>
        <a:graphic>
          <a:graphicData uri="http://schemas.openxmlformats.org/drawingml/2006/table">
            <a:tbl>
              <a:tblPr/>
              <a:tblGrid>
                <a:gridCol w="1282065"/>
                <a:gridCol w="1222375"/>
                <a:gridCol w="1450340"/>
                <a:gridCol w="996315"/>
                <a:gridCol w="1097915"/>
              </a:tblGrid>
              <a:tr h="51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重力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势能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速度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点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点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最低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点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至</a:t>
                      </a: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至</a:t>
                      </a: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601391" y="1006079"/>
          <a:ext cx="1985963" cy="2159794"/>
        </p:xfrm>
        <a:graphic>
          <a:graphicData uri="http://schemas.openxmlformats.org/presentationml/2006/ole">
            <p:oleObj spid="_x0000_s2084" name="Flash 影片" r:id="rId3" imgW="1577160" imgH="1713960" progId="">
              <p:embed/>
            </p:oleObj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39803" y="1653778"/>
            <a:ext cx="97274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latin typeface="Times New Roman" panose="02020603050405020304" pitchFamily="2" charset="0"/>
              </a:rPr>
              <a:t>A---B</a:t>
            </a: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r>
              <a:rPr kumimoji="1" lang="en-US" altLang="zh-CN" b="1">
                <a:latin typeface="Times New Roman" panose="02020603050405020304" pitchFamily="2" charset="0"/>
              </a:rPr>
              <a:t>B---C</a:t>
            </a: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r>
              <a:rPr kumimoji="1" lang="en-US" altLang="zh-CN" b="1">
                <a:latin typeface="Times New Roman" panose="02020603050405020304" pitchFamily="2" charset="0"/>
              </a:rPr>
              <a:t>C---B</a:t>
            </a: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endParaRPr kumimoji="1" lang="en-US" altLang="zh-CN" b="1">
              <a:latin typeface="Times New Roman" panose="02020603050405020304" pitchFamily="2" charset="0"/>
            </a:endParaRPr>
          </a:p>
          <a:p>
            <a:r>
              <a:rPr kumimoji="1" lang="en-US" altLang="zh-CN" b="1">
                <a:latin typeface="Times New Roman" panose="02020603050405020304" pitchFamily="2" charset="0"/>
              </a:rPr>
              <a:t>B---A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28047" y="1600200"/>
            <a:ext cx="2240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rgbClr val="000099"/>
                </a:solidFill>
                <a:latin typeface="Times New Roman" panose="02020603050405020304" pitchFamily="2" charset="0"/>
              </a:rPr>
              <a:t>重力势能转化为动能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28047" y="3274219"/>
            <a:ext cx="2240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rgbClr val="000099"/>
                </a:solidFill>
                <a:latin typeface="Times New Roman" panose="02020603050405020304" pitchFamily="2" charset="0"/>
              </a:rPr>
              <a:t>重力势能转化为动能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28047" y="2463403"/>
            <a:ext cx="2240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rgbClr val="000099"/>
                </a:solidFill>
                <a:latin typeface="Times New Roman" panose="02020603050405020304" pitchFamily="2" charset="0"/>
              </a:rPr>
              <a:t>动能转化为重力势能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19700" y="4083844"/>
            <a:ext cx="2240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rgbClr val="000099"/>
                </a:solidFill>
                <a:latin typeface="Times New Roman" panose="02020603050405020304" pitchFamily="2" charset="0"/>
              </a:rPr>
              <a:t>动能转化为重力势能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07315" y="2571909"/>
            <a:ext cx="1371600" cy="628650"/>
          </a:xfrm>
          <a:prstGeom prst="wedgeRoundRectCallout">
            <a:avLst>
              <a:gd name="adj1" fmla="val 76912"/>
              <a:gd name="adj2" fmla="val -68560"/>
              <a:gd name="adj3" fmla="val 16667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势能最大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动能为零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467360" y="3436144"/>
            <a:ext cx="1371600" cy="628650"/>
          </a:xfrm>
          <a:prstGeom prst="wedgeRoundRectCallout">
            <a:avLst>
              <a:gd name="adj1" fmla="val 89759"/>
              <a:gd name="adj2" fmla="val -130301"/>
              <a:gd name="adj3" fmla="val 16667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动能最大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势能最小</a:t>
            </a: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2195513" y="3363357"/>
            <a:ext cx="1371600" cy="628650"/>
          </a:xfrm>
          <a:prstGeom prst="wedgeRoundRectCallout">
            <a:avLst>
              <a:gd name="adj1" fmla="val 27778"/>
              <a:gd name="adj2" fmla="val -138824"/>
              <a:gd name="adj3" fmla="val 16667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势能最大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动能为零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420190" y="915591"/>
            <a:ext cx="3765947" cy="41148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、动能和重力势能相互转化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 autoUpdateAnimBg="0"/>
      <p:bldP spid="11269" grpId="0" bldLvl="0" animBg="1" autoUpdateAnimBg="0"/>
      <p:bldP spid="11270" grpId="0" bldLvl="0" animBg="1" autoUpdateAnimBg="0"/>
      <p:bldP spid="11271" grpId="0" bldLvl="0" animBg="1" autoUpdateAnimBg="0"/>
      <p:bldP spid="43020" grpId="0" bldLvl="0" animBg="1"/>
      <p:bldP spid="43021" grpId="0" bldLvl="0" animBg="1"/>
      <p:bldP spid="4303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14194309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1" y="930841"/>
            <a:ext cx="4446494" cy="326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660" y="4177630"/>
            <a:ext cx="655193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700" b="1" dirty="0">
                <a:latin typeface="Times New Roman" panose="02020603050405020304" pitchFamily="2" charset="0"/>
              </a:rPr>
              <a:t>滚摆旋转着上升，越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转越</a:t>
            </a:r>
            <a:r>
              <a:rPr kumimoji="1" lang="zh-CN" altLang="en-US" sz="2700" b="1" dirty="0" smtClean="0">
                <a:solidFill>
                  <a:srgbClr val="FF3300"/>
                </a:solidFill>
                <a:latin typeface="Times New Roman" panose="02020603050405020304" pitchFamily="2" charset="0"/>
              </a:rPr>
              <a:t>慢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，</a:t>
            </a:r>
            <a:r>
              <a:rPr kumimoji="1" lang="zh-CN" altLang="en-US" sz="2700" b="1" dirty="0">
                <a:latin typeface="Times New Roman" panose="02020603050405020304" pitchFamily="2" charset="0"/>
              </a:rPr>
              <a:t>此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过程</a:t>
            </a:r>
            <a:r>
              <a:rPr kumimoji="1" lang="zh-CN" altLang="en-US" sz="2700" b="1" dirty="0" smtClean="0">
                <a:solidFill>
                  <a:srgbClr val="FF3300"/>
                </a:solidFill>
                <a:latin typeface="Times New Roman" panose="02020603050405020304" pitchFamily="2" charset="0"/>
              </a:rPr>
              <a:t>动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能转化为</a:t>
            </a:r>
            <a:r>
              <a:rPr kumimoji="1" lang="zh-CN" altLang="en-US" sz="2700" b="1" dirty="0" smtClean="0">
                <a:solidFill>
                  <a:srgbClr val="FF3300"/>
                </a:solidFill>
                <a:latin typeface="Times New Roman" panose="02020603050405020304" pitchFamily="2" charset="0"/>
              </a:rPr>
              <a:t>重力势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能</a:t>
            </a:r>
            <a:r>
              <a:rPr kumimoji="1" lang="zh-CN" altLang="en-US" sz="2700" b="1" dirty="0">
                <a:latin typeface="Times New Roman" panose="02020603050405020304" pitchFamily="2" charset="0"/>
              </a:rPr>
              <a:t>。</a:t>
            </a:r>
            <a:r>
              <a:rPr kumimoji="1" lang="zh-CN" altLang="en-US" sz="2700" b="1" dirty="0" smtClean="0">
                <a:latin typeface="Times New Roman" panose="02020603050405020304" pitchFamily="2" charset="0"/>
              </a:rPr>
              <a:t>若是旋转</a:t>
            </a:r>
            <a:r>
              <a:rPr kumimoji="1" lang="zh-CN" altLang="en-US" sz="2700" b="1" dirty="0">
                <a:latin typeface="Times New Roman" panose="02020603050405020304" pitchFamily="2" charset="0"/>
              </a:rPr>
              <a:t>着下降呢？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3100" y="327590"/>
            <a:ext cx="45410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25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二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滚摆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动能和重力势能的转化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228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112" y="2232148"/>
            <a:ext cx="1050131" cy="25384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266" name="文本框 12290"/>
          <p:cNvSpPr txBox="1"/>
          <p:nvPr/>
        </p:nvSpPr>
        <p:spPr>
          <a:xfrm>
            <a:off x="1475820" y="1799555"/>
            <a:ext cx="756047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滚摆</a:t>
            </a:r>
          </a:p>
        </p:txBody>
      </p:sp>
      <p:grpSp>
        <p:nvGrpSpPr>
          <p:cNvPr id="12292" name="组合 12291"/>
          <p:cNvGrpSpPr/>
          <p:nvPr/>
        </p:nvGrpSpPr>
        <p:grpSpPr>
          <a:xfrm>
            <a:off x="3491627" y="2259930"/>
            <a:ext cx="1051322" cy="2022872"/>
            <a:chOff x="0" y="-37"/>
            <a:chExt cx="883" cy="1699"/>
          </a:xfrm>
        </p:grpSpPr>
        <p:pic>
          <p:nvPicPr>
            <p:cNvPr id="11268" name="图片 1229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7"/>
              <a:ext cx="883" cy="165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1269" name="直接连接符 12293"/>
            <p:cNvSpPr/>
            <p:nvPr/>
          </p:nvSpPr>
          <p:spPr>
            <a:xfrm>
              <a:off x="260" y="1450"/>
              <a:ext cx="1" cy="212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 anchor="t"/>
            <a:lstStyle/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295" name="组合 12294"/>
          <p:cNvGrpSpPr/>
          <p:nvPr/>
        </p:nvGrpSpPr>
        <p:grpSpPr>
          <a:xfrm>
            <a:off x="2341721" y="1944017"/>
            <a:ext cx="1135856" cy="2012156"/>
            <a:chOff x="-12" y="-60"/>
            <a:chExt cx="954" cy="1690"/>
          </a:xfrm>
        </p:grpSpPr>
        <p:pic>
          <p:nvPicPr>
            <p:cNvPr id="11271" name="图片 1229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" y="176"/>
              <a:ext cx="954" cy="145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1272" name="文本框 12296"/>
            <p:cNvSpPr txBox="1"/>
            <p:nvPr/>
          </p:nvSpPr>
          <p:spPr>
            <a:xfrm>
              <a:off x="107" y="-60"/>
              <a:ext cx="725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3500" rIns="13500"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初始态</a:t>
              </a:r>
              <a:endParaRPr lang="en-US" altLang="x-none" sz="21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298" name="组合 12297"/>
          <p:cNvGrpSpPr/>
          <p:nvPr/>
        </p:nvGrpSpPr>
        <p:grpSpPr>
          <a:xfrm>
            <a:off x="4500007" y="2232148"/>
            <a:ext cx="1050131" cy="2859882"/>
            <a:chOff x="0" y="0"/>
            <a:chExt cx="882" cy="2402"/>
          </a:xfrm>
        </p:grpSpPr>
        <p:pic>
          <p:nvPicPr>
            <p:cNvPr id="11274" name="图片 1229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2" cy="213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1275" name="文本框 12299"/>
            <p:cNvSpPr txBox="1"/>
            <p:nvPr/>
          </p:nvSpPr>
          <p:spPr>
            <a:xfrm>
              <a:off x="121" y="2056"/>
              <a:ext cx="725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3500" rIns="13500"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最低点</a:t>
              </a:r>
            </a:p>
          </p:txBody>
        </p:sp>
      </p:grpSp>
      <p:sp>
        <p:nvSpPr>
          <p:cNvPr id="12301" name="直接连接符 12300"/>
          <p:cNvSpPr/>
          <p:nvPr/>
        </p:nvSpPr>
        <p:spPr>
          <a:xfrm>
            <a:off x="2483644" y="4319949"/>
            <a:ext cx="1999060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02" name="组合 12301"/>
          <p:cNvGrpSpPr/>
          <p:nvPr/>
        </p:nvGrpSpPr>
        <p:grpSpPr>
          <a:xfrm>
            <a:off x="5508070" y="2233339"/>
            <a:ext cx="1070372" cy="2024063"/>
            <a:chOff x="0" y="1"/>
            <a:chExt cx="899" cy="1700"/>
          </a:xfrm>
        </p:grpSpPr>
        <p:grpSp>
          <p:nvGrpSpPr>
            <p:cNvPr id="11278" name="组合 12302"/>
            <p:cNvGrpSpPr/>
            <p:nvPr/>
          </p:nvGrpSpPr>
          <p:grpSpPr>
            <a:xfrm>
              <a:off x="0" y="1"/>
              <a:ext cx="899" cy="1637"/>
              <a:chOff x="0" y="1"/>
              <a:chExt cx="899" cy="1637"/>
            </a:xfrm>
          </p:grpSpPr>
          <p:pic>
            <p:nvPicPr>
              <p:cNvPr id="11279" name="图片 1230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1"/>
                <a:ext cx="899" cy="163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1280" name="直接连接符 12304"/>
              <p:cNvSpPr/>
              <p:nvPr/>
            </p:nvSpPr>
            <p:spPr>
              <a:xfrm flipH="1">
                <a:off x="130" y="1225"/>
                <a:ext cx="23" cy="13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/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1" name="直接连接符 12305"/>
              <p:cNvSpPr/>
              <p:nvPr/>
            </p:nvSpPr>
            <p:spPr>
              <a:xfrm>
                <a:off x="743" y="1270"/>
                <a:ext cx="22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/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82" name="直接连接符 12306"/>
            <p:cNvSpPr/>
            <p:nvPr/>
          </p:nvSpPr>
          <p:spPr>
            <a:xfrm flipH="1" flipV="1">
              <a:off x="584" y="1474"/>
              <a:ext cx="0" cy="22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 anchor="t"/>
            <a:lstStyle/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83" name="直接连接符 12307"/>
          <p:cNvSpPr/>
          <p:nvPr/>
        </p:nvSpPr>
        <p:spPr>
          <a:xfrm>
            <a:off x="7461647" y="3580968"/>
            <a:ext cx="0" cy="5476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09" name="组合 12308"/>
          <p:cNvGrpSpPr/>
          <p:nvPr/>
        </p:nvGrpSpPr>
        <p:grpSpPr>
          <a:xfrm>
            <a:off x="6589474" y="2237308"/>
            <a:ext cx="1206104" cy="2125266"/>
            <a:chOff x="1" y="-56"/>
            <a:chExt cx="1013" cy="1785"/>
          </a:xfrm>
        </p:grpSpPr>
        <p:sp>
          <p:nvSpPr>
            <p:cNvPr id="11285" name="文本框 12309"/>
            <p:cNvSpPr txBox="1"/>
            <p:nvPr/>
          </p:nvSpPr>
          <p:spPr>
            <a:xfrm>
              <a:off x="136" y="1383"/>
              <a:ext cx="725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3500" rIns="13500"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最高点</a:t>
              </a:r>
            </a:p>
          </p:txBody>
        </p:sp>
        <p:pic>
          <p:nvPicPr>
            <p:cNvPr id="11286" name="图片 123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" y="-56"/>
              <a:ext cx="1013" cy="1439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12" name="直接连接符 12311"/>
          <p:cNvSpPr/>
          <p:nvPr/>
        </p:nvSpPr>
        <p:spPr>
          <a:xfrm>
            <a:off x="3563382" y="3456667"/>
            <a:ext cx="2970609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8" name="圆角矩形 10"/>
          <p:cNvSpPr/>
          <p:nvPr/>
        </p:nvSpPr>
        <p:spPr>
          <a:xfrm>
            <a:off x="1475740" y="936034"/>
            <a:ext cx="6156722" cy="8370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lvl="0">
              <a:lnSpc>
                <a:spcPct val="125000"/>
              </a:lnSpc>
            </a:pPr>
            <a:r>
              <a:rPr lang="zh-CN" altLang="en-US" sz="2100" b="1" dirty="0">
                <a:solidFill>
                  <a:srgbClr val="FFFFFF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　    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观察滚摆的运动，想想滚摆在运动过程中动能</a:t>
            </a:r>
          </a:p>
          <a:p>
            <a:pPr lvl="0">
              <a:lnSpc>
                <a:spcPct val="120000"/>
              </a:lnSpc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和势能是如何变化的？</a:t>
            </a:r>
            <a:endParaRPr lang="zh-CN" altLang="en-US" sz="21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89" name="文本框 1"/>
          <p:cNvSpPr txBox="1"/>
          <p:nvPr/>
        </p:nvSpPr>
        <p:spPr>
          <a:xfrm>
            <a:off x="971600" y="339502"/>
            <a:ext cx="155448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想想做做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71700" y="400050"/>
            <a:ext cx="520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二、滚摆的动能和重力势能的转化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55650" y="771525"/>
            <a:ext cx="565785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，滚摆旋转向上运动过程中，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动能减小</a:t>
            </a: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重力势能增大，动能转化为重力势能</a:t>
            </a:r>
          </a:p>
          <a:p>
            <a:endParaRPr lang="en-US" altLang="zh-CN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8" name="Picture 6" descr="10-5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0" contrast="8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5900"/>
            <a:ext cx="1643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02594" y="3331369"/>
            <a:ext cx="3098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35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5650" y="1851660"/>
            <a:ext cx="53613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，滚摆旋转向下运动过程中，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重力势能减小</a:t>
            </a: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动能增大</a:t>
            </a:r>
            <a:r>
              <a:rPr lang="zh-CN" altLang="en-US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重力势能转化为动能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1505" y="3003550"/>
            <a:ext cx="58089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重力势能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相互转化</a:t>
            </a:r>
            <a:r>
              <a:rPr kumimoji="1"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43305" y="3580130"/>
            <a:ext cx="417195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accent2"/>
                </a:solidFill>
              </a:rPr>
              <a:t>说明：在理想情况下。每次应上升到原来的高度但实际情况下，每次上升的高度都比上次要低。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857750" y="4343400"/>
            <a:ext cx="274320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100" b="1">
                <a:solidFill>
                  <a:srgbClr val="FF0000"/>
                </a:solidFill>
                <a:latin typeface="+mn-ea"/>
              </a:rPr>
              <a:t>原因：存在阻力</a:t>
            </a:r>
            <a:r>
              <a:rPr lang="en-US" altLang="zh-CN" sz="2100">
                <a:solidFill>
                  <a:srgbClr val="FF0000"/>
                </a:solidFill>
                <a:latin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 animBg="1"/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21619" y="971947"/>
            <a:ext cx="246507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、滚摆（单摆）：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5367" name="对象 15366"/>
          <p:cNvGraphicFramePr>
            <a:graphicFrameLocks/>
          </p:cNvGraphicFramePr>
          <p:nvPr/>
        </p:nvGraphicFramePr>
        <p:xfrm>
          <a:off x="4356497" y="918369"/>
          <a:ext cx="529828" cy="431006"/>
        </p:xfrm>
        <a:graphic>
          <a:graphicData uri="http://schemas.openxmlformats.org/presentationml/2006/ole">
            <p:oleObj spid="_x0000_s30724" r:id="rId3" imgW="216747" imgH="216747" progId="">
              <p:embed/>
            </p:oleObj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815953" y="971947"/>
            <a:ext cx="8686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动能：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4197" y="971947"/>
            <a:ext cx="8686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势能：</a:t>
            </a:r>
          </a:p>
        </p:txBody>
      </p:sp>
      <p:graphicFrame>
        <p:nvGraphicFramePr>
          <p:cNvPr id="15366" name="对象 15365"/>
          <p:cNvGraphicFramePr>
            <a:graphicFrameLocks/>
          </p:cNvGraphicFramePr>
          <p:nvPr/>
        </p:nvGraphicFramePr>
        <p:xfrm>
          <a:off x="5679281" y="863600"/>
          <a:ext cx="485775" cy="485775"/>
        </p:xfrm>
        <a:graphic>
          <a:graphicData uri="http://schemas.openxmlformats.org/presentationml/2006/ole">
            <p:oleObj spid="_x0000_s30723" r:id="rId4" imgW="216747" imgH="216747" progId="">
              <p:embed/>
            </p:oleObj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737122" y="1376760"/>
            <a:ext cx="1325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最高点时：</a:t>
            </a:r>
          </a:p>
        </p:txBody>
      </p:sp>
      <p:graphicFrame>
        <p:nvGraphicFramePr>
          <p:cNvPr id="15364" name="内容占位符 15363"/>
          <p:cNvGraphicFramePr>
            <a:graphicFrameLocks/>
          </p:cNvGraphicFramePr>
          <p:nvPr>
            <p:ph sz="quarter" idx="4294967295"/>
          </p:nvPr>
        </p:nvGraphicFramePr>
        <p:xfrm>
          <a:off x="0" y="1376363"/>
          <a:ext cx="1754188" cy="314325"/>
        </p:xfrm>
        <a:graphic>
          <a:graphicData uri="http://schemas.openxmlformats.org/presentationml/2006/ole">
            <p:oleObj spid="_x0000_s30722" r:id="rId5" imgW="1207024" imgH="215994" progId="">
              <p:embed/>
            </p:oleObj>
          </a:graphicData>
        </a:graphic>
      </p:graphicFrame>
      <p:graphicFrame>
        <p:nvGraphicFramePr>
          <p:cNvPr id="15368" name="内容占位符 15367"/>
          <p:cNvGraphicFramePr>
            <a:graphicFrameLocks/>
          </p:cNvGraphicFramePr>
          <p:nvPr>
            <p:ph sz="quarter" idx="4294967295"/>
          </p:nvPr>
        </p:nvGraphicFramePr>
        <p:xfrm>
          <a:off x="0" y="2509838"/>
          <a:ext cx="1957388" cy="350837"/>
        </p:xfrm>
        <a:graphic>
          <a:graphicData uri="http://schemas.openxmlformats.org/presentationml/2006/ole">
            <p:oleObj spid="_x0000_s30721" r:id="rId6" imgW="1207024" imgH="215994" progId="">
              <p:embed/>
            </p:oleObj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737122" y="1727994"/>
            <a:ext cx="10972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下降时：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55094" y="1727994"/>
            <a:ext cx="52120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重力势能减小，动能增大，重力势能转化为动能。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37122" y="2106613"/>
            <a:ext cx="10972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上升时：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81288" y="2106613"/>
            <a:ext cx="52755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动能减小，重力势能增大，动能转化为重力 势能。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64506" y="2537619"/>
            <a:ext cx="1325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最低点时：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1619" y="3105547"/>
            <a:ext cx="16306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、皮球落地</a:t>
            </a:r>
            <a:r>
              <a:rPr lang="zh-CN" altLang="en-US" sz="135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：</a:t>
            </a:r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5931" y="3618706"/>
            <a:ext cx="4700588" cy="1257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下降</a:t>
            </a:r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:(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      </a:t>
            </a:r>
            <a:r>
              <a:rPr lang="en-US" altLang="zh-CN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            </a:t>
            </a:r>
          </a:p>
          <a:p>
            <a:pPr lvl="0">
              <a:lnSpc>
                <a:spcPct val="90000"/>
              </a:lnSpc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着地形变：</a:t>
            </a:r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      </a:t>
            </a:r>
            <a:r>
              <a:rPr lang="en-US" altLang="zh-CN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</a:t>
            </a:r>
          </a:p>
          <a:p>
            <a:pPr lvl="0">
              <a:lnSpc>
                <a:spcPct val="90000"/>
              </a:lnSpc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恢复形变：</a:t>
            </a:r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      </a:t>
            </a:r>
            <a:r>
              <a:rPr lang="en-US" altLang="zh-CN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</a:t>
            </a:r>
          </a:p>
          <a:p>
            <a:pPr lvl="0">
              <a:lnSpc>
                <a:spcPct val="90000"/>
              </a:lnSpc>
            </a:pPr>
            <a:r>
              <a:rPr lang="zh-CN" altLang="en-US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上升：</a:t>
            </a:r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         </a:t>
            </a:r>
            <a:r>
              <a:rPr lang="en-US" altLang="zh-CN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sz="2100" u="sng" dirty="0"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885" y="459105"/>
            <a:ext cx="520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二、滚摆的动能和重力势能的转化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71663" y="760810"/>
            <a:ext cx="570738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000" b="1">
                <a:solidFill>
                  <a:srgbClr val="FF3300"/>
                </a:solidFill>
                <a:latin typeface="Times New Roman" panose="02020603050405020304" pitchFamily="2" charset="0"/>
              </a:rPr>
              <a:t>通过以上两个实验可以说明什么</a:t>
            </a:r>
            <a:r>
              <a:rPr kumimoji="1" lang="en-US" altLang="zh-CN" sz="3000" b="1">
                <a:solidFill>
                  <a:srgbClr val="FF3300"/>
                </a:solidFill>
                <a:latin typeface="Times New Roman" panose="02020603050405020304" pitchFamily="2" charset="0"/>
              </a:rPr>
              <a:t>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18085" y="1545431"/>
            <a:ext cx="551688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000" b="1">
                <a:solidFill>
                  <a:srgbClr val="FF3300"/>
                </a:solidFill>
                <a:latin typeface="Times New Roman" panose="02020603050405020304" pitchFamily="2" charset="0"/>
              </a:rPr>
              <a:t>动能和重力势能可以相互转化。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47813" y="2625328"/>
            <a:ext cx="627888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000" b="1">
                <a:latin typeface="Times New Roman" panose="02020603050405020304" pitchFamily="2" charset="0"/>
              </a:rPr>
              <a:t>既然动能与重力势能之间可以相互</a:t>
            </a:r>
          </a:p>
          <a:p>
            <a:r>
              <a:rPr kumimoji="1" lang="zh-CN" altLang="en-US" sz="3000" b="1">
                <a:latin typeface="Times New Roman" panose="02020603050405020304" pitchFamily="2" charset="0"/>
              </a:rPr>
              <a:t>转化，那么动能与弹性势能之间能</a:t>
            </a:r>
          </a:p>
          <a:p>
            <a:r>
              <a:rPr kumimoji="1" lang="zh-CN" altLang="en-US" sz="3000" b="1">
                <a:latin typeface="Times New Roman" panose="02020603050405020304" pitchFamily="2" charset="0"/>
              </a:rPr>
              <a:t>否相互转化？如果能，请你举出一</a:t>
            </a:r>
          </a:p>
          <a:p>
            <a:r>
              <a:rPr kumimoji="1" lang="zh-CN" altLang="en-US" sz="3000" b="1">
                <a:latin typeface="Times New Roman" panose="02020603050405020304" pitchFamily="2" charset="0"/>
              </a:rPr>
              <a:t>个动能和弹性势能相互转化的例子。</a:t>
            </a:r>
            <a:endParaRPr kumimoji="1" lang="zh-CN" altLang="en-US" sz="300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 autoUpdateAnimBg="0"/>
      <p:bldP spid="13316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739900" y="666115"/>
            <a:ext cx="4332605" cy="4311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66CCFF">
                  <a:gamma/>
                  <a:tint val="0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66CCFF"/>
            </a:solidFill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63395" y="699453"/>
            <a:ext cx="422910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25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（二）动能和弹性势能的转化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gray">
          <a:xfrm>
            <a:off x="1638300" y="1226344"/>
            <a:ext cx="5742385" cy="32789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FF99FF"/>
            </a:solidFill>
            <a:rou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 sz="1350"/>
          </a:p>
        </p:txBody>
      </p:sp>
      <p:pic>
        <p:nvPicPr>
          <p:cNvPr id="13317" name="Picture 5" descr="200881594043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10" y="1615679"/>
            <a:ext cx="1628775" cy="250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69531" y="1304925"/>
            <a:ext cx="3370660" cy="29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700" b="1">
                <a:solidFill>
                  <a:srgbClr val="003300"/>
                </a:solidFill>
                <a:ea typeface="楷体_GB2312" panose="02010609030101010101" pitchFamily="49" charset="-122"/>
              </a:rPr>
              <a:t>拉开的弓把箭射出去的过程中，弓的</a:t>
            </a:r>
            <a:r>
              <a:rPr lang="zh-CN" altLang="en-US" sz="2700" b="1">
                <a:solidFill>
                  <a:srgbClr val="FF0000"/>
                </a:solidFill>
                <a:ea typeface="楷体_GB2312" panose="02010609030101010101" pitchFamily="49" charset="-122"/>
              </a:rPr>
              <a:t>弹性势能减小</a:t>
            </a:r>
            <a:r>
              <a:rPr lang="zh-CN" altLang="en-US" sz="2700" b="1">
                <a:solidFill>
                  <a:srgbClr val="003300"/>
                </a:solidFill>
                <a:ea typeface="楷体_GB2312" panose="02010609030101010101" pitchFamily="49" charset="-122"/>
              </a:rPr>
              <a:t>，箭的</a:t>
            </a:r>
            <a:r>
              <a:rPr lang="zh-CN" altLang="en-US" sz="2700" b="1">
                <a:solidFill>
                  <a:srgbClr val="FF0000"/>
                </a:solidFill>
                <a:ea typeface="楷体_GB2312" panose="02010609030101010101" pitchFamily="49" charset="-122"/>
              </a:rPr>
              <a:t>动能增大</a:t>
            </a:r>
            <a:r>
              <a:rPr lang="zh-CN" altLang="en-US" sz="2700" b="1">
                <a:solidFill>
                  <a:srgbClr val="003300"/>
                </a:solidFill>
                <a:ea typeface="楷体_GB2312" panose="02010609030101010101" pitchFamily="49" charset="-122"/>
              </a:rPr>
              <a:t>，弓的</a:t>
            </a:r>
            <a:r>
              <a:rPr lang="zh-CN" altLang="en-US" sz="2700" b="1">
                <a:solidFill>
                  <a:srgbClr val="FF0000"/>
                </a:solidFill>
                <a:ea typeface="楷体_GB2312" panose="02010609030101010101" pitchFamily="49" charset="-122"/>
              </a:rPr>
              <a:t>弹性势能转化为箭的动能</a:t>
            </a:r>
            <a:r>
              <a:rPr lang="en-US" altLang="zh-CN" sz="2700" b="1">
                <a:solidFill>
                  <a:srgbClr val="FF0000"/>
                </a:solidFill>
                <a:ea typeface="楷体_GB2312" panose="0201060903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ChangeArrowheads="1"/>
          </p:cNvSpPr>
          <p:nvPr/>
        </p:nvSpPr>
        <p:spPr bwMode="auto">
          <a:xfrm>
            <a:off x="1645444" y="793284"/>
            <a:ext cx="5751910" cy="175379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99CCFF">
                  <a:alpha val="49001"/>
                </a:srgbClr>
              </a:gs>
              <a:gs pos="50000">
                <a:srgbClr val="FFFFFF"/>
              </a:gs>
              <a:gs pos="100000">
                <a:srgbClr val="99CCFF">
                  <a:alpha val="49001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chemeClr val="hlink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1350"/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18085" y="827811"/>
            <a:ext cx="5370909" cy="8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rgbClr val="003300"/>
                </a:solidFill>
                <a:ea typeface="楷体_GB2312" panose="02010609030101010101" pitchFamily="49" charset="-122"/>
              </a:rPr>
              <a:t>1</a:t>
            </a:r>
            <a:r>
              <a:rPr lang="zh-CN" altLang="en-US" b="1">
                <a:solidFill>
                  <a:srgbClr val="003300"/>
                </a:solidFill>
                <a:ea typeface="楷体_GB2312" panose="02010609030101010101" pitchFamily="49" charset="-122"/>
              </a:rPr>
              <a:t>，铁球压缩弹簧过程中，铁球的</a:t>
            </a:r>
            <a:r>
              <a:rPr lang="zh-CN" altLang="en-US" b="1">
                <a:solidFill>
                  <a:srgbClr val="FF0000"/>
                </a:solidFill>
                <a:ea typeface="楷体_GB2312" panose="02010609030101010101" pitchFamily="49" charset="-122"/>
              </a:rPr>
              <a:t>动能减小</a:t>
            </a:r>
            <a:r>
              <a:rPr lang="zh-CN" altLang="en-US" b="1">
                <a:solidFill>
                  <a:srgbClr val="003300"/>
                </a:solidFill>
                <a:ea typeface="楷体_GB2312" panose="02010609030101010101" pitchFamily="49" charset="-122"/>
              </a:rPr>
              <a:t>，弹簧的</a:t>
            </a:r>
            <a:r>
              <a:rPr lang="zh-CN" altLang="en-US" b="1">
                <a:solidFill>
                  <a:srgbClr val="FF0000"/>
                </a:solidFill>
                <a:ea typeface="楷体_GB2312" panose="02010609030101010101" pitchFamily="49" charset="-122"/>
              </a:rPr>
              <a:t>弹性势能增大</a:t>
            </a:r>
            <a:r>
              <a:rPr lang="zh-CN" altLang="en-US" b="1">
                <a:solidFill>
                  <a:srgbClr val="003300"/>
                </a:solidFill>
                <a:ea typeface="楷体_GB2312" panose="02010609030101010101" pitchFamily="49" charset="-122"/>
              </a:rPr>
              <a:t>，</a:t>
            </a:r>
            <a:r>
              <a:rPr lang="zh-CN" altLang="en-US" b="1">
                <a:solidFill>
                  <a:srgbClr val="FF0000"/>
                </a:solidFill>
                <a:ea typeface="楷体_GB2312" panose="02010609030101010101" pitchFamily="49" charset="-122"/>
              </a:rPr>
              <a:t>动能转化为弹性势能</a:t>
            </a:r>
          </a:p>
        </p:txBody>
      </p:sp>
      <p:pic>
        <p:nvPicPr>
          <p:cNvPr id="14340" name="Picture 4" descr="426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"/>
          <a:stretch>
            <a:fillRect/>
          </a:stretch>
        </p:blipFill>
        <p:spPr bwMode="auto">
          <a:xfrm>
            <a:off x="3357563" y="3091986"/>
            <a:ext cx="4454797" cy="2072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9844" y="403949"/>
            <a:ext cx="3098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35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43100" y="387280"/>
            <a:ext cx="422910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25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（二）</a:t>
            </a:r>
            <a:r>
              <a:rPr kumimoji="1" lang="zh-CN" altLang="en-US" sz="2025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动能和弹性势能的转化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85950" y="1530280"/>
            <a:ext cx="5715000" cy="113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rgbClr val="003300"/>
                </a:solidFill>
              </a:rPr>
              <a:t>2</a:t>
            </a:r>
            <a:r>
              <a:rPr lang="zh-CN" altLang="en-US" b="1">
                <a:solidFill>
                  <a:srgbClr val="003300"/>
                </a:solidFill>
              </a:rPr>
              <a:t>，弹簧恢复过程中，弹簧的</a:t>
            </a:r>
            <a:r>
              <a:rPr lang="zh-CN" altLang="en-US" b="1">
                <a:solidFill>
                  <a:srgbClr val="FF0000"/>
                </a:solidFill>
              </a:rPr>
              <a:t>弹性势能减小</a:t>
            </a:r>
            <a:r>
              <a:rPr lang="zh-CN" altLang="en-US" b="1">
                <a:solidFill>
                  <a:srgbClr val="003300"/>
                </a:solidFill>
              </a:rPr>
              <a:t>，铁球的</a:t>
            </a:r>
            <a:r>
              <a:rPr lang="zh-CN" altLang="en-US" b="1">
                <a:solidFill>
                  <a:srgbClr val="FF0000"/>
                </a:solidFill>
              </a:rPr>
              <a:t>动能增大</a:t>
            </a:r>
            <a:r>
              <a:rPr lang="zh-CN" altLang="en-US" b="1">
                <a:solidFill>
                  <a:srgbClr val="003300"/>
                </a:solidFill>
              </a:rPr>
              <a:t>，</a:t>
            </a:r>
            <a:r>
              <a:rPr lang="zh-CN" altLang="en-US" b="1">
                <a:solidFill>
                  <a:srgbClr val="FF0000"/>
                </a:solidFill>
              </a:rPr>
              <a:t>弹性势能转化为动能</a:t>
            </a:r>
          </a:p>
          <a:p>
            <a:endParaRPr lang="en-US" altLang="zh-CN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73994" y="2592318"/>
            <a:ext cx="4583906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100"/>
              <a:t>结论：</a:t>
            </a:r>
            <a:r>
              <a:rPr kumimoji="1" lang="zh-CN" altLang="en-US" sz="2100" b="1">
                <a:solidFill>
                  <a:srgbClr val="FF0000"/>
                </a:solidFill>
              </a:rPr>
              <a:t>动能和弹性势能可以相互转化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  <p:bldP spid="14343" grpId="0" bldLvl="0" animBg="1"/>
      <p:bldP spid="1434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神舟五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8004"/>
            <a:ext cx="3294460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39803" y="411956"/>
            <a:ext cx="3861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神舟五号飞船在太空中遨游</a:t>
            </a:r>
          </a:p>
        </p:txBody>
      </p:sp>
      <p:pic>
        <p:nvPicPr>
          <p:cNvPr id="6148" name="Picture 4" descr="神舟七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" y="2500233"/>
            <a:ext cx="3429000" cy="2280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1707515"/>
            <a:ext cx="34028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神舟七号卫星发射瞬间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张娟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" y="1077878"/>
            <a:ext cx="2294255" cy="3046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郭晶晶、吴敏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55" y="1079148"/>
            <a:ext cx="2269490" cy="3053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4281771"/>
            <a:ext cx="2511029" cy="3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latin typeface="Verdana" panose="020B0604030504040204" pitchFamily="34" charset="0"/>
              </a:rPr>
              <a:t>女子射箭冠军  张娟娟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92103" y="4282168"/>
            <a:ext cx="2268140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latin typeface="Verdana" panose="020B0604030504040204" pitchFamily="34" charset="0"/>
              </a:rPr>
              <a:t>女子双人三米板冠军</a:t>
            </a:r>
          </a:p>
          <a:p>
            <a:pPr>
              <a:spcBef>
                <a:spcPct val="50000"/>
              </a:spcBef>
            </a:pPr>
            <a:r>
              <a:rPr kumimoji="1" lang="zh-CN" altLang="en-US" b="1">
                <a:latin typeface="Verdana" panose="020B0604030504040204" pitchFamily="34" charset="0"/>
              </a:rPr>
              <a:t> 郭晶晶、吴敏霞</a:t>
            </a:r>
          </a:p>
        </p:txBody>
      </p:sp>
      <p:pic>
        <p:nvPicPr>
          <p:cNvPr id="14342" name="Picture 6" descr="伊辛巴耶娃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5" y="1079783"/>
            <a:ext cx="2292985" cy="3052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868035" y="4210333"/>
            <a:ext cx="2671445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latin typeface="Verdana" panose="020B0604030504040204" pitchFamily="34" charset="0"/>
              </a:rPr>
              <a:t>女子撑杆跳冠军</a:t>
            </a:r>
          </a:p>
          <a:p>
            <a:pPr>
              <a:spcBef>
                <a:spcPct val="50000"/>
              </a:spcBef>
            </a:pPr>
            <a:r>
              <a:rPr kumimoji="1" lang="zh-CN" altLang="en-US" b="1">
                <a:latin typeface="Verdana" panose="020B0604030504040204" pitchFamily="34" charset="0"/>
              </a:rPr>
              <a:t>伊辛巴耶娃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0700" y="483518"/>
            <a:ext cx="57334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Verdana" panose="020B0604030504040204" pitchFamily="34" charset="0"/>
              </a:rPr>
              <a:t>二、动能与弹性势能的转化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何雯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50056"/>
            <a:ext cx="2971800" cy="4243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630670" y="353695"/>
            <a:ext cx="55118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北京奥运会蹦床冠军  何雯娜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何雯娜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6" y="363266"/>
            <a:ext cx="2159794" cy="247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何雯娜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4219"/>
            <a:ext cx="2402681" cy="1869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何雯娜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510"/>
            <a:ext cx="2402681" cy="2807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何雯娜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855119"/>
            <a:ext cx="4400550" cy="2288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762375" y="411510"/>
            <a:ext cx="1835944" cy="2292548"/>
          </a:xfrm>
          <a:prstGeom prst="rect">
            <a:avLst/>
          </a:prstGeom>
          <a:solidFill>
            <a:srgbClr val="99FF33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1" lang="en-US" altLang="zh-CN" sz="3300" b="1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3300" b="1" dirty="0" smtClean="0">
                <a:solidFill>
                  <a:srgbClr val="FF3300"/>
                </a:solidFill>
                <a:latin typeface="Verdana" panose="020B0604030504040204" pitchFamily="34" charset="0"/>
              </a:rPr>
              <a:t>何雯娜</a:t>
            </a:r>
            <a:r>
              <a:rPr kumimoji="1" lang="zh-CN" altLang="en-US" sz="3300" b="1" dirty="0">
                <a:solidFill>
                  <a:srgbClr val="FF3300"/>
                </a:solidFill>
                <a:latin typeface="Verdana" panose="020B0604030504040204" pitchFamily="34" charset="0"/>
              </a:rPr>
              <a:t>蹦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300" b="1" dirty="0">
                <a:solidFill>
                  <a:srgbClr val="FF3300"/>
                </a:solidFill>
                <a:latin typeface="Verdana" panose="020B0604030504040204" pitchFamily="34" charset="0"/>
              </a:rPr>
              <a:t>床比赛精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300" b="1" dirty="0">
                <a:solidFill>
                  <a:srgbClr val="FF3300"/>
                </a:solidFill>
                <a:latin typeface="Verdana" panose="020B0604030504040204" pitchFamily="34" charset="0"/>
              </a:rPr>
              <a:t>彩瞬间</a:t>
            </a:r>
          </a:p>
          <a:p>
            <a:pPr algn="ctr"/>
            <a:endParaRPr kumimoji="1" lang="en-US" altLang="zh-CN" sz="33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蹦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5" y="1357977"/>
            <a:ext cx="5185410" cy="3662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87291" y="780603"/>
            <a:ext cx="210621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Verdana" panose="020B0604030504040204" pitchFamily="34" charset="0"/>
              </a:rPr>
              <a:t>议一议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0700" y="439132"/>
            <a:ext cx="57334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Verdana" panose="020B0604030504040204" pitchFamily="34" charset="0"/>
              </a:rPr>
              <a:t>二、动能与弹性势能的转化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03860" y="519113"/>
            <a:ext cx="448270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Verdana" panose="020B0604030504040204" pitchFamily="34" charset="0"/>
              </a:rPr>
              <a:t>1</a:t>
            </a:r>
            <a:r>
              <a:rPr kumimoji="1" lang="zh-CN" altLang="en-US" sz="2400" b="1">
                <a:latin typeface="Verdana" panose="020B0604030504040204" pitchFamily="34" charset="0"/>
              </a:rPr>
              <a:t>、运动员从空中下落时：重力势能转化为动能；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50281" y="1545431"/>
            <a:ext cx="4050506" cy="137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Verdana" panose="020B0604030504040204" pitchFamily="34" charset="0"/>
              </a:rPr>
              <a:t>2</a:t>
            </a:r>
            <a:r>
              <a:rPr kumimoji="1" lang="zh-CN" altLang="en-US" sz="2400" b="1">
                <a:latin typeface="Verdana" panose="020B0604030504040204" pitchFamily="34" charset="0"/>
              </a:rPr>
              <a:t>、落在蹦床上使蹦床变形：动能转化为弹性势能；</a:t>
            </a: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Verdana" panose="020B060403050404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95513" y="2356247"/>
            <a:ext cx="4104085" cy="137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Verdana" panose="020B0604030504040204" pitchFamily="34" charset="0"/>
              </a:rPr>
              <a:t> 3</a:t>
            </a:r>
            <a:r>
              <a:rPr kumimoji="1" lang="zh-CN" altLang="en-US" sz="2400" b="1">
                <a:latin typeface="Verdana" panose="020B0604030504040204" pitchFamily="34" charset="0"/>
              </a:rPr>
              <a:t>、蹦床把人弹起：弹性势能转化为动能；</a:t>
            </a: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Verdana" panose="020B060403050404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39658" y="3147457"/>
            <a:ext cx="367307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Verdana" panose="020B0604030504040204" pitchFamily="34" charset="0"/>
              </a:rPr>
              <a:t> 4</a:t>
            </a:r>
            <a:r>
              <a:rPr kumimoji="1" lang="zh-CN" altLang="en-US" sz="2400" b="1">
                <a:latin typeface="Verdana" panose="020B0604030504040204" pitchFamily="34" charset="0"/>
              </a:rPr>
              <a:t>、人继续上升：动能转化为重力势能。</a:t>
            </a:r>
            <a:endParaRPr kumimoji="1" lang="en-US" altLang="zh-CN">
              <a:latin typeface="Verdana" panose="020B0604030504040204" pitchFamily="34" charset="0"/>
            </a:endParaRPr>
          </a:p>
        </p:txBody>
      </p:sp>
      <p:sp>
        <p:nvSpPr>
          <p:cNvPr id="99334" name="Rectangle 6"/>
          <p:cNvSpPr/>
          <p:nvPr/>
        </p:nvSpPr>
        <p:spPr>
          <a:xfrm>
            <a:off x="467360" y="4227830"/>
            <a:ext cx="81076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2" charset="0"/>
                <a:ea typeface="华文中宋" pitchFamily="2" charset="-122"/>
              </a:rPr>
              <a:t>（重力势能</a:t>
            </a:r>
            <a:r>
              <a:rPr lang="en-US" altLang="zh-CN" sz="28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2" charset="0"/>
                <a:ea typeface="华文中宋" pitchFamily="2" charset="-122"/>
              </a:rPr>
              <a:t>动能</a:t>
            </a:r>
            <a:r>
              <a:rPr lang="en-US" altLang="zh-CN" sz="28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2" charset="0"/>
                <a:ea typeface="华文中宋" pitchFamily="2" charset="-122"/>
              </a:rPr>
              <a:t>弹性势能</a:t>
            </a:r>
            <a:r>
              <a:rPr lang="en-US" altLang="zh-CN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2" charset="0"/>
                <a:ea typeface="华文中宋" pitchFamily="2" charset="-122"/>
              </a:rPr>
              <a:t>动能</a:t>
            </a:r>
            <a:r>
              <a:rPr lang="en-US" altLang="zh-CN" sz="28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2" charset="0"/>
                <a:ea typeface="华文中宋" pitchFamily="2" charset="-122"/>
              </a:rPr>
              <a:t>重力势能）</a:t>
            </a:r>
          </a:p>
        </p:txBody>
      </p:sp>
      <p:sp>
        <p:nvSpPr>
          <p:cNvPr id="31747" name="Text Box 5"/>
          <p:cNvSpPr txBox="1"/>
          <p:nvPr/>
        </p:nvSpPr>
        <p:spPr>
          <a:xfrm>
            <a:off x="467360" y="843280"/>
            <a:ext cx="1272540" cy="45720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蹦床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 bldLvl="0" animBg="1"/>
      <p:bldP spid="18436" grpId="0" bldLvl="0" animBg="1"/>
      <p:bldP spid="18437" grpId="0" bldLvl="0" animBg="1"/>
      <p:bldP spid="993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71600" y="437926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700" b="1">
                <a:latin typeface="Times New Roman" panose="02020603050405020304" pitchFamily="2" charset="0"/>
                <a:ea typeface="楷体_GB2312" panose="02010609030101010101" pitchFamily="49" charset="-122"/>
              </a:rPr>
              <a:t>2. </a:t>
            </a:r>
            <a:r>
              <a:rPr lang="zh-CN" altLang="en-US" sz="2700" b="1">
                <a:latin typeface="Times New Roman" panose="02020603050405020304" pitchFamily="2" charset="0"/>
                <a:ea typeface="楷体_GB2312" panose="02010609030101010101" pitchFamily="49" charset="-122"/>
              </a:rPr>
              <a:t>分析皮球在下落过程中，物体动能、势能的转化。</a:t>
            </a:r>
          </a:p>
        </p:txBody>
      </p:sp>
      <p:grpSp>
        <p:nvGrpSpPr>
          <p:cNvPr id="39939" name="Group 3"/>
          <p:cNvGrpSpPr/>
          <p:nvPr/>
        </p:nvGrpSpPr>
        <p:grpSpPr bwMode="auto">
          <a:xfrm rot="-336813">
            <a:off x="4286250" y="1123726"/>
            <a:ext cx="871538" cy="841772"/>
            <a:chOff x="975" y="210"/>
            <a:chExt cx="998" cy="998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39941" name="Freeform 5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42" name="Freeform 6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43" name="Freeform 7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44" name="Freeform 8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39945" name="Group 9"/>
          <p:cNvGrpSpPr/>
          <p:nvPr/>
        </p:nvGrpSpPr>
        <p:grpSpPr bwMode="auto">
          <a:xfrm rot="-336813">
            <a:off x="4286250" y="1123726"/>
            <a:ext cx="873919" cy="842963"/>
            <a:chOff x="975" y="210"/>
            <a:chExt cx="998" cy="998"/>
          </a:xfrm>
        </p:grpSpPr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39947" name="Freeform 11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48" name="Freeform 12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49" name="Freeform 13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50" name="Freeform 14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4114800" y="1923826"/>
            <a:ext cx="517922" cy="1257300"/>
          </a:xfrm>
          <a:prstGeom prst="downArrow">
            <a:avLst>
              <a:gd name="adj1" fmla="val 50000"/>
              <a:gd name="adj2" fmla="val 60690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b="1">
                <a:latin typeface="Times New Roman" panose="02020603050405020304" pitchFamily="2" charset="0"/>
                <a:ea typeface="黑体" panose="02010600030101010101" pitchFamily="2" charset="-122"/>
              </a:rPr>
              <a:t>高度减小</a:t>
            </a: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4743450" y="1923826"/>
            <a:ext cx="682229" cy="1600200"/>
          </a:xfrm>
          <a:prstGeom prst="downArrow">
            <a:avLst>
              <a:gd name="adj1" fmla="val 50000"/>
              <a:gd name="adj2" fmla="val 58639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2100">
                <a:latin typeface="Times New Roman" panose="02020603050405020304" pitchFamily="2" charset="0"/>
                <a:ea typeface="黑体" panose="02010600030101010101" pitchFamily="2" charset="-122"/>
              </a:rPr>
              <a:t>速度增大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485900" y="2438176"/>
            <a:ext cx="2057400" cy="457200"/>
          </a:xfrm>
          <a:prstGeom prst="rect">
            <a:avLst/>
          </a:prstGeom>
          <a:solidFill>
            <a:srgbClr val="00FFFF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重力势能减小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6000750" y="2438176"/>
            <a:ext cx="16002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动能增大</a:t>
            </a: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3584972" y="255962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 rot="10800000">
            <a:off x="5429250" y="2552476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grpSp>
        <p:nvGrpSpPr>
          <p:cNvPr id="39957" name="Group 21"/>
          <p:cNvGrpSpPr/>
          <p:nvPr/>
        </p:nvGrpSpPr>
        <p:grpSpPr bwMode="auto">
          <a:xfrm>
            <a:off x="2975372" y="2952526"/>
            <a:ext cx="3657600" cy="1995488"/>
            <a:chOff x="1539" y="2304"/>
            <a:chExt cx="3072" cy="1676"/>
          </a:xfrm>
        </p:grpSpPr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539" y="2304"/>
              <a:ext cx="0" cy="14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V="1">
              <a:off x="1539" y="3721"/>
              <a:ext cx="3072" cy="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 flipV="1">
              <a:off x="4611" y="2304"/>
              <a:ext cx="0" cy="1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2595" y="3596"/>
              <a:ext cx="922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转  化</a:t>
              </a:r>
            </a:p>
          </p:txBody>
        </p:sp>
      </p:grp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114550" y="1523776"/>
            <a:ext cx="218313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（</a:t>
            </a:r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1</a:t>
            </a:r>
            <a:r>
              <a:rPr lang="zh-CN" altLang="en-US" sz="21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）皮球下落：</a:t>
            </a: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3257550" y="4266976"/>
            <a:ext cx="28575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 sz="135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51445E-7 L -0.0052 0.41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0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" decel="100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" decel="100000"/>
                                        <p:tgtEl>
                                          <p:spTgt spid="39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ldLvl="0" animBg="1"/>
      <p:bldP spid="39951" grpId="0" bldLvl="0" animBg="1"/>
      <p:bldP spid="39952" grpId="0" bldLvl="0" animBg="1"/>
      <p:bldP spid="39953" grpId="0" bldLvl="0" animBg="1"/>
      <p:bldP spid="39954" grpId="0" bldLvl="0" animBg="1"/>
      <p:bldP spid="39955" grpId="0" bldLvl="0" animBg="1"/>
      <p:bldP spid="39956" grpId="0" bldLvl="0" animBg="1"/>
      <p:bldP spid="3996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3257550" y="4057650"/>
            <a:ext cx="25146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 sz="1350"/>
          </a:p>
        </p:txBody>
      </p:sp>
      <p:grpSp>
        <p:nvGrpSpPr>
          <p:cNvPr id="40963" name="Group 3"/>
          <p:cNvGrpSpPr/>
          <p:nvPr/>
        </p:nvGrpSpPr>
        <p:grpSpPr bwMode="auto">
          <a:xfrm rot="-336813">
            <a:off x="3912394" y="2880122"/>
            <a:ext cx="1188244" cy="1188244"/>
            <a:chOff x="975" y="210"/>
            <a:chExt cx="998" cy="998"/>
          </a:xfrm>
        </p:grpSpPr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0965" name="Freeform 5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66" name="Freeform 6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67" name="Freeform 7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68" name="Freeform 8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0969" name="Group 9"/>
          <p:cNvGrpSpPr/>
          <p:nvPr/>
        </p:nvGrpSpPr>
        <p:grpSpPr bwMode="auto">
          <a:xfrm rot="-208137">
            <a:off x="3857625" y="2988469"/>
            <a:ext cx="1291829" cy="1081088"/>
            <a:chOff x="975" y="210"/>
            <a:chExt cx="998" cy="998"/>
          </a:xfrm>
        </p:grpSpPr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0971" name="Freeform 11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72" name="Freeform 12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73" name="Freeform 13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74" name="Freeform 14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0975" name="Group 15"/>
          <p:cNvGrpSpPr/>
          <p:nvPr/>
        </p:nvGrpSpPr>
        <p:grpSpPr bwMode="auto">
          <a:xfrm rot="-133510">
            <a:off x="3804047" y="3150394"/>
            <a:ext cx="1391840" cy="917972"/>
            <a:chOff x="975" y="210"/>
            <a:chExt cx="998" cy="998"/>
          </a:xfrm>
        </p:grpSpPr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0977" name="Freeform 17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78" name="Freeform 18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79" name="Freeform 19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80" name="Freeform 20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0981" name="Group 21"/>
          <p:cNvGrpSpPr/>
          <p:nvPr/>
        </p:nvGrpSpPr>
        <p:grpSpPr bwMode="auto">
          <a:xfrm rot="-205805">
            <a:off x="3714750" y="3257550"/>
            <a:ext cx="1601391" cy="810816"/>
            <a:chOff x="975" y="210"/>
            <a:chExt cx="998" cy="998"/>
          </a:xfrm>
        </p:grpSpPr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0983" name="Freeform 23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84" name="Freeform 24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85" name="Freeform 25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86" name="Freeform 26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714500" y="400050"/>
            <a:ext cx="554355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（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2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）皮球接触地面：</a:t>
            </a:r>
          </a:p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        </a:t>
            </a:r>
            <a:r>
              <a:rPr lang="zh-CN" altLang="en-US" sz="2400" b="1">
                <a:latin typeface="Times New Roman" panose="02020603050405020304" pitchFamily="2" charset="0"/>
                <a:ea typeface="楷体_GB2312" panose="02010609030101010101" pitchFamily="49" charset="-122"/>
              </a:rPr>
              <a:t>开始发生弹性形变，弹性势能逐渐增大。向下的速度变小，动能减小。这时是动能转化为弹性势能。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1657350" y="2686050"/>
            <a:ext cx="177165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动能减小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5657850" y="2628900"/>
            <a:ext cx="2171700" cy="457200"/>
          </a:xfrm>
          <a:prstGeom prst="rect">
            <a:avLst/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弹性势能增大</a:t>
            </a:r>
          </a:p>
        </p:txBody>
      </p:sp>
      <p:grpSp>
        <p:nvGrpSpPr>
          <p:cNvPr id="40990" name="Group 30"/>
          <p:cNvGrpSpPr/>
          <p:nvPr/>
        </p:nvGrpSpPr>
        <p:grpSpPr bwMode="auto">
          <a:xfrm>
            <a:off x="2814638" y="3143250"/>
            <a:ext cx="3657600" cy="1428750"/>
            <a:chOff x="1404" y="2640"/>
            <a:chExt cx="3072" cy="1200"/>
          </a:xfrm>
        </p:grpSpPr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1404" y="2640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V="1">
              <a:off x="1404" y="3648"/>
              <a:ext cx="3072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4476" y="264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2448" y="3456"/>
              <a:ext cx="922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转  化</a:t>
              </a:r>
            </a:p>
          </p:txBody>
        </p:sp>
      </p:grpSp>
      <p:sp>
        <p:nvSpPr>
          <p:cNvPr id="40995" name="AutoShape 35"/>
          <p:cNvSpPr>
            <a:spLocks noChangeArrowheads="1"/>
          </p:cNvSpPr>
          <p:nvPr/>
        </p:nvSpPr>
        <p:spPr bwMode="auto">
          <a:xfrm>
            <a:off x="3886200" y="2800350"/>
            <a:ext cx="628650" cy="1257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b="1">
                <a:latin typeface="Times New Roman" panose="02020603050405020304" pitchFamily="2" charset="0"/>
                <a:ea typeface="黑体" panose="02010600030101010101" pitchFamily="2" charset="-122"/>
              </a:rPr>
              <a:t>速度减小</a:t>
            </a:r>
          </a:p>
        </p:txBody>
      </p:sp>
      <p:sp>
        <p:nvSpPr>
          <p:cNvPr id="40996" name="AutoShape 36"/>
          <p:cNvSpPr>
            <a:spLocks noChangeArrowheads="1"/>
          </p:cNvSpPr>
          <p:nvPr/>
        </p:nvSpPr>
        <p:spPr bwMode="auto">
          <a:xfrm>
            <a:off x="3486150" y="280035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40997" name="AutoShape 37"/>
          <p:cNvSpPr>
            <a:spLocks noChangeArrowheads="1"/>
          </p:cNvSpPr>
          <p:nvPr/>
        </p:nvSpPr>
        <p:spPr bwMode="auto">
          <a:xfrm>
            <a:off x="4457700" y="2514600"/>
            <a:ext cx="628650" cy="1563290"/>
          </a:xfrm>
          <a:prstGeom prst="upArrow">
            <a:avLst>
              <a:gd name="adj1" fmla="val 50000"/>
              <a:gd name="adj2" fmla="val 60985"/>
            </a:avLst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100">
                <a:latin typeface="Times New Roman" panose="02020603050405020304" pitchFamily="2" charset="0"/>
                <a:ea typeface="黑体" panose="02010600030101010101" pitchFamily="2" charset="-122"/>
              </a:rPr>
              <a:t>形变增大</a:t>
            </a:r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auto">
          <a:xfrm rot="10800000">
            <a:off x="5200650" y="2743200"/>
            <a:ext cx="457200" cy="4210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bldLvl="0" animBg="1"/>
      <p:bldP spid="40989" grpId="0" bldLvl="0" animBg="1"/>
      <p:bldP spid="40995" grpId="0" bldLvl="0" animBg="1"/>
      <p:bldP spid="40996" grpId="0" bldLvl="0" animBg="1"/>
      <p:bldP spid="40997" grpId="0" bldLvl="0" animBg="1"/>
      <p:bldP spid="4099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/>
          <p:nvPr/>
        </p:nvGrpSpPr>
        <p:grpSpPr bwMode="auto">
          <a:xfrm rot="-336813">
            <a:off x="3969544" y="2765822"/>
            <a:ext cx="1188244" cy="1188244"/>
            <a:chOff x="975" y="210"/>
            <a:chExt cx="998" cy="998"/>
          </a:xfrm>
        </p:grpSpPr>
        <p:sp>
          <p:nvSpPr>
            <p:cNvPr id="41987" name="Oval 3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1988" name="Freeform 4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89" name="Freeform 5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90" name="Freeform 6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91" name="Freeform 7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1992" name="Group 8"/>
          <p:cNvGrpSpPr/>
          <p:nvPr/>
        </p:nvGrpSpPr>
        <p:grpSpPr bwMode="auto">
          <a:xfrm rot="-208137">
            <a:off x="3914775" y="2874169"/>
            <a:ext cx="1291829" cy="1081088"/>
            <a:chOff x="975" y="210"/>
            <a:chExt cx="998" cy="998"/>
          </a:xfrm>
        </p:grpSpPr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1994" name="Freeform 10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95" name="Freeform 11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96" name="Freeform 12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997" name="Freeform 13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1998" name="Group 14"/>
          <p:cNvGrpSpPr/>
          <p:nvPr/>
        </p:nvGrpSpPr>
        <p:grpSpPr bwMode="auto">
          <a:xfrm rot="-133510">
            <a:off x="3861197" y="3036094"/>
            <a:ext cx="1391840" cy="917972"/>
            <a:chOff x="975" y="210"/>
            <a:chExt cx="998" cy="998"/>
          </a:xfrm>
        </p:grpSpPr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2000" name="Freeform 16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2" name="Freeform 18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3" name="Freeform 19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2004" name="Group 20"/>
          <p:cNvGrpSpPr/>
          <p:nvPr/>
        </p:nvGrpSpPr>
        <p:grpSpPr bwMode="auto">
          <a:xfrm rot="-205805">
            <a:off x="3771900" y="3143250"/>
            <a:ext cx="1601391" cy="810816"/>
            <a:chOff x="975" y="210"/>
            <a:chExt cx="998" cy="998"/>
          </a:xfrm>
        </p:grpSpPr>
        <p:sp>
          <p:nvSpPr>
            <p:cNvPr id="42005" name="Oval 21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2006" name="Freeform 22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7" name="Freeform 23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8" name="Freeform 24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09" name="Freeform 25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485900" y="342900"/>
            <a:ext cx="56007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（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3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）皮球在恢复原状的过程中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：</a:t>
            </a:r>
          </a:p>
          <a:p>
            <a:endParaRPr lang="zh-CN" altLang="en-US" sz="2400" b="1">
              <a:solidFill>
                <a:srgbClr val="9900CC"/>
              </a:solidFill>
              <a:latin typeface="Times New Roman" panose="02020603050405020304" pitchFamily="2" charset="0"/>
              <a:ea typeface="楷体_GB2312" panose="02010609030101010101" pitchFamily="49" charset="-122"/>
            </a:endParaRPr>
          </a:p>
          <a:p>
            <a:r>
              <a:rPr lang="zh-CN" altLang="en-US" sz="2400" b="1">
                <a:latin typeface="Times New Roman" panose="02020603050405020304" pitchFamily="2" charset="0"/>
                <a:ea typeface="楷体_GB2312" panose="02010609030101010101" pitchFamily="49" charset="-122"/>
              </a:rPr>
              <a:t>弹性形变程度变小，向上的速度变大。</a:t>
            </a: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3257550" y="4057650"/>
            <a:ext cx="25146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 sz="1350"/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772150" y="2628900"/>
            <a:ext cx="177165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动能增大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1314450" y="2628900"/>
            <a:ext cx="2171700" cy="457200"/>
          </a:xfrm>
          <a:prstGeom prst="rect">
            <a:avLst/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弹性势能减小</a:t>
            </a:r>
          </a:p>
        </p:txBody>
      </p:sp>
      <p:grpSp>
        <p:nvGrpSpPr>
          <p:cNvPr id="42014" name="Group 30"/>
          <p:cNvGrpSpPr/>
          <p:nvPr/>
        </p:nvGrpSpPr>
        <p:grpSpPr bwMode="auto">
          <a:xfrm>
            <a:off x="2814638" y="3143250"/>
            <a:ext cx="3657600" cy="1428750"/>
            <a:chOff x="1404" y="2640"/>
            <a:chExt cx="3072" cy="1200"/>
          </a:xfrm>
        </p:grpSpPr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1404" y="2640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V="1">
              <a:off x="1404" y="3648"/>
              <a:ext cx="3072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V="1">
              <a:off x="4476" y="264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018" name="Text Box 34"/>
            <p:cNvSpPr txBox="1">
              <a:spLocks noChangeArrowheads="1"/>
            </p:cNvSpPr>
            <p:nvPr/>
          </p:nvSpPr>
          <p:spPr bwMode="auto">
            <a:xfrm>
              <a:off x="2448" y="3456"/>
              <a:ext cx="922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转  化</a:t>
              </a:r>
            </a:p>
          </p:txBody>
        </p:sp>
      </p:grp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3886200" y="2800350"/>
            <a:ext cx="628650" cy="1353769"/>
          </a:xfrm>
          <a:prstGeom prst="downArrow">
            <a:avLst>
              <a:gd name="adj1" fmla="val 50000"/>
              <a:gd name="adj2" fmla="val 52509"/>
            </a:avLst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2" charset="0"/>
                <a:ea typeface="黑体" panose="02010600030101010101" pitchFamily="2" charset="-122"/>
              </a:rPr>
              <a:t>形变减小</a:t>
            </a:r>
          </a:p>
        </p:txBody>
      </p:sp>
      <p:sp>
        <p:nvSpPr>
          <p:cNvPr id="42020" name="AutoShape 36"/>
          <p:cNvSpPr>
            <a:spLocks noChangeArrowheads="1"/>
          </p:cNvSpPr>
          <p:nvPr/>
        </p:nvSpPr>
        <p:spPr bwMode="auto">
          <a:xfrm>
            <a:off x="3486150" y="2800350"/>
            <a:ext cx="457200" cy="4210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350"/>
          </a:p>
        </p:txBody>
      </p:sp>
      <p:sp>
        <p:nvSpPr>
          <p:cNvPr id="42021" name="AutoShape 37"/>
          <p:cNvSpPr>
            <a:spLocks noChangeArrowheads="1"/>
          </p:cNvSpPr>
          <p:nvPr/>
        </p:nvSpPr>
        <p:spPr bwMode="auto">
          <a:xfrm>
            <a:off x="4457700" y="2514600"/>
            <a:ext cx="628650" cy="1533525"/>
          </a:xfrm>
          <a:prstGeom prst="upArrow">
            <a:avLst>
              <a:gd name="adj1" fmla="val 50000"/>
              <a:gd name="adj2" fmla="val 60985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2100" b="1">
                <a:latin typeface="Times New Roman" panose="02020603050405020304" pitchFamily="2" charset="0"/>
                <a:ea typeface="黑体" panose="02010600030101010101" pitchFamily="2" charset="-122"/>
              </a:rPr>
              <a:t>速度增大</a:t>
            </a:r>
          </a:p>
        </p:txBody>
      </p:sp>
      <p:sp>
        <p:nvSpPr>
          <p:cNvPr id="42022" name="AutoShape 38"/>
          <p:cNvSpPr>
            <a:spLocks noChangeArrowheads="1"/>
          </p:cNvSpPr>
          <p:nvPr/>
        </p:nvSpPr>
        <p:spPr bwMode="auto">
          <a:xfrm rot="10800000">
            <a:off x="5257800" y="27432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 bldLvl="0" animBg="1"/>
      <p:bldP spid="42013" grpId="0" bldLvl="0" animBg="1"/>
      <p:bldP spid="42019" grpId="0" bldLvl="0" animBg="1"/>
      <p:bldP spid="42020" grpId="0" bldLvl="0" animBg="1"/>
      <p:bldP spid="42021" grpId="0" bldLvl="0" animBg="1"/>
      <p:bldP spid="4202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/>
          <p:nvPr/>
        </p:nvGrpSpPr>
        <p:grpSpPr bwMode="auto">
          <a:xfrm rot="-336813">
            <a:off x="4371975" y="839167"/>
            <a:ext cx="921544" cy="903684"/>
            <a:chOff x="975" y="210"/>
            <a:chExt cx="998" cy="998"/>
          </a:xfrm>
        </p:grpSpPr>
        <p:sp>
          <p:nvSpPr>
            <p:cNvPr id="43011" name="Oval 3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43012" name="Freeform 4"/>
            <p:cNvSpPr/>
            <p:nvPr/>
          </p:nvSpPr>
          <p:spPr bwMode="auto">
            <a:xfrm>
              <a:off x="1152" y="274"/>
              <a:ext cx="131" cy="814"/>
            </a:xfrm>
            <a:custGeom>
              <a:avLst/>
              <a:gdLst>
                <a:gd name="T0" fmla="*/ 73 w 131"/>
                <a:gd name="T1" fmla="*/ 0 h 814"/>
                <a:gd name="T2" fmla="*/ 119 w 131"/>
                <a:gd name="T3" fmla="*/ 430 h 814"/>
                <a:gd name="T4" fmla="*/ 0 w 13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13" name="Freeform 5"/>
            <p:cNvSpPr/>
            <p:nvPr/>
          </p:nvSpPr>
          <p:spPr bwMode="auto">
            <a:xfrm>
              <a:off x="1639" y="255"/>
              <a:ext cx="107" cy="862"/>
            </a:xfrm>
            <a:custGeom>
              <a:avLst/>
              <a:gdLst>
                <a:gd name="T0" fmla="*/ 62 w 107"/>
                <a:gd name="T1" fmla="*/ 0 h 862"/>
                <a:gd name="T2" fmla="*/ 7 w 107"/>
                <a:gd name="T3" fmla="*/ 449 h 862"/>
                <a:gd name="T4" fmla="*/ 107 w 107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14" name="Freeform 6"/>
            <p:cNvSpPr/>
            <p:nvPr/>
          </p:nvSpPr>
          <p:spPr bwMode="auto">
            <a:xfrm>
              <a:off x="975" y="618"/>
              <a:ext cx="998" cy="151"/>
            </a:xfrm>
            <a:custGeom>
              <a:avLst/>
              <a:gdLst>
                <a:gd name="T0" fmla="*/ 0 w 998"/>
                <a:gd name="T1" fmla="*/ 0 h 151"/>
                <a:gd name="T2" fmla="*/ 408 w 998"/>
                <a:gd name="T3" fmla="*/ 136 h 151"/>
                <a:gd name="T4" fmla="*/ 998 w 998"/>
                <a:gd name="T5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15" name="Freeform 7"/>
            <p:cNvSpPr/>
            <p:nvPr/>
          </p:nvSpPr>
          <p:spPr bwMode="auto">
            <a:xfrm>
              <a:off x="1429" y="210"/>
              <a:ext cx="45" cy="997"/>
            </a:xfrm>
            <a:custGeom>
              <a:avLst/>
              <a:gdLst>
                <a:gd name="T0" fmla="*/ 45 w 45"/>
                <a:gd name="T1" fmla="*/ 0 h 997"/>
                <a:gd name="T2" fmla="*/ 0 w 45"/>
                <a:gd name="T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625579" y="728439"/>
            <a:ext cx="2214563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000">
              <a:latin typeface="Garamond" pitchFamily="18" charset="0"/>
              <a:ea typeface="黑体" panose="02010600030101010101" pitchFamily="2" charset="-122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371600" y="437926"/>
            <a:ext cx="2631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（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4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2" charset="0"/>
                <a:ea typeface="幼圆" pitchFamily="49" charset="-122"/>
              </a:rPr>
              <a:t>）皮球上升时：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4629150" y="1752376"/>
            <a:ext cx="763191" cy="1388269"/>
          </a:xfrm>
          <a:prstGeom prst="upArrow">
            <a:avLst>
              <a:gd name="adj1" fmla="val 50000"/>
              <a:gd name="adj2" fmla="val 45476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2100" b="1">
                <a:latin typeface="Times New Roman" panose="02020603050405020304" pitchFamily="2" charset="0"/>
                <a:ea typeface="黑体" panose="02010600030101010101" pitchFamily="2" charset="-122"/>
              </a:rPr>
              <a:t>高度增大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4057650" y="1809526"/>
            <a:ext cx="639366" cy="1102519"/>
          </a:xfrm>
          <a:prstGeom prst="upArrow">
            <a:avLst>
              <a:gd name="adj1" fmla="val 50000"/>
              <a:gd name="adj2" fmla="val 43110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b="1">
                <a:latin typeface="Times New Roman" panose="02020603050405020304" pitchFamily="2" charset="0"/>
                <a:ea typeface="黑体" panose="02010600030101010101" pitchFamily="2" charset="-122"/>
              </a:rPr>
              <a:t>速度减小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257550" y="4266976"/>
            <a:ext cx="25146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 sz="1350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772150" y="2438176"/>
            <a:ext cx="2057400" cy="457200"/>
          </a:xfrm>
          <a:prstGeom prst="rect">
            <a:avLst/>
          </a:prstGeom>
          <a:solidFill>
            <a:srgbClr val="00FFFF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重力势能增大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943100" y="2495326"/>
            <a:ext cx="16002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动能减小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 rot="10800000">
            <a:off x="5257800" y="2609626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3657600" y="2609626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grpSp>
        <p:nvGrpSpPr>
          <p:cNvPr id="43025" name="Group 17"/>
          <p:cNvGrpSpPr/>
          <p:nvPr/>
        </p:nvGrpSpPr>
        <p:grpSpPr bwMode="auto">
          <a:xfrm>
            <a:off x="2975372" y="2952526"/>
            <a:ext cx="3657600" cy="1995488"/>
            <a:chOff x="1539" y="2304"/>
            <a:chExt cx="3072" cy="1676"/>
          </a:xfrm>
        </p:grpSpPr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>
              <a:off x="1539" y="2304"/>
              <a:ext cx="0" cy="14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V="1">
              <a:off x="1539" y="3721"/>
              <a:ext cx="3072" cy="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 flipV="1">
              <a:off x="4611" y="2304"/>
              <a:ext cx="0" cy="1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2595" y="3596"/>
              <a:ext cx="922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转  化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19653E-6 L -0.00469 0.47815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30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bldLvl="0" animBg="1"/>
      <p:bldP spid="43018" grpId="0" bldLvl="0" animBg="1"/>
      <p:bldP spid="43019" grpId="0" bldLvl="0" animBg="1"/>
      <p:bldP spid="43021" grpId="0" bldLvl="0" animBg="1"/>
      <p:bldP spid="43022" grpId="0" bldLvl="0" animBg="1"/>
      <p:bldP spid="43023" grpId="0" bldLvl="0" animBg="1"/>
      <p:bldP spid="4302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28750" y="1205830"/>
            <a:ext cx="291465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Times New Roman" panose="02020603050405020304" pitchFamily="2" charset="0"/>
                <a:ea typeface="幼圆" pitchFamily="49" charset="-122"/>
              </a:rPr>
              <a:t>分析整个过程，皮球能量的转化是：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72100" y="2691730"/>
            <a:ext cx="1347788" cy="59436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3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动能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914900" y="977230"/>
            <a:ext cx="2457450" cy="594360"/>
          </a:xfrm>
          <a:prstGeom prst="rect">
            <a:avLst/>
          </a:prstGeom>
          <a:solidFill>
            <a:srgbClr val="00FFFF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3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重力势能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914900" y="4406230"/>
            <a:ext cx="2457450" cy="594360"/>
          </a:xfrm>
          <a:prstGeom prst="rect">
            <a:avLst/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300" b="1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弹性势能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 rot="5400000">
            <a:off x="5429846" y="1948185"/>
            <a:ext cx="1133475" cy="448866"/>
          </a:xfrm>
          <a:prstGeom prst="leftRightArrow">
            <a:avLst>
              <a:gd name="adj1" fmla="val 50000"/>
              <a:gd name="adj2" fmla="val 50504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5400000">
            <a:off x="5486996" y="3605535"/>
            <a:ext cx="1133475" cy="448866"/>
          </a:xfrm>
          <a:prstGeom prst="leftRightArrow">
            <a:avLst>
              <a:gd name="adj1" fmla="val 50000"/>
              <a:gd name="adj2" fmla="val 50504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pic>
        <p:nvPicPr>
          <p:cNvPr id="44040" name="Picture 8" descr="ni_png_0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1776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png-0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2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nimBg="1"/>
      <p:bldP spid="44035" grpId="0" bldLvl="0" animBg="1"/>
      <p:bldP spid="44036" grpId="0" bldLvl="0" animBg="1"/>
      <p:bldP spid="44037" grpId="0" bldLvl="0" animBg="1"/>
      <p:bldP spid="44038" grpId="0" bldLvl="0" animBg="1"/>
      <p:bldP spid="440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2-图片-93美国航天飞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4" y="3165872"/>
            <a:ext cx="2669381" cy="200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hangzhe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7111"/>
            <a:ext cx="1808560" cy="200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u=2664246363,2075674989&amp;gp=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3675"/>
            <a:ext cx="1916906" cy="240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u=203064410,1905502879&amp;gp=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3401616"/>
            <a:ext cx="2321719" cy="1741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u=3023401043,694464897&amp;gp=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9" y="448547"/>
            <a:ext cx="2015255" cy="271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WordArt 7" descr="窄竖线"/>
          <p:cNvSpPr>
            <a:spLocks noChangeArrowheads="1" noChangeShapeType="1" noTextEdit="1"/>
          </p:cNvSpPr>
          <p:nvPr/>
        </p:nvSpPr>
        <p:spPr bwMode="auto">
          <a:xfrm>
            <a:off x="3275410" y="2247900"/>
            <a:ext cx="1727597" cy="102631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700" kern="1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中国航空</a:t>
            </a:r>
          </a:p>
        </p:txBody>
      </p:sp>
      <p:pic>
        <p:nvPicPr>
          <p:cNvPr id="31752" name="Picture 8" descr="W02008091858349167896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80" y="497110"/>
            <a:ext cx="2429767" cy="1829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/>
          <p:nvPr/>
        </p:nvGrpSpPr>
        <p:grpSpPr bwMode="auto">
          <a:xfrm>
            <a:off x="1257300" y="430748"/>
            <a:ext cx="1627585" cy="540544"/>
            <a:chOff x="1001" y="633"/>
            <a:chExt cx="1367" cy="454"/>
          </a:xfrm>
        </p:grpSpPr>
        <p:grpSp>
          <p:nvGrpSpPr>
            <p:cNvPr id="15364" name="Group 4"/>
            <p:cNvGrpSpPr/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15365" name="AutoShape 5"/>
              <p:cNvSpPr>
                <a:spLocks noChangeArrowheads="1"/>
              </p:cNvSpPr>
              <p:nvPr/>
            </p:nvSpPr>
            <p:spPr bwMode="auto">
              <a:xfrm>
                <a:off x="2971" y="753"/>
                <a:ext cx="2177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 sz="1350"/>
              </a:p>
            </p:txBody>
          </p:sp>
          <p:sp>
            <p:nvSpPr>
              <p:cNvPr id="15366" name="AutoShape 6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350"/>
              </a:p>
            </p:txBody>
          </p:sp>
          <p:sp>
            <p:nvSpPr>
              <p:cNvPr id="15367" name="AutoShape 7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350"/>
              </a:p>
            </p:txBody>
          </p:sp>
          <p:sp>
            <p:nvSpPr>
              <p:cNvPr id="15368" name="AutoShape 8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350"/>
              </a:p>
            </p:txBody>
          </p:sp>
        </p:grp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001" y="671"/>
              <a:ext cx="13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100" b="1">
                  <a:solidFill>
                    <a:srgbClr val="FF0000"/>
                  </a:solidFill>
                  <a:latin typeface="Times New Roman" panose="02020603050405020304" pitchFamily="2" charset="0"/>
                  <a:ea typeface="黑体" panose="02010600030101010101" pitchFamily="2" charset="-122"/>
                </a:rPr>
                <a:t>总结：</a:t>
              </a:r>
            </a:p>
          </p:txBody>
        </p:sp>
      </p:grp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314450" y="1059398"/>
            <a:ext cx="5429250" cy="98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100" b="1"/>
              <a:t>分析皮球从手中落下又弹起的过程中的能量的转化。</a:t>
            </a:r>
          </a:p>
        </p:txBody>
      </p:sp>
      <p:pic>
        <p:nvPicPr>
          <p:cNvPr id="15371" name="Picture 11" descr="TL_01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898"/>
            <a:ext cx="941785" cy="1365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57300" y="2202398"/>
            <a:ext cx="6572250" cy="296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皮球落向地面时，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能转化为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能；撞击地板时，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能转化为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  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能，恢复形变（未离开地面）向上弹起时，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转化为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能，离开地面向上弹跳时，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能转化为</a:t>
            </a:r>
            <a:r>
              <a:rPr kumimoji="1" lang="zh-CN" altLang="en-US" sz="2850" b="1" u="sng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                </a:t>
            </a:r>
            <a:r>
              <a:rPr kumimoji="1" lang="zh-CN" altLang="en-US" sz="2850" b="1">
                <a:solidFill>
                  <a:srgbClr val="00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能。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00450" y="4545548"/>
            <a:ext cx="758429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动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86250" y="2831048"/>
            <a:ext cx="579835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动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029450" y="2316698"/>
            <a:ext cx="644129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动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85950" y="3974048"/>
            <a:ext cx="1882379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弹性势能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343650" y="2773898"/>
            <a:ext cx="1483519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弹性势</a:t>
            </a:r>
            <a:endParaRPr lang="zh-CN" altLang="en-US" sz="3300" b="1">
              <a:solidFill>
                <a:srgbClr val="FF0000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829300" y="4602698"/>
            <a:ext cx="1793081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重力势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629150" y="3916898"/>
            <a:ext cx="57983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rgbClr val="FF0000"/>
                </a:solidFill>
              </a:rPr>
              <a:t>动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00550" y="2316698"/>
            <a:ext cx="1677591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</a:rPr>
              <a:t>重力势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bldLvl="0" animBg="1"/>
      <p:bldP spid="15374" grpId="0" bldLvl="0" animBg="1"/>
      <p:bldP spid="15375" grpId="0" bldLvl="0" animBg="1"/>
      <p:bldP spid="15376" grpId="0" bldLvl="0" animBg="1"/>
      <p:bldP spid="15377" grpId="0" bldLvl="0" animBg="1"/>
      <p:bldP spid="15378" grpId="0" bldLvl="0" animBg="1"/>
      <p:bldP spid="15379" grpId="0" bldLvl="0" animBg="1"/>
      <p:bldP spid="1538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91640" y="367124"/>
            <a:ext cx="233362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结论：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850" y="1230724"/>
            <a:ext cx="4621530" cy="457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重力势能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可以相互转化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0030" y="2014949"/>
            <a:ext cx="4732020" cy="4572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弹性势能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可以相互转化</a:t>
            </a:r>
          </a:p>
        </p:txBody>
      </p:sp>
      <p:sp>
        <p:nvSpPr>
          <p:cNvPr id="35845" name="AutoShape 5"/>
          <p:cNvSpPr/>
          <p:nvPr/>
        </p:nvSpPr>
        <p:spPr bwMode="auto">
          <a:xfrm>
            <a:off x="5200650" y="1214849"/>
            <a:ext cx="215504" cy="1371600"/>
          </a:xfrm>
          <a:prstGeom prst="rightBrace">
            <a:avLst>
              <a:gd name="adj1" fmla="val 53039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43550" y="929099"/>
            <a:ext cx="213598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势能</a:t>
            </a:r>
            <a:r>
              <a:rPr kumimoji="1"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可以相互转化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259840" y="2815049"/>
            <a:ext cx="6457950" cy="13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只有</a:t>
            </a:r>
            <a:r>
              <a:rPr lang="zh-CN" altLang="en-US" sz="4050" b="1"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lang="zh-CN" altLang="en-US" sz="40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4050" b="1">
                <a:latin typeface="宋体" panose="02010600030101010101" pitchFamily="2" charset="-122"/>
                <a:ea typeface="宋体" panose="02010600030101010101" pitchFamily="2" charset="-122"/>
              </a:rPr>
              <a:t>势能</a:t>
            </a:r>
            <a:r>
              <a:rPr lang="zh-CN" altLang="en-US" sz="40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相互转化，机械能的总和不变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043305" y="4399374"/>
            <a:ext cx="65151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</a:rPr>
              <a:t>机械能守恒定律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：（没有能量消耗和补充）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 autoUpdateAnimBg="0"/>
      <p:bldP spid="35843" grpId="0" bldLvl="0" animBg="1" autoUpdateAnimBg="0"/>
      <p:bldP spid="35844" grpId="0" bldLvl="0" animBg="1" autoUpdateAnimBg="0"/>
      <p:bldP spid="35845" grpId="0" bldLvl="0" animBg="1"/>
      <p:bldP spid="35846" grpId="0" uiExpand="1" build="p" autoUpdateAnimBg="0"/>
      <p:bldP spid="3584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19806" y="627460"/>
            <a:ext cx="53721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zh-CN" altLang="en-US" sz="2700" b="1" i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</a:t>
            </a:r>
            <a:r>
              <a:rPr kumimoji="1" lang="zh-CN" altLang="en-US" sz="2700" b="1" i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动能</a:t>
            </a:r>
            <a:r>
              <a:rPr kumimoji="1" lang="zh-CN" altLang="en-US" sz="2700" b="1" i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kumimoji="1" lang="zh-CN" altLang="en-US" sz="2700" b="1" i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势能</a:t>
            </a:r>
            <a:r>
              <a:rPr kumimoji="1" lang="zh-CN" altLang="en-US" sz="2700" b="1" i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可以相互转化。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85888" y="2680097"/>
            <a:ext cx="539354" cy="194429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3000" b="1">
                <a:solidFill>
                  <a:srgbClr val="FF0000"/>
                </a:solidFill>
                <a:latin typeface="Verdana" panose="020B0604030504040204" pitchFamily="34" charset="0"/>
              </a:rPr>
              <a:t>动</a:t>
            </a:r>
          </a:p>
          <a:p>
            <a:pPr algn="ctr"/>
            <a:r>
              <a:rPr kumimoji="1" lang="zh-CN" altLang="en-US" sz="3000" b="1">
                <a:solidFill>
                  <a:srgbClr val="FF0000"/>
                </a:solidFill>
                <a:latin typeface="Verdana" panose="020B0604030504040204" pitchFamily="34" charset="0"/>
              </a:rPr>
              <a:t>能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59906" y="2571750"/>
            <a:ext cx="1674019" cy="809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3000" b="1">
                <a:latin typeface="Verdana" panose="020B0604030504040204" pitchFamily="34" charset="0"/>
              </a:rPr>
              <a:t>重力势能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3485" y="3868341"/>
            <a:ext cx="1674019" cy="86320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3000" b="1">
                <a:latin typeface="Verdana" panose="020B0604030504040204" pitchFamily="34" charset="0"/>
              </a:rPr>
              <a:t>弹性势能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033588" y="2842022"/>
            <a:ext cx="97274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033588" y="3112294"/>
            <a:ext cx="9191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087166" y="4137422"/>
            <a:ext cx="9715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2033588" y="4516041"/>
            <a:ext cx="971550" cy="2143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  <p:sp>
        <p:nvSpPr>
          <p:cNvPr id="19466" name="AutoShape 10"/>
          <p:cNvSpPr/>
          <p:nvPr/>
        </p:nvSpPr>
        <p:spPr bwMode="auto">
          <a:xfrm>
            <a:off x="4895850" y="2842022"/>
            <a:ext cx="216694" cy="1620440"/>
          </a:xfrm>
          <a:prstGeom prst="rightBrace">
            <a:avLst>
              <a:gd name="adj1" fmla="val 62317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66122" y="2895600"/>
            <a:ext cx="432197" cy="1566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b="1">
                <a:latin typeface="Verdana" panose="020B0604030504040204" pitchFamily="34" charset="0"/>
              </a:rPr>
              <a:t>  </a:t>
            </a:r>
            <a:r>
              <a:rPr kumimoji="1" lang="zh-CN" altLang="en-US" sz="2700" b="1">
                <a:latin typeface="Verdana" panose="020B0604030504040204" pitchFamily="34" charset="0"/>
              </a:rPr>
              <a:t>势 </a:t>
            </a:r>
          </a:p>
          <a:p>
            <a:pPr algn="ctr"/>
            <a:endParaRPr kumimoji="1" lang="zh-CN" altLang="en-US" sz="2700" b="1">
              <a:latin typeface="Verdana" panose="020B0604030504040204" pitchFamily="34" charset="0"/>
            </a:endParaRPr>
          </a:p>
          <a:p>
            <a:pPr algn="ctr"/>
            <a:r>
              <a:rPr kumimoji="1" lang="zh-CN" altLang="en-US" sz="2700" b="1"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kumimoji="1" lang="zh-CN" altLang="en-US" sz="2700" b="1">
                <a:latin typeface="Verdana" panose="020B0604030504040204" pitchFamily="34" charset="0"/>
              </a:rPr>
              <a:t> 能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087166" y="3598069"/>
            <a:ext cx="2701528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350"/>
          </a:p>
        </p:txBody>
      </p:sp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62" grpId="0" bldLvl="0" animBg="1"/>
      <p:bldP spid="19463" grpId="0" bldLvl="0" animBg="1"/>
      <p:bldP spid="19464" grpId="0" bldLvl="0" animBg="1"/>
      <p:bldP spid="19465" grpId="0" bldLvl="0" animBg="1"/>
      <p:bldP spid="19466" grpId="0" bldLvl="0" animBg="1"/>
      <p:bldP spid="19467" grpId="0" bldLvl="0" animBg="1"/>
      <p:bldP spid="19468" grpId="0" bldLvl="0" animBg="1"/>
      <p:bldP spid="19468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7900" y="483518"/>
            <a:ext cx="4347210" cy="1819592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print"/>
          <a:srcRect r="-166" b="22012"/>
          <a:stretch>
            <a:fillRect/>
          </a:stretch>
        </p:blipFill>
        <p:spPr>
          <a:xfrm>
            <a:off x="180340" y="2038950"/>
            <a:ext cx="4407535" cy="3053080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1" name="Picture 4" descr="080662a3-4ff3-4a04-92ce-7ed21e324c3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010" y="2327240"/>
            <a:ext cx="4352290" cy="2743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TextBox 8"/>
          <p:cNvSpPr/>
          <p:nvPr/>
        </p:nvSpPr>
        <p:spPr>
          <a:xfrm>
            <a:off x="1737122" y="581466"/>
            <a:ext cx="4435078" cy="525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00" b="1" dirty="0">
                <a:solidFill>
                  <a:srgbClr val="0D0D0D"/>
                </a:solidFill>
                <a:latin typeface="楷体_GB2312" panose="02010609030101010101" pitchFamily="49" charset="-122"/>
                <a:ea typeface="宋体" panose="02010600030101010101" pitchFamily="2" charset="-122"/>
              </a:rPr>
              <a:t>图中的过山车具有什么能？</a:t>
            </a:r>
            <a:endParaRPr lang="zh-CN" altLang="en-US" sz="21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8"/>
          <p:cNvSpPr/>
          <p:nvPr/>
        </p:nvSpPr>
        <p:spPr>
          <a:xfrm>
            <a:off x="1735931" y="1229166"/>
            <a:ext cx="4591050" cy="525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过山车为什么能够不断地翻滚？</a:t>
            </a:r>
            <a:endParaRPr lang="zh-CN" altLang="en-US" sz="21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uosh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1203325"/>
            <a:ext cx="2926556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600700" y="1714500"/>
            <a:ext cx="188595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>
                <a:latin typeface="Times New Roman" panose="02020603050405020304" pitchFamily="2" charset="0"/>
                <a:ea typeface="楷体_GB2312" panose="02010609030101010101" pitchFamily="49" charset="-122"/>
              </a:rPr>
              <a:t>     </a:t>
            </a:r>
            <a:r>
              <a:rPr kumimoji="1" lang="zh-CN" altLang="en-US" sz="2100" b="1">
                <a:solidFill>
                  <a:srgbClr val="003399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如图所示，请分析人在最高点、最低点和中部位置时，重力势能和动能的大小及其相互转化。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00250" y="685800"/>
            <a:ext cx="222885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 i="1">
                <a:solidFill>
                  <a:srgbClr val="CC00FF"/>
                </a:solidFill>
                <a:latin typeface="Verdana" panose="020B0604030504040204" pitchFamily="34" charset="0"/>
              </a:rPr>
              <a:t>思考与讨论</a:t>
            </a:r>
          </a:p>
        </p:txBody>
      </p:sp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无标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9316"/>
            <a:ext cx="3068960" cy="4774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400550" y="1085850"/>
            <a:ext cx="360045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>
                <a:solidFill>
                  <a:srgbClr val="000000"/>
                </a:solidFill>
                <a:latin typeface="Times New Roman" panose="02020603050405020304" pitchFamily="2" charset="0"/>
              </a:rPr>
              <a:t>过山车从高处到低处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00550" y="3028950"/>
            <a:ext cx="360045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>
                <a:solidFill>
                  <a:srgbClr val="000000"/>
                </a:solidFill>
                <a:latin typeface="Times New Roman" panose="02020603050405020304" pitchFamily="2" charset="0"/>
              </a:rPr>
              <a:t>过山车从低处到高处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00600" y="3714750"/>
            <a:ext cx="8001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2" charset="0"/>
              </a:rPr>
              <a:t>动能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66284" y="3759994"/>
            <a:ext cx="129206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latin typeface="Times New Roman" panose="02020603050405020304" pitchFamily="2" charset="0"/>
              </a:rPr>
              <a:t>重力势能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657850" y="2095500"/>
            <a:ext cx="6963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21994" y="1924050"/>
            <a:ext cx="113585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latin typeface="Times New Roman" panose="02020603050405020304" pitchFamily="2" charset="0"/>
              </a:rPr>
              <a:t>重力势能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693694" y="1927860"/>
            <a:ext cx="8001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latin typeface="Times New Roman" panose="02020603050405020304" pitchFamily="2" charset="0"/>
              </a:rPr>
              <a:t>动能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528017" y="484654"/>
            <a:ext cx="1944291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 dirty="0">
                <a:solidFill>
                  <a:srgbClr val="000000"/>
                </a:solidFill>
                <a:latin typeface="Times New Roman" panose="02020603050405020304" pitchFamily="2" charset="0"/>
              </a:rPr>
              <a:t>观察与思考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00700" y="3890010"/>
            <a:ext cx="6963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  <p:bldP spid="33796" grpId="0" bldLvl="0" animBg="1"/>
      <p:bldP spid="33798" grpId="0" bldLvl="0" animBg="1"/>
      <p:bldP spid="33799" grpId="0" bldLvl="0" animBg="1"/>
      <p:bldP spid="33800" grpId="0" bldLvl="0" animBg="1"/>
      <p:bldP spid="33801" grpId="0" bldLvl="0" animBg="1" autoUpdateAnimBg="0"/>
      <p:bldP spid="33802" grpId="0" bldLvl="0" animBg="1"/>
      <p:bldP spid="33803" grpId="0" bldLvl="0" animBg="1"/>
      <p:bldP spid="12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跳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8750"/>
            <a:ext cx="2878931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57800" y="1714500"/>
            <a:ext cx="21717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2" charset="0"/>
                <a:ea typeface="楷体_GB2312" panose="02010609030101010101" pitchFamily="49" charset="-122"/>
              </a:rPr>
              <a:t>     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跳水时，为什么要猛压跳板？人离开跳板时动能从哪里来？人起跳的高度由什么决定？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00250" y="685800"/>
            <a:ext cx="24003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 i="1">
                <a:solidFill>
                  <a:srgbClr val="CC00FF"/>
                </a:solidFill>
                <a:latin typeface="Verdana" panose="020B0604030504040204" pitchFamily="34" charset="0"/>
              </a:rPr>
              <a:t>思考与讨论</a:t>
            </a:r>
          </a:p>
        </p:txBody>
      </p:sp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49300" y="1191230"/>
            <a:ext cx="3498850" cy="33832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2700" b="1">
                <a:latin typeface="宋体" panose="02010600030101010101" pitchFamily="2" charset="-122"/>
              </a:rPr>
              <a:t>把悬挂的单摆锁拉近自己的鼻子处静止，松开手后，摆锁向前摆去，接着又反向摆回来，你原地不动，锁会打到你的鼻子吗</a:t>
            </a:r>
            <a:r>
              <a:rPr kumimoji="1" lang="en-US" altLang="zh-CN" sz="2700" b="1">
                <a:latin typeface="宋体" panose="02010600030101010101" pitchFamily="2" charset="-122"/>
              </a:rPr>
              <a:t>?</a:t>
            </a:r>
            <a:r>
              <a:rPr kumimoji="1" lang="zh-CN" altLang="en-US" sz="2700" b="1">
                <a:latin typeface="宋体" panose="02010600030101010101" pitchFamily="2" charset="-122"/>
              </a:rPr>
              <a:t>自己实际试一下，想一想这是为什么？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86225" y="401925"/>
            <a:ext cx="2911078" cy="7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</a:pPr>
            <a:r>
              <a:rPr kumimoji="1" lang="zh-CN" altLang="en-US" sz="3300" b="1">
                <a:latin typeface="宋体" panose="02010600030101010101" pitchFamily="2" charset="-122"/>
              </a:rPr>
              <a:t>动手做一做</a:t>
            </a:r>
            <a:endParaRPr kumimoji="1" lang="zh-CN" altLang="en-US" sz="3300">
              <a:latin typeface="Verdana" panose="020B0604030504040204" pitchFamily="34" charset="0"/>
            </a:endParaRPr>
          </a:p>
        </p:txBody>
      </p:sp>
      <p:pic>
        <p:nvPicPr>
          <p:cNvPr id="11266" name="图片 11265" descr="tp4"/>
          <p:cNvPicPr>
            <a:picLocks noChangeAspect="1"/>
          </p:cNvPicPr>
          <p:nvPr/>
        </p:nvPicPr>
        <p:blipFill>
          <a:blip r:embed="rId3" cstate="print"/>
          <a:srcRect l="7227" b="11845"/>
          <a:stretch>
            <a:fillRect/>
          </a:stretch>
        </p:blipFill>
        <p:spPr>
          <a:xfrm>
            <a:off x="4643755" y="1173450"/>
            <a:ext cx="3600450" cy="355854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tp4"/>
          <p:cNvPicPr>
            <a:picLocks noChangeAspect="1"/>
          </p:cNvPicPr>
          <p:nvPr/>
        </p:nvPicPr>
        <p:blipFill>
          <a:blip r:embed="rId2" cstate="print"/>
          <a:srcRect l="7227" b="11845"/>
          <a:stretch>
            <a:fillRect/>
          </a:stretch>
        </p:blipFill>
        <p:spPr>
          <a:xfrm>
            <a:off x="6114415" y="462944"/>
            <a:ext cx="2841625" cy="280860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267" name="文本框 11266"/>
          <p:cNvSpPr txBox="1"/>
          <p:nvPr/>
        </p:nvSpPr>
        <p:spPr>
          <a:xfrm>
            <a:off x="1191816" y="434369"/>
            <a:ext cx="178236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</a:t>
            </a:r>
          </a:p>
        </p:txBody>
      </p:sp>
      <p:sp>
        <p:nvSpPr>
          <p:cNvPr id="11268" name="矩形 11267"/>
          <p:cNvSpPr/>
          <p:nvPr/>
        </p:nvSpPr>
        <p:spPr>
          <a:xfrm>
            <a:off x="1322785" y="860851"/>
            <a:ext cx="4320778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defTabSz="0">
              <a:tabLst>
                <a:tab pos="228600" algn="l"/>
              </a:tabLst>
            </a:pPr>
            <a:r>
              <a:rPr lang="en-US" altLang="x-none" sz="21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铁锁摆回时会碰到你的鼻子吗？</a:t>
            </a:r>
          </a:p>
        </p:txBody>
      </p:sp>
      <p:sp>
        <p:nvSpPr>
          <p:cNvPr id="11269" name="矩形 11268"/>
          <p:cNvSpPr/>
          <p:nvPr/>
        </p:nvSpPr>
        <p:spPr>
          <a:xfrm>
            <a:off x="1354931" y="1401395"/>
            <a:ext cx="365125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ctr">
            <a:spAutoFit/>
          </a:bodyPr>
          <a:lstStyle/>
          <a:p>
            <a:pPr lvl="0"/>
            <a:r>
              <a:rPr lang="en-US" altLang="x-none" sz="21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假设没有阻力</a:t>
            </a:r>
            <a:r>
              <a:rPr lang="en-US" altLang="x-none" sz="21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会怎么样呢</a:t>
            </a:r>
            <a:r>
              <a:rPr lang="en-US" altLang="x-none" sz="2100" b="1" dirty="0">
                <a:latin typeface="Arial" panose="020B0604020202020204" pitchFamily="34" charset="0"/>
                <a:ea typeface="宋体" panose="02010600030101010101" pitchFamily="2" charset="-122"/>
              </a:rPr>
              <a:t>? 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1259681" y="1947654"/>
            <a:ext cx="5023247" cy="11899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defTabSz="0" eaLnBrk="0" hangingPunct="0">
              <a:spcBef>
                <a:spcPct val="50000"/>
              </a:spcBef>
              <a:tabLst>
                <a:tab pos="3313430" algn="l"/>
              </a:tabLst>
            </a:pPr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如果</a:t>
            </a:r>
            <a:r>
              <a:rPr lang="zh-CN" altLang="en-US" sz="2400" b="1" dirty="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没有摩擦等阻力</a:t>
            </a:r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，只有</a:t>
            </a:r>
            <a:r>
              <a:rPr lang="zh-CN" altLang="en-US" sz="2400" b="1" dirty="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势能和动能的相互转化，机械能的总和保持不变，机械能是守恒的</a:t>
            </a:r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3333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5257800" y="860613"/>
            <a:ext cx="8048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不能</a:t>
            </a:r>
          </a:p>
        </p:txBody>
      </p:sp>
      <p:sp>
        <p:nvSpPr>
          <p:cNvPr id="11272" name="文本框 11271"/>
          <p:cNvSpPr txBox="1"/>
          <p:nvPr/>
        </p:nvSpPr>
        <p:spPr>
          <a:xfrm>
            <a:off x="1169194" y="3072794"/>
            <a:ext cx="6778229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在这个实验里，铁锁的动能和势能在不断转换。在转化过程中，机械能的总量有什么变化吗？</a:t>
            </a:r>
          </a:p>
        </p:txBody>
      </p:sp>
      <p:sp>
        <p:nvSpPr>
          <p:cNvPr id="11273" name="文本框 11272"/>
          <p:cNvSpPr txBox="1"/>
          <p:nvPr/>
        </p:nvSpPr>
        <p:spPr>
          <a:xfrm>
            <a:off x="7947423" y="3438554"/>
            <a:ext cx="4857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</a:t>
            </a:r>
          </a:p>
        </p:txBody>
      </p:sp>
      <p:sp>
        <p:nvSpPr>
          <p:cNvPr id="11274" name="文本框 11273"/>
          <p:cNvSpPr txBox="1"/>
          <p:nvPr/>
        </p:nvSpPr>
        <p:spPr>
          <a:xfrm>
            <a:off x="1439466" y="3830032"/>
            <a:ext cx="6005513" cy="11899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因为有摩擦等阻力，机械能会逐渐减小，这时机械能是</a:t>
            </a:r>
            <a:r>
              <a:rPr lang="zh-CN" alt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守恒的。部分</a:t>
            </a:r>
            <a:r>
              <a:rPr lang="zh-CN" alt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机械能</a:t>
            </a:r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3383756" y="4153882"/>
            <a:ext cx="678656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</a:t>
            </a:r>
          </a:p>
        </p:txBody>
      </p:sp>
      <p:sp>
        <p:nvSpPr>
          <p:cNvPr id="11276" name="文本框 11275"/>
          <p:cNvSpPr txBox="1"/>
          <p:nvPr/>
        </p:nvSpPr>
        <p:spPr>
          <a:xfrm>
            <a:off x="1980010" y="4477732"/>
            <a:ext cx="80962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 bldLvl="0"/>
      <p:bldP spid="11272" grpId="0" bldLvl="0"/>
      <p:bldP spid="11273" grpId="0" bldLvl="0"/>
      <p:bldP spid="11274" grpId="0"/>
      <p:bldP spid="11275" grpId="0" bldLvl="0"/>
      <p:bldP spid="11276" grpId="0" bldLvl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跳伞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30" y="1275715"/>
            <a:ext cx="308610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257800" y="1771650"/>
            <a:ext cx="228600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2" charset="0"/>
                <a:ea typeface="楷体_GB2312" panose="02010609030101010101" pitchFamily="49" charset="-122"/>
              </a:rPr>
              <a:t>     </a:t>
            </a:r>
            <a:r>
              <a:rPr kumimoji="1" lang="zh-CN" altLang="en-US" sz="2400" b="1">
                <a:solidFill>
                  <a:srgbClr val="993300"/>
                </a:solidFill>
                <a:latin typeface="Times New Roman" panose="02020603050405020304" pitchFamily="2" charset="0"/>
                <a:ea typeface="楷体_GB2312" panose="02010609030101010101" pitchFamily="49" charset="-122"/>
              </a:rPr>
              <a:t>跳伞运动员在空中匀速降落的过程中，动能是否变化？势能是否变化？机械能是否变化？为什么？</a:t>
            </a:r>
          </a:p>
          <a:p>
            <a:pPr>
              <a:spcBef>
                <a:spcPct val="50000"/>
              </a:spcBef>
            </a:pPr>
            <a:endParaRPr kumimoji="1" lang="en-US" altLang="zh-CN" sz="2400" b="1">
              <a:solidFill>
                <a:srgbClr val="993300"/>
              </a:solidFill>
              <a:latin typeface="Times New Roman" panose="02020603050405020304" pitchFamily="2" charset="0"/>
              <a:ea typeface="楷体_GB2312" panose="02010609030101010101" pitchFamily="49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5950" y="685800"/>
            <a:ext cx="3028950" cy="3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>
              <a:latin typeface="Verdana" panose="020B060403050404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71600" y="267494"/>
            <a:ext cx="22860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 i="1" dirty="0">
                <a:solidFill>
                  <a:srgbClr val="CC00FF"/>
                </a:solidFill>
                <a:latin typeface="Verdana" panose="020B0604030504040204" pitchFamily="34" charset="0"/>
              </a:rPr>
              <a:t>思考与讨论</a:t>
            </a:r>
          </a:p>
        </p:txBody>
      </p:sp>
    </p:spTree>
  </p:cSld>
  <p:clrMapOvr>
    <a:masterClrMapping/>
  </p:clrMapOvr>
  <p:transition>
    <p:blinds/>
    <p:sndAc>
      <p:stSnd>
        <p:snd r:embed="rId2" name="projcto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7371" y="1168004"/>
            <a:ext cx="59436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 b="1">
                <a:latin typeface="Verdana" panose="020B0604030504040204" pitchFamily="34" charset="0"/>
              </a:rPr>
              <a:t>机械能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92103" y="411956"/>
            <a:ext cx="116205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 b="1">
                <a:latin typeface="Verdana" panose="020B0604030504040204" pitchFamily="34" charset="0"/>
              </a:rPr>
              <a:t>动能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33925" y="1275160"/>
            <a:ext cx="16740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重力势能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87503" y="2733675"/>
            <a:ext cx="19442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弹性势能</a:t>
            </a:r>
          </a:p>
        </p:txBody>
      </p:sp>
      <p:sp>
        <p:nvSpPr>
          <p:cNvPr id="7174" name="AutoShape 6"/>
          <p:cNvSpPr/>
          <p:nvPr/>
        </p:nvSpPr>
        <p:spPr bwMode="auto">
          <a:xfrm>
            <a:off x="3977879" y="1491854"/>
            <a:ext cx="539353" cy="1566863"/>
          </a:xfrm>
          <a:prstGeom prst="leftBrace">
            <a:avLst>
              <a:gd name="adj1" fmla="val 24209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7175" name="AutoShape 7"/>
          <p:cNvSpPr/>
          <p:nvPr/>
        </p:nvSpPr>
        <p:spPr bwMode="auto">
          <a:xfrm>
            <a:off x="2627710" y="627460"/>
            <a:ext cx="485775" cy="2214563"/>
          </a:xfrm>
          <a:prstGeom prst="leftBrace">
            <a:avLst>
              <a:gd name="adj1" fmla="val 37990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28578" y="1869281"/>
            <a:ext cx="596900" cy="178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700" b="1">
                <a:latin typeface="Verdana" panose="020B0604030504040204" pitchFamily="34" charset="0"/>
              </a:rPr>
              <a:t>势 能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56160" y="3219450"/>
            <a:ext cx="480655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>
                <a:latin typeface="Verdana" panose="020B0604030504040204" pitchFamily="34" charset="0"/>
              </a:rPr>
              <a:t>机械能：我们把动能和势能统称为机械能。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303860" y="4354116"/>
            <a:ext cx="3942159" cy="5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Verdana" panose="020B0604030504040204" pitchFamily="34" charset="0"/>
              </a:rPr>
              <a:t>机械能</a:t>
            </a:r>
            <a:r>
              <a:rPr kumimoji="1" lang="en-US" altLang="zh-CN" sz="3000" b="1">
                <a:latin typeface="Verdana" panose="020B0604030504040204" pitchFamily="34" charset="0"/>
              </a:rPr>
              <a:t>=</a:t>
            </a:r>
            <a:r>
              <a:rPr kumimoji="1" lang="zh-CN" altLang="en-US" sz="3000" b="1">
                <a:latin typeface="Verdana" panose="020B0604030504040204" pitchFamily="34" charset="0"/>
              </a:rPr>
              <a:t>动能</a:t>
            </a:r>
            <a:r>
              <a:rPr kumimoji="1" lang="en-US" altLang="zh-CN" sz="3000" b="1">
                <a:latin typeface="Verdana" panose="020B0604030504040204" pitchFamily="34" charset="0"/>
              </a:rPr>
              <a:t>+</a:t>
            </a:r>
            <a:r>
              <a:rPr kumimoji="1" lang="zh-CN" altLang="en-US" sz="3000" b="1">
                <a:latin typeface="Verdana" panose="020B0604030504040204" pitchFamily="34" charset="0"/>
              </a:rPr>
              <a:t>势能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 animBg="1"/>
      <p:bldP spid="717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07219"/>
            <a:ext cx="6172200" cy="45601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结论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物体的动能与势能之间是可以相互转化的；有摩擦等阻力时，在动能和势能的相互转化中，机械能会不断减少。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/>
          <p:nvPr/>
        </p:nvSpPr>
        <p:spPr>
          <a:xfrm>
            <a:off x="1709738" y="1560016"/>
            <a:ext cx="5916216" cy="4914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</a:p>
        </p:txBody>
      </p:sp>
      <p:sp>
        <p:nvSpPr>
          <p:cNvPr id="15362" name="Text Box 3"/>
          <p:cNvSpPr txBox="1"/>
          <p:nvPr/>
        </p:nvSpPr>
        <p:spPr>
          <a:xfrm>
            <a:off x="1277541" y="408682"/>
            <a:ext cx="523875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7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三、水能和风能的利用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1358504" y="975419"/>
            <a:ext cx="5940028" cy="4749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2100" b="1" dirty="0">
                <a:solidFill>
                  <a:srgbClr val="0D0D0D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．水能和风能是机械能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可以用来发电</a:t>
            </a:r>
          </a:p>
        </p:txBody>
      </p:sp>
      <p:pic>
        <p:nvPicPr>
          <p:cNvPr id="17413" name="图片 17412" descr="水流能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579" y="2137469"/>
            <a:ext cx="2214563" cy="3026569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4" name="图片 17413" descr="水流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104" y="2137469"/>
            <a:ext cx="2184797" cy="302418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5" name="图片 174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244" y="2137469"/>
            <a:ext cx="2187179" cy="302418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 descr="洪水北京7-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141" y="1140619"/>
            <a:ext cx="4427934" cy="2944416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6" name="矩形 18434"/>
          <p:cNvSpPr/>
          <p:nvPr/>
        </p:nvSpPr>
        <p:spPr>
          <a:xfrm>
            <a:off x="1494235" y="303610"/>
            <a:ext cx="4293394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2" charset="0"/>
                <a:ea typeface="宋体" panose="02010600030101010101" pitchFamily="2" charset="-122"/>
              </a:rPr>
              <a:t>、水能的破坏性释放造成灾害</a:t>
            </a:r>
            <a:endParaRPr lang="en-US" altLang="x-none" sz="2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8436" name="图片 184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541" y="1896666"/>
            <a:ext cx="4429125" cy="3034903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/>
          <p:nvPr/>
        </p:nvSpPr>
        <p:spPr>
          <a:xfrm>
            <a:off x="1413272" y="276225"/>
            <a:ext cx="5940028" cy="4749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00" b="1" dirty="0">
                <a:solidFill>
                  <a:srgbClr val="0D0D0D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水力发电:水的机械能转化为电能。</a:t>
            </a:r>
          </a:p>
        </p:txBody>
      </p:sp>
      <p:pic>
        <p:nvPicPr>
          <p:cNvPr id="17410" name="图片 19458" descr="新安江大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347629"/>
            <a:ext cx="4806554" cy="341828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0" name="图片 19459" descr="水力发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494" y="771763"/>
            <a:ext cx="2730104" cy="3988594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0481" descr="达坂城风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869" y="673453"/>
            <a:ext cx="4780360" cy="3184922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图片 204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00838"/>
            <a:ext cx="2025254" cy="3132534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5" name="矩形 20483"/>
          <p:cNvSpPr/>
          <p:nvPr/>
        </p:nvSpPr>
        <p:spPr>
          <a:xfrm>
            <a:off x="1223963" y="322219"/>
            <a:ext cx="1593056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风力发电</a:t>
            </a:r>
          </a:p>
        </p:txBody>
      </p:sp>
      <p:sp>
        <p:nvSpPr>
          <p:cNvPr id="20485" name="圆角矩形 20484"/>
          <p:cNvSpPr/>
          <p:nvPr/>
        </p:nvSpPr>
        <p:spPr>
          <a:xfrm>
            <a:off x="299720" y="4524164"/>
            <a:ext cx="8141335" cy="567866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试从能量角度分析“不尽江河滚滚流，流的都是煤和油”中的道理。</a:t>
            </a:r>
            <a:endParaRPr lang="en-US" altLang="x-none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7" name="文本框 1"/>
          <p:cNvSpPr txBox="1"/>
          <p:nvPr/>
        </p:nvSpPr>
        <p:spPr>
          <a:xfrm>
            <a:off x="1385888" y="3940528"/>
            <a:ext cx="1256030" cy="506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700" b="1" dirty="0">
                <a:solidFill>
                  <a:srgbClr val="FF0000"/>
                </a:solidFill>
                <a:latin typeface="Calibri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讨     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000">
                <a:solidFill>
                  <a:srgbClr val="FF0000"/>
                </a:solidFill>
              </a:rPr>
              <a:t>四、人造地球卫星的机械能转化：</a:t>
            </a:r>
          </a:p>
        </p:txBody>
      </p:sp>
      <p:sp>
        <p:nvSpPr>
          <p:cNvPr id="21507" name="内容占位符 21506"/>
          <p:cNvSpPr>
            <a:spLocks noGrp="1"/>
          </p:cNvSpPr>
          <p:nvPr>
            <p:ph idx="1"/>
          </p:nvPr>
        </p:nvSpPr>
        <p:spPr>
          <a:xfrm>
            <a:off x="1520429" y="1006079"/>
            <a:ext cx="6172200" cy="3646884"/>
          </a:xfrm>
        </p:spPr>
        <p:txBody>
          <a:bodyPr anchor="t">
            <a:normAutofit fontScale="77500" lnSpcReduction="20000"/>
          </a:bodyPr>
          <a:lstStyle/>
          <a:p>
            <a:pPr>
              <a:buNone/>
            </a:pPr>
            <a:r>
              <a:rPr lang="en-US" altLang="x-none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、近地点：</a:t>
            </a:r>
            <a:r>
              <a:rPr lang="zh-CN" altLang="en-US" dirty="0"/>
              <a:t>离地球最近的一点叫近地点。</a:t>
            </a:r>
          </a:p>
          <a:p>
            <a:pPr>
              <a:buNone/>
            </a:pPr>
            <a:r>
              <a:rPr lang="en-US" altLang="x-none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、远地点：</a:t>
            </a:r>
            <a:r>
              <a:rPr lang="zh-CN" altLang="en-US" dirty="0"/>
              <a:t>离地球最远的一点叫远地点。</a:t>
            </a:r>
          </a:p>
          <a:p>
            <a:pPr>
              <a:buNone/>
            </a:pPr>
            <a:r>
              <a:rPr lang="en-US" altLang="x-none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、能量转化：</a:t>
            </a:r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 从远地点向近地点运动：</a:t>
            </a:r>
            <a:r>
              <a:rPr lang="zh-CN" altLang="en-US" dirty="0"/>
              <a:t>重力势能减小，动能增大，重力势能转化为动能，速度也增大。</a:t>
            </a:r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 从近地点向远地点运动：</a:t>
            </a:r>
            <a:r>
              <a:rPr lang="zh-CN" altLang="en-US" dirty="0"/>
              <a:t> 动能减小，重力势能增大，动能转化为重力势能，速度也减小。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70310"/>
            <a:ext cx="6172200" cy="492919"/>
          </a:xfrm>
        </p:spPr>
        <p:txBody>
          <a:bodyPr>
            <a:normAutofit fontScale="90000"/>
          </a:bodyPr>
          <a:lstStyle/>
          <a:p>
            <a:r>
              <a:rPr lang="zh-CN" altLang="en-US" sz="3600" b="1"/>
              <a:t>小贴士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113235"/>
            <a:ext cx="6082904" cy="3143250"/>
          </a:xfrm>
        </p:spPr>
        <p:txBody>
          <a:bodyPr/>
          <a:lstStyle/>
          <a:p>
            <a:r>
              <a:rPr lang="zh-CN" altLang="en-US" sz="3000"/>
              <a:t>其实，机械能跟其他形式的能之间也可以相互转化，比如水的机械能可以转化为电能，而在电动机工作时（如电动车的行驶过程），则会把电能转化为机械能。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1391" y="3921919"/>
            <a:ext cx="52923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700" b="1">
                <a:solidFill>
                  <a:srgbClr val="FF3300"/>
                </a:solidFill>
                <a:latin typeface="Verdana" panose="020B0604030504040204" pitchFamily="34" charset="0"/>
              </a:rPr>
              <a:t>你能举出机械能和其他形式的能之间转化的例子吗？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 descr="花束"/>
          <p:cNvSpPr txBox="1">
            <a:spLocks noChangeArrowheads="1"/>
          </p:cNvSpPr>
          <p:nvPr/>
        </p:nvSpPr>
        <p:spPr bwMode="auto">
          <a:xfrm>
            <a:off x="1485900" y="595759"/>
            <a:ext cx="309880" cy="36576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b="1">
              <a:latin typeface="Times New Roman" panose="02020603050405020304" pitchFamily="2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43000" y="1760190"/>
            <a:ext cx="650676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               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太阳能</a:t>
            </a:r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-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机械能转换</a:t>
            </a:r>
          </a:p>
          <a:p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20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世纪初，俄国物理学家实验证明光具有压力。阳光照射到物体表面上时会产生压强，其值约为</a:t>
            </a:r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9×10</a:t>
            </a:r>
            <a:r>
              <a:rPr kumimoji="1" lang="en-US" altLang="zh-CN" sz="2100" b="1" baseline="3000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-6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帕。</a:t>
            </a:r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20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年代，前苏联物理学家提出，利用在宇宙空间中巨大的太阳帆，在阳光的压力作用下可推动宇宙飞船前进，将太阳能直接转换成机械能。科学家估计，在未来</a:t>
            </a:r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10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～</a:t>
            </a:r>
            <a:r>
              <a:rPr kumimoji="1" lang="en-US" altLang="zh-CN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20</a:t>
            </a:r>
            <a:r>
              <a:rPr kumimoji="1" lang="zh-CN" altLang="en-US" sz="2100" b="1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年内，太阳帆设想可以实现。通常，太阳能转换为机械能，需要通过中间过程进行间接转换。</a:t>
            </a:r>
          </a:p>
          <a:p>
            <a:endParaRPr kumimoji="1" lang="en-US" altLang="zh-CN" sz="2100" b="1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6628" name="Picture 4" descr="http://www.ksedu.cn/xxzhy/yfsyxx/images/kj/sc/BD04956_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571947"/>
            <a:ext cx="1133475" cy="759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94235" y="680293"/>
            <a:ext cx="155448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700" b="1">
                <a:latin typeface="Verdana" panose="020B0604030504040204" pitchFamily="34" charset="0"/>
              </a:rPr>
              <a:t>课外拓展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流程图: 可选过程 24580"/>
          <p:cNvSpPr/>
          <p:nvPr/>
        </p:nvSpPr>
        <p:spPr>
          <a:xfrm>
            <a:off x="1818085" y="1704393"/>
            <a:ext cx="5463778" cy="2523541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ctr">
            <a:spAutoFit/>
          </a:bodyPr>
          <a:lstStyle/>
          <a:p>
            <a:pPr marL="723900" lvl="0" indent="-72390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rPr>
              <a:t>一、动能、重力势能及弹性势能统称为机械能。</a:t>
            </a:r>
          </a:p>
          <a:p>
            <a:pPr marL="723900" lvl="0" indent="-72390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rPr>
              <a:t>二、动能和势能可以相互转化。</a:t>
            </a:r>
          </a:p>
          <a:p>
            <a:pPr marL="723900" lvl="0" indent="-72390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rPr>
              <a:t>三、如果只有动能和势能相互转化，机械能是守恒的。</a:t>
            </a:r>
            <a:r>
              <a:rPr lang="zh-CN" altLang="en-US" sz="2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383756" y="640277"/>
            <a:ext cx="1890713" cy="6286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300">
                <a:solidFill>
                  <a:schemeClr val="tx2"/>
                </a:solidFill>
              </a:rPr>
              <a:t> </a:t>
            </a:r>
            <a:r>
              <a:rPr lang="zh-CN" altLang="en-US" sz="3000" b="1">
                <a:solidFill>
                  <a:srgbClr val="FF00FF"/>
                </a:solidFill>
              </a:rPr>
              <a:t>理论模型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9458" descr="TL_0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360342"/>
            <a:ext cx="1530985" cy="260413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60" name="文本框 19459"/>
          <p:cNvSpPr txBox="1"/>
          <p:nvPr/>
        </p:nvSpPr>
        <p:spPr>
          <a:xfrm>
            <a:off x="251460" y="1656377"/>
            <a:ext cx="6229350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皮球落向地面时，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能转化为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能；撞击地板时，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能转化为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能，恢复形变（未离开地面）向上弹起时，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转化为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能，离开地面向上弹跳时，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能转化为</a:t>
            </a:r>
            <a:r>
              <a:rPr lang="zh-CN" altLang="en-US" sz="1950" b="1" u="sng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          </a:t>
            </a:r>
            <a:r>
              <a:rPr lang="zh-CN" altLang="en-US" sz="1950" b="1" dirty="0">
                <a:solidFill>
                  <a:srgbClr val="00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能。</a:t>
            </a:r>
          </a:p>
        </p:txBody>
      </p:sp>
      <p:sp>
        <p:nvSpPr>
          <p:cNvPr id="19461" name="文本框 19460"/>
          <p:cNvSpPr txBox="1"/>
          <p:nvPr/>
        </p:nvSpPr>
        <p:spPr>
          <a:xfrm>
            <a:off x="2915682" y="2808426"/>
            <a:ext cx="48577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1115775" y="2016184"/>
            <a:ext cx="48577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</a:t>
            </a:r>
          </a:p>
        </p:txBody>
      </p:sp>
      <p:sp>
        <p:nvSpPr>
          <p:cNvPr id="19463" name="文本框 19462"/>
          <p:cNvSpPr txBox="1"/>
          <p:nvPr/>
        </p:nvSpPr>
        <p:spPr>
          <a:xfrm>
            <a:off x="4716066" y="1728132"/>
            <a:ext cx="539353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</a:t>
            </a:r>
          </a:p>
        </p:txBody>
      </p:sp>
      <p:sp>
        <p:nvSpPr>
          <p:cNvPr id="19464" name="文本框 19463"/>
          <p:cNvSpPr txBox="1"/>
          <p:nvPr/>
        </p:nvSpPr>
        <p:spPr>
          <a:xfrm>
            <a:off x="3060224" y="2448222"/>
            <a:ext cx="1345406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弹性势能</a:t>
            </a:r>
          </a:p>
        </p:txBody>
      </p:sp>
      <p:sp>
        <p:nvSpPr>
          <p:cNvPr id="19465" name="文本框 19464"/>
          <p:cNvSpPr txBox="1"/>
          <p:nvPr/>
        </p:nvSpPr>
        <p:spPr>
          <a:xfrm>
            <a:off x="3203575" y="2160171"/>
            <a:ext cx="1241822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弹性势</a:t>
            </a:r>
          </a:p>
        </p:txBody>
      </p:sp>
      <p:sp>
        <p:nvSpPr>
          <p:cNvPr id="19466" name="文本框 19465"/>
          <p:cNvSpPr txBox="1"/>
          <p:nvPr/>
        </p:nvSpPr>
        <p:spPr>
          <a:xfrm>
            <a:off x="4572080" y="2879784"/>
            <a:ext cx="1079897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重力势</a:t>
            </a:r>
          </a:p>
        </p:txBody>
      </p:sp>
      <p:sp>
        <p:nvSpPr>
          <p:cNvPr id="19467" name="文本框 19466"/>
          <p:cNvSpPr txBox="1"/>
          <p:nvPr/>
        </p:nvSpPr>
        <p:spPr>
          <a:xfrm>
            <a:off x="5075873" y="2448381"/>
            <a:ext cx="48577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</a:t>
            </a:r>
          </a:p>
        </p:txBody>
      </p:sp>
      <p:sp>
        <p:nvSpPr>
          <p:cNvPr id="19468" name="文本框 19467"/>
          <p:cNvSpPr txBox="1"/>
          <p:nvPr/>
        </p:nvSpPr>
        <p:spPr>
          <a:xfrm>
            <a:off x="2267823" y="1583987"/>
            <a:ext cx="1403747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重力势</a:t>
            </a:r>
          </a:p>
        </p:txBody>
      </p:sp>
      <p:sp>
        <p:nvSpPr>
          <p:cNvPr id="19470" name="文本框 19469"/>
          <p:cNvSpPr txBox="1"/>
          <p:nvPr/>
        </p:nvSpPr>
        <p:spPr>
          <a:xfrm>
            <a:off x="1277541" y="3672661"/>
            <a:ext cx="601218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7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皮球落下又弹起的过程中能量的转化：</a:t>
            </a:r>
          </a:p>
        </p:txBody>
      </p:sp>
      <p:sp>
        <p:nvSpPr>
          <p:cNvPr id="19471" name="文本框 19470"/>
          <p:cNvSpPr txBox="1"/>
          <p:nvPr/>
        </p:nvSpPr>
        <p:spPr>
          <a:xfrm>
            <a:off x="2303860" y="4158436"/>
            <a:ext cx="1220390" cy="7315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重力势能</a:t>
            </a:r>
          </a:p>
        </p:txBody>
      </p:sp>
      <p:sp>
        <p:nvSpPr>
          <p:cNvPr id="19472" name="文本框 19471"/>
          <p:cNvSpPr txBox="1"/>
          <p:nvPr/>
        </p:nvSpPr>
        <p:spPr>
          <a:xfrm>
            <a:off x="4086225" y="4158436"/>
            <a:ext cx="80843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动能</a:t>
            </a:r>
          </a:p>
        </p:txBody>
      </p:sp>
      <p:sp>
        <p:nvSpPr>
          <p:cNvPr id="19473" name="文本框 19472"/>
          <p:cNvSpPr txBox="1"/>
          <p:nvPr/>
        </p:nvSpPr>
        <p:spPr>
          <a:xfrm>
            <a:off x="5274469" y="4158436"/>
            <a:ext cx="1241822" cy="7315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弹性势能</a:t>
            </a:r>
          </a:p>
        </p:txBody>
      </p:sp>
      <p:sp>
        <p:nvSpPr>
          <p:cNvPr id="19474" name="文本框 19473"/>
          <p:cNvSpPr txBox="1"/>
          <p:nvPr/>
        </p:nvSpPr>
        <p:spPr>
          <a:xfrm>
            <a:off x="4031456" y="4752558"/>
            <a:ext cx="757238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动能</a:t>
            </a:r>
          </a:p>
        </p:txBody>
      </p:sp>
      <p:sp>
        <p:nvSpPr>
          <p:cNvPr id="19475" name="直接连接符 19474"/>
          <p:cNvSpPr/>
          <p:nvPr/>
        </p:nvSpPr>
        <p:spPr>
          <a:xfrm flipV="1">
            <a:off x="3545681" y="4375130"/>
            <a:ext cx="516731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9476" name="直接连接符 19475"/>
          <p:cNvSpPr/>
          <p:nvPr/>
        </p:nvSpPr>
        <p:spPr>
          <a:xfrm flipV="1">
            <a:off x="4788694" y="4375130"/>
            <a:ext cx="515541" cy="1191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9477" name="直接连接符 19476"/>
          <p:cNvSpPr/>
          <p:nvPr/>
        </p:nvSpPr>
        <p:spPr>
          <a:xfrm flipH="1">
            <a:off x="4680347" y="4483477"/>
            <a:ext cx="1187053" cy="4857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9478" name="直接连接符 19477"/>
          <p:cNvSpPr/>
          <p:nvPr/>
        </p:nvSpPr>
        <p:spPr>
          <a:xfrm flipH="1" flipV="1">
            <a:off x="2951560" y="4482286"/>
            <a:ext cx="1123950" cy="482204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1475740" y="359707"/>
            <a:ext cx="12496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练一练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3850" y="719752"/>
            <a:ext cx="6729730" cy="1115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400" b="1" dirty="0">
                <a:solidFill>
                  <a:srgbClr val="00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、分析皮球从手中落下又弹起的过程中的能量的转化。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71" grpId="0"/>
      <p:bldP spid="19472" grpId="0"/>
      <p:bldP spid="19473" grpId="0"/>
      <p:bldP spid="194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1743075" y="1801911"/>
            <a:ext cx="3431381" cy="1060847"/>
            <a:chOff x="-17" y="7"/>
            <a:chExt cx="2882" cy="891"/>
          </a:xfrm>
        </p:grpSpPr>
        <p:sp>
          <p:nvSpPr>
            <p:cNvPr id="7170" name="Rectangle 10"/>
            <p:cNvSpPr/>
            <p:nvPr/>
          </p:nvSpPr>
          <p:spPr>
            <a:xfrm>
              <a:off x="-17" y="85"/>
              <a:ext cx="826" cy="4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algn="just" eaLnBrk="0" hangingPunct="0">
                <a:lnSpc>
                  <a:spcPct val="150000"/>
                </a:lnSpc>
              </a:pPr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机械能</a:t>
              </a:r>
            </a:p>
          </p:txBody>
        </p:sp>
        <p:sp>
          <p:nvSpPr>
            <p:cNvPr id="7171" name="Rectangle 11"/>
            <p:cNvSpPr/>
            <p:nvPr/>
          </p:nvSpPr>
          <p:spPr>
            <a:xfrm>
              <a:off x="1028" y="7"/>
              <a:ext cx="952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algn="just"/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动能</a:t>
              </a:r>
            </a:p>
          </p:txBody>
        </p:sp>
        <p:sp>
          <p:nvSpPr>
            <p:cNvPr id="7172" name="Rectangle 12"/>
            <p:cNvSpPr/>
            <p:nvPr/>
          </p:nvSpPr>
          <p:spPr>
            <a:xfrm>
              <a:off x="907" y="430"/>
              <a:ext cx="602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algn="just"/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势能</a:t>
              </a:r>
            </a:p>
          </p:txBody>
        </p:sp>
        <p:sp>
          <p:nvSpPr>
            <p:cNvPr id="7173" name="Rectangle 15"/>
            <p:cNvSpPr/>
            <p:nvPr/>
          </p:nvSpPr>
          <p:spPr>
            <a:xfrm>
              <a:off x="1815" y="189"/>
              <a:ext cx="1050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algn="just"/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重力势能</a:t>
              </a:r>
            </a:p>
          </p:txBody>
        </p:sp>
        <p:sp>
          <p:nvSpPr>
            <p:cNvPr id="7174" name="Rectangle 16"/>
            <p:cNvSpPr/>
            <p:nvPr/>
          </p:nvSpPr>
          <p:spPr>
            <a:xfrm>
              <a:off x="1815" y="552"/>
              <a:ext cx="1050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 algn="just"/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弹性势能</a:t>
              </a:r>
            </a:p>
          </p:txBody>
        </p:sp>
        <p:sp>
          <p:nvSpPr>
            <p:cNvPr id="7175" name="AutoShape 17"/>
            <p:cNvSpPr/>
            <p:nvPr/>
          </p:nvSpPr>
          <p:spPr>
            <a:xfrm>
              <a:off x="769" y="199"/>
              <a:ext cx="113" cy="368"/>
            </a:xfrm>
            <a:prstGeom prst="leftBrace">
              <a:avLst>
                <a:gd name="adj1" fmla="val 27108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just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6" name="AutoShape 18"/>
            <p:cNvSpPr/>
            <p:nvPr/>
          </p:nvSpPr>
          <p:spPr>
            <a:xfrm>
              <a:off x="1633" y="430"/>
              <a:ext cx="113" cy="368"/>
            </a:xfrm>
            <a:prstGeom prst="leftBrace">
              <a:avLst>
                <a:gd name="adj1" fmla="val 27108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just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2" name="Rectangle 13"/>
          <p:cNvSpPr/>
          <p:nvPr/>
        </p:nvSpPr>
        <p:spPr>
          <a:xfrm>
            <a:off x="1521619" y="1091108"/>
            <a:ext cx="5994797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en-US" altLang="x-none" sz="27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．定义：</a:t>
            </a:r>
            <a:r>
              <a:rPr lang="zh-CN" altLang="en-US" sz="2700" b="1" dirty="0">
                <a:latin typeface="Times New Roman" panose="02020603050405020304" pitchFamily="2" charset="0"/>
                <a:ea typeface="宋体" panose="02010600030101010101" pitchFamily="2" charset="-122"/>
              </a:rPr>
              <a:t>动能、势能统称为机械能。</a:t>
            </a:r>
            <a:endParaRPr lang="en-US" altLang="x-none" sz="2700" b="1" baseline="-25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03" name="Rectangle 13"/>
          <p:cNvSpPr/>
          <p:nvPr/>
        </p:nvSpPr>
        <p:spPr>
          <a:xfrm>
            <a:off x="1304925" y="496986"/>
            <a:ext cx="3845719" cy="777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一、机械能</a:t>
            </a:r>
            <a:endParaRPr lang="zh-CN" altLang="en-US" sz="3000" b="1" baseline="-25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04" name="矩形 8203"/>
          <p:cNvSpPr/>
          <p:nvPr/>
        </p:nvSpPr>
        <p:spPr>
          <a:xfrm>
            <a:off x="1494235" y="2954436"/>
            <a:ext cx="6029325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x-none" sz="27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．能量关系：</a:t>
            </a:r>
            <a:r>
              <a:rPr lang="zh-CN" altLang="en-US" sz="2700" b="1" dirty="0">
                <a:latin typeface="Times New Roman" panose="02020603050405020304" pitchFamily="2" charset="0"/>
                <a:ea typeface="宋体" panose="02010600030101010101" pitchFamily="2" charset="-122"/>
              </a:rPr>
              <a:t>物体具有机械能的总量等于动能、势能两种能量之和。</a:t>
            </a:r>
          </a:p>
        </p:txBody>
      </p:sp>
      <p:graphicFrame>
        <p:nvGraphicFramePr>
          <p:cNvPr id="8205" name="对象 8204"/>
          <p:cNvGraphicFramePr>
            <a:graphicFrameLocks/>
          </p:cNvGraphicFramePr>
          <p:nvPr/>
        </p:nvGraphicFramePr>
        <p:xfrm>
          <a:off x="2509838" y="3953371"/>
          <a:ext cx="2169319" cy="634603"/>
        </p:xfrm>
        <a:graphic>
          <a:graphicData uri="http://schemas.openxmlformats.org/presentationml/2006/ole">
            <p:oleObj spid="_x0000_s3079" r:id="rId3" imgW="800447" imgH="2159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1331119" y="681038"/>
            <a:ext cx="6481763" cy="3418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2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、如图，把一金属球用细线悬挂起来，</a:t>
            </a:r>
          </a:p>
          <a:p>
            <a:pPr lvl="0"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 然后将它拉到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A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处后放开，小球沿路</a:t>
            </a:r>
          </a:p>
          <a:p>
            <a:pPr lvl="0"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 线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A-B-C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来回摆动，</a:t>
            </a:r>
          </a:p>
          <a:p>
            <a:pPr lvl="0">
              <a:lnSpc>
                <a:spcPct val="130000"/>
              </a:lnSpc>
            </a:pP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①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在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点，小球的重力势能最大，</a:t>
            </a:r>
          </a:p>
          <a:p>
            <a:pPr lvl="0"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    动能为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0</a:t>
            </a:r>
          </a:p>
          <a:p>
            <a:pPr lvl="0">
              <a:lnSpc>
                <a:spcPct val="130000"/>
              </a:lnSpc>
            </a:pP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②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在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点，小球的动能最大</a:t>
            </a:r>
          </a:p>
          <a:p>
            <a:pPr lvl="0">
              <a:lnSpc>
                <a:spcPct val="130000"/>
              </a:lnSpc>
            </a:pP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③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由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C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到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B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的过程中，小球的速度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_____,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动能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，</a:t>
            </a:r>
          </a:p>
          <a:p>
            <a:pPr lvl="0"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         重力势能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， 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能转化成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_____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能</a:t>
            </a:r>
            <a:r>
              <a:rPr lang="en-US" altLang="x-none" sz="2100" b="1" dirty="0">
                <a:solidFill>
                  <a:srgbClr val="0000FF"/>
                </a:solidFill>
                <a:latin typeface="Arial" panose="020B0604020202020204" pitchFamily="34" charset="0"/>
                <a:ea typeface="华文中宋" pitchFamily="2" charset="-122"/>
              </a:rPr>
              <a:t>.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6137672" y="1059656"/>
            <a:ext cx="1610012" cy="1439986"/>
            <a:chOff x="0" y="0"/>
            <a:chExt cx="1265" cy="984"/>
          </a:xfrm>
        </p:grpSpPr>
        <p:grpSp>
          <p:nvGrpSpPr>
            <p:cNvPr id="18436" name="Group 6"/>
            <p:cNvGrpSpPr/>
            <p:nvPr/>
          </p:nvGrpSpPr>
          <p:grpSpPr>
            <a:xfrm>
              <a:off x="106" y="0"/>
              <a:ext cx="1008" cy="713"/>
              <a:chOff x="0" y="0"/>
              <a:chExt cx="1008" cy="713"/>
            </a:xfrm>
          </p:grpSpPr>
          <p:sp>
            <p:nvSpPr>
              <p:cNvPr id="18437" name="Line 7"/>
              <p:cNvSpPr/>
              <p:nvPr/>
            </p:nvSpPr>
            <p:spPr>
              <a:xfrm flipH="1">
                <a:off x="144" y="41"/>
                <a:ext cx="384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18438" name="Group 8"/>
              <p:cNvGrpSpPr/>
              <p:nvPr/>
            </p:nvGrpSpPr>
            <p:grpSpPr>
              <a:xfrm>
                <a:off x="0" y="0"/>
                <a:ext cx="1008" cy="41"/>
                <a:chOff x="0" y="0"/>
                <a:chExt cx="1008" cy="41"/>
              </a:xfrm>
            </p:grpSpPr>
            <p:sp>
              <p:nvSpPr>
                <p:cNvPr id="18439" name="Line 9"/>
                <p:cNvSpPr/>
                <p:nvPr/>
              </p:nvSpPr>
              <p:spPr>
                <a:xfrm>
                  <a:off x="0" y="41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0" name="Line 10"/>
                <p:cNvSpPr/>
                <p:nvPr/>
              </p:nvSpPr>
              <p:spPr>
                <a:xfrm>
                  <a:off x="48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1" name="Line 11"/>
                <p:cNvSpPr/>
                <p:nvPr/>
              </p:nvSpPr>
              <p:spPr>
                <a:xfrm>
                  <a:off x="144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2" name="Line 12"/>
                <p:cNvSpPr/>
                <p:nvPr/>
              </p:nvSpPr>
              <p:spPr>
                <a:xfrm>
                  <a:off x="240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3" name="Line 13"/>
                <p:cNvSpPr/>
                <p:nvPr/>
              </p:nvSpPr>
              <p:spPr>
                <a:xfrm>
                  <a:off x="336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4" name="Line 14"/>
                <p:cNvSpPr/>
                <p:nvPr/>
              </p:nvSpPr>
              <p:spPr>
                <a:xfrm>
                  <a:off x="432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5" name="Line 15"/>
                <p:cNvSpPr/>
                <p:nvPr/>
              </p:nvSpPr>
              <p:spPr>
                <a:xfrm>
                  <a:off x="528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6" name="Line 16"/>
                <p:cNvSpPr/>
                <p:nvPr/>
              </p:nvSpPr>
              <p:spPr>
                <a:xfrm>
                  <a:off x="624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7" name="Line 17"/>
                <p:cNvSpPr/>
                <p:nvPr/>
              </p:nvSpPr>
              <p:spPr>
                <a:xfrm>
                  <a:off x="720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8" name="Line 18"/>
                <p:cNvSpPr/>
                <p:nvPr/>
              </p:nvSpPr>
              <p:spPr>
                <a:xfrm>
                  <a:off x="816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8449" name="Line 19"/>
                <p:cNvSpPr/>
                <p:nvPr/>
              </p:nvSpPr>
              <p:spPr>
                <a:xfrm>
                  <a:off x="912" y="0"/>
                  <a:ext cx="48" cy="2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18450" name="Oval 20"/>
              <p:cNvSpPr/>
              <p:nvPr/>
            </p:nvSpPr>
            <p:spPr>
              <a:xfrm>
                <a:off x="76" y="48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51" name="Line 21"/>
              <p:cNvSpPr/>
              <p:nvPr/>
            </p:nvSpPr>
            <p:spPr>
              <a:xfrm>
                <a:off x="528" y="41"/>
                <a:ext cx="0" cy="62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452" name="Oval 22"/>
              <p:cNvSpPr/>
              <p:nvPr/>
            </p:nvSpPr>
            <p:spPr>
              <a:xfrm>
                <a:off x="480" y="617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53" name="Oval 23"/>
              <p:cNvSpPr/>
              <p:nvPr/>
            </p:nvSpPr>
            <p:spPr>
              <a:xfrm>
                <a:off x="864" y="48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54" name="Line 24"/>
              <p:cNvSpPr/>
              <p:nvPr/>
            </p:nvSpPr>
            <p:spPr>
              <a:xfrm>
                <a:off x="528" y="41"/>
                <a:ext cx="384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18455" name="Freeform 25"/>
            <p:cNvSpPr/>
            <p:nvPr/>
          </p:nvSpPr>
          <p:spPr>
            <a:xfrm>
              <a:off x="202" y="521"/>
              <a:ext cx="816" cy="144"/>
            </a:xfrm>
            <a:custGeom>
              <a:avLst/>
              <a:gdLst>
                <a:gd name="txL" fmla="*/ 0 w 816"/>
                <a:gd name="txT" fmla="*/ 0 h 144"/>
                <a:gd name="txR" fmla="*/ 816 w 816"/>
                <a:gd name="txB" fmla="*/ 144 h 144"/>
              </a:gdLst>
              <a:ahLst/>
              <a:cxnLst>
                <a:cxn ang="0">
                  <a:pos x="0" y="0"/>
                </a:cxn>
                <a:cxn ang="0">
                  <a:pos x="432" y="144"/>
                </a:cxn>
                <a:cxn ang="0">
                  <a:pos x="816" y="0"/>
                </a:cxn>
              </a:cxnLst>
              <a:rect l="txL" t="txT" r="txR" b="txB"/>
              <a:pathLst>
                <a:path w="816" h="144">
                  <a:moveTo>
                    <a:pt x="0" y="0"/>
                  </a:moveTo>
                  <a:cubicBezTo>
                    <a:pt x="148" y="72"/>
                    <a:pt x="296" y="144"/>
                    <a:pt x="432" y="144"/>
                  </a:cubicBezTo>
                  <a:cubicBezTo>
                    <a:pt x="568" y="144"/>
                    <a:pt x="692" y="72"/>
                    <a:pt x="8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/>
            <a:lstStyle/>
            <a:p>
              <a:pPr lvl="0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6" name="Text Box 26"/>
            <p:cNvSpPr txBox="1"/>
            <p:nvPr/>
          </p:nvSpPr>
          <p:spPr>
            <a:xfrm>
              <a:off x="0" y="511"/>
              <a:ext cx="283" cy="28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altLang="x-none" sz="2100" dirty="0">
                  <a:latin typeface="Arial" panose="020B0604020202020204" pitchFamily="34" charset="0"/>
                  <a:ea typeface="华文中宋" pitchFamily="2" charset="-122"/>
                </a:rPr>
                <a:t>A</a:t>
              </a:r>
            </a:p>
          </p:txBody>
        </p:sp>
        <p:sp>
          <p:nvSpPr>
            <p:cNvPr id="18457" name="Text Box 27"/>
            <p:cNvSpPr txBox="1"/>
            <p:nvPr/>
          </p:nvSpPr>
          <p:spPr>
            <a:xfrm>
              <a:off x="528" y="703"/>
              <a:ext cx="283" cy="28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altLang="x-none" sz="2100" dirty="0">
                  <a:latin typeface="Arial" panose="020B0604020202020204" pitchFamily="34" charset="0"/>
                  <a:ea typeface="华文中宋" pitchFamily="2" charset="-122"/>
                </a:rPr>
                <a:t>B</a:t>
              </a:r>
            </a:p>
          </p:txBody>
        </p:sp>
        <p:sp>
          <p:nvSpPr>
            <p:cNvPr id="18458" name="Text Box 28"/>
            <p:cNvSpPr txBox="1"/>
            <p:nvPr/>
          </p:nvSpPr>
          <p:spPr>
            <a:xfrm>
              <a:off x="970" y="559"/>
              <a:ext cx="295" cy="28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altLang="x-none" sz="2100" dirty="0">
                  <a:latin typeface="Arial" panose="020B0604020202020204" pitchFamily="34" charset="0"/>
                  <a:ea typeface="华文中宋" pitchFamily="2" charset="-122"/>
                </a:rPr>
                <a:t>C</a:t>
              </a:r>
            </a:p>
          </p:txBody>
        </p:sp>
      </p:grpSp>
      <p:sp>
        <p:nvSpPr>
          <p:cNvPr id="18459" name="Text Box 32"/>
          <p:cNvSpPr txBox="1"/>
          <p:nvPr/>
        </p:nvSpPr>
        <p:spPr>
          <a:xfrm>
            <a:off x="2321719" y="1982391"/>
            <a:ext cx="83439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en-US" altLang="x-none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A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、</a:t>
            </a:r>
            <a:r>
              <a:rPr lang="en-US" altLang="x-none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C</a:t>
            </a:r>
          </a:p>
        </p:txBody>
      </p:sp>
      <p:sp>
        <p:nvSpPr>
          <p:cNvPr id="18460" name="Text Box 33"/>
          <p:cNvSpPr txBox="1"/>
          <p:nvPr/>
        </p:nvSpPr>
        <p:spPr>
          <a:xfrm>
            <a:off x="2519363" y="2842022"/>
            <a:ext cx="375285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en-US" altLang="x-none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B</a:t>
            </a:r>
          </a:p>
        </p:txBody>
      </p:sp>
      <p:sp>
        <p:nvSpPr>
          <p:cNvPr id="18461" name="Text Box 34"/>
          <p:cNvSpPr txBox="1"/>
          <p:nvPr/>
        </p:nvSpPr>
        <p:spPr>
          <a:xfrm>
            <a:off x="5598319" y="3219450"/>
            <a:ext cx="71628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增大</a:t>
            </a:r>
          </a:p>
        </p:txBody>
      </p:sp>
      <p:sp>
        <p:nvSpPr>
          <p:cNvPr id="18462" name="Text Box 35"/>
          <p:cNvSpPr txBox="1"/>
          <p:nvPr/>
        </p:nvSpPr>
        <p:spPr>
          <a:xfrm>
            <a:off x="6786563" y="3219450"/>
            <a:ext cx="71628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增大</a:t>
            </a:r>
          </a:p>
        </p:txBody>
      </p:sp>
      <p:sp>
        <p:nvSpPr>
          <p:cNvPr id="18463" name="Text Box 36"/>
          <p:cNvSpPr txBox="1"/>
          <p:nvPr/>
        </p:nvSpPr>
        <p:spPr>
          <a:xfrm>
            <a:off x="3168253" y="3651647"/>
            <a:ext cx="747713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减小</a:t>
            </a:r>
          </a:p>
        </p:txBody>
      </p:sp>
      <p:sp>
        <p:nvSpPr>
          <p:cNvPr id="18464" name="Text Box 37"/>
          <p:cNvSpPr txBox="1"/>
          <p:nvPr/>
        </p:nvSpPr>
        <p:spPr>
          <a:xfrm>
            <a:off x="4139803" y="3651647"/>
            <a:ext cx="982980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重力势</a:t>
            </a:r>
          </a:p>
        </p:txBody>
      </p:sp>
      <p:sp>
        <p:nvSpPr>
          <p:cNvPr id="18465" name="Text Box 38"/>
          <p:cNvSpPr txBox="1"/>
          <p:nvPr/>
        </p:nvSpPr>
        <p:spPr>
          <a:xfrm>
            <a:off x="6300788" y="3651647"/>
            <a:ext cx="442913" cy="411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/>
      <p:bldP spid="18460" grpId="0"/>
      <p:bldP spid="18461" grpId="0"/>
      <p:bldP spid="18462" grpId="0"/>
      <p:bldP spid="18463" grpId="0"/>
      <p:bldP spid="18464" grpId="0"/>
      <p:bldP spid="18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0010" y="411956"/>
            <a:ext cx="550902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动能：物体由于运动具有的能叫做动能。      （质量、运动速度）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83756" y="1545431"/>
            <a:ext cx="558879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重力势能：物体由于被举高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而具有的能叫做重力势能。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（高度、质量）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37335" y="3274219"/>
            <a:ext cx="5183981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弹性势能：物体由于发生弹性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形变而具有的能叫弹性势能。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（弹性形变大小）</a:t>
            </a:r>
          </a:p>
        </p:txBody>
      </p:sp>
      <p:sp>
        <p:nvSpPr>
          <p:cNvPr id="5125" name="AutoShape 5"/>
          <p:cNvSpPr/>
          <p:nvPr/>
        </p:nvSpPr>
        <p:spPr bwMode="auto">
          <a:xfrm>
            <a:off x="2736056" y="1869281"/>
            <a:ext cx="539354" cy="1566863"/>
          </a:xfrm>
          <a:prstGeom prst="leftBrace">
            <a:avLst>
              <a:gd name="adj1" fmla="val 24209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94389" y="1762125"/>
            <a:ext cx="551180" cy="210621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Verdana" panose="020B0604030504040204" pitchFamily="34" charset="0"/>
              </a:rPr>
              <a:t>势          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5124" grpId="0" bldLvl="0" animBg="1"/>
      <p:bldP spid="5125" grpId="0" bldLvl="0" animBg="1"/>
      <p:bldP spid="51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/>
          </p:cNvSpPr>
          <p:nvPr/>
        </p:nvSpPr>
        <p:spPr bwMode="auto">
          <a:xfrm>
            <a:off x="1143000" y="360040"/>
            <a:ext cx="536972" cy="473199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gamma/>
                  <a:tint val="98431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0030101010101" pitchFamily="2" charset="-122"/>
              </a:rPr>
              <a:t>观察</a:t>
            </a:r>
            <a:br>
              <a:rPr lang="zh-CN" altLang="en-US" sz="2400" dirty="0">
                <a:solidFill>
                  <a:srgbClr val="FF0000"/>
                </a:solidFill>
                <a:ea typeface="黑体" panose="02010600030101010101" pitchFamily="2" charset="-122"/>
              </a:rPr>
            </a:br>
            <a:r>
              <a:rPr lang="zh-CN" altLang="en-US" sz="2400" dirty="0">
                <a:solidFill>
                  <a:srgbClr val="FF0000"/>
                </a:solidFill>
                <a:ea typeface="黑体" panose="02010600030101010101" pitchFamily="2" charset="-122"/>
              </a:rPr>
              <a:t/>
            </a:r>
            <a:br>
              <a:rPr lang="zh-CN" altLang="en-US" sz="2400" dirty="0">
                <a:solidFill>
                  <a:srgbClr val="FF0000"/>
                </a:solidFill>
                <a:ea typeface="黑体" panose="02010600030101010101" pitchFamily="2" charset="-122"/>
              </a:rPr>
            </a:br>
            <a:r>
              <a:rPr lang="zh-CN" altLang="en-US" sz="2400" dirty="0">
                <a:solidFill>
                  <a:srgbClr val="FF0000"/>
                </a:solidFill>
                <a:ea typeface="黑体" panose="02010600030101010101" pitchFamily="2" charset="-122"/>
              </a:rPr>
              <a:t>动能与势能的相互转化</a:t>
            </a:r>
          </a:p>
        </p:txBody>
      </p:sp>
      <p:pic>
        <p:nvPicPr>
          <p:cNvPr id="32771" name="Picture 3" descr="20050131121101j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65810"/>
            <a:ext cx="3429000" cy="247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10337_bz_ske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1"/>
          <a:stretch>
            <a:fillRect/>
          </a:stretch>
        </p:blipFill>
        <p:spPr bwMode="auto">
          <a:xfrm>
            <a:off x="1679972" y="386258"/>
            <a:ext cx="2849165" cy="2220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768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66" y="1257300"/>
            <a:ext cx="2922984" cy="3896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guosh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86258"/>
            <a:ext cx="1896666" cy="2564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11510"/>
            <a:ext cx="1819275" cy="2731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/>
          <p:nvPr/>
        </p:nvSpPr>
        <p:spPr>
          <a:xfrm>
            <a:off x="1143000" y="261952"/>
            <a:ext cx="30988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ctr">
            <a:spAutoFit/>
          </a:bodyPr>
          <a:lstStyle/>
          <a:p>
            <a:pPr lvl="0"/>
            <a:endParaRPr lang="zh-CN" altLang="en-US" sz="1350" dirty="0">
              <a:latin typeface="Calibri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矩形 14338"/>
          <p:cNvSpPr/>
          <p:nvPr/>
        </p:nvSpPr>
        <p:spPr>
          <a:xfrm>
            <a:off x="1683544" y="1492820"/>
            <a:ext cx="5859066" cy="18465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．机械能守恒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zh-CN" altLang="en-US" sz="2400" b="1" dirty="0">
                <a:solidFill>
                  <a:srgbClr val="FF3300"/>
                </a:solidFill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没有摩擦力等阻力</a:t>
            </a:r>
            <a:r>
              <a: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latin typeface="Times New Roman" panose="02020603050405020304" pitchFamily="2" charset="0"/>
                <a:ea typeface="宋体" panose="02010600030101010101" pitchFamily="2" charset="-122"/>
              </a:rPr>
              <a:t>当只有动能和势能互相转化时，机械能总量保持不变，机械能是守恒的。</a:t>
            </a:r>
            <a:endParaRPr lang="en-US" altLang="x-none" sz="2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0" name="矩形 14339"/>
          <p:cNvSpPr/>
          <p:nvPr/>
        </p:nvSpPr>
        <p:spPr>
          <a:xfrm>
            <a:off x="3302794" y="3275185"/>
            <a:ext cx="2620010" cy="4749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2" charset="0"/>
                <a:ea typeface="宋体" panose="02010600030101010101" pitchFamily="2" charset="-122"/>
              </a:rPr>
              <a:t>机械能 </a:t>
            </a:r>
            <a:r>
              <a:rPr lang="en-US" altLang="x-none" sz="2100" b="1" dirty="0">
                <a:latin typeface="Times New Roman" panose="02020603050405020304" pitchFamily="2" charset="0"/>
                <a:ea typeface="宋体" panose="02010600030101010101" pitchFamily="2" charset="-122"/>
              </a:rPr>
              <a:t>= </a:t>
            </a:r>
            <a:r>
              <a:rPr lang="zh-CN" altLang="en-US" sz="2100" b="1" dirty="0">
                <a:latin typeface="Times New Roman" panose="02020603050405020304" pitchFamily="2" charset="0"/>
                <a:ea typeface="宋体" panose="02010600030101010101" pitchFamily="2" charset="-122"/>
              </a:rPr>
              <a:t>动能 </a:t>
            </a:r>
            <a:r>
              <a:rPr lang="en-US" altLang="x-none" sz="2100" b="1" dirty="0">
                <a:latin typeface="Times New Roman" panose="02020603050405020304" pitchFamily="2" charset="0"/>
                <a:ea typeface="宋体" panose="02010600030101010101" pitchFamily="2" charset="-122"/>
              </a:rPr>
              <a:t>+ </a:t>
            </a:r>
            <a:r>
              <a:rPr lang="zh-CN" altLang="en-US" sz="2100" b="1" dirty="0">
                <a:latin typeface="Times New Roman" panose="02020603050405020304" pitchFamily="2" charset="0"/>
                <a:ea typeface="宋体" panose="02010600030101010101" pitchFamily="2" charset="-122"/>
              </a:rPr>
              <a:t>势能</a:t>
            </a:r>
            <a:endParaRPr lang="en-US" altLang="x-none" sz="21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14341" name="组合 14340"/>
          <p:cNvGrpSpPr/>
          <p:nvPr/>
        </p:nvGrpSpPr>
        <p:grpSpPr>
          <a:xfrm>
            <a:off x="4410075" y="3706192"/>
            <a:ext cx="716756" cy="682228"/>
            <a:chOff x="0" y="0"/>
            <a:chExt cx="602" cy="573"/>
          </a:xfrm>
        </p:grpSpPr>
        <p:sp>
          <p:nvSpPr>
            <p:cNvPr id="10245" name="直接连接符 14341"/>
            <p:cNvSpPr/>
            <p:nvPr/>
          </p:nvSpPr>
          <p:spPr>
            <a:xfrm>
              <a:off x="249" y="0"/>
              <a:ext cx="0" cy="227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6" name="矩形 14342"/>
            <p:cNvSpPr/>
            <p:nvPr/>
          </p:nvSpPr>
          <p:spPr>
            <a:xfrm>
              <a:off x="0" y="227"/>
              <a:ext cx="602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势能</a:t>
              </a:r>
            </a:p>
          </p:txBody>
        </p:sp>
      </p:grpSp>
      <p:grpSp>
        <p:nvGrpSpPr>
          <p:cNvPr id="14344" name="组合 14343"/>
          <p:cNvGrpSpPr/>
          <p:nvPr/>
        </p:nvGrpSpPr>
        <p:grpSpPr>
          <a:xfrm>
            <a:off x="5166122" y="3706192"/>
            <a:ext cx="783431" cy="682228"/>
            <a:chOff x="0" y="0"/>
            <a:chExt cx="658" cy="573"/>
          </a:xfrm>
        </p:grpSpPr>
        <p:sp>
          <p:nvSpPr>
            <p:cNvPr id="10248" name="矩形 14344"/>
            <p:cNvSpPr/>
            <p:nvPr/>
          </p:nvSpPr>
          <p:spPr>
            <a:xfrm>
              <a:off x="0" y="227"/>
              <a:ext cx="658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x-none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 </a:t>
              </a:r>
              <a:r>
                <a:rPr lang="zh-CN" altLang="en-US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动能</a:t>
              </a:r>
            </a:p>
          </p:txBody>
        </p:sp>
        <p:sp>
          <p:nvSpPr>
            <p:cNvPr id="10249" name="直接连接符 14345"/>
            <p:cNvSpPr/>
            <p:nvPr/>
          </p:nvSpPr>
          <p:spPr>
            <a:xfrm>
              <a:off x="294" y="0"/>
              <a:ext cx="0" cy="227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47" name="组合 14346"/>
          <p:cNvGrpSpPr/>
          <p:nvPr/>
        </p:nvGrpSpPr>
        <p:grpSpPr>
          <a:xfrm>
            <a:off x="3626644" y="3733576"/>
            <a:ext cx="1738313" cy="654843"/>
            <a:chOff x="0" y="0"/>
            <a:chExt cx="1460" cy="550"/>
          </a:xfrm>
        </p:grpSpPr>
        <p:sp>
          <p:nvSpPr>
            <p:cNvPr id="10251" name="矩形 14347"/>
            <p:cNvSpPr/>
            <p:nvPr/>
          </p:nvSpPr>
          <p:spPr>
            <a:xfrm>
              <a:off x="1179" y="204"/>
              <a:ext cx="281" cy="3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x-none" sz="2100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+</a:t>
              </a:r>
              <a:endParaRPr lang="zh-CN" altLang="en-US" sz="2100" b="1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0252" name="任意多边形 14348"/>
            <p:cNvSpPr/>
            <p:nvPr/>
          </p:nvSpPr>
          <p:spPr>
            <a:xfrm flipH="1">
              <a:off x="0" y="0"/>
              <a:ext cx="635" cy="431"/>
            </a:xfrm>
            <a:custGeom>
              <a:avLst/>
              <a:gdLst/>
              <a:ahLst/>
              <a:cxnLst>
                <a:cxn ang="270">
                  <a:pos x="19567" y="0"/>
                </a:cxn>
                <a:cxn ang="180">
                  <a:pos x="17534" y="9032"/>
                </a:cxn>
                <a:cxn ang="180">
                  <a:pos x="0" y="20726"/>
                </a:cxn>
                <a:cxn ang="90">
                  <a:pos x="10196" y="21600"/>
                </a:cxn>
                <a:cxn ang="0">
                  <a:pos x="20392" y="15583"/>
                </a:cxn>
                <a:cxn ang="0">
                  <a:pos x="21600" y="9032"/>
                </a:cxn>
              </a:cxnLst>
              <a:rect l="0" t="0" r="0" b="0"/>
              <a:pathLst>
                <a:path w="21600" h="21600">
                  <a:moveTo>
                    <a:pt x="19567" y="0"/>
                  </a:moveTo>
                  <a:lnTo>
                    <a:pt x="17534" y="9032"/>
                  </a:lnTo>
                  <a:lnTo>
                    <a:pt x="18742" y="9032"/>
                  </a:lnTo>
                  <a:lnTo>
                    <a:pt x="18742" y="19852"/>
                  </a:lnTo>
                  <a:lnTo>
                    <a:pt x="0" y="19852"/>
                  </a:lnTo>
                  <a:lnTo>
                    <a:pt x="0" y="21600"/>
                  </a:lnTo>
                  <a:lnTo>
                    <a:pt x="20392" y="21600"/>
                  </a:lnTo>
                  <a:lnTo>
                    <a:pt x="20392" y="9032"/>
                  </a:lnTo>
                  <a:lnTo>
                    <a:pt x="21600" y="9032"/>
                  </a:ln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0253" name="Text Box 3"/>
          <p:cNvSpPr txBox="1"/>
          <p:nvPr/>
        </p:nvSpPr>
        <p:spPr>
          <a:xfrm>
            <a:off x="1466850" y="385539"/>
            <a:ext cx="5238750" cy="5029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二、机械能的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0030101010101" pitchFamily="2" charset="-122"/>
                <a:ea typeface="宋体" panose="02010600030101010101" pitchFamily="2" charset="-122"/>
              </a:rPr>
              <a:t>转化及守恒</a:t>
            </a:r>
          </a:p>
        </p:txBody>
      </p:sp>
      <p:sp>
        <p:nvSpPr>
          <p:cNvPr id="13326" name="矩形 14350"/>
          <p:cNvSpPr/>
          <p:nvPr/>
        </p:nvSpPr>
        <p:spPr>
          <a:xfrm>
            <a:off x="1656160" y="871314"/>
            <a:ext cx="6210935" cy="5302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．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机械能的转化</a:t>
            </a:r>
            <a:r>
              <a:rPr lang="en-US" altLang="x-none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rPr>
              <a:t>动能和势能能够相互转化。</a:t>
            </a:r>
          </a:p>
        </p:txBody>
      </p:sp>
      <p:sp>
        <p:nvSpPr>
          <p:cNvPr id="14352" name="圆角矩形标注 14351"/>
          <p:cNvSpPr/>
          <p:nvPr/>
        </p:nvSpPr>
        <p:spPr>
          <a:xfrm>
            <a:off x="1952625" y="4462239"/>
            <a:ext cx="1431131" cy="485775"/>
          </a:xfrm>
          <a:prstGeom prst="wedgeRoundRectCallout">
            <a:avLst>
              <a:gd name="adj1" fmla="val 60398"/>
              <a:gd name="adj2" fmla="val -236028"/>
              <a:gd name="adj3" fmla="val 16667"/>
            </a:avLst>
          </a:prstGeom>
          <a:solidFill>
            <a:srgbClr val="FFCC66"/>
          </a:solidFill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r>
              <a:rPr lang="zh-CN" altLang="en-US" sz="21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保持不变</a:t>
            </a:r>
            <a:endParaRPr lang="en-US" altLang="x-none" sz="2100" b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3326" grpId="0"/>
      <p:bldP spid="1435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16280" y="457835"/>
            <a:ext cx="7150735" cy="67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0"/>
                <a:ea typeface="隶书" pitchFamily="49" charset="-122"/>
              </a:rPr>
              <a:t>（一）动能</a:t>
            </a:r>
            <a:r>
              <a:rPr kumimoji="1" lang="zh-CN" alt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0"/>
                <a:ea typeface="隶书" pitchFamily="49" charset="-122"/>
              </a:rPr>
              <a:t>与重力势能的相互</a:t>
            </a:r>
            <a:r>
              <a:rPr kumimoji="1" lang="zh-CN" alt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0"/>
                <a:ea typeface="隶书" pitchFamily="49" charset="-122"/>
              </a:rPr>
              <a:t>转化</a:t>
            </a:r>
            <a:endParaRPr kumimoji="1" lang="zh-CN" altLang="en-US" sz="3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2" charset="0"/>
              <a:ea typeface="隶书" pitchFamily="49" charset="-12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39298" y="1221600"/>
          <a:ext cx="2753915" cy="3186113"/>
        </p:xfrm>
        <a:graphic>
          <a:graphicData uri="http://schemas.openxmlformats.org/presentationml/2006/ole">
            <p:oleObj spid="_x0000_s1060" name="Flash 影片" r:id="rId5" imgW="1577160" imgH="1713960" progId="">
              <p:embed/>
            </p:oleObj>
          </a:graphicData>
        </a:graphic>
      </p:graphicFrame>
      <p:pic>
        <p:nvPicPr>
          <p:cNvPr id="4" name="动能与势能的转化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69" y="1221462"/>
            <a:ext cx="3668068" cy="3815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  <p:sndAc>
      <p:stSnd>
        <p:snd r:embed="rId4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194" grpId="0" bldLvl="0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微信PPT母版</Template>
  <TotalTime>244</TotalTime>
  <Words>2062</Words>
  <Application>Microsoft Office PowerPoint</Application>
  <PresentationFormat>全屏显示(16:9)</PresentationFormat>
  <Paragraphs>310</Paragraphs>
  <Slides>50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2" baseType="lpstr">
      <vt:lpstr>Office 主题</vt:lpstr>
      <vt:lpstr>Flash 影片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活动：观察小球的摆动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结论</vt:lpstr>
      <vt:lpstr>幻灯片 41</vt:lpstr>
      <vt:lpstr>幻灯片 42</vt:lpstr>
      <vt:lpstr>幻灯片 43</vt:lpstr>
      <vt:lpstr>幻灯片 44</vt:lpstr>
      <vt:lpstr>四、人造地球卫星的机械能转化：</vt:lpstr>
      <vt:lpstr>小贴士</vt:lpstr>
      <vt:lpstr>幻灯片 47</vt:lpstr>
      <vt:lpstr>幻灯片 48</vt:lpstr>
      <vt:lpstr>幻灯片 49</vt:lpstr>
      <vt:lpstr>幻灯片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42</cp:revision>
  <dcterms:created xsi:type="dcterms:W3CDTF">2014-07-14T02:04:00Z</dcterms:created>
  <dcterms:modified xsi:type="dcterms:W3CDTF">2018-06-11T00:49:46Z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