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Default Extension="gif" ContentType="image/gif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4"/>
  </p:notesMasterIdLst>
  <p:sldIdLst>
    <p:sldId id="256" r:id="rId2"/>
    <p:sldId id="289" r:id="rId3"/>
    <p:sldId id="345" r:id="rId4"/>
    <p:sldId id="347" r:id="rId5"/>
    <p:sldId id="348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81" r:id="rId22"/>
    <p:sldId id="382" r:id="rId23"/>
    <p:sldId id="383" r:id="rId24"/>
    <p:sldId id="384" r:id="rId25"/>
    <p:sldId id="370" r:id="rId26"/>
    <p:sldId id="371" r:id="rId27"/>
    <p:sldId id="372" r:id="rId28"/>
    <p:sldId id="373" r:id="rId29"/>
    <p:sldId id="380" r:id="rId30"/>
    <p:sldId id="374" r:id="rId31"/>
    <p:sldId id="376" r:id="rId32"/>
    <p:sldId id="378" r:id="rId3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FF"/>
    <a:srgbClr val="0E98D6"/>
    <a:srgbClr val="0070C0"/>
    <a:srgbClr val="3000B8"/>
    <a:srgbClr val="00FF00"/>
    <a:srgbClr val="009FB9"/>
    <a:srgbClr val="FFFF00"/>
    <a:srgbClr val="FF9900"/>
    <a:srgbClr val="EAF5FB"/>
    <a:srgbClr val="DF596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96" autoAdjust="0"/>
    <p:restoredTop sz="94660"/>
  </p:normalViewPr>
  <p:slideViewPr>
    <p:cSldViewPr snapToGrid="0">
      <p:cViewPr>
        <p:scale>
          <a:sx n="82" d="100"/>
          <a:sy n="82" d="100"/>
        </p:scale>
        <p:origin x="-1446" y="-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158FC8-9C41-4DE8-A5BC-5C78D8E8A7F7}" type="doc">
      <dgm:prSet loTypeId="urn:microsoft.com/office/officeart/2005/8/layout/hierarchy2#2" loCatId="hierarchy" qsTypeId="urn:microsoft.com/office/officeart/2005/8/quickstyle/simple1#12" qsCatId="simple" csTypeId="urn:microsoft.com/office/officeart/2005/8/colors/colorful1#2" csCatId="colorful" phldr="1"/>
      <dgm:spPr/>
      <dgm:t>
        <a:bodyPr/>
        <a:lstStyle/>
        <a:p>
          <a:endParaRPr lang="zh-CN" altLang="en-US"/>
        </a:p>
      </dgm:t>
    </dgm:pt>
    <dgm:pt modelId="{2BAB42D6-5403-4648-BF60-C8E39EF1DEEE}">
      <dgm:prSet phldrT="[文本]" custT="1"/>
      <dgm:spPr/>
      <dgm:t>
        <a:bodyPr/>
        <a:lstStyle/>
        <a:p>
          <a:r>
            <a:rPr lang="zh-CN" altLang="en-US" sz="2400" b="1" dirty="0" smtClean="0">
              <a:solidFill>
                <a:srgbClr val="FFFF00"/>
              </a:solidFill>
            </a:rPr>
            <a:t>长度和时间的测量（</a:t>
          </a:r>
          <a:r>
            <a:rPr lang="en-US" altLang="zh-CN" sz="2400" b="1" dirty="0" smtClean="0">
              <a:solidFill>
                <a:srgbClr val="FFFF00"/>
              </a:solidFill>
            </a:rPr>
            <a:t>1</a:t>
          </a:r>
          <a:r>
            <a:rPr lang="zh-CN" altLang="en-US" sz="2400" b="1" dirty="0" smtClean="0">
              <a:solidFill>
                <a:srgbClr val="FFFF00"/>
              </a:solidFill>
            </a:rPr>
            <a:t>）</a:t>
          </a:r>
          <a:endParaRPr lang="zh-CN" altLang="en-US" sz="2400" b="1" dirty="0">
            <a:solidFill>
              <a:srgbClr val="FFFF00"/>
            </a:solidFill>
          </a:endParaRPr>
        </a:p>
      </dgm:t>
    </dgm:pt>
    <dgm:pt modelId="{1E4B3054-069D-44BA-8F73-36EBB37DEAEC}" type="parTrans" cxnId="{13572C6D-4AEE-4B0B-82FB-5EC2CBF631DC}">
      <dgm:prSet/>
      <dgm:spPr/>
      <dgm:t>
        <a:bodyPr/>
        <a:lstStyle/>
        <a:p>
          <a:endParaRPr lang="zh-CN" altLang="en-US"/>
        </a:p>
      </dgm:t>
    </dgm:pt>
    <dgm:pt modelId="{B4A20407-800E-4074-8D96-C2E25B32397E}" type="sibTrans" cxnId="{13572C6D-4AEE-4B0B-82FB-5EC2CBF631DC}">
      <dgm:prSet/>
      <dgm:spPr/>
      <dgm:t>
        <a:bodyPr/>
        <a:lstStyle/>
        <a:p>
          <a:endParaRPr lang="zh-CN" altLang="en-US"/>
        </a:p>
      </dgm:t>
    </dgm:pt>
    <dgm:pt modelId="{E3DA5AE7-CC14-448D-AD02-422735EFEC5B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FFFF00"/>
              </a:solidFill>
            </a:rPr>
            <a:t>长度的测量</a:t>
          </a:r>
          <a:endParaRPr lang="zh-CN" altLang="en-US" b="1" dirty="0">
            <a:solidFill>
              <a:srgbClr val="FFFF00"/>
            </a:solidFill>
          </a:endParaRPr>
        </a:p>
      </dgm:t>
    </dgm:pt>
    <dgm:pt modelId="{ED2F04AB-6E7A-454B-82B2-39816B781B0F}" type="parTrans" cxnId="{5CEB271D-EC7A-4CDC-996A-9D1D829DF121}">
      <dgm:prSet/>
      <dgm:spPr/>
      <dgm:t>
        <a:bodyPr/>
        <a:lstStyle/>
        <a:p>
          <a:endParaRPr lang="zh-CN" altLang="en-US">
            <a:solidFill>
              <a:srgbClr val="CC00FF"/>
            </a:solidFill>
          </a:endParaRPr>
        </a:p>
      </dgm:t>
    </dgm:pt>
    <dgm:pt modelId="{37D1939E-FCEA-415B-B287-5CCC36068508}" type="sibTrans" cxnId="{5CEB271D-EC7A-4CDC-996A-9D1D829DF121}">
      <dgm:prSet/>
      <dgm:spPr/>
      <dgm:t>
        <a:bodyPr/>
        <a:lstStyle/>
        <a:p>
          <a:endParaRPr lang="zh-CN" altLang="en-US"/>
        </a:p>
      </dgm:t>
    </dgm:pt>
    <dgm:pt modelId="{9BD366E3-347B-4090-ACAD-AA3C630ABF58}">
      <dgm:prSet phldrT="[文本]" custT="1"/>
      <dgm:spPr/>
      <dgm:t>
        <a:bodyPr/>
        <a:lstStyle/>
        <a:p>
          <a:r>
            <a:rPr lang="zh-CN" altLang="en-US" sz="2000" b="1" dirty="0" smtClean="0">
              <a:solidFill>
                <a:srgbClr val="FFFF00"/>
              </a:solidFill>
            </a:rPr>
            <a:t>长度测量的特殊方法</a:t>
          </a:r>
          <a:endParaRPr lang="zh-CN" altLang="en-US" sz="2000" b="1" dirty="0">
            <a:solidFill>
              <a:srgbClr val="FFFF00"/>
            </a:solidFill>
          </a:endParaRPr>
        </a:p>
      </dgm:t>
    </dgm:pt>
    <dgm:pt modelId="{1CE39265-54D5-4314-AF7D-0815410F48B0}" type="parTrans" cxnId="{E9CE9F52-42E3-4598-BB71-B41FF84201C5}">
      <dgm:prSet/>
      <dgm:spPr/>
      <dgm:t>
        <a:bodyPr/>
        <a:lstStyle/>
        <a:p>
          <a:endParaRPr lang="zh-CN" altLang="en-US">
            <a:solidFill>
              <a:srgbClr val="CC00FF"/>
            </a:solidFill>
          </a:endParaRPr>
        </a:p>
      </dgm:t>
    </dgm:pt>
    <dgm:pt modelId="{D1171468-3E0C-4F65-8329-5958B9DE466A}" type="sibTrans" cxnId="{E9CE9F52-42E3-4598-BB71-B41FF84201C5}">
      <dgm:prSet/>
      <dgm:spPr/>
      <dgm:t>
        <a:bodyPr/>
        <a:lstStyle/>
        <a:p>
          <a:endParaRPr lang="zh-CN" altLang="en-US"/>
        </a:p>
      </dgm:t>
    </dgm:pt>
    <dgm:pt modelId="{222F5242-A2F2-4CE5-8A21-9BB5DD4F845E}">
      <dgm:prSet phldrT="[文本]" custT="1"/>
      <dgm:spPr>
        <a:solidFill>
          <a:srgbClr val="7030A0"/>
        </a:solidFill>
      </dgm:spPr>
      <dgm:t>
        <a:bodyPr/>
        <a:lstStyle/>
        <a:p>
          <a:r>
            <a:rPr lang="zh-CN" altLang="en-US" sz="1800" b="1" dirty="0" smtClean="0">
              <a:solidFill>
                <a:schemeClr val="bg1"/>
              </a:solidFill>
            </a:rPr>
            <a:t>测量工具：刻度尺</a:t>
          </a:r>
          <a:endParaRPr lang="zh-CN" altLang="en-US" sz="1800" b="1" dirty="0">
            <a:solidFill>
              <a:schemeClr val="bg1"/>
            </a:solidFill>
          </a:endParaRPr>
        </a:p>
      </dgm:t>
    </dgm:pt>
    <dgm:pt modelId="{BFC64FE8-5544-4082-A205-EEB257D4B965}" type="parTrans" cxnId="{4673FD78-87E0-44AB-AFA6-87B275A6BF32}">
      <dgm:prSet/>
      <dgm:spPr/>
      <dgm:t>
        <a:bodyPr/>
        <a:lstStyle/>
        <a:p>
          <a:endParaRPr lang="zh-CN" altLang="en-US">
            <a:solidFill>
              <a:srgbClr val="CC00FF"/>
            </a:solidFill>
          </a:endParaRPr>
        </a:p>
      </dgm:t>
    </dgm:pt>
    <dgm:pt modelId="{135C3321-F0BD-4244-AA96-0777008A8FFA}" type="sibTrans" cxnId="{4673FD78-87E0-44AB-AFA6-87B275A6BF32}">
      <dgm:prSet/>
      <dgm:spPr/>
      <dgm:t>
        <a:bodyPr/>
        <a:lstStyle/>
        <a:p>
          <a:endParaRPr lang="zh-CN" altLang="en-US"/>
        </a:p>
      </dgm:t>
    </dgm:pt>
    <dgm:pt modelId="{D4AFB41C-A812-4FA6-8837-8341EE00B6B4}">
      <dgm:prSet phldrT="[文本]" custT="1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zh-CN" altLang="en-US" sz="1800" b="1" dirty="0" smtClean="0">
              <a:solidFill>
                <a:schemeClr val="bg1"/>
              </a:solidFill>
            </a:rPr>
            <a:t>正确使用刻度尺六会</a:t>
          </a:r>
          <a:endParaRPr lang="en-US" altLang="en-US" sz="1800" b="1" dirty="0" smtClean="0">
            <a:solidFill>
              <a:schemeClr val="bg1"/>
            </a:solidFill>
          </a:endParaRPr>
        </a:p>
        <a:p>
          <a:r>
            <a:rPr lang="zh-CN" altLang="en-US" sz="1800" b="1" dirty="0" smtClean="0">
              <a:solidFill>
                <a:schemeClr val="bg1"/>
              </a:solidFill>
            </a:rPr>
            <a:t>选、认、放、看、读、记</a:t>
          </a:r>
        </a:p>
      </dgm:t>
    </dgm:pt>
    <dgm:pt modelId="{E58A3693-01A0-4B49-97A9-05864B98685F}" type="parTrans" cxnId="{20856C24-C6EE-442E-9FFD-CFA6E1D5BC80}">
      <dgm:prSet/>
      <dgm:spPr/>
      <dgm:t>
        <a:bodyPr/>
        <a:lstStyle/>
        <a:p>
          <a:endParaRPr lang="zh-CN" altLang="en-US">
            <a:solidFill>
              <a:srgbClr val="CC00FF"/>
            </a:solidFill>
          </a:endParaRPr>
        </a:p>
      </dgm:t>
    </dgm:pt>
    <dgm:pt modelId="{FFE4C111-4BA3-4EB1-95A8-27B4740C0791}" type="sibTrans" cxnId="{20856C24-C6EE-442E-9FFD-CFA6E1D5BC80}">
      <dgm:prSet/>
      <dgm:spPr/>
      <dgm:t>
        <a:bodyPr/>
        <a:lstStyle/>
        <a:p>
          <a:endParaRPr lang="zh-CN" altLang="en-US"/>
        </a:p>
      </dgm:t>
    </dgm:pt>
    <dgm:pt modelId="{8E3117A0-C050-4D7D-B276-8222284576C2}">
      <dgm:prSet custT="1"/>
      <dgm:spPr>
        <a:solidFill>
          <a:srgbClr val="7030A0"/>
        </a:solidFill>
      </dgm:spPr>
      <dgm:t>
        <a:bodyPr/>
        <a:lstStyle/>
        <a:p>
          <a:r>
            <a:rPr lang="zh-CN" altLang="en-US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单位：米，符号：</a:t>
          </a:r>
          <a:r>
            <a:rPr lang="en-US" altLang="zh-CN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</a:t>
          </a:r>
          <a:endParaRPr lang="zh-CN" altLang="en-US" sz="1800" b="1" dirty="0">
            <a:solidFill>
              <a:schemeClr val="bg1"/>
            </a:solidFill>
          </a:endParaRPr>
        </a:p>
      </dgm:t>
    </dgm:pt>
    <dgm:pt modelId="{A35D3D92-2EBB-4333-AB77-C2CCD0608473}" type="parTrans" cxnId="{C72BA4F4-58FD-4DDC-8B0A-03C4B9005B24}">
      <dgm:prSet/>
      <dgm:spPr/>
      <dgm:t>
        <a:bodyPr/>
        <a:lstStyle/>
        <a:p>
          <a:endParaRPr lang="zh-CN" altLang="en-US"/>
        </a:p>
      </dgm:t>
    </dgm:pt>
    <dgm:pt modelId="{2F70567F-1A78-419B-AEE2-285341011FAC}" type="sibTrans" cxnId="{C72BA4F4-58FD-4DDC-8B0A-03C4B9005B24}">
      <dgm:prSet/>
      <dgm:spPr/>
      <dgm:t>
        <a:bodyPr/>
        <a:lstStyle/>
        <a:p>
          <a:endParaRPr lang="zh-CN" altLang="en-US"/>
        </a:p>
      </dgm:t>
    </dgm:pt>
    <dgm:pt modelId="{05027166-9DDC-4496-9C82-B92549497E1C}">
      <dgm:prSet custT="1"/>
      <dgm:spPr>
        <a:solidFill>
          <a:srgbClr val="FFFF00"/>
        </a:solidFill>
      </dgm:spPr>
      <dgm:t>
        <a:bodyPr/>
        <a:lstStyle/>
        <a:p>
          <a:r>
            <a:rPr lang="zh-CN" altLang="en-US" sz="1800" b="1" dirty="0" smtClean="0">
              <a:solidFill>
                <a:srgbClr val="CC00FF"/>
              </a:solidFill>
            </a:rPr>
            <a:t>辅助法、棉线法、轮子法、累积法等</a:t>
          </a:r>
          <a:endParaRPr lang="zh-CN" altLang="en-US" sz="1800" b="1" dirty="0">
            <a:solidFill>
              <a:srgbClr val="CC00FF"/>
            </a:solidFill>
          </a:endParaRPr>
        </a:p>
      </dgm:t>
    </dgm:pt>
    <dgm:pt modelId="{E8D88787-CAFF-46F2-8AAF-BE9A6B37E772}" type="parTrans" cxnId="{B4DD1EA4-4262-47F9-8EB0-C5C574BEF94F}">
      <dgm:prSet/>
      <dgm:spPr/>
      <dgm:t>
        <a:bodyPr/>
        <a:lstStyle/>
        <a:p>
          <a:endParaRPr lang="zh-CN" altLang="en-US"/>
        </a:p>
      </dgm:t>
    </dgm:pt>
    <dgm:pt modelId="{39749887-0327-4773-99AD-94731376B970}" type="sibTrans" cxnId="{B4DD1EA4-4262-47F9-8EB0-C5C574BEF94F}">
      <dgm:prSet/>
      <dgm:spPr/>
      <dgm:t>
        <a:bodyPr/>
        <a:lstStyle/>
        <a:p>
          <a:endParaRPr lang="zh-CN" altLang="en-US"/>
        </a:p>
      </dgm:t>
    </dgm:pt>
    <dgm:pt modelId="{7435D568-537A-4AA1-B70D-06D20FAF1075}" type="pres">
      <dgm:prSet presAssocID="{26158FC8-9C41-4DE8-A5BC-5C78D8E8A7F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D293AC2-5156-4F6F-98A4-E424FF673D05}" type="pres">
      <dgm:prSet presAssocID="{2BAB42D6-5403-4648-BF60-C8E39EF1DEEE}" presName="root1" presStyleCnt="0"/>
      <dgm:spPr/>
      <dgm:t>
        <a:bodyPr/>
        <a:lstStyle/>
        <a:p>
          <a:endParaRPr lang="zh-CN" altLang="en-US"/>
        </a:p>
      </dgm:t>
    </dgm:pt>
    <dgm:pt modelId="{73BBB1E4-B1D9-4E30-9F19-063D430FB93B}" type="pres">
      <dgm:prSet presAssocID="{2BAB42D6-5403-4648-BF60-C8E39EF1DEEE}" presName="LevelOneTextNode" presStyleLbl="node0" presStyleIdx="0" presStyleCnt="1" custScaleX="114895" custScaleY="22585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E8D9FE3-270D-404D-826F-E01E60644521}" type="pres">
      <dgm:prSet presAssocID="{2BAB42D6-5403-4648-BF60-C8E39EF1DEEE}" presName="level2hierChild" presStyleCnt="0"/>
      <dgm:spPr/>
      <dgm:t>
        <a:bodyPr/>
        <a:lstStyle/>
        <a:p>
          <a:endParaRPr lang="zh-CN" altLang="en-US"/>
        </a:p>
      </dgm:t>
    </dgm:pt>
    <dgm:pt modelId="{DAB70AF5-F2CF-4DC4-9895-7F42EC51780F}" type="pres">
      <dgm:prSet presAssocID="{ED2F04AB-6E7A-454B-82B2-39816B781B0F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A3CC283C-EB12-4870-B403-9D2C0F8005D6}" type="pres">
      <dgm:prSet presAssocID="{ED2F04AB-6E7A-454B-82B2-39816B781B0F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210E6765-E23A-434E-B399-9AD0344D00DE}" type="pres">
      <dgm:prSet presAssocID="{E3DA5AE7-CC14-448D-AD02-422735EFEC5B}" presName="root2" presStyleCnt="0"/>
      <dgm:spPr/>
    </dgm:pt>
    <dgm:pt modelId="{85DC392E-F52D-4528-8AA8-156981C0CD58}" type="pres">
      <dgm:prSet presAssocID="{E3DA5AE7-CC14-448D-AD02-422735EFEC5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12CBADD-656C-49BF-BA5C-9DEE517ACEAC}" type="pres">
      <dgm:prSet presAssocID="{E3DA5AE7-CC14-448D-AD02-422735EFEC5B}" presName="level3hierChild" presStyleCnt="0"/>
      <dgm:spPr/>
    </dgm:pt>
    <dgm:pt modelId="{AEADE78F-B715-4697-B28F-CB0484F665AA}" type="pres">
      <dgm:prSet presAssocID="{A35D3D92-2EBB-4333-AB77-C2CCD0608473}" presName="conn2-1" presStyleLbl="parChTrans1D3" presStyleIdx="0" presStyleCnt="4"/>
      <dgm:spPr/>
      <dgm:t>
        <a:bodyPr/>
        <a:lstStyle/>
        <a:p>
          <a:endParaRPr lang="zh-CN" altLang="en-US"/>
        </a:p>
      </dgm:t>
    </dgm:pt>
    <dgm:pt modelId="{35DA5886-4B6F-4080-8580-E3CE776472C4}" type="pres">
      <dgm:prSet presAssocID="{A35D3D92-2EBB-4333-AB77-C2CCD0608473}" presName="connTx" presStyleLbl="parChTrans1D3" presStyleIdx="0" presStyleCnt="4"/>
      <dgm:spPr/>
      <dgm:t>
        <a:bodyPr/>
        <a:lstStyle/>
        <a:p>
          <a:endParaRPr lang="zh-CN" altLang="en-US"/>
        </a:p>
      </dgm:t>
    </dgm:pt>
    <dgm:pt modelId="{5C7770BF-9651-4785-AC48-D3FE9641B461}" type="pres">
      <dgm:prSet presAssocID="{8E3117A0-C050-4D7D-B276-8222284576C2}" presName="root2" presStyleCnt="0"/>
      <dgm:spPr/>
    </dgm:pt>
    <dgm:pt modelId="{9560AF1D-2DFC-4068-81F1-103BE3236248}" type="pres">
      <dgm:prSet presAssocID="{8E3117A0-C050-4D7D-B276-8222284576C2}" presName="LevelTwoTextNode" presStyleLbl="node3" presStyleIdx="0" presStyleCnt="4" custScaleX="19333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C1FCC6F-F498-478A-A13C-0FC04CD22DE3}" type="pres">
      <dgm:prSet presAssocID="{8E3117A0-C050-4D7D-B276-8222284576C2}" presName="level3hierChild" presStyleCnt="0"/>
      <dgm:spPr/>
    </dgm:pt>
    <dgm:pt modelId="{CC69E973-6282-4C47-80BE-9ECFFCDE1A53}" type="pres">
      <dgm:prSet presAssocID="{BFC64FE8-5544-4082-A205-EEB257D4B965}" presName="conn2-1" presStyleLbl="parChTrans1D3" presStyleIdx="1" presStyleCnt="4"/>
      <dgm:spPr/>
      <dgm:t>
        <a:bodyPr/>
        <a:lstStyle/>
        <a:p>
          <a:endParaRPr lang="zh-CN" altLang="en-US"/>
        </a:p>
      </dgm:t>
    </dgm:pt>
    <dgm:pt modelId="{277414D6-DAE3-429B-A55E-0CE0B60F560C}" type="pres">
      <dgm:prSet presAssocID="{BFC64FE8-5544-4082-A205-EEB257D4B965}" presName="connTx" presStyleLbl="parChTrans1D3" presStyleIdx="1" presStyleCnt="4"/>
      <dgm:spPr/>
      <dgm:t>
        <a:bodyPr/>
        <a:lstStyle/>
        <a:p>
          <a:endParaRPr lang="zh-CN" altLang="en-US"/>
        </a:p>
      </dgm:t>
    </dgm:pt>
    <dgm:pt modelId="{B1CED5A3-0602-43BD-BCCB-BBF785C76ED7}" type="pres">
      <dgm:prSet presAssocID="{222F5242-A2F2-4CE5-8A21-9BB5DD4F845E}" presName="root2" presStyleCnt="0"/>
      <dgm:spPr/>
    </dgm:pt>
    <dgm:pt modelId="{2FA24DB7-82DF-4BD8-BCAE-4E289FAA8A29}" type="pres">
      <dgm:prSet presAssocID="{222F5242-A2F2-4CE5-8A21-9BB5DD4F845E}" presName="LevelTwoTextNode" presStyleLbl="node3" presStyleIdx="1" presStyleCnt="4" custScaleX="20192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A615320-0766-49A7-A016-38C877B72CFA}" type="pres">
      <dgm:prSet presAssocID="{222F5242-A2F2-4CE5-8A21-9BB5DD4F845E}" presName="level3hierChild" presStyleCnt="0"/>
      <dgm:spPr/>
    </dgm:pt>
    <dgm:pt modelId="{74EABA86-4348-40E1-B7B6-17424420FE57}" type="pres">
      <dgm:prSet presAssocID="{E58A3693-01A0-4B49-97A9-05864B98685F}" presName="conn2-1" presStyleLbl="parChTrans1D3" presStyleIdx="2" presStyleCnt="4"/>
      <dgm:spPr/>
      <dgm:t>
        <a:bodyPr/>
        <a:lstStyle/>
        <a:p>
          <a:endParaRPr lang="zh-CN" altLang="en-US"/>
        </a:p>
      </dgm:t>
    </dgm:pt>
    <dgm:pt modelId="{52E45552-4805-43E9-B2FF-6BE3AFB85F52}" type="pres">
      <dgm:prSet presAssocID="{E58A3693-01A0-4B49-97A9-05864B98685F}" presName="connTx" presStyleLbl="parChTrans1D3" presStyleIdx="2" presStyleCnt="4"/>
      <dgm:spPr/>
      <dgm:t>
        <a:bodyPr/>
        <a:lstStyle/>
        <a:p>
          <a:endParaRPr lang="zh-CN" altLang="en-US"/>
        </a:p>
      </dgm:t>
    </dgm:pt>
    <dgm:pt modelId="{58362A02-D82C-43C0-AA56-E6CB624E3611}" type="pres">
      <dgm:prSet presAssocID="{D4AFB41C-A812-4FA6-8837-8341EE00B6B4}" presName="root2" presStyleCnt="0"/>
      <dgm:spPr/>
    </dgm:pt>
    <dgm:pt modelId="{C1BACA5D-4DE3-4289-AEEA-F1CD7F733B6C}" type="pres">
      <dgm:prSet presAssocID="{D4AFB41C-A812-4FA6-8837-8341EE00B6B4}" presName="LevelTwoTextNode" presStyleLbl="node3" presStyleIdx="2" presStyleCnt="4" custScaleX="253039" custScaleY="13263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0C01688-F18C-4AFD-AB63-066A41BA9809}" type="pres">
      <dgm:prSet presAssocID="{D4AFB41C-A812-4FA6-8837-8341EE00B6B4}" presName="level3hierChild" presStyleCnt="0"/>
      <dgm:spPr/>
    </dgm:pt>
    <dgm:pt modelId="{FA1A1197-AA63-46E2-8E49-B6C4BB9F7F53}" type="pres">
      <dgm:prSet presAssocID="{1CE39265-54D5-4314-AF7D-0815410F48B0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921159E1-938C-44A3-A6C6-D6427A42C8B2}" type="pres">
      <dgm:prSet presAssocID="{1CE39265-54D5-4314-AF7D-0815410F48B0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6BEC1D9F-EDB1-4425-8115-5723E050CA8C}" type="pres">
      <dgm:prSet presAssocID="{9BD366E3-347B-4090-ACAD-AA3C630ABF58}" presName="root2" presStyleCnt="0"/>
      <dgm:spPr/>
    </dgm:pt>
    <dgm:pt modelId="{345A5705-DC25-4C63-972C-5CE81D2CCE4F}" type="pres">
      <dgm:prSet presAssocID="{9BD366E3-347B-4090-ACAD-AA3C630ABF5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BE30843-7164-4E4F-A579-B626320BB247}" type="pres">
      <dgm:prSet presAssocID="{9BD366E3-347B-4090-ACAD-AA3C630ABF58}" presName="level3hierChild" presStyleCnt="0"/>
      <dgm:spPr/>
    </dgm:pt>
    <dgm:pt modelId="{9ACB47DD-13F4-420D-A918-4C2F9C27438F}" type="pres">
      <dgm:prSet presAssocID="{E8D88787-CAFF-46F2-8AAF-BE9A6B37E772}" presName="conn2-1" presStyleLbl="parChTrans1D3" presStyleIdx="3" presStyleCnt="4"/>
      <dgm:spPr/>
      <dgm:t>
        <a:bodyPr/>
        <a:lstStyle/>
        <a:p>
          <a:endParaRPr lang="zh-CN" altLang="en-US"/>
        </a:p>
      </dgm:t>
    </dgm:pt>
    <dgm:pt modelId="{E88F305D-434E-456A-A528-8AA55939D603}" type="pres">
      <dgm:prSet presAssocID="{E8D88787-CAFF-46F2-8AAF-BE9A6B37E772}" presName="connTx" presStyleLbl="parChTrans1D3" presStyleIdx="3" presStyleCnt="4"/>
      <dgm:spPr/>
      <dgm:t>
        <a:bodyPr/>
        <a:lstStyle/>
        <a:p>
          <a:endParaRPr lang="zh-CN" altLang="en-US"/>
        </a:p>
      </dgm:t>
    </dgm:pt>
    <dgm:pt modelId="{C605F6D0-3324-43E7-A5F1-5CB967A9E58E}" type="pres">
      <dgm:prSet presAssocID="{05027166-9DDC-4496-9C82-B92549497E1C}" presName="root2" presStyleCnt="0"/>
      <dgm:spPr/>
    </dgm:pt>
    <dgm:pt modelId="{D120E6F6-2826-475D-A8D5-F5F65C1DD3BF}" type="pres">
      <dgm:prSet presAssocID="{05027166-9DDC-4496-9C82-B92549497E1C}" presName="LevelTwoTextNode" presStyleLbl="node3" presStyleIdx="3" presStyleCnt="4" custScaleX="355120" custLinFactNeighborX="-2082" custLinFactNeighborY="1776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AF0301B-D30D-44CA-88B3-E56BEB9DDFB3}" type="pres">
      <dgm:prSet presAssocID="{05027166-9DDC-4496-9C82-B92549497E1C}" presName="level3hierChild" presStyleCnt="0"/>
      <dgm:spPr/>
    </dgm:pt>
  </dgm:ptLst>
  <dgm:cxnLst>
    <dgm:cxn modelId="{B4DD1EA4-4262-47F9-8EB0-C5C574BEF94F}" srcId="{9BD366E3-347B-4090-ACAD-AA3C630ABF58}" destId="{05027166-9DDC-4496-9C82-B92549497E1C}" srcOrd="0" destOrd="0" parTransId="{E8D88787-CAFF-46F2-8AAF-BE9A6B37E772}" sibTransId="{39749887-0327-4773-99AD-94731376B970}"/>
    <dgm:cxn modelId="{04884072-0628-45BC-A238-58F649C0CF27}" type="presOf" srcId="{A35D3D92-2EBB-4333-AB77-C2CCD0608473}" destId="{35DA5886-4B6F-4080-8580-E3CE776472C4}" srcOrd="1" destOrd="0" presId="urn:microsoft.com/office/officeart/2005/8/layout/hierarchy2#2"/>
    <dgm:cxn modelId="{63E20608-1B78-48BA-803E-5BFF3F778033}" type="presOf" srcId="{05027166-9DDC-4496-9C82-B92549497E1C}" destId="{D120E6F6-2826-475D-A8D5-F5F65C1DD3BF}" srcOrd="0" destOrd="0" presId="urn:microsoft.com/office/officeart/2005/8/layout/hierarchy2#2"/>
    <dgm:cxn modelId="{E9CE9F52-42E3-4598-BB71-B41FF84201C5}" srcId="{2BAB42D6-5403-4648-BF60-C8E39EF1DEEE}" destId="{9BD366E3-347B-4090-ACAD-AA3C630ABF58}" srcOrd="1" destOrd="0" parTransId="{1CE39265-54D5-4314-AF7D-0815410F48B0}" sibTransId="{D1171468-3E0C-4F65-8329-5958B9DE466A}"/>
    <dgm:cxn modelId="{57175356-6CA7-4C6F-A705-FED9EA414550}" type="presOf" srcId="{D4AFB41C-A812-4FA6-8837-8341EE00B6B4}" destId="{C1BACA5D-4DE3-4289-AEEA-F1CD7F733B6C}" srcOrd="0" destOrd="0" presId="urn:microsoft.com/office/officeart/2005/8/layout/hierarchy2#2"/>
    <dgm:cxn modelId="{2B562AC5-92A8-4343-8B1C-3326E00B74D7}" type="presOf" srcId="{26158FC8-9C41-4DE8-A5BC-5C78D8E8A7F7}" destId="{7435D568-537A-4AA1-B70D-06D20FAF1075}" srcOrd="0" destOrd="0" presId="urn:microsoft.com/office/officeart/2005/8/layout/hierarchy2#2"/>
    <dgm:cxn modelId="{F14681AB-A0E8-431A-84D1-367114AD492F}" type="presOf" srcId="{E58A3693-01A0-4B49-97A9-05864B98685F}" destId="{52E45552-4805-43E9-B2FF-6BE3AFB85F52}" srcOrd="1" destOrd="0" presId="urn:microsoft.com/office/officeart/2005/8/layout/hierarchy2#2"/>
    <dgm:cxn modelId="{C72BA4F4-58FD-4DDC-8B0A-03C4B9005B24}" srcId="{E3DA5AE7-CC14-448D-AD02-422735EFEC5B}" destId="{8E3117A0-C050-4D7D-B276-8222284576C2}" srcOrd="0" destOrd="0" parTransId="{A35D3D92-2EBB-4333-AB77-C2CCD0608473}" sibTransId="{2F70567F-1A78-419B-AEE2-285341011FAC}"/>
    <dgm:cxn modelId="{27DA9BDD-BCA8-4F5E-B15C-D6FD024B7D2A}" type="presOf" srcId="{8E3117A0-C050-4D7D-B276-8222284576C2}" destId="{9560AF1D-2DFC-4068-81F1-103BE3236248}" srcOrd="0" destOrd="0" presId="urn:microsoft.com/office/officeart/2005/8/layout/hierarchy2#2"/>
    <dgm:cxn modelId="{B74E91E5-6FCE-4251-A033-8E2A18975977}" type="presOf" srcId="{1CE39265-54D5-4314-AF7D-0815410F48B0}" destId="{FA1A1197-AA63-46E2-8E49-B6C4BB9F7F53}" srcOrd="0" destOrd="0" presId="urn:microsoft.com/office/officeart/2005/8/layout/hierarchy2#2"/>
    <dgm:cxn modelId="{DB61CB03-8CD1-4D6C-AA88-165FBDAC64EF}" type="presOf" srcId="{BFC64FE8-5544-4082-A205-EEB257D4B965}" destId="{277414D6-DAE3-429B-A55E-0CE0B60F560C}" srcOrd="1" destOrd="0" presId="urn:microsoft.com/office/officeart/2005/8/layout/hierarchy2#2"/>
    <dgm:cxn modelId="{DFE07D08-9E0D-4252-8629-D9D80A78B711}" type="presOf" srcId="{222F5242-A2F2-4CE5-8A21-9BB5DD4F845E}" destId="{2FA24DB7-82DF-4BD8-BCAE-4E289FAA8A29}" srcOrd="0" destOrd="0" presId="urn:microsoft.com/office/officeart/2005/8/layout/hierarchy2#2"/>
    <dgm:cxn modelId="{5CEB271D-EC7A-4CDC-996A-9D1D829DF121}" srcId="{2BAB42D6-5403-4648-BF60-C8E39EF1DEEE}" destId="{E3DA5AE7-CC14-448D-AD02-422735EFEC5B}" srcOrd="0" destOrd="0" parTransId="{ED2F04AB-6E7A-454B-82B2-39816B781B0F}" sibTransId="{37D1939E-FCEA-415B-B287-5CCC36068508}"/>
    <dgm:cxn modelId="{D99A660B-BFB3-4220-AC7C-DC102ED267E5}" type="presOf" srcId="{E8D88787-CAFF-46F2-8AAF-BE9A6B37E772}" destId="{E88F305D-434E-456A-A528-8AA55939D603}" srcOrd="1" destOrd="0" presId="urn:microsoft.com/office/officeart/2005/8/layout/hierarchy2#2"/>
    <dgm:cxn modelId="{CB5728A6-08B2-4721-83A1-680F241983C8}" type="presOf" srcId="{2BAB42D6-5403-4648-BF60-C8E39EF1DEEE}" destId="{73BBB1E4-B1D9-4E30-9F19-063D430FB93B}" srcOrd="0" destOrd="0" presId="urn:microsoft.com/office/officeart/2005/8/layout/hierarchy2#2"/>
    <dgm:cxn modelId="{38929ACC-FA17-43C1-B0AE-4675A8A15523}" type="presOf" srcId="{A35D3D92-2EBB-4333-AB77-C2CCD0608473}" destId="{AEADE78F-B715-4697-B28F-CB0484F665AA}" srcOrd="0" destOrd="0" presId="urn:microsoft.com/office/officeart/2005/8/layout/hierarchy2#2"/>
    <dgm:cxn modelId="{CC32783F-E279-4A14-8710-F60E32B218E0}" type="presOf" srcId="{E8D88787-CAFF-46F2-8AAF-BE9A6B37E772}" destId="{9ACB47DD-13F4-420D-A918-4C2F9C27438F}" srcOrd="0" destOrd="0" presId="urn:microsoft.com/office/officeart/2005/8/layout/hierarchy2#2"/>
    <dgm:cxn modelId="{5C26E8E8-52A1-44BB-A2F0-72DB6C1C61E0}" type="presOf" srcId="{BFC64FE8-5544-4082-A205-EEB257D4B965}" destId="{CC69E973-6282-4C47-80BE-9ECFFCDE1A53}" srcOrd="0" destOrd="0" presId="urn:microsoft.com/office/officeart/2005/8/layout/hierarchy2#2"/>
    <dgm:cxn modelId="{13572C6D-4AEE-4B0B-82FB-5EC2CBF631DC}" srcId="{26158FC8-9C41-4DE8-A5BC-5C78D8E8A7F7}" destId="{2BAB42D6-5403-4648-BF60-C8E39EF1DEEE}" srcOrd="0" destOrd="0" parTransId="{1E4B3054-069D-44BA-8F73-36EBB37DEAEC}" sibTransId="{B4A20407-800E-4074-8D96-C2E25B32397E}"/>
    <dgm:cxn modelId="{20856C24-C6EE-442E-9FFD-CFA6E1D5BC80}" srcId="{E3DA5AE7-CC14-448D-AD02-422735EFEC5B}" destId="{D4AFB41C-A812-4FA6-8837-8341EE00B6B4}" srcOrd="2" destOrd="0" parTransId="{E58A3693-01A0-4B49-97A9-05864B98685F}" sibTransId="{FFE4C111-4BA3-4EB1-95A8-27B4740C0791}"/>
    <dgm:cxn modelId="{B79205E1-1357-4C95-BB07-7248C07D6C1D}" type="presOf" srcId="{E58A3693-01A0-4B49-97A9-05864B98685F}" destId="{74EABA86-4348-40E1-B7B6-17424420FE57}" srcOrd="0" destOrd="0" presId="urn:microsoft.com/office/officeart/2005/8/layout/hierarchy2#2"/>
    <dgm:cxn modelId="{F5ABEFFC-AB42-4176-AC7A-93B1385FD2A9}" type="presOf" srcId="{ED2F04AB-6E7A-454B-82B2-39816B781B0F}" destId="{A3CC283C-EB12-4870-B403-9D2C0F8005D6}" srcOrd="1" destOrd="0" presId="urn:microsoft.com/office/officeart/2005/8/layout/hierarchy2#2"/>
    <dgm:cxn modelId="{630775F2-3F86-4C20-B097-28B1DBADC804}" type="presOf" srcId="{E3DA5AE7-CC14-448D-AD02-422735EFEC5B}" destId="{85DC392E-F52D-4528-8AA8-156981C0CD58}" srcOrd="0" destOrd="0" presId="urn:microsoft.com/office/officeart/2005/8/layout/hierarchy2#2"/>
    <dgm:cxn modelId="{21383C52-0AC1-4B5B-B383-67D288E73112}" type="presOf" srcId="{9BD366E3-347B-4090-ACAD-AA3C630ABF58}" destId="{345A5705-DC25-4C63-972C-5CE81D2CCE4F}" srcOrd="0" destOrd="0" presId="urn:microsoft.com/office/officeart/2005/8/layout/hierarchy2#2"/>
    <dgm:cxn modelId="{A95E3B19-A917-45C0-B6CD-4CD5FD6DB64B}" type="presOf" srcId="{ED2F04AB-6E7A-454B-82B2-39816B781B0F}" destId="{DAB70AF5-F2CF-4DC4-9895-7F42EC51780F}" srcOrd="0" destOrd="0" presId="urn:microsoft.com/office/officeart/2005/8/layout/hierarchy2#2"/>
    <dgm:cxn modelId="{4673FD78-87E0-44AB-AFA6-87B275A6BF32}" srcId="{E3DA5AE7-CC14-448D-AD02-422735EFEC5B}" destId="{222F5242-A2F2-4CE5-8A21-9BB5DD4F845E}" srcOrd="1" destOrd="0" parTransId="{BFC64FE8-5544-4082-A205-EEB257D4B965}" sibTransId="{135C3321-F0BD-4244-AA96-0777008A8FFA}"/>
    <dgm:cxn modelId="{736BF03A-0DF7-4C8D-AE64-2CCC858F5DE3}" type="presOf" srcId="{1CE39265-54D5-4314-AF7D-0815410F48B0}" destId="{921159E1-938C-44A3-A6C6-D6427A42C8B2}" srcOrd="1" destOrd="0" presId="urn:microsoft.com/office/officeart/2005/8/layout/hierarchy2#2"/>
    <dgm:cxn modelId="{EE3ED4F3-4C5C-462E-8D96-B0C545A19F32}" type="presParOf" srcId="{7435D568-537A-4AA1-B70D-06D20FAF1075}" destId="{BD293AC2-5156-4F6F-98A4-E424FF673D05}" srcOrd="0" destOrd="0" presId="urn:microsoft.com/office/officeart/2005/8/layout/hierarchy2#2"/>
    <dgm:cxn modelId="{1B30290C-0D49-4FBC-90C4-9FC5DEBD13EE}" type="presParOf" srcId="{BD293AC2-5156-4F6F-98A4-E424FF673D05}" destId="{73BBB1E4-B1D9-4E30-9F19-063D430FB93B}" srcOrd="0" destOrd="0" presId="urn:microsoft.com/office/officeart/2005/8/layout/hierarchy2#2"/>
    <dgm:cxn modelId="{D3FC09BE-FDE9-4FFD-B340-52AADDA21503}" type="presParOf" srcId="{BD293AC2-5156-4F6F-98A4-E424FF673D05}" destId="{FE8D9FE3-270D-404D-826F-E01E60644521}" srcOrd="1" destOrd="0" presId="urn:microsoft.com/office/officeart/2005/8/layout/hierarchy2#2"/>
    <dgm:cxn modelId="{5B0D4989-26D6-452D-9542-70FB0C1503D2}" type="presParOf" srcId="{FE8D9FE3-270D-404D-826F-E01E60644521}" destId="{DAB70AF5-F2CF-4DC4-9895-7F42EC51780F}" srcOrd="0" destOrd="0" presId="urn:microsoft.com/office/officeart/2005/8/layout/hierarchy2#2"/>
    <dgm:cxn modelId="{68A0ACD5-7B54-48F8-AE2E-6034721CF0FD}" type="presParOf" srcId="{DAB70AF5-F2CF-4DC4-9895-7F42EC51780F}" destId="{A3CC283C-EB12-4870-B403-9D2C0F8005D6}" srcOrd="0" destOrd="0" presId="urn:microsoft.com/office/officeart/2005/8/layout/hierarchy2#2"/>
    <dgm:cxn modelId="{4B1DD385-0AF5-4FBE-8C72-EDF01608F7E8}" type="presParOf" srcId="{FE8D9FE3-270D-404D-826F-E01E60644521}" destId="{210E6765-E23A-434E-B399-9AD0344D00DE}" srcOrd="1" destOrd="0" presId="urn:microsoft.com/office/officeart/2005/8/layout/hierarchy2#2"/>
    <dgm:cxn modelId="{DEFD4A6C-0963-46E0-9AA3-39072C497F62}" type="presParOf" srcId="{210E6765-E23A-434E-B399-9AD0344D00DE}" destId="{85DC392E-F52D-4528-8AA8-156981C0CD58}" srcOrd="0" destOrd="0" presId="urn:microsoft.com/office/officeart/2005/8/layout/hierarchy2#2"/>
    <dgm:cxn modelId="{02650C0C-FC81-4506-B96F-2D6E2BFDBFC9}" type="presParOf" srcId="{210E6765-E23A-434E-B399-9AD0344D00DE}" destId="{D12CBADD-656C-49BF-BA5C-9DEE517ACEAC}" srcOrd="1" destOrd="0" presId="urn:microsoft.com/office/officeart/2005/8/layout/hierarchy2#2"/>
    <dgm:cxn modelId="{667D317A-8935-459F-97EA-2D0DE6577527}" type="presParOf" srcId="{D12CBADD-656C-49BF-BA5C-9DEE517ACEAC}" destId="{AEADE78F-B715-4697-B28F-CB0484F665AA}" srcOrd="0" destOrd="0" presId="urn:microsoft.com/office/officeart/2005/8/layout/hierarchy2#2"/>
    <dgm:cxn modelId="{B83EE014-1587-4B6C-B3BF-EBAA1EF0C6DA}" type="presParOf" srcId="{AEADE78F-B715-4697-B28F-CB0484F665AA}" destId="{35DA5886-4B6F-4080-8580-E3CE776472C4}" srcOrd="0" destOrd="0" presId="urn:microsoft.com/office/officeart/2005/8/layout/hierarchy2#2"/>
    <dgm:cxn modelId="{FC16DB00-C209-4FC6-ACAC-73A5401614D5}" type="presParOf" srcId="{D12CBADD-656C-49BF-BA5C-9DEE517ACEAC}" destId="{5C7770BF-9651-4785-AC48-D3FE9641B461}" srcOrd="1" destOrd="0" presId="urn:microsoft.com/office/officeart/2005/8/layout/hierarchy2#2"/>
    <dgm:cxn modelId="{54F920CF-5032-41FC-8D49-96052A420F02}" type="presParOf" srcId="{5C7770BF-9651-4785-AC48-D3FE9641B461}" destId="{9560AF1D-2DFC-4068-81F1-103BE3236248}" srcOrd="0" destOrd="0" presId="urn:microsoft.com/office/officeart/2005/8/layout/hierarchy2#2"/>
    <dgm:cxn modelId="{6D855803-42D4-4F16-8ABD-BCF10BCE5C91}" type="presParOf" srcId="{5C7770BF-9651-4785-AC48-D3FE9641B461}" destId="{6C1FCC6F-F498-478A-A13C-0FC04CD22DE3}" srcOrd="1" destOrd="0" presId="urn:microsoft.com/office/officeart/2005/8/layout/hierarchy2#2"/>
    <dgm:cxn modelId="{0859DFCF-79F3-4213-8E42-BAFCD376A1FF}" type="presParOf" srcId="{D12CBADD-656C-49BF-BA5C-9DEE517ACEAC}" destId="{CC69E973-6282-4C47-80BE-9ECFFCDE1A53}" srcOrd="2" destOrd="0" presId="urn:microsoft.com/office/officeart/2005/8/layout/hierarchy2#2"/>
    <dgm:cxn modelId="{7BAA4FA6-8547-439A-A602-45CFE00F84D9}" type="presParOf" srcId="{CC69E973-6282-4C47-80BE-9ECFFCDE1A53}" destId="{277414D6-DAE3-429B-A55E-0CE0B60F560C}" srcOrd="0" destOrd="0" presId="urn:microsoft.com/office/officeart/2005/8/layout/hierarchy2#2"/>
    <dgm:cxn modelId="{E6568139-1F71-4249-8AD1-4596FE03B25E}" type="presParOf" srcId="{D12CBADD-656C-49BF-BA5C-9DEE517ACEAC}" destId="{B1CED5A3-0602-43BD-BCCB-BBF785C76ED7}" srcOrd="3" destOrd="0" presId="urn:microsoft.com/office/officeart/2005/8/layout/hierarchy2#2"/>
    <dgm:cxn modelId="{3C4B14A3-B35E-426C-B08F-1CCE83927D1B}" type="presParOf" srcId="{B1CED5A3-0602-43BD-BCCB-BBF785C76ED7}" destId="{2FA24DB7-82DF-4BD8-BCAE-4E289FAA8A29}" srcOrd="0" destOrd="0" presId="urn:microsoft.com/office/officeart/2005/8/layout/hierarchy2#2"/>
    <dgm:cxn modelId="{786C9C95-53B1-4F9B-9D9A-4F1056D14FC5}" type="presParOf" srcId="{B1CED5A3-0602-43BD-BCCB-BBF785C76ED7}" destId="{FA615320-0766-49A7-A016-38C877B72CFA}" srcOrd="1" destOrd="0" presId="urn:microsoft.com/office/officeart/2005/8/layout/hierarchy2#2"/>
    <dgm:cxn modelId="{265579F6-9119-443B-8809-98F1EC019B89}" type="presParOf" srcId="{D12CBADD-656C-49BF-BA5C-9DEE517ACEAC}" destId="{74EABA86-4348-40E1-B7B6-17424420FE57}" srcOrd="4" destOrd="0" presId="urn:microsoft.com/office/officeart/2005/8/layout/hierarchy2#2"/>
    <dgm:cxn modelId="{A6D481D0-C37B-41D8-BBCC-61BBB3C5CC01}" type="presParOf" srcId="{74EABA86-4348-40E1-B7B6-17424420FE57}" destId="{52E45552-4805-43E9-B2FF-6BE3AFB85F52}" srcOrd="0" destOrd="0" presId="urn:microsoft.com/office/officeart/2005/8/layout/hierarchy2#2"/>
    <dgm:cxn modelId="{E5717771-2C59-4D94-AA90-611216598E0D}" type="presParOf" srcId="{D12CBADD-656C-49BF-BA5C-9DEE517ACEAC}" destId="{58362A02-D82C-43C0-AA56-E6CB624E3611}" srcOrd="5" destOrd="0" presId="urn:microsoft.com/office/officeart/2005/8/layout/hierarchy2#2"/>
    <dgm:cxn modelId="{C77CAD1A-4062-40E7-8C28-D6FB06F9BFF5}" type="presParOf" srcId="{58362A02-D82C-43C0-AA56-E6CB624E3611}" destId="{C1BACA5D-4DE3-4289-AEEA-F1CD7F733B6C}" srcOrd="0" destOrd="0" presId="urn:microsoft.com/office/officeart/2005/8/layout/hierarchy2#2"/>
    <dgm:cxn modelId="{42C32796-AEE2-47A0-80EB-D174B53B4A77}" type="presParOf" srcId="{58362A02-D82C-43C0-AA56-E6CB624E3611}" destId="{E0C01688-F18C-4AFD-AB63-066A41BA9809}" srcOrd="1" destOrd="0" presId="urn:microsoft.com/office/officeart/2005/8/layout/hierarchy2#2"/>
    <dgm:cxn modelId="{AE35655E-F494-4943-AB2F-E61398FED18E}" type="presParOf" srcId="{FE8D9FE3-270D-404D-826F-E01E60644521}" destId="{FA1A1197-AA63-46E2-8E49-B6C4BB9F7F53}" srcOrd="2" destOrd="0" presId="urn:microsoft.com/office/officeart/2005/8/layout/hierarchy2#2"/>
    <dgm:cxn modelId="{D6B7CA28-B076-4919-8AE6-348216ED8B49}" type="presParOf" srcId="{FA1A1197-AA63-46E2-8E49-B6C4BB9F7F53}" destId="{921159E1-938C-44A3-A6C6-D6427A42C8B2}" srcOrd="0" destOrd="0" presId="urn:microsoft.com/office/officeart/2005/8/layout/hierarchy2#2"/>
    <dgm:cxn modelId="{CD54865A-D060-477B-B47D-2626D53A9B75}" type="presParOf" srcId="{FE8D9FE3-270D-404D-826F-E01E60644521}" destId="{6BEC1D9F-EDB1-4425-8115-5723E050CA8C}" srcOrd="3" destOrd="0" presId="urn:microsoft.com/office/officeart/2005/8/layout/hierarchy2#2"/>
    <dgm:cxn modelId="{5D7CEA3D-92D1-4FDA-9E39-810A1A2F8883}" type="presParOf" srcId="{6BEC1D9F-EDB1-4425-8115-5723E050CA8C}" destId="{345A5705-DC25-4C63-972C-5CE81D2CCE4F}" srcOrd="0" destOrd="0" presId="urn:microsoft.com/office/officeart/2005/8/layout/hierarchy2#2"/>
    <dgm:cxn modelId="{D757AC82-1B44-4874-ACF1-F079849472B1}" type="presParOf" srcId="{6BEC1D9F-EDB1-4425-8115-5723E050CA8C}" destId="{CBE30843-7164-4E4F-A579-B626320BB247}" srcOrd="1" destOrd="0" presId="urn:microsoft.com/office/officeart/2005/8/layout/hierarchy2#2"/>
    <dgm:cxn modelId="{23D10AB1-78D0-47AB-A59F-195089798A5C}" type="presParOf" srcId="{CBE30843-7164-4E4F-A579-B626320BB247}" destId="{9ACB47DD-13F4-420D-A918-4C2F9C27438F}" srcOrd="0" destOrd="0" presId="urn:microsoft.com/office/officeart/2005/8/layout/hierarchy2#2"/>
    <dgm:cxn modelId="{18F63820-4272-486D-A119-FF6987C2F8DD}" type="presParOf" srcId="{9ACB47DD-13F4-420D-A918-4C2F9C27438F}" destId="{E88F305D-434E-456A-A528-8AA55939D603}" srcOrd="0" destOrd="0" presId="urn:microsoft.com/office/officeart/2005/8/layout/hierarchy2#2"/>
    <dgm:cxn modelId="{4B9E27FD-9912-4F9F-9253-57EB21A71ADC}" type="presParOf" srcId="{CBE30843-7164-4E4F-A579-B626320BB247}" destId="{C605F6D0-3324-43E7-A5F1-5CB967A9E58E}" srcOrd="1" destOrd="0" presId="urn:microsoft.com/office/officeart/2005/8/layout/hierarchy2#2"/>
    <dgm:cxn modelId="{0089C439-78B8-47F3-8367-706FA27A93DE}" type="presParOf" srcId="{C605F6D0-3324-43E7-A5F1-5CB967A9E58E}" destId="{D120E6F6-2826-475D-A8D5-F5F65C1DD3BF}" srcOrd="0" destOrd="0" presId="urn:microsoft.com/office/officeart/2005/8/layout/hierarchy2#2"/>
    <dgm:cxn modelId="{6DB3C268-179A-4D23-BB31-8BBA91449A29}" type="presParOf" srcId="{C605F6D0-3324-43E7-A5F1-5CB967A9E58E}" destId="{6AF0301B-D30D-44CA-88B3-E56BEB9DDFB3}" srcOrd="1" destOrd="0" presId="urn:microsoft.com/office/officeart/2005/8/layout/hierarchy2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BB1E4-B1D9-4E30-9F19-063D430FB93B}">
      <dsp:nvSpPr>
        <dsp:cNvPr id="0" name=""/>
        <dsp:cNvSpPr/>
      </dsp:nvSpPr>
      <dsp:spPr>
        <a:xfrm>
          <a:off x="5600" y="1652947"/>
          <a:ext cx="1842676" cy="1811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rgbClr val="FFFF00"/>
              </a:solidFill>
            </a:rPr>
            <a:t>长度和时间的测量（</a:t>
          </a:r>
          <a:r>
            <a:rPr lang="en-US" altLang="zh-CN" sz="2400" b="1" kern="1200" dirty="0" smtClean="0">
              <a:solidFill>
                <a:srgbClr val="FFFF00"/>
              </a:solidFill>
            </a:rPr>
            <a:t>1</a:t>
          </a:r>
          <a:r>
            <a:rPr lang="zh-CN" altLang="en-US" sz="2400" b="1" kern="1200" dirty="0" smtClean="0">
              <a:solidFill>
                <a:srgbClr val="FFFF00"/>
              </a:solidFill>
            </a:rPr>
            <a:t>）</a:t>
          </a:r>
          <a:endParaRPr lang="zh-CN" altLang="en-US" sz="2400" b="1" kern="1200" dirty="0">
            <a:solidFill>
              <a:srgbClr val="FFFF00"/>
            </a:solidFill>
          </a:endParaRPr>
        </a:p>
      </dsp:txBody>
      <dsp:txXfrm>
        <a:off x="58646" y="1705993"/>
        <a:ext cx="1736584" cy="1705037"/>
      </dsp:txXfrm>
    </dsp:sp>
    <dsp:sp modelId="{DAB70AF5-F2CF-4DC4-9895-7F42EC51780F}">
      <dsp:nvSpPr>
        <dsp:cNvPr id="0" name=""/>
        <dsp:cNvSpPr/>
      </dsp:nvSpPr>
      <dsp:spPr>
        <a:xfrm rot="18180391">
          <a:off x="1580201" y="2046952"/>
          <a:ext cx="1177668" cy="35517"/>
        </a:xfrm>
        <a:custGeom>
          <a:avLst/>
          <a:gdLst/>
          <a:ahLst/>
          <a:cxnLst/>
          <a:rect l="0" t="0" r="0" b="0"/>
          <a:pathLst>
            <a:path>
              <a:moveTo>
                <a:pt x="0" y="17758"/>
              </a:moveTo>
              <a:lnTo>
                <a:pt x="1177668" y="1775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solidFill>
              <a:srgbClr val="CC00FF"/>
            </a:solidFill>
          </a:endParaRPr>
        </a:p>
      </dsp:txBody>
      <dsp:txXfrm>
        <a:off x="2139593" y="2035269"/>
        <a:ext cx="58883" cy="58883"/>
      </dsp:txXfrm>
    </dsp:sp>
    <dsp:sp modelId="{85DC392E-F52D-4528-8AA8-156981C0CD58}">
      <dsp:nvSpPr>
        <dsp:cNvPr id="0" name=""/>
        <dsp:cNvSpPr/>
      </dsp:nvSpPr>
      <dsp:spPr>
        <a:xfrm>
          <a:off x="2489793" y="1169961"/>
          <a:ext cx="1603791" cy="8018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rgbClr val="FFFF00"/>
              </a:solidFill>
            </a:rPr>
            <a:t>长度的测量</a:t>
          </a:r>
          <a:endParaRPr lang="zh-CN" altLang="en-US" sz="2400" b="1" kern="1200" dirty="0">
            <a:solidFill>
              <a:srgbClr val="FFFF00"/>
            </a:solidFill>
          </a:endParaRPr>
        </a:p>
      </dsp:txBody>
      <dsp:txXfrm>
        <a:off x="2513280" y="1193448"/>
        <a:ext cx="1556817" cy="754921"/>
      </dsp:txXfrm>
    </dsp:sp>
    <dsp:sp modelId="{AEADE78F-B715-4697-B28F-CB0484F665AA}">
      <dsp:nvSpPr>
        <dsp:cNvPr id="0" name=""/>
        <dsp:cNvSpPr/>
      </dsp:nvSpPr>
      <dsp:spPr>
        <a:xfrm rot="18081019">
          <a:off x="3797820" y="1026638"/>
          <a:ext cx="1233047" cy="35517"/>
        </a:xfrm>
        <a:custGeom>
          <a:avLst/>
          <a:gdLst/>
          <a:ahLst/>
          <a:cxnLst/>
          <a:rect l="0" t="0" r="0" b="0"/>
          <a:pathLst>
            <a:path>
              <a:moveTo>
                <a:pt x="0" y="17758"/>
              </a:moveTo>
              <a:lnTo>
                <a:pt x="1233047" y="1775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383517" y="1013570"/>
        <a:ext cx="61652" cy="61652"/>
      </dsp:txXfrm>
    </dsp:sp>
    <dsp:sp modelId="{9560AF1D-2DFC-4068-81F1-103BE3236248}">
      <dsp:nvSpPr>
        <dsp:cNvPr id="0" name=""/>
        <dsp:cNvSpPr/>
      </dsp:nvSpPr>
      <dsp:spPr>
        <a:xfrm>
          <a:off x="4735102" y="116936"/>
          <a:ext cx="3100658" cy="801895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单位：米，符号：</a:t>
          </a:r>
          <a:r>
            <a:rPr lang="en-US" altLang="zh-CN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</a:t>
          </a:r>
          <a:endParaRPr lang="zh-CN" altLang="en-US" sz="1800" b="1" kern="1200" dirty="0">
            <a:solidFill>
              <a:schemeClr val="bg1"/>
            </a:solidFill>
          </a:endParaRPr>
        </a:p>
      </dsp:txBody>
      <dsp:txXfrm>
        <a:off x="4758589" y="140423"/>
        <a:ext cx="3053684" cy="754921"/>
      </dsp:txXfrm>
    </dsp:sp>
    <dsp:sp modelId="{CC69E973-6282-4C47-80BE-9ECFFCDE1A53}">
      <dsp:nvSpPr>
        <dsp:cNvPr id="0" name=""/>
        <dsp:cNvSpPr/>
      </dsp:nvSpPr>
      <dsp:spPr>
        <a:xfrm rot="20908316">
          <a:off x="4086981" y="1487728"/>
          <a:ext cx="654724" cy="35517"/>
        </a:xfrm>
        <a:custGeom>
          <a:avLst/>
          <a:gdLst/>
          <a:ahLst/>
          <a:cxnLst/>
          <a:rect l="0" t="0" r="0" b="0"/>
          <a:pathLst>
            <a:path>
              <a:moveTo>
                <a:pt x="0" y="17758"/>
              </a:moveTo>
              <a:lnTo>
                <a:pt x="654724" y="1775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solidFill>
              <a:srgbClr val="CC00FF"/>
            </a:solidFill>
          </a:endParaRPr>
        </a:p>
      </dsp:txBody>
      <dsp:txXfrm>
        <a:off x="4397975" y="1489119"/>
        <a:ext cx="32736" cy="32736"/>
      </dsp:txXfrm>
    </dsp:sp>
    <dsp:sp modelId="{2FA24DB7-82DF-4BD8-BCAE-4E289FAA8A29}">
      <dsp:nvSpPr>
        <dsp:cNvPr id="0" name=""/>
        <dsp:cNvSpPr/>
      </dsp:nvSpPr>
      <dsp:spPr>
        <a:xfrm>
          <a:off x="4735102" y="1039116"/>
          <a:ext cx="3238408" cy="801895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chemeClr val="bg1"/>
              </a:solidFill>
            </a:rPr>
            <a:t>测量工具：刻度尺</a:t>
          </a:r>
          <a:endParaRPr lang="zh-CN" altLang="en-US" sz="1800" b="1" kern="1200" dirty="0">
            <a:solidFill>
              <a:schemeClr val="bg1"/>
            </a:solidFill>
          </a:endParaRPr>
        </a:p>
      </dsp:txBody>
      <dsp:txXfrm>
        <a:off x="4758589" y="1062603"/>
        <a:ext cx="3191434" cy="754921"/>
      </dsp:txXfrm>
    </dsp:sp>
    <dsp:sp modelId="{74EABA86-4348-40E1-B7B6-17424420FE57}">
      <dsp:nvSpPr>
        <dsp:cNvPr id="0" name=""/>
        <dsp:cNvSpPr/>
      </dsp:nvSpPr>
      <dsp:spPr>
        <a:xfrm rot="3310531">
          <a:off x="3852658" y="2014241"/>
          <a:ext cx="1123369" cy="35517"/>
        </a:xfrm>
        <a:custGeom>
          <a:avLst/>
          <a:gdLst/>
          <a:ahLst/>
          <a:cxnLst/>
          <a:rect l="0" t="0" r="0" b="0"/>
          <a:pathLst>
            <a:path>
              <a:moveTo>
                <a:pt x="0" y="17758"/>
              </a:moveTo>
              <a:lnTo>
                <a:pt x="1123369" y="1775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solidFill>
              <a:srgbClr val="CC00FF"/>
            </a:solidFill>
          </a:endParaRPr>
        </a:p>
      </dsp:txBody>
      <dsp:txXfrm>
        <a:off x="4386259" y="2003915"/>
        <a:ext cx="56168" cy="56168"/>
      </dsp:txXfrm>
    </dsp:sp>
    <dsp:sp modelId="{C1BACA5D-4DE3-4289-AEEA-F1CD7F733B6C}">
      <dsp:nvSpPr>
        <dsp:cNvPr id="0" name=""/>
        <dsp:cNvSpPr/>
      </dsp:nvSpPr>
      <dsp:spPr>
        <a:xfrm>
          <a:off x="4735102" y="1961296"/>
          <a:ext cx="4058218" cy="1063586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chemeClr val="bg1"/>
              </a:solidFill>
            </a:rPr>
            <a:t>正确使用刻度尺六会</a:t>
          </a:r>
          <a:endParaRPr lang="en-US" altLang="en-US" sz="1800" b="1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chemeClr val="bg1"/>
              </a:solidFill>
            </a:rPr>
            <a:t>选、认、放、看、读、记</a:t>
          </a:r>
        </a:p>
      </dsp:txBody>
      <dsp:txXfrm>
        <a:off x="4766253" y="1992447"/>
        <a:ext cx="3995916" cy="1001284"/>
      </dsp:txXfrm>
    </dsp:sp>
    <dsp:sp modelId="{FA1A1197-AA63-46E2-8E49-B6C4BB9F7F53}">
      <dsp:nvSpPr>
        <dsp:cNvPr id="0" name=""/>
        <dsp:cNvSpPr/>
      </dsp:nvSpPr>
      <dsp:spPr>
        <a:xfrm rot="3419609">
          <a:off x="1580201" y="3034555"/>
          <a:ext cx="1177668" cy="35517"/>
        </a:xfrm>
        <a:custGeom>
          <a:avLst/>
          <a:gdLst/>
          <a:ahLst/>
          <a:cxnLst/>
          <a:rect l="0" t="0" r="0" b="0"/>
          <a:pathLst>
            <a:path>
              <a:moveTo>
                <a:pt x="0" y="17758"/>
              </a:moveTo>
              <a:lnTo>
                <a:pt x="1177668" y="1775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solidFill>
              <a:srgbClr val="CC00FF"/>
            </a:solidFill>
          </a:endParaRPr>
        </a:p>
      </dsp:txBody>
      <dsp:txXfrm>
        <a:off x="2139593" y="3022872"/>
        <a:ext cx="58883" cy="58883"/>
      </dsp:txXfrm>
    </dsp:sp>
    <dsp:sp modelId="{345A5705-DC25-4C63-972C-5CE81D2CCE4F}">
      <dsp:nvSpPr>
        <dsp:cNvPr id="0" name=""/>
        <dsp:cNvSpPr/>
      </dsp:nvSpPr>
      <dsp:spPr>
        <a:xfrm>
          <a:off x="2489793" y="3145167"/>
          <a:ext cx="1603791" cy="8018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rgbClr val="FFFF00"/>
              </a:solidFill>
            </a:rPr>
            <a:t>长度测量的特殊方法</a:t>
          </a:r>
          <a:endParaRPr lang="zh-CN" altLang="en-US" sz="2000" b="1" kern="1200" dirty="0">
            <a:solidFill>
              <a:srgbClr val="FFFF00"/>
            </a:solidFill>
          </a:endParaRPr>
        </a:p>
      </dsp:txBody>
      <dsp:txXfrm>
        <a:off x="2513280" y="3168654"/>
        <a:ext cx="1556817" cy="754921"/>
      </dsp:txXfrm>
    </dsp:sp>
    <dsp:sp modelId="{9ACB47DD-13F4-420D-A918-4C2F9C27438F}">
      <dsp:nvSpPr>
        <dsp:cNvPr id="0" name=""/>
        <dsp:cNvSpPr/>
      </dsp:nvSpPr>
      <dsp:spPr>
        <a:xfrm rot="653073">
          <a:off x="4088015" y="3586825"/>
          <a:ext cx="619266" cy="35517"/>
        </a:xfrm>
        <a:custGeom>
          <a:avLst/>
          <a:gdLst/>
          <a:ahLst/>
          <a:cxnLst/>
          <a:rect l="0" t="0" r="0" b="0"/>
          <a:pathLst>
            <a:path>
              <a:moveTo>
                <a:pt x="0" y="17758"/>
              </a:moveTo>
              <a:lnTo>
                <a:pt x="619266" y="1775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382166" y="3589102"/>
        <a:ext cx="30963" cy="30963"/>
      </dsp:txXfrm>
    </dsp:sp>
    <dsp:sp modelId="{D120E6F6-2826-475D-A8D5-F5F65C1DD3BF}">
      <dsp:nvSpPr>
        <dsp:cNvPr id="0" name=""/>
        <dsp:cNvSpPr/>
      </dsp:nvSpPr>
      <dsp:spPr>
        <a:xfrm>
          <a:off x="4701711" y="3262104"/>
          <a:ext cx="5695384" cy="801895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rgbClr val="CC00FF"/>
              </a:solidFill>
            </a:rPr>
            <a:t>辅助法、棉线法、轮子法、累积法等</a:t>
          </a:r>
          <a:endParaRPr lang="zh-CN" altLang="en-US" sz="1800" b="1" kern="1200" dirty="0">
            <a:solidFill>
              <a:srgbClr val="CC00FF"/>
            </a:solidFill>
          </a:endParaRPr>
        </a:p>
      </dsp:txBody>
      <dsp:txXfrm>
        <a:off x="4725198" y="3285591"/>
        <a:ext cx="5648410" cy="754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#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C352EEE-2952-444A-84BA-BDCE25B5D001}" type="datetimeFigureOut">
              <a:rPr lang="zh-CN" altLang="en-US"/>
              <a:pPr>
                <a:defRPr/>
              </a:pPr>
              <a:t>2019/9/19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DA2A41-FC2C-4B29-B202-D6C7B9D0FA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0A945A2D-8830-4149-BBFE-CA109792ED39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A1F2E921-3E8D-40D8-9381-B7FD9E283F0F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2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2019/9/19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file:///D:\..\AppData\Roaming\360se6\User%20Data\Temp\a57f1240.png" TargetMode="External"/><Relationship Id="rId7" Type="http://schemas.openxmlformats.org/officeDocument/2006/relationships/image" Target="file:///D:\..\AppData\Roaming\360se6\User%20Data\Temp\f826a767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file:///D:\..\AppData\Roaming\360se6\User%20Data\Temp\3fa27ead.png" TargetMode="External"/><Relationship Id="rId4" Type="http://schemas.openxmlformats.org/officeDocument/2006/relationships/image" Target="../media/image37.png"/><Relationship Id="rId9" Type="http://schemas.openxmlformats.org/officeDocument/2006/relationships/image" Target="file:///D:\..\AppData\Roaming\360se6\User%20Data\Temp\0a3a338f.p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F:\&#32554;&#21202;-&#33713;&#23572;&#38169;&#35273;&#65306;&#20004;&#26465;&#27225;&#32418;&#33394;&#30340;&#32447;&#27573;&#19968;&#26679;&#38271;&#21527;&#65311;&#65288;&#19968;&#26679;&#38271;&#65289;%20-%20&#40548;&#21326;&#20013;&#23398;&#24515;&#29702;&#20581;&#24247;&#25945;&#32946;&#32593;&#31449;.files\0FT15N252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2991784" y="2217836"/>
            <a:ext cx="83215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节 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长度和时间的测量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00" name="文本框 4"/>
          <p:cNvSpPr txBox="1">
            <a:spLocks noChangeArrowheads="1"/>
          </p:cNvSpPr>
          <p:nvPr/>
        </p:nvSpPr>
        <p:spPr bwMode="auto">
          <a:xfrm>
            <a:off x="4657725" y="484188"/>
            <a:ext cx="2876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009F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 </a:t>
            </a:r>
            <a:r>
              <a:rPr lang="zh-CN" altLang="en-US" sz="1600" dirty="0" smtClean="0">
                <a:solidFill>
                  <a:srgbClr val="009F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 章     机械运动</a:t>
            </a:r>
            <a:endParaRPr lang="zh-CN" altLang="en-US" sz="1600" dirty="0">
              <a:solidFill>
                <a:srgbClr val="009F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01" name="组合 28"/>
          <p:cNvGrpSpPr/>
          <p:nvPr/>
        </p:nvGrpSpPr>
        <p:grpSpPr bwMode="auto">
          <a:xfrm>
            <a:off x="7535863" y="614363"/>
            <a:ext cx="2517775" cy="76200"/>
            <a:chOff x="11867" y="1528"/>
            <a:chExt cx="3966" cy="12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78565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81867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4613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7280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0074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2868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96234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98647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110" name="组合 50"/>
          <p:cNvGrpSpPr/>
          <p:nvPr/>
        </p:nvGrpSpPr>
        <p:grpSpPr bwMode="auto">
          <a:xfrm>
            <a:off x="2138363" y="614363"/>
            <a:ext cx="2517775" cy="76200"/>
            <a:chOff x="11867" y="1528"/>
            <a:chExt cx="3966" cy="120"/>
          </a:xfrm>
        </p:grpSpPr>
        <p:cxnSp>
          <p:nvCxnSpPr>
            <p:cNvPr id="52" name="直接连接符 51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1" name="矩形 60"/>
          <p:cNvSpPr/>
          <p:nvPr/>
        </p:nvSpPr>
        <p:spPr>
          <a:xfrm>
            <a:off x="25098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8400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31146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33813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36607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39401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42767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45180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-93663" y="6553200"/>
            <a:ext cx="12422188" cy="40640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5414567" y="3589436"/>
            <a:ext cx="23006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 </a:t>
            </a:r>
            <a:r>
              <a:rPr lang="zh-CN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Group 3"/>
          <p:cNvGrpSpPr/>
          <p:nvPr/>
        </p:nvGrpSpPr>
        <p:grpSpPr bwMode="auto">
          <a:xfrm>
            <a:off x="2052334" y="2166939"/>
            <a:ext cx="2955841" cy="1782763"/>
            <a:chOff x="1007" y="1451"/>
            <a:chExt cx="1466" cy="1123"/>
          </a:xfrm>
        </p:grpSpPr>
        <p:pic>
          <p:nvPicPr>
            <p:cNvPr id="58372" name="Picture 5" descr="37_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" y="1451"/>
              <a:ext cx="1191" cy="1123"/>
            </a:xfrm>
            <a:prstGeom prst="rect">
              <a:avLst/>
            </a:prstGeom>
            <a:noFill/>
            <a:ln w="76200" cmpd="tri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3" name="Text Box 9"/>
            <p:cNvSpPr txBox="1">
              <a:spLocks noChangeArrowheads="1"/>
            </p:cNvSpPr>
            <p:nvPr/>
          </p:nvSpPr>
          <p:spPr bwMode="auto">
            <a:xfrm>
              <a:off x="2228" y="1601"/>
              <a:ext cx="245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 smtClean="0">
                  <a:latin typeface="宋体" panose="02010600030101010101" pitchFamily="2" charset="-122"/>
                </a:rPr>
                <a:t>直尺</a:t>
              </a:r>
              <a:endParaRPr lang="zh-CN" altLang="en-US" sz="2400" dirty="0">
                <a:latin typeface="宋体" panose="02010600030101010101" pitchFamily="2" charset="-122"/>
              </a:endParaRPr>
            </a:p>
          </p:txBody>
        </p:sp>
      </p:grpSp>
      <p:grpSp>
        <p:nvGrpSpPr>
          <p:cNvPr id="58374" name="Group 6"/>
          <p:cNvGrpSpPr/>
          <p:nvPr/>
        </p:nvGrpSpPr>
        <p:grpSpPr bwMode="auto">
          <a:xfrm>
            <a:off x="2052334" y="4231482"/>
            <a:ext cx="2954866" cy="1611313"/>
            <a:chOff x="442" y="2869"/>
            <a:chExt cx="1396" cy="1015"/>
          </a:xfrm>
        </p:grpSpPr>
        <p:pic>
          <p:nvPicPr>
            <p:cNvPr id="58375" name="Picture 6" descr="45_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" y="2869"/>
              <a:ext cx="1134" cy="1015"/>
            </a:xfrm>
            <a:prstGeom prst="rect">
              <a:avLst/>
            </a:prstGeom>
            <a:noFill/>
            <a:ln w="76200" cmpd="tri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6" name="Text Box 11"/>
            <p:cNvSpPr txBox="1">
              <a:spLocks noChangeArrowheads="1"/>
            </p:cNvSpPr>
            <p:nvPr/>
          </p:nvSpPr>
          <p:spPr bwMode="auto">
            <a:xfrm>
              <a:off x="1605" y="2923"/>
              <a:ext cx="233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 smtClean="0">
                  <a:latin typeface="宋体" panose="02010600030101010101" pitchFamily="2" charset="-122"/>
                </a:rPr>
                <a:t>三</a:t>
              </a:r>
              <a:endParaRPr lang="en-US" altLang="zh-CN" sz="2400" dirty="0" smtClean="0">
                <a:latin typeface="宋体" panose="02010600030101010101" pitchFamily="2" charset="-122"/>
              </a:endParaRPr>
            </a:p>
            <a:p>
              <a:pPr eaLnBrk="1" hangingPunct="1"/>
              <a:r>
                <a:rPr lang="zh-CN" altLang="en-US" sz="2400" dirty="0" smtClean="0">
                  <a:latin typeface="宋体" panose="02010600030101010101" pitchFamily="2" charset="-122"/>
                </a:rPr>
                <a:t>角</a:t>
              </a:r>
              <a:endParaRPr lang="en-US" altLang="zh-CN" sz="2400" dirty="0" smtClean="0">
                <a:latin typeface="宋体" panose="02010600030101010101" pitchFamily="2" charset="-122"/>
              </a:endParaRPr>
            </a:p>
            <a:p>
              <a:pPr eaLnBrk="1" hangingPunct="1"/>
              <a:r>
                <a:rPr lang="zh-CN" altLang="en-US" sz="2400" dirty="0" smtClean="0">
                  <a:latin typeface="宋体" panose="02010600030101010101" pitchFamily="2" charset="-122"/>
                </a:rPr>
                <a:t>尺</a:t>
              </a:r>
              <a:endParaRPr lang="zh-CN" altLang="en-US" sz="2400" dirty="0">
                <a:latin typeface="宋体" panose="02010600030101010101" pitchFamily="2" charset="-122"/>
              </a:endParaRPr>
            </a:p>
          </p:txBody>
        </p:sp>
      </p:grpSp>
      <p:sp>
        <p:nvSpPr>
          <p:cNvPr id="9233" name="Text Box 6"/>
          <p:cNvSpPr txBox="1">
            <a:spLocks noChangeArrowheads="1"/>
          </p:cNvSpPr>
          <p:nvPr/>
        </p:nvSpPr>
        <p:spPr bwMode="auto">
          <a:xfrm>
            <a:off x="946150" y="1254217"/>
            <a:ext cx="6017186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kumimoji="1" lang="en-US" altLang="zh-CN" sz="2800" dirty="0">
                <a:latin typeface="宋体" panose="02010600030101010101" pitchFamily="2" charset="-122"/>
              </a:rPr>
              <a:t>1</a:t>
            </a:r>
            <a:r>
              <a:rPr kumimoji="1" lang="zh-CN" altLang="en-US" sz="2800" dirty="0">
                <a:latin typeface="宋体" panose="02010600030101010101" pitchFamily="2" charset="-122"/>
              </a:rPr>
              <a:t>．</a:t>
            </a:r>
            <a:r>
              <a:rPr kumimoji="1"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刻度尺</a:t>
            </a:r>
            <a:r>
              <a:rPr kumimoji="1" lang="zh-CN" altLang="en-US" sz="2800" dirty="0">
                <a:latin typeface="宋体" panose="02010600030101010101" pitchFamily="2" charset="-122"/>
              </a:rPr>
              <a:t>是测量长度的基本工具。</a:t>
            </a:r>
            <a:r>
              <a:rPr kumimoji="1" lang="zh-CN" altLang="en-US" sz="2800" dirty="0">
                <a:solidFill>
                  <a:srgbClr val="0066CC"/>
                </a:solidFill>
                <a:latin typeface="宋体" panose="02010600030101010101" pitchFamily="2" charset="-122"/>
              </a:rPr>
              <a:t> </a:t>
            </a:r>
          </a:p>
        </p:txBody>
      </p:sp>
      <p:grpSp>
        <p:nvGrpSpPr>
          <p:cNvPr id="58381" name="Group 13"/>
          <p:cNvGrpSpPr/>
          <p:nvPr/>
        </p:nvGrpSpPr>
        <p:grpSpPr bwMode="auto">
          <a:xfrm>
            <a:off x="6379860" y="4245769"/>
            <a:ext cx="2921000" cy="1582738"/>
            <a:chOff x="3130" y="2699"/>
            <a:chExt cx="1380" cy="997"/>
          </a:xfrm>
        </p:grpSpPr>
        <p:pic>
          <p:nvPicPr>
            <p:cNvPr id="58382" name="Picture 7" descr="plasticrul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0" y="2699"/>
              <a:ext cx="1139" cy="997"/>
            </a:xfrm>
            <a:prstGeom prst="rect">
              <a:avLst/>
            </a:prstGeom>
            <a:noFill/>
            <a:ln w="76200" cmpd="tri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83" name="Text Box 11"/>
            <p:cNvSpPr txBox="1">
              <a:spLocks noChangeArrowheads="1"/>
            </p:cNvSpPr>
            <p:nvPr/>
          </p:nvSpPr>
          <p:spPr bwMode="auto">
            <a:xfrm>
              <a:off x="4277" y="2936"/>
              <a:ext cx="23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 smtClean="0">
                  <a:latin typeface="宋体" panose="02010600030101010101" pitchFamily="2" charset="-122"/>
                </a:rPr>
                <a:t>皮</a:t>
              </a:r>
              <a:endParaRPr lang="en-US" altLang="zh-CN" sz="2400" dirty="0" smtClean="0">
                <a:latin typeface="宋体" panose="02010600030101010101" pitchFamily="2" charset="-122"/>
              </a:endParaRPr>
            </a:p>
            <a:p>
              <a:pPr eaLnBrk="1" hangingPunct="1"/>
              <a:r>
                <a:rPr lang="zh-CN" altLang="en-US" sz="2400" dirty="0" smtClean="0">
                  <a:latin typeface="宋体" panose="02010600030101010101" pitchFamily="2" charset="-122"/>
                </a:rPr>
                <a:t>尺</a:t>
              </a:r>
              <a:endParaRPr lang="zh-CN" altLang="en-US" sz="2400" dirty="0">
                <a:latin typeface="宋体" panose="02010600030101010101" pitchFamily="2" charset="-122"/>
              </a:endParaRPr>
            </a:p>
          </p:txBody>
        </p:sp>
      </p:grp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508477" y="253936"/>
            <a:ext cx="41344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400" b="1" dirty="0">
                <a:solidFill>
                  <a:srgbClr val="CC00FF"/>
                </a:solidFill>
                <a:latin typeface="华文隶书" pitchFamily="2" charset="-122"/>
                <a:ea typeface="华文隶书" pitchFamily="2" charset="-122"/>
              </a:rPr>
              <a:t>二</a:t>
            </a:r>
            <a:r>
              <a:rPr lang="zh-CN" altLang="en-US" sz="4400" b="1" dirty="0" smtClean="0">
                <a:solidFill>
                  <a:srgbClr val="CC00FF"/>
                </a:solidFill>
                <a:latin typeface="华文隶书" pitchFamily="2" charset="-122"/>
                <a:ea typeface="华文隶书" pitchFamily="2" charset="-122"/>
              </a:rPr>
              <a:t>、长</a:t>
            </a:r>
            <a:r>
              <a:rPr lang="zh-CN" altLang="en-US" sz="4400" b="1" dirty="0">
                <a:solidFill>
                  <a:srgbClr val="CC00FF"/>
                </a:solidFill>
                <a:latin typeface="华文隶书" pitchFamily="2" charset="-122"/>
                <a:ea typeface="华文隶书" pitchFamily="2" charset="-122"/>
              </a:rPr>
              <a:t>度</a:t>
            </a:r>
            <a:r>
              <a:rPr lang="zh-CN" altLang="en-US" sz="4400" b="1" dirty="0" smtClean="0">
                <a:solidFill>
                  <a:srgbClr val="CC00FF"/>
                </a:solidFill>
                <a:latin typeface="华文隶书" pitchFamily="2" charset="-122"/>
                <a:ea typeface="华文隶书" pitchFamily="2" charset="-122"/>
              </a:rPr>
              <a:t>的测量</a:t>
            </a:r>
            <a:endParaRPr lang="zh-CN" altLang="en-US" sz="4400" b="1" dirty="0">
              <a:solidFill>
                <a:srgbClr val="CC00FF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9859" y="1898935"/>
            <a:ext cx="2674409" cy="1915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7"/>
          <p:cNvSpPr txBox="1">
            <a:spLocks noChangeArrowheads="1"/>
          </p:cNvSpPr>
          <p:nvPr/>
        </p:nvSpPr>
        <p:spPr bwMode="auto">
          <a:xfrm>
            <a:off x="2827867" y="5216463"/>
            <a:ext cx="41344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/>
              <a:t>比较精确的长度测量工具</a:t>
            </a:r>
          </a:p>
        </p:txBody>
      </p:sp>
      <p:pic>
        <p:nvPicPr>
          <p:cNvPr id="7170" name="Picture 2" descr="C:\001初中物理人教实验\8上2\resource\长度和时间的测量\jpg\01204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0924" y="2362746"/>
            <a:ext cx="3733502" cy="205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001初中物理人教实验\8上2\resource\长度和时间的测量\jpg\01204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8233" y="2516047"/>
            <a:ext cx="3670832" cy="182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177003" y="1528421"/>
            <a:ext cx="5114171" cy="584775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000099"/>
                </a:solidFill>
                <a:latin typeface="方正中倩简体" pitchFamily="65" charset="-122"/>
                <a:ea typeface="方正中倩简体" pitchFamily="65" charset="-122"/>
              </a:rPr>
              <a:t>六会</a:t>
            </a:r>
            <a:r>
              <a:rPr kumimoji="1" lang="en-US" altLang="zh-CN" sz="3200" b="1" dirty="0">
                <a:solidFill>
                  <a:srgbClr val="000099"/>
                </a:solidFill>
                <a:latin typeface="方正中倩简体" pitchFamily="65" charset="-122"/>
                <a:ea typeface="方正中倩简体" pitchFamily="65" charset="-122"/>
              </a:rPr>
              <a:t>:</a:t>
            </a:r>
            <a:r>
              <a:rPr kumimoji="1" lang="zh-CN" altLang="en-US" sz="3200" b="1" dirty="0">
                <a:solidFill>
                  <a:srgbClr val="000099"/>
                </a:solidFill>
                <a:latin typeface="方正中倩简体" pitchFamily="65" charset="-122"/>
                <a:ea typeface="方正中倩简体" pitchFamily="65" charset="-122"/>
              </a:rPr>
              <a:t>选 认 放 看 读 记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305075" y="2328396"/>
            <a:ext cx="78933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2800" b="1" dirty="0">
                <a:solidFill>
                  <a:srgbClr val="FF0000"/>
                </a:solidFill>
              </a:rPr>
              <a:t>（</a:t>
            </a:r>
            <a:r>
              <a:rPr kumimoji="1" lang="en-US" altLang="zh-CN" sz="2800" b="1" dirty="0">
                <a:solidFill>
                  <a:srgbClr val="FF0000"/>
                </a:solidFill>
              </a:rPr>
              <a:t>1</a:t>
            </a:r>
            <a:r>
              <a:rPr kumimoji="1" lang="zh-CN" altLang="en-US" sz="2800" b="1" dirty="0">
                <a:solidFill>
                  <a:srgbClr val="FF0000"/>
                </a:solidFill>
              </a:rPr>
              <a:t>）会选：</a:t>
            </a:r>
            <a:r>
              <a:rPr kumimoji="1" lang="zh-CN" altLang="en-US" sz="2800" b="1" dirty="0"/>
              <a:t>选择</a:t>
            </a:r>
            <a:r>
              <a:rPr kumimoji="1" lang="zh-CN" altLang="en-US" sz="2800" b="1" dirty="0">
                <a:solidFill>
                  <a:srgbClr val="FF0000"/>
                </a:solidFill>
              </a:rPr>
              <a:t>量程和分度值</a:t>
            </a:r>
            <a:r>
              <a:rPr kumimoji="1" lang="zh-CN" altLang="en-US" sz="2800" b="1" dirty="0"/>
              <a:t>合适的刻度尺。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205913" y="2907833"/>
            <a:ext cx="9215668" cy="10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400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kumimoji="1" lang="zh-CN" altLang="en-US" sz="2400" dirty="0">
                <a:latin typeface="楷体_GB2312" pitchFamily="49" charset="-122"/>
                <a:ea typeface="楷体_GB2312" pitchFamily="49" charset="-122"/>
              </a:rPr>
              <a:t>在实际的测量中</a:t>
            </a:r>
            <a:r>
              <a:rPr kumimoji="1" lang="en-US" altLang="zh-CN" sz="2400" dirty="0">
                <a:latin typeface="楷体_GB2312" pitchFamily="49" charset="-122"/>
                <a:ea typeface="楷体_GB2312" pitchFamily="49" charset="-122"/>
              </a:rPr>
              <a:t>,</a:t>
            </a:r>
            <a:r>
              <a:rPr kumimoji="1" lang="zh-CN" altLang="en-US" sz="2400" dirty="0">
                <a:latin typeface="楷体_GB2312" pitchFamily="49" charset="-122"/>
                <a:ea typeface="楷体_GB2312" pitchFamily="49" charset="-122"/>
              </a:rPr>
              <a:t>并不是分度值越小越好</a:t>
            </a:r>
            <a:r>
              <a:rPr kumimoji="1" lang="en-US" altLang="zh-CN" sz="2400" dirty="0">
                <a:latin typeface="楷体_GB2312" pitchFamily="49" charset="-122"/>
                <a:ea typeface="楷体_GB2312" pitchFamily="49" charset="-122"/>
              </a:rPr>
              <a:t>,</a:t>
            </a:r>
            <a:r>
              <a:rPr kumimoji="1" lang="zh-CN" altLang="en-US" sz="2400" dirty="0">
                <a:latin typeface="楷体_GB2312" pitchFamily="49" charset="-122"/>
                <a:ea typeface="楷体_GB2312" pitchFamily="49" charset="-122"/>
              </a:rPr>
              <a:t>测量时应先根据实际情况确定需要达到</a:t>
            </a:r>
            <a:r>
              <a:rPr kumimoji="1" lang="zh-CN" altLang="en-US" sz="2400" dirty="0" smtClean="0">
                <a:latin typeface="楷体_GB2312" pitchFamily="49" charset="-122"/>
                <a:ea typeface="楷体_GB2312" pitchFamily="49" charset="-122"/>
              </a:rPr>
              <a:t>的精确程</a:t>
            </a:r>
            <a:r>
              <a:rPr kumimoji="1" lang="zh-CN" altLang="en-US" sz="2400" dirty="0">
                <a:latin typeface="楷体_GB2312" pitchFamily="49" charset="-122"/>
                <a:ea typeface="楷体_GB2312" pitchFamily="49" charset="-122"/>
              </a:rPr>
              <a:t>度</a:t>
            </a:r>
            <a:r>
              <a:rPr kumimoji="1" lang="en-US" altLang="zh-CN" sz="2400" dirty="0">
                <a:latin typeface="楷体_GB2312" pitchFamily="49" charset="-122"/>
                <a:ea typeface="楷体_GB2312" pitchFamily="49" charset="-122"/>
              </a:rPr>
              <a:t>,</a:t>
            </a:r>
            <a:r>
              <a:rPr kumimoji="1" lang="zh-CN" altLang="en-US" sz="2400" dirty="0">
                <a:latin typeface="楷体_GB2312" pitchFamily="49" charset="-122"/>
                <a:ea typeface="楷体_GB2312" pitchFamily="49" charset="-122"/>
              </a:rPr>
              <a:t>再选择满足测量要求的刻度尺。</a:t>
            </a:r>
            <a:endParaRPr kumimoji="1" lang="en-US" altLang="zh-CN" sz="2400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48133" name="Picture 5" descr="12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8269" y="4376672"/>
            <a:ext cx="2561817" cy="145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 descr="12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1937" y="4214199"/>
            <a:ext cx="2371588" cy="164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480458" y="666348"/>
            <a:ext cx="502451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2.</a:t>
            </a:r>
            <a:r>
              <a:rPr kumimoji="1" lang="zh-CN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正</a:t>
            </a:r>
            <a:r>
              <a:rPr kumimoji="1"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确使用刻度尺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  <p:bldP spid="48131" grpId="0"/>
      <p:bldP spid="481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853277" y="1040346"/>
            <a:ext cx="10976050" cy="356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36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   </a:t>
            </a:r>
            <a:r>
              <a:rPr kumimoji="1" lang="zh-CN" altLang="en-US" sz="36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例如：现有</a:t>
            </a:r>
            <a:r>
              <a:rPr kumimoji="1" lang="zh-CN" altLang="en-US" sz="3600" dirty="0">
                <a:solidFill>
                  <a:srgbClr val="A5002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卷尺</a:t>
            </a:r>
            <a:r>
              <a:rPr kumimoji="1" lang="en-US" altLang="zh-CN" sz="3600" dirty="0">
                <a:solidFill>
                  <a:srgbClr val="A5002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(</a:t>
            </a:r>
            <a:r>
              <a:rPr kumimoji="1" lang="zh-CN" altLang="en-US" sz="3600" dirty="0">
                <a:solidFill>
                  <a:srgbClr val="A5002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分度值</a:t>
            </a:r>
            <a:r>
              <a:rPr kumimoji="1" lang="en-US" altLang="zh-CN" sz="3600" dirty="0">
                <a:solidFill>
                  <a:srgbClr val="A5002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1cm)</a:t>
            </a:r>
            <a:r>
              <a:rPr kumimoji="1" lang="zh-CN" altLang="en-US" sz="36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和</a:t>
            </a:r>
            <a:r>
              <a:rPr kumimoji="1" lang="zh-CN" altLang="en-US" sz="3600" dirty="0">
                <a:solidFill>
                  <a:srgbClr val="A5002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卡尺</a:t>
            </a:r>
            <a:r>
              <a:rPr kumimoji="1" lang="en-US" altLang="zh-CN" sz="3600" dirty="0">
                <a:solidFill>
                  <a:srgbClr val="A5002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(</a:t>
            </a:r>
            <a:r>
              <a:rPr kumimoji="1" lang="zh-CN" altLang="en-US" sz="3600" dirty="0">
                <a:solidFill>
                  <a:srgbClr val="A5002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分度值</a:t>
            </a:r>
            <a:r>
              <a:rPr kumimoji="1" lang="en-US" altLang="zh-CN" sz="3600" dirty="0">
                <a:solidFill>
                  <a:srgbClr val="A5002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0.1mm)</a:t>
            </a:r>
            <a:r>
              <a:rPr kumimoji="1" lang="zh-CN" altLang="en-US" sz="36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根据需要选择测量下述物体所用的</a:t>
            </a:r>
            <a:r>
              <a:rPr kumimoji="1" lang="zh-CN" altLang="en-US" sz="36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工具：</a:t>
            </a:r>
            <a:endParaRPr kumimoji="1" lang="en-US" altLang="zh-CN" sz="3600" dirty="0" smtClean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kumimoji="1" lang="en-US" altLang="zh-CN" sz="3600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kumimoji="1" lang="en-US" altLang="zh-CN" sz="36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   </a:t>
            </a:r>
            <a:r>
              <a:rPr kumimoji="1" lang="en-US" altLang="zh-CN" sz="36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1</a:t>
            </a:r>
            <a:r>
              <a:rPr kumimoji="1" lang="en-US" altLang="zh-CN" sz="36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kumimoji="1" lang="zh-CN" altLang="en-US" sz="36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测量跳远长度需用</a:t>
            </a:r>
            <a:r>
              <a:rPr kumimoji="1" lang="en-US" altLang="zh-CN" sz="36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_________</a:t>
            </a:r>
            <a:r>
              <a:rPr kumimoji="1" lang="zh-CN" altLang="en-US" sz="36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。</a:t>
            </a:r>
            <a:endParaRPr kumimoji="1" lang="en-US" altLang="zh-CN" sz="3600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kumimoji="1" lang="en-US" altLang="zh-CN" sz="36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   2.</a:t>
            </a:r>
            <a:r>
              <a:rPr kumimoji="1" lang="zh-CN" altLang="en-US" sz="36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测量铜丝的直径需用</a:t>
            </a:r>
            <a:r>
              <a:rPr kumimoji="1" lang="en-US" altLang="zh-CN" sz="36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_________</a:t>
            </a:r>
            <a:r>
              <a:rPr kumimoji="1" lang="zh-CN" altLang="en-US" sz="36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。</a:t>
            </a:r>
            <a:r>
              <a:rPr kumimoji="1" lang="en-US" altLang="zh-CN" sz="44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</a:t>
            </a:r>
            <a:endParaRPr kumimoji="1" lang="zh-CN" altLang="en-US" sz="4400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53542" y="3094657"/>
            <a:ext cx="1331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卷尺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41302" y="3897171"/>
            <a:ext cx="1331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卡尺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386099" y="895798"/>
            <a:ext cx="787695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认清刻度尺的单位、零刻度线的位置、量程、分度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值。</a:t>
            </a:r>
            <a:endParaRPr kumimoji="1" lang="en-US" altLang="zh-CN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198072" y="903383"/>
            <a:ext cx="25357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1" lang="en-US" altLang="zh-CN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zh-CN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kumimoji="1"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会认</a:t>
            </a:r>
            <a:r>
              <a:rPr kumimoji="1" lang="zh-CN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  <p:pic>
        <p:nvPicPr>
          <p:cNvPr id="50180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0008" y="2820874"/>
            <a:ext cx="923411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Line 5"/>
          <p:cNvSpPr>
            <a:spLocks noChangeShapeType="1"/>
          </p:cNvSpPr>
          <p:nvPr/>
        </p:nvSpPr>
        <p:spPr bwMode="auto">
          <a:xfrm flipH="1" flipV="1">
            <a:off x="2916896" y="4067741"/>
            <a:ext cx="2863722" cy="633413"/>
          </a:xfrm>
          <a:prstGeom prst="line">
            <a:avLst/>
          </a:prstGeom>
          <a:noFill/>
          <a:ln w="25400">
            <a:solidFill>
              <a:srgbClr val="FF9900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807984" y="4596793"/>
            <a:ext cx="8265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2400" dirty="0">
                <a:solidFill>
                  <a:srgbClr val="0000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单位</a:t>
            </a: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1800225" y="2278105"/>
            <a:ext cx="360263" cy="1204168"/>
          </a:xfrm>
          <a:prstGeom prst="line">
            <a:avLst/>
          </a:prstGeom>
          <a:noFill/>
          <a:ln w="25400">
            <a:solidFill>
              <a:srgbClr val="FF9900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1426358" y="1889951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400" b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零刻度线</a:t>
            </a:r>
          </a:p>
        </p:txBody>
      </p:sp>
      <p:sp>
        <p:nvSpPr>
          <p:cNvPr id="50185" name="AutoShape 9"/>
          <p:cNvSpPr/>
          <p:nvPr/>
        </p:nvSpPr>
        <p:spPr bwMode="auto">
          <a:xfrm rot="16200000">
            <a:off x="6284112" y="-1262229"/>
            <a:ext cx="152400" cy="8343099"/>
          </a:xfrm>
          <a:prstGeom prst="rightBracket">
            <a:avLst>
              <a:gd name="adj" fmla="val 429167"/>
            </a:avLst>
          </a:prstGeom>
          <a:noFill/>
          <a:ln w="25400">
            <a:solidFill>
              <a:srgbClr val="FF99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5092700" y="2295414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400" b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量程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9758050" y="4452308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400" b="0" dirty="0">
                <a:latin typeface="Tahoma" panose="020B0604030504040204" pitchFamily="34" charset="0"/>
                <a:ea typeface="黑体" panose="02010609060101010101" pitchFamily="49" charset="-122"/>
              </a:rPr>
              <a:t>分度值</a:t>
            </a:r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10117190" y="3084401"/>
            <a:ext cx="74559" cy="1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 flipH="1" flipV="1">
            <a:off x="10174567" y="3108211"/>
            <a:ext cx="191440" cy="1439861"/>
          </a:xfrm>
          <a:prstGeom prst="line">
            <a:avLst/>
          </a:prstGeom>
          <a:noFill/>
          <a:ln w="25400">
            <a:solidFill>
              <a:srgbClr val="FF9900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" name="Text Box 105"/>
          <p:cNvSpPr txBox="1">
            <a:spLocks noChangeArrowheads="1"/>
          </p:cNvSpPr>
          <p:nvPr/>
        </p:nvSpPr>
        <p:spPr bwMode="auto">
          <a:xfrm>
            <a:off x="1645082" y="5204625"/>
            <a:ext cx="8472110" cy="5794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本刻度尺的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量程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是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____cm,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分度值是</a:t>
            </a:r>
            <a:r>
              <a:rPr lang="en-US" altLang="zh-CN" sz="3200" u="sng" dirty="0">
                <a:latin typeface="黑体" panose="02010609060101010101" pitchFamily="49" charset="-122"/>
                <a:ea typeface="黑体" panose="02010609060101010101" pitchFamily="49" charset="-122"/>
              </a:rPr>
              <a:t>_______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 Box 106"/>
              <p:cNvSpPr txBox="1">
                <a:spLocks noChangeArrowheads="1"/>
              </p:cNvSpPr>
              <p:nvPr/>
            </p:nvSpPr>
            <p:spPr bwMode="auto">
              <a:xfrm>
                <a:off x="4941293" y="5250925"/>
                <a:ext cx="110303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dirty="0" smtClean="0">
                    <a:solidFill>
                      <a:srgbClr val="931D85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solidFill>
                          <a:srgbClr val="931D85"/>
                        </a:solidFill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en-US" altLang="zh-CN" sz="2800" dirty="0" smtClean="0">
                    <a:solidFill>
                      <a:srgbClr val="931D85"/>
                    </a:solidFill>
                  </a:rPr>
                  <a:t>8</a:t>
                </a:r>
                <a:endParaRPr lang="en-US" altLang="zh-CN" sz="2800" dirty="0">
                  <a:solidFill>
                    <a:srgbClr val="931D85"/>
                  </a:solidFill>
                </a:endParaRPr>
              </a:p>
            </p:txBody>
          </p:sp>
        </mc:Choice>
        <mc:Fallback>
          <p:sp>
            <p:nvSpPr>
              <p:cNvPr id="16" name="Text 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1293" y="5250925"/>
                <a:ext cx="1103032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1602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107"/>
          <p:cNvSpPr txBox="1">
            <a:spLocks noChangeArrowheads="1"/>
          </p:cNvSpPr>
          <p:nvPr/>
        </p:nvSpPr>
        <p:spPr bwMode="auto">
          <a:xfrm>
            <a:off x="8077633" y="5206327"/>
            <a:ext cx="1555077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931D85"/>
                </a:solidFill>
              </a:rPr>
              <a:t>1mm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  <p:bldP spid="50179" grpId="0"/>
      <p:bldP spid="50181" grpId="0" animBg="1"/>
      <p:bldP spid="50182" grpId="0" autoUpdateAnimBg="0"/>
      <p:bldP spid="50183" grpId="0" animBg="1"/>
      <p:bldP spid="50184" grpId="0" autoUpdateAnimBg="0"/>
      <p:bldP spid="50185" grpId="0" animBg="1"/>
      <p:bldP spid="50186" grpId="0" autoUpdateAnimBg="0"/>
      <p:bldP spid="50187" grpId="0"/>
      <p:bldP spid="50188" grpId="0" animBg="1"/>
      <p:bldP spid="50189" grpId="0" animBg="1"/>
      <p:bldP spid="15" grpId="0" build="allAtOnce"/>
      <p:bldP spid="16" grpId="0" build="allAtOnce"/>
      <p:bldP spid="17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ext Box 6"/>
          <p:cNvSpPr txBox="1">
            <a:spLocks noChangeArrowheads="1"/>
          </p:cNvSpPr>
          <p:nvPr/>
        </p:nvSpPr>
        <p:spPr bwMode="auto">
          <a:xfrm>
            <a:off x="2944437" y="511925"/>
            <a:ext cx="754217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kumimoji="1" lang="zh-CN" altLang="en-US" sz="2800" b="1" dirty="0">
                <a:latin typeface="宋体" panose="02010600030101010101" pitchFamily="2" charset="-122"/>
              </a:rPr>
              <a:t>刻度尺要</a:t>
            </a:r>
            <a:r>
              <a:rPr kumimoji="1"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放正</a:t>
            </a:r>
            <a:r>
              <a:rPr kumimoji="1" lang="en-US" altLang="zh-CN" sz="2800" b="1" dirty="0">
                <a:latin typeface="宋体" panose="02010600030101010101" pitchFamily="2" charset="-122"/>
              </a:rPr>
              <a:t>;</a:t>
            </a:r>
            <a:r>
              <a:rPr kumimoji="1" lang="zh-CN" altLang="en-US" sz="2800" b="1" dirty="0">
                <a:latin typeface="宋体" panose="02010600030101010101" pitchFamily="2" charset="-122"/>
              </a:rPr>
              <a:t>有刻度的一边要</a:t>
            </a:r>
            <a:r>
              <a:rPr kumimoji="1"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紧靠</a:t>
            </a:r>
            <a:r>
              <a:rPr kumimoji="1" lang="zh-CN" altLang="en-US" sz="2800" b="1" dirty="0">
                <a:latin typeface="宋体" panose="02010600030101010101" pitchFamily="2" charset="-122"/>
              </a:rPr>
              <a:t>被测物体，与所测长度</a:t>
            </a:r>
            <a:r>
              <a:rPr kumimoji="1"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平行</a:t>
            </a:r>
            <a:r>
              <a:rPr kumimoji="1" lang="zh-CN" altLang="en-US" sz="2800" b="1" dirty="0">
                <a:latin typeface="宋体" panose="02010600030101010101" pitchFamily="2" charset="-122"/>
              </a:rPr>
              <a:t>，不能倾斜。</a:t>
            </a:r>
            <a:r>
              <a:rPr kumimoji="1" lang="zh-CN" altLang="en-US" sz="2800" b="1" dirty="0">
                <a:solidFill>
                  <a:srgbClr val="0066CC"/>
                </a:solidFill>
                <a:latin typeface="宋体" panose="02010600030101010101" pitchFamily="2" charset="-122"/>
              </a:rPr>
              <a:t> </a:t>
            </a:r>
          </a:p>
        </p:txBody>
      </p: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1100458" y="550707"/>
            <a:ext cx="19814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（</a:t>
            </a:r>
            <a:r>
              <a:rPr kumimoji="1"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3</a:t>
            </a:r>
            <a:r>
              <a:rPr kumimoji="1"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）会放：</a:t>
            </a:r>
          </a:p>
        </p:txBody>
      </p:sp>
      <p:grpSp>
        <p:nvGrpSpPr>
          <p:cNvPr id="2" name="Group 397"/>
          <p:cNvGrpSpPr/>
          <p:nvPr/>
        </p:nvGrpSpPr>
        <p:grpSpPr bwMode="auto">
          <a:xfrm>
            <a:off x="1413240" y="3394258"/>
            <a:ext cx="6647019" cy="993719"/>
            <a:chOff x="952" y="895"/>
            <a:chExt cx="3888" cy="775"/>
          </a:xfrm>
        </p:grpSpPr>
        <p:sp>
          <p:nvSpPr>
            <p:cNvPr id="61445" name="AutoShape 398"/>
            <p:cNvSpPr>
              <a:spLocks noChangeArrowheads="1"/>
            </p:cNvSpPr>
            <p:nvPr/>
          </p:nvSpPr>
          <p:spPr bwMode="auto">
            <a:xfrm>
              <a:off x="1051" y="895"/>
              <a:ext cx="1638" cy="775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zh-CN" sz="1800" b="0">
                <a:latin typeface="Arial" panose="020B0604020202020204" pitchFamily="34" charset="0"/>
              </a:endParaRPr>
            </a:p>
          </p:txBody>
        </p:sp>
        <p:grpSp>
          <p:nvGrpSpPr>
            <p:cNvPr id="61446" name="Group 399"/>
            <p:cNvGrpSpPr/>
            <p:nvPr/>
          </p:nvGrpSpPr>
          <p:grpSpPr bwMode="auto">
            <a:xfrm>
              <a:off x="952" y="1172"/>
              <a:ext cx="3888" cy="367"/>
              <a:chOff x="808" y="1328"/>
              <a:chExt cx="3888" cy="499"/>
            </a:xfrm>
          </p:grpSpPr>
          <p:sp>
            <p:nvSpPr>
              <p:cNvPr id="61447" name="AutoShape 400"/>
              <p:cNvSpPr>
                <a:spLocks noChangeArrowheads="1"/>
              </p:cNvSpPr>
              <p:nvPr/>
            </p:nvSpPr>
            <p:spPr bwMode="auto">
              <a:xfrm>
                <a:off x="808" y="1328"/>
                <a:ext cx="3888" cy="499"/>
              </a:xfrm>
              <a:prstGeom prst="cube">
                <a:avLst>
                  <a:gd name="adj" fmla="val 8616"/>
                </a:avLst>
              </a:prstGeom>
              <a:solidFill>
                <a:srgbClr val="FFCC00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r>
                  <a:rPr lang="en-US" altLang="zh-CN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 cm     1            2            3           4            5           6           7            8           9          10</a:t>
                </a:r>
                <a:r>
                  <a:rPr lang="en-US" altLang="zh-CN" sz="1200"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61448" name="Line 401"/>
              <p:cNvSpPr>
                <a:spLocks noChangeShapeType="1"/>
              </p:cNvSpPr>
              <p:nvPr/>
            </p:nvSpPr>
            <p:spPr bwMode="auto">
              <a:xfrm>
                <a:off x="899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49" name="Line 402"/>
              <p:cNvSpPr>
                <a:spLocks noChangeShapeType="1"/>
              </p:cNvSpPr>
              <p:nvPr/>
            </p:nvSpPr>
            <p:spPr bwMode="auto">
              <a:xfrm>
                <a:off x="935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50" name="Line 403"/>
              <p:cNvSpPr>
                <a:spLocks noChangeShapeType="1"/>
              </p:cNvSpPr>
              <p:nvPr/>
            </p:nvSpPr>
            <p:spPr bwMode="auto">
              <a:xfrm>
                <a:off x="971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51" name="Line 404"/>
              <p:cNvSpPr>
                <a:spLocks noChangeShapeType="1"/>
              </p:cNvSpPr>
              <p:nvPr/>
            </p:nvSpPr>
            <p:spPr bwMode="auto">
              <a:xfrm>
                <a:off x="1008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52" name="Line 405"/>
              <p:cNvSpPr>
                <a:spLocks noChangeShapeType="1"/>
              </p:cNvSpPr>
              <p:nvPr/>
            </p:nvSpPr>
            <p:spPr bwMode="auto">
              <a:xfrm>
                <a:off x="1044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53" name="Line 406"/>
              <p:cNvSpPr>
                <a:spLocks noChangeShapeType="1"/>
              </p:cNvSpPr>
              <p:nvPr/>
            </p:nvSpPr>
            <p:spPr bwMode="auto">
              <a:xfrm>
                <a:off x="1080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54" name="Line 407"/>
              <p:cNvSpPr>
                <a:spLocks noChangeShapeType="1"/>
              </p:cNvSpPr>
              <p:nvPr/>
            </p:nvSpPr>
            <p:spPr bwMode="auto">
              <a:xfrm>
                <a:off x="1080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55" name="Line 408"/>
              <p:cNvSpPr>
                <a:spLocks noChangeShapeType="1"/>
              </p:cNvSpPr>
              <p:nvPr/>
            </p:nvSpPr>
            <p:spPr bwMode="auto">
              <a:xfrm>
                <a:off x="1116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56" name="Line 409"/>
              <p:cNvSpPr>
                <a:spLocks noChangeShapeType="1"/>
              </p:cNvSpPr>
              <p:nvPr/>
            </p:nvSpPr>
            <p:spPr bwMode="auto">
              <a:xfrm>
                <a:off x="1152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57" name="Line 410"/>
              <p:cNvSpPr>
                <a:spLocks noChangeShapeType="1"/>
              </p:cNvSpPr>
              <p:nvPr/>
            </p:nvSpPr>
            <p:spPr bwMode="auto">
              <a:xfrm>
                <a:off x="1189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58" name="Line 411"/>
              <p:cNvSpPr>
                <a:spLocks noChangeShapeType="1"/>
              </p:cNvSpPr>
              <p:nvPr/>
            </p:nvSpPr>
            <p:spPr bwMode="auto">
              <a:xfrm>
                <a:off x="1225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59" name="Line 412"/>
              <p:cNvSpPr>
                <a:spLocks noChangeShapeType="1"/>
              </p:cNvSpPr>
              <p:nvPr/>
            </p:nvSpPr>
            <p:spPr bwMode="auto">
              <a:xfrm>
                <a:off x="1261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60" name="Line 413"/>
              <p:cNvSpPr>
                <a:spLocks noChangeShapeType="1"/>
              </p:cNvSpPr>
              <p:nvPr/>
            </p:nvSpPr>
            <p:spPr bwMode="auto">
              <a:xfrm>
                <a:off x="1261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61" name="Line 414"/>
              <p:cNvSpPr>
                <a:spLocks noChangeShapeType="1"/>
              </p:cNvSpPr>
              <p:nvPr/>
            </p:nvSpPr>
            <p:spPr bwMode="auto">
              <a:xfrm>
                <a:off x="1297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62" name="Line 415"/>
              <p:cNvSpPr>
                <a:spLocks noChangeShapeType="1"/>
              </p:cNvSpPr>
              <p:nvPr/>
            </p:nvSpPr>
            <p:spPr bwMode="auto">
              <a:xfrm>
                <a:off x="1333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63" name="Line 416"/>
              <p:cNvSpPr>
                <a:spLocks noChangeShapeType="1"/>
              </p:cNvSpPr>
              <p:nvPr/>
            </p:nvSpPr>
            <p:spPr bwMode="auto">
              <a:xfrm>
                <a:off x="1370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64" name="Line 417"/>
              <p:cNvSpPr>
                <a:spLocks noChangeShapeType="1"/>
              </p:cNvSpPr>
              <p:nvPr/>
            </p:nvSpPr>
            <p:spPr bwMode="auto">
              <a:xfrm>
                <a:off x="1406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65" name="Line 418"/>
              <p:cNvSpPr>
                <a:spLocks noChangeShapeType="1"/>
              </p:cNvSpPr>
              <p:nvPr/>
            </p:nvSpPr>
            <p:spPr bwMode="auto">
              <a:xfrm>
                <a:off x="1442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66" name="Line 419"/>
              <p:cNvSpPr>
                <a:spLocks noChangeShapeType="1"/>
              </p:cNvSpPr>
              <p:nvPr/>
            </p:nvSpPr>
            <p:spPr bwMode="auto">
              <a:xfrm>
                <a:off x="1442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67" name="Line 420"/>
              <p:cNvSpPr>
                <a:spLocks noChangeShapeType="1"/>
              </p:cNvSpPr>
              <p:nvPr/>
            </p:nvSpPr>
            <p:spPr bwMode="auto">
              <a:xfrm>
                <a:off x="1478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68" name="Line 421"/>
              <p:cNvSpPr>
                <a:spLocks noChangeShapeType="1"/>
              </p:cNvSpPr>
              <p:nvPr/>
            </p:nvSpPr>
            <p:spPr bwMode="auto">
              <a:xfrm>
                <a:off x="1514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69" name="Line 422"/>
              <p:cNvSpPr>
                <a:spLocks noChangeShapeType="1"/>
              </p:cNvSpPr>
              <p:nvPr/>
            </p:nvSpPr>
            <p:spPr bwMode="auto">
              <a:xfrm>
                <a:off x="1551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70" name="Line 423"/>
              <p:cNvSpPr>
                <a:spLocks noChangeShapeType="1"/>
              </p:cNvSpPr>
              <p:nvPr/>
            </p:nvSpPr>
            <p:spPr bwMode="auto">
              <a:xfrm>
                <a:off x="1587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71" name="Line 424"/>
              <p:cNvSpPr>
                <a:spLocks noChangeShapeType="1"/>
              </p:cNvSpPr>
              <p:nvPr/>
            </p:nvSpPr>
            <p:spPr bwMode="auto">
              <a:xfrm>
                <a:off x="1623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72" name="Line 425"/>
              <p:cNvSpPr>
                <a:spLocks noChangeShapeType="1"/>
              </p:cNvSpPr>
              <p:nvPr/>
            </p:nvSpPr>
            <p:spPr bwMode="auto">
              <a:xfrm>
                <a:off x="1624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73" name="Line 426"/>
              <p:cNvSpPr>
                <a:spLocks noChangeShapeType="1"/>
              </p:cNvSpPr>
              <p:nvPr/>
            </p:nvSpPr>
            <p:spPr bwMode="auto">
              <a:xfrm>
                <a:off x="1660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74" name="Line 427"/>
              <p:cNvSpPr>
                <a:spLocks noChangeShapeType="1"/>
              </p:cNvSpPr>
              <p:nvPr/>
            </p:nvSpPr>
            <p:spPr bwMode="auto">
              <a:xfrm>
                <a:off x="1696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75" name="Line 428"/>
              <p:cNvSpPr>
                <a:spLocks noChangeShapeType="1"/>
              </p:cNvSpPr>
              <p:nvPr/>
            </p:nvSpPr>
            <p:spPr bwMode="auto">
              <a:xfrm>
                <a:off x="1733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76" name="Line 429"/>
              <p:cNvSpPr>
                <a:spLocks noChangeShapeType="1"/>
              </p:cNvSpPr>
              <p:nvPr/>
            </p:nvSpPr>
            <p:spPr bwMode="auto">
              <a:xfrm>
                <a:off x="1769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77" name="Line 430"/>
              <p:cNvSpPr>
                <a:spLocks noChangeShapeType="1"/>
              </p:cNvSpPr>
              <p:nvPr/>
            </p:nvSpPr>
            <p:spPr bwMode="auto">
              <a:xfrm>
                <a:off x="1805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78" name="Line 431"/>
              <p:cNvSpPr>
                <a:spLocks noChangeShapeType="1"/>
              </p:cNvSpPr>
              <p:nvPr/>
            </p:nvSpPr>
            <p:spPr bwMode="auto">
              <a:xfrm>
                <a:off x="1805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79" name="Line 432"/>
              <p:cNvSpPr>
                <a:spLocks noChangeShapeType="1"/>
              </p:cNvSpPr>
              <p:nvPr/>
            </p:nvSpPr>
            <p:spPr bwMode="auto">
              <a:xfrm>
                <a:off x="1841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80" name="Line 433"/>
              <p:cNvSpPr>
                <a:spLocks noChangeShapeType="1"/>
              </p:cNvSpPr>
              <p:nvPr/>
            </p:nvSpPr>
            <p:spPr bwMode="auto">
              <a:xfrm>
                <a:off x="1877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81" name="Line 434"/>
              <p:cNvSpPr>
                <a:spLocks noChangeShapeType="1"/>
              </p:cNvSpPr>
              <p:nvPr/>
            </p:nvSpPr>
            <p:spPr bwMode="auto">
              <a:xfrm>
                <a:off x="1914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82" name="Line 435"/>
              <p:cNvSpPr>
                <a:spLocks noChangeShapeType="1"/>
              </p:cNvSpPr>
              <p:nvPr/>
            </p:nvSpPr>
            <p:spPr bwMode="auto">
              <a:xfrm>
                <a:off x="1950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83" name="Line 436"/>
              <p:cNvSpPr>
                <a:spLocks noChangeShapeType="1"/>
              </p:cNvSpPr>
              <p:nvPr/>
            </p:nvSpPr>
            <p:spPr bwMode="auto">
              <a:xfrm>
                <a:off x="1986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84" name="Line 437"/>
              <p:cNvSpPr>
                <a:spLocks noChangeShapeType="1"/>
              </p:cNvSpPr>
              <p:nvPr/>
            </p:nvSpPr>
            <p:spPr bwMode="auto">
              <a:xfrm>
                <a:off x="1986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85" name="Line 438"/>
              <p:cNvSpPr>
                <a:spLocks noChangeShapeType="1"/>
              </p:cNvSpPr>
              <p:nvPr/>
            </p:nvSpPr>
            <p:spPr bwMode="auto">
              <a:xfrm>
                <a:off x="2022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86" name="Line 439"/>
              <p:cNvSpPr>
                <a:spLocks noChangeShapeType="1"/>
              </p:cNvSpPr>
              <p:nvPr/>
            </p:nvSpPr>
            <p:spPr bwMode="auto">
              <a:xfrm>
                <a:off x="2058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87" name="Line 440"/>
              <p:cNvSpPr>
                <a:spLocks noChangeShapeType="1"/>
              </p:cNvSpPr>
              <p:nvPr/>
            </p:nvSpPr>
            <p:spPr bwMode="auto">
              <a:xfrm>
                <a:off x="2095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88" name="Line 441"/>
              <p:cNvSpPr>
                <a:spLocks noChangeShapeType="1"/>
              </p:cNvSpPr>
              <p:nvPr/>
            </p:nvSpPr>
            <p:spPr bwMode="auto">
              <a:xfrm>
                <a:off x="2131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89" name="Line 442"/>
              <p:cNvSpPr>
                <a:spLocks noChangeShapeType="1"/>
              </p:cNvSpPr>
              <p:nvPr/>
            </p:nvSpPr>
            <p:spPr bwMode="auto">
              <a:xfrm>
                <a:off x="2167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90" name="Line 443"/>
              <p:cNvSpPr>
                <a:spLocks noChangeShapeType="1"/>
              </p:cNvSpPr>
              <p:nvPr/>
            </p:nvSpPr>
            <p:spPr bwMode="auto">
              <a:xfrm>
                <a:off x="2167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91" name="Line 444"/>
              <p:cNvSpPr>
                <a:spLocks noChangeShapeType="1"/>
              </p:cNvSpPr>
              <p:nvPr/>
            </p:nvSpPr>
            <p:spPr bwMode="auto">
              <a:xfrm>
                <a:off x="2203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92" name="Line 445"/>
              <p:cNvSpPr>
                <a:spLocks noChangeShapeType="1"/>
              </p:cNvSpPr>
              <p:nvPr/>
            </p:nvSpPr>
            <p:spPr bwMode="auto">
              <a:xfrm>
                <a:off x="2239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93" name="Line 446"/>
              <p:cNvSpPr>
                <a:spLocks noChangeShapeType="1"/>
              </p:cNvSpPr>
              <p:nvPr/>
            </p:nvSpPr>
            <p:spPr bwMode="auto">
              <a:xfrm>
                <a:off x="2276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94" name="Line 447"/>
              <p:cNvSpPr>
                <a:spLocks noChangeShapeType="1"/>
              </p:cNvSpPr>
              <p:nvPr/>
            </p:nvSpPr>
            <p:spPr bwMode="auto">
              <a:xfrm>
                <a:off x="2312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95" name="Line 448"/>
              <p:cNvSpPr>
                <a:spLocks noChangeShapeType="1"/>
              </p:cNvSpPr>
              <p:nvPr/>
            </p:nvSpPr>
            <p:spPr bwMode="auto">
              <a:xfrm>
                <a:off x="2348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96" name="Line 449"/>
              <p:cNvSpPr>
                <a:spLocks noChangeShapeType="1"/>
              </p:cNvSpPr>
              <p:nvPr/>
            </p:nvSpPr>
            <p:spPr bwMode="auto">
              <a:xfrm>
                <a:off x="2348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97" name="Line 450"/>
              <p:cNvSpPr>
                <a:spLocks noChangeShapeType="1"/>
              </p:cNvSpPr>
              <p:nvPr/>
            </p:nvSpPr>
            <p:spPr bwMode="auto">
              <a:xfrm>
                <a:off x="2384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98" name="Line 451"/>
              <p:cNvSpPr>
                <a:spLocks noChangeShapeType="1"/>
              </p:cNvSpPr>
              <p:nvPr/>
            </p:nvSpPr>
            <p:spPr bwMode="auto">
              <a:xfrm>
                <a:off x="2420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99" name="Line 452"/>
              <p:cNvSpPr>
                <a:spLocks noChangeShapeType="1"/>
              </p:cNvSpPr>
              <p:nvPr/>
            </p:nvSpPr>
            <p:spPr bwMode="auto">
              <a:xfrm>
                <a:off x="2457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00" name="Line 453"/>
              <p:cNvSpPr>
                <a:spLocks noChangeShapeType="1"/>
              </p:cNvSpPr>
              <p:nvPr/>
            </p:nvSpPr>
            <p:spPr bwMode="auto">
              <a:xfrm>
                <a:off x="2493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01" name="Line 454"/>
              <p:cNvSpPr>
                <a:spLocks noChangeShapeType="1"/>
              </p:cNvSpPr>
              <p:nvPr/>
            </p:nvSpPr>
            <p:spPr bwMode="auto">
              <a:xfrm>
                <a:off x="2529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02" name="Line 455"/>
              <p:cNvSpPr>
                <a:spLocks noChangeShapeType="1"/>
              </p:cNvSpPr>
              <p:nvPr/>
            </p:nvSpPr>
            <p:spPr bwMode="auto">
              <a:xfrm>
                <a:off x="2529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03" name="Line 456"/>
              <p:cNvSpPr>
                <a:spLocks noChangeShapeType="1"/>
              </p:cNvSpPr>
              <p:nvPr/>
            </p:nvSpPr>
            <p:spPr bwMode="auto">
              <a:xfrm>
                <a:off x="2565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04" name="Line 457"/>
              <p:cNvSpPr>
                <a:spLocks noChangeShapeType="1"/>
              </p:cNvSpPr>
              <p:nvPr/>
            </p:nvSpPr>
            <p:spPr bwMode="auto">
              <a:xfrm>
                <a:off x="2601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05" name="Line 458"/>
              <p:cNvSpPr>
                <a:spLocks noChangeShapeType="1"/>
              </p:cNvSpPr>
              <p:nvPr/>
            </p:nvSpPr>
            <p:spPr bwMode="auto">
              <a:xfrm>
                <a:off x="2638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06" name="Line 459"/>
              <p:cNvSpPr>
                <a:spLocks noChangeShapeType="1"/>
              </p:cNvSpPr>
              <p:nvPr/>
            </p:nvSpPr>
            <p:spPr bwMode="auto">
              <a:xfrm>
                <a:off x="2674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07" name="Line 460"/>
              <p:cNvSpPr>
                <a:spLocks noChangeShapeType="1"/>
              </p:cNvSpPr>
              <p:nvPr/>
            </p:nvSpPr>
            <p:spPr bwMode="auto">
              <a:xfrm>
                <a:off x="2710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08" name="Line 461"/>
              <p:cNvSpPr>
                <a:spLocks noChangeShapeType="1"/>
              </p:cNvSpPr>
              <p:nvPr/>
            </p:nvSpPr>
            <p:spPr bwMode="auto">
              <a:xfrm>
                <a:off x="2710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09" name="Line 462"/>
              <p:cNvSpPr>
                <a:spLocks noChangeShapeType="1"/>
              </p:cNvSpPr>
              <p:nvPr/>
            </p:nvSpPr>
            <p:spPr bwMode="auto">
              <a:xfrm>
                <a:off x="2746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10" name="Line 463"/>
              <p:cNvSpPr>
                <a:spLocks noChangeShapeType="1"/>
              </p:cNvSpPr>
              <p:nvPr/>
            </p:nvSpPr>
            <p:spPr bwMode="auto">
              <a:xfrm>
                <a:off x="2782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11" name="Line 464"/>
              <p:cNvSpPr>
                <a:spLocks noChangeShapeType="1"/>
              </p:cNvSpPr>
              <p:nvPr/>
            </p:nvSpPr>
            <p:spPr bwMode="auto">
              <a:xfrm>
                <a:off x="2819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12" name="Line 465"/>
              <p:cNvSpPr>
                <a:spLocks noChangeShapeType="1"/>
              </p:cNvSpPr>
              <p:nvPr/>
            </p:nvSpPr>
            <p:spPr bwMode="auto">
              <a:xfrm>
                <a:off x="2855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13" name="Line 466"/>
              <p:cNvSpPr>
                <a:spLocks noChangeShapeType="1"/>
              </p:cNvSpPr>
              <p:nvPr/>
            </p:nvSpPr>
            <p:spPr bwMode="auto">
              <a:xfrm>
                <a:off x="2891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14" name="Line 467"/>
              <p:cNvSpPr>
                <a:spLocks noChangeShapeType="1"/>
              </p:cNvSpPr>
              <p:nvPr/>
            </p:nvSpPr>
            <p:spPr bwMode="auto">
              <a:xfrm>
                <a:off x="2891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15" name="Line 468"/>
              <p:cNvSpPr>
                <a:spLocks noChangeShapeType="1"/>
              </p:cNvSpPr>
              <p:nvPr/>
            </p:nvSpPr>
            <p:spPr bwMode="auto">
              <a:xfrm>
                <a:off x="2927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16" name="Line 469"/>
              <p:cNvSpPr>
                <a:spLocks noChangeShapeType="1"/>
              </p:cNvSpPr>
              <p:nvPr/>
            </p:nvSpPr>
            <p:spPr bwMode="auto">
              <a:xfrm>
                <a:off x="2963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17" name="Line 470"/>
              <p:cNvSpPr>
                <a:spLocks noChangeShapeType="1"/>
              </p:cNvSpPr>
              <p:nvPr/>
            </p:nvSpPr>
            <p:spPr bwMode="auto">
              <a:xfrm>
                <a:off x="3000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18" name="Line 471"/>
              <p:cNvSpPr>
                <a:spLocks noChangeShapeType="1"/>
              </p:cNvSpPr>
              <p:nvPr/>
            </p:nvSpPr>
            <p:spPr bwMode="auto">
              <a:xfrm>
                <a:off x="3036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19" name="Line 472"/>
              <p:cNvSpPr>
                <a:spLocks noChangeShapeType="1"/>
              </p:cNvSpPr>
              <p:nvPr/>
            </p:nvSpPr>
            <p:spPr bwMode="auto">
              <a:xfrm>
                <a:off x="3072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20" name="Line 473"/>
              <p:cNvSpPr>
                <a:spLocks noChangeShapeType="1"/>
              </p:cNvSpPr>
              <p:nvPr/>
            </p:nvSpPr>
            <p:spPr bwMode="auto">
              <a:xfrm>
                <a:off x="3072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21" name="Line 474"/>
              <p:cNvSpPr>
                <a:spLocks noChangeShapeType="1"/>
              </p:cNvSpPr>
              <p:nvPr/>
            </p:nvSpPr>
            <p:spPr bwMode="auto">
              <a:xfrm>
                <a:off x="3108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22" name="Line 475"/>
              <p:cNvSpPr>
                <a:spLocks noChangeShapeType="1"/>
              </p:cNvSpPr>
              <p:nvPr/>
            </p:nvSpPr>
            <p:spPr bwMode="auto">
              <a:xfrm>
                <a:off x="3144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23" name="Line 476"/>
              <p:cNvSpPr>
                <a:spLocks noChangeShapeType="1"/>
              </p:cNvSpPr>
              <p:nvPr/>
            </p:nvSpPr>
            <p:spPr bwMode="auto">
              <a:xfrm>
                <a:off x="3181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24" name="Line 477"/>
              <p:cNvSpPr>
                <a:spLocks noChangeShapeType="1"/>
              </p:cNvSpPr>
              <p:nvPr/>
            </p:nvSpPr>
            <p:spPr bwMode="auto">
              <a:xfrm>
                <a:off x="3217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25" name="Line 478"/>
              <p:cNvSpPr>
                <a:spLocks noChangeShapeType="1"/>
              </p:cNvSpPr>
              <p:nvPr/>
            </p:nvSpPr>
            <p:spPr bwMode="auto">
              <a:xfrm>
                <a:off x="3253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26" name="Line 479"/>
              <p:cNvSpPr>
                <a:spLocks noChangeShapeType="1"/>
              </p:cNvSpPr>
              <p:nvPr/>
            </p:nvSpPr>
            <p:spPr bwMode="auto">
              <a:xfrm>
                <a:off x="3253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27" name="Line 480"/>
              <p:cNvSpPr>
                <a:spLocks noChangeShapeType="1"/>
              </p:cNvSpPr>
              <p:nvPr/>
            </p:nvSpPr>
            <p:spPr bwMode="auto">
              <a:xfrm>
                <a:off x="3289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28" name="Line 481"/>
              <p:cNvSpPr>
                <a:spLocks noChangeShapeType="1"/>
              </p:cNvSpPr>
              <p:nvPr/>
            </p:nvSpPr>
            <p:spPr bwMode="auto">
              <a:xfrm>
                <a:off x="3325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29" name="Line 482"/>
              <p:cNvSpPr>
                <a:spLocks noChangeShapeType="1"/>
              </p:cNvSpPr>
              <p:nvPr/>
            </p:nvSpPr>
            <p:spPr bwMode="auto">
              <a:xfrm>
                <a:off x="3362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30" name="Line 483"/>
              <p:cNvSpPr>
                <a:spLocks noChangeShapeType="1"/>
              </p:cNvSpPr>
              <p:nvPr/>
            </p:nvSpPr>
            <p:spPr bwMode="auto">
              <a:xfrm>
                <a:off x="3398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31" name="Line 484"/>
              <p:cNvSpPr>
                <a:spLocks noChangeShapeType="1"/>
              </p:cNvSpPr>
              <p:nvPr/>
            </p:nvSpPr>
            <p:spPr bwMode="auto">
              <a:xfrm>
                <a:off x="3434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32" name="Line 485"/>
              <p:cNvSpPr>
                <a:spLocks noChangeShapeType="1"/>
              </p:cNvSpPr>
              <p:nvPr/>
            </p:nvSpPr>
            <p:spPr bwMode="auto">
              <a:xfrm>
                <a:off x="3434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33" name="Line 486"/>
              <p:cNvSpPr>
                <a:spLocks noChangeShapeType="1"/>
              </p:cNvSpPr>
              <p:nvPr/>
            </p:nvSpPr>
            <p:spPr bwMode="auto">
              <a:xfrm>
                <a:off x="3470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34" name="Line 487"/>
              <p:cNvSpPr>
                <a:spLocks noChangeShapeType="1"/>
              </p:cNvSpPr>
              <p:nvPr/>
            </p:nvSpPr>
            <p:spPr bwMode="auto">
              <a:xfrm>
                <a:off x="3506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35" name="Line 488"/>
              <p:cNvSpPr>
                <a:spLocks noChangeShapeType="1"/>
              </p:cNvSpPr>
              <p:nvPr/>
            </p:nvSpPr>
            <p:spPr bwMode="auto">
              <a:xfrm>
                <a:off x="3543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36" name="Line 489"/>
              <p:cNvSpPr>
                <a:spLocks noChangeShapeType="1"/>
              </p:cNvSpPr>
              <p:nvPr/>
            </p:nvSpPr>
            <p:spPr bwMode="auto">
              <a:xfrm>
                <a:off x="3579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37" name="Line 490"/>
              <p:cNvSpPr>
                <a:spLocks noChangeShapeType="1"/>
              </p:cNvSpPr>
              <p:nvPr/>
            </p:nvSpPr>
            <p:spPr bwMode="auto">
              <a:xfrm>
                <a:off x="3615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38" name="Line 491"/>
              <p:cNvSpPr>
                <a:spLocks noChangeShapeType="1"/>
              </p:cNvSpPr>
              <p:nvPr/>
            </p:nvSpPr>
            <p:spPr bwMode="auto">
              <a:xfrm>
                <a:off x="3615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39" name="Line 492"/>
              <p:cNvSpPr>
                <a:spLocks noChangeShapeType="1"/>
              </p:cNvSpPr>
              <p:nvPr/>
            </p:nvSpPr>
            <p:spPr bwMode="auto">
              <a:xfrm>
                <a:off x="3651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40" name="Line 493"/>
              <p:cNvSpPr>
                <a:spLocks noChangeShapeType="1"/>
              </p:cNvSpPr>
              <p:nvPr/>
            </p:nvSpPr>
            <p:spPr bwMode="auto">
              <a:xfrm>
                <a:off x="3687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41" name="Line 494"/>
              <p:cNvSpPr>
                <a:spLocks noChangeShapeType="1"/>
              </p:cNvSpPr>
              <p:nvPr/>
            </p:nvSpPr>
            <p:spPr bwMode="auto">
              <a:xfrm>
                <a:off x="3724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42" name="Line 495"/>
              <p:cNvSpPr>
                <a:spLocks noChangeShapeType="1"/>
              </p:cNvSpPr>
              <p:nvPr/>
            </p:nvSpPr>
            <p:spPr bwMode="auto">
              <a:xfrm>
                <a:off x="3760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43" name="Line 496"/>
              <p:cNvSpPr>
                <a:spLocks noChangeShapeType="1"/>
              </p:cNvSpPr>
              <p:nvPr/>
            </p:nvSpPr>
            <p:spPr bwMode="auto">
              <a:xfrm>
                <a:off x="3796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1544" name="Group 497"/>
              <p:cNvGrpSpPr/>
              <p:nvPr/>
            </p:nvGrpSpPr>
            <p:grpSpPr bwMode="auto">
              <a:xfrm>
                <a:off x="3796" y="1379"/>
                <a:ext cx="145" cy="118"/>
                <a:chOff x="3963" y="2822"/>
                <a:chExt cx="145" cy="118"/>
              </a:xfrm>
            </p:grpSpPr>
            <p:sp>
              <p:nvSpPr>
                <p:cNvPr id="61545" name="Line 498"/>
                <p:cNvSpPr>
                  <a:spLocks noChangeShapeType="1"/>
                </p:cNvSpPr>
                <p:nvPr/>
              </p:nvSpPr>
              <p:spPr bwMode="auto">
                <a:xfrm>
                  <a:off x="3963" y="2822"/>
                  <a:ext cx="0" cy="11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46" name="Line 499"/>
                <p:cNvSpPr>
                  <a:spLocks noChangeShapeType="1"/>
                </p:cNvSpPr>
                <p:nvPr/>
              </p:nvSpPr>
              <p:spPr bwMode="auto">
                <a:xfrm>
                  <a:off x="3999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47" name="Line 500"/>
                <p:cNvSpPr>
                  <a:spLocks noChangeShapeType="1"/>
                </p:cNvSpPr>
                <p:nvPr/>
              </p:nvSpPr>
              <p:spPr bwMode="auto">
                <a:xfrm>
                  <a:off x="4035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48" name="Line 501"/>
                <p:cNvSpPr>
                  <a:spLocks noChangeShapeType="1"/>
                </p:cNvSpPr>
                <p:nvPr/>
              </p:nvSpPr>
              <p:spPr bwMode="auto">
                <a:xfrm>
                  <a:off x="4072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49" name="Line 502"/>
                <p:cNvSpPr>
                  <a:spLocks noChangeShapeType="1"/>
                </p:cNvSpPr>
                <p:nvPr/>
              </p:nvSpPr>
              <p:spPr bwMode="auto">
                <a:xfrm>
                  <a:off x="4108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1550" name="Line 503"/>
              <p:cNvSpPr>
                <a:spLocks noChangeShapeType="1"/>
              </p:cNvSpPr>
              <p:nvPr/>
            </p:nvSpPr>
            <p:spPr bwMode="auto">
              <a:xfrm>
                <a:off x="3977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51" name="Line 504"/>
              <p:cNvSpPr>
                <a:spLocks noChangeShapeType="1"/>
              </p:cNvSpPr>
              <p:nvPr/>
            </p:nvSpPr>
            <p:spPr bwMode="auto">
              <a:xfrm>
                <a:off x="3975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52" name="Line 505"/>
              <p:cNvSpPr>
                <a:spLocks noChangeShapeType="1"/>
              </p:cNvSpPr>
              <p:nvPr/>
            </p:nvSpPr>
            <p:spPr bwMode="auto">
              <a:xfrm>
                <a:off x="4011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53" name="Line 506"/>
              <p:cNvSpPr>
                <a:spLocks noChangeShapeType="1"/>
              </p:cNvSpPr>
              <p:nvPr/>
            </p:nvSpPr>
            <p:spPr bwMode="auto">
              <a:xfrm>
                <a:off x="4047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54" name="Line 507"/>
              <p:cNvSpPr>
                <a:spLocks noChangeShapeType="1"/>
              </p:cNvSpPr>
              <p:nvPr/>
            </p:nvSpPr>
            <p:spPr bwMode="auto">
              <a:xfrm>
                <a:off x="4084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55" name="Line 508"/>
              <p:cNvSpPr>
                <a:spLocks noChangeShapeType="1"/>
              </p:cNvSpPr>
              <p:nvPr/>
            </p:nvSpPr>
            <p:spPr bwMode="auto">
              <a:xfrm>
                <a:off x="4120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1556" name="Group 509"/>
              <p:cNvGrpSpPr/>
              <p:nvPr/>
            </p:nvGrpSpPr>
            <p:grpSpPr bwMode="auto">
              <a:xfrm>
                <a:off x="4156" y="1379"/>
                <a:ext cx="145" cy="118"/>
                <a:chOff x="3963" y="2822"/>
                <a:chExt cx="145" cy="118"/>
              </a:xfrm>
            </p:grpSpPr>
            <p:sp>
              <p:nvSpPr>
                <p:cNvPr id="61557" name="Line 510"/>
                <p:cNvSpPr>
                  <a:spLocks noChangeShapeType="1"/>
                </p:cNvSpPr>
                <p:nvPr/>
              </p:nvSpPr>
              <p:spPr bwMode="auto">
                <a:xfrm>
                  <a:off x="3963" y="2822"/>
                  <a:ext cx="0" cy="11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58" name="Line 511"/>
                <p:cNvSpPr>
                  <a:spLocks noChangeShapeType="1"/>
                </p:cNvSpPr>
                <p:nvPr/>
              </p:nvSpPr>
              <p:spPr bwMode="auto">
                <a:xfrm>
                  <a:off x="3999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59" name="Line 512"/>
                <p:cNvSpPr>
                  <a:spLocks noChangeShapeType="1"/>
                </p:cNvSpPr>
                <p:nvPr/>
              </p:nvSpPr>
              <p:spPr bwMode="auto">
                <a:xfrm>
                  <a:off x="4035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60" name="Line 513"/>
                <p:cNvSpPr>
                  <a:spLocks noChangeShapeType="1"/>
                </p:cNvSpPr>
                <p:nvPr/>
              </p:nvSpPr>
              <p:spPr bwMode="auto">
                <a:xfrm>
                  <a:off x="4072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61" name="Line 514"/>
                <p:cNvSpPr>
                  <a:spLocks noChangeShapeType="1"/>
                </p:cNvSpPr>
                <p:nvPr/>
              </p:nvSpPr>
              <p:spPr bwMode="auto">
                <a:xfrm>
                  <a:off x="4108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1562" name="Line 515"/>
              <p:cNvSpPr>
                <a:spLocks noChangeShapeType="1"/>
              </p:cNvSpPr>
              <p:nvPr/>
            </p:nvSpPr>
            <p:spPr bwMode="auto">
              <a:xfrm>
                <a:off x="4337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1563" name="Group 516"/>
              <p:cNvGrpSpPr/>
              <p:nvPr/>
            </p:nvGrpSpPr>
            <p:grpSpPr bwMode="auto">
              <a:xfrm>
                <a:off x="4336" y="1379"/>
                <a:ext cx="145" cy="118"/>
                <a:chOff x="3963" y="2822"/>
                <a:chExt cx="145" cy="118"/>
              </a:xfrm>
            </p:grpSpPr>
            <p:sp>
              <p:nvSpPr>
                <p:cNvPr id="61564" name="Line 517"/>
                <p:cNvSpPr>
                  <a:spLocks noChangeShapeType="1"/>
                </p:cNvSpPr>
                <p:nvPr/>
              </p:nvSpPr>
              <p:spPr bwMode="auto">
                <a:xfrm>
                  <a:off x="3963" y="2822"/>
                  <a:ext cx="0" cy="11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65" name="Line 518"/>
                <p:cNvSpPr>
                  <a:spLocks noChangeShapeType="1"/>
                </p:cNvSpPr>
                <p:nvPr/>
              </p:nvSpPr>
              <p:spPr bwMode="auto">
                <a:xfrm>
                  <a:off x="3999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66" name="Line 519"/>
                <p:cNvSpPr>
                  <a:spLocks noChangeShapeType="1"/>
                </p:cNvSpPr>
                <p:nvPr/>
              </p:nvSpPr>
              <p:spPr bwMode="auto">
                <a:xfrm>
                  <a:off x="4035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67" name="Line 520"/>
                <p:cNvSpPr>
                  <a:spLocks noChangeShapeType="1"/>
                </p:cNvSpPr>
                <p:nvPr/>
              </p:nvSpPr>
              <p:spPr bwMode="auto">
                <a:xfrm>
                  <a:off x="4072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68" name="Line 521"/>
                <p:cNvSpPr>
                  <a:spLocks noChangeShapeType="1"/>
                </p:cNvSpPr>
                <p:nvPr/>
              </p:nvSpPr>
              <p:spPr bwMode="auto">
                <a:xfrm>
                  <a:off x="4108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1569" name="Line 522"/>
              <p:cNvSpPr>
                <a:spLocks noChangeShapeType="1"/>
              </p:cNvSpPr>
              <p:nvPr/>
            </p:nvSpPr>
            <p:spPr bwMode="auto">
              <a:xfrm>
                <a:off x="4517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" name="Group 950"/>
          <p:cNvGrpSpPr/>
          <p:nvPr/>
        </p:nvGrpSpPr>
        <p:grpSpPr bwMode="auto">
          <a:xfrm>
            <a:off x="1005458" y="4849879"/>
            <a:ext cx="6913175" cy="995364"/>
            <a:chOff x="476" y="2659"/>
            <a:chExt cx="4037" cy="775"/>
          </a:xfrm>
        </p:grpSpPr>
        <p:sp>
          <p:nvSpPr>
            <p:cNvPr id="61571" name="AutoShape 652"/>
            <p:cNvSpPr>
              <a:spLocks noChangeArrowheads="1"/>
            </p:cNvSpPr>
            <p:nvPr/>
          </p:nvSpPr>
          <p:spPr bwMode="auto">
            <a:xfrm>
              <a:off x="775" y="2659"/>
              <a:ext cx="1638" cy="775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zh-CN" sz="1800" b="0">
                <a:latin typeface="Arial" panose="020B0604020202020204" pitchFamily="34" charset="0"/>
              </a:endParaRPr>
            </a:p>
          </p:txBody>
        </p:sp>
        <p:sp>
          <p:nvSpPr>
            <p:cNvPr id="61572" name="AutoShape 650"/>
            <p:cNvSpPr>
              <a:spLocks noChangeArrowheads="1"/>
            </p:cNvSpPr>
            <p:nvPr/>
          </p:nvSpPr>
          <p:spPr bwMode="auto">
            <a:xfrm>
              <a:off x="476" y="2967"/>
              <a:ext cx="4037" cy="282"/>
            </a:xfrm>
            <a:prstGeom prst="cube">
              <a:avLst>
                <a:gd name="adj" fmla="val 66912"/>
              </a:avLst>
            </a:prstGeom>
            <a:solidFill>
              <a:srgbClr val="FFCC00"/>
            </a:solidFill>
            <a:ln w="3175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zh-CN" sz="1800" b="0">
                <a:latin typeface="Arial" panose="020B0604020202020204" pitchFamily="34" charset="0"/>
              </a:endParaRPr>
            </a:p>
          </p:txBody>
        </p:sp>
        <p:grpSp>
          <p:nvGrpSpPr>
            <p:cNvPr id="61573" name="Group 815"/>
            <p:cNvGrpSpPr/>
            <p:nvPr/>
          </p:nvGrpSpPr>
          <p:grpSpPr bwMode="auto">
            <a:xfrm>
              <a:off x="693" y="2981"/>
              <a:ext cx="3697" cy="16"/>
              <a:chOff x="793" y="3884"/>
              <a:chExt cx="3697" cy="21"/>
            </a:xfrm>
          </p:grpSpPr>
          <p:sp>
            <p:nvSpPr>
              <p:cNvPr id="61574" name="Line 655"/>
              <p:cNvSpPr>
                <a:spLocks noChangeShapeType="1"/>
              </p:cNvSpPr>
              <p:nvPr/>
            </p:nvSpPr>
            <p:spPr bwMode="auto">
              <a:xfrm rot="2700000">
                <a:off x="836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75" name="Line 656"/>
              <p:cNvSpPr>
                <a:spLocks noChangeShapeType="1"/>
              </p:cNvSpPr>
              <p:nvPr/>
            </p:nvSpPr>
            <p:spPr bwMode="auto">
              <a:xfrm rot="2700000">
                <a:off x="872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76" name="Line 657"/>
              <p:cNvSpPr>
                <a:spLocks noChangeShapeType="1"/>
              </p:cNvSpPr>
              <p:nvPr/>
            </p:nvSpPr>
            <p:spPr bwMode="auto">
              <a:xfrm rot="2700000">
                <a:off x="908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77" name="Line 658"/>
              <p:cNvSpPr>
                <a:spLocks noChangeShapeType="1"/>
              </p:cNvSpPr>
              <p:nvPr/>
            </p:nvSpPr>
            <p:spPr bwMode="auto">
              <a:xfrm rot="2700000">
                <a:off x="945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78" name="Line 659"/>
              <p:cNvSpPr>
                <a:spLocks noChangeShapeType="1"/>
              </p:cNvSpPr>
              <p:nvPr/>
            </p:nvSpPr>
            <p:spPr bwMode="auto">
              <a:xfrm rot="2700000">
                <a:off x="981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79" name="Line 660"/>
              <p:cNvSpPr>
                <a:spLocks noChangeShapeType="1"/>
              </p:cNvSpPr>
              <p:nvPr/>
            </p:nvSpPr>
            <p:spPr bwMode="auto">
              <a:xfrm rot="2700000">
                <a:off x="1017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80" name="Line 661"/>
              <p:cNvSpPr>
                <a:spLocks noChangeShapeType="1"/>
              </p:cNvSpPr>
              <p:nvPr/>
            </p:nvSpPr>
            <p:spPr bwMode="auto">
              <a:xfrm rot="2700000">
                <a:off x="1017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81" name="Line 662"/>
              <p:cNvSpPr>
                <a:spLocks noChangeShapeType="1"/>
              </p:cNvSpPr>
              <p:nvPr/>
            </p:nvSpPr>
            <p:spPr bwMode="auto">
              <a:xfrm rot="2700000">
                <a:off x="1053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82" name="Line 663"/>
              <p:cNvSpPr>
                <a:spLocks noChangeShapeType="1"/>
              </p:cNvSpPr>
              <p:nvPr/>
            </p:nvSpPr>
            <p:spPr bwMode="auto">
              <a:xfrm rot="2700000">
                <a:off x="1089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83" name="Line 664"/>
              <p:cNvSpPr>
                <a:spLocks noChangeShapeType="1"/>
              </p:cNvSpPr>
              <p:nvPr/>
            </p:nvSpPr>
            <p:spPr bwMode="auto">
              <a:xfrm rot="2700000">
                <a:off x="1126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84" name="Line 665"/>
              <p:cNvSpPr>
                <a:spLocks noChangeShapeType="1"/>
              </p:cNvSpPr>
              <p:nvPr/>
            </p:nvSpPr>
            <p:spPr bwMode="auto">
              <a:xfrm rot="2700000">
                <a:off x="1162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85" name="Line 666"/>
              <p:cNvSpPr>
                <a:spLocks noChangeShapeType="1"/>
              </p:cNvSpPr>
              <p:nvPr/>
            </p:nvSpPr>
            <p:spPr bwMode="auto">
              <a:xfrm rot="2700000">
                <a:off x="1198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86" name="Line 667"/>
              <p:cNvSpPr>
                <a:spLocks noChangeShapeType="1"/>
              </p:cNvSpPr>
              <p:nvPr/>
            </p:nvSpPr>
            <p:spPr bwMode="auto">
              <a:xfrm rot="2700000">
                <a:off x="1198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87" name="Line 668"/>
              <p:cNvSpPr>
                <a:spLocks noChangeShapeType="1"/>
              </p:cNvSpPr>
              <p:nvPr/>
            </p:nvSpPr>
            <p:spPr bwMode="auto">
              <a:xfrm rot="2700000">
                <a:off x="1234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88" name="Line 669"/>
              <p:cNvSpPr>
                <a:spLocks noChangeShapeType="1"/>
              </p:cNvSpPr>
              <p:nvPr/>
            </p:nvSpPr>
            <p:spPr bwMode="auto">
              <a:xfrm rot="2700000">
                <a:off x="1270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89" name="Line 670"/>
              <p:cNvSpPr>
                <a:spLocks noChangeShapeType="1"/>
              </p:cNvSpPr>
              <p:nvPr/>
            </p:nvSpPr>
            <p:spPr bwMode="auto">
              <a:xfrm rot="2700000">
                <a:off x="1307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90" name="Line 671"/>
              <p:cNvSpPr>
                <a:spLocks noChangeShapeType="1"/>
              </p:cNvSpPr>
              <p:nvPr/>
            </p:nvSpPr>
            <p:spPr bwMode="auto">
              <a:xfrm rot="2700000">
                <a:off x="1343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91" name="Line 672"/>
              <p:cNvSpPr>
                <a:spLocks noChangeShapeType="1"/>
              </p:cNvSpPr>
              <p:nvPr/>
            </p:nvSpPr>
            <p:spPr bwMode="auto">
              <a:xfrm rot="2700000">
                <a:off x="1379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92" name="Line 673"/>
              <p:cNvSpPr>
                <a:spLocks noChangeShapeType="1"/>
              </p:cNvSpPr>
              <p:nvPr/>
            </p:nvSpPr>
            <p:spPr bwMode="auto">
              <a:xfrm rot="2700000">
                <a:off x="1379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93" name="Line 674"/>
              <p:cNvSpPr>
                <a:spLocks noChangeShapeType="1"/>
              </p:cNvSpPr>
              <p:nvPr/>
            </p:nvSpPr>
            <p:spPr bwMode="auto">
              <a:xfrm rot="2700000">
                <a:off x="1415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94" name="Line 675"/>
              <p:cNvSpPr>
                <a:spLocks noChangeShapeType="1"/>
              </p:cNvSpPr>
              <p:nvPr/>
            </p:nvSpPr>
            <p:spPr bwMode="auto">
              <a:xfrm rot="2700000">
                <a:off x="1451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95" name="Line 676"/>
              <p:cNvSpPr>
                <a:spLocks noChangeShapeType="1"/>
              </p:cNvSpPr>
              <p:nvPr/>
            </p:nvSpPr>
            <p:spPr bwMode="auto">
              <a:xfrm rot="2700000">
                <a:off x="1488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96" name="Line 677"/>
              <p:cNvSpPr>
                <a:spLocks noChangeShapeType="1"/>
              </p:cNvSpPr>
              <p:nvPr/>
            </p:nvSpPr>
            <p:spPr bwMode="auto">
              <a:xfrm rot="2700000">
                <a:off x="1524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97" name="Line 678"/>
              <p:cNvSpPr>
                <a:spLocks noChangeShapeType="1"/>
              </p:cNvSpPr>
              <p:nvPr/>
            </p:nvSpPr>
            <p:spPr bwMode="auto">
              <a:xfrm rot="2700000">
                <a:off x="1560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98" name="Line 679"/>
              <p:cNvSpPr>
                <a:spLocks noChangeShapeType="1"/>
              </p:cNvSpPr>
              <p:nvPr/>
            </p:nvSpPr>
            <p:spPr bwMode="auto">
              <a:xfrm rot="2700000">
                <a:off x="1561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99" name="Line 680"/>
              <p:cNvSpPr>
                <a:spLocks noChangeShapeType="1"/>
              </p:cNvSpPr>
              <p:nvPr/>
            </p:nvSpPr>
            <p:spPr bwMode="auto">
              <a:xfrm rot="2700000">
                <a:off x="1597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00" name="Line 681"/>
              <p:cNvSpPr>
                <a:spLocks noChangeShapeType="1"/>
              </p:cNvSpPr>
              <p:nvPr/>
            </p:nvSpPr>
            <p:spPr bwMode="auto">
              <a:xfrm rot="2700000">
                <a:off x="1633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01" name="Line 682"/>
              <p:cNvSpPr>
                <a:spLocks noChangeShapeType="1"/>
              </p:cNvSpPr>
              <p:nvPr/>
            </p:nvSpPr>
            <p:spPr bwMode="auto">
              <a:xfrm rot="2700000">
                <a:off x="1670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02" name="Line 683"/>
              <p:cNvSpPr>
                <a:spLocks noChangeShapeType="1"/>
              </p:cNvSpPr>
              <p:nvPr/>
            </p:nvSpPr>
            <p:spPr bwMode="auto">
              <a:xfrm rot="2700000">
                <a:off x="1706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03" name="Line 684"/>
              <p:cNvSpPr>
                <a:spLocks noChangeShapeType="1"/>
              </p:cNvSpPr>
              <p:nvPr/>
            </p:nvSpPr>
            <p:spPr bwMode="auto">
              <a:xfrm rot="2700000">
                <a:off x="1742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04" name="Line 685"/>
              <p:cNvSpPr>
                <a:spLocks noChangeShapeType="1"/>
              </p:cNvSpPr>
              <p:nvPr/>
            </p:nvSpPr>
            <p:spPr bwMode="auto">
              <a:xfrm rot="2700000">
                <a:off x="1742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05" name="Line 686"/>
              <p:cNvSpPr>
                <a:spLocks noChangeShapeType="1"/>
              </p:cNvSpPr>
              <p:nvPr/>
            </p:nvSpPr>
            <p:spPr bwMode="auto">
              <a:xfrm rot="2700000">
                <a:off x="1778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06" name="Line 687"/>
              <p:cNvSpPr>
                <a:spLocks noChangeShapeType="1"/>
              </p:cNvSpPr>
              <p:nvPr/>
            </p:nvSpPr>
            <p:spPr bwMode="auto">
              <a:xfrm rot="2700000">
                <a:off x="1814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07" name="Line 688"/>
              <p:cNvSpPr>
                <a:spLocks noChangeShapeType="1"/>
              </p:cNvSpPr>
              <p:nvPr/>
            </p:nvSpPr>
            <p:spPr bwMode="auto">
              <a:xfrm rot="2700000">
                <a:off x="1851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08" name="Line 689"/>
              <p:cNvSpPr>
                <a:spLocks noChangeShapeType="1"/>
              </p:cNvSpPr>
              <p:nvPr/>
            </p:nvSpPr>
            <p:spPr bwMode="auto">
              <a:xfrm rot="2700000">
                <a:off x="1887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09" name="Line 690"/>
              <p:cNvSpPr>
                <a:spLocks noChangeShapeType="1"/>
              </p:cNvSpPr>
              <p:nvPr/>
            </p:nvSpPr>
            <p:spPr bwMode="auto">
              <a:xfrm rot="2700000">
                <a:off x="1923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10" name="Line 691"/>
              <p:cNvSpPr>
                <a:spLocks noChangeShapeType="1"/>
              </p:cNvSpPr>
              <p:nvPr/>
            </p:nvSpPr>
            <p:spPr bwMode="auto">
              <a:xfrm rot="2700000">
                <a:off x="1923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11" name="Line 692"/>
              <p:cNvSpPr>
                <a:spLocks noChangeShapeType="1"/>
              </p:cNvSpPr>
              <p:nvPr/>
            </p:nvSpPr>
            <p:spPr bwMode="auto">
              <a:xfrm rot="2700000">
                <a:off x="1959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12" name="Line 693"/>
              <p:cNvSpPr>
                <a:spLocks noChangeShapeType="1"/>
              </p:cNvSpPr>
              <p:nvPr/>
            </p:nvSpPr>
            <p:spPr bwMode="auto">
              <a:xfrm rot="2700000">
                <a:off x="1995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13" name="Line 694"/>
              <p:cNvSpPr>
                <a:spLocks noChangeShapeType="1"/>
              </p:cNvSpPr>
              <p:nvPr/>
            </p:nvSpPr>
            <p:spPr bwMode="auto">
              <a:xfrm rot="2700000">
                <a:off x="2032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14" name="Line 695"/>
              <p:cNvSpPr>
                <a:spLocks noChangeShapeType="1"/>
              </p:cNvSpPr>
              <p:nvPr/>
            </p:nvSpPr>
            <p:spPr bwMode="auto">
              <a:xfrm rot="2700000">
                <a:off x="2068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15" name="Line 696"/>
              <p:cNvSpPr>
                <a:spLocks noChangeShapeType="1"/>
              </p:cNvSpPr>
              <p:nvPr/>
            </p:nvSpPr>
            <p:spPr bwMode="auto">
              <a:xfrm rot="2700000">
                <a:off x="2104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16" name="Line 697"/>
              <p:cNvSpPr>
                <a:spLocks noChangeShapeType="1"/>
              </p:cNvSpPr>
              <p:nvPr/>
            </p:nvSpPr>
            <p:spPr bwMode="auto">
              <a:xfrm rot="2700000">
                <a:off x="2104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17" name="Line 698"/>
              <p:cNvSpPr>
                <a:spLocks noChangeShapeType="1"/>
              </p:cNvSpPr>
              <p:nvPr/>
            </p:nvSpPr>
            <p:spPr bwMode="auto">
              <a:xfrm rot="2700000">
                <a:off x="2140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18" name="Line 699"/>
              <p:cNvSpPr>
                <a:spLocks noChangeShapeType="1"/>
              </p:cNvSpPr>
              <p:nvPr/>
            </p:nvSpPr>
            <p:spPr bwMode="auto">
              <a:xfrm rot="2700000">
                <a:off x="2176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19" name="Line 700"/>
              <p:cNvSpPr>
                <a:spLocks noChangeShapeType="1"/>
              </p:cNvSpPr>
              <p:nvPr/>
            </p:nvSpPr>
            <p:spPr bwMode="auto">
              <a:xfrm rot="2700000">
                <a:off x="2213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20" name="Line 701"/>
              <p:cNvSpPr>
                <a:spLocks noChangeShapeType="1"/>
              </p:cNvSpPr>
              <p:nvPr/>
            </p:nvSpPr>
            <p:spPr bwMode="auto">
              <a:xfrm rot="2700000">
                <a:off x="2249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21" name="Line 702"/>
              <p:cNvSpPr>
                <a:spLocks noChangeShapeType="1"/>
              </p:cNvSpPr>
              <p:nvPr/>
            </p:nvSpPr>
            <p:spPr bwMode="auto">
              <a:xfrm rot="2700000">
                <a:off x="2285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22" name="Line 703"/>
              <p:cNvSpPr>
                <a:spLocks noChangeShapeType="1"/>
              </p:cNvSpPr>
              <p:nvPr/>
            </p:nvSpPr>
            <p:spPr bwMode="auto">
              <a:xfrm rot="2700000">
                <a:off x="2285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23" name="Line 704"/>
              <p:cNvSpPr>
                <a:spLocks noChangeShapeType="1"/>
              </p:cNvSpPr>
              <p:nvPr/>
            </p:nvSpPr>
            <p:spPr bwMode="auto">
              <a:xfrm rot="2700000">
                <a:off x="2321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24" name="Line 705"/>
              <p:cNvSpPr>
                <a:spLocks noChangeShapeType="1"/>
              </p:cNvSpPr>
              <p:nvPr/>
            </p:nvSpPr>
            <p:spPr bwMode="auto">
              <a:xfrm rot="2700000">
                <a:off x="2357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25" name="Line 706"/>
              <p:cNvSpPr>
                <a:spLocks noChangeShapeType="1"/>
              </p:cNvSpPr>
              <p:nvPr/>
            </p:nvSpPr>
            <p:spPr bwMode="auto">
              <a:xfrm rot="2700000">
                <a:off x="2394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26" name="Line 707"/>
              <p:cNvSpPr>
                <a:spLocks noChangeShapeType="1"/>
              </p:cNvSpPr>
              <p:nvPr/>
            </p:nvSpPr>
            <p:spPr bwMode="auto">
              <a:xfrm rot="2700000">
                <a:off x="2430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27" name="Line 708"/>
              <p:cNvSpPr>
                <a:spLocks noChangeShapeType="1"/>
              </p:cNvSpPr>
              <p:nvPr/>
            </p:nvSpPr>
            <p:spPr bwMode="auto">
              <a:xfrm rot="2700000">
                <a:off x="2466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28" name="Line 709"/>
              <p:cNvSpPr>
                <a:spLocks noChangeShapeType="1"/>
              </p:cNvSpPr>
              <p:nvPr/>
            </p:nvSpPr>
            <p:spPr bwMode="auto">
              <a:xfrm rot="2700000">
                <a:off x="2466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29" name="Line 710"/>
              <p:cNvSpPr>
                <a:spLocks noChangeShapeType="1"/>
              </p:cNvSpPr>
              <p:nvPr/>
            </p:nvSpPr>
            <p:spPr bwMode="auto">
              <a:xfrm rot="2700000">
                <a:off x="2502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30" name="Line 711"/>
              <p:cNvSpPr>
                <a:spLocks noChangeShapeType="1"/>
              </p:cNvSpPr>
              <p:nvPr/>
            </p:nvSpPr>
            <p:spPr bwMode="auto">
              <a:xfrm rot="2700000">
                <a:off x="2538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31" name="Line 712"/>
              <p:cNvSpPr>
                <a:spLocks noChangeShapeType="1"/>
              </p:cNvSpPr>
              <p:nvPr/>
            </p:nvSpPr>
            <p:spPr bwMode="auto">
              <a:xfrm rot="2700000">
                <a:off x="2575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32" name="Line 713"/>
              <p:cNvSpPr>
                <a:spLocks noChangeShapeType="1"/>
              </p:cNvSpPr>
              <p:nvPr/>
            </p:nvSpPr>
            <p:spPr bwMode="auto">
              <a:xfrm rot="2700000">
                <a:off x="2611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33" name="Line 714"/>
              <p:cNvSpPr>
                <a:spLocks noChangeShapeType="1"/>
              </p:cNvSpPr>
              <p:nvPr/>
            </p:nvSpPr>
            <p:spPr bwMode="auto">
              <a:xfrm rot="2700000">
                <a:off x="2647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34" name="Line 715"/>
              <p:cNvSpPr>
                <a:spLocks noChangeShapeType="1"/>
              </p:cNvSpPr>
              <p:nvPr/>
            </p:nvSpPr>
            <p:spPr bwMode="auto">
              <a:xfrm rot="2700000">
                <a:off x="2647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35" name="Line 716"/>
              <p:cNvSpPr>
                <a:spLocks noChangeShapeType="1"/>
              </p:cNvSpPr>
              <p:nvPr/>
            </p:nvSpPr>
            <p:spPr bwMode="auto">
              <a:xfrm rot="2700000">
                <a:off x="2683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36" name="Line 717"/>
              <p:cNvSpPr>
                <a:spLocks noChangeShapeType="1"/>
              </p:cNvSpPr>
              <p:nvPr/>
            </p:nvSpPr>
            <p:spPr bwMode="auto">
              <a:xfrm rot="2700000">
                <a:off x="2719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37" name="Line 718"/>
              <p:cNvSpPr>
                <a:spLocks noChangeShapeType="1"/>
              </p:cNvSpPr>
              <p:nvPr/>
            </p:nvSpPr>
            <p:spPr bwMode="auto">
              <a:xfrm rot="2700000">
                <a:off x="2756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38" name="Line 719"/>
              <p:cNvSpPr>
                <a:spLocks noChangeShapeType="1"/>
              </p:cNvSpPr>
              <p:nvPr/>
            </p:nvSpPr>
            <p:spPr bwMode="auto">
              <a:xfrm rot="2700000">
                <a:off x="2792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39" name="Line 720"/>
              <p:cNvSpPr>
                <a:spLocks noChangeShapeType="1"/>
              </p:cNvSpPr>
              <p:nvPr/>
            </p:nvSpPr>
            <p:spPr bwMode="auto">
              <a:xfrm rot="2700000">
                <a:off x="2828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40" name="Line 721"/>
              <p:cNvSpPr>
                <a:spLocks noChangeShapeType="1"/>
              </p:cNvSpPr>
              <p:nvPr/>
            </p:nvSpPr>
            <p:spPr bwMode="auto">
              <a:xfrm rot="2700000">
                <a:off x="2828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41" name="Line 722"/>
              <p:cNvSpPr>
                <a:spLocks noChangeShapeType="1"/>
              </p:cNvSpPr>
              <p:nvPr/>
            </p:nvSpPr>
            <p:spPr bwMode="auto">
              <a:xfrm rot="2700000">
                <a:off x="2864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42" name="Line 723"/>
              <p:cNvSpPr>
                <a:spLocks noChangeShapeType="1"/>
              </p:cNvSpPr>
              <p:nvPr/>
            </p:nvSpPr>
            <p:spPr bwMode="auto">
              <a:xfrm rot="2700000">
                <a:off x="2900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43" name="Line 724"/>
              <p:cNvSpPr>
                <a:spLocks noChangeShapeType="1"/>
              </p:cNvSpPr>
              <p:nvPr/>
            </p:nvSpPr>
            <p:spPr bwMode="auto">
              <a:xfrm rot="2700000">
                <a:off x="2937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44" name="Line 725"/>
              <p:cNvSpPr>
                <a:spLocks noChangeShapeType="1"/>
              </p:cNvSpPr>
              <p:nvPr/>
            </p:nvSpPr>
            <p:spPr bwMode="auto">
              <a:xfrm rot="2700000">
                <a:off x="2973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45" name="Line 726"/>
              <p:cNvSpPr>
                <a:spLocks noChangeShapeType="1"/>
              </p:cNvSpPr>
              <p:nvPr/>
            </p:nvSpPr>
            <p:spPr bwMode="auto">
              <a:xfrm rot="2700000">
                <a:off x="3009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46" name="Line 727"/>
              <p:cNvSpPr>
                <a:spLocks noChangeShapeType="1"/>
              </p:cNvSpPr>
              <p:nvPr/>
            </p:nvSpPr>
            <p:spPr bwMode="auto">
              <a:xfrm rot="2700000">
                <a:off x="3009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47" name="Line 728"/>
              <p:cNvSpPr>
                <a:spLocks noChangeShapeType="1"/>
              </p:cNvSpPr>
              <p:nvPr/>
            </p:nvSpPr>
            <p:spPr bwMode="auto">
              <a:xfrm rot="2700000">
                <a:off x="3045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48" name="Line 729"/>
              <p:cNvSpPr>
                <a:spLocks noChangeShapeType="1"/>
              </p:cNvSpPr>
              <p:nvPr/>
            </p:nvSpPr>
            <p:spPr bwMode="auto">
              <a:xfrm rot="2700000">
                <a:off x="3081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49" name="Line 730"/>
              <p:cNvSpPr>
                <a:spLocks noChangeShapeType="1"/>
              </p:cNvSpPr>
              <p:nvPr/>
            </p:nvSpPr>
            <p:spPr bwMode="auto">
              <a:xfrm rot="2700000">
                <a:off x="3118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50" name="Line 731"/>
              <p:cNvSpPr>
                <a:spLocks noChangeShapeType="1"/>
              </p:cNvSpPr>
              <p:nvPr/>
            </p:nvSpPr>
            <p:spPr bwMode="auto">
              <a:xfrm rot="2700000">
                <a:off x="3154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51" name="Line 732"/>
              <p:cNvSpPr>
                <a:spLocks noChangeShapeType="1"/>
              </p:cNvSpPr>
              <p:nvPr/>
            </p:nvSpPr>
            <p:spPr bwMode="auto">
              <a:xfrm rot="2700000">
                <a:off x="3190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52" name="Line 733"/>
              <p:cNvSpPr>
                <a:spLocks noChangeShapeType="1"/>
              </p:cNvSpPr>
              <p:nvPr/>
            </p:nvSpPr>
            <p:spPr bwMode="auto">
              <a:xfrm rot="2700000">
                <a:off x="3190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53" name="Line 734"/>
              <p:cNvSpPr>
                <a:spLocks noChangeShapeType="1"/>
              </p:cNvSpPr>
              <p:nvPr/>
            </p:nvSpPr>
            <p:spPr bwMode="auto">
              <a:xfrm rot="2700000">
                <a:off x="3226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54" name="Line 735"/>
              <p:cNvSpPr>
                <a:spLocks noChangeShapeType="1"/>
              </p:cNvSpPr>
              <p:nvPr/>
            </p:nvSpPr>
            <p:spPr bwMode="auto">
              <a:xfrm rot="2700000">
                <a:off x="3262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55" name="Line 736"/>
              <p:cNvSpPr>
                <a:spLocks noChangeShapeType="1"/>
              </p:cNvSpPr>
              <p:nvPr/>
            </p:nvSpPr>
            <p:spPr bwMode="auto">
              <a:xfrm rot="2700000">
                <a:off x="3299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56" name="Line 737"/>
              <p:cNvSpPr>
                <a:spLocks noChangeShapeType="1"/>
              </p:cNvSpPr>
              <p:nvPr/>
            </p:nvSpPr>
            <p:spPr bwMode="auto">
              <a:xfrm rot="2700000">
                <a:off x="3335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57" name="Line 738"/>
              <p:cNvSpPr>
                <a:spLocks noChangeShapeType="1"/>
              </p:cNvSpPr>
              <p:nvPr/>
            </p:nvSpPr>
            <p:spPr bwMode="auto">
              <a:xfrm rot="2700000">
                <a:off x="3371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58" name="Line 739"/>
              <p:cNvSpPr>
                <a:spLocks noChangeShapeType="1"/>
              </p:cNvSpPr>
              <p:nvPr/>
            </p:nvSpPr>
            <p:spPr bwMode="auto">
              <a:xfrm rot="2700000">
                <a:off x="3371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59" name="Line 740"/>
              <p:cNvSpPr>
                <a:spLocks noChangeShapeType="1"/>
              </p:cNvSpPr>
              <p:nvPr/>
            </p:nvSpPr>
            <p:spPr bwMode="auto">
              <a:xfrm rot="2700000">
                <a:off x="3407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60" name="Line 741"/>
              <p:cNvSpPr>
                <a:spLocks noChangeShapeType="1"/>
              </p:cNvSpPr>
              <p:nvPr/>
            </p:nvSpPr>
            <p:spPr bwMode="auto">
              <a:xfrm rot="2700000">
                <a:off x="3443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61" name="Line 742"/>
              <p:cNvSpPr>
                <a:spLocks noChangeShapeType="1"/>
              </p:cNvSpPr>
              <p:nvPr/>
            </p:nvSpPr>
            <p:spPr bwMode="auto">
              <a:xfrm rot="2700000">
                <a:off x="3480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62" name="Line 743"/>
              <p:cNvSpPr>
                <a:spLocks noChangeShapeType="1"/>
              </p:cNvSpPr>
              <p:nvPr/>
            </p:nvSpPr>
            <p:spPr bwMode="auto">
              <a:xfrm rot="2700000">
                <a:off x="3516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63" name="Line 744"/>
              <p:cNvSpPr>
                <a:spLocks noChangeShapeType="1"/>
              </p:cNvSpPr>
              <p:nvPr/>
            </p:nvSpPr>
            <p:spPr bwMode="auto">
              <a:xfrm rot="2700000">
                <a:off x="3552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64" name="Line 745"/>
              <p:cNvSpPr>
                <a:spLocks noChangeShapeType="1"/>
              </p:cNvSpPr>
              <p:nvPr/>
            </p:nvSpPr>
            <p:spPr bwMode="auto">
              <a:xfrm rot="2700000">
                <a:off x="3552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65" name="Line 746"/>
              <p:cNvSpPr>
                <a:spLocks noChangeShapeType="1"/>
              </p:cNvSpPr>
              <p:nvPr/>
            </p:nvSpPr>
            <p:spPr bwMode="auto">
              <a:xfrm rot="2700000">
                <a:off x="3588" y="3859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66" name="Line 778"/>
              <p:cNvSpPr>
                <a:spLocks noChangeShapeType="1"/>
              </p:cNvSpPr>
              <p:nvPr/>
            </p:nvSpPr>
            <p:spPr bwMode="auto">
              <a:xfrm rot="2700000">
                <a:off x="3628" y="3862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67" name="Line 779"/>
              <p:cNvSpPr>
                <a:spLocks noChangeShapeType="1"/>
              </p:cNvSpPr>
              <p:nvPr/>
            </p:nvSpPr>
            <p:spPr bwMode="auto">
              <a:xfrm rot="2700000">
                <a:off x="3665" y="3862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68" name="Line 780"/>
              <p:cNvSpPr>
                <a:spLocks noChangeShapeType="1"/>
              </p:cNvSpPr>
              <p:nvPr/>
            </p:nvSpPr>
            <p:spPr bwMode="auto">
              <a:xfrm rot="2700000">
                <a:off x="3701" y="3862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69" name="Line 781"/>
              <p:cNvSpPr>
                <a:spLocks noChangeShapeType="1"/>
              </p:cNvSpPr>
              <p:nvPr/>
            </p:nvSpPr>
            <p:spPr bwMode="auto">
              <a:xfrm rot="2700000">
                <a:off x="3737" y="3862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70" name="Line 782"/>
              <p:cNvSpPr>
                <a:spLocks noChangeShapeType="1"/>
              </p:cNvSpPr>
              <p:nvPr/>
            </p:nvSpPr>
            <p:spPr bwMode="auto">
              <a:xfrm rot="2700000">
                <a:off x="3737" y="3862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71" name="Line 783"/>
              <p:cNvSpPr>
                <a:spLocks noChangeShapeType="1"/>
              </p:cNvSpPr>
              <p:nvPr/>
            </p:nvSpPr>
            <p:spPr bwMode="auto">
              <a:xfrm rot="2700000">
                <a:off x="3773" y="3862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72" name="Line 784"/>
              <p:cNvSpPr>
                <a:spLocks noChangeShapeType="1"/>
              </p:cNvSpPr>
              <p:nvPr/>
            </p:nvSpPr>
            <p:spPr bwMode="auto">
              <a:xfrm rot="2700000">
                <a:off x="3809" y="3862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73" name="Line 785"/>
              <p:cNvSpPr>
                <a:spLocks noChangeShapeType="1"/>
              </p:cNvSpPr>
              <p:nvPr/>
            </p:nvSpPr>
            <p:spPr bwMode="auto">
              <a:xfrm rot="2700000">
                <a:off x="3846" y="3862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74" name="Line 786"/>
              <p:cNvSpPr>
                <a:spLocks noChangeShapeType="1"/>
              </p:cNvSpPr>
              <p:nvPr/>
            </p:nvSpPr>
            <p:spPr bwMode="auto">
              <a:xfrm rot="2700000">
                <a:off x="3882" y="3862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75" name="Line 787"/>
              <p:cNvSpPr>
                <a:spLocks noChangeShapeType="1"/>
              </p:cNvSpPr>
              <p:nvPr/>
            </p:nvSpPr>
            <p:spPr bwMode="auto">
              <a:xfrm rot="2700000">
                <a:off x="3918" y="3862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76" name="Line 788"/>
              <p:cNvSpPr>
                <a:spLocks noChangeShapeType="1"/>
              </p:cNvSpPr>
              <p:nvPr/>
            </p:nvSpPr>
            <p:spPr bwMode="auto">
              <a:xfrm rot="2700000">
                <a:off x="3918" y="3862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77" name="Line 789"/>
              <p:cNvSpPr>
                <a:spLocks noChangeShapeType="1"/>
              </p:cNvSpPr>
              <p:nvPr/>
            </p:nvSpPr>
            <p:spPr bwMode="auto">
              <a:xfrm rot="2700000">
                <a:off x="3954" y="3862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78" name="Line 790"/>
              <p:cNvSpPr>
                <a:spLocks noChangeShapeType="1"/>
              </p:cNvSpPr>
              <p:nvPr/>
            </p:nvSpPr>
            <p:spPr bwMode="auto">
              <a:xfrm rot="2700000">
                <a:off x="3990" y="3862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79" name="Line 791"/>
              <p:cNvSpPr>
                <a:spLocks noChangeShapeType="1"/>
              </p:cNvSpPr>
              <p:nvPr/>
            </p:nvSpPr>
            <p:spPr bwMode="auto">
              <a:xfrm rot="2700000">
                <a:off x="4027" y="3862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80" name="Line 792"/>
              <p:cNvSpPr>
                <a:spLocks noChangeShapeType="1"/>
              </p:cNvSpPr>
              <p:nvPr/>
            </p:nvSpPr>
            <p:spPr bwMode="auto">
              <a:xfrm rot="2700000">
                <a:off x="4063" y="3862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81" name="Line 793"/>
              <p:cNvSpPr>
                <a:spLocks noChangeShapeType="1"/>
              </p:cNvSpPr>
              <p:nvPr/>
            </p:nvSpPr>
            <p:spPr bwMode="auto">
              <a:xfrm rot="2700000">
                <a:off x="4099" y="3862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82" name="Line 794"/>
              <p:cNvSpPr>
                <a:spLocks noChangeShapeType="1"/>
              </p:cNvSpPr>
              <p:nvPr/>
            </p:nvSpPr>
            <p:spPr bwMode="auto">
              <a:xfrm rot="2700000">
                <a:off x="4099" y="3862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83" name="Line 795"/>
              <p:cNvSpPr>
                <a:spLocks noChangeShapeType="1"/>
              </p:cNvSpPr>
              <p:nvPr/>
            </p:nvSpPr>
            <p:spPr bwMode="auto">
              <a:xfrm rot="2700000">
                <a:off x="4135" y="3862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84" name="Line 796"/>
              <p:cNvSpPr>
                <a:spLocks noChangeShapeType="1"/>
              </p:cNvSpPr>
              <p:nvPr/>
            </p:nvSpPr>
            <p:spPr bwMode="auto">
              <a:xfrm rot="2700000">
                <a:off x="4171" y="3862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85" name="Line 797"/>
              <p:cNvSpPr>
                <a:spLocks noChangeShapeType="1"/>
              </p:cNvSpPr>
              <p:nvPr/>
            </p:nvSpPr>
            <p:spPr bwMode="auto">
              <a:xfrm rot="2700000">
                <a:off x="4208" y="3862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86" name="Line 798"/>
              <p:cNvSpPr>
                <a:spLocks noChangeShapeType="1"/>
              </p:cNvSpPr>
              <p:nvPr/>
            </p:nvSpPr>
            <p:spPr bwMode="auto">
              <a:xfrm rot="2700000">
                <a:off x="4244" y="3862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87" name="Line 799"/>
              <p:cNvSpPr>
                <a:spLocks noChangeShapeType="1"/>
              </p:cNvSpPr>
              <p:nvPr/>
            </p:nvSpPr>
            <p:spPr bwMode="auto">
              <a:xfrm rot="2700000">
                <a:off x="4280" y="3862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88" name="Line 800"/>
              <p:cNvSpPr>
                <a:spLocks noChangeShapeType="1"/>
              </p:cNvSpPr>
              <p:nvPr/>
            </p:nvSpPr>
            <p:spPr bwMode="auto">
              <a:xfrm rot="2700000">
                <a:off x="4280" y="3862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89" name="Line 801"/>
              <p:cNvSpPr>
                <a:spLocks noChangeShapeType="1"/>
              </p:cNvSpPr>
              <p:nvPr/>
            </p:nvSpPr>
            <p:spPr bwMode="auto">
              <a:xfrm rot="2700000">
                <a:off x="4316" y="3862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90" name="Line 808"/>
              <p:cNvSpPr>
                <a:spLocks noChangeShapeType="1"/>
              </p:cNvSpPr>
              <p:nvPr/>
            </p:nvSpPr>
            <p:spPr bwMode="auto">
              <a:xfrm rot="2700000">
                <a:off x="4348" y="3868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91" name="Line 809"/>
              <p:cNvSpPr>
                <a:spLocks noChangeShapeType="1"/>
              </p:cNvSpPr>
              <p:nvPr/>
            </p:nvSpPr>
            <p:spPr bwMode="auto">
              <a:xfrm rot="2700000">
                <a:off x="4384" y="3868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92" name="Line 810"/>
              <p:cNvSpPr>
                <a:spLocks noChangeShapeType="1"/>
              </p:cNvSpPr>
              <p:nvPr/>
            </p:nvSpPr>
            <p:spPr bwMode="auto">
              <a:xfrm rot="2700000">
                <a:off x="4447" y="3859"/>
                <a:ext cx="0" cy="86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93" name="Line 813"/>
              <p:cNvSpPr>
                <a:spLocks noChangeShapeType="1"/>
              </p:cNvSpPr>
              <p:nvPr/>
            </p:nvSpPr>
            <p:spPr bwMode="auto">
              <a:xfrm rot="2700000">
                <a:off x="4421" y="3868"/>
                <a:ext cx="0" cy="50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1694" name="Text Box 817"/>
            <p:cNvSpPr txBox="1">
              <a:spLocks noChangeArrowheads="1"/>
            </p:cNvSpPr>
            <p:nvPr/>
          </p:nvSpPr>
          <p:spPr bwMode="auto">
            <a:xfrm>
              <a:off x="584" y="2976"/>
              <a:ext cx="390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 i="1" dirty="0">
                  <a:solidFill>
                    <a:srgbClr val="000000"/>
                  </a:solidFill>
                </a:rPr>
                <a:t>0 cm      1          2            3           4            5            6           7            8          9          10</a:t>
              </a:r>
              <a:r>
                <a:rPr lang="en-US" altLang="zh-CN" sz="1200" i="1" dirty="0"/>
                <a:t> </a:t>
              </a:r>
              <a:endParaRPr lang="en-US" altLang="zh-CN" sz="1800" b="0" i="1" dirty="0"/>
            </a:p>
          </p:txBody>
        </p:sp>
      </p:grpSp>
      <p:grpSp>
        <p:nvGrpSpPr>
          <p:cNvPr id="9" name="Group 951"/>
          <p:cNvGrpSpPr/>
          <p:nvPr/>
        </p:nvGrpSpPr>
        <p:grpSpPr bwMode="auto">
          <a:xfrm>
            <a:off x="1508078" y="1824913"/>
            <a:ext cx="6397889" cy="1074954"/>
            <a:chOff x="671" y="300"/>
            <a:chExt cx="3888" cy="871"/>
          </a:xfrm>
        </p:grpSpPr>
        <p:sp>
          <p:nvSpPr>
            <p:cNvPr id="61696" name="AutoShape 821"/>
            <p:cNvSpPr>
              <a:spLocks noChangeArrowheads="1"/>
            </p:cNvSpPr>
            <p:nvPr/>
          </p:nvSpPr>
          <p:spPr bwMode="auto">
            <a:xfrm>
              <a:off x="729" y="300"/>
              <a:ext cx="1638" cy="775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zh-CN" sz="1800" b="0">
                <a:latin typeface="Arial" panose="020B0604020202020204" pitchFamily="34" charset="0"/>
              </a:endParaRPr>
            </a:p>
          </p:txBody>
        </p:sp>
        <p:grpSp>
          <p:nvGrpSpPr>
            <p:cNvPr id="61697" name="Group 822"/>
            <p:cNvGrpSpPr/>
            <p:nvPr/>
          </p:nvGrpSpPr>
          <p:grpSpPr bwMode="auto">
            <a:xfrm rot="411307">
              <a:off x="671" y="804"/>
              <a:ext cx="3888" cy="367"/>
              <a:chOff x="808" y="1328"/>
              <a:chExt cx="3888" cy="499"/>
            </a:xfrm>
          </p:grpSpPr>
          <p:sp>
            <p:nvSpPr>
              <p:cNvPr id="61698" name="AutoShape 823"/>
              <p:cNvSpPr>
                <a:spLocks noChangeArrowheads="1"/>
              </p:cNvSpPr>
              <p:nvPr/>
            </p:nvSpPr>
            <p:spPr bwMode="auto">
              <a:xfrm>
                <a:off x="808" y="1328"/>
                <a:ext cx="3888" cy="499"/>
              </a:xfrm>
              <a:prstGeom prst="cube">
                <a:avLst>
                  <a:gd name="adj" fmla="val 8616"/>
                </a:avLst>
              </a:prstGeom>
              <a:solidFill>
                <a:srgbClr val="FFCC00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r>
                  <a:rPr lang="en-US" altLang="zh-CN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 cm     1           2            3           4            5            6           7            8          9          10</a:t>
                </a:r>
                <a:r>
                  <a:rPr lang="en-US" altLang="zh-CN" sz="1200"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61699" name="Line 824"/>
              <p:cNvSpPr>
                <a:spLocks noChangeShapeType="1"/>
              </p:cNvSpPr>
              <p:nvPr/>
            </p:nvSpPr>
            <p:spPr bwMode="auto">
              <a:xfrm>
                <a:off x="899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00" name="Line 825"/>
              <p:cNvSpPr>
                <a:spLocks noChangeShapeType="1"/>
              </p:cNvSpPr>
              <p:nvPr/>
            </p:nvSpPr>
            <p:spPr bwMode="auto">
              <a:xfrm>
                <a:off x="935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01" name="Line 826"/>
              <p:cNvSpPr>
                <a:spLocks noChangeShapeType="1"/>
              </p:cNvSpPr>
              <p:nvPr/>
            </p:nvSpPr>
            <p:spPr bwMode="auto">
              <a:xfrm>
                <a:off x="971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02" name="Line 827"/>
              <p:cNvSpPr>
                <a:spLocks noChangeShapeType="1"/>
              </p:cNvSpPr>
              <p:nvPr/>
            </p:nvSpPr>
            <p:spPr bwMode="auto">
              <a:xfrm>
                <a:off x="1008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03" name="Line 828"/>
              <p:cNvSpPr>
                <a:spLocks noChangeShapeType="1"/>
              </p:cNvSpPr>
              <p:nvPr/>
            </p:nvSpPr>
            <p:spPr bwMode="auto">
              <a:xfrm>
                <a:off x="1044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04" name="Line 829"/>
              <p:cNvSpPr>
                <a:spLocks noChangeShapeType="1"/>
              </p:cNvSpPr>
              <p:nvPr/>
            </p:nvSpPr>
            <p:spPr bwMode="auto">
              <a:xfrm>
                <a:off x="1080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05" name="Line 830"/>
              <p:cNvSpPr>
                <a:spLocks noChangeShapeType="1"/>
              </p:cNvSpPr>
              <p:nvPr/>
            </p:nvSpPr>
            <p:spPr bwMode="auto">
              <a:xfrm>
                <a:off x="1080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06" name="Line 831"/>
              <p:cNvSpPr>
                <a:spLocks noChangeShapeType="1"/>
              </p:cNvSpPr>
              <p:nvPr/>
            </p:nvSpPr>
            <p:spPr bwMode="auto">
              <a:xfrm>
                <a:off x="1116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07" name="Line 832"/>
              <p:cNvSpPr>
                <a:spLocks noChangeShapeType="1"/>
              </p:cNvSpPr>
              <p:nvPr/>
            </p:nvSpPr>
            <p:spPr bwMode="auto">
              <a:xfrm>
                <a:off x="1152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08" name="Line 833"/>
              <p:cNvSpPr>
                <a:spLocks noChangeShapeType="1"/>
              </p:cNvSpPr>
              <p:nvPr/>
            </p:nvSpPr>
            <p:spPr bwMode="auto">
              <a:xfrm>
                <a:off x="1189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09" name="Line 834"/>
              <p:cNvSpPr>
                <a:spLocks noChangeShapeType="1"/>
              </p:cNvSpPr>
              <p:nvPr/>
            </p:nvSpPr>
            <p:spPr bwMode="auto">
              <a:xfrm>
                <a:off x="1225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10" name="Line 835"/>
              <p:cNvSpPr>
                <a:spLocks noChangeShapeType="1"/>
              </p:cNvSpPr>
              <p:nvPr/>
            </p:nvSpPr>
            <p:spPr bwMode="auto">
              <a:xfrm>
                <a:off x="1261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11" name="Line 836"/>
              <p:cNvSpPr>
                <a:spLocks noChangeShapeType="1"/>
              </p:cNvSpPr>
              <p:nvPr/>
            </p:nvSpPr>
            <p:spPr bwMode="auto">
              <a:xfrm>
                <a:off x="1261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12" name="Line 837"/>
              <p:cNvSpPr>
                <a:spLocks noChangeShapeType="1"/>
              </p:cNvSpPr>
              <p:nvPr/>
            </p:nvSpPr>
            <p:spPr bwMode="auto">
              <a:xfrm>
                <a:off x="1297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13" name="Line 838"/>
              <p:cNvSpPr>
                <a:spLocks noChangeShapeType="1"/>
              </p:cNvSpPr>
              <p:nvPr/>
            </p:nvSpPr>
            <p:spPr bwMode="auto">
              <a:xfrm>
                <a:off x="1333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14" name="Line 839"/>
              <p:cNvSpPr>
                <a:spLocks noChangeShapeType="1"/>
              </p:cNvSpPr>
              <p:nvPr/>
            </p:nvSpPr>
            <p:spPr bwMode="auto">
              <a:xfrm>
                <a:off x="1370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15" name="Line 840"/>
              <p:cNvSpPr>
                <a:spLocks noChangeShapeType="1"/>
              </p:cNvSpPr>
              <p:nvPr/>
            </p:nvSpPr>
            <p:spPr bwMode="auto">
              <a:xfrm>
                <a:off x="1406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16" name="Line 841"/>
              <p:cNvSpPr>
                <a:spLocks noChangeShapeType="1"/>
              </p:cNvSpPr>
              <p:nvPr/>
            </p:nvSpPr>
            <p:spPr bwMode="auto">
              <a:xfrm>
                <a:off x="1442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17" name="Line 842"/>
              <p:cNvSpPr>
                <a:spLocks noChangeShapeType="1"/>
              </p:cNvSpPr>
              <p:nvPr/>
            </p:nvSpPr>
            <p:spPr bwMode="auto">
              <a:xfrm>
                <a:off x="1442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18" name="Line 843"/>
              <p:cNvSpPr>
                <a:spLocks noChangeShapeType="1"/>
              </p:cNvSpPr>
              <p:nvPr/>
            </p:nvSpPr>
            <p:spPr bwMode="auto">
              <a:xfrm>
                <a:off x="1478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19" name="Line 844"/>
              <p:cNvSpPr>
                <a:spLocks noChangeShapeType="1"/>
              </p:cNvSpPr>
              <p:nvPr/>
            </p:nvSpPr>
            <p:spPr bwMode="auto">
              <a:xfrm>
                <a:off x="1514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20" name="Line 845"/>
              <p:cNvSpPr>
                <a:spLocks noChangeShapeType="1"/>
              </p:cNvSpPr>
              <p:nvPr/>
            </p:nvSpPr>
            <p:spPr bwMode="auto">
              <a:xfrm>
                <a:off x="1551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21" name="Line 846"/>
              <p:cNvSpPr>
                <a:spLocks noChangeShapeType="1"/>
              </p:cNvSpPr>
              <p:nvPr/>
            </p:nvSpPr>
            <p:spPr bwMode="auto">
              <a:xfrm>
                <a:off x="1587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22" name="Line 847"/>
              <p:cNvSpPr>
                <a:spLocks noChangeShapeType="1"/>
              </p:cNvSpPr>
              <p:nvPr/>
            </p:nvSpPr>
            <p:spPr bwMode="auto">
              <a:xfrm>
                <a:off x="1623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23" name="Line 848"/>
              <p:cNvSpPr>
                <a:spLocks noChangeShapeType="1"/>
              </p:cNvSpPr>
              <p:nvPr/>
            </p:nvSpPr>
            <p:spPr bwMode="auto">
              <a:xfrm>
                <a:off x="1624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24" name="Line 849"/>
              <p:cNvSpPr>
                <a:spLocks noChangeShapeType="1"/>
              </p:cNvSpPr>
              <p:nvPr/>
            </p:nvSpPr>
            <p:spPr bwMode="auto">
              <a:xfrm>
                <a:off x="1660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25" name="Line 850"/>
              <p:cNvSpPr>
                <a:spLocks noChangeShapeType="1"/>
              </p:cNvSpPr>
              <p:nvPr/>
            </p:nvSpPr>
            <p:spPr bwMode="auto">
              <a:xfrm>
                <a:off x="1696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26" name="Line 851"/>
              <p:cNvSpPr>
                <a:spLocks noChangeShapeType="1"/>
              </p:cNvSpPr>
              <p:nvPr/>
            </p:nvSpPr>
            <p:spPr bwMode="auto">
              <a:xfrm>
                <a:off x="1733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27" name="Line 852"/>
              <p:cNvSpPr>
                <a:spLocks noChangeShapeType="1"/>
              </p:cNvSpPr>
              <p:nvPr/>
            </p:nvSpPr>
            <p:spPr bwMode="auto">
              <a:xfrm>
                <a:off x="1769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28" name="Line 853"/>
              <p:cNvSpPr>
                <a:spLocks noChangeShapeType="1"/>
              </p:cNvSpPr>
              <p:nvPr/>
            </p:nvSpPr>
            <p:spPr bwMode="auto">
              <a:xfrm>
                <a:off x="1805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29" name="Line 854"/>
              <p:cNvSpPr>
                <a:spLocks noChangeShapeType="1"/>
              </p:cNvSpPr>
              <p:nvPr/>
            </p:nvSpPr>
            <p:spPr bwMode="auto">
              <a:xfrm>
                <a:off x="1805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30" name="Line 855"/>
              <p:cNvSpPr>
                <a:spLocks noChangeShapeType="1"/>
              </p:cNvSpPr>
              <p:nvPr/>
            </p:nvSpPr>
            <p:spPr bwMode="auto">
              <a:xfrm>
                <a:off x="1841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31" name="Line 856"/>
              <p:cNvSpPr>
                <a:spLocks noChangeShapeType="1"/>
              </p:cNvSpPr>
              <p:nvPr/>
            </p:nvSpPr>
            <p:spPr bwMode="auto">
              <a:xfrm>
                <a:off x="1877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32" name="Line 857"/>
              <p:cNvSpPr>
                <a:spLocks noChangeShapeType="1"/>
              </p:cNvSpPr>
              <p:nvPr/>
            </p:nvSpPr>
            <p:spPr bwMode="auto">
              <a:xfrm>
                <a:off x="1914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33" name="Line 858"/>
              <p:cNvSpPr>
                <a:spLocks noChangeShapeType="1"/>
              </p:cNvSpPr>
              <p:nvPr/>
            </p:nvSpPr>
            <p:spPr bwMode="auto">
              <a:xfrm>
                <a:off x="1950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34" name="Line 859"/>
              <p:cNvSpPr>
                <a:spLocks noChangeShapeType="1"/>
              </p:cNvSpPr>
              <p:nvPr/>
            </p:nvSpPr>
            <p:spPr bwMode="auto">
              <a:xfrm>
                <a:off x="1986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35" name="Line 860"/>
              <p:cNvSpPr>
                <a:spLocks noChangeShapeType="1"/>
              </p:cNvSpPr>
              <p:nvPr/>
            </p:nvSpPr>
            <p:spPr bwMode="auto">
              <a:xfrm>
                <a:off x="1986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36" name="Line 861"/>
              <p:cNvSpPr>
                <a:spLocks noChangeShapeType="1"/>
              </p:cNvSpPr>
              <p:nvPr/>
            </p:nvSpPr>
            <p:spPr bwMode="auto">
              <a:xfrm>
                <a:off x="2022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37" name="Line 862"/>
              <p:cNvSpPr>
                <a:spLocks noChangeShapeType="1"/>
              </p:cNvSpPr>
              <p:nvPr/>
            </p:nvSpPr>
            <p:spPr bwMode="auto">
              <a:xfrm>
                <a:off x="2058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38" name="Line 863"/>
              <p:cNvSpPr>
                <a:spLocks noChangeShapeType="1"/>
              </p:cNvSpPr>
              <p:nvPr/>
            </p:nvSpPr>
            <p:spPr bwMode="auto">
              <a:xfrm>
                <a:off x="2095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39" name="Line 864"/>
              <p:cNvSpPr>
                <a:spLocks noChangeShapeType="1"/>
              </p:cNvSpPr>
              <p:nvPr/>
            </p:nvSpPr>
            <p:spPr bwMode="auto">
              <a:xfrm>
                <a:off x="2131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40" name="Line 865"/>
              <p:cNvSpPr>
                <a:spLocks noChangeShapeType="1"/>
              </p:cNvSpPr>
              <p:nvPr/>
            </p:nvSpPr>
            <p:spPr bwMode="auto">
              <a:xfrm>
                <a:off x="2167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41" name="Line 866"/>
              <p:cNvSpPr>
                <a:spLocks noChangeShapeType="1"/>
              </p:cNvSpPr>
              <p:nvPr/>
            </p:nvSpPr>
            <p:spPr bwMode="auto">
              <a:xfrm>
                <a:off x="2167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42" name="Line 867"/>
              <p:cNvSpPr>
                <a:spLocks noChangeShapeType="1"/>
              </p:cNvSpPr>
              <p:nvPr/>
            </p:nvSpPr>
            <p:spPr bwMode="auto">
              <a:xfrm>
                <a:off x="2203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43" name="Line 868"/>
              <p:cNvSpPr>
                <a:spLocks noChangeShapeType="1"/>
              </p:cNvSpPr>
              <p:nvPr/>
            </p:nvSpPr>
            <p:spPr bwMode="auto">
              <a:xfrm>
                <a:off x="2239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44" name="Line 869"/>
              <p:cNvSpPr>
                <a:spLocks noChangeShapeType="1"/>
              </p:cNvSpPr>
              <p:nvPr/>
            </p:nvSpPr>
            <p:spPr bwMode="auto">
              <a:xfrm>
                <a:off x="2276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45" name="Line 870"/>
              <p:cNvSpPr>
                <a:spLocks noChangeShapeType="1"/>
              </p:cNvSpPr>
              <p:nvPr/>
            </p:nvSpPr>
            <p:spPr bwMode="auto">
              <a:xfrm>
                <a:off x="2312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46" name="Line 871"/>
              <p:cNvSpPr>
                <a:spLocks noChangeShapeType="1"/>
              </p:cNvSpPr>
              <p:nvPr/>
            </p:nvSpPr>
            <p:spPr bwMode="auto">
              <a:xfrm>
                <a:off x="2348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47" name="Line 872"/>
              <p:cNvSpPr>
                <a:spLocks noChangeShapeType="1"/>
              </p:cNvSpPr>
              <p:nvPr/>
            </p:nvSpPr>
            <p:spPr bwMode="auto">
              <a:xfrm>
                <a:off x="2348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48" name="Line 873"/>
              <p:cNvSpPr>
                <a:spLocks noChangeShapeType="1"/>
              </p:cNvSpPr>
              <p:nvPr/>
            </p:nvSpPr>
            <p:spPr bwMode="auto">
              <a:xfrm>
                <a:off x="2384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49" name="Line 874"/>
              <p:cNvSpPr>
                <a:spLocks noChangeShapeType="1"/>
              </p:cNvSpPr>
              <p:nvPr/>
            </p:nvSpPr>
            <p:spPr bwMode="auto">
              <a:xfrm>
                <a:off x="2420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50" name="Line 875"/>
              <p:cNvSpPr>
                <a:spLocks noChangeShapeType="1"/>
              </p:cNvSpPr>
              <p:nvPr/>
            </p:nvSpPr>
            <p:spPr bwMode="auto">
              <a:xfrm>
                <a:off x="2457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51" name="Line 876"/>
              <p:cNvSpPr>
                <a:spLocks noChangeShapeType="1"/>
              </p:cNvSpPr>
              <p:nvPr/>
            </p:nvSpPr>
            <p:spPr bwMode="auto">
              <a:xfrm>
                <a:off x="2493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52" name="Line 877"/>
              <p:cNvSpPr>
                <a:spLocks noChangeShapeType="1"/>
              </p:cNvSpPr>
              <p:nvPr/>
            </p:nvSpPr>
            <p:spPr bwMode="auto">
              <a:xfrm>
                <a:off x="2529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53" name="Line 878"/>
              <p:cNvSpPr>
                <a:spLocks noChangeShapeType="1"/>
              </p:cNvSpPr>
              <p:nvPr/>
            </p:nvSpPr>
            <p:spPr bwMode="auto">
              <a:xfrm>
                <a:off x="2529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54" name="Line 879"/>
              <p:cNvSpPr>
                <a:spLocks noChangeShapeType="1"/>
              </p:cNvSpPr>
              <p:nvPr/>
            </p:nvSpPr>
            <p:spPr bwMode="auto">
              <a:xfrm>
                <a:off x="2565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55" name="Line 880"/>
              <p:cNvSpPr>
                <a:spLocks noChangeShapeType="1"/>
              </p:cNvSpPr>
              <p:nvPr/>
            </p:nvSpPr>
            <p:spPr bwMode="auto">
              <a:xfrm>
                <a:off x="2601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56" name="Line 881"/>
              <p:cNvSpPr>
                <a:spLocks noChangeShapeType="1"/>
              </p:cNvSpPr>
              <p:nvPr/>
            </p:nvSpPr>
            <p:spPr bwMode="auto">
              <a:xfrm>
                <a:off x="2638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57" name="Line 882"/>
              <p:cNvSpPr>
                <a:spLocks noChangeShapeType="1"/>
              </p:cNvSpPr>
              <p:nvPr/>
            </p:nvSpPr>
            <p:spPr bwMode="auto">
              <a:xfrm>
                <a:off x="2674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58" name="Line 883"/>
              <p:cNvSpPr>
                <a:spLocks noChangeShapeType="1"/>
              </p:cNvSpPr>
              <p:nvPr/>
            </p:nvSpPr>
            <p:spPr bwMode="auto">
              <a:xfrm>
                <a:off x="2710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59" name="Line 884"/>
              <p:cNvSpPr>
                <a:spLocks noChangeShapeType="1"/>
              </p:cNvSpPr>
              <p:nvPr/>
            </p:nvSpPr>
            <p:spPr bwMode="auto">
              <a:xfrm>
                <a:off x="2710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60" name="Line 885"/>
              <p:cNvSpPr>
                <a:spLocks noChangeShapeType="1"/>
              </p:cNvSpPr>
              <p:nvPr/>
            </p:nvSpPr>
            <p:spPr bwMode="auto">
              <a:xfrm>
                <a:off x="2746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61" name="Line 886"/>
              <p:cNvSpPr>
                <a:spLocks noChangeShapeType="1"/>
              </p:cNvSpPr>
              <p:nvPr/>
            </p:nvSpPr>
            <p:spPr bwMode="auto">
              <a:xfrm>
                <a:off x="2782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62" name="Line 887"/>
              <p:cNvSpPr>
                <a:spLocks noChangeShapeType="1"/>
              </p:cNvSpPr>
              <p:nvPr/>
            </p:nvSpPr>
            <p:spPr bwMode="auto">
              <a:xfrm>
                <a:off x="2819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63" name="Line 888"/>
              <p:cNvSpPr>
                <a:spLocks noChangeShapeType="1"/>
              </p:cNvSpPr>
              <p:nvPr/>
            </p:nvSpPr>
            <p:spPr bwMode="auto">
              <a:xfrm>
                <a:off x="2855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64" name="Line 889"/>
              <p:cNvSpPr>
                <a:spLocks noChangeShapeType="1"/>
              </p:cNvSpPr>
              <p:nvPr/>
            </p:nvSpPr>
            <p:spPr bwMode="auto">
              <a:xfrm>
                <a:off x="2891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65" name="Line 890"/>
              <p:cNvSpPr>
                <a:spLocks noChangeShapeType="1"/>
              </p:cNvSpPr>
              <p:nvPr/>
            </p:nvSpPr>
            <p:spPr bwMode="auto">
              <a:xfrm>
                <a:off x="2891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66" name="Line 891"/>
              <p:cNvSpPr>
                <a:spLocks noChangeShapeType="1"/>
              </p:cNvSpPr>
              <p:nvPr/>
            </p:nvSpPr>
            <p:spPr bwMode="auto">
              <a:xfrm>
                <a:off x="2927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67" name="Line 892"/>
              <p:cNvSpPr>
                <a:spLocks noChangeShapeType="1"/>
              </p:cNvSpPr>
              <p:nvPr/>
            </p:nvSpPr>
            <p:spPr bwMode="auto">
              <a:xfrm>
                <a:off x="2963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68" name="Line 893"/>
              <p:cNvSpPr>
                <a:spLocks noChangeShapeType="1"/>
              </p:cNvSpPr>
              <p:nvPr/>
            </p:nvSpPr>
            <p:spPr bwMode="auto">
              <a:xfrm>
                <a:off x="3000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69" name="Line 894"/>
              <p:cNvSpPr>
                <a:spLocks noChangeShapeType="1"/>
              </p:cNvSpPr>
              <p:nvPr/>
            </p:nvSpPr>
            <p:spPr bwMode="auto">
              <a:xfrm>
                <a:off x="3036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70" name="Line 895"/>
              <p:cNvSpPr>
                <a:spLocks noChangeShapeType="1"/>
              </p:cNvSpPr>
              <p:nvPr/>
            </p:nvSpPr>
            <p:spPr bwMode="auto">
              <a:xfrm>
                <a:off x="3072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71" name="Line 896"/>
              <p:cNvSpPr>
                <a:spLocks noChangeShapeType="1"/>
              </p:cNvSpPr>
              <p:nvPr/>
            </p:nvSpPr>
            <p:spPr bwMode="auto">
              <a:xfrm>
                <a:off x="3072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72" name="Line 897"/>
              <p:cNvSpPr>
                <a:spLocks noChangeShapeType="1"/>
              </p:cNvSpPr>
              <p:nvPr/>
            </p:nvSpPr>
            <p:spPr bwMode="auto">
              <a:xfrm>
                <a:off x="3108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73" name="Line 898"/>
              <p:cNvSpPr>
                <a:spLocks noChangeShapeType="1"/>
              </p:cNvSpPr>
              <p:nvPr/>
            </p:nvSpPr>
            <p:spPr bwMode="auto">
              <a:xfrm>
                <a:off x="3144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74" name="Line 899"/>
              <p:cNvSpPr>
                <a:spLocks noChangeShapeType="1"/>
              </p:cNvSpPr>
              <p:nvPr/>
            </p:nvSpPr>
            <p:spPr bwMode="auto">
              <a:xfrm>
                <a:off x="3181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75" name="Line 900"/>
              <p:cNvSpPr>
                <a:spLocks noChangeShapeType="1"/>
              </p:cNvSpPr>
              <p:nvPr/>
            </p:nvSpPr>
            <p:spPr bwMode="auto">
              <a:xfrm>
                <a:off x="3217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76" name="Line 901"/>
              <p:cNvSpPr>
                <a:spLocks noChangeShapeType="1"/>
              </p:cNvSpPr>
              <p:nvPr/>
            </p:nvSpPr>
            <p:spPr bwMode="auto">
              <a:xfrm>
                <a:off x="3253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77" name="Line 902"/>
              <p:cNvSpPr>
                <a:spLocks noChangeShapeType="1"/>
              </p:cNvSpPr>
              <p:nvPr/>
            </p:nvSpPr>
            <p:spPr bwMode="auto">
              <a:xfrm>
                <a:off x="3253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78" name="Line 903"/>
              <p:cNvSpPr>
                <a:spLocks noChangeShapeType="1"/>
              </p:cNvSpPr>
              <p:nvPr/>
            </p:nvSpPr>
            <p:spPr bwMode="auto">
              <a:xfrm>
                <a:off x="3289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79" name="Line 904"/>
              <p:cNvSpPr>
                <a:spLocks noChangeShapeType="1"/>
              </p:cNvSpPr>
              <p:nvPr/>
            </p:nvSpPr>
            <p:spPr bwMode="auto">
              <a:xfrm>
                <a:off x="3325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80" name="Line 905"/>
              <p:cNvSpPr>
                <a:spLocks noChangeShapeType="1"/>
              </p:cNvSpPr>
              <p:nvPr/>
            </p:nvSpPr>
            <p:spPr bwMode="auto">
              <a:xfrm>
                <a:off x="3362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81" name="Line 906"/>
              <p:cNvSpPr>
                <a:spLocks noChangeShapeType="1"/>
              </p:cNvSpPr>
              <p:nvPr/>
            </p:nvSpPr>
            <p:spPr bwMode="auto">
              <a:xfrm>
                <a:off x="3398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82" name="Line 907"/>
              <p:cNvSpPr>
                <a:spLocks noChangeShapeType="1"/>
              </p:cNvSpPr>
              <p:nvPr/>
            </p:nvSpPr>
            <p:spPr bwMode="auto">
              <a:xfrm>
                <a:off x="3434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83" name="Line 908"/>
              <p:cNvSpPr>
                <a:spLocks noChangeShapeType="1"/>
              </p:cNvSpPr>
              <p:nvPr/>
            </p:nvSpPr>
            <p:spPr bwMode="auto">
              <a:xfrm>
                <a:off x="3434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84" name="Line 909"/>
              <p:cNvSpPr>
                <a:spLocks noChangeShapeType="1"/>
              </p:cNvSpPr>
              <p:nvPr/>
            </p:nvSpPr>
            <p:spPr bwMode="auto">
              <a:xfrm>
                <a:off x="3470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85" name="Line 910"/>
              <p:cNvSpPr>
                <a:spLocks noChangeShapeType="1"/>
              </p:cNvSpPr>
              <p:nvPr/>
            </p:nvSpPr>
            <p:spPr bwMode="auto">
              <a:xfrm>
                <a:off x="3506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86" name="Line 911"/>
              <p:cNvSpPr>
                <a:spLocks noChangeShapeType="1"/>
              </p:cNvSpPr>
              <p:nvPr/>
            </p:nvSpPr>
            <p:spPr bwMode="auto">
              <a:xfrm>
                <a:off x="3543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87" name="Line 912"/>
              <p:cNvSpPr>
                <a:spLocks noChangeShapeType="1"/>
              </p:cNvSpPr>
              <p:nvPr/>
            </p:nvSpPr>
            <p:spPr bwMode="auto">
              <a:xfrm>
                <a:off x="3579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88" name="Line 913"/>
              <p:cNvSpPr>
                <a:spLocks noChangeShapeType="1"/>
              </p:cNvSpPr>
              <p:nvPr/>
            </p:nvSpPr>
            <p:spPr bwMode="auto">
              <a:xfrm>
                <a:off x="3615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89" name="Line 914"/>
              <p:cNvSpPr>
                <a:spLocks noChangeShapeType="1"/>
              </p:cNvSpPr>
              <p:nvPr/>
            </p:nvSpPr>
            <p:spPr bwMode="auto">
              <a:xfrm>
                <a:off x="3615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90" name="Line 915"/>
              <p:cNvSpPr>
                <a:spLocks noChangeShapeType="1"/>
              </p:cNvSpPr>
              <p:nvPr/>
            </p:nvSpPr>
            <p:spPr bwMode="auto">
              <a:xfrm>
                <a:off x="3651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91" name="Line 916"/>
              <p:cNvSpPr>
                <a:spLocks noChangeShapeType="1"/>
              </p:cNvSpPr>
              <p:nvPr/>
            </p:nvSpPr>
            <p:spPr bwMode="auto">
              <a:xfrm>
                <a:off x="3687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92" name="Line 917"/>
              <p:cNvSpPr>
                <a:spLocks noChangeShapeType="1"/>
              </p:cNvSpPr>
              <p:nvPr/>
            </p:nvSpPr>
            <p:spPr bwMode="auto">
              <a:xfrm>
                <a:off x="3724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93" name="Line 918"/>
              <p:cNvSpPr>
                <a:spLocks noChangeShapeType="1"/>
              </p:cNvSpPr>
              <p:nvPr/>
            </p:nvSpPr>
            <p:spPr bwMode="auto">
              <a:xfrm>
                <a:off x="3760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94" name="Line 919"/>
              <p:cNvSpPr>
                <a:spLocks noChangeShapeType="1"/>
              </p:cNvSpPr>
              <p:nvPr/>
            </p:nvSpPr>
            <p:spPr bwMode="auto">
              <a:xfrm>
                <a:off x="3796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1795" name="Group 920"/>
              <p:cNvGrpSpPr/>
              <p:nvPr/>
            </p:nvGrpSpPr>
            <p:grpSpPr bwMode="auto">
              <a:xfrm>
                <a:off x="3796" y="1379"/>
                <a:ext cx="145" cy="118"/>
                <a:chOff x="3963" y="2822"/>
                <a:chExt cx="145" cy="118"/>
              </a:xfrm>
            </p:grpSpPr>
            <p:sp>
              <p:nvSpPr>
                <p:cNvPr id="61796" name="Line 921"/>
                <p:cNvSpPr>
                  <a:spLocks noChangeShapeType="1"/>
                </p:cNvSpPr>
                <p:nvPr/>
              </p:nvSpPr>
              <p:spPr bwMode="auto">
                <a:xfrm>
                  <a:off x="3963" y="2822"/>
                  <a:ext cx="0" cy="11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797" name="Line 922"/>
                <p:cNvSpPr>
                  <a:spLocks noChangeShapeType="1"/>
                </p:cNvSpPr>
                <p:nvPr/>
              </p:nvSpPr>
              <p:spPr bwMode="auto">
                <a:xfrm>
                  <a:off x="3999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798" name="Line 923"/>
                <p:cNvSpPr>
                  <a:spLocks noChangeShapeType="1"/>
                </p:cNvSpPr>
                <p:nvPr/>
              </p:nvSpPr>
              <p:spPr bwMode="auto">
                <a:xfrm>
                  <a:off x="4035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799" name="Line 924"/>
                <p:cNvSpPr>
                  <a:spLocks noChangeShapeType="1"/>
                </p:cNvSpPr>
                <p:nvPr/>
              </p:nvSpPr>
              <p:spPr bwMode="auto">
                <a:xfrm>
                  <a:off x="4072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800" name="Line 925"/>
                <p:cNvSpPr>
                  <a:spLocks noChangeShapeType="1"/>
                </p:cNvSpPr>
                <p:nvPr/>
              </p:nvSpPr>
              <p:spPr bwMode="auto">
                <a:xfrm>
                  <a:off x="4108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1801" name="Line 926"/>
              <p:cNvSpPr>
                <a:spLocks noChangeShapeType="1"/>
              </p:cNvSpPr>
              <p:nvPr/>
            </p:nvSpPr>
            <p:spPr bwMode="auto">
              <a:xfrm>
                <a:off x="3977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02" name="Line 927"/>
              <p:cNvSpPr>
                <a:spLocks noChangeShapeType="1"/>
              </p:cNvSpPr>
              <p:nvPr/>
            </p:nvSpPr>
            <p:spPr bwMode="auto">
              <a:xfrm>
                <a:off x="3975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03" name="Line 928"/>
              <p:cNvSpPr>
                <a:spLocks noChangeShapeType="1"/>
              </p:cNvSpPr>
              <p:nvPr/>
            </p:nvSpPr>
            <p:spPr bwMode="auto">
              <a:xfrm>
                <a:off x="4011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04" name="Line 929"/>
              <p:cNvSpPr>
                <a:spLocks noChangeShapeType="1"/>
              </p:cNvSpPr>
              <p:nvPr/>
            </p:nvSpPr>
            <p:spPr bwMode="auto">
              <a:xfrm>
                <a:off x="4047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05" name="Line 930"/>
              <p:cNvSpPr>
                <a:spLocks noChangeShapeType="1"/>
              </p:cNvSpPr>
              <p:nvPr/>
            </p:nvSpPr>
            <p:spPr bwMode="auto">
              <a:xfrm>
                <a:off x="4084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06" name="Line 931"/>
              <p:cNvSpPr>
                <a:spLocks noChangeShapeType="1"/>
              </p:cNvSpPr>
              <p:nvPr/>
            </p:nvSpPr>
            <p:spPr bwMode="auto">
              <a:xfrm>
                <a:off x="4120" y="1379"/>
                <a:ext cx="0" cy="6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1807" name="Group 932"/>
              <p:cNvGrpSpPr/>
              <p:nvPr/>
            </p:nvGrpSpPr>
            <p:grpSpPr bwMode="auto">
              <a:xfrm>
                <a:off x="4156" y="1379"/>
                <a:ext cx="145" cy="118"/>
                <a:chOff x="3963" y="2822"/>
                <a:chExt cx="145" cy="118"/>
              </a:xfrm>
            </p:grpSpPr>
            <p:sp>
              <p:nvSpPr>
                <p:cNvPr id="61808" name="Line 933"/>
                <p:cNvSpPr>
                  <a:spLocks noChangeShapeType="1"/>
                </p:cNvSpPr>
                <p:nvPr/>
              </p:nvSpPr>
              <p:spPr bwMode="auto">
                <a:xfrm>
                  <a:off x="3963" y="2822"/>
                  <a:ext cx="0" cy="11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809" name="Line 934"/>
                <p:cNvSpPr>
                  <a:spLocks noChangeShapeType="1"/>
                </p:cNvSpPr>
                <p:nvPr/>
              </p:nvSpPr>
              <p:spPr bwMode="auto">
                <a:xfrm>
                  <a:off x="3999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810" name="Line 935"/>
                <p:cNvSpPr>
                  <a:spLocks noChangeShapeType="1"/>
                </p:cNvSpPr>
                <p:nvPr/>
              </p:nvSpPr>
              <p:spPr bwMode="auto">
                <a:xfrm>
                  <a:off x="4035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811" name="Line 936"/>
                <p:cNvSpPr>
                  <a:spLocks noChangeShapeType="1"/>
                </p:cNvSpPr>
                <p:nvPr/>
              </p:nvSpPr>
              <p:spPr bwMode="auto">
                <a:xfrm>
                  <a:off x="4072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812" name="Line 937"/>
                <p:cNvSpPr>
                  <a:spLocks noChangeShapeType="1"/>
                </p:cNvSpPr>
                <p:nvPr/>
              </p:nvSpPr>
              <p:spPr bwMode="auto">
                <a:xfrm>
                  <a:off x="4108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1813" name="Line 938"/>
              <p:cNvSpPr>
                <a:spLocks noChangeShapeType="1"/>
              </p:cNvSpPr>
              <p:nvPr/>
            </p:nvSpPr>
            <p:spPr bwMode="auto">
              <a:xfrm>
                <a:off x="4337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1814" name="Group 939"/>
              <p:cNvGrpSpPr/>
              <p:nvPr/>
            </p:nvGrpSpPr>
            <p:grpSpPr bwMode="auto">
              <a:xfrm>
                <a:off x="4336" y="1379"/>
                <a:ext cx="145" cy="118"/>
                <a:chOff x="3963" y="2822"/>
                <a:chExt cx="145" cy="118"/>
              </a:xfrm>
            </p:grpSpPr>
            <p:sp>
              <p:nvSpPr>
                <p:cNvPr id="61815" name="Line 940"/>
                <p:cNvSpPr>
                  <a:spLocks noChangeShapeType="1"/>
                </p:cNvSpPr>
                <p:nvPr/>
              </p:nvSpPr>
              <p:spPr bwMode="auto">
                <a:xfrm>
                  <a:off x="3963" y="2822"/>
                  <a:ext cx="0" cy="11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816" name="Line 941"/>
                <p:cNvSpPr>
                  <a:spLocks noChangeShapeType="1"/>
                </p:cNvSpPr>
                <p:nvPr/>
              </p:nvSpPr>
              <p:spPr bwMode="auto">
                <a:xfrm>
                  <a:off x="3999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817" name="Line 942"/>
                <p:cNvSpPr>
                  <a:spLocks noChangeShapeType="1"/>
                </p:cNvSpPr>
                <p:nvPr/>
              </p:nvSpPr>
              <p:spPr bwMode="auto">
                <a:xfrm>
                  <a:off x="4035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818" name="Line 943"/>
                <p:cNvSpPr>
                  <a:spLocks noChangeShapeType="1"/>
                </p:cNvSpPr>
                <p:nvPr/>
              </p:nvSpPr>
              <p:spPr bwMode="auto">
                <a:xfrm>
                  <a:off x="4072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819" name="Line 944"/>
                <p:cNvSpPr>
                  <a:spLocks noChangeShapeType="1"/>
                </p:cNvSpPr>
                <p:nvPr/>
              </p:nvSpPr>
              <p:spPr bwMode="auto">
                <a:xfrm>
                  <a:off x="4108" y="2822"/>
                  <a:ext cx="0" cy="68"/>
                </a:xfrm>
                <a:prstGeom prst="line">
                  <a:avLst/>
                </a:prstGeom>
                <a:noFill/>
                <a:ln w="25400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1820" name="Line 945"/>
              <p:cNvSpPr>
                <a:spLocks noChangeShapeType="1"/>
              </p:cNvSpPr>
              <p:nvPr/>
            </p:nvSpPr>
            <p:spPr bwMode="auto">
              <a:xfrm>
                <a:off x="4517" y="1379"/>
                <a:ext cx="0" cy="118"/>
              </a:xfrm>
              <a:prstGeom prst="line">
                <a:avLst/>
              </a:prstGeom>
              <a:noFill/>
              <a:ln w="2540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0169" name="Text Box 953"/>
          <p:cNvSpPr txBox="1">
            <a:spLocks noChangeArrowheads="1"/>
          </p:cNvSpPr>
          <p:nvPr/>
        </p:nvSpPr>
        <p:spPr bwMode="auto">
          <a:xfrm>
            <a:off x="7910130" y="2583386"/>
            <a:ext cx="111004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</a:p>
        </p:txBody>
      </p:sp>
      <p:sp>
        <p:nvSpPr>
          <p:cNvPr id="10170" name="Text Box 954"/>
          <p:cNvSpPr txBox="1">
            <a:spLocks noChangeArrowheads="1"/>
          </p:cNvSpPr>
          <p:nvPr/>
        </p:nvSpPr>
        <p:spPr bwMode="auto">
          <a:xfrm>
            <a:off x="7989896" y="5083243"/>
            <a:ext cx="85513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10171" name="Text Box 955"/>
          <p:cNvSpPr txBox="1">
            <a:spLocks noChangeArrowheads="1"/>
          </p:cNvSpPr>
          <p:nvPr/>
        </p:nvSpPr>
        <p:spPr bwMode="auto">
          <a:xfrm>
            <a:off x="8052852" y="3704069"/>
            <a:ext cx="95779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" grpId="0"/>
      <p:bldP spid="61443" grpId="0"/>
      <p:bldP spid="10169" grpId="0"/>
      <p:bldP spid="10170" grpId="0"/>
      <p:bldP spid="101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2"/>
          <p:cNvSpPr txBox="1">
            <a:spLocks noChangeArrowheads="1"/>
          </p:cNvSpPr>
          <p:nvPr/>
        </p:nvSpPr>
        <p:spPr bwMode="auto">
          <a:xfrm>
            <a:off x="1051716" y="1043548"/>
            <a:ext cx="23996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2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（</a:t>
            </a:r>
            <a:r>
              <a:rPr kumimoji="1"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4</a:t>
            </a:r>
            <a:r>
              <a:rPr kumimoji="1"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）会看：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3063304" y="1053073"/>
            <a:ext cx="65453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3200" b="1" dirty="0">
                <a:latin typeface="宋体" panose="02010600030101010101" pitchFamily="2" charset="-122"/>
              </a:rPr>
              <a:t>读数时，视线与刻度尺尺面</a:t>
            </a:r>
            <a:r>
              <a:rPr kumimoji="1"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垂直</a:t>
            </a:r>
            <a:r>
              <a:rPr kumimoji="1" lang="zh-CN" altLang="en-US" sz="3200" b="1" dirty="0">
                <a:latin typeface="宋体" panose="02010600030101010101" pitchFamily="2" charset="-122"/>
              </a:rPr>
              <a:t>。</a:t>
            </a:r>
            <a:r>
              <a:rPr kumimoji="1" lang="zh-CN" altLang="en-US" sz="3200" b="0" dirty="0">
                <a:solidFill>
                  <a:srgbClr val="0066CC"/>
                </a:solidFill>
                <a:latin typeface="宋体" panose="02010600030101010101" pitchFamily="2" charset="-122"/>
              </a:rPr>
              <a:t> </a:t>
            </a:r>
          </a:p>
        </p:txBody>
      </p:sp>
      <p:grpSp>
        <p:nvGrpSpPr>
          <p:cNvPr id="62468" name="Group 394"/>
          <p:cNvGrpSpPr/>
          <p:nvPr/>
        </p:nvGrpSpPr>
        <p:grpSpPr bwMode="auto">
          <a:xfrm>
            <a:off x="2325862" y="4300568"/>
            <a:ext cx="5736167" cy="786731"/>
            <a:chOff x="1020" y="2109"/>
            <a:chExt cx="3888" cy="711"/>
          </a:xfrm>
        </p:grpSpPr>
        <p:grpSp>
          <p:nvGrpSpPr>
            <p:cNvPr id="62469" name="Group 132"/>
            <p:cNvGrpSpPr/>
            <p:nvPr/>
          </p:nvGrpSpPr>
          <p:grpSpPr bwMode="auto">
            <a:xfrm>
              <a:off x="1020" y="2321"/>
              <a:ext cx="3888" cy="499"/>
              <a:chOff x="808" y="1328"/>
              <a:chExt cx="3888" cy="499"/>
            </a:xfrm>
          </p:grpSpPr>
          <p:sp>
            <p:nvSpPr>
              <p:cNvPr id="62470" name="AutoShape 133"/>
              <p:cNvSpPr>
                <a:spLocks noChangeArrowheads="1"/>
              </p:cNvSpPr>
              <p:nvPr/>
            </p:nvSpPr>
            <p:spPr bwMode="auto">
              <a:xfrm>
                <a:off x="808" y="1328"/>
                <a:ext cx="3888" cy="499"/>
              </a:xfrm>
              <a:prstGeom prst="cube">
                <a:avLst>
                  <a:gd name="adj" fmla="val 8616"/>
                </a:avLst>
              </a:prstGeom>
              <a:solidFill>
                <a:srgbClr val="FFCC00"/>
              </a:solidFill>
              <a:ln w="3175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r>
                  <a:rPr lang="en-US" altLang="zh-CN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0 cm     1           2            3           4            5            6           7            8          9          10</a:t>
                </a:r>
                <a:r>
                  <a:rPr lang="en-US" altLang="zh-CN" sz="1200" dirty="0"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62471" name="Line 134"/>
              <p:cNvSpPr>
                <a:spLocks noChangeShapeType="1"/>
              </p:cNvSpPr>
              <p:nvPr/>
            </p:nvSpPr>
            <p:spPr bwMode="auto">
              <a:xfrm>
                <a:off x="899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72" name="Line 135"/>
              <p:cNvSpPr>
                <a:spLocks noChangeShapeType="1"/>
              </p:cNvSpPr>
              <p:nvPr/>
            </p:nvSpPr>
            <p:spPr bwMode="auto">
              <a:xfrm>
                <a:off x="935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73" name="Line 136"/>
              <p:cNvSpPr>
                <a:spLocks noChangeShapeType="1"/>
              </p:cNvSpPr>
              <p:nvPr/>
            </p:nvSpPr>
            <p:spPr bwMode="auto">
              <a:xfrm>
                <a:off x="971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74" name="Line 137"/>
              <p:cNvSpPr>
                <a:spLocks noChangeShapeType="1"/>
              </p:cNvSpPr>
              <p:nvPr/>
            </p:nvSpPr>
            <p:spPr bwMode="auto">
              <a:xfrm>
                <a:off x="1008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75" name="Line 138"/>
              <p:cNvSpPr>
                <a:spLocks noChangeShapeType="1"/>
              </p:cNvSpPr>
              <p:nvPr/>
            </p:nvSpPr>
            <p:spPr bwMode="auto">
              <a:xfrm>
                <a:off x="1044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76" name="Line 139"/>
              <p:cNvSpPr>
                <a:spLocks noChangeShapeType="1"/>
              </p:cNvSpPr>
              <p:nvPr/>
            </p:nvSpPr>
            <p:spPr bwMode="auto">
              <a:xfrm>
                <a:off x="1080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77" name="Line 140"/>
              <p:cNvSpPr>
                <a:spLocks noChangeShapeType="1"/>
              </p:cNvSpPr>
              <p:nvPr/>
            </p:nvSpPr>
            <p:spPr bwMode="auto">
              <a:xfrm>
                <a:off x="1080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78" name="Line 141"/>
              <p:cNvSpPr>
                <a:spLocks noChangeShapeType="1"/>
              </p:cNvSpPr>
              <p:nvPr/>
            </p:nvSpPr>
            <p:spPr bwMode="auto">
              <a:xfrm>
                <a:off x="1116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79" name="Line 142"/>
              <p:cNvSpPr>
                <a:spLocks noChangeShapeType="1"/>
              </p:cNvSpPr>
              <p:nvPr/>
            </p:nvSpPr>
            <p:spPr bwMode="auto">
              <a:xfrm>
                <a:off x="1152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80" name="Line 143"/>
              <p:cNvSpPr>
                <a:spLocks noChangeShapeType="1"/>
              </p:cNvSpPr>
              <p:nvPr/>
            </p:nvSpPr>
            <p:spPr bwMode="auto">
              <a:xfrm>
                <a:off x="1189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81" name="Line 144"/>
              <p:cNvSpPr>
                <a:spLocks noChangeShapeType="1"/>
              </p:cNvSpPr>
              <p:nvPr/>
            </p:nvSpPr>
            <p:spPr bwMode="auto">
              <a:xfrm>
                <a:off x="1225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82" name="Line 145"/>
              <p:cNvSpPr>
                <a:spLocks noChangeShapeType="1"/>
              </p:cNvSpPr>
              <p:nvPr/>
            </p:nvSpPr>
            <p:spPr bwMode="auto">
              <a:xfrm>
                <a:off x="1261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83" name="Line 146"/>
              <p:cNvSpPr>
                <a:spLocks noChangeShapeType="1"/>
              </p:cNvSpPr>
              <p:nvPr/>
            </p:nvSpPr>
            <p:spPr bwMode="auto">
              <a:xfrm>
                <a:off x="1261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84" name="Line 147"/>
              <p:cNvSpPr>
                <a:spLocks noChangeShapeType="1"/>
              </p:cNvSpPr>
              <p:nvPr/>
            </p:nvSpPr>
            <p:spPr bwMode="auto">
              <a:xfrm>
                <a:off x="1297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85" name="Line 148"/>
              <p:cNvSpPr>
                <a:spLocks noChangeShapeType="1"/>
              </p:cNvSpPr>
              <p:nvPr/>
            </p:nvSpPr>
            <p:spPr bwMode="auto">
              <a:xfrm>
                <a:off x="1333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86" name="Line 149"/>
              <p:cNvSpPr>
                <a:spLocks noChangeShapeType="1"/>
              </p:cNvSpPr>
              <p:nvPr/>
            </p:nvSpPr>
            <p:spPr bwMode="auto">
              <a:xfrm>
                <a:off x="1370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87" name="Line 150"/>
              <p:cNvSpPr>
                <a:spLocks noChangeShapeType="1"/>
              </p:cNvSpPr>
              <p:nvPr/>
            </p:nvSpPr>
            <p:spPr bwMode="auto">
              <a:xfrm>
                <a:off x="1406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88" name="Line 151"/>
              <p:cNvSpPr>
                <a:spLocks noChangeShapeType="1"/>
              </p:cNvSpPr>
              <p:nvPr/>
            </p:nvSpPr>
            <p:spPr bwMode="auto">
              <a:xfrm>
                <a:off x="1442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89" name="Line 152"/>
              <p:cNvSpPr>
                <a:spLocks noChangeShapeType="1"/>
              </p:cNvSpPr>
              <p:nvPr/>
            </p:nvSpPr>
            <p:spPr bwMode="auto">
              <a:xfrm>
                <a:off x="1442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90" name="Line 153"/>
              <p:cNvSpPr>
                <a:spLocks noChangeShapeType="1"/>
              </p:cNvSpPr>
              <p:nvPr/>
            </p:nvSpPr>
            <p:spPr bwMode="auto">
              <a:xfrm>
                <a:off x="1478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91" name="Line 154"/>
              <p:cNvSpPr>
                <a:spLocks noChangeShapeType="1"/>
              </p:cNvSpPr>
              <p:nvPr/>
            </p:nvSpPr>
            <p:spPr bwMode="auto">
              <a:xfrm>
                <a:off x="1514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92" name="Line 155"/>
              <p:cNvSpPr>
                <a:spLocks noChangeShapeType="1"/>
              </p:cNvSpPr>
              <p:nvPr/>
            </p:nvSpPr>
            <p:spPr bwMode="auto">
              <a:xfrm>
                <a:off x="1551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93" name="Line 156"/>
              <p:cNvSpPr>
                <a:spLocks noChangeShapeType="1"/>
              </p:cNvSpPr>
              <p:nvPr/>
            </p:nvSpPr>
            <p:spPr bwMode="auto">
              <a:xfrm>
                <a:off x="1587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94" name="Line 157"/>
              <p:cNvSpPr>
                <a:spLocks noChangeShapeType="1"/>
              </p:cNvSpPr>
              <p:nvPr/>
            </p:nvSpPr>
            <p:spPr bwMode="auto">
              <a:xfrm>
                <a:off x="1623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95" name="Line 158"/>
              <p:cNvSpPr>
                <a:spLocks noChangeShapeType="1"/>
              </p:cNvSpPr>
              <p:nvPr/>
            </p:nvSpPr>
            <p:spPr bwMode="auto">
              <a:xfrm>
                <a:off x="1624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96" name="Line 159"/>
              <p:cNvSpPr>
                <a:spLocks noChangeShapeType="1"/>
              </p:cNvSpPr>
              <p:nvPr/>
            </p:nvSpPr>
            <p:spPr bwMode="auto">
              <a:xfrm>
                <a:off x="1660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97" name="Line 160"/>
              <p:cNvSpPr>
                <a:spLocks noChangeShapeType="1"/>
              </p:cNvSpPr>
              <p:nvPr/>
            </p:nvSpPr>
            <p:spPr bwMode="auto">
              <a:xfrm>
                <a:off x="1696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98" name="Line 161"/>
              <p:cNvSpPr>
                <a:spLocks noChangeShapeType="1"/>
              </p:cNvSpPr>
              <p:nvPr/>
            </p:nvSpPr>
            <p:spPr bwMode="auto">
              <a:xfrm>
                <a:off x="1733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99" name="Line 162"/>
              <p:cNvSpPr>
                <a:spLocks noChangeShapeType="1"/>
              </p:cNvSpPr>
              <p:nvPr/>
            </p:nvSpPr>
            <p:spPr bwMode="auto">
              <a:xfrm>
                <a:off x="1769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00" name="Line 163"/>
              <p:cNvSpPr>
                <a:spLocks noChangeShapeType="1"/>
              </p:cNvSpPr>
              <p:nvPr/>
            </p:nvSpPr>
            <p:spPr bwMode="auto">
              <a:xfrm>
                <a:off x="1805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01" name="Line 164"/>
              <p:cNvSpPr>
                <a:spLocks noChangeShapeType="1"/>
              </p:cNvSpPr>
              <p:nvPr/>
            </p:nvSpPr>
            <p:spPr bwMode="auto">
              <a:xfrm>
                <a:off x="1805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02" name="Line 165"/>
              <p:cNvSpPr>
                <a:spLocks noChangeShapeType="1"/>
              </p:cNvSpPr>
              <p:nvPr/>
            </p:nvSpPr>
            <p:spPr bwMode="auto">
              <a:xfrm>
                <a:off x="1841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03" name="Line 166"/>
              <p:cNvSpPr>
                <a:spLocks noChangeShapeType="1"/>
              </p:cNvSpPr>
              <p:nvPr/>
            </p:nvSpPr>
            <p:spPr bwMode="auto">
              <a:xfrm>
                <a:off x="1877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04" name="Line 167"/>
              <p:cNvSpPr>
                <a:spLocks noChangeShapeType="1"/>
              </p:cNvSpPr>
              <p:nvPr/>
            </p:nvSpPr>
            <p:spPr bwMode="auto">
              <a:xfrm>
                <a:off x="1914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05" name="Line 168"/>
              <p:cNvSpPr>
                <a:spLocks noChangeShapeType="1"/>
              </p:cNvSpPr>
              <p:nvPr/>
            </p:nvSpPr>
            <p:spPr bwMode="auto">
              <a:xfrm>
                <a:off x="1950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06" name="Line 169"/>
              <p:cNvSpPr>
                <a:spLocks noChangeShapeType="1"/>
              </p:cNvSpPr>
              <p:nvPr/>
            </p:nvSpPr>
            <p:spPr bwMode="auto">
              <a:xfrm>
                <a:off x="1986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07" name="Line 170"/>
              <p:cNvSpPr>
                <a:spLocks noChangeShapeType="1"/>
              </p:cNvSpPr>
              <p:nvPr/>
            </p:nvSpPr>
            <p:spPr bwMode="auto">
              <a:xfrm>
                <a:off x="1986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08" name="Line 171"/>
              <p:cNvSpPr>
                <a:spLocks noChangeShapeType="1"/>
              </p:cNvSpPr>
              <p:nvPr/>
            </p:nvSpPr>
            <p:spPr bwMode="auto">
              <a:xfrm>
                <a:off x="2022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09" name="Line 172"/>
              <p:cNvSpPr>
                <a:spLocks noChangeShapeType="1"/>
              </p:cNvSpPr>
              <p:nvPr/>
            </p:nvSpPr>
            <p:spPr bwMode="auto">
              <a:xfrm>
                <a:off x="2058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10" name="Line 173"/>
              <p:cNvSpPr>
                <a:spLocks noChangeShapeType="1"/>
              </p:cNvSpPr>
              <p:nvPr/>
            </p:nvSpPr>
            <p:spPr bwMode="auto">
              <a:xfrm>
                <a:off x="2095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11" name="Line 174"/>
              <p:cNvSpPr>
                <a:spLocks noChangeShapeType="1"/>
              </p:cNvSpPr>
              <p:nvPr/>
            </p:nvSpPr>
            <p:spPr bwMode="auto">
              <a:xfrm>
                <a:off x="2131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12" name="Line 175"/>
              <p:cNvSpPr>
                <a:spLocks noChangeShapeType="1"/>
              </p:cNvSpPr>
              <p:nvPr/>
            </p:nvSpPr>
            <p:spPr bwMode="auto">
              <a:xfrm>
                <a:off x="2167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13" name="Line 176"/>
              <p:cNvSpPr>
                <a:spLocks noChangeShapeType="1"/>
              </p:cNvSpPr>
              <p:nvPr/>
            </p:nvSpPr>
            <p:spPr bwMode="auto">
              <a:xfrm>
                <a:off x="2167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14" name="Line 177"/>
              <p:cNvSpPr>
                <a:spLocks noChangeShapeType="1"/>
              </p:cNvSpPr>
              <p:nvPr/>
            </p:nvSpPr>
            <p:spPr bwMode="auto">
              <a:xfrm>
                <a:off x="2203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15" name="Line 178"/>
              <p:cNvSpPr>
                <a:spLocks noChangeShapeType="1"/>
              </p:cNvSpPr>
              <p:nvPr/>
            </p:nvSpPr>
            <p:spPr bwMode="auto">
              <a:xfrm>
                <a:off x="2239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16" name="Line 179"/>
              <p:cNvSpPr>
                <a:spLocks noChangeShapeType="1"/>
              </p:cNvSpPr>
              <p:nvPr/>
            </p:nvSpPr>
            <p:spPr bwMode="auto">
              <a:xfrm>
                <a:off x="2276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17" name="Line 180"/>
              <p:cNvSpPr>
                <a:spLocks noChangeShapeType="1"/>
              </p:cNvSpPr>
              <p:nvPr/>
            </p:nvSpPr>
            <p:spPr bwMode="auto">
              <a:xfrm>
                <a:off x="2312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18" name="Line 181"/>
              <p:cNvSpPr>
                <a:spLocks noChangeShapeType="1"/>
              </p:cNvSpPr>
              <p:nvPr/>
            </p:nvSpPr>
            <p:spPr bwMode="auto">
              <a:xfrm>
                <a:off x="2348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19" name="Line 182"/>
              <p:cNvSpPr>
                <a:spLocks noChangeShapeType="1"/>
              </p:cNvSpPr>
              <p:nvPr/>
            </p:nvSpPr>
            <p:spPr bwMode="auto">
              <a:xfrm>
                <a:off x="2348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20" name="Line 183"/>
              <p:cNvSpPr>
                <a:spLocks noChangeShapeType="1"/>
              </p:cNvSpPr>
              <p:nvPr/>
            </p:nvSpPr>
            <p:spPr bwMode="auto">
              <a:xfrm>
                <a:off x="2384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21" name="Line 184"/>
              <p:cNvSpPr>
                <a:spLocks noChangeShapeType="1"/>
              </p:cNvSpPr>
              <p:nvPr/>
            </p:nvSpPr>
            <p:spPr bwMode="auto">
              <a:xfrm>
                <a:off x="2420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22" name="Line 185"/>
              <p:cNvSpPr>
                <a:spLocks noChangeShapeType="1"/>
              </p:cNvSpPr>
              <p:nvPr/>
            </p:nvSpPr>
            <p:spPr bwMode="auto">
              <a:xfrm>
                <a:off x="2457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23" name="Line 186"/>
              <p:cNvSpPr>
                <a:spLocks noChangeShapeType="1"/>
              </p:cNvSpPr>
              <p:nvPr/>
            </p:nvSpPr>
            <p:spPr bwMode="auto">
              <a:xfrm>
                <a:off x="2493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24" name="Line 187"/>
              <p:cNvSpPr>
                <a:spLocks noChangeShapeType="1"/>
              </p:cNvSpPr>
              <p:nvPr/>
            </p:nvSpPr>
            <p:spPr bwMode="auto">
              <a:xfrm>
                <a:off x="2529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25" name="Line 188"/>
              <p:cNvSpPr>
                <a:spLocks noChangeShapeType="1"/>
              </p:cNvSpPr>
              <p:nvPr/>
            </p:nvSpPr>
            <p:spPr bwMode="auto">
              <a:xfrm>
                <a:off x="2529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26" name="Line 189"/>
              <p:cNvSpPr>
                <a:spLocks noChangeShapeType="1"/>
              </p:cNvSpPr>
              <p:nvPr/>
            </p:nvSpPr>
            <p:spPr bwMode="auto">
              <a:xfrm>
                <a:off x="2565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27" name="Line 190"/>
              <p:cNvSpPr>
                <a:spLocks noChangeShapeType="1"/>
              </p:cNvSpPr>
              <p:nvPr/>
            </p:nvSpPr>
            <p:spPr bwMode="auto">
              <a:xfrm>
                <a:off x="2601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28" name="Line 191"/>
              <p:cNvSpPr>
                <a:spLocks noChangeShapeType="1"/>
              </p:cNvSpPr>
              <p:nvPr/>
            </p:nvSpPr>
            <p:spPr bwMode="auto">
              <a:xfrm>
                <a:off x="2638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29" name="Line 192"/>
              <p:cNvSpPr>
                <a:spLocks noChangeShapeType="1"/>
              </p:cNvSpPr>
              <p:nvPr/>
            </p:nvSpPr>
            <p:spPr bwMode="auto">
              <a:xfrm>
                <a:off x="2674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30" name="Line 193"/>
              <p:cNvSpPr>
                <a:spLocks noChangeShapeType="1"/>
              </p:cNvSpPr>
              <p:nvPr/>
            </p:nvSpPr>
            <p:spPr bwMode="auto">
              <a:xfrm>
                <a:off x="2710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31" name="Line 194"/>
              <p:cNvSpPr>
                <a:spLocks noChangeShapeType="1"/>
              </p:cNvSpPr>
              <p:nvPr/>
            </p:nvSpPr>
            <p:spPr bwMode="auto">
              <a:xfrm>
                <a:off x="2710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32" name="Line 195"/>
              <p:cNvSpPr>
                <a:spLocks noChangeShapeType="1"/>
              </p:cNvSpPr>
              <p:nvPr/>
            </p:nvSpPr>
            <p:spPr bwMode="auto">
              <a:xfrm>
                <a:off x="2746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33" name="Line 196"/>
              <p:cNvSpPr>
                <a:spLocks noChangeShapeType="1"/>
              </p:cNvSpPr>
              <p:nvPr/>
            </p:nvSpPr>
            <p:spPr bwMode="auto">
              <a:xfrm>
                <a:off x="2782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34" name="Line 197"/>
              <p:cNvSpPr>
                <a:spLocks noChangeShapeType="1"/>
              </p:cNvSpPr>
              <p:nvPr/>
            </p:nvSpPr>
            <p:spPr bwMode="auto">
              <a:xfrm>
                <a:off x="2819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35" name="Line 198"/>
              <p:cNvSpPr>
                <a:spLocks noChangeShapeType="1"/>
              </p:cNvSpPr>
              <p:nvPr/>
            </p:nvSpPr>
            <p:spPr bwMode="auto">
              <a:xfrm>
                <a:off x="2855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36" name="Line 199"/>
              <p:cNvSpPr>
                <a:spLocks noChangeShapeType="1"/>
              </p:cNvSpPr>
              <p:nvPr/>
            </p:nvSpPr>
            <p:spPr bwMode="auto">
              <a:xfrm>
                <a:off x="2891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37" name="Line 200"/>
              <p:cNvSpPr>
                <a:spLocks noChangeShapeType="1"/>
              </p:cNvSpPr>
              <p:nvPr/>
            </p:nvSpPr>
            <p:spPr bwMode="auto">
              <a:xfrm>
                <a:off x="2891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38" name="Line 201"/>
              <p:cNvSpPr>
                <a:spLocks noChangeShapeType="1"/>
              </p:cNvSpPr>
              <p:nvPr/>
            </p:nvSpPr>
            <p:spPr bwMode="auto">
              <a:xfrm>
                <a:off x="2927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39" name="Line 202"/>
              <p:cNvSpPr>
                <a:spLocks noChangeShapeType="1"/>
              </p:cNvSpPr>
              <p:nvPr/>
            </p:nvSpPr>
            <p:spPr bwMode="auto">
              <a:xfrm>
                <a:off x="2963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40" name="Line 203"/>
              <p:cNvSpPr>
                <a:spLocks noChangeShapeType="1"/>
              </p:cNvSpPr>
              <p:nvPr/>
            </p:nvSpPr>
            <p:spPr bwMode="auto">
              <a:xfrm>
                <a:off x="3000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41" name="Line 204"/>
              <p:cNvSpPr>
                <a:spLocks noChangeShapeType="1"/>
              </p:cNvSpPr>
              <p:nvPr/>
            </p:nvSpPr>
            <p:spPr bwMode="auto">
              <a:xfrm>
                <a:off x="3036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42" name="Line 205"/>
              <p:cNvSpPr>
                <a:spLocks noChangeShapeType="1"/>
              </p:cNvSpPr>
              <p:nvPr/>
            </p:nvSpPr>
            <p:spPr bwMode="auto">
              <a:xfrm>
                <a:off x="3072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43" name="Line 206"/>
              <p:cNvSpPr>
                <a:spLocks noChangeShapeType="1"/>
              </p:cNvSpPr>
              <p:nvPr/>
            </p:nvSpPr>
            <p:spPr bwMode="auto">
              <a:xfrm>
                <a:off x="3072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44" name="Line 207"/>
              <p:cNvSpPr>
                <a:spLocks noChangeShapeType="1"/>
              </p:cNvSpPr>
              <p:nvPr/>
            </p:nvSpPr>
            <p:spPr bwMode="auto">
              <a:xfrm>
                <a:off x="3108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45" name="Line 208"/>
              <p:cNvSpPr>
                <a:spLocks noChangeShapeType="1"/>
              </p:cNvSpPr>
              <p:nvPr/>
            </p:nvSpPr>
            <p:spPr bwMode="auto">
              <a:xfrm>
                <a:off x="3144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46" name="Line 209"/>
              <p:cNvSpPr>
                <a:spLocks noChangeShapeType="1"/>
              </p:cNvSpPr>
              <p:nvPr/>
            </p:nvSpPr>
            <p:spPr bwMode="auto">
              <a:xfrm>
                <a:off x="3181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47" name="Line 210"/>
              <p:cNvSpPr>
                <a:spLocks noChangeShapeType="1"/>
              </p:cNvSpPr>
              <p:nvPr/>
            </p:nvSpPr>
            <p:spPr bwMode="auto">
              <a:xfrm>
                <a:off x="3217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48" name="Line 211"/>
              <p:cNvSpPr>
                <a:spLocks noChangeShapeType="1"/>
              </p:cNvSpPr>
              <p:nvPr/>
            </p:nvSpPr>
            <p:spPr bwMode="auto">
              <a:xfrm>
                <a:off x="3253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49" name="Line 212"/>
              <p:cNvSpPr>
                <a:spLocks noChangeShapeType="1"/>
              </p:cNvSpPr>
              <p:nvPr/>
            </p:nvSpPr>
            <p:spPr bwMode="auto">
              <a:xfrm>
                <a:off x="3253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50" name="Line 213"/>
              <p:cNvSpPr>
                <a:spLocks noChangeShapeType="1"/>
              </p:cNvSpPr>
              <p:nvPr/>
            </p:nvSpPr>
            <p:spPr bwMode="auto">
              <a:xfrm>
                <a:off x="3289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51" name="Line 214"/>
              <p:cNvSpPr>
                <a:spLocks noChangeShapeType="1"/>
              </p:cNvSpPr>
              <p:nvPr/>
            </p:nvSpPr>
            <p:spPr bwMode="auto">
              <a:xfrm>
                <a:off x="3325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52" name="Line 215"/>
              <p:cNvSpPr>
                <a:spLocks noChangeShapeType="1"/>
              </p:cNvSpPr>
              <p:nvPr/>
            </p:nvSpPr>
            <p:spPr bwMode="auto">
              <a:xfrm>
                <a:off x="3362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53" name="Line 216"/>
              <p:cNvSpPr>
                <a:spLocks noChangeShapeType="1"/>
              </p:cNvSpPr>
              <p:nvPr/>
            </p:nvSpPr>
            <p:spPr bwMode="auto">
              <a:xfrm>
                <a:off x="3398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54" name="Line 217"/>
              <p:cNvSpPr>
                <a:spLocks noChangeShapeType="1"/>
              </p:cNvSpPr>
              <p:nvPr/>
            </p:nvSpPr>
            <p:spPr bwMode="auto">
              <a:xfrm>
                <a:off x="3434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55" name="Line 218"/>
              <p:cNvSpPr>
                <a:spLocks noChangeShapeType="1"/>
              </p:cNvSpPr>
              <p:nvPr/>
            </p:nvSpPr>
            <p:spPr bwMode="auto">
              <a:xfrm>
                <a:off x="3434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56" name="Line 219"/>
              <p:cNvSpPr>
                <a:spLocks noChangeShapeType="1"/>
              </p:cNvSpPr>
              <p:nvPr/>
            </p:nvSpPr>
            <p:spPr bwMode="auto">
              <a:xfrm>
                <a:off x="3470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57" name="Line 220"/>
              <p:cNvSpPr>
                <a:spLocks noChangeShapeType="1"/>
              </p:cNvSpPr>
              <p:nvPr/>
            </p:nvSpPr>
            <p:spPr bwMode="auto">
              <a:xfrm>
                <a:off x="3506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58" name="Line 221"/>
              <p:cNvSpPr>
                <a:spLocks noChangeShapeType="1"/>
              </p:cNvSpPr>
              <p:nvPr/>
            </p:nvSpPr>
            <p:spPr bwMode="auto">
              <a:xfrm>
                <a:off x="3543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59" name="Line 222"/>
              <p:cNvSpPr>
                <a:spLocks noChangeShapeType="1"/>
              </p:cNvSpPr>
              <p:nvPr/>
            </p:nvSpPr>
            <p:spPr bwMode="auto">
              <a:xfrm>
                <a:off x="3579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60" name="Line 223"/>
              <p:cNvSpPr>
                <a:spLocks noChangeShapeType="1"/>
              </p:cNvSpPr>
              <p:nvPr/>
            </p:nvSpPr>
            <p:spPr bwMode="auto">
              <a:xfrm>
                <a:off x="3615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61" name="Line 224"/>
              <p:cNvSpPr>
                <a:spLocks noChangeShapeType="1"/>
              </p:cNvSpPr>
              <p:nvPr/>
            </p:nvSpPr>
            <p:spPr bwMode="auto">
              <a:xfrm>
                <a:off x="3615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62" name="Line 225"/>
              <p:cNvSpPr>
                <a:spLocks noChangeShapeType="1"/>
              </p:cNvSpPr>
              <p:nvPr/>
            </p:nvSpPr>
            <p:spPr bwMode="auto">
              <a:xfrm>
                <a:off x="3651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63" name="Line 226"/>
              <p:cNvSpPr>
                <a:spLocks noChangeShapeType="1"/>
              </p:cNvSpPr>
              <p:nvPr/>
            </p:nvSpPr>
            <p:spPr bwMode="auto">
              <a:xfrm>
                <a:off x="3687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64" name="Line 227"/>
              <p:cNvSpPr>
                <a:spLocks noChangeShapeType="1"/>
              </p:cNvSpPr>
              <p:nvPr/>
            </p:nvSpPr>
            <p:spPr bwMode="auto">
              <a:xfrm>
                <a:off x="3724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65" name="Line 228"/>
              <p:cNvSpPr>
                <a:spLocks noChangeShapeType="1"/>
              </p:cNvSpPr>
              <p:nvPr/>
            </p:nvSpPr>
            <p:spPr bwMode="auto">
              <a:xfrm>
                <a:off x="3760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66" name="Line 229"/>
              <p:cNvSpPr>
                <a:spLocks noChangeShapeType="1"/>
              </p:cNvSpPr>
              <p:nvPr/>
            </p:nvSpPr>
            <p:spPr bwMode="auto">
              <a:xfrm>
                <a:off x="3796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2567" name="Group 230"/>
              <p:cNvGrpSpPr/>
              <p:nvPr/>
            </p:nvGrpSpPr>
            <p:grpSpPr bwMode="auto">
              <a:xfrm>
                <a:off x="3796" y="1379"/>
                <a:ext cx="145" cy="118"/>
                <a:chOff x="3963" y="2822"/>
                <a:chExt cx="145" cy="118"/>
              </a:xfrm>
            </p:grpSpPr>
            <p:sp>
              <p:nvSpPr>
                <p:cNvPr id="62568" name="Line 231"/>
                <p:cNvSpPr>
                  <a:spLocks noChangeShapeType="1"/>
                </p:cNvSpPr>
                <p:nvPr/>
              </p:nvSpPr>
              <p:spPr bwMode="auto">
                <a:xfrm>
                  <a:off x="3963" y="2822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569" name="Line 232"/>
                <p:cNvSpPr>
                  <a:spLocks noChangeShapeType="1"/>
                </p:cNvSpPr>
                <p:nvPr/>
              </p:nvSpPr>
              <p:spPr bwMode="auto">
                <a:xfrm>
                  <a:off x="3999" y="2822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570" name="Line 233"/>
                <p:cNvSpPr>
                  <a:spLocks noChangeShapeType="1"/>
                </p:cNvSpPr>
                <p:nvPr/>
              </p:nvSpPr>
              <p:spPr bwMode="auto">
                <a:xfrm>
                  <a:off x="4035" y="2822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571" name="Line 234"/>
                <p:cNvSpPr>
                  <a:spLocks noChangeShapeType="1"/>
                </p:cNvSpPr>
                <p:nvPr/>
              </p:nvSpPr>
              <p:spPr bwMode="auto">
                <a:xfrm>
                  <a:off x="4072" y="2822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572" name="Line 235"/>
                <p:cNvSpPr>
                  <a:spLocks noChangeShapeType="1"/>
                </p:cNvSpPr>
                <p:nvPr/>
              </p:nvSpPr>
              <p:spPr bwMode="auto">
                <a:xfrm>
                  <a:off x="4108" y="2822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2573" name="Line 236"/>
              <p:cNvSpPr>
                <a:spLocks noChangeShapeType="1"/>
              </p:cNvSpPr>
              <p:nvPr/>
            </p:nvSpPr>
            <p:spPr bwMode="auto">
              <a:xfrm>
                <a:off x="3977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74" name="Line 237"/>
              <p:cNvSpPr>
                <a:spLocks noChangeShapeType="1"/>
              </p:cNvSpPr>
              <p:nvPr/>
            </p:nvSpPr>
            <p:spPr bwMode="auto">
              <a:xfrm>
                <a:off x="3975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75" name="Line 238"/>
              <p:cNvSpPr>
                <a:spLocks noChangeShapeType="1"/>
              </p:cNvSpPr>
              <p:nvPr/>
            </p:nvSpPr>
            <p:spPr bwMode="auto">
              <a:xfrm>
                <a:off x="4011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76" name="Line 239"/>
              <p:cNvSpPr>
                <a:spLocks noChangeShapeType="1"/>
              </p:cNvSpPr>
              <p:nvPr/>
            </p:nvSpPr>
            <p:spPr bwMode="auto">
              <a:xfrm>
                <a:off x="4047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77" name="Line 240"/>
              <p:cNvSpPr>
                <a:spLocks noChangeShapeType="1"/>
              </p:cNvSpPr>
              <p:nvPr/>
            </p:nvSpPr>
            <p:spPr bwMode="auto">
              <a:xfrm>
                <a:off x="4084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78" name="Line 241"/>
              <p:cNvSpPr>
                <a:spLocks noChangeShapeType="1"/>
              </p:cNvSpPr>
              <p:nvPr/>
            </p:nvSpPr>
            <p:spPr bwMode="auto">
              <a:xfrm>
                <a:off x="4120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2579" name="Group 242"/>
              <p:cNvGrpSpPr/>
              <p:nvPr/>
            </p:nvGrpSpPr>
            <p:grpSpPr bwMode="auto">
              <a:xfrm>
                <a:off x="4156" y="1379"/>
                <a:ext cx="145" cy="118"/>
                <a:chOff x="3963" y="2822"/>
                <a:chExt cx="145" cy="118"/>
              </a:xfrm>
            </p:grpSpPr>
            <p:sp>
              <p:nvSpPr>
                <p:cNvPr id="62580" name="Line 243"/>
                <p:cNvSpPr>
                  <a:spLocks noChangeShapeType="1"/>
                </p:cNvSpPr>
                <p:nvPr/>
              </p:nvSpPr>
              <p:spPr bwMode="auto">
                <a:xfrm>
                  <a:off x="3963" y="2822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581" name="Line 244"/>
                <p:cNvSpPr>
                  <a:spLocks noChangeShapeType="1"/>
                </p:cNvSpPr>
                <p:nvPr/>
              </p:nvSpPr>
              <p:spPr bwMode="auto">
                <a:xfrm>
                  <a:off x="3999" y="2822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582" name="Line 245"/>
                <p:cNvSpPr>
                  <a:spLocks noChangeShapeType="1"/>
                </p:cNvSpPr>
                <p:nvPr/>
              </p:nvSpPr>
              <p:spPr bwMode="auto">
                <a:xfrm>
                  <a:off x="4035" y="2822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583" name="Line 246"/>
                <p:cNvSpPr>
                  <a:spLocks noChangeShapeType="1"/>
                </p:cNvSpPr>
                <p:nvPr/>
              </p:nvSpPr>
              <p:spPr bwMode="auto">
                <a:xfrm>
                  <a:off x="4072" y="2822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584" name="Line 247"/>
                <p:cNvSpPr>
                  <a:spLocks noChangeShapeType="1"/>
                </p:cNvSpPr>
                <p:nvPr/>
              </p:nvSpPr>
              <p:spPr bwMode="auto">
                <a:xfrm>
                  <a:off x="4108" y="2822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2585" name="Line 248"/>
              <p:cNvSpPr>
                <a:spLocks noChangeShapeType="1"/>
              </p:cNvSpPr>
              <p:nvPr/>
            </p:nvSpPr>
            <p:spPr bwMode="auto">
              <a:xfrm>
                <a:off x="4337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2586" name="Group 249"/>
              <p:cNvGrpSpPr/>
              <p:nvPr/>
            </p:nvGrpSpPr>
            <p:grpSpPr bwMode="auto">
              <a:xfrm>
                <a:off x="4336" y="1379"/>
                <a:ext cx="145" cy="118"/>
                <a:chOff x="3963" y="2822"/>
                <a:chExt cx="145" cy="118"/>
              </a:xfrm>
            </p:grpSpPr>
            <p:sp>
              <p:nvSpPr>
                <p:cNvPr id="62587" name="Line 250"/>
                <p:cNvSpPr>
                  <a:spLocks noChangeShapeType="1"/>
                </p:cNvSpPr>
                <p:nvPr/>
              </p:nvSpPr>
              <p:spPr bwMode="auto">
                <a:xfrm>
                  <a:off x="3963" y="2822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588" name="Line 251"/>
                <p:cNvSpPr>
                  <a:spLocks noChangeShapeType="1"/>
                </p:cNvSpPr>
                <p:nvPr/>
              </p:nvSpPr>
              <p:spPr bwMode="auto">
                <a:xfrm>
                  <a:off x="3999" y="2822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589" name="Line 252"/>
                <p:cNvSpPr>
                  <a:spLocks noChangeShapeType="1"/>
                </p:cNvSpPr>
                <p:nvPr/>
              </p:nvSpPr>
              <p:spPr bwMode="auto">
                <a:xfrm>
                  <a:off x="4035" y="2822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590" name="Line 253"/>
                <p:cNvSpPr>
                  <a:spLocks noChangeShapeType="1"/>
                </p:cNvSpPr>
                <p:nvPr/>
              </p:nvSpPr>
              <p:spPr bwMode="auto">
                <a:xfrm>
                  <a:off x="4072" y="2822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591" name="Line 254"/>
                <p:cNvSpPr>
                  <a:spLocks noChangeShapeType="1"/>
                </p:cNvSpPr>
                <p:nvPr/>
              </p:nvSpPr>
              <p:spPr bwMode="auto">
                <a:xfrm>
                  <a:off x="4108" y="2822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2592" name="Line 255"/>
              <p:cNvSpPr>
                <a:spLocks noChangeShapeType="1"/>
              </p:cNvSpPr>
              <p:nvPr/>
            </p:nvSpPr>
            <p:spPr bwMode="auto">
              <a:xfrm>
                <a:off x="4517" y="1379"/>
                <a:ext cx="0" cy="118"/>
              </a:xfrm>
              <a:prstGeom prst="line">
                <a:avLst/>
              </a:prstGeom>
              <a:noFill/>
              <a:ln w="19050">
                <a:solidFill>
                  <a:srgbClr val="333333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2593" name="Group 256"/>
            <p:cNvGrpSpPr/>
            <p:nvPr/>
          </p:nvGrpSpPr>
          <p:grpSpPr bwMode="auto">
            <a:xfrm>
              <a:off x="1100" y="2109"/>
              <a:ext cx="2538" cy="246"/>
              <a:chOff x="936" y="1548"/>
              <a:chExt cx="3438" cy="498"/>
            </a:xfrm>
          </p:grpSpPr>
          <p:sp>
            <p:nvSpPr>
              <p:cNvPr id="62594" name="Rectangle 257" descr="栎木"/>
              <p:cNvSpPr>
                <a:spLocks noChangeArrowheads="1"/>
              </p:cNvSpPr>
              <p:nvPr/>
            </p:nvSpPr>
            <p:spPr bwMode="auto">
              <a:xfrm>
                <a:off x="936" y="1548"/>
                <a:ext cx="2748" cy="492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zh-CN" sz="1800" b="0">
                  <a:latin typeface="Arial" panose="020B0604020202020204" pitchFamily="34" charset="0"/>
                </a:endParaRPr>
              </a:p>
            </p:txBody>
          </p:sp>
          <p:sp>
            <p:nvSpPr>
              <p:cNvPr id="62595" name="AutoShape 258" descr="栎木"/>
              <p:cNvSpPr>
                <a:spLocks noChangeArrowheads="1"/>
              </p:cNvSpPr>
              <p:nvPr/>
            </p:nvSpPr>
            <p:spPr bwMode="auto">
              <a:xfrm rot="5400000">
                <a:off x="3780" y="1452"/>
                <a:ext cx="492" cy="696"/>
              </a:xfrm>
              <a:prstGeom prst="triangle">
                <a:avLst>
                  <a:gd name="adj" fmla="val 50000"/>
                </a:avLst>
              </a:prstGeom>
              <a:blipFill dpi="0" rotWithShape="1">
                <a:blip r:embed="rId2">
                  <a:alphaModFix amt="40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</a:ln>
            </p:spPr>
            <p:txBody>
              <a:bodyPr rot="10800000" vert="eaVert" wrap="none" anchor="ctr"/>
              <a:lstStyle/>
              <a:p>
                <a:endParaRPr lang="zh-CN" altLang="zh-CN" sz="1800" b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40" name="Line 259"/>
          <p:cNvSpPr>
            <a:spLocks noChangeShapeType="1"/>
          </p:cNvSpPr>
          <p:nvPr/>
        </p:nvSpPr>
        <p:spPr bwMode="auto">
          <a:xfrm rot="-1610508" flipH="1" flipV="1">
            <a:off x="5871531" y="3820710"/>
            <a:ext cx="323849" cy="917575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1" name="Line 388"/>
          <p:cNvSpPr>
            <a:spLocks noChangeShapeType="1"/>
          </p:cNvSpPr>
          <p:nvPr/>
        </p:nvSpPr>
        <p:spPr bwMode="auto">
          <a:xfrm rot="2757892" flipV="1">
            <a:off x="6338519" y="3675453"/>
            <a:ext cx="1588" cy="12700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42" name="Picture 391" descr="u=3185689198,3543603771&amp;fm=3&amp;g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238816">
            <a:off x="5761464" y="2798359"/>
            <a:ext cx="850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" name="Line 130"/>
          <p:cNvSpPr>
            <a:spLocks noChangeShapeType="1"/>
          </p:cNvSpPr>
          <p:nvPr/>
        </p:nvSpPr>
        <p:spPr bwMode="auto">
          <a:xfrm flipV="1">
            <a:off x="6203846" y="3661959"/>
            <a:ext cx="0" cy="9525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44" name="Picture 392" descr="u=3185689198,3543603771&amp;fm=3&amp;gp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612912">
            <a:off x="6716079" y="3306360"/>
            <a:ext cx="863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Picture 393" descr="u=3185689198,3543603771&amp;fm=3&amp;gp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33515">
            <a:off x="4705247" y="3363509"/>
            <a:ext cx="86783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Text Box 397"/>
          <p:cNvSpPr txBox="1">
            <a:spLocks noChangeArrowheads="1"/>
          </p:cNvSpPr>
          <p:nvPr/>
        </p:nvSpPr>
        <p:spPr bwMode="auto">
          <a:xfrm>
            <a:off x="3553780" y="2941234"/>
            <a:ext cx="1536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</a:p>
        </p:txBody>
      </p:sp>
      <p:sp>
        <p:nvSpPr>
          <p:cNvPr id="147" name="Text Box 398"/>
          <p:cNvSpPr txBox="1">
            <a:spLocks noChangeArrowheads="1"/>
          </p:cNvSpPr>
          <p:nvPr/>
        </p:nvSpPr>
        <p:spPr bwMode="auto">
          <a:xfrm>
            <a:off x="7532378" y="2893050"/>
            <a:ext cx="1536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</a:p>
        </p:txBody>
      </p:sp>
      <p:sp>
        <p:nvSpPr>
          <p:cNvPr id="148" name="Text Box 399"/>
          <p:cNvSpPr txBox="1">
            <a:spLocks noChangeArrowheads="1"/>
          </p:cNvSpPr>
          <p:nvPr/>
        </p:nvSpPr>
        <p:spPr bwMode="auto">
          <a:xfrm>
            <a:off x="5666213" y="1933172"/>
            <a:ext cx="1536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11287" grpId="0" autoUpdateAnimBg="0"/>
      <p:bldP spid="140" grpId="0" animBg="1"/>
      <p:bldP spid="141" grpId="0" animBg="1"/>
      <p:bldP spid="143" grpId="0" animBg="1"/>
      <p:bldP spid="146" grpId="0"/>
      <p:bldP spid="147" grpId="0"/>
      <p:bldP spid="1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8639" y="2141925"/>
            <a:ext cx="3089563" cy="162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3390" y="4156110"/>
            <a:ext cx="3089563" cy="162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15"/>
          <p:cNvSpPr>
            <a:spLocks noChangeArrowheads="1"/>
          </p:cNvSpPr>
          <p:nvPr/>
        </p:nvSpPr>
        <p:spPr bwMode="auto">
          <a:xfrm>
            <a:off x="5237255" y="2156149"/>
            <a:ext cx="24389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分度值：     </a:t>
            </a:r>
          </a:p>
          <a:p>
            <a:r>
              <a:rPr lang="zh-CN" altLang="en-US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物体长度：</a:t>
            </a:r>
            <a:endParaRPr lang="zh-CN" altLang="en-U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3" name="Rectangle 16"/>
          <p:cNvSpPr>
            <a:spLocks noChangeArrowheads="1"/>
          </p:cNvSpPr>
          <p:nvPr/>
        </p:nvSpPr>
        <p:spPr bwMode="auto">
          <a:xfrm>
            <a:off x="5475191" y="4195775"/>
            <a:ext cx="2610234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分度值：     </a:t>
            </a:r>
          </a:p>
          <a:p>
            <a:r>
              <a:rPr lang="zh-CN" altLang="en-US" sz="32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物体长度：</a:t>
            </a:r>
            <a:r>
              <a:rPr lang="zh-CN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6810806" y="2156149"/>
            <a:ext cx="1775884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7129656" y="2630727"/>
            <a:ext cx="1405834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zh-CN" sz="32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2.78cm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7073662" y="4195775"/>
            <a:ext cx="1919816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7540189" y="4677157"/>
            <a:ext cx="1968500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2.7cm</a:t>
            </a:r>
          </a:p>
        </p:txBody>
      </p:sp>
      <p:sp>
        <p:nvSpPr>
          <p:cNvPr id="53258" name="Text Box 11"/>
          <p:cNvSpPr txBox="1">
            <a:spLocks noChangeArrowheads="1"/>
          </p:cNvSpPr>
          <p:nvPr/>
        </p:nvSpPr>
        <p:spPr bwMode="auto">
          <a:xfrm>
            <a:off x="1470506" y="1024919"/>
            <a:ext cx="2339493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32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（</a:t>
            </a:r>
            <a:r>
              <a:rPr kumimoji="1" lang="en-US" altLang="zh-CN" sz="3200" dirty="0">
                <a:solidFill>
                  <a:srgbClr val="FF0000"/>
                </a:solidFill>
                <a:latin typeface="宋体" panose="02010600030101010101" pitchFamily="2" charset="-122"/>
              </a:rPr>
              <a:t>5</a:t>
            </a:r>
            <a:r>
              <a:rPr kumimoji="1" lang="zh-CN" altLang="en-US" sz="3200" dirty="0">
                <a:solidFill>
                  <a:srgbClr val="FF0000"/>
                </a:solidFill>
                <a:latin typeface="宋体" panose="02010600030101010101" pitchFamily="2" charset="-122"/>
              </a:rPr>
              <a:t>）会读：</a:t>
            </a:r>
          </a:p>
        </p:txBody>
      </p:sp>
      <p:sp>
        <p:nvSpPr>
          <p:cNvPr id="53259" name="Text Box 14"/>
          <p:cNvSpPr txBox="1">
            <a:spLocks noChangeArrowheads="1"/>
          </p:cNvSpPr>
          <p:nvPr/>
        </p:nvSpPr>
        <p:spPr bwMode="auto">
          <a:xfrm>
            <a:off x="3678869" y="1068207"/>
            <a:ext cx="7172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200" dirty="0">
                <a:latin typeface="宋体" panose="02010600030101010101" pitchFamily="2" charset="-122"/>
              </a:rPr>
              <a:t>读数时，要</a:t>
            </a:r>
            <a:r>
              <a:rPr kumimoji="1"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估读</a:t>
            </a:r>
            <a:r>
              <a:rPr kumimoji="1" lang="zh-CN" altLang="en-US" sz="3200" dirty="0">
                <a:latin typeface="宋体" panose="02010600030101010101" pitchFamily="2" charset="-122"/>
              </a:rPr>
              <a:t>到分度值的</a:t>
            </a:r>
            <a:r>
              <a:rPr kumimoji="1"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下一</a:t>
            </a:r>
            <a:r>
              <a:rPr kumimoji="1" lang="zh-CN" altLang="en-US" sz="32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位</a:t>
            </a:r>
            <a:r>
              <a:rPr kumimoji="1" lang="zh-CN" altLang="en-US" sz="3200" dirty="0">
                <a:latin typeface="宋体" panose="02010600030101010101" pitchFamily="2" charset="-122"/>
              </a:rPr>
              <a:t>。</a:t>
            </a:r>
            <a:endParaRPr kumimoji="1" lang="en-US" altLang="zh-CN" sz="3200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53255" grpId="0"/>
      <p:bldP spid="53256" grpId="0"/>
      <p:bldP spid="532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1"/>
          <p:cNvSpPr txBox="1">
            <a:spLocks noChangeArrowheads="1"/>
          </p:cNvSpPr>
          <p:nvPr/>
        </p:nvSpPr>
        <p:spPr bwMode="auto">
          <a:xfrm>
            <a:off x="1241129" y="4719939"/>
            <a:ext cx="99004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准确值为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；估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读值为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；单位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zh-CN" alt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zh-CN" altLang="en-US" sz="2800" b="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5" name="Rectangle 12"/>
          <p:cNvSpPr>
            <a:spLocks noChangeArrowheads="1"/>
          </p:cNvSpPr>
          <p:nvPr/>
        </p:nvSpPr>
        <p:spPr bwMode="auto">
          <a:xfrm>
            <a:off x="1174572" y="5351784"/>
            <a:ext cx="52052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此时物体长度为：</a:t>
            </a:r>
            <a:r>
              <a:rPr lang="zh-CN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15725" name="Text Box 13"/>
          <p:cNvSpPr txBox="1">
            <a:spLocks noChangeArrowheads="1"/>
          </p:cNvSpPr>
          <p:nvPr/>
        </p:nvSpPr>
        <p:spPr bwMode="auto">
          <a:xfrm>
            <a:off x="3333171" y="4719939"/>
            <a:ext cx="10711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2.7cm</a:t>
            </a:r>
          </a:p>
        </p:txBody>
      </p:sp>
      <p:sp>
        <p:nvSpPr>
          <p:cNvPr id="115726" name="Text Box 14"/>
          <p:cNvSpPr txBox="1">
            <a:spLocks noChangeArrowheads="1"/>
          </p:cNvSpPr>
          <p:nvPr/>
        </p:nvSpPr>
        <p:spPr bwMode="auto">
          <a:xfrm>
            <a:off x="4410186" y="5297386"/>
            <a:ext cx="1250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2.78cm</a:t>
            </a:r>
          </a:p>
        </p:txBody>
      </p:sp>
      <p:sp>
        <p:nvSpPr>
          <p:cNvPr id="115727" name="Text Box 15"/>
          <p:cNvSpPr txBox="1">
            <a:spLocks noChangeArrowheads="1"/>
          </p:cNvSpPr>
          <p:nvPr/>
        </p:nvSpPr>
        <p:spPr bwMode="auto">
          <a:xfrm>
            <a:off x="9770856" y="4753513"/>
            <a:ext cx="5597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</a:p>
        </p:txBody>
      </p:sp>
      <p:sp>
        <p:nvSpPr>
          <p:cNvPr id="115728" name="Text Box 16"/>
          <p:cNvSpPr txBox="1">
            <a:spLocks noChangeArrowheads="1"/>
          </p:cNvSpPr>
          <p:nvPr/>
        </p:nvSpPr>
        <p:spPr bwMode="auto">
          <a:xfrm>
            <a:off x="6530497" y="4691958"/>
            <a:ext cx="1250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0.08cm</a:t>
            </a:r>
          </a:p>
        </p:txBody>
      </p:sp>
      <p:pic>
        <p:nvPicPr>
          <p:cNvPr id="54280" name="Picture 17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4499" y="2261786"/>
            <a:ext cx="4682083" cy="216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Text Box 19"/>
          <p:cNvSpPr txBox="1">
            <a:spLocks noChangeArrowheads="1"/>
          </p:cNvSpPr>
          <p:nvPr/>
        </p:nvSpPr>
        <p:spPr bwMode="auto">
          <a:xfrm>
            <a:off x="1241129" y="957968"/>
            <a:ext cx="10090486" cy="137268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algn="just" eaLnBrk="1" hangingPunct="1">
              <a:lnSpc>
                <a:spcPct val="130000"/>
              </a:lnSpc>
            </a:pPr>
            <a:r>
              <a:rPr kumimoji="1"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1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1"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）会记：</a:t>
            </a:r>
            <a:r>
              <a:rPr kumimoji="1"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记录的测量结果应由</a:t>
            </a:r>
            <a:r>
              <a:rPr kumimoji="1"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准确值</a:t>
            </a:r>
            <a:r>
              <a:rPr kumimoji="1"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kumimoji="1"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估读值</a:t>
            </a:r>
            <a:r>
              <a:rPr kumimoji="1"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kumimoji="1"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单位</a:t>
            </a:r>
            <a:r>
              <a:rPr kumimoji="1"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组</a:t>
            </a:r>
            <a:r>
              <a:rPr kumimoji="1" lang="zh-C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成。</a:t>
            </a:r>
            <a:endParaRPr kumimoji="1"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5" grpId="0"/>
      <p:bldP spid="115726" grpId="0"/>
      <p:bldP spid="115727" grpId="0"/>
      <p:bldP spid="1157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/>
          <p:nvPr/>
        </p:nvGrpSpPr>
        <p:grpSpPr bwMode="auto">
          <a:xfrm>
            <a:off x="1642533" y="3212332"/>
            <a:ext cx="8128000" cy="1255713"/>
            <a:chOff x="1152" y="1584"/>
            <a:chExt cx="3840" cy="791"/>
          </a:xfrm>
        </p:grpSpPr>
        <p:grpSp>
          <p:nvGrpSpPr>
            <p:cNvPr id="64515" name="Group 3"/>
            <p:cNvGrpSpPr/>
            <p:nvPr/>
          </p:nvGrpSpPr>
          <p:grpSpPr bwMode="auto">
            <a:xfrm>
              <a:off x="1152" y="1584"/>
              <a:ext cx="3840" cy="720"/>
              <a:chOff x="1152" y="1968"/>
              <a:chExt cx="3840" cy="720"/>
            </a:xfrm>
          </p:grpSpPr>
          <p:sp>
            <p:nvSpPr>
              <p:cNvPr id="64516" name="Rectangle 4"/>
              <p:cNvSpPr>
                <a:spLocks noChangeArrowheads="1"/>
              </p:cNvSpPr>
              <p:nvPr/>
            </p:nvSpPr>
            <p:spPr bwMode="auto">
              <a:xfrm>
                <a:off x="1152" y="1968"/>
                <a:ext cx="3840" cy="7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4517" name="Line 5"/>
              <p:cNvSpPr>
                <a:spLocks noChangeShapeType="1"/>
              </p:cNvSpPr>
              <p:nvPr/>
            </p:nvSpPr>
            <p:spPr bwMode="auto">
              <a:xfrm>
                <a:off x="1488" y="1968"/>
                <a:ext cx="0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18" name="Line 6"/>
              <p:cNvSpPr>
                <a:spLocks noChangeShapeType="1"/>
              </p:cNvSpPr>
              <p:nvPr/>
            </p:nvSpPr>
            <p:spPr bwMode="auto">
              <a:xfrm>
                <a:off x="1680" y="1968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19" name="Line 7"/>
              <p:cNvSpPr>
                <a:spLocks noChangeShapeType="1"/>
              </p:cNvSpPr>
              <p:nvPr/>
            </p:nvSpPr>
            <p:spPr bwMode="auto">
              <a:xfrm>
                <a:off x="1872" y="1968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20" name="Line 8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21" name="Line 9"/>
              <p:cNvSpPr>
                <a:spLocks noChangeShapeType="1"/>
              </p:cNvSpPr>
              <p:nvPr/>
            </p:nvSpPr>
            <p:spPr bwMode="auto">
              <a:xfrm>
                <a:off x="2256" y="1968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22" name="Line 10"/>
              <p:cNvSpPr>
                <a:spLocks noChangeShapeType="1"/>
              </p:cNvSpPr>
              <p:nvPr/>
            </p:nvSpPr>
            <p:spPr bwMode="auto">
              <a:xfrm>
                <a:off x="2448" y="1968"/>
                <a:ext cx="0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23" name="Line 11"/>
              <p:cNvSpPr>
                <a:spLocks noChangeShapeType="1"/>
              </p:cNvSpPr>
              <p:nvPr/>
            </p:nvSpPr>
            <p:spPr bwMode="auto">
              <a:xfrm>
                <a:off x="2640" y="1968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24" name="Line 12"/>
              <p:cNvSpPr>
                <a:spLocks noChangeShapeType="1"/>
              </p:cNvSpPr>
              <p:nvPr/>
            </p:nvSpPr>
            <p:spPr bwMode="auto">
              <a:xfrm>
                <a:off x="2832" y="1968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25" name="Line 13"/>
              <p:cNvSpPr>
                <a:spLocks noChangeShapeType="1"/>
              </p:cNvSpPr>
              <p:nvPr/>
            </p:nvSpPr>
            <p:spPr bwMode="auto">
              <a:xfrm>
                <a:off x="3024" y="1968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26" name="Line 14"/>
              <p:cNvSpPr>
                <a:spLocks noChangeShapeType="1"/>
              </p:cNvSpPr>
              <p:nvPr/>
            </p:nvSpPr>
            <p:spPr bwMode="auto">
              <a:xfrm>
                <a:off x="3216" y="1968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27" name="Line 15"/>
              <p:cNvSpPr>
                <a:spLocks noChangeShapeType="1"/>
              </p:cNvSpPr>
              <p:nvPr/>
            </p:nvSpPr>
            <p:spPr bwMode="auto">
              <a:xfrm>
                <a:off x="3408" y="1968"/>
                <a:ext cx="0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28" name="Line 16"/>
              <p:cNvSpPr>
                <a:spLocks noChangeShapeType="1"/>
              </p:cNvSpPr>
              <p:nvPr/>
            </p:nvSpPr>
            <p:spPr bwMode="auto">
              <a:xfrm>
                <a:off x="3600" y="1968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29" name="Line 17"/>
              <p:cNvSpPr>
                <a:spLocks noChangeShapeType="1"/>
              </p:cNvSpPr>
              <p:nvPr/>
            </p:nvSpPr>
            <p:spPr bwMode="auto">
              <a:xfrm>
                <a:off x="3792" y="1968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30" name="Line 18"/>
              <p:cNvSpPr>
                <a:spLocks noChangeShapeType="1"/>
              </p:cNvSpPr>
              <p:nvPr/>
            </p:nvSpPr>
            <p:spPr bwMode="auto">
              <a:xfrm>
                <a:off x="3984" y="1968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31" name="Line 19"/>
              <p:cNvSpPr>
                <a:spLocks noChangeShapeType="1"/>
              </p:cNvSpPr>
              <p:nvPr/>
            </p:nvSpPr>
            <p:spPr bwMode="auto">
              <a:xfrm>
                <a:off x="4176" y="1968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32" name="Line 20"/>
              <p:cNvSpPr>
                <a:spLocks noChangeShapeType="1"/>
              </p:cNvSpPr>
              <p:nvPr/>
            </p:nvSpPr>
            <p:spPr bwMode="auto">
              <a:xfrm>
                <a:off x="4368" y="1968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4533" name="Text Box 21"/>
            <p:cNvSpPr txBox="1">
              <a:spLocks noChangeArrowheads="1"/>
            </p:cNvSpPr>
            <p:nvPr/>
          </p:nvSpPr>
          <p:spPr bwMode="auto">
            <a:xfrm>
              <a:off x="1488" y="1920"/>
              <a:ext cx="19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36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64534" name="Text Box 22"/>
            <p:cNvSpPr txBox="1">
              <a:spLocks noChangeArrowheads="1"/>
            </p:cNvSpPr>
            <p:nvPr/>
          </p:nvSpPr>
          <p:spPr bwMode="auto">
            <a:xfrm>
              <a:off x="3408" y="1920"/>
              <a:ext cx="19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36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4535" name="Text Box 23"/>
            <p:cNvSpPr txBox="1">
              <a:spLocks noChangeArrowheads="1"/>
            </p:cNvSpPr>
            <p:nvPr/>
          </p:nvSpPr>
          <p:spPr bwMode="auto">
            <a:xfrm>
              <a:off x="1824" y="1968"/>
              <a:ext cx="35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3600">
                  <a:latin typeface="Times New Roman" panose="02020603050405020304" pitchFamily="18" charset="0"/>
                </a:rPr>
                <a:t>cm</a:t>
              </a:r>
            </a:p>
          </p:txBody>
        </p:sp>
      </p:grpSp>
      <p:sp>
        <p:nvSpPr>
          <p:cNvPr id="64536" name="Rectangle 24"/>
          <p:cNvSpPr>
            <a:spLocks noChangeArrowheads="1"/>
          </p:cNvSpPr>
          <p:nvPr/>
        </p:nvSpPr>
        <p:spPr bwMode="auto">
          <a:xfrm>
            <a:off x="2351617" y="1843906"/>
            <a:ext cx="4470400" cy="1371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4964108" y="4775693"/>
            <a:ext cx="27882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1.10</a:t>
            </a:r>
          </a:p>
        </p:txBody>
      </p:sp>
      <p:sp>
        <p:nvSpPr>
          <p:cNvPr id="64541" name="Rectangle 29"/>
          <p:cNvSpPr>
            <a:spLocks noChangeArrowheads="1"/>
          </p:cNvSpPr>
          <p:nvPr/>
        </p:nvSpPr>
        <p:spPr bwMode="auto">
          <a:xfrm>
            <a:off x="1162019" y="4730269"/>
            <a:ext cx="65678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木块</a:t>
            </a:r>
            <a:r>
              <a:rPr kumimoji="1" lang="en-US" altLang="zh-CN" sz="4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kumimoji="1"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的长度是</a:t>
            </a:r>
            <a:r>
              <a:rPr kumimoji="1"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_______</a:t>
            </a:r>
            <a:r>
              <a:rPr kumimoji="1" lang="en-US" altLang="zh-CN" sz="4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cm</a:t>
            </a:r>
            <a:r>
              <a:rPr kumimoji="1" lang="zh-CN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。</a:t>
            </a:r>
            <a:endParaRPr kumimoji="1" lang="en-US" altLang="zh-CN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44" name="Text Box 4"/>
          <p:cNvSpPr txBox="1">
            <a:spLocks noChangeArrowheads="1"/>
          </p:cNvSpPr>
          <p:nvPr/>
        </p:nvSpPr>
        <p:spPr bwMode="auto">
          <a:xfrm>
            <a:off x="1438913" y="912798"/>
            <a:ext cx="54938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66CC"/>
                </a:solidFill>
                <a:latin typeface="宋体" panose="02010600030101010101" pitchFamily="2" charset="-122"/>
              </a:rPr>
              <a:t>[</a:t>
            </a:r>
            <a:r>
              <a:rPr lang="zh-CN" altLang="en-US" sz="3600" dirty="0">
                <a:solidFill>
                  <a:srgbClr val="0066CC"/>
                </a:solidFill>
                <a:latin typeface="宋体" panose="02010600030101010101" pitchFamily="2" charset="-122"/>
              </a:rPr>
              <a:t>练一练</a:t>
            </a:r>
            <a:r>
              <a:rPr lang="en-US" altLang="zh-CN" sz="3600" dirty="0">
                <a:solidFill>
                  <a:srgbClr val="0066CC"/>
                </a:solidFill>
                <a:latin typeface="宋体" panose="02010600030101010101" pitchFamily="2" charset="-122"/>
              </a:rPr>
              <a:t>]</a:t>
            </a:r>
            <a:r>
              <a:rPr lang="zh-CN" altLang="en-US" sz="3600" dirty="0">
                <a:solidFill>
                  <a:srgbClr val="0066CC"/>
                </a:solidFill>
                <a:latin typeface="宋体" panose="02010600030101010101" pitchFamily="2" charset="-122"/>
              </a:rPr>
              <a:t>读</a:t>
            </a:r>
            <a:r>
              <a:rPr lang="zh-CN" altLang="en-US" sz="3600" dirty="0" smtClean="0">
                <a:solidFill>
                  <a:srgbClr val="0066CC"/>
                </a:solidFill>
                <a:latin typeface="宋体" panose="02010600030101010101" pitchFamily="2" charset="-122"/>
              </a:rPr>
              <a:t>出木块</a:t>
            </a:r>
            <a:r>
              <a:rPr lang="en-US" altLang="zh-CN" sz="3600" dirty="0" smtClean="0">
                <a:solidFill>
                  <a:srgbClr val="0066CC"/>
                </a:solidFill>
                <a:latin typeface="宋体" panose="02010600030101010101" pitchFamily="2" charset="-122"/>
              </a:rPr>
              <a:t>A</a:t>
            </a:r>
            <a:r>
              <a:rPr lang="zh-CN" altLang="en-US" sz="3600" dirty="0" smtClean="0">
                <a:solidFill>
                  <a:srgbClr val="0066CC"/>
                </a:solidFill>
                <a:latin typeface="宋体" panose="02010600030101010101" pitchFamily="2" charset="-122"/>
              </a:rPr>
              <a:t>的</a:t>
            </a:r>
            <a:r>
              <a:rPr lang="zh-CN" altLang="en-US" sz="3600" dirty="0">
                <a:solidFill>
                  <a:srgbClr val="0066CC"/>
                </a:solidFill>
                <a:latin typeface="宋体" panose="02010600030101010101" pitchFamily="2" charset="-122"/>
              </a:rPr>
              <a:t>长度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23335" y="2268096"/>
            <a:ext cx="7269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" descr="E:\导入资料\负责系列\2016-2017\全练\教师素材2016.2.20\教师素材\5化学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5237" y="2143917"/>
            <a:ext cx="2638425" cy="25701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up 3"/>
          <p:cNvGrpSpPr/>
          <p:nvPr/>
        </p:nvGrpSpPr>
        <p:grpSpPr bwMode="auto">
          <a:xfrm>
            <a:off x="478711" y="0"/>
            <a:ext cx="2518489" cy="1152525"/>
            <a:chOff x="0" y="0"/>
            <a:chExt cx="783" cy="540"/>
          </a:xfrm>
        </p:grpSpPr>
        <p:pic>
          <p:nvPicPr>
            <p:cNvPr id="41" name="Picture 4" descr="b_ED638BDFA71AF4BE996921E1CFA3F82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8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WordArt 5"/>
            <p:cNvSpPr>
              <a:spLocks noChangeArrowheads="1" noChangeShapeType="1"/>
            </p:cNvSpPr>
            <p:nvPr/>
          </p:nvSpPr>
          <p:spPr bwMode="auto">
            <a:xfrm>
              <a:off x="267" y="136"/>
              <a:ext cx="516" cy="2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3200" b="1" dirty="0">
                  <a:ln w="9525" cmpd="sng">
                    <a:solidFill>
                      <a:srgbClr val="FFCC00"/>
                    </a:solidFill>
                    <a:rou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5000"/>
                      </a:srgbClr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</a:rPr>
                <a:t>训练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44094" y="1443840"/>
            <a:ext cx="814270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．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会使用恰当</a:t>
            </a:r>
            <a:r>
              <a:rPr lang="zh-CN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的工具测量长度，知道如何规范地测量长度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。</a:t>
            </a:r>
            <a:endParaRPr lang="en-US" altLang="zh-CN" sz="28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方正兰亭黑_GB18030" panose="02000000000000000000" charset="-122"/>
              <a:cs typeface="Times New Roman" panose="02020603050405020304" pitchFamily="18" charset="0"/>
            </a:endParaRPr>
          </a:p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．能通过日常经验、物品或自然现象粗略估测长度。</a:t>
            </a:r>
            <a:endParaRPr lang="en-US" altLang="zh-CN" sz="28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方正兰亭黑_GB18030" panose="02000000000000000000" charset="-122"/>
              <a:cs typeface="Times New Roman" panose="02020603050405020304" pitchFamily="18" charset="0"/>
            </a:endParaRPr>
          </a:p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．了解计量长度的工具及其变化的过程。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方正兰亭黑_GB18030" panose="02000000000000000000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4500" y="52556"/>
            <a:ext cx="3405188" cy="1003300"/>
            <a:chOff x="444500" y="6350"/>
            <a:chExt cx="3405188" cy="1003300"/>
          </a:xfrm>
        </p:grpSpPr>
        <p:pic>
          <p:nvPicPr>
            <p:cNvPr id="6147" name="图片 14" descr="标题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" y="6350"/>
              <a:ext cx="1003300" cy="100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48" name="组合 16"/>
            <p:cNvGrpSpPr/>
            <p:nvPr/>
          </p:nvGrpSpPr>
          <p:grpSpPr bwMode="auto">
            <a:xfrm>
              <a:off x="736600" y="222250"/>
              <a:ext cx="3113088" cy="646113"/>
              <a:chOff x="1161" y="963"/>
              <a:chExt cx="4902" cy="1016"/>
            </a:xfrm>
          </p:grpSpPr>
          <p:sp>
            <p:nvSpPr>
              <p:cNvPr id="6152" name="TextBox 2"/>
              <p:cNvSpPr txBox="1">
                <a:spLocks noChangeArrowheads="1"/>
              </p:cNvSpPr>
              <p:nvPr/>
            </p:nvSpPr>
            <p:spPr bwMode="auto">
              <a:xfrm>
                <a:off x="1900" y="963"/>
                <a:ext cx="3768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3600" b="1">
                    <a:solidFill>
                      <a:srgbClr val="009FB9"/>
                    </a:solidFill>
                  </a:rPr>
                  <a:t>学 习 目 标</a:t>
                </a: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>
                <a:off x="1161" y="1879"/>
                <a:ext cx="4902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0" name="Picture 3" descr="E:\导入资料\负责系列\2016-2017\全练\教师素材2016.2.20\教师素材\5化学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25237" y="2143917"/>
            <a:ext cx="2638425" cy="25701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329065" y="1243705"/>
            <a:ext cx="8464932" cy="128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 dirty="0">
                <a:latin typeface="宋体" panose="02010600030101010101" pitchFamily="2" charset="-122"/>
              </a:rPr>
              <a:t>　　</a:t>
            </a:r>
            <a:r>
              <a:rPr lang="en-US" altLang="zh-CN" sz="3200" dirty="0">
                <a:latin typeface="宋体" panose="02010600030101010101" pitchFamily="2" charset="-122"/>
              </a:rPr>
              <a:t>[</a:t>
            </a:r>
            <a:r>
              <a:rPr lang="zh-CN" altLang="en-US" sz="3200" dirty="0">
                <a:latin typeface="宋体" panose="02010600030101010101" pitchFamily="2" charset="-122"/>
              </a:rPr>
              <a:t>小实验</a:t>
            </a:r>
            <a:r>
              <a:rPr lang="en-US" altLang="zh-CN" sz="3200" dirty="0">
                <a:latin typeface="宋体" panose="02010600030101010101" pitchFamily="2" charset="-122"/>
              </a:rPr>
              <a:t>]</a:t>
            </a:r>
            <a:r>
              <a:rPr lang="zh-CN" altLang="en-US" sz="3200" dirty="0">
                <a:latin typeface="宋体" panose="02010600030101010101" pitchFamily="2" charset="-122"/>
              </a:rPr>
              <a:t>使用刻度尺</a:t>
            </a:r>
            <a:r>
              <a:rPr lang="zh-CN" altLang="en-US" sz="3200" dirty="0" smtClean="0">
                <a:latin typeface="宋体" panose="02010600030101010101" pitchFamily="2" charset="-122"/>
              </a:rPr>
              <a:t>测量</a:t>
            </a:r>
            <a:r>
              <a:rPr lang="zh-CN" altLang="en-US" sz="3200" dirty="0">
                <a:latin typeface="宋体" panose="02010600030101010101" pitchFamily="2" charset="-122"/>
              </a:rPr>
              <a:t>物理课本</a:t>
            </a:r>
            <a:r>
              <a:rPr lang="zh-CN" altLang="en-US" sz="3200" dirty="0" smtClean="0">
                <a:latin typeface="宋体" panose="02010600030101010101" pitchFamily="2" charset="-122"/>
              </a:rPr>
              <a:t>和作业本的</a:t>
            </a:r>
            <a:r>
              <a:rPr lang="zh-CN" altLang="en-US" sz="3200" dirty="0">
                <a:latin typeface="宋体" panose="02010600030101010101" pitchFamily="2" charset="-122"/>
              </a:rPr>
              <a:t>长度和</a:t>
            </a:r>
            <a:r>
              <a:rPr lang="zh-CN" altLang="en-US" sz="3200" dirty="0" smtClean="0">
                <a:latin typeface="宋体" panose="02010600030101010101" pitchFamily="2" charset="-122"/>
              </a:rPr>
              <a:t>宽度</a:t>
            </a:r>
            <a:endParaRPr lang="zh-CN" altLang="en-US" sz="3200" dirty="0">
              <a:latin typeface="宋体" panose="02010600030101010101" pitchFamily="2" charset="-122"/>
            </a:endParaRPr>
          </a:p>
        </p:txBody>
      </p:sp>
      <p:graphicFrame>
        <p:nvGraphicFramePr>
          <p:cNvPr id="14375" name="Group 39"/>
          <p:cNvGraphicFramePr>
            <a:graphicFrameLocks noGrp="1"/>
          </p:cNvGraphicFramePr>
          <p:nvPr/>
        </p:nvGraphicFramePr>
        <p:xfrm>
          <a:off x="2148290" y="2810377"/>
          <a:ext cx="7381301" cy="2084389"/>
        </p:xfrm>
        <a:graphic>
          <a:graphicData uri="http://schemas.openxmlformats.org/drawingml/2006/table">
            <a:tbl>
              <a:tblPr/>
              <a:tblGrid>
                <a:gridCol w="2459908"/>
                <a:gridCol w="2461485"/>
                <a:gridCol w="2459908"/>
              </a:tblGrid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测量对象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长  度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宽  度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课  本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作业本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圆角矩形 243724"/>
          <p:cNvSpPr>
            <a:spLocks noChangeArrowheads="1"/>
          </p:cNvSpPr>
          <p:nvPr/>
        </p:nvSpPr>
        <p:spPr bwMode="auto">
          <a:xfrm>
            <a:off x="1200151" y="1150225"/>
            <a:ext cx="10098616" cy="4255143"/>
          </a:xfrm>
          <a:prstGeom prst="roundRect">
            <a:avLst>
              <a:gd name="adj" fmla="val 3801"/>
            </a:avLst>
          </a:prstGeom>
          <a:gradFill rotWithShape="1">
            <a:gsLst>
              <a:gs pos="0">
                <a:srgbClr val="BAECFE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rgbClr val="000080"/>
            </a:solidFill>
            <a:round/>
            <a:tailEnd type="none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58" name="矩形 243718"/>
          <p:cNvSpPr>
            <a:spLocks noChangeArrowheads="1"/>
          </p:cNvSpPr>
          <p:nvPr/>
        </p:nvSpPr>
        <p:spPr bwMode="auto">
          <a:xfrm>
            <a:off x="1238251" y="1863014"/>
            <a:ext cx="5433483" cy="320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楷体_GB2312" pitchFamily="49" charset="-122"/>
              </a:rPr>
              <a:t>原子的半径</a:t>
            </a:r>
          </a:p>
          <a:p>
            <a:pPr>
              <a:lnSpc>
                <a:spcPct val="16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楷体_GB2312" pitchFamily="49" charset="-122"/>
              </a:rPr>
              <a:t>链球菌的半径</a:t>
            </a:r>
          </a:p>
          <a:p>
            <a:pPr>
              <a:lnSpc>
                <a:spcPct val="16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楷体_GB2312" pitchFamily="49" charset="-122"/>
              </a:rPr>
              <a:t>人头发的直径</a:t>
            </a:r>
          </a:p>
          <a:p>
            <a:pPr>
              <a:lnSpc>
                <a:spcPct val="16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楷体_GB2312" pitchFamily="49" charset="-122"/>
              </a:rPr>
              <a:t>一张纸的厚度</a:t>
            </a:r>
          </a:p>
          <a:p>
            <a:pPr>
              <a:lnSpc>
                <a:spcPct val="16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楷体_GB2312" pitchFamily="49" charset="-122"/>
              </a:rPr>
              <a:t>我国铁道的标准轨</a:t>
            </a:r>
            <a:r>
              <a:rPr lang="zh-CN" altLang="en-US" sz="2600" b="1" dirty="0" smtClean="0">
                <a:latin typeface="Times New Roman" panose="02020603050405020304" pitchFamily="18" charset="0"/>
                <a:ea typeface="楷体_GB2312" pitchFamily="49" charset="-122"/>
              </a:rPr>
              <a:t>距</a:t>
            </a:r>
            <a:endParaRPr lang="zh-CN" altLang="en-US" sz="26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9459" name="矩形 243722"/>
          <p:cNvSpPr>
            <a:spLocks noChangeArrowheads="1"/>
          </p:cNvSpPr>
          <p:nvPr/>
        </p:nvSpPr>
        <p:spPr bwMode="auto">
          <a:xfrm>
            <a:off x="8017934" y="1928101"/>
            <a:ext cx="3839633" cy="321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600" b="1" dirty="0">
                <a:latin typeface="宋体" panose="02010600030101010101" pitchFamily="2" charset="-122"/>
              </a:rPr>
              <a:t>(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0.5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～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600" b="1" dirty="0">
                <a:latin typeface="宋体" panose="02010600030101010101" pitchFamily="2" charset="-122"/>
              </a:rPr>
              <a:t>)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×10</a:t>
            </a:r>
            <a:r>
              <a:rPr lang="en-US" altLang="zh-CN" sz="2600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600" b="1" baseline="30000" dirty="0"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</a:p>
          <a:p>
            <a:pPr>
              <a:lnSpc>
                <a:spcPct val="160000"/>
              </a:lnSpc>
            </a:pPr>
            <a:r>
              <a:rPr lang="en-US" altLang="zh-CN" sz="2600" b="1" dirty="0">
                <a:latin typeface="宋体" panose="02010600030101010101" pitchFamily="2" charset="-122"/>
              </a:rPr>
              <a:t>(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～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en-US" altLang="zh-CN" sz="2600" b="1" dirty="0">
                <a:latin typeface="宋体" panose="02010600030101010101" pitchFamily="2" charset="-122"/>
              </a:rPr>
              <a:t>)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×10</a:t>
            </a:r>
            <a:r>
              <a:rPr lang="en-US" altLang="zh-CN" sz="2600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600" b="1" baseline="30000" dirty="0">
                <a:latin typeface="Times New Roman" panose="02020603050405020304" pitchFamily="18" charset="0"/>
                <a:ea typeface="黑体" panose="02010609060101010101" pitchFamily="49" charset="-122"/>
              </a:rPr>
              <a:t>7</a:t>
            </a:r>
          </a:p>
          <a:p>
            <a:pPr>
              <a:lnSpc>
                <a:spcPct val="16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楷体_GB2312" pitchFamily="49" charset="-122"/>
              </a:rPr>
              <a:t>约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7×10</a:t>
            </a:r>
            <a:r>
              <a:rPr lang="en-US" altLang="zh-CN" sz="2600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600" b="1" baseline="30000" dirty="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</a:p>
          <a:p>
            <a:pPr>
              <a:lnSpc>
                <a:spcPct val="16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楷体_GB2312" pitchFamily="49" charset="-122"/>
              </a:rPr>
              <a:t>约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en-US" altLang="zh-CN" sz="2600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altLang="zh-CN" sz="2600" b="1" baseline="30000" dirty="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60000"/>
              </a:lnSpc>
            </a:pPr>
            <a:r>
              <a:rPr lang="en-US" altLang="zh-CN" sz="26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1.435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460" name="矩形 243723"/>
          <p:cNvSpPr>
            <a:spLocks noChangeArrowheads="1"/>
          </p:cNvSpPr>
          <p:nvPr/>
        </p:nvSpPr>
        <p:spPr bwMode="auto">
          <a:xfrm>
            <a:off x="4078818" y="1451850"/>
            <a:ext cx="4705349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zh-CN" altLang="en-US" sz="2600" b="1">
                <a:latin typeface="Times New Roman" panose="02020603050405020304" pitchFamily="18" charset="0"/>
                <a:ea typeface="黑体" panose="02010609060101010101" pitchFamily="49" charset="-122"/>
              </a:rPr>
              <a:t>一些长度和距离 </a:t>
            </a:r>
            <a:r>
              <a:rPr lang="en-US" altLang="zh-CN" sz="2600" b="1" i="1"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en-US" altLang="zh-CN" sz="2600" b="1">
                <a:latin typeface="宋体" panose="02010600030101010101" pitchFamily="2" charset="-122"/>
              </a:rPr>
              <a:t>/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</a:p>
        </p:txBody>
      </p:sp>
      <p:grpSp>
        <p:nvGrpSpPr>
          <p:cNvPr id="19461" name="组合 243725"/>
          <p:cNvGrpSpPr/>
          <p:nvPr/>
        </p:nvGrpSpPr>
        <p:grpSpPr bwMode="auto">
          <a:xfrm>
            <a:off x="719667" y="716838"/>
            <a:ext cx="3776133" cy="792162"/>
            <a:chOff x="2366" y="708"/>
            <a:chExt cx="1784" cy="499"/>
          </a:xfrm>
        </p:grpSpPr>
        <p:sp>
          <p:nvSpPr>
            <p:cNvPr id="19462" name="圆角矩形 243726"/>
            <p:cNvSpPr>
              <a:spLocks noChangeArrowheads="1"/>
            </p:cNvSpPr>
            <p:nvPr/>
          </p:nvSpPr>
          <p:spPr bwMode="auto">
            <a:xfrm>
              <a:off x="2607" y="789"/>
              <a:ext cx="1543" cy="3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100000">
                  <a:srgbClr val="A7FFFF"/>
                </a:gs>
              </a:gsLst>
              <a:lin ang="5400000" scaled="1"/>
            </a:gradFill>
            <a:ln w="12700">
              <a:solidFill>
                <a:srgbClr val="0033CC"/>
              </a:solidFill>
              <a:rou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3" name="矩形 243727"/>
            <p:cNvSpPr>
              <a:spLocks noChangeArrowheads="1"/>
            </p:cNvSpPr>
            <p:nvPr/>
          </p:nvSpPr>
          <p:spPr bwMode="auto">
            <a:xfrm>
              <a:off x="2851" y="770"/>
              <a:ext cx="128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科学小资料</a:t>
              </a:r>
            </a:p>
          </p:txBody>
        </p:sp>
        <p:pic>
          <p:nvPicPr>
            <p:cNvPr id="19464" name="图片 243728" descr="科学小资料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6" y="708"/>
              <a:ext cx="460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圆角矩形 244737"/>
          <p:cNvSpPr>
            <a:spLocks noChangeArrowheads="1"/>
          </p:cNvSpPr>
          <p:nvPr/>
        </p:nvSpPr>
        <p:spPr bwMode="auto">
          <a:xfrm>
            <a:off x="1200151" y="1171600"/>
            <a:ext cx="10098616" cy="4078288"/>
          </a:xfrm>
          <a:prstGeom prst="roundRect">
            <a:avLst>
              <a:gd name="adj" fmla="val 3801"/>
            </a:avLst>
          </a:prstGeom>
          <a:gradFill rotWithShape="1">
            <a:gsLst>
              <a:gs pos="0">
                <a:srgbClr val="BAECFE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rgbClr val="000080"/>
            </a:solidFill>
            <a:round/>
            <a:tailEnd type="none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2" name="矩形 244742"/>
          <p:cNvSpPr>
            <a:spLocks noChangeArrowheads="1"/>
          </p:cNvSpPr>
          <p:nvPr/>
        </p:nvSpPr>
        <p:spPr bwMode="auto">
          <a:xfrm>
            <a:off x="1238251" y="1884388"/>
            <a:ext cx="5433483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楷体_GB2312" pitchFamily="49" charset="-122"/>
              </a:rPr>
              <a:t>珠穆朗玛</a:t>
            </a:r>
            <a:r>
              <a:rPr lang="zh-CN" altLang="en-US" sz="2600" b="1" dirty="0" smtClean="0">
                <a:latin typeface="Times New Roman" panose="02020603050405020304" pitchFamily="18" charset="0"/>
                <a:ea typeface="楷体_GB2312" pitchFamily="49" charset="-122"/>
              </a:rPr>
              <a:t>峰海</a:t>
            </a:r>
            <a:r>
              <a:rPr lang="zh-CN" altLang="en-US" sz="2600" b="1" dirty="0">
                <a:latin typeface="Times New Roman" panose="02020603050405020304" pitchFamily="18" charset="0"/>
                <a:ea typeface="楷体_GB2312" pitchFamily="49" charset="-122"/>
              </a:rPr>
              <a:t>拔高度</a:t>
            </a:r>
          </a:p>
          <a:p>
            <a:pPr>
              <a:lnSpc>
                <a:spcPct val="16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楷体_GB2312" pitchFamily="49" charset="-122"/>
              </a:rPr>
              <a:t>地</a:t>
            </a:r>
            <a:r>
              <a:rPr lang="zh-CN" altLang="en-US" sz="2600" b="1" dirty="0" smtClean="0">
                <a:latin typeface="Times New Roman" panose="02020603050405020304" pitchFamily="18" charset="0"/>
                <a:ea typeface="楷体_GB2312" pitchFamily="49" charset="-122"/>
              </a:rPr>
              <a:t>球半</a:t>
            </a:r>
            <a:r>
              <a:rPr lang="zh-CN" altLang="en-US" sz="2600" b="1" dirty="0">
                <a:latin typeface="Times New Roman" panose="02020603050405020304" pitchFamily="18" charset="0"/>
                <a:ea typeface="楷体_GB2312" pitchFamily="49" charset="-122"/>
              </a:rPr>
              <a:t>径</a:t>
            </a:r>
          </a:p>
          <a:p>
            <a:pPr>
              <a:lnSpc>
                <a:spcPct val="16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楷体_GB2312" pitchFamily="49" charset="-122"/>
              </a:rPr>
              <a:t>地球到月</a:t>
            </a:r>
            <a:r>
              <a:rPr lang="zh-CN" altLang="en-US" sz="2600" b="1" dirty="0" smtClean="0">
                <a:latin typeface="Times New Roman" panose="02020603050405020304" pitchFamily="18" charset="0"/>
                <a:ea typeface="楷体_GB2312" pitchFamily="49" charset="-122"/>
              </a:rPr>
              <a:t>球平均距</a:t>
            </a:r>
            <a:r>
              <a:rPr lang="zh-CN" altLang="en-US" sz="2600" b="1" dirty="0">
                <a:latin typeface="Times New Roman" panose="02020603050405020304" pitchFamily="18" charset="0"/>
                <a:ea typeface="楷体_GB2312" pitchFamily="49" charset="-122"/>
              </a:rPr>
              <a:t>离</a:t>
            </a:r>
          </a:p>
          <a:p>
            <a:pPr>
              <a:lnSpc>
                <a:spcPct val="16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楷体_GB2312" pitchFamily="49" charset="-122"/>
              </a:rPr>
              <a:t>太</a:t>
            </a:r>
            <a:r>
              <a:rPr lang="zh-CN" altLang="en-US" sz="2600" b="1" dirty="0" smtClean="0">
                <a:latin typeface="Times New Roman" panose="02020603050405020304" pitchFamily="18" charset="0"/>
                <a:ea typeface="楷体_GB2312" pitchFamily="49" charset="-122"/>
              </a:rPr>
              <a:t>阳半</a:t>
            </a:r>
            <a:r>
              <a:rPr lang="zh-CN" altLang="en-US" sz="2600" b="1" dirty="0">
                <a:latin typeface="Times New Roman" panose="02020603050405020304" pitchFamily="18" charset="0"/>
                <a:ea typeface="楷体_GB2312" pitchFamily="49" charset="-122"/>
              </a:rPr>
              <a:t>径</a:t>
            </a:r>
          </a:p>
          <a:p>
            <a:pPr>
              <a:lnSpc>
                <a:spcPct val="16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楷体_GB2312" pitchFamily="49" charset="-122"/>
              </a:rPr>
              <a:t>银河</a:t>
            </a:r>
            <a:r>
              <a:rPr lang="zh-CN" altLang="en-US" sz="2600" b="1" dirty="0" smtClean="0">
                <a:latin typeface="Times New Roman" panose="02020603050405020304" pitchFamily="18" charset="0"/>
                <a:ea typeface="楷体_GB2312" pitchFamily="49" charset="-122"/>
              </a:rPr>
              <a:t>系半</a:t>
            </a:r>
            <a:r>
              <a:rPr lang="zh-CN" altLang="en-US" sz="2600" b="1" dirty="0">
                <a:latin typeface="Times New Roman" panose="02020603050405020304" pitchFamily="18" charset="0"/>
                <a:ea typeface="楷体_GB2312" pitchFamily="49" charset="-122"/>
              </a:rPr>
              <a:t>径</a:t>
            </a:r>
          </a:p>
        </p:txBody>
      </p:sp>
      <p:sp>
        <p:nvSpPr>
          <p:cNvPr id="20483" name="矩形 244743"/>
          <p:cNvSpPr>
            <a:spLocks noChangeArrowheads="1"/>
          </p:cNvSpPr>
          <p:nvPr/>
        </p:nvSpPr>
        <p:spPr bwMode="auto">
          <a:xfrm>
            <a:off x="8017934" y="1949475"/>
            <a:ext cx="3839633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6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8 844.43</a:t>
            </a:r>
          </a:p>
          <a:p>
            <a:pPr>
              <a:lnSpc>
                <a:spcPct val="160000"/>
              </a:lnSpc>
            </a:pPr>
            <a:r>
              <a:rPr lang="en-US" altLang="zh-CN" sz="26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6.4×10</a:t>
            </a:r>
            <a:r>
              <a:rPr lang="en-US" altLang="zh-CN" sz="2600" b="1" baseline="300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6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3.8×10</a:t>
            </a:r>
            <a:r>
              <a:rPr lang="en-US" altLang="zh-CN" sz="2600" b="1" baseline="30000" dirty="0">
                <a:latin typeface="Times New Roman" panose="02020603050405020304" pitchFamily="18" charset="0"/>
                <a:ea typeface="黑体" panose="02010609060101010101" pitchFamily="49" charset="-122"/>
              </a:rPr>
              <a:t>8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6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7×10</a:t>
            </a:r>
            <a:r>
              <a:rPr lang="en-US" altLang="zh-CN" sz="2600" b="1" baseline="30000" dirty="0">
                <a:latin typeface="Times New Roman" panose="02020603050405020304" pitchFamily="18" charset="0"/>
                <a:ea typeface="黑体" panose="02010609060101010101" pitchFamily="49" charset="-122"/>
              </a:rPr>
              <a:t>8</a:t>
            </a:r>
          </a:p>
          <a:p>
            <a:pPr>
              <a:lnSpc>
                <a:spcPct val="160000"/>
              </a:lnSpc>
            </a:pPr>
            <a:r>
              <a:rPr lang="en-US" altLang="zh-CN" sz="26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7.6×10</a:t>
            </a:r>
            <a:r>
              <a:rPr lang="en-US" altLang="zh-CN" sz="2600" b="1" baseline="300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20</a:t>
            </a:r>
            <a:endParaRPr lang="en-US" altLang="zh-CN" sz="2600" b="1" baseline="30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484" name="矩形 244744"/>
          <p:cNvSpPr>
            <a:spLocks noChangeArrowheads="1"/>
          </p:cNvSpPr>
          <p:nvPr/>
        </p:nvSpPr>
        <p:spPr bwMode="auto">
          <a:xfrm>
            <a:off x="4078818" y="1401788"/>
            <a:ext cx="4705349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一些长度和距离 </a:t>
            </a:r>
            <a:r>
              <a:rPr lang="en-US" altLang="zh-CN" sz="26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en-US" altLang="zh-CN" sz="2600" b="1" dirty="0">
                <a:latin typeface="宋体" panose="02010600030101010101" pitchFamily="2" charset="-122"/>
              </a:rPr>
              <a:t>/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</a:p>
        </p:txBody>
      </p:sp>
      <p:grpSp>
        <p:nvGrpSpPr>
          <p:cNvPr id="20485" name="组合 244745"/>
          <p:cNvGrpSpPr/>
          <p:nvPr/>
        </p:nvGrpSpPr>
        <p:grpSpPr bwMode="auto">
          <a:xfrm>
            <a:off x="719667" y="738213"/>
            <a:ext cx="3776133" cy="792162"/>
            <a:chOff x="2366" y="708"/>
            <a:chExt cx="1784" cy="499"/>
          </a:xfrm>
        </p:grpSpPr>
        <p:sp>
          <p:nvSpPr>
            <p:cNvPr id="20486" name="圆角矩形 244746"/>
            <p:cNvSpPr>
              <a:spLocks noChangeArrowheads="1"/>
            </p:cNvSpPr>
            <p:nvPr/>
          </p:nvSpPr>
          <p:spPr bwMode="auto">
            <a:xfrm>
              <a:off x="2607" y="789"/>
              <a:ext cx="1543" cy="3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100000">
                  <a:srgbClr val="A7FFFF"/>
                </a:gs>
              </a:gsLst>
              <a:lin ang="5400000" scaled="1"/>
            </a:gradFill>
            <a:ln w="12700">
              <a:solidFill>
                <a:srgbClr val="0033CC"/>
              </a:solidFill>
              <a:rou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7" name="矩形 244747"/>
            <p:cNvSpPr>
              <a:spLocks noChangeArrowheads="1"/>
            </p:cNvSpPr>
            <p:nvPr/>
          </p:nvSpPr>
          <p:spPr bwMode="auto">
            <a:xfrm>
              <a:off x="2851" y="770"/>
              <a:ext cx="128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rgbClr val="000099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科学小资料</a:t>
              </a:r>
            </a:p>
          </p:txBody>
        </p:sp>
        <p:pic>
          <p:nvPicPr>
            <p:cNvPr id="20488" name="图片 244748" descr="科学小资料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6" y="708"/>
              <a:ext cx="460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9" name="矩形 244749"/>
          <p:cNvSpPr>
            <a:spLocks noChangeArrowheads="1"/>
          </p:cNvSpPr>
          <p:nvPr/>
        </p:nvSpPr>
        <p:spPr bwMode="auto">
          <a:xfrm>
            <a:off x="9766301" y="666775"/>
            <a:ext cx="141816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zh-CN" altLang="en-US" sz="2600" b="1">
                <a:latin typeface="Times New Roman" panose="02020603050405020304" pitchFamily="18" charset="0"/>
                <a:ea typeface="黑体" panose="02010609060101010101" pitchFamily="49" charset="-122"/>
              </a:rPr>
              <a:t>续表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237577"/>
          <p:cNvSpPr>
            <a:spLocks noChangeArrowheads="1"/>
          </p:cNvSpPr>
          <p:nvPr/>
        </p:nvSpPr>
        <p:spPr bwMode="auto">
          <a:xfrm>
            <a:off x="3845006" y="1699025"/>
            <a:ext cx="2138134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有趣的人体尺度</a:t>
            </a:r>
          </a:p>
        </p:txBody>
      </p:sp>
      <p:sp>
        <p:nvSpPr>
          <p:cNvPr id="34818" name="矩形 237569"/>
          <p:cNvSpPr>
            <a:spLocks noChangeArrowheads="1"/>
          </p:cNvSpPr>
          <p:nvPr/>
        </p:nvSpPr>
        <p:spPr bwMode="auto">
          <a:xfrm>
            <a:off x="722086" y="2169226"/>
            <a:ext cx="7652658" cy="240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古代中国、古埃及、古罗马，不管是东方文化还是西方文化，最早的尺子都来源于人体，这是为什么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你也许会说用身上的尺子方便呗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!  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这当然是主要的。但是，还有一个更深一层的原因，那就是人体各部分的尺寸有着一定规律，不信，咱们试试看。</a:t>
            </a:r>
          </a:p>
        </p:txBody>
      </p:sp>
      <p:grpSp>
        <p:nvGrpSpPr>
          <p:cNvPr id="34819" name="组合 237583"/>
          <p:cNvGrpSpPr/>
          <p:nvPr/>
        </p:nvGrpSpPr>
        <p:grpSpPr bwMode="auto">
          <a:xfrm>
            <a:off x="1342428" y="710088"/>
            <a:ext cx="2997200" cy="792162"/>
            <a:chOff x="2366" y="708"/>
            <a:chExt cx="1416" cy="499"/>
          </a:xfrm>
        </p:grpSpPr>
        <p:sp>
          <p:nvSpPr>
            <p:cNvPr id="34820" name="圆角矩形 237584"/>
            <p:cNvSpPr>
              <a:spLocks noChangeArrowheads="1"/>
            </p:cNvSpPr>
            <p:nvPr/>
          </p:nvSpPr>
          <p:spPr bwMode="auto">
            <a:xfrm>
              <a:off x="2607" y="789"/>
              <a:ext cx="1113" cy="3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100000">
                  <a:srgbClr val="A7FFFF"/>
                </a:gs>
              </a:gsLst>
              <a:lin ang="5400000" scaled="1"/>
            </a:gradFill>
            <a:ln w="12700">
              <a:solidFill>
                <a:srgbClr val="0033CC"/>
              </a:solidFill>
              <a:rou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1" name="矩形 237585"/>
            <p:cNvSpPr>
              <a:spLocks noChangeArrowheads="1"/>
            </p:cNvSpPr>
            <p:nvPr/>
          </p:nvSpPr>
          <p:spPr bwMode="auto">
            <a:xfrm>
              <a:off x="2851" y="788"/>
              <a:ext cx="93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科学小资料</a:t>
              </a:r>
            </a:p>
          </p:txBody>
        </p:sp>
        <p:pic>
          <p:nvPicPr>
            <p:cNvPr id="34822" name="图片 237586" descr="科学小资料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6" y="708"/>
              <a:ext cx="460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组合 1"/>
          <p:cNvGrpSpPr/>
          <p:nvPr/>
        </p:nvGrpSpPr>
        <p:grpSpPr>
          <a:xfrm>
            <a:off x="736602" y="2099777"/>
            <a:ext cx="11212888" cy="3866072"/>
            <a:chOff x="736602" y="2169227"/>
            <a:chExt cx="11212888" cy="3866072"/>
          </a:xfrm>
        </p:grpSpPr>
        <p:sp>
          <p:nvSpPr>
            <p:cNvPr id="15" name="矩形 240647"/>
            <p:cNvSpPr>
              <a:spLocks noChangeArrowheads="1"/>
            </p:cNvSpPr>
            <p:nvPr/>
          </p:nvSpPr>
          <p:spPr bwMode="auto">
            <a:xfrm>
              <a:off x="736602" y="4557329"/>
              <a:ext cx="7638142" cy="1477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        </a:t>
              </a:r>
              <a:r>
                <a:rPr lang="zh-CN" altLang="en-US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你为你的父母或兄长量一量脚长和身高，你就会发现其中的奥秘：身高往往是脚长的 </a:t>
              </a:r>
              <a:r>
                <a:rPr lang="en-US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7 </a:t>
              </a:r>
              <a:r>
                <a:rPr lang="zh-CN" altLang="en-US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倍。高个子要穿大号鞋，矮个子要</a:t>
              </a:r>
              <a:r>
                <a:rPr lang="zh-CN" altLang="en-US" sz="2000" b="1" dirty="0" smtClean="0">
                  <a:latin typeface="Times New Roman" panose="02020603050405020304" pitchFamily="18" charset="0"/>
                  <a:ea typeface="黑体" panose="02010609060101010101" pitchFamily="49" charset="-122"/>
                </a:rPr>
                <a:t>穿小号</a:t>
              </a:r>
              <a:r>
                <a:rPr lang="zh-CN" altLang="en-US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鞋就是这个道理。</a:t>
              </a:r>
            </a:p>
          </p:txBody>
        </p:sp>
        <p:pic>
          <p:nvPicPr>
            <p:cNvPr id="16" name="图片 240649" descr="12-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514" y="2169227"/>
              <a:ext cx="3298976" cy="282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253958"/>
          <p:cNvSpPr>
            <a:spLocks noChangeArrowheads="1"/>
          </p:cNvSpPr>
          <p:nvPr/>
        </p:nvSpPr>
        <p:spPr bwMode="auto">
          <a:xfrm>
            <a:off x="581025" y="1769830"/>
            <a:ext cx="9847765" cy="75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你用皮尺量一量拳头的周长，再量一下你的脚底长，你会发现，这两个长度很接近。所以，买袜子时，只要把袜底在自己的拳头上绕一下，就知道是否合适。</a:t>
            </a:r>
          </a:p>
        </p:txBody>
      </p:sp>
      <p:sp>
        <p:nvSpPr>
          <p:cNvPr id="16" name="矩形 239617"/>
          <p:cNvSpPr>
            <a:spLocks noChangeArrowheads="1"/>
          </p:cNvSpPr>
          <p:nvPr/>
        </p:nvSpPr>
        <p:spPr bwMode="auto">
          <a:xfrm>
            <a:off x="693057" y="2926786"/>
            <a:ext cx="9400067" cy="175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侦察员常用这个原理来破案：海滩上留下了罪犯的光脚印，量一下脚印长是 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25.7 cm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，那么，罪犯的身高大约是多少呢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?  </a:t>
            </a:r>
            <a:endParaRPr lang="en-US" altLang="zh-CN" dirty="0" smtClean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宋体" panose="02010600030101010101" pitchFamily="2" charset="-122"/>
              </a:rPr>
              <a:t>(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25.7 cm×7 = 179.9 cm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小琴为妈妈买鞋，她忘了妈妈的鞋号，只记得妈妈身高是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168 cm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，你能帮她算一算买几号鞋吗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</a:p>
        </p:txBody>
      </p:sp>
      <p:sp>
        <p:nvSpPr>
          <p:cNvPr id="17" name="矩形 238593"/>
          <p:cNvSpPr>
            <a:spLocks noChangeArrowheads="1"/>
          </p:cNvSpPr>
          <p:nvPr/>
        </p:nvSpPr>
        <p:spPr bwMode="auto">
          <a:xfrm>
            <a:off x="605640" y="4845600"/>
            <a:ext cx="9348588" cy="109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一般来说， 在正常情况下，一个人手腕的周长恰恰是他脖子周长的一半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。两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臂平伸的长度正好等于身高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。大多数人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的大腿正面厚度和他的脸宽差不多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。大多数人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肩膀最宽处等于身高的 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dirty="0">
                <a:latin typeface="宋体" panose="02010600030101010101" pitchFamily="2" charset="-122"/>
              </a:rPr>
              <a:t>/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。成年人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的身高大约等于头长的 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8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倍或 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7.5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</a:rPr>
              <a:t>倍。</a:t>
            </a:r>
          </a:p>
        </p:txBody>
      </p:sp>
      <p:grpSp>
        <p:nvGrpSpPr>
          <p:cNvPr id="18" name="组合 237583"/>
          <p:cNvGrpSpPr/>
          <p:nvPr/>
        </p:nvGrpSpPr>
        <p:grpSpPr bwMode="auto">
          <a:xfrm>
            <a:off x="3323310" y="765760"/>
            <a:ext cx="2997200" cy="792162"/>
            <a:chOff x="2366" y="708"/>
            <a:chExt cx="1416" cy="499"/>
          </a:xfrm>
        </p:grpSpPr>
        <p:sp>
          <p:nvSpPr>
            <p:cNvPr id="19" name="圆角矩形 237584"/>
            <p:cNvSpPr>
              <a:spLocks noChangeArrowheads="1"/>
            </p:cNvSpPr>
            <p:nvPr/>
          </p:nvSpPr>
          <p:spPr bwMode="auto">
            <a:xfrm>
              <a:off x="2607" y="789"/>
              <a:ext cx="1113" cy="3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/>
                </a:gs>
                <a:gs pos="100000">
                  <a:srgbClr val="A7FFFF"/>
                </a:gs>
              </a:gsLst>
              <a:lin ang="5400000" scaled="1"/>
            </a:gradFill>
            <a:ln w="12700">
              <a:solidFill>
                <a:srgbClr val="0033CC"/>
              </a:solidFill>
              <a:rou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矩形 237585"/>
            <p:cNvSpPr>
              <a:spLocks noChangeArrowheads="1"/>
            </p:cNvSpPr>
            <p:nvPr/>
          </p:nvSpPr>
          <p:spPr bwMode="auto">
            <a:xfrm>
              <a:off x="2851" y="788"/>
              <a:ext cx="93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科学小资料</a:t>
              </a:r>
            </a:p>
          </p:txBody>
        </p:sp>
        <p:pic>
          <p:nvPicPr>
            <p:cNvPr id="21" name="图片 237586" descr="科学小资料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6" y="708"/>
              <a:ext cx="460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825440" y="1231094"/>
            <a:ext cx="9094592" cy="166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辅助法</a:t>
            </a:r>
          </a:p>
          <a:p>
            <a:pPr>
              <a:lnSpc>
                <a:spcPct val="16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适用于测圆、圆柱体的直径和圆锥体的高等。</a:t>
            </a:r>
          </a:p>
        </p:txBody>
      </p:sp>
      <p:pic>
        <p:nvPicPr>
          <p:cNvPr id="80909" name="Picture 13" descr="12-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3030" y="4211037"/>
            <a:ext cx="3187073" cy="12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0910" name="Picture 14" descr="12-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4690" y="3383048"/>
            <a:ext cx="2098330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0911" name="Picture 15" descr="12-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1622" y="3427319"/>
            <a:ext cx="1883615" cy="21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440171" y="330290"/>
            <a:ext cx="639149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400" b="1" dirty="0" smtClean="0">
                <a:solidFill>
                  <a:srgbClr val="CC00FF"/>
                </a:solidFill>
                <a:latin typeface="华文隶书" pitchFamily="2" charset="-122"/>
                <a:ea typeface="华文隶书" pitchFamily="2" charset="-122"/>
              </a:rPr>
              <a:t>三、</a:t>
            </a:r>
            <a:r>
              <a:rPr lang="zh-CN" altLang="en-US" sz="4400" b="1" dirty="0">
                <a:solidFill>
                  <a:srgbClr val="CC00FF"/>
                </a:solidFill>
                <a:latin typeface="华文隶书" pitchFamily="2" charset="-122"/>
                <a:ea typeface="华文隶书" pitchFamily="2" charset="-122"/>
              </a:rPr>
              <a:t>长度测量的特殊方法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736600" y="964707"/>
            <a:ext cx="10244215" cy="137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棉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线法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：适用于测较短的曲线长度，例如地图册上的铁路线长。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022073" y="2860258"/>
            <a:ext cx="4756149" cy="2074863"/>
            <a:chOff x="1850792" y="3184347"/>
            <a:chExt cx="4756149" cy="2074863"/>
          </a:xfrm>
        </p:grpSpPr>
        <p:pic>
          <p:nvPicPr>
            <p:cNvPr id="81929" name="Picture 9" descr="12-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792" y="3184347"/>
              <a:ext cx="4756149" cy="2074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930" name="Rectangle 10"/>
            <p:cNvSpPr>
              <a:spLocks noChangeArrowheads="1"/>
            </p:cNvSpPr>
            <p:nvPr/>
          </p:nvSpPr>
          <p:spPr bwMode="auto">
            <a:xfrm>
              <a:off x="2340349" y="3613662"/>
              <a:ext cx="463268" cy="493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CN" sz="2600" i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r>
                <a:rPr lang="en-US" altLang="zh-CN" sz="260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′</a:t>
              </a:r>
            </a:p>
          </p:txBody>
        </p:sp>
        <p:sp>
          <p:nvSpPr>
            <p:cNvPr id="81931" name="Rectangle 11"/>
            <p:cNvSpPr>
              <a:spLocks noChangeArrowheads="1"/>
            </p:cNvSpPr>
            <p:nvPr/>
          </p:nvSpPr>
          <p:spPr bwMode="auto">
            <a:xfrm>
              <a:off x="5513558" y="3681948"/>
              <a:ext cx="698947" cy="493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r>
                <a:rPr lang="en-US" altLang="zh-CN" sz="2600" i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B</a:t>
              </a:r>
              <a:r>
                <a:rPr lang="en-US" altLang="zh-CN" sz="260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′</a:t>
              </a:r>
            </a:p>
          </p:txBody>
        </p:sp>
        <p:sp>
          <p:nvSpPr>
            <p:cNvPr id="81932" name="Rectangle 12"/>
            <p:cNvSpPr>
              <a:spLocks noChangeArrowheads="1"/>
            </p:cNvSpPr>
            <p:nvPr/>
          </p:nvSpPr>
          <p:spPr bwMode="auto">
            <a:xfrm>
              <a:off x="2340349" y="4349593"/>
              <a:ext cx="389530" cy="493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CN" sz="2600" i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endParaRPr lang="en-US" altLang="zh-CN" sz="2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81933" name="Rectangle 13"/>
            <p:cNvSpPr>
              <a:spLocks noChangeArrowheads="1"/>
            </p:cNvSpPr>
            <p:nvPr/>
          </p:nvSpPr>
          <p:spPr bwMode="auto">
            <a:xfrm>
              <a:off x="4862699" y="4657724"/>
              <a:ext cx="556243" cy="493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58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CN" sz="2600" i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B  </a:t>
              </a:r>
              <a:endParaRPr lang="en-US" altLang="zh-CN" sz="2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81934" name="Picture 14" descr="12-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5" t="1004" r="2039" b="1845"/>
          <a:stretch>
            <a:fillRect/>
          </a:stretch>
        </p:blipFill>
        <p:spPr bwMode="auto">
          <a:xfrm>
            <a:off x="6332674" y="2860258"/>
            <a:ext cx="2768158" cy="195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6864282" y="5266433"/>
            <a:ext cx="2275416" cy="49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地图测绘仪　　　</a:t>
            </a:r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1447800" y="5270568"/>
            <a:ext cx="465349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化曲为直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:  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把曲线变为直线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736600" y="1165176"/>
            <a:ext cx="9105779" cy="147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indent="457200">
              <a:lnSpc>
                <a:spcPct val="14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滚轮法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zh-CN" altLang="en-US" sz="32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适用于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测较长的曲线长度，例如运动场的跑道。</a:t>
            </a:r>
          </a:p>
        </p:txBody>
      </p:sp>
      <p:pic>
        <p:nvPicPr>
          <p:cNvPr id="8194" name="Picture 2" descr="http://file1.youboy.com/e/2014/11/7/89/913693.jpg?350*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4993" y="2636990"/>
            <a:ext cx="4543747" cy="302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1170428" y="1145746"/>
            <a:ext cx="8604637" cy="166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累积法</a:t>
            </a:r>
          </a:p>
          <a:p>
            <a:pPr>
              <a:lnSpc>
                <a:spcPct val="16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    适用于测量纸</a:t>
            </a:r>
            <a:r>
              <a:rPr lang="zh-CN" altLang="en-US" sz="32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厚、细铜丝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直径等。</a:t>
            </a:r>
          </a:p>
        </p:txBody>
      </p:sp>
      <p:pic>
        <p:nvPicPr>
          <p:cNvPr id="83974" name="Picture 6" descr="12-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6027" y="3527603"/>
            <a:ext cx="3535703" cy="135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3978" name="Picture 10" descr="12-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9221" y="3527603"/>
            <a:ext cx="3395795" cy="137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32066" y="222250"/>
            <a:ext cx="3405188" cy="1003300"/>
            <a:chOff x="444500" y="6350"/>
            <a:chExt cx="3405188" cy="1003300"/>
          </a:xfrm>
        </p:grpSpPr>
        <p:pic>
          <p:nvPicPr>
            <p:cNvPr id="16" name="图片 14" descr="标题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" y="6350"/>
              <a:ext cx="1003300" cy="100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组合 16"/>
            <p:cNvGrpSpPr/>
            <p:nvPr/>
          </p:nvGrpSpPr>
          <p:grpSpPr bwMode="auto">
            <a:xfrm>
              <a:off x="736600" y="222250"/>
              <a:ext cx="3113088" cy="646113"/>
              <a:chOff x="1161" y="963"/>
              <a:chExt cx="4902" cy="1016"/>
            </a:xfrm>
          </p:grpSpPr>
          <p:sp>
            <p:nvSpPr>
              <p:cNvPr id="19" name="TextBox 2"/>
              <p:cNvSpPr txBox="1">
                <a:spLocks noChangeArrowheads="1"/>
              </p:cNvSpPr>
              <p:nvPr/>
            </p:nvSpPr>
            <p:spPr bwMode="auto">
              <a:xfrm>
                <a:off x="1900" y="963"/>
                <a:ext cx="3804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3600" b="1" dirty="0" smtClean="0">
                    <a:solidFill>
                      <a:srgbClr val="009FB9"/>
                    </a:solidFill>
                  </a:rPr>
                  <a:t>课 堂 小 结</a:t>
                </a:r>
                <a:endParaRPr lang="zh-CN" altLang="en-US" sz="3600" b="1" dirty="0">
                  <a:solidFill>
                    <a:srgbClr val="009FB9"/>
                  </a:solidFill>
                </a:endParaRPr>
              </a:p>
            </p:txBody>
          </p:sp>
          <p:cxnSp>
            <p:nvCxnSpPr>
              <p:cNvPr id="20" name="直接连接符 19"/>
              <p:cNvCxnSpPr/>
              <p:nvPr/>
            </p:nvCxnSpPr>
            <p:spPr>
              <a:xfrm>
                <a:off x="1161" y="1879"/>
                <a:ext cx="4902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0" name="图示 9"/>
          <p:cNvGraphicFramePr/>
          <p:nvPr/>
        </p:nvGraphicFramePr>
        <p:xfrm>
          <a:off x="697891" y="1368145"/>
          <a:ext cx="104360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/>
          </p:cNvSpPr>
          <p:nvPr/>
        </p:nvSpPr>
        <p:spPr bwMode="auto">
          <a:xfrm>
            <a:off x="1007504" y="1373530"/>
            <a:ext cx="9550400" cy="3048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b="1" dirty="0">
                <a:ln w="9525" cmpd="sng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耳听为虚，眼见为实</a:t>
            </a:r>
          </a:p>
        </p:txBody>
      </p:sp>
      <p:sp>
        <p:nvSpPr>
          <p:cNvPr id="4099" name="WordArt 3"/>
          <p:cNvSpPr>
            <a:spLocks noChangeArrowheads="1" noChangeShapeType="1"/>
          </p:cNvSpPr>
          <p:nvPr/>
        </p:nvSpPr>
        <p:spPr bwMode="auto">
          <a:xfrm>
            <a:off x="2438400" y="4572000"/>
            <a:ext cx="7924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 cmpd="sng">
                  <a:solidFill>
                    <a:srgbClr val="3333CC"/>
                  </a:solidFill>
                  <a:rou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真的是这样吗？</a:t>
            </a:r>
          </a:p>
        </p:txBody>
      </p:sp>
      <p:grpSp>
        <p:nvGrpSpPr>
          <p:cNvPr id="16" name="组合 26"/>
          <p:cNvGrpSpPr/>
          <p:nvPr/>
        </p:nvGrpSpPr>
        <p:grpSpPr bwMode="auto">
          <a:xfrm>
            <a:off x="701798" y="117475"/>
            <a:ext cx="3305175" cy="1003300"/>
            <a:chOff x="700" y="622"/>
            <a:chExt cx="5204" cy="1580"/>
          </a:xfrm>
        </p:grpSpPr>
        <p:sp>
          <p:nvSpPr>
            <p:cNvPr id="17" name="TextBox 2"/>
            <p:cNvSpPr txBox="1"/>
            <p:nvPr/>
          </p:nvSpPr>
          <p:spPr>
            <a:xfrm>
              <a:off x="1900" y="962"/>
              <a:ext cx="3849" cy="10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新 课 引 入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pic>
          <p:nvPicPr>
            <p:cNvPr id="18" name="图片 14" descr="标题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" y="622"/>
              <a:ext cx="1580" cy="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直接连接符 18"/>
            <p:cNvCxnSpPr/>
            <p:nvPr/>
          </p:nvCxnSpPr>
          <p:spPr>
            <a:xfrm>
              <a:off x="1160" y="1879"/>
              <a:ext cx="4744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1031350" y="1204184"/>
            <a:ext cx="7754650" cy="177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kumimoji="1"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你身体上接近</a:t>
            </a: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50mm</a:t>
            </a:r>
            <a:r>
              <a:rPr kumimoji="1"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的长度</a:t>
            </a:r>
            <a:r>
              <a:rPr kumimoji="1"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是（       ）</a:t>
            </a:r>
            <a:endParaRPr kumimoji="1"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kumimoji="1"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．拇</a:t>
            </a:r>
            <a:r>
              <a:rPr kumimoji="1"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指指甲的宽</a:t>
            </a:r>
            <a:r>
              <a:rPr kumimoji="1"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度         </a:t>
            </a:r>
            <a:r>
              <a:rPr kumimoji="1"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1"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．拇</a:t>
            </a:r>
            <a:r>
              <a:rPr kumimoji="1"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指的长</a:t>
            </a:r>
            <a:r>
              <a:rPr kumimoji="1"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度</a:t>
            </a:r>
            <a:endParaRPr kumimoji="1" lang="en-US" altLang="zh-CN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kumimoji="1"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．肩</a:t>
            </a:r>
            <a:r>
              <a:rPr kumimoji="1"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膀的宽</a:t>
            </a:r>
            <a:r>
              <a:rPr kumimoji="1"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度                 </a:t>
            </a:r>
            <a:r>
              <a:rPr kumimoji="1"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1"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．头</a:t>
            </a:r>
            <a:r>
              <a:rPr kumimoji="1"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发丝的直</a:t>
            </a:r>
            <a:r>
              <a:rPr kumimoji="1"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径</a:t>
            </a:r>
            <a:endParaRPr kumimoji="1"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002" name="Text Box 10">
            <a:hlinkClick r:id="" action="ppaction://noaction" highlightClick="1">
              <a:snd r:embed="rId2" name="WRONG4.WAV"/>
            </a:hlinkClick>
          </p:cNvPr>
          <p:cNvSpPr txBox="1">
            <a:spLocks noChangeArrowheads="1"/>
          </p:cNvSpPr>
          <p:nvPr/>
        </p:nvSpPr>
        <p:spPr bwMode="auto">
          <a:xfrm>
            <a:off x="6209241" y="1237235"/>
            <a:ext cx="1128184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800" smtClean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kumimoji="1" lang="en-US" altLang="zh-CN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085690" y="2927721"/>
            <a:ext cx="6601908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kumimoji="1" lang="en-US" altLang="zh-CN" sz="2800" b="1" smtClean="0">
                <a:latin typeface="Times New Roman" panose="02020603050405020304" pitchFamily="18" charset="0"/>
              </a:rPr>
              <a:t>2.  </a:t>
            </a:r>
            <a:r>
              <a:rPr kumimoji="1" lang="zh-CN" altLang="en-US" sz="2800" b="1" smtClean="0">
                <a:latin typeface="Times New Roman" panose="02020603050405020304" pitchFamily="18" charset="0"/>
              </a:rPr>
              <a:t>下</a:t>
            </a:r>
            <a:r>
              <a:rPr kumimoji="1" lang="zh-CN" altLang="en-US" sz="2800" b="1">
                <a:latin typeface="Times New Roman" panose="02020603050405020304" pitchFamily="18" charset="0"/>
              </a:rPr>
              <a:t>列算式正确的</a:t>
            </a:r>
            <a:r>
              <a:rPr kumimoji="1" lang="zh-CN" altLang="en-US" sz="2800" b="1" smtClean="0">
                <a:latin typeface="Times New Roman" panose="02020603050405020304" pitchFamily="18" charset="0"/>
              </a:rPr>
              <a:t>是（        ）    </a:t>
            </a:r>
            <a:endParaRPr kumimoji="1" lang="en-US" altLang="zh-CN" sz="2800" b="1" smtClean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kumimoji="1" lang="en-US" altLang="zh-CN" sz="2800" b="1" smtClean="0">
                <a:latin typeface="Times New Roman" panose="02020603050405020304" pitchFamily="18" charset="0"/>
              </a:rPr>
              <a:t>     A</a:t>
            </a:r>
            <a:r>
              <a:rPr kumimoji="1" lang="zh-CN" altLang="en-US" sz="2800" b="1" smtClean="0">
                <a:latin typeface="Times New Roman" panose="02020603050405020304" pitchFamily="18" charset="0"/>
              </a:rPr>
              <a:t>．</a:t>
            </a:r>
            <a:r>
              <a:rPr kumimoji="1" lang="en-US" altLang="zh-CN" sz="2800" b="1" smtClean="0">
                <a:latin typeface="Times New Roman" panose="02020603050405020304" pitchFamily="18" charset="0"/>
              </a:rPr>
              <a:t>54km=54km×1000m=54000m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kumimoji="1" lang="zh-CN" altLang="en-US" sz="2800" b="1" smtClean="0">
                <a:latin typeface="Times New Roman" panose="02020603050405020304" pitchFamily="18" charset="0"/>
              </a:rPr>
              <a:t>     </a:t>
            </a:r>
            <a:r>
              <a:rPr kumimoji="1" lang="en-US" altLang="zh-CN" sz="2800" b="1" smtClean="0">
                <a:latin typeface="Times New Roman" panose="02020603050405020304" pitchFamily="18" charset="0"/>
              </a:rPr>
              <a:t>B</a:t>
            </a:r>
            <a:r>
              <a:rPr kumimoji="1" lang="zh-CN" altLang="en-US" sz="2800" b="1" smtClean="0">
                <a:latin typeface="Times New Roman" panose="02020603050405020304" pitchFamily="18" charset="0"/>
              </a:rPr>
              <a:t>．</a:t>
            </a:r>
            <a:r>
              <a:rPr kumimoji="1" lang="en-US" altLang="zh-CN" sz="2800" b="1" smtClean="0">
                <a:latin typeface="Times New Roman" panose="02020603050405020304" pitchFamily="18" charset="0"/>
              </a:rPr>
              <a:t>54km=54km×1000=54000m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kumimoji="1" lang="zh-CN" altLang="en-US" sz="2800" b="1" smtClean="0">
                <a:latin typeface="Times New Roman" panose="02020603050405020304" pitchFamily="18" charset="0"/>
              </a:rPr>
              <a:t>     </a:t>
            </a:r>
            <a:r>
              <a:rPr kumimoji="1" lang="en-US" altLang="zh-CN" sz="2800" b="1" smtClean="0">
                <a:latin typeface="Times New Roman" panose="02020603050405020304" pitchFamily="18" charset="0"/>
              </a:rPr>
              <a:t>C</a:t>
            </a:r>
            <a:r>
              <a:rPr kumimoji="1" lang="zh-CN" altLang="en-US" sz="2800" b="1" smtClean="0">
                <a:latin typeface="Times New Roman" panose="02020603050405020304" pitchFamily="18" charset="0"/>
              </a:rPr>
              <a:t>．</a:t>
            </a:r>
            <a:r>
              <a:rPr kumimoji="1" lang="en-US" altLang="zh-CN" sz="2800" b="1" smtClean="0">
                <a:latin typeface="Times New Roman" panose="02020603050405020304" pitchFamily="18" charset="0"/>
              </a:rPr>
              <a:t>54km=54 </a:t>
            </a:r>
            <a:r>
              <a:rPr kumimoji="1" lang="en-US" altLang="zh-CN" sz="2800" b="1">
                <a:latin typeface="Times New Roman" panose="02020603050405020304" pitchFamily="18" charset="0"/>
              </a:rPr>
              <a:t>×1000m=5.4 ×</a:t>
            </a:r>
            <a:r>
              <a:rPr kumimoji="1" lang="en-US" altLang="zh-CN" sz="2800" b="1" smtClean="0">
                <a:latin typeface="Times New Roman" panose="02020603050405020304" pitchFamily="18" charset="0"/>
              </a:rPr>
              <a:t>10</a:t>
            </a:r>
            <a:r>
              <a:rPr kumimoji="1" lang="en-US" altLang="zh-CN" sz="2800" b="1" baseline="30000" smtClean="0">
                <a:latin typeface="Times New Roman" panose="02020603050405020304" pitchFamily="18" charset="0"/>
              </a:rPr>
              <a:t>4</a:t>
            </a:r>
            <a:r>
              <a:rPr kumimoji="1" lang="en-US" altLang="zh-CN" sz="2800" b="1" smtClean="0">
                <a:latin typeface="Times New Roman" panose="02020603050405020304" pitchFamily="18" charset="0"/>
              </a:rPr>
              <a:t>m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kumimoji="1" lang="en-US" altLang="zh-CN" sz="2800" b="1" smtClean="0">
                <a:latin typeface="Times New Roman" panose="02020603050405020304" pitchFamily="18" charset="0"/>
              </a:rPr>
              <a:t>     D</a:t>
            </a:r>
            <a:r>
              <a:rPr kumimoji="1" lang="zh-CN" altLang="en-US" sz="2800" b="1" smtClean="0">
                <a:latin typeface="Times New Roman" panose="02020603050405020304" pitchFamily="18" charset="0"/>
              </a:rPr>
              <a:t>．</a:t>
            </a:r>
            <a:r>
              <a:rPr kumimoji="1" lang="en-US" altLang="zh-CN" sz="2800" b="1" smtClean="0">
                <a:latin typeface="Times New Roman" panose="02020603050405020304" pitchFamily="18" charset="0"/>
              </a:rPr>
              <a:t>54km=54 </a:t>
            </a:r>
            <a:r>
              <a:rPr kumimoji="1" lang="en-US" altLang="zh-CN" sz="2800" b="1">
                <a:latin typeface="Times New Roman" panose="02020603050405020304" pitchFamily="18" charset="0"/>
              </a:rPr>
              <a:t>×</a:t>
            </a:r>
            <a:r>
              <a:rPr kumimoji="1" lang="en-US" altLang="zh-CN" sz="2800" b="1" smtClean="0">
                <a:latin typeface="Times New Roman" panose="02020603050405020304" pitchFamily="18" charset="0"/>
              </a:rPr>
              <a:t>10</a:t>
            </a:r>
            <a:r>
              <a:rPr kumimoji="1" lang="en-US" altLang="zh-CN" sz="2800" b="1" baseline="30000" smtClean="0">
                <a:latin typeface="Times New Roman" panose="02020603050405020304" pitchFamily="18" charset="0"/>
              </a:rPr>
              <a:t>-3</a:t>
            </a:r>
            <a:r>
              <a:rPr kumimoji="1" lang="en-US" altLang="zh-CN" sz="2800" b="1" smtClean="0">
                <a:latin typeface="Times New Roman" panose="02020603050405020304" pitchFamily="18" charset="0"/>
              </a:rPr>
              <a:t>m=5.4 </a:t>
            </a:r>
            <a:r>
              <a:rPr kumimoji="1" lang="en-US" altLang="zh-CN" sz="2800" b="1">
                <a:latin typeface="Times New Roman" panose="02020603050405020304" pitchFamily="18" charset="0"/>
              </a:rPr>
              <a:t>×</a:t>
            </a:r>
            <a:r>
              <a:rPr kumimoji="1" lang="en-US" altLang="zh-CN" sz="2800" b="1" smtClean="0">
                <a:latin typeface="Times New Roman" panose="02020603050405020304" pitchFamily="18" charset="0"/>
              </a:rPr>
              <a:t>10</a:t>
            </a:r>
            <a:r>
              <a:rPr kumimoji="1" lang="en-US" altLang="zh-CN" sz="2800" b="1" baseline="30000" smtClean="0">
                <a:latin typeface="Times New Roman" panose="02020603050405020304" pitchFamily="18" charset="0"/>
              </a:rPr>
              <a:t>-4</a:t>
            </a:r>
            <a:r>
              <a:rPr kumimoji="1" lang="en-US" altLang="zh-CN" sz="2800" b="1" smtClean="0">
                <a:latin typeface="Times New Roman" panose="02020603050405020304" pitchFamily="18" charset="0"/>
              </a:rPr>
              <a:t>m</a:t>
            </a:r>
            <a:endParaRPr kumimoji="1"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23" name="Text Box 10">
            <a:hlinkClick r:id="" action="ppaction://noaction" highlightClick="1">
              <a:snd r:embed="rId2" name="WRONG4.WAV"/>
            </a:hlinkClick>
          </p:cNvPr>
          <p:cNvSpPr txBox="1">
            <a:spLocks noChangeArrowheads="1"/>
          </p:cNvSpPr>
          <p:nvPr/>
        </p:nvSpPr>
        <p:spPr bwMode="auto">
          <a:xfrm>
            <a:off x="4628577" y="2979734"/>
            <a:ext cx="1128184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800" smtClean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kumimoji="1" lang="en-US" altLang="zh-CN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32066" y="222250"/>
            <a:ext cx="3405188" cy="1003300"/>
            <a:chOff x="444500" y="6350"/>
            <a:chExt cx="3405188" cy="1003300"/>
          </a:xfrm>
        </p:grpSpPr>
        <p:pic>
          <p:nvPicPr>
            <p:cNvPr id="11" name="图片 14" descr="标题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" y="6350"/>
              <a:ext cx="1003300" cy="100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组合 16"/>
            <p:cNvGrpSpPr/>
            <p:nvPr/>
          </p:nvGrpSpPr>
          <p:grpSpPr bwMode="auto">
            <a:xfrm>
              <a:off x="736600" y="222250"/>
              <a:ext cx="3113088" cy="646113"/>
              <a:chOff x="1161" y="963"/>
              <a:chExt cx="4902" cy="1016"/>
            </a:xfrm>
          </p:grpSpPr>
          <p:sp>
            <p:nvSpPr>
              <p:cNvPr id="13" name="TextBox 2"/>
              <p:cNvSpPr txBox="1">
                <a:spLocks noChangeArrowheads="1"/>
              </p:cNvSpPr>
              <p:nvPr/>
            </p:nvSpPr>
            <p:spPr bwMode="auto">
              <a:xfrm>
                <a:off x="1900" y="963"/>
                <a:ext cx="3804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3600" b="1" dirty="0" smtClean="0">
                    <a:solidFill>
                      <a:srgbClr val="009FB9"/>
                    </a:solidFill>
                  </a:rPr>
                  <a:t>课 堂 练 习</a:t>
                </a:r>
                <a:endParaRPr lang="zh-CN" altLang="en-US" sz="3600" b="1" dirty="0">
                  <a:solidFill>
                    <a:srgbClr val="009FB9"/>
                  </a:solidFill>
                </a:endParaRP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1161" y="1879"/>
                <a:ext cx="4902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2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351311" y="1214425"/>
            <a:ext cx="1033577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>
              <a:lnSpc>
                <a:spcPct val="120000"/>
              </a:lnSpc>
              <a:spcBef>
                <a:spcPts val="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．用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刻度尺测量物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体长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度时，下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列说法错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误的是（  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  <a:p>
            <a:pPr indent="457200">
              <a:lnSpc>
                <a:spcPct val="120000"/>
              </a:lnSpc>
              <a:spcBef>
                <a:spcPts val="0"/>
              </a:spcBef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．测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量时，刻度尺不能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歪斜   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20000"/>
              </a:lnSpc>
              <a:spcBef>
                <a:spcPts val="0"/>
              </a:spcBef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．测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量时，必须从刻度尺的左端量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起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20000"/>
              </a:lnSpc>
              <a:spcBef>
                <a:spcPts val="0"/>
              </a:spcBef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．读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数时，视线应垂直于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刻度尺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20000"/>
              </a:lnSpc>
              <a:spcBef>
                <a:spcPts val="0"/>
              </a:spcBef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．记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录测量结果时，必须在数字后注明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单位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9397406" y="1214425"/>
            <a:ext cx="1289675" cy="59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1203767" y="3981271"/>
            <a:ext cx="89703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如图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所示，关于刻度尺使用方法正确的是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     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8660729" y="3922977"/>
            <a:ext cx="1140220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388189" y="4777790"/>
            <a:ext cx="7295690" cy="1144045"/>
            <a:chOff x="1341782" y="4656483"/>
            <a:chExt cx="7295690" cy="1144045"/>
          </a:xfrm>
        </p:grpSpPr>
        <p:pic>
          <p:nvPicPr>
            <p:cNvPr id="33" name="Picture 6" descr="D:\..\AppData\Roaming\360se6\User Data\Temp\a57f1240.png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043" y="4657725"/>
              <a:ext cx="1421295" cy="735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5" descr="D:\..\AppData\Roaming\360se6\User Data\Temp\3fa27ead.png"/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198" y="4656483"/>
              <a:ext cx="1598083" cy="743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D:\..\AppData\Roaming\360se6\User Data\Temp\f826a767.png"/>
            <p:cNvPicPr>
              <a:picLocks noChangeAspect="1" noChangeArrowheads="1"/>
            </p:cNvPicPr>
            <p:nvPr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782" y="4704507"/>
              <a:ext cx="1550505" cy="641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" descr="D:\..\AppData\Roaming\360se6\User Data\Temp\0a3a338f.png"/>
            <p:cNvPicPr>
              <a:picLocks noChangeAspect="1" noChangeArrowheads="1"/>
            </p:cNvPicPr>
            <p:nvPr/>
          </p:nvPicPr>
          <p:blipFill>
            <a:blip r:embed="rId8" r:link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6052" y="4665779"/>
              <a:ext cx="1461420" cy="680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1724300" y="5400418"/>
              <a:ext cx="676371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L="0" marR="0" lvl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A                    </a:t>
              </a:r>
              <a:r>
                <a:rPr kumimoji="0" lang="zh-CN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　　</a:t>
              </a: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  B             </a:t>
              </a:r>
              <a:r>
                <a:rPr kumimoji="0" lang="zh-CN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　　</a:t>
              </a: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       C                      </a:t>
              </a:r>
              <a:r>
                <a:rPr kumimoji="0" lang="zh-CN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　　</a:t>
              </a: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D</a:t>
              </a:r>
              <a:endPara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2607" y="1113256"/>
            <a:ext cx="10458880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．如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图所示，用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两刻度尺测同一木块的边长，就使用方法而言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，＿＿＿＿＿尺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不正确，物体的长度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是＿＿＿＿＿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8194" name="Picture 2" descr="菁优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6563" y="2197196"/>
            <a:ext cx="2304655" cy="1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02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54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2000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849376" y="1610222"/>
            <a:ext cx="1289675" cy="59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</a:pPr>
            <a:r>
              <a:rPr lang="en-US" altLang="zh-CN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8137997" y="1617777"/>
            <a:ext cx="1289675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</a:pPr>
            <a:r>
              <a:rPr lang="en-US" altLang="zh-CN" sz="2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2.20</a:t>
            </a:r>
            <a:endParaRPr lang="en-US" altLang="zh-CN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161734" y="3848580"/>
            <a:ext cx="64123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．在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图中，圆筒的直径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＿＿＿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5586528" y="3848580"/>
            <a:ext cx="15345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1.00</a:t>
            </a:r>
          </a:p>
        </p:txBody>
      </p:sp>
      <p:grpSp>
        <p:nvGrpSpPr>
          <p:cNvPr id="25" name="Group 4"/>
          <p:cNvGrpSpPr>
            <a:grpSpLocks noChangeAspect="1"/>
          </p:cNvGrpSpPr>
          <p:nvPr/>
        </p:nvGrpSpPr>
        <p:grpSpPr bwMode="auto">
          <a:xfrm>
            <a:off x="3014366" y="4480599"/>
            <a:ext cx="3955214" cy="1703836"/>
            <a:chOff x="4310" y="1323"/>
            <a:chExt cx="4341" cy="1914"/>
          </a:xfrm>
        </p:grpSpPr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" y="2382"/>
              <a:ext cx="4185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Oval 6"/>
            <p:cNvSpPr>
              <a:spLocks noChangeAspect="1" noChangeArrowheads="1"/>
            </p:cNvSpPr>
            <p:nvPr/>
          </p:nvSpPr>
          <p:spPr bwMode="auto">
            <a:xfrm>
              <a:off x="6153" y="1647"/>
              <a:ext cx="743" cy="743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grpSp>
          <p:nvGrpSpPr>
            <p:cNvPr id="29" name="Group 7"/>
            <p:cNvGrpSpPr>
              <a:grpSpLocks noChangeAspect="1"/>
            </p:cNvGrpSpPr>
            <p:nvPr/>
          </p:nvGrpSpPr>
          <p:grpSpPr bwMode="auto">
            <a:xfrm>
              <a:off x="4310" y="1323"/>
              <a:ext cx="1843" cy="1067"/>
              <a:chOff x="3971" y="1275"/>
              <a:chExt cx="1843" cy="1067"/>
            </a:xfrm>
          </p:grpSpPr>
          <p:sp>
            <p:nvSpPr>
              <p:cNvPr id="36" name="AutoShape 8"/>
              <p:cNvSpPr>
                <a:spLocks noChangeAspect="1" noChangeArrowheads="1"/>
              </p:cNvSpPr>
              <p:nvPr/>
            </p:nvSpPr>
            <p:spPr bwMode="auto">
              <a:xfrm flipH="1">
                <a:off x="4640" y="1602"/>
                <a:ext cx="981" cy="567"/>
              </a:xfrm>
              <a:prstGeom prst="rtTriangle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37" name="AutoShape 9"/>
              <p:cNvSpPr>
                <a:spLocks noChangeAspect="1" noChangeArrowheads="1"/>
              </p:cNvSpPr>
              <p:nvPr/>
            </p:nvSpPr>
            <p:spPr bwMode="auto">
              <a:xfrm flipH="1">
                <a:off x="3971" y="1275"/>
                <a:ext cx="1843" cy="1067"/>
              </a:xfrm>
              <a:prstGeom prst="rtTriangle">
                <a:avLst/>
              </a:prstGeom>
              <a:noFill/>
              <a:ln w="9525" algn="ctr">
                <a:solidFill>
                  <a:srgbClr val="00000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</p:grpSp>
        <p:grpSp>
          <p:nvGrpSpPr>
            <p:cNvPr id="30" name="Group 10"/>
            <p:cNvGrpSpPr>
              <a:grpSpLocks noChangeAspect="1"/>
            </p:cNvGrpSpPr>
            <p:nvPr/>
          </p:nvGrpSpPr>
          <p:grpSpPr bwMode="auto">
            <a:xfrm>
              <a:off x="6897" y="1324"/>
              <a:ext cx="1066" cy="1066"/>
              <a:chOff x="7204" y="832"/>
              <a:chExt cx="1066" cy="1066"/>
            </a:xfrm>
          </p:grpSpPr>
          <p:sp>
            <p:nvSpPr>
              <p:cNvPr id="31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7364" y="1191"/>
                <a:ext cx="567" cy="567"/>
              </a:xfrm>
              <a:prstGeom prst="rtTriangle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32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7204" y="832"/>
                <a:ext cx="1066" cy="1066"/>
              </a:xfrm>
              <a:prstGeom prst="rtTriangle">
                <a:avLst/>
              </a:prstGeom>
              <a:noFill/>
              <a:ln w="9525" algn="ctr">
                <a:solidFill>
                  <a:srgbClr val="00000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814917" y="1092200"/>
            <a:ext cx="720301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0066CC"/>
                </a:solidFill>
              </a:rPr>
              <a:t>我们的感觉可靠吗？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705600" y="1228209"/>
            <a:ext cx="1800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[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观</a:t>
            </a:r>
            <a:r>
              <a:rPr lang="zh-CN" altLang="en-US" dirty="0" smtClean="0">
                <a:latin typeface="楷体_GB2312" pitchFamily="49" charset="-122"/>
                <a:ea typeface="楷体_GB2312" pitchFamily="49" charset="-122"/>
              </a:rPr>
              <a:t>察以下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图片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]</a:t>
            </a:r>
          </a:p>
        </p:txBody>
      </p:sp>
      <p:grpSp>
        <p:nvGrpSpPr>
          <p:cNvPr id="4110" name="Group 14"/>
          <p:cNvGrpSpPr/>
          <p:nvPr/>
        </p:nvGrpSpPr>
        <p:grpSpPr bwMode="auto">
          <a:xfrm>
            <a:off x="935567" y="2065339"/>
            <a:ext cx="9814984" cy="1844675"/>
            <a:chOff x="442" y="1055"/>
            <a:chExt cx="4637" cy="1162"/>
          </a:xfrm>
        </p:grpSpPr>
        <p:pic>
          <p:nvPicPr>
            <p:cNvPr id="4105" name="Picture 6" descr="cuojue14_175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" y="1055"/>
              <a:ext cx="1944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" name="Text Box 12"/>
            <p:cNvSpPr txBox="1">
              <a:spLocks noChangeArrowheads="1"/>
            </p:cNvSpPr>
            <p:nvPr/>
          </p:nvSpPr>
          <p:spPr bwMode="auto">
            <a:xfrm>
              <a:off x="2823" y="1395"/>
              <a:ext cx="22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0099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990099"/>
                  </a:solidFill>
                  <a:latin typeface="宋体" panose="02010600030101010101" pitchFamily="2" charset="-122"/>
                </a:rPr>
                <a:t>紫色的线弯了吗？</a:t>
              </a:r>
            </a:p>
          </p:txBody>
        </p:sp>
      </p:grpSp>
      <p:grpSp>
        <p:nvGrpSpPr>
          <p:cNvPr id="4111" name="Group 15"/>
          <p:cNvGrpSpPr/>
          <p:nvPr/>
        </p:nvGrpSpPr>
        <p:grpSpPr bwMode="auto">
          <a:xfrm>
            <a:off x="1513947" y="4069255"/>
            <a:ext cx="8922808" cy="2127101"/>
            <a:chOff x="243" y="2245"/>
            <a:chExt cx="5103" cy="1622"/>
          </a:xfrm>
        </p:grpSpPr>
        <p:pic>
          <p:nvPicPr>
            <p:cNvPr id="4102" name="Picture 8" descr="0FT15N252">
              <a:hlinkClick r:id="rId3" action="ppaction://hlinkfile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4" y="2245"/>
              <a:ext cx="3062" cy="1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4" name="Text Box 14"/>
            <p:cNvSpPr txBox="1">
              <a:spLocks noChangeArrowheads="1"/>
            </p:cNvSpPr>
            <p:nvPr/>
          </p:nvSpPr>
          <p:spPr bwMode="auto">
            <a:xfrm>
              <a:off x="243" y="2869"/>
              <a:ext cx="224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FF6600"/>
                  </a:solidFill>
                  <a:latin typeface="宋体" panose="02010600030101010101" pitchFamily="2" charset="-122"/>
                </a:rPr>
                <a:t>橙色的线哪段长？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2022165" y="4682698"/>
            <a:ext cx="89333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4800" b="1" dirty="0" smtClean="0">
                <a:solidFill>
                  <a:srgbClr val="CC3300"/>
                </a:solidFill>
              </a:rPr>
              <a:t>   </a:t>
            </a:r>
            <a:r>
              <a:rPr lang="zh-CN" altLang="en-US" sz="4000" b="1" dirty="0">
                <a:solidFill>
                  <a:srgbClr val="CC3300"/>
                </a:solidFill>
                <a:ea typeface="楷体" pitchFamily="49" charset="-122"/>
              </a:rPr>
              <a:t>刻度尺、天平、钟表、温度计等。</a:t>
            </a:r>
          </a:p>
        </p:txBody>
      </p:sp>
      <p:sp>
        <p:nvSpPr>
          <p:cNvPr id="17422" name="WordArt 14"/>
          <p:cNvSpPr>
            <a:spLocks noChangeArrowheads="1" noChangeShapeType="1"/>
          </p:cNvSpPr>
          <p:nvPr/>
        </p:nvSpPr>
        <p:spPr bwMode="auto">
          <a:xfrm>
            <a:off x="1812925" y="879475"/>
            <a:ext cx="4876800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zh-CN" altLang="en-US" sz="3600" dirty="0">
                <a:ln w="9525" cmpd="sng">
                  <a:solidFill>
                    <a:srgbClr val="99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你的感觉可靠吗？</a:t>
            </a:r>
          </a:p>
        </p:txBody>
      </p:sp>
      <p:sp>
        <p:nvSpPr>
          <p:cNvPr id="17423" name="WordArt 15"/>
          <p:cNvSpPr>
            <a:spLocks noChangeArrowheads="1" noChangeShapeType="1"/>
          </p:cNvSpPr>
          <p:nvPr/>
        </p:nvSpPr>
        <p:spPr bwMode="auto">
          <a:xfrm>
            <a:off x="7089901" y="1403350"/>
            <a:ext cx="3945467" cy="908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noFill/>
                <a:round/>
              </a14:hiddenLine>
            </a:ext>
          </a:extLst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zh-CN" altLang="en-US" sz="3600" b="1" dirty="0"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测量的必要性</a:t>
            </a:r>
          </a:p>
        </p:txBody>
      </p:sp>
      <p:sp>
        <p:nvSpPr>
          <p:cNvPr id="17424" name="WordArt 16"/>
          <p:cNvSpPr>
            <a:spLocks noChangeArrowheads="1" noChangeShapeType="1"/>
          </p:cNvSpPr>
          <p:nvPr/>
        </p:nvSpPr>
        <p:spPr bwMode="auto">
          <a:xfrm>
            <a:off x="1812925" y="3994151"/>
            <a:ext cx="9448800" cy="520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noFill/>
                <a:round/>
              </a14:hiddenLine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zh-CN" altLang="en-US" sz="3600" dirty="0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思考</a:t>
            </a:r>
            <a:r>
              <a:rPr lang="en-US" altLang="zh-CN" sz="3600" dirty="0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3600" dirty="0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我们熟悉的测量仪器或工具。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2005544" y="2778125"/>
            <a:ext cx="898991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sz="3200" b="1" dirty="0">
                <a:latin typeface="楷体" pitchFamily="49" charset="-122"/>
                <a:ea typeface="楷体" pitchFamily="49" charset="-122"/>
              </a:rPr>
              <a:t>凭感觉是不可靠的</a:t>
            </a:r>
            <a:r>
              <a:rPr lang="zh-CN" altLang="zh-CN" sz="3200" b="1" dirty="0">
                <a:latin typeface="楷体" pitchFamily="49" charset="-122"/>
                <a:ea typeface="楷体" pitchFamily="49" charset="-122"/>
              </a:rPr>
              <a:t>,</a:t>
            </a:r>
            <a:r>
              <a:rPr lang="zh-CN" sz="3200" b="1" dirty="0">
                <a:latin typeface="楷体" pitchFamily="49" charset="-122"/>
                <a:ea typeface="楷体" pitchFamily="49" charset="-122"/>
              </a:rPr>
              <a:t>要对物体的某些情况进行定量的描述</a:t>
            </a:r>
            <a:r>
              <a:rPr lang="zh-CN" altLang="zh-CN" sz="3200" b="1" dirty="0">
                <a:latin typeface="楷体" pitchFamily="49" charset="-122"/>
                <a:ea typeface="楷体" pitchFamily="49" charset="-122"/>
              </a:rPr>
              <a:t>,</a:t>
            </a:r>
            <a:r>
              <a:rPr lang="zh-CN" sz="3200" b="1" dirty="0">
                <a:latin typeface="楷体" pitchFamily="49" charset="-122"/>
                <a:ea typeface="楷体" pitchFamily="49" charset="-122"/>
              </a:rPr>
              <a:t>必须用仪器来测量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 bldLvl="0" autoUpdateAnimBg="0"/>
      <p:bldP spid="17422" grpId="0" animBg="1"/>
      <p:bldP spid="17423" grpId="0" animBg="1"/>
      <p:bldP spid="17424" grpId="0" animBg="1"/>
      <p:bldP spid="17425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3149" y="1476152"/>
            <a:ext cx="10080757" cy="1126034"/>
          </a:xfrm>
        </p:spPr>
        <p:txBody>
          <a:bodyPr/>
          <a:lstStyle/>
          <a:p>
            <a:pPr marL="0" indent="467995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zh-CN" sz="2800" dirty="0"/>
              <a:t>　</a:t>
            </a:r>
            <a:r>
              <a:rPr lang="zh-CN" sz="2800" b="1" dirty="0">
                <a:solidFill>
                  <a:srgbClr val="339933"/>
                </a:solidFill>
                <a:ea typeface="楷体" pitchFamily="49" charset="-122"/>
              </a:rPr>
              <a:t>传说有一个胖子和一个瘦子各用自己的腰围做标准，测量同一段布的长度，因结果不同而互相争吵，这说明什么？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60400" y="2602186"/>
            <a:ext cx="43861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990099"/>
                </a:solidFill>
                <a:ea typeface="楷体" pitchFamily="49" charset="-122"/>
                <a:sym typeface="Arial" panose="020B0604020202020204" pitchFamily="34" charset="0"/>
              </a:rPr>
              <a:t>测量需要有统一的标准</a:t>
            </a:r>
            <a:endParaRPr lang="zh-CN" altLang="en-US" sz="3200" b="1" dirty="0">
              <a:solidFill>
                <a:srgbClr val="339933"/>
              </a:solidFill>
              <a:ea typeface="楷体" pitchFamily="49" charset="-122"/>
              <a:sym typeface="Arial" panose="020B0604020202020204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563528" y="4214992"/>
            <a:ext cx="17293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ea typeface="楷体" pitchFamily="49" charset="-122"/>
              </a:rPr>
              <a:t>单位</a:t>
            </a:r>
          </a:p>
        </p:txBody>
      </p:sp>
      <p:sp>
        <p:nvSpPr>
          <p:cNvPr id="18437" name="WordArt 5"/>
          <p:cNvSpPr>
            <a:spLocks noChangeArrowheads="1" noChangeShapeType="1"/>
          </p:cNvSpPr>
          <p:nvPr/>
        </p:nvSpPr>
        <p:spPr bwMode="auto">
          <a:xfrm>
            <a:off x="660400" y="3186961"/>
            <a:ext cx="10125308" cy="8366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dirty="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我们用什么作为比较某个物理量的标准呢？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47877" y="4922878"/>
            <a:ext cx="10945283" cy="121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57200">
              <a:lnSpc>
                <a:spcPct val="130000"/>
              </a:lnSpc>
              <a:spcBef>
                <a:spcPts val="0"/>
              </a:spcBef>
            </a:pPr>
            <a:r>
              <a:rPr lang="zh-CN" sz="2800" b="1" dirty="0">
                <a:latin typeface="楷体" pitchFamily="49" charset="-122"/>
                <a:ea typeface="楷体" pitchFamily="49" charset="-122"/>
              </a:rPr>
              <a:t>国际计量组织制定了一套国际统一的单位，叫</a:t>
            </a:r>
            <a:r>
              <a:rPr lang="zh-CN" sz="2800" b="1" dirty="0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国际单位制（简称</a:t>
            </a:r>
            <a:r>
              <a:rPr lang="zh-CN" altLang="zh-CN" sz="2800" b="1" dirty="0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SI</a:t>
            </a:r>
            <a:r>
              <a:rPr lang="zh-CN" sz="2800" b="1" dirty="0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）</a:t>
            </a:r>
            <a:r>
              <a:rPr lang="zh-CN" sz="2800" b="1" dirty="0">
                <a:latin typeface="楷体" pitchFamily="49" charset="-122"/>
                <a:ea typeface="楷体" pitchFamily="49" charset="-122"/>
              </a:rPr>
              <a:t>。</a:t>
            </a:r>
            <a:r>
              <a:rPr lang="zh-CN" sz="2800" b="1" dirty="0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我国法定单位用</a:t>
            </a:r>
            <a:r>
              <a:rPr lang="zh-CN" sz="2800" b="1" dirty="0" smtClean="0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国际单位制</a:t>
            </a:r>
            <a:r>
              <a:rPr lang="zh-CN" altLang="en-US" sz="2800" b="1" dirty="0" smtClean="0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2800" b="1" dirty="0">
              <a:solidFill>
                <a:srgbClr val="FF33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110360" y="913693"/>
            <a:ext cx="41344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400" b="1" dirty="0" smtClean="0">
                <a:solidFill>
                  <a:srgbClr val="CC00FF"/>
                </a:solidFill>
                <a:latin typeface="华文隶书" pitchFamily="2" charset="-122"/>
                <a:ea typeface="华文隶书" pitchFamily="2" charset="-122"/>
              </a:rPr>
              <a:t>一、长</a:t>
            </a:r>
            <a:r>
              <a:rPr lang="zh-CN" altLang="en-US" sz="4400" b="1" dirty="0">
                <a:solidFill>
                  <a:srgbClr val="CC00FF"/>
                </a:solidFill>
                <a:latin typeface="华文隶书" pitchFamily="2" charset="-122"/>
                <a:ea typeface="华文隶书" pitchFamily="2" charset="-122"/>
              </a:rPr>
              <a:t>度的单位</a:t>
            </a:r>
          </a:p>
        </p:txBody>
      </p:sp>
      <p:grpSp>
        <p:nvGrpSpPr>
          <p:cNvPr id="8" name="组合 26"/>
          <p:cNvGrpSpPr/>
          <p:nvPr/>
        </p:nvGrpSpPr>
        <p:grpSpPr bwMode="auto">
          <a:xfrm>
            <a:off x="555721" y="-11012"/>
            <a:ext cx="3305175" cy="1003300"/>
            <a:chOff x="700" y="622"/>
            <a:chExt cx="5204" cy="1580"/>
          </a:xfrm>
        </p:grpSpPr>
        <p:sp>
          <p:nvSpPr>
            <p:cNvPr id="10" name="TextBox 2"/>
            <p:cNvSpPr txBox="1"/>
            <p:nvPr/>
          </p:nvSpPr>
          <p:spPr>
            <a:xfrm>
              <a:off x="1900" y="962"/>
              <a:ext cx="3849" cy="10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自 主 探 究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pic>
          <p:nvPicPr>
            <p:cNvPr id="11" name="图片 10" descr="标题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" y="622"/>
              <a:ext cx="1580" cy="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直接连接符 11"/>
            <p:cNvCxnSpPr/>
            <p:nvPr/>
          </p:nvCxnSpPr>
          <p:spPr>
            <a:xfrm>
              <a:off x="1160" y="1879"/>
              <a:ext cx="4744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bldLvl="0" autoUpdateAnimBg="0"/>
      <p:bldP spid="18437" grpId="0" animBg="1"/>
      <p:bldP spid="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194557" y="826078"/>
            <a:ext cx="6423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/>
              <a:t>（1）长度的国际单位</a:t>
            </a:r>
            <a:r>
              <a:rPr lang="zh-CN" altLang="en-US" sz="2400" b="1" dirty="0" smtClean="0"/>
              <a:t>是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zh-CN" altLang="en-US" sz="2400" b="1" dirty="0" smtClean="0"/>
              <a:t>，符号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zh-CN" altLang="en-US" sz="2400" b="1" dirty="0"/>
              <a:t>。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201022" y="2816242"/>
            <a:ext cx="6156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sz="2400" b="1" dirty="0"/>
              <a:t>（</a:t>
            </a:r>
            <a:r>
              <a:rPr lang="zh-CN" altLang="zh-CN" sz="2400" b="1" dirty="0"/>
              <a:t>2</a:t>
            </a:r>
            <a:r>
              <a:rPr lang="zh-CN" sz="2400" b="1" dirty="0"/>
              <a:t>）其它常见的长度单位及符号。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97024" y="3472092"/>
            <a:ext cx="67479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千米、分米、厘米、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毫米、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</a:p>
          <a:p>
            <a:pPr eaLnBrk="0" hangingPunct="0"/>
            <a:r>
              <a:rPr lang="zh-CN" altLang="en-US" sz="24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km      dm       cm      mm      </a:t>
            </a:r>
            <a:r>
              <a:rPr lang="zh-CN" altLang="en-US" sz="24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303567" y="5131305"/>
            <a:ext cx="90254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1m＝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km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  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dm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zh-CN" alt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cm＝      mm＝ </a:t>
            </a:r>
            <a:r>
              <a:rPr lang="zh-CN" alt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µ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 </a:t>
            </a:r>
            <a:r>
              <a:rPr lang="zh-CN" alt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348334" y="4395690"/>
            <a:ext cx="2224921" cy="584775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sz="3200" b="1" dirty="0">
                <a:solidFill>
                  <a:srgbClr val="FF0000"/>
                </a:solidFill>
                <a:ea typeface="方正姚体" pitchFamily="2" charset="-122"/>
              </a:rPr>
              <a:t>换算关系：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618566" y="842598"/>
            <a:ext cx="867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3300"/>
                </a:solidFill>
              </a:rPr>
              <a:t>米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6415084" y="849411"/>
            <a:ext cx="10477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5329768" y="3427384"/>
            <a:ext cx="1439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微米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6310839" y="3417859"/>
            <a:ext cx="14562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纳米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5366809" y="3841424"/>
            <a:ext cx="977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µm</a:t>
            </a:r>
            <a:endParaRPr lang="zh-CN" altLang="zh-CN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6472764" y="3841424"/>
            <a:ext cx="932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endParaRPr lang="zh-CN" altLang="zh-CN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052337" y="5142537"/>
            <a:ext cx="11281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400" b="1" baseline="300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  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3327928" y="5153650"/>
            <a:ext cx="734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4455583" y="5147955"/>
            <a:ext cx="1030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zh-CN" sz="2400" b="1" baseline="300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5601759" y="5142865"/>
            <a:ext cx="865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400" b="1" baseline="300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6854824" y="5135910"/>
            <a:ext cx="988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400" b="1" baseline="300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endParaRPr lang="zh-CN" altLang="en-U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8043332" y="5133339"/>
            <a:ext cx="1183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zh-CN" sz="2400" b="1" baseline="300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gray">
          <a:xfrm>
            <a:off x="1348334" y="1428552"/>
            <a:ext cx="7099601" cy="975985"/>
          </a:xfrm>
          <a:prstGeom prst="roundRect">
            <a:avLst>
              <a:gd name="adj" fmla="val 9144"/>
            </a:avLst>
          </a:prstGeom>
          <a:solidFill>
            <a:srgbClr val="BBE0E3"/>
          </a:solidFill>
          <a:ln w="28575">
            <a:solidFill>
              <a:srgbClr val="3D8F95"/>
            </a:solidFill>
            <a:round/>
          </a:ln>
        </p:spPr>
        <p:txBody>
          <a:bodyPr wrap="none" anchor="ctr"/>
          <a:lstStyle/>
          <a:p>
            <a:pPr indent="457200">
              <a:lnSpc>
                <a:spcPct val="125000"/>
              </a:lnSpc>
            </a:pP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楷体_GB2312" pitchFamily="49" charset="-122"/>
              </a:rPr>
              <a:t>小资料：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ea typeface="楷体_GB2312" pitchFamily="49" charset="-122"/>
              </a:rPr>
              <a:t>1983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楷体_GB2312" pitchFamily="49" charset="-122"/>
              </a:rPr>
              <a:t>年国际计量大会规定</a:t>
            </a:r>
            <a:r>
              <a:rPr lang="zh-CN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楷体_GB2312" pitchFamily="49" charset="-122"/>
              </a:rPr>
              <a:t>：光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楷体_GB2312" pitchFamily="49" charset="-122"/>
              </a:rPr>
              <a:t>在真空</a:t>
            </a:r>
            <a:r>
              <a:rPr lang="zh-CN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楷体_GB2312" pitchFamily="49" charset="-122"/>
              </a:rPr>
              <a:t>中</a:t>
            </a:r>
            <a:endParaRPr lang="en-US" altLang="zh-CN" sz="2400" dirty="0" smtClean="0">
              <a:solidFill>
                <a:srgbClr val="7030A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楷体_GB2312" pitchFamily="49" charset="-122"/>
              </a:rPr>
              <a:t>1/299792458</a:t>
            </a:r>
            <a:r>
              <a:rPr lang="zh-CN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楷体_GB2312" pitchFamily="49" charset="-122"/>
              </a:rPr>
              <a:t>秒内所经过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楷体_GB2312" pitchFamily="49" charset="-122"/>
              </a:rPr>
              <a:t>的路程的长度定义为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ea typeface="楷体_GB2312" pitchFamily="49" charset="-122"/>
              </a:rPr>
              <a:t>1m</a:t>
            </a:r>
            <a:r>
              <a:rPr lang="zh-CN" alt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楷体_GB2312" pitchFamily="49" charset="-122"/>
              </a:rPr>
              <a:t>。</a:t>
            </a:r>
          </a:p>
        </p:txBody>
      </p:sp>
      <p:grpSp>
        <p:nvGrpSpPr>
          <p:cNvPr id="56" name="组合 207890"/>
          <p:cNvGrpSpPr/>
          <p:nvPr/>
        </p:nvGrpSpPr>
        <p:grpSpPr bwMode="auto">
          <a:xfrm>
            <a:off x="8851620" y="1028501"/>
            <a:ext cx="942975" cy="1911353"/>
            <a:chOff x="4710" y="2546"/>
            <a:chExt cx="594" cy="1204"/>
          </a:xfrm>
        </p:grpSpPr>
        <p:pic>
          <p:nvPicPr>
            <p:cNvPr id="57" name="图片 207883" descr="12-0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8" y="2724"/>
              <a:ext cx="395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矩形 207884"/>
            <p:cNvSpPr>
              <a:spLocks noChangeArrowheads="1"/>
            </p:cNvSpPr>
            <p:nvPr/>
          </p:nvSpPr>
          <p:spPr bwMode="auto">
            <a:xfrm>
              <a:off x="4710" y="2546"/>
              <a:ext cx="59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r>
                <a:rPr lang="en-US" altLang="zh-CN" sz="20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 cm</a:t>
              </a:r>
              <a:r>
                <a:rPr lang="en-US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   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0043081" y="1073431"/>
            <a:ext cx="1760537" cy="2885819"/>
            <a:chOff x="6542881" y="1019175"/>
            <a:chExt cx="1760537" cy="2885819"/>
          </a:xfrm>
        </p:grpSpPr>
        <p:pic>
          <p:nvPicPr>
            <p:cNvPr id="60" name="图片 207885" descr="12-0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819" b="85879"/>
            <a:stretch>
              <a:fillRect/>
            </a:stretch>
          </p:blipFill>
          <p:spPr bwMode="auto">
            <a:xfrm>
              <a:off x="6542881" y="1182688"/>
              <a:ext cx="1760537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矩形 207889"/>
            <p:cNvSpPr>
              <a:spLocks noChangeArrowheads="1"/>
            </p:cNvSpPr>
            <p:nvPr/>
          </p:nvSpPr>
          <p:spPr bwMode="auto">
            <a:xfrm>
              <a:off x="7067550" y="1019175"/>
              <a:ext cx="954088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CN" sz="2600" b="1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 m   </a:t>
              </a:r>
            </a:p>
          </p:txBody>
        </p:sp>
        <p:pic>
          <p:nvPicPr>
            <p:cNvPr id="62" name="图片 207885" descr="12-0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8978"/>
            <a:stretch>
              <a:fillRect/>
            </a:stretch>
          </p:blipFill>
          <p:spPr bwMode="auto">
            <a:xfrm>
              <a:off x="6542881" y="1345406"/>
              <a:ext cx="1760537" cy="255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" name="组合 207891"/>
          <p:cNvGrpSpPr/>
          <p:nvPr/>
        </p:nvGrpSpPr>
        <p:grpSpPr bwMode="auto">
          <a:xfrm>
            <a:off x="9573034" y="3265964"/>
            <a:ext cx="1373187" cy="1714500"/>
            <a:chOff x="3022" y="989"/>
            <a:chExt cx="865" cy="1080"/>
          </a:xfrm>
        </p:grpSpPr>
        <p:pic>
          <p:nvPicPr>
            <p:cNvPr id="64" name="图片 207886" descr="12-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" y="1026"/>
              <a:ext cx="804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矩形 207888"/>
            <p:cNvSpPr>
              <a:spLocks noChangeArrowheads="1"/>
            </p:cNvSpPr>
            <p:nvPr/>
          </p:nvSpPr>
          <p:spPr bwMode="auto">
            <a:xfrm>
              <a:off x="3170" y="989"/>
              <a:ext cx="71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CN" sz="26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 </a:t>
              </a:r>
              <a:r>
                <a:rPr lang="en-US" altLang="zh-CN" sz="2600" b="1" dirty="0" err="1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dm</a:t>
              </a:r>
              <a:r>
                <a:rPr lang="en-US" altLang="zh-CN" sz="26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bldLvl="0" autoUpdateAnimBg="0"/>
      <p:bldP spid="20484" grpId="0" bldLvl="0" autoUpdateAnimBg="0"/>
      <p:bldP spid="20488" grpId="0" bldLvl="0" autoUpdateAnimBg="0"/>
      <p:bldP spid="20489" grpId="0" bldLvl="0" animBg="1" autoUpdateAnimBg="0"/>
      <p:bldP spid="20490" grpId="0" bldLvl="0" autoUpdateAnimBg="0"/>
      <p:bldP spid="20491" grpId="0" bldLvl="0" autoUpdateAnimBg="0"/>
      <p:bldP spid="20492" grpId="0" bldLvl="0" autoUpdateAnimBg="0"/>
      <p:bldP spid="20493" grpId="0" bldLvl="0" autoUpdateAnimBg="0"/>
      <p:bldP spid="20494" grpId="0" bldLvl="0" autoUpdateAnimBg="0"/>
      <p:bldP spid="20495" grpId="0" bldLvl="0" autoUpdateAnimBg="0"/>
      <p:bldP spid="20496" grpId="0" bldLvl="0" autoUpdateAnimBg="0"/>
      <p:bldP spid="20497" grpId="0" bldLvl="0" autoUpdateAnimBg="0"/>
      <p:bldP spid="20498" grpId="0" bldLvl="0" autoUpdateAnimBg="0"/>
      <p:bldP spid="20499" grpId="0" bldLvl="0" autoUpdateAnimBg="0"/>
      <p:bldP spid="20500" grpId="0" bldLvl="0" autoUpdateAnimBg="0"/>
      <p:bldP spid="20501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238516" y="905668"/>
            <a:ext cx="54636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１．练一练：单位换算</a:t>
            </a:r>
            <a:endParaRPr lang="zh-CN" altLang="en-US" sz="3600" b="1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465792" y="1692487"/>
            <a:ext cx="57107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）中学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生身高1.63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= 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470026" y="2311750"/>
            <a:ext cx="57065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）旗杆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高度为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17m = 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450976" y="2911825"/>
            <a:ext cx="76930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）一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张纸的厚度约为75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mm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431926" y="3446814"/>
            <a:ext cx="73024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）新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铅笔的长度约为0.1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75m = 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441451" y="4097688"/>
            <a:ext cx="7626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）一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本字典的厚度约为3.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5cm = 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417108" y="4689964"/>
            <a:ext cx="80081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）地球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的半径约为6.4 </a:t>
            </a:r>
            <a:r>
              <a:rPr 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m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997200" y="6270625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sz="2400" b="1">
              <a:latin typeface="Times New Roman" panose="02020603050405020304" pitchFamily="18" charset="0"/>
              <a:ea typeface="华文新魏" pitchFamily="2" charset="-122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300134" y="5981700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sz="2400" b="1">
              <a:latin typeface="Times New Roman" panose="02020603050405020304" pitchFamily="18" charset="0"/>
              <a:ea typeface="华文新魏" pitchFamily="2" charset="-122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789518" y="4800951"/>
            <a:ext cx="8930216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5555194" y="1663912"/>
            <a:ext cx="1367894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16.3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5342997" y="2273650"/>
            <a:ext cx="15970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0.017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6643687" y="2882595"/>
            <a:ext cx="19780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7.5×10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6845036" y="3425520"/>
            <a:ext cx="11038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17.5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6853238" y="4068785"/>
            <a:ext cx="17684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3.5×10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7138071" y="4689964"/>
            <a:ext cx="18023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6.4×10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3" descr="E:\导入资料\负责系列\2016-2017\全练\教师素材2016.2.20\教师素材\5化学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5237" y="2143917"/>
            <a:ext cx="2638425" cy="25701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3"/>
          <p:cNvGrpSpPr/>
          <p:nvPr/>
        </p:nvGrpSpPr>
        <p:grpSpPr bwMode="auto">
          <a:xfrm>
            <a:off x="478711" y="0"/>
            <a:ext cx="2518489" cy="1152525"/>
            <a:chOff x="0" y="0"/>
            <a:chExt cx="783" cy="540"/>
          </a:xfrm>
        </p:grpSpPr>
        <p:pic>
          <p:nvPicPr>
            <p:cNvPr id="31" name="Picture 4" descr="b_ED638BDFA71AF4BE996921E1CFA3F82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8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WordArt 5"/>
            <p:cNvSpPr>
              <a:spLocks noChangeArrowheads="1" noChangeShapeType="1"/>
            </p:cNvSpPr>
            <p:nvPr/>
          </p:nvSpPr>
          <p:spPr bwMode="auto">
            <a:xfrm>
              <a:off x="267" y="136"/>
              <a:ext cx="516" cy="2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3200" b="1" dirty="0">
                  <a:ln w="9525" cmpd="sng">
                    <a:solidFill>
                      <a:srgbClr val="FFCC00"/>
                    </a:solidFill>
                    <a:rou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5000"/>
                      </a:srgbClr>
                    </a:outerShdw>
                  </a:effectLst>
                  <a:latin typeface="隶书" panose="02010509060101010101" pitchFamily="49" charset="-122"/>
                  <a:ea typeface="隶书" panose="02010509060101010101" pitchFamily="49" charset="-122"/>
                </a:rPr>
                <a:t>训练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494368" y="2484437"/>
            <a:ext cx="7249582" cy="295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50419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200" b="1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）</a:t>
            </a:r>
            <a:r>
              <a:rPr lang="zh-CN" sz="3200" b="1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某</a:t>
            </a:r>
            <a:r>
              <a:rPr lang="zh-CN" sz="32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同学的身高是</a:t>
            </a:r>
            <a:r>
              <a:rPr lang="zh-CN" altLang="zh-CN" sz="32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1.</a:t>
            </a:r>
            <a:r>
              <a:rPr lang="zh-CN" altLang="zh-CN" sz="3200" b="1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67</a:t>
            </a:r>
            <a:r>
              <a:rPr lang="zh-CN" altLang="zh-CN" sz="3200" b="1" u="sng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              </a:t>
            </a:r>
            <a:r>
              <a:rPr lang="zh-CN" sz="3200" b="1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；</a:t>
            </a:r>
            <a:endParaRPr lang="zh-CN" sz="3200" b="1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  <a:p>
            <a:pPr indent="50419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200" b="1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）</a:t>
            </a:r>
            <a:r>
              <a:rPr lang="zh-CN" sz="3200" b="1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物理</a:t>
            </a:r>
            <a:r>
              <a:rPr lang="zh-CN" sz="32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书的长度是</a:t>
            </a:r>
            <a:r>
              <a:rPr lang="zh-CN" altLang="zh-CN" sz="32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2.52</a:t>
            </a:r>
            <a:r>
              <a:rPr lang="zh-CN" altLang="zh-CN" sz="3200" b="1" u="sng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zh-CN" sz="3200" b="1" u="sng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        </a:t>
            </a:r>
            <a:r>
              <a:rPr lang="zh-CN" sz="32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；</a:t>
            </a:r>
          </a:p>
          <a:p>
            <a:pPr indent="50419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200" b="1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3200" b="1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）</a:t>
            </a:r>
            <a:r>
              <a:rPr lang="zh-CN" sz="3200" b="1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一</a:t>
            </a:r>
            <a:r>
              <a:rPr lang="zh-CN" sz="32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支铅笔的长度是</a:t>
            </a:r>
            <a:r>
              <a:rPr lang="zh-CN" altLang="zh-CN" sz="32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18</a:t>
            </a:r>
            <a:r>
              <a:rPr lang="zh-CN" altLang="zh-CN" sz="3200" b="1" u="sng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zh-CN" sz="3200" b="1" u="sng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       </a:t>
            </a:r>
            <a:r>
              <a:rPr lang="zh-CN" sz="32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；</a:t>
            </a:r>
          </a:p>
          <a:p>
            <a:pPr indent="50419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200" b="1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3200" b="1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）</a:t>
            </a:r>
            <a:r>
              <a:rPr lang="zh-CN" sz="3200" b="1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一</a:t>
            </a:r>
            <a:r>
              <a:rPr lang="zh-CN" sz="32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元硬币的厚度约为</a:t>
            </a:r>
            <a:r>
              <a:rPr lang="zh-CN" altLang="zh-CN" sz="32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b="1" u="sng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        </a:t>
            </a:r>
            <a:r>
              <a:rPr lang="zh-CN" altLang="zh-CN" sz="3200" b="1" u="sng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  </a:t>
            </a:r>
            <a:r>
              <a:rPr lang="zh-CN" sz="3200" b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>
          <a:xfrm>
            <a:off x="1617134" y="1603905"/>
            <a:ext cx="8107891" cy="73104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试一试</a:t>
            </a:r>
            <a:r>
              <a:rPr lang="zh-CN" sz="32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在下列数据后面填上适当的单位</a:t>
            </a:r>
            <a:endParaRPr lang="zh-CN" sz="32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7152746" y="4754717"/>
            <a:ext cx="10572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mm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142692" y="2624512"/>
            <a:ext cx="10572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7047443" y="3309737"/>
            <a:ext cx="10011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dm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7080780" y="4017542"/>
            <a:ext cx="11525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cm</a:t>
            </a:r>
          </a:p>
        </p:txBody>
      </p:sp>
      <p:pic>
        <p:nvPicPr>
          <p:cNvPr id="11" name="Picture 3" descr="E:\导入资料\负责系列\2016-2017\全练\教师素材2016.2.20\教师素材\5化学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5237" y="2143917"/>
            <a:ext cx="2638425" cy="25701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bldLvl="0" autoUpdateAnimBg="0"/>
      <p:bldP spid="22536" grpId="0" bldLvl="0" autoUpdateAnimBg="0"/>
      <p:bldP spid="22537" grpId="0" bldLvl="0" autoUpdateAnimBg="0"/>
      <p:bldP spid="22538" grpId="0" bldLvl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1631</Words>
  <Application>WPS 演示</Application>
  <PresentationFormat>自定义</PresentationFormat>
  <Paragraphs>233</Paragraphs>
  <Slides>32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2.试一试：在下列数据后面填上适当的单位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27</cp:revision>
  <dcterms:created xsi:type="dcterms:W3CDTF">2018-03-01T02:03:00Z</dcterms:created>
  <dcterms:modified xsi:type="dcterms:W3CDTF">2019-09-18T22:14:40Z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