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heme/theme3.xml" ContentType="application/vnd.openxmlformats-officedocument.them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heme/theme4.xml" ContentType="application/vnd.openxmlformats-officedocument.them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1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51"/>
  </p:notesMasterIdLst>
  <p:handoutMasterIdLst>
    <p:handoutMasterId r:id="rId52"/>
  </p:handoutMasterIdLst>
  <p:sldIdLst>
    <p:sldId id="257" r:id="rId3"/>
    <p:sldId id="376" r:id="rId4"/>
    <p:sldId id="258" r:id="rId5"/>
    <p:sldId id="309" r:id="rId6"/>
    <p:sldId id="444" r:id="rId7"/>
    <p:sldId id="445" r:id="rId8"/>
    <p:sldId id="446" r:id="rId9"/>
    <p:sldId id="271" r:id="rId10"/>
    <p:sldId id="377" r:id="rId11"/>
    <p:sldId id="378" r:id="rId12"/>
    <p:sldId id="379" r:id="rId13"/>
    <p:sldId id="380" r:id="rId14"/>
    <p:sldId id="381" r:id="rId15"/>
    <p:sldId id="382" r:id="rId16"/>
    <p:sldId id="261" r:id="rId17"/>
    <p:sldId id="410" r:id="rId18"/>
    <p:sldId id="409" r:id="rId19"/>
    <p:sldId id="262" r:id="rId20"/>
    <p:sldId id="411" r:id="rId21"/>
    <p:sldId id="305" r:id="rId22"/>
    <p:sldId id="439" r:id="rId23"/>
    <p:sldId id="440" r:id="rId24"/>
    <p:sldId id="436" r:id="rId25"/>
    <p:sldId id="437" r:id="rId26"/>
    <p:sldId id="438" r:id="rId27"/>
    <p:sldId id="435" r:id="rId28"/>
    <p:sldId id="265" r:id="rId29"/>
    <p:sldId id="352" r:id="rId30"/>
    <p:sldId id="354" r:id="rId31"/>
    <p:sldId id="353" r:id="rId32"/>
    <p:sldId id="272" r:id="rId33"/>
    <p:sldId id="273" r:id="rId34"/>
    <p:sldId id="333" r:id="rId35"/>
    <p:sldId id="278" r:id="rId36"/>
    <p:sldId id="412" r:id="rId37"/>
    <p:sldId id="441" r:id="rId38"/>
    <p:sldId id="442" r:id="rId39"/>
    <p:sldId id="456" r:id="rId40"/>
    <p:sldId id="451" r:id="rId41"/>
    <p:sldId id="452" r:id="rId42"/>
    <p:sldId id="453" r:id="rId43"/>
    <p:sldId id="454" r:id="rId44"/>
    <p:sldId id="455" r:id="rId45"/>
    <p:sldId id="449" r:id="rId46"/>
    <p:sldId id="448" r:id="rId47"/>
    <p:sldId id="308" r:id="rId48"/>
    <p:sldId id="279" r:id="rId49"/>
    <p:sldId id="356" r:id="rId50"/>
  </p:sldIdLst>
  <p:sldSz cx="12192000" cy="6858000"/>
  <p:notesSz cx="6858000" cy="9144000"/>
  <p:custDataLst>
    <p:tags r:id="rId5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01" y="134"/>
      </p:cViewPr>
      <p:guideLst>
        <p:guide orient="horz" pos="2112"/>
        <p:guide pos="39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heme" Target="../theme/theme4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页眉占位符 3584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z="1200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5843" name="日期占位符 3584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lang="zh-CN" altLang="en-US" sz="1200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5844" name="页脚占位符 3584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zh-CN" altLang="en-US" sz="1200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5845" name="灯片编号占位符 3584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z="1200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heme" Target="../theme/theme3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页眉占位符 33793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z="1200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3795" name="日期占位符 33794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lang="zh-CN" altLang="en-US" sz="1200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124" name="幻灯片图像占位符 33795"/>
          <p:cNvSpPr>
            <a:spLocks noGrp="1" noRot="1" noChangeAspect="1" noTextEdit="1"/>
          </p:cNvSpPr>
          <p:nvPr>
            <p:ph type="sldImg" idx="6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文本占位符 33796"/>
          <p:cNvSpPr>
            <a:spLocks noGrp="1"/>
          </p:cNvSpPr>
          <p:nvPr>
            <p:ph type="body" sz="quarter" idx="7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33798" name="页脚占位符 33797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zh-CN" altLang="en-US" sz="1200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3799" name="灯片编号占位符 33798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z="1200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楷体" panose="02010609060101010101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楷体" panose="02010609060101010101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楷体" panose="02010609060101010101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楷体" panose="02010609060101010101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楷体" panose="02010609060101010101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4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14338" name="文本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anchor="t"/>
          <a:lstStyle/>
          <a:p>
            <a:pPr lvl="0" indent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4.jp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71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7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9.xml"/><Relationship Id="rId23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7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8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30" descr="课件母版背景副本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5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1026"/>
          <p:cNvSpPr>
            <a:spLocks noGrp="1"/>
          </p:cNvSpPr>
          <p:nvPr>
            <p:ph type="body" idx="5"/>
            <p:custDataLst>
              <p:tags r:id="rId15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2" name="日期占位符 1027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031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Times New Roman" panose="02020603050405020304" pitchFamily="18" charset="0"/>
          <a:ea typeface="楷体" panose="02010609060101010101" charset="-122"/>
          <a:cs typeface="Times New Roman" panose="02020603050405020304" pitchFamily="18" charset="0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Times New Roman" panose="02020603050405020304" pitchFamily="18" charset="0"/>
          <a:ea typeface="楷体" panose="02010609060101010101" charset="-122"/>
          <a:cs typeface="Times New Roman" panose="02020603050405020304" pitchFamily="18" charset="0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楷体" panose="02010609060101010101" charset="-122"/>
          <a:cs typeface="Times New Roman" panose="02020603050405020304" pitchFamily="18" charset="0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" panose="02010609060101010101" charset="-122"/>
          <a:cs typeface="Times New Roman" panose="02020603050405020304" pitchFamily="18" charset="0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楷体" panose="02010609060101010101" charset="-122"/>
          <a:cs typeface="Times New Roman" panose="02020603050405020304" pitchFamily="18" charset="0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楷体" panose="02010609060101010101" charset="-122"/>
          <a:cs typeface="Times New Roman" panose="02020603050405020304" pitchFamily="18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30" descr="课件母版背景副本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1025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2052" name="文本占位符 1026"/>
          <p:cNvSpPr>
            <a:spLocks noGrp="1"/>
          </p:cNvSpPr>
          <p:nvPr>
            <p:ph type="body" idx="5"/>
            <p:custDataLst>
              <p:tags r:id="rId15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053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Times New Roman" panose="02020603050405020304" pitchFamily="18" charset="0"/>
          <a:ea typeface="楷体" panose="02010609060101010101" charset="-122"/>
          <a:cs typeface="Times New Roman" panose="02020603050405020304" pitchFamily="18" charset="0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Times New Roman" panose="02020603050405020304" pitchFamily="18" charset="0"/>
          <a:ea typeface="楷体" panose="02010609060101010101" charset="-122"/>
          <a:cs typeface="Times New Roman" panose="02020603050405020304" pitchFamily="18" charset="0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楷体" panose="02010609060101010101" charset="-122"/>
          <a:cs typeface="Times New Roman" panose="02020603050405020304" pitchFamily="18" charset="0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" panose="02010609060101010101" charset="-122"/>
          <a:cs typeface="Times New Roman" panose="02020603050405020304" pitchFamily="18" charset="0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楷体" panose="02010609060101010101" charset="-122"/>
          <a:cs typeface="Times New Roman" panose="02020603050405020304" pitchFamily="18" charset="0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楷体" panose="02010609060101010101" charset="-122"/>
          <a:cs typeface="Times New Roman" panose="02020603050405020304" pitchFamily="18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microsoft.com/office/2007/relationships/hdphoto" Target="../media/hdphoto6.wdp"/><Relationship Id="rId3" Type="http://schemas.openxmlformats.org/officeDocument/2006/relationships/tags" Target="../tags/tag189.xml"/><Relationship Id="rId21" Type="http://schemas.openxmlformats.org/officeDocument/2006/relationships/image" Target="../media/image30.png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image" Target="../media/image28.png"/><Relationship Id="rId2" Type="http://schemas.openxmlformats.org/officeDocument/2006/relationships/tags" Target="../tags/tag188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image" Target="../media/image27.png"/><Relationship Id="rId10" Type="http://schemas.openxmlformats.org/officeDocument/2006/relationships/tags" Target="../tags/tag196.xml"/><Relationship Id="rId19" Type="http://schemas.openxmlformats.org/officeDocument/2006/relationships/image" Target="../media/image29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slideLayout" Target="../slideLayouts/slideLayout7.xml"/><Relationship Id="rId22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7" Type="http://schemas.openxmlformats.org/officeDocument/2006/relationships/image" Target="../media/image32.jpe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image" Target="../media/image31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image" Target="../media/image33.jpe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10" Type="http://schemas.openxmlformats.org/officeDocument/2006/relationships/tags" Target="../tags/tag213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image" Target="../media/image35.jpeg"/><Relationship Id="rId5" Type="http://schemas.openxmlformats.org/officeDocument/2006/relationships/tags" Target="../tags/tag226.xml"/><Relationship Id="rId10" Type="http://schemas.openxmlformats.org/officeDocument/2006/relationships/image" Target="../media/image34.jpeg"/><Relationship Id="rId4" Type="http://schemas.openxmlformats.org/officeDocument/2006/relationships/tags" Target="../tags/tag225.xml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5" Type="http://schemas.openxmlformats.org/officeDocument/2006/relationships/image" Target="../media/image36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tags" Target="../tags/tag258.xml"/><Relationship Id="rId3" Type="http://schemas.openxmlformats.org/officeDocument/2006/relationships/tags" Target="../tags/tag235.xml"/><Relationship Id="rId21" Type="http://schemas.openxmlformats.org/officeDocument/2006/relationships/tags" Target="../tags/tag253.xml"/><Relationship Id="rId34" Type="http://schemas.openxmlformats.org/officeDocument/2006/relationships/image" Target="../media/image37.png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tags" Target="../tags/tag257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tags" Target="../tags/tag252.xml"/><Relationship Id="rId29" Type="http://schemas.openxmlformats.org/officeDocument/2006/relationships/tags" Target="../tags/tag261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32" Type="http://schemas.openxmlformats.org/officeDocument/2006/relationships/tags" Target="../tags/tag264.xml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28" Type="http://schemas.openxmlformats.org/officeDocument/2006/relationships/tags" Target="../tags/tag260.xml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31" Type="http://schemas.openxmlformats.org/officeDocument/2006/relationships/tags" Target="../tags/tag263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Relationship Id="rId27" Type="http://schemas.openxmlformats.org/officeDocument/2006/relationships/tags" Target="../tags/tag259.xml"/><Relationship Id="rId30" Type="http://schemas.openxmlformats.org/officeDocument/2006/relationships/tags" Target="../tags/tag262.xml"/><Relationship Id="rId35" Type="http://schemas.openxmlformats.org/officeDocument/2006/relationships/image" Target="../media/image38.jpeg"/><Relationship Id="rId8" Type="http://schemas.openxmlformats.org/officeDocument/2006/relationships/tags" Target="../tags/tag240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tags" Target="../tags/tag290.xml"/><Relationship Id="rId39" Type="http://schemas.openxmlformats.org/officeDocument/2006/relationships/image" Target="../media/image38.jpeg"/><Relationship Id="rId21" Type="http://schemas.openxmlformats.org/officeDocument/2006/relationships/tags" Target="../tags/tag285.xml"/><Relationship Id="rId34" Type="http://schemas.openxmlformats.org/officeDocument/2006/relationships/tags" Target="../tags/tag298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tags" Target="../tags/tag289.xml"/><Relationship Id="rId33" Type="http://schemas.openxmlformats.org/officeDocument/2006/relationships/tags" Target="../tags/tag297.xml"/><Relationship Id="rId38" Type="http://schemas.openxmlformats.org/officeDocument/2006/relationships/image" Target="../media/image37.png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0" Type="http://schemas.openxmlformats.org/officeDocument/2006/relationships/tags" Target="../tags/tag284.xml"/><Relationship Id="rId29" Type="http://schemas.openxmlformats.org/officeDocument/2006/relationships/tags" Target="../tags/tag293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24" Type="http://schemas.openxmlformats.org/officeDocument/2006/relationships/tags" Target="../tags/tag288.xml"/><Relationship Id="rId32" Type="http://schemas.openxmlformats.org/officeDocument/2006/relationships/tags" Target="../tags/tag296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23" Type="http://schemas.openxmlformats.org/officeDocument/2006/relationships/tags" Target="../tags/tag287.xml"/><Relationship Id="rId28" Type="http://schemas.openxmlformats.org/officeDocument/2006/relationships/tags" Target="../tags/tag292.xml"/><Relationship Id="rId36" Type="http://schemas.openxmlformats.org/officeDocument/2006/relationships/tags" Target="../tags/tag300.xml"/><Relationship Id="rId10" Type="http://schemas.openxmlformats.org/officeDocument/2006/relationships/tags" Target="../tags/tag274.xml"/><Relationship Id="rId19" Type="http://schemas.openxmlformats.org/officeDocument/2006/relationships/tags" Target="../tags/tag283.xml"/><Relationship Id="rId31" Type="http://schemas.openxmlformats.org/officeDocument/2006/relationships/tags" Target="../tags/tag295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Relationship Id="rId22" Type="http://schemas.openxmlformats.org/officeDocument/2006/relationships/tags" Target="../tags/tag286.xml"/><Relationship Id="rId27" Type="http://schemas.openxmlformats.org/officeDocument/2006/relationships/tags" Target="../tags/tag291.xml"/><Relationship Id="rId30" Type="http://schemas.openxmlformats.org/officeDocument/2006/relationships/tags" Target="../tags/tag294.xml"/><Relationship Id="rId35" Type="http://schemas.openxmlformats.org/officeDocument/2006/relationships/tags" Target="../tags/tag299.xml"/><Relationship Id="rId8" Type="http://schemas.openxmlformats.org/officeDocument/2006/relationships/tags" Target="../tags/tag272.xml"/><Relationship Id="rId3" Type="http://schemas.openxmlformats.org/officeDocument/2006/relationships/tags" Target="../tags/tag26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tags" Target="../tags/tag326.xml"/><Relationship Id="rId3" Type="http://schemas.openxmlformats.org/officeDocument/2006/relationships/tags" Target="../tags/tag303.xml"/><Relationship Id="rId21" Type="http://schemas.openxmlformats.org/officeDocument/2006/relationships/tags" Target="../tags/tag321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tags" Target="../tags/tag325.xml"/><Relationship Id="rId33" Type="http://schemas.openxmlformats.org/officeDocument/2006/relationships/tags" Target="../tags/tag333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tags" Target="../tags/tag320.xml"/><Relationship Id="rId29" Type="http://schemas.openxmlformats.org/officeDocument/2006/relationships/tags" Target="../tags/tag329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24" Type="http://schemas.openxmlformats.org/officeDocument/2006/relationships/tags" Target="../tags/tag324.xml"/><Relationship Id="rId32" Type="http://schemas.openxmlformats.org/officeDocument/2006/relationships/tags" Target="../tags/tag332.xml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tags" Target="../tags/tag323.xml"/><Relationship Id="rId28" Type="http://schemas.openxmlformats.org/officeDocument/2006/relationships/tags" Target="../tags/tag328.xml"/><Relationship Id="rId36" Type="http://schemas.openxmlformats.org/officeDocument/2006/relationships/image" Target="../media/image38.jpeg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31" Type="http://schemas.openxmlformats.org/officeDocument/2006/relationships/tags" Target="../tags/tag331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Relationship Id="rId27" Type="http://schemas.openxmlformats.org/officeDocument/2006/relationships/tags" Target="../tags/tag327.xml"/><Relationship Id="rId30" Type="http://schemas.openxmlformats.org/officeDocument/2006/relationships/tags" Target="../tags/tag330.xml"/><Relationship Id="rId35" Type="http://schemas.openxmlformats.org/officeDocument/2006/relationships/image" Target="../media/image37.png"/><Relationship Id="rId8" Type="http://schemas.openxmlformats.org/officeDocument/2006/relationships/tags" Target="../tags/tag30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36.xml"/><Relationship Id="rId7" Type="http://schemas.openxmlformats.org/officeDocument/2006/relationships/image" Target="../media/image37.png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7.jpe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7" Type="http://schemas.openxmlformats.org/officeDocument/2006/relationships/image" Target="../media/image42.jpeg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image" Target="../media/image41.jpe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34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image" Target="../media/image45.jpeg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12" Type="http://schemas.openxmlformats.org/officeDocument/2006/relationships/image" Target="../media/image44.jpeg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image" Target="../media/image43.jpeg"/><Relationship Id="rId5" Type="http://schemas.openxmlformats.org/officeDocument/2006/relationships/tags" Target="../tags/tag351.xml"/><Relationship Id="rId15" Type="http://schemas.openxmlformats.org/officeDocument/2006/relationships/image" Target="../media/image47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0.png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12" Type="http://schemas.microsoft.com/office/2007/relationships/hdphoto" Target="../media/hdphoto10.wdp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image" Target="../media/image49.png"/><Relationship Id="rId5" Type="http://schemas.openxmlformats.org/officeDocument/2006/relationships/tags" Target="../tags/tag360.xml"/><Relationship Id="rId10" Type="http://schemas.microsoft.com/office/2007/relationships/hdphoto" Target="../media/hdphoto9.wdp"/><Relationship Id="rId4" Type="http://schemas.openxmlformats.org/officeDocument/2006/relationships/tags" Target="../tags/tag359.xml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image" Target="../media/image53.jpeg"/><Relationship Id="rId3" Type="http://schemas.openxmlformats.org/officeDocument/2006/relationships/tags" Target="../tags/tag365.xml"/><Relationship Id="rId7" Type="http://schemas.openxmlformats.org/officeDocument/2006/relationships/tags" Target="../tags/tag369.xml"/><Relationship Id="rId12" Type="http://schemas.openxmlformats.org/officeDocument/2006/relationships/image" Target="../media/image52.png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image" Target="../media/image51.jpeg"/><Relationship Id="rId5" Type="http://schemas.openxmlformats.org/officeDocument/2006/relationships/tags" Target="../tags/tag36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66.xml"/><Relationship Id="rId9" Type="http://schemas.openxmlformats.org/officeDocument/2006/relationships/tags" Target="../tags/tag37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10" Type="http://schemas.microsoft.com/office/2007/relationships/hdphoto" Target="../media/hdphoto11.wdp"/><Relationship Id="rId4" Type="http://schemas.openxmlformats.org/officeDocument/2006/relationships/tags" Target="../tags/tag375.xml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tags" Target="../tags/tag391.xml"/><Relationship Id="rId18" Type="http://schemas.openxmlformats.org/officeDocument/2006/relationships/tags" Target="../tags/tag396.xml"/><Relationship Id="rId26" Type="http://schemas.microsoft.com/office/2007/relationships/hdphoto" Target="../media/hdphoto11.wdp"/><Relationship Id="rId3" Type="http://schemas.openxmlformats.org/officeDocument/2006/relationships/tags" Target="../tags/tag381.xml"/><Relationship Id="rId21" Type="http://schemas.openxmlformats.org/officeDocument/2006/relationships/tags" Target="../tags/tag399.xml"/><Relationship Id="rId7" Type="http://schemas.openxmlformats.org/officeDocument/2006/relationships/tags" Target="../tags/tag385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25" Type="http://schemas.openxmlformats.org/officeDocument/2006/relationships/image" Target="../media/image54.png"/><Relationship Id="rId2" Type="http://schemas.openxmlformats.org/officeDocument/2006/relationships/tags" Target="../tags/tag380.xml"/><Relationship Id="rId16" Type="http://schemas.openxmlformats.org/officeDocument/2006/relationships/tags" Target="../tags/tag394.xml"/><Relationship Id="rId20" Type="http://schemas.openxmlformats.org/officeDocument/2006/relationships/tags" Target="../tags/tag398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383.xml"/><Relationship Id="rId15" Type="http://schemas.openxmlformats.org/officeDocument/2006/relationships/tags" Target="../tags/tag393.xml"/><Relationship Id="rId23" Type="http://schemas.openxmlformats.org/officeDocument/2006/relationships/tags" Target="../tags/tag401.xml"/><Relationship Id="rId10" Type="http://schemas.openxmlformats.org/officeDocument/2006/relationships/tags" Target="../tags/tag388.xml"/><Relationship Id="rId19" Type="http://schemas.openxmlformats.org/officeDocument/2006/relationships/tags" Target="../tags/tag397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tags" Target="../tags/tag392.xml"/><Relationship Id="rId22" Type="http://schemas.openxmlformats.org/officeDocument/2006/relationships/tags" Target="../tags/tag40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tags" Target="../tags/tag414.xml"/><Relationship Id="rId18" Type="http://schemas.openxmlformats.org/officeDocument/2006/relationships/tags" Target="../tags/tag419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404.xml"/><Relationship Id="rId21" Type="http://schemas.openxmlformats.org/officeDocument/2006/relationships/tags" Target="../tags/tag422.xml"/><Relationship Id="rId7" Type="http://schemas.openxmlformats.org/officeDocument/2006/relationships/tags" Target="../tags/tag408.xml"/><Relationship Id="rId12" Type="http://schemas.openxmlformats.org/officeDocument/2006/relationships/tags" Target="../tags/tag413.xml"/><Relationship Id="rId17" Type="http://schemas.openxmlformats.org/officeDocument/2006/relationships/tags" Target="../tags/tag418.xml"/><Relationship Id="rId25" Type="http://schemas.openxmlformats.org/officeDocument/2006/relationships/tags" Target="../tags/tag426.xml"/><Relationship Id="rId2" Type="http://schemas.openxmlformats.org/officeDocument/2006/relationships/tags" Target="../tags/tag403.xml"/><Relationship Id="rId16" Type="http://schemas.openxmlformats.org/officeDocument/2006/relationships/tags" Target="../tags/tag417.xml"/><Relationship Id="rId20" Type="http://schemas.openxmlformats.org/officeDocument/2006/relationships/tags" Target="../tags/tag421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24" Type="http://schemas.openxmlformats.org/officeDocument/2006/relationships/tags" Target="../tags/tag425.xml"/><Relationship Id="rId5" Type="http://schemas.openxmlformats.org/officeDocument/2006/relationships/tags" Target="../tags/tag406.xml"/><Relationship Id="rId15" Type="http://schemas.openxmlformats.org/officeDocument/2006/relationships/tags" Target="../tags/tag416.xml"/><Relationship Id="rId23" Type="http://schemas.openxmlformats.org/officeDocument/2006/relationships/tags" Target="../tags/tag424.xml"/><Relationship Id="rId10" Type="http://schemas.openxmlformats.org/officeDocument/2006/relationships/tags" Target="../tags/tag411.xml"/><Relationship Id="rId19" Type="http://schemas.openxmlformats.org/officeDocument/2006/relationships/tags" Target="../tags/tag420.xml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tags" Target="../tags/tag415.xml"/><Relationship Id="rId22" Type="http://schemas.openxmlformats.org/officeDocument/2006/relationships/tags" Target="../tags/tag423.xml"/><Relationship Id="rId27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3" Type="http://schemas.openxmlformats.org/officeDocument/2006/relationships/tags" Target="../tags/tag429.xml"/><Relationship Id="rId21" Type="http://schemas.openxmlformats.org/officeDocument/2006/relationships/tags" Target="../tags/tag447.xml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0" Type="http://schemas.openxmlformats.org/officeDocument/2006/relationships/tags" Target="../tags/tag446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24" Type="http://schemas.openxmlformats.org/officeDocument/2006/relationships/image" Target="../media/image55.jpeg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23" Type="http://schemas.openxmlformats.org/officeDocument/2006/relationships/notesSlide" Target="../notesSlides/notesSlide1.xml"/><Relationship Id="rId10" Type="http://schemas.openxmlformats.org/officeDocument/2006/relationships/tags" Target="../tags/tag436.xml"/><Relationship Id="rId19" Type="http://schemas.openxmlformats.org/officeDocument/2006/relationships/tags" Target="../tags/tag445.xml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tags" Target="../tags/tag462.xml"/><Relationship Id="rId18" Type="http://schemas.openxmlformats.org/officeDocument/2006/relationships/tags" Target="../tags/tag467.xml"/><Relationship Id="rId26" Type="http://schemas.openxmlformats.org/officeDocument/2006/relationships/image" Target="../media/image58.jpeg"/><Relationship Id="rId3" Type="http://schemas.openxmlformats.org/officeDocument/2006/relationships/tags" Target="../tags/tag452.xml"/><Relationship Id="rId21" Type="http://schemas.openxmlformats.org/officeDocument/2006/relationships/tags" Target="../tags/tag470.xml"/><Relationship Id="rId7" Type="http://schemas.openxmlformats.org/officeDocument/2006/relationships/tags" Target="../tags/tag456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25" Type="http://schemas.openxmlformats.org/officeDocument/2006/relationships/image" Target="../media/image57.jpeg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20" Type="http://schemas.openxmlformats.org/officeDocument/2006/relationships/tags" Target="../tags/tag469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24" Type="http://schemas.openxmlformats.org/officeDocument/2006/relationships/image" Target="../media/image56.jpeg"/><Relationship Id="rId5" Type="http://schemas.openxmlformats.org/officeDocument/2006/relationships/tags" Target="../tags/tag454.xml"/><Relationship Id="rId15" Type="http://schemas.openxmlformats.org/officeDocument/2006/relationships/tags" Target="../tags/tag464.xml"/><Relationship Id="rId23" Type="http://schemas.openxmlformats.org/officeDocument/2006/relationships/audio" Target="../media/audio1.wav"/><Relationship Id="rId10" Type="http://schemas.openxmlformats.org/officeDocument/2006/relationships/tags" Target="../tags/tag459.xml"/><Relationship Id="rId19" Type="http://schemas.openxmlformats.org/officeDocument/2006/relationships/tags" Target="../tags/tag468.xml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Relationship Id="rId2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483.xml"/><Relationship Id="rId18" Type="http://schemas.openxmlformats.org/officeDocument/2006/relationships/tags" Target="../tags/tag488.xml"/><Relationship Id="rId26" Type="http://schemas.openxmlformats.org/officeDocument/2006/relationships/tags" Target="../tags/tag496.xml"/><Relationship Id="rId3" Type="http://schemas.openxmlformats.org/officeDocument/2006/relationships/tags" Target="../tags/tag473.xml"/><Relationship Id="rId21" Type="http://schemas.openxmlformats.org/officeDocument/2006/relationships/tags" Target="../tags/tag491.xml"/><Relationship Id="rId34" Type="http://schemas.openxmlformats.org/officeDocument/2006/relationships/image" Target="../media/image57.jpeg"/><Relationship Id="rId7" Type="http://schemas.openxmlformats.org/officeDocument/2006/relationships/tags" Target="../tags/tag477.xml"/><Relationship Id="rId12" Type="http://schemas.openxmlformats.org/officeDocument/2006/relationships/tags" Target="../tags/tag482.xml"/><Relationship Id="rId17" Type="http://schemas.openxmlformats.org/officeDocument/2006/relationships/tags" Target="../tags/tag487.xml"/><Relationship Id="rId25" Type="http://schemas.openxmlformats.org/officeDocument/2006/relationships/tags" Target="../tags/tag495.xml"/><Relationship Id="rId33" Type="http://schemas.openxmlformats.org/officeDocument/2006/relationships/image" Target="../media/image56.jpeg"/><Relationship Id="rId2" Type="http://schemas.openxmlformats.org/officeDocument/2006/relationships/tags" Target="../tags/tag472.xml"/><Relationship Id="rId16" Type="http://schemas.openxmlformats.org/officeDocument/2006/relationships/tags" Target="../tags/tag486.xml"/><Relationship Id="rId20" Type="http://schemas.openxmlformats.org/officeDocument/2006/relationships/tags" Target="../tags/tag490.xml"/><Relationship Id="rId29" Type="http://schemas.openxmlformats.org/officeDocument/2006/relationships/tags" Target="../tags/tag499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24" Type="http://schemas.openxmlformats.org/officeDocument/2006/relationships/tags" Target="../tags/tag494.xml"/><Relationship Id="rId32" Type="http://schemas.openxmlformats.org/officeDocument/2006/relationships/audio" Target="../media/audio2.wav"/><Relationship Id="rId5" Type="http://schemas.openxmlformats.org/officeDocument/2006/relationships/tags" Target="../tags/tag475.xml"/><Relationship Id="rId15" Type="http://schemas.openxmlformats.org/officeDocument/2006/relationships/tags" Target="../tags/tag485.xml"/><Relationship Id="rId23" Type="http://schemas.openxmlformats.org/officeDocument/2006/relationships/tags" Target="../tags/tag493.xml"/><Relationship Id="rId28" Type="http://schemas.openxmlformats.org/officeDocument/2006/relationships/tags" Target="../tags/tag498.xml"/><Relationship Id="rId10" Type="http://schemas.openxmlformats.org/officeDocument/2006/relationships/tags" Target="../tags/tag480.xml"/><Relationship Id="rId19" Type="http://schemas.openxmlformats.org/officeDocument/2006/relationships/tags" Target="../tags/tag489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tags" Target="../tags/tag484.xml"/><Relationship Id="rId22" Type="http://schemas.openxmlformats.org/officeDocument/2006/relationships/tags" Target="../tags/tag492.xml"/><Relationship Id="rId27" Type="http://schemas.openxmlformats.org/officeDocument/2006/relationships/tags" Target="../tags/tag497.xml"/><Relationship Id="rId30" Type="http://schemas.openxmlformats.org/officeDocument/2006/relationships/tags" Target="../tags/tag500.xml"/><Relationship Id="rId35" Type="http://schemas.openxmlformats.org/officeDocument/2006/relationships/image" Target="../media/image58.jpeg"/><Relationship Id="rId8" Type="http://schemas.openxmlformats.org/officeDocument/2006/relationships/tags" Target="../tags/tag47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tags" Target="../tags/tag14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.jpe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image" Target="../media/image11.jpeg"/><Relationship Id="rId5" Type="http://schemas.openxmlformats.org/officeDocument/2006/relationships/tags" Target="../tags/tag151.xml"/><Relationship Id="rId10" Type="http://schemas.openxmlformats.org/officeDocument/2006/relationships/image" Target="../media/image10.jpeg"/><Relationship Id="rId4" Type="http://schemas.openxmlformats.org/officeDocument/2006/relationships/tags" Target="../tags/tag150.xml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513.xml"/><Relationship Id="rId18" Type="http://schemas.openxmlformats.org/officeDocument/2006/relationships/tags" Target="../tags/tag518.xml"/><Relationship Id="rId26" Type="http://schemas.openxmlformats.org/officeDocument/2006/relationships/tags" Target="../tags/tag526.xml"/><Relationship Id="rId3" Type="http://schemas.openxmlformats.org/officeDocument/2006/relationships/tags" Target="../tags/tag503.xml"/><Relationship Id="rId21" Type="http://schemas.openxmlformats.org/officeDocument/2006/relationships/tags" Target="../tags/tag521.xml"/><Relationship Id="rId34" Type="http://schemas.openxmlformats.org/officeDocument/2006/relationships/image" Target="../media/image59.jpeg"/><Relationship Id="rId7" Type="http://schemas.openxmlformats.org/officeDocument/2006/relationships/tags" Target="../tags/tag507.xml"/><Relationship Id="rId12" Type="http://schemas.openxmlformats.org/officeDocument/2006/relationships/tags" Target="../tags/tag512.xml"/><Relationship Id="rId17" Type="http://schemas.openxmlformats.org/officeDocument/2006/relationships/tags" Target="../tags/tag517.xml"/><Relationship Id="rId25" Type="http://schemas.openxmlformats.org/officeDocument/2006/relationships/tags" Target="../tags/tag525.xml"/><Relationship Id="rId33" Type="http://schemas.openxmlformats.org/officeDocument/2006/relationships/image" Target="../media/image56.jpeg"/><Relationship Id="rId2" Type="http://schemas.openxmlformats.org/officeDocument/2006/relationships/tags" Target="../tags/tag502.xml"/><Relationship Id="rId16" Type="http://schemas.openxmlformats.org/officeDocument/2006/relationships/tags" Target="../tags/tag516.xml"/><Relationship Id="rId20" Type="http://schemas.openxmlformats.org/officeDocument/2006/relationships/tags" Target="../tags/tag520.xml"/><Relationship Id="rId29" Type="http://schemas.openxmlformats.org/officeDocument/2006/relationships/tags" Target="../tags/tag529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11" Type="http://schemas.openxmlformats.org/officeDocument/2006/relationships/tags" Target="../tags/tag511.xml"/><Relationship Id="rId24" Type="http://schemas.openxmlformats.org/officeDocument/2006/relationships/tags" Target="../tags/tag524.xml"/><Relationship Id="rId32" Type="http://schemas.openxmlformats.org/officeDocument/2006/relationships/audio" Target="../media/audio2.wav"/><Relationship Id="rId5" Type="http://schemas.openxmlformats.org/officeDocument/2006/relationships/tags" Target="../tags/tag505.xml"/><Relationship Id="rId15" Type="http://schemas.openxmlformats.org/officeDocument/2006/relationships/tags" Target="../tags/tag515.xml"/><Relationship Id="rId23" Type="http://schemas.openxmlformats.org/officeDocument/2006/relationships/tags" Target="../tags/tag523.xml"/><Relationship Id="rId28" Type="http://schemas.openxmlformats.org/officeDocument/2006/relationships/tags" Target="../tags/tag528.xml"/><Relationship Id="rId10" Type="http://schemas.openxmlformats.org/officeDocument/2006/relationships/tags" Target="../tags/tag510.xml"/><Relationship Id="rId19" Type="http://schemas.openxmlformats.org/officeDocument/2006/relationships/tags" Target="../tags/tag519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504.xml"/><Relationship Id="rId9" Type="http://schemas.openxmlformats.org/officeDocument/2006/relationships/tags" Target="../tags/tag509.xml"/><Relationship Id="rId14" Type="http://schemas.openxmlformats.org/officeDocument/2006/relationships/tags" Target="../tags/tag514.xml"/><Relationship Id="rId22" Type="http://schemas.openxmlformats.org/officeDocument/2006/relationships/tags" Target="../tags/tag522.xml"/><Relationship Id="rId27" Type="http://schemas.openxmlformats.org/officeDocument/2006/relationships/tags" Target="../tags/tag527.xml"/><Relationship Id="rId30" Type="http://schemas.openxmlformats.org/officeDocument/2006/relationships/tags" Target="../tags/tag530.xml"/><Relationship Id="rId35" Type="http://schemas.openxmlformats.org/officeDocument/2006/relationships/image" Target="../media/image58.jpeg"/><Relationship Id="rId8" Type="http://schemas.openxmlformats.org/officeDocument/2006/relationships/tags" Target="../tags/tag50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33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image" Target="../media/image60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37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image" Target="../media/image61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38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551.xml"/><Relationship Id="rId18" Type="http://schemas.openxmlformats.org/officeDocument/2006/relationships/tags" Target="../tags/tag556.xml"/><Relationship Id="rId26" Type="http://schemas.openxmlformats.org/officeDocument/2006/relationships/tags" Target="../tags/tag564.xml"/><Relationship Id="rId39" Type="http://schemas.openxmlformats.org/officeDocument/2006/relationships/slideLayout" Target="../slideLayouts/slideLayout7.xml"/><Relationship Id="rId21" Type="http://schemas.openxmlformats.org/officeDocument/2006/relationships/tags" Target="../tags/tag559.xml"/><Relationship Id="rId34" Type="http://schemas.openxmlformats.org/officeDocument/2006/relationships/tags" Target="../tags/tag572.xml"/><Relationship Id="rId42" Type="http://schemas.openxmlformats.org/officeDocument/2006/relationships/image" Target="../media/image64.jpeg"/><Relationship Id="rId7" Type="http://schemas.openxmlformats.org/officeDocument/2006/relationships/tags" Target="../tags/tag545.xml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9" Type="http://schemas.openxmlformats.org/officeDocument/2006/relationships/tags" Target="../tags/tag567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24" Type="http://schemas.openxmlformats.org/officeDocument/2006/relationships/tags" Target="../tags/tag562.xml"/><Relationship Id="rId32" Type="http://schemas.openxmlformats.org/officeDocument/2006/relationships/tags" Target="../tags/tag570.xml"/><Relationship Id="rId37" Type="http://schemas.openxmlformats.org/officeDocument/2006/relationships/tags" Target="../tags/tag575.xml"/><Relationship Id="rId40" Type="http://schemas.openxmlformats.org/officeDocument/2006/relationships/image" Target="../media/image62.jpeg"/><Relationship Id="rId45" Type="http://schemas.openxmlformats.org/officeDocument/2006/relationships/image" Target="../media/image67.png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23" Type="http://schemas.openxmlformats.org/officeDocument/2006/relationships/tags" Target="../tags/tag561.xml"/><Relationship Id="rId28" Type="http://schemas.openxmlformats.org/officeDocument/2006/relationships/tags" Target="../tags/tag566.xml"/><Relationship Id="rId36" Type="http://schemas.openxmlformats.org/officeDocument/2006/relationships/tags" Target="../tags/tag574.xml"/><Relationship Id="rId10" Type="http://schemas.openxmlformats.org/officeDocument/2006/relationships/tags" Target="../tags/tag548.xml"/><Relationship Id="rId19" Type="http://schemas.openxmlformats.org/officeDocument/2006/relationships/tags" Target="../tags/tag557.xml"/><Relationship Id="rId31" Type="http://schemas.openxmlformats.org/officeDocument/2006/relationships/tags" Target="../tags/tag569.xml"/><Relationship Id="rId44" Type="http://schemas.openxmlformats.org/officeDocument/2006/relationships/image" Target="../media/image66.jpeg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Relationship Id="rId22" Type="http://schemas.openxmlformats.org/officeDocument/2006/relationships/tags" Target="../tags/tag560.xml"/><Relationship Id="rId27" Type="http://schemas.openxmlformats.org/officeDocument/2006/relationships/tags" Target="../tags/tag565.xml"/><Relationship Id="rId30" Type="http://schemas.openxmlformats.org/officeDocument/2006/relationships/tags" Target="../tags/tag568.xml"/><Relationship Id="rId35" Type="http://schemas.openxmlformats.org/officeDocument/2006/relationships/tags" Target="../tags/tag573.xml"/><Relationship Id="rId43" Type="http://schemas.openxmlformats.org/officeDocument/2006/relationships/image" Target="../media/image65.jpeg"/><Relationship Id="rId8" Type="http://schemas.openxmlformats.org/officeDocument/2006/relationships/tags" Target="../tags/tag546.xml"/><Relationship Id="rId3" Type="http://schemas.openxmlformats.org/officeDocument/2006/relationships/tags" Target="../tags/tag541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5" Type="http://schemas.openxmlformats.org/officeDocument/2006/relationships/tags" Target="../tags/tag563.xml"/><Relationship Id="rId33" Type="http://schemas.openxmlformats.org/officeDocument/2006/relationships/tags" Target="../tags/tag571.xml"/><Relationship Id="rId38" Type="http://schemas.openxmlformats.org/officeDocument/2006/relationships/tags" Target="../tags/tag576.xml"/><Relationship Id="rId20" Type="http://schemas.openxmlformats.org/officeDocument/2006/relationships/tags" Target="../tags/tag558.xml"/><Relationship Id="rId41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589.xml"/><Relationship Id="rId18" Type="http://schemas.openxmlformats.org/officeDocument/2006/relationships/tags" Target="../tags/tag594.xml"/><Relationship Id="rId26" Type="http://schemas.openxmlformats.org/officeDocument/2006/relationships/tags" Target="../tags/tag602.xml"/><Relationship Id="rId39" Type="http://schemas.openxmlformats.org/officeDocument/2006/relationships/tags" Target="../tags/tag615.xml"/><Relationship Id="rId21" Type="http://schemas.openxmlformats.org/officeDocument/2006/relationships/tags" Target="../tags/tag597.xml"/><Relationship Id="rId34" Type="http://schemas.openxmlformats.org/officeDocument/2006/relationships/tags" Target="../tags/tag610.xml"/><Relationship Id="rId42" Type="http://schemas.openxmlformats.org/officeDocument/2006/relationships/tags" Target="../tags/tag618.xml"/><Relationship Id="rId7" Type="http://schemas.openxmlformats.org/officeDocument/2006/relationships/tags" Target="../tags/tag583.xml"/><Relationship Id="rId2" Type="http://schemas.openxmlformats.org/officeDocument/2006/relationships/tags" Target="../tags/tag578.xml"/><Relationship Id="rId16" Type="http://schemas.openxmlformats.org/officeDocument/2006/relationships/tags" Target="../tags/tag592.xml"/><Relationship Id="rId29" Type="http://schemas.openxmlformats.org/officeDocument/2006/relationships/tags" Target="../tags/tag605.xml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24" Type="http://schemas.openxmlformats.org/officeDocument/2006/relationships/tags" Target="../tags/tag600.xml"/><Relationship Id="rId32" Type="http://schemas.openxmlformats.org/officeDocument/2006/relationships/tags" Target="../tags/tag608.xml"/><Relationship Id="rId37" Type="http://schemas.openxmlformats.org/officeDocument/2006/relationships/tags" Target="../tags/tag613.xml"/><Relationship Id="rId40" Type="http://schemas.openxmlformats.org/officeDocument/2006/relationships/tags" Target="../tags/tag616.xml"/><Relationship Id="rId45" Type="http://schemas.openxmlformats.org/officeDocument/2006/relationships/image" Target="../media/image68.png"/><Relationship Id="rId5" Type="http://schemas.openxmlformats.org/officeDocument/2006/relationships/tags" Target="../tags/tag581.xml"/><Relationship Id="rId15" Type="http://schemas.openxmlformats.org/officeDocument/2006/relationships/tags" Target="../tags/tag591.xml"/><Relationship Id="rId23" Type="http://schemas.openxmlformats.org/officeDocument/2006/relationships/tags" Target="../tags/tag599.xml"/><Relationship Id="rId28" Type="http://schemas.openxmlformats.org/officeDocument/2006/relationships/tags" Target="../tags/tag604.xml"/><Relationship Id="rId36" Type="http://schemas.openxmlformats.org/officeDocument/2006/relationships/tags" Target="../tags/tag612.xml"/><Relationship Id="rId10" Type="http://schemas.openxmlformats.org/officeDocument/2006/relationships/tags" Target="../tags/tag586.xml"/><Relationship Id="rId19" Type="http://schemas.openxmlformats.org/officeDocument/2006/relationships/tags" Target="../tags/tag595.xml"/><Relationship Id="rId31" Type="http://schemas.openxmlformats.org/officeDocument/2006/relationships/tags" Target="../tags/tag607.xml"/><Relationship Id="rId44" Type="http://schemas.openxmlformats.org/officeDocument/2006/relationships/slideLayout" Target="../slideLayouts/slideLayout7.xml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tags" Target="../tags/tag590.xml"/><Relationship Id="rId22" Type="http://schemas.openxmlformats.org/officeDocument/2006/relationships/tags" Target="../tags/tag598.xml"/><Relationship Id="rId27" Type="http://schemas.openxmlformats.org/officeDocument/2006/relationships/tags" Target="../tags/tag603.xml"/><Relationship Id="rId30" Type="http://schemas.openxmlformats.org/officeDocument/2006/relationships/tags" Target="../tags/tag606.xml"/><Relationship Id="rId35" Type="http://schemas.openxmlformats.org/officeDocument/2006/relationships/tags" Target="../tags/tag611.xml"/><Relationship Id="rId43" Type="http://schemas.openxmlformats.org/officeDocument/2006/relationships/tags" Target="../tags/tag619.xml"/><Relationship Id="rId8" Type="http://schemas.openxmlformats.org/officeDocument/2006/relationships/tags" Target="../tags/tag584.xml"/><Relationship Id="rId3" Type="http://schemas.openxmlformats.org/officeDocument/2006/relationships/tags" Target="../tags/tag579.xml"/><Relationship Id="rId12" Type="http://schemas.openxmlformats.org/officeDocument/2006/relationships/tags" Target="../tags/tag588.xml"/><Relationship Id="rId17" Type="http://schemas.openxmlformats.org/officeDocument/2006/relationships/tags" Target="../tags/tag593.xml"/><Relationship Id="rId25" Type="http://schemas.openxmlformats.org/officeDocument/2006/relationships/tags" Target="../tags/tag601.xml"/><Relationship Id="rId33" Type="http://schemas.openxmlformats.org/officeDocument/2006/relationships/tags" Target="../tags/tag609.xml"/><Relationship Id="rId38" Type="http://schemas.openxmlformats.org/officeDocument/2006/relationships/tags" Target="../tags/tag614.xml"/><Relationship Id="rId20" Type="http://schemas.openxmlformats.org/officeDocument/2006/relationships/tags" Target="../tags/tag596.xml"/><Relationship Id="rId41" Type="http://schemas.openxmlformats.org/officeDocument/2006/relationships/tags" Target="../tags/tag6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622.xml"/><Relationship Id="rId7" Type="http://schemas.openxmlformats.org/officeDocument/2006/relationships/tags" Target="../tags/tag626.xml"/><Relationship Id="rId12" Type="http://schemas.openxmlformats.org/officeDocument/2006/relationships/tags" Target="../tags/tag631.xml"/><Relationship Id="rId2" Type="http://schemas.openxmlformats.org/officeDocument/2006/relationships/tags" Target="../tags/tag621.xml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tags" Target="../tags/tag630.xml"/><Relationship Id="rId5" Type="http://schemas.openxmlformats.org/officeDocument/2006/relationships/tags" Target="../tags/tag624.xml"/><Relationship Id="rId15" Type="http://schemas.openxmlformats.org/officeDocument/2006/relationships/image" Target="../media/image70.png"/><Relationship Id="rId10" Type="http://schemas.openxmlformats.org/officeDocument/2006/relationships/tags" Target="../tags/tag629.xml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39.xml"/><Relationship Id="rId3" Type="http://schemas.openxmlformats.org/officeDocument/2006/relationships/tags" Target="../tags/tag634.xml"/><Relationship Id="rId7" Type="http://schemas.openxmlformats.org/officeDocument/2006/relationships/tags" Target="../tags/tag638.xml"/><Relationship Id="rId2" Type="http://schemas.openxmlformats.org/officeDocument/2006/relationships/tags" Target="../tags/tag633.xml"/><Relationship Id="rId1" Type="http://schemas.openxmlformats.org/officeDocument/2006/relationships/tags" Target="../tags/tag632.xml"/><Relationship Id="rId6" Type="http://schemas.openxmlformats.org/officeDocument/2006/relationships/tags" Target="../tags/tag637.xml"/><Relationship Id="rId11" Type="http://schemas.openxmlformats.org/officeDocument/2006/relationships/image" Target="../media/image71.png"/><Relationship Id="rId5" Type="http://schemas.openxmlformats.org/officeDocument/2006/relationships/tags" Target="../tags/tag63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35.xml"/><Relationship Id="rId9" Type="http://schemas.openxmlformats.org/officeDocument/2006/relationships/tags" Target="../tags/tag64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tags" Target="../tags/tag64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42.xml"/><Relationship Id="rId1" Type="http://schemas.openxmlformats.org/officeDocument/2006/relationships/tags" Target="../tags/tag641.xml"/><Relationship Id="rId6" Type="http://schemas.openxmlformats.org/officeDocument/2006/relationships/tags" Target="../tags/tag646.xml"/><Relationship Id="rId5" Type="http://schemas.openxmlformats.org/officeDocument/2006/relationships/tags" Target="../tags/tag645.xml"/><Relationship Id="rId4" Type="http://schemas.openxmlformats.org/officeDocument/2006/relationships/tags" Target="../tags/tag6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49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4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57.xml"/><Relationship Id="rId3" Type="http://schemas.openxmlformats.org/officeDocument/2006/relationships/tags" Target="../tags/tag652.xml"/><Relationship Id="rId7" Type="http://schemas.openxmlformats.org/officeDocument/2006/relationships/tags" Target="../tags/tag656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651.xml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11" Type="http://schemas.openxmlformats.org/officeDocument/2006/relationships/tags" Target="../tags/tag660.xml"/><Relationship Id="rId5" Type="http://schemas.openxmlformats.org/officeDocument/2006/relationships/tags" Target="../tags/tag654.xml"/><Relationship Id="rId10" Type="http://schemas.openxmlformats.org/officeDocument/2006/relationships/tags" Target="../tags/tag659.xml"/><Relationship Id="rId4" Type="http://schemas.openxmlformats.org/officeDocument/2006/relationships/tags" Target="../tags/tag653.xml"/><Relationship Id="rId9" Type="http://schemas.openxmlformats.org/officeDocument/2006/relationships/tags" Target="../tags/tag6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image" Target="../media/image15.jpe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663.xml"/><Relationship Id="rId2" Type="http://schemas.openxmlformats.org/officeDocument/2006/relationships/tags" Target="../tags/tag662.xml"/><Relationship Id="rId1" Type="http://schemas.openxmlformats.org/officeDocument/2006/relationships/tags" Target="../tags/tag661.xml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66.xml"/><Relationship Id="rId2" Type="http://schemas.openxmlformats.org/officeDocument/2006/relationships/tags" Target="../tags/tag665.xml"/><Relationship Id="rId1" Type="http://schemas.openxmlformats.org/officeDocument/2006/relationships/tags" Target="../tags/tag664.xml"/><Relationship Id="rId4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669.xml"/><Relationship Id="rId2" Type="http://schemas.openxmlformats.org/officeDocument/2006/relationships/tags" Target="../tags/tag668.xml"/><Relationship Id="rId1" Type="http://schemas.openxmlformats.org/officeDocument/2006/relationships/tags" Target="../tags/tag66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7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673.xml"/><Relationship Id="rId2" Type="http://schemas.openxmlformats.org/officeDocument/2006/relationships/tags" Target="../tags/tag672.xml"/><Relationship Id="rId1" Type="http://schemas.openxmlformats.org/officeDocument/2006/relationships/tags" Target="../tags/tag671.xml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76.xml"/><Relationship Id="rId7" Type="http://schemas.openxmlformats.org/officeDocument/2006/relationships/tags" Target="../tags/tag680.xml"/><Relationship Id="rId2" Type="http://schemas.openxmlformats.org/officeDocument/2006/relationships/tags" Target="../tags/tag675.xml"/><Relationship Id="rId1" Type="http://schemas.openxmlformats.org/officeDocument/2006/relationships/tags" Target="../tags/tag674.xml"/><Relationship Id="rId6" Type="http://schemas.openxmlformats.org/officeDocument/2006/relationships/tags" Target="../tags/tag679.xml"/><Relationship Id="rId5" Type="http://schemas.openxmlformats.org/officeDocument/2006/relationships/tags" Target="../tags/tag678.xml"/><Relationship Id="rId4" Type="http://schemas.openxmlformats.org/officeDocument/2006/relationships/tags" Target="../tags/tag677.xml"/><Relationship Id="rId9" Type="http://schemas.openxmlformats.org/officeDocument/2006/relationships/image" Target="../media/image7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88.xml"/><Relationship Id="rId3" Type="http://schemas.openxmlformats.org/officeDocument/2006/relationships/tags" Target="../tags/tag683.xml"/><Relationship Id="rId7" Type="http://schemas.openxmlformats.org/officeDocument/2006/relationships/tags" Target="../tags/tag687.xml"/><Relationship Id="rId12" Type="http://schemas.openxmlformats.org/officeDocument/2006/relationships/image" Target="../media/image75.jpeg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11" Type="http://schemas.openxmlformats.org/officeDocument/2006/relationships/image" Target="../media/image74.png"/><Relationship Id="rId5" Type="http://schemas.openxmlformats.org/officeDocument/2006/relationships/tags" Target="../tags/tag68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84.xml"/><Relationship Id="rId9" Type="http://schemas.openxmlformats.org/officeDocument/2006/relationships/tags" Target="../tags/tag68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97.xml"/><Relationship Id="rId13" Type="http://schemas.openxmlformats.org/officeDocument/2006/relationships/tags" Target="../tags/tag702.xml"/><Relationship Id="rId18" Type="http://schemas.openxmlformats.org/officeDocument/2006/relationships/tags" Target="../tags/tag707.xml"/><Relationship Id="rId26" Type="http://schemas.openxmlformats.org/officeDocument/2006/relationships/tags" Target="../tags/tag715.xml"/><Relationship Id="rId3" Type="http://schemas.openxmlformats.org/officeDocument/2006/relationships/tags" Target="../tags/tag692.xml"/><Relationship Id="rId21" Type="http://schemas.openxmlformats.org/officeDocument/2006/relationships/tags" Target="../tags/tag710.xml"/><Relationship Id="rId7" Type="http://schemas.openxmlformats.org/officeDocument/2006/relationships/tags" Target="../tags/tag696.xml"/><Relationship Id="rId12" Type="http://schemas.openxmlformats.org/officeDocument/2006/relationships/tags" Target="../tags/tag701.xml"/><Relationship Id="rId17" Type="http://schemas.openxmlformats.org/officeDocument/2006/relationships/tags" Target="../tags/tag706.xml"/><Relationship Id="rId25" Type="http://schemas.openxmlformats.org/officeDocument/2006/relationships/tags" Target="../tags/tag714.xml"/><Relationship Id="rId2" Type="http://schemas.openxmlformats.org/officeDocument/2006/relationships/tags" Target="../tags/tag691.xml"/><Relationship Id="rId16" Type="http://schemas.openxmlformats.org/officeDocument/2006/relationships/tags" Target="../tags/tag705.xml"/><Relationship Id="rId20" Type="http://schemas.openxmlformats.org/officeDocument/2006/relationships/tags" Target="../tags/tag709.xml"/><Relationship Id="rId29" Type="http://schemas.openxmlformats.org/officeDocument/2006/relationships/tags" Target="../tags/tag718.xml"/><Relationship Id="rId1" Type="http://schemas.openxmlformats.org/officeDocument/2006/relationships/tags" Target="../tags/tag690.xml"/><Relationship Id="rId6" Type="http://schemas.openxmlformats.org/officeDocument/2006/relationships/tags" Target="../tags/tag695.xml"/><Relationship Id="rId11" Type="http://schemas.openxmlformats.org/officeDocument/2006/relationships/tags" Target="../tags/tag700.xml"/><Relationship Id="rId24" Type="http://schemas.openxmlformats.org/officeDocument/2006/relationships/tags" Target="../tags/tag713.xml"/><Relationship Id="rId32" Type="http://schemas.openxmlformats.org/officeDocument/2006/relationships/slideLayout" Target="../slideLayouts/slideLayout18.xml"/><Relationship Id="rId5" Type="http://schemas.openxmlformats.org/officeDocument/2006/relationships/tags" Target="../tags/tag694.xml"/><Relationship Id="rId15" Type="http://schemas.openxmlformats.org/officeDocument/2006/relationships/tags" Target="../tags/tag704.xml"/><Relationship Id="rId23" Type="http://schemas.openxmlformats.org/officeDocument/2006/relationships/tags" Target="../tags/tag712.xml"/><Relationship Id="rId28" Type="http://schemas.openxmlformats.org/officeDocument/2006/relationships/tags" Target="../tags/tag717.xml"/><Relationship Id="rId10" Type="http://schemas.openxmlformats.org/officeDocument/2006/relationships/tags" Target="../tags/tag699.xml"/><Relationship Id="rId19" Type="http://schemas.openxmlformats.org/officeDocument/2006/relationships/tags" Target="../tags/tag708.xml"/><Relationship Id="rId31" Type="http://schemas.openxmlformats.org/officeDocument/2006/relationships/tags" Target="../tags/tag720.xml"/><Relationship Id="rId4" Type="http://schemas.openxmlformats.org/officeDocument/2006/relationships/tags" Target="../tags/tag693.xml"/><Relationship Id="rId9" Type="http://schemas.openxmlformats.org/officeDocument/2006/relationships/tags" Target="../tags/tag698.xml"/><Relationship Id="rId14" Type="http://schemas.openxmlformats.org/officeDocument/2006/relationships/tags" Target="../tags/tag703.xml"/><Relationship Id="rId22" Type="http://schemas.openxmlformats.org/officeDocument/2006/relationships/tags" Target="../tags/tag711.xml"/><Relationship Id="rId27" Type="http://schemas.openxmlformats.org/officeDocument/2006/relationships/tags" Target="../tags/tag716.xml"/><Relationship Id="rId30" Type="http://schemas.openxmlformats.org/officeDocument/2006/relationships/tags" Target="../tags/tag71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723.xml"/><Relationship Id="rId7" Type="http://schemas.openxmlformats.org/officeDocument/2006/relationships/tags" Target="../tags/tag727.xml"/><Relationship Id="rId2" Type="http://schemas.openxmlformats.org/officeDocument/2006/relationships/tags" Target="../tags/tag722.xml"/><Relationship Id="rId1" Type="http://schemas.openxmlformats.org/officeDocument/2006/relationships/tags" Target="../tags/tag721.xml"/><Relationship Id="rId6" Type="http://schemas.openxmlformats.org/officeDocument/2006/relationships/tags" Target="../tags/tag726.xml"/><Relationship Id="rId5" Type="http://schemas.openxmlformats.org/officeDocument/2006/relationships/tags" Target="../tags/tag725.xml"/><Relationship Id="rId4" Type="http://schemas.openxmlformats.org/officeDocument/2006/relationships/tags" Target="../tags/tag724.xml"/><Relationship Id="rId9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730.xml"/><Relationship Id="rId2" Type="http://schemas.openxmlformats.org/officeDocument/2006/relationships/tags" Target="../tags/tag729.xml"/><Relationship Id="rId1" Type="http://schemas.openxmlformats.org/officeDocument/2006/relationships/tags" Target="../tags/tag728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image" Target="../media/image17.png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6" Type="http://schemas.openxmlformats.org/officeDocument/2006/relationships/image" Target="../media/image19.jpe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image" Target="../media/image18.jpeg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7" Type="http://schemas.openxmlformats.org/officeDocument/2006/relationships/image" Target="../media/image21.jpe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image" Target="../media/image25.png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microsoft.com/office/2007/relationships/hdphoto" Target="../media/hdphoto2.wdp"/><Relationship Id="rId2" Type="http://schemas.openxmlformats.org/officeDocument/2006/relationships/tags" Target="../tags/tag179.xml"/><Relationship Id="rId16" Type="http://schemas.microsoft.com/office/2007/relationships/hdphoto" Target="../media/hdphoto4.wdp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24.png"/><Relationship Id="rId5" Type="http://schemas.openxmlformats.org/officeDocument/2006/relationships/tags" Target="../tags/tag182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/>
          <p:nvPr>
            <p:custDataLst>
              <p:tags r:id="rId1"/>
            </p:custDataLst>
          </p:nvPr>
        </p:nvSpPr>
        <p:spPr>
          <a:xfrm>
            <a:off x="177800" y="1703388"/>
            <a:ext cx="7845425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80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第五章    透镜及其应用</a:t>
            </a:r>
          </a:p>
        </p:txBody>
      </p:sp>
      <p:sp>
        <p:nvSpPr>
          <p:cNvPr id="27650" name="Rectangle 5"/>
          <p:cNvSpPr/>
          <p:nvPr>
            <p:custDataLst>
              <p:tags r:id="rId2"/>
            </p:custDataLst>
          </p:nvPr>
        </p:nvSpPr>
        <p:spPr>
          <a:xfrm>
            <a:off x="4348163" y="3100706"/>
            <a:ext cx="6083300" cy="9709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节</a:t>
            </a:r>
            <a:r>
              <a:rPr lang="zh-CN" altLang="zh-CN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生活中的透镜</a:t>
            </a:r>
            <a:r>
              <a:rPr lang="zh-CN" altLang="zh-CN" sz="4400" b="1"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>
            <p:custDataLst>
              <p:tags r:id="rId1"/>
            </p:custDataLst>
          </p:nvPr>
        </p:nvGrpSpPr>
        <p:grpSpPr>
          <a:xfrm>
            <a:off x="3380653" y="1621695"/>
            <a:ext cx="5416064" cy="4039565"/>
            <a:chOff x="755" y="0"/>
            <a:chExt cx="4235" cy="3041"/>
          </a:xfrm>
        </p:grpSpPr>
        <p:pic>
          <p:nvPicPr>
            <p:cNvPr id="4" name="Picture 4" descr="6ve86r0ftzb7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3366" y="0"/>
              <a:ext cx="1624" cy="17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01300000407527125302104379514_s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-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3493" y="1544"/>
              <a:ext cx="1497" cy="14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20120106094304_73601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838" y="274"/>
              <a:ext cx="1965" cy="12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ce2XpuSEdks0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755" y="1720"/>
              <a:ext cx="1813" cy="1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209" y="1236584"/>
            <a:ext cx="242121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lang="zh-CN" altLang="en-US" sz="3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数码照相机</a:t>
            </a: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8172327" y="4466255"/>
            <a:ext cx="376879" cy="200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 rot="417864">
            <a:off x="4582653" y="4178635"/>
            <a:ext cx="591015" cy="141001"/>
          </a:xfrm>
          <a:prstGeom prst="rect">
            <a:avLst/>
          </a:prstGeom>
          <a:solidFill>
            <a:srgbClr val="900202"/>
          </a:solidFill>
          <a:ln>
            <a:solidFill>
              <a:srgbClr val="AE0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 rot="1056567">
            <a:off x="7579663" y="4160577"/>
            <a:ext cx="373487" cy="16171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 rot="1001743">
            <a:off x="7471502" y="2171998"/>
            <a:ext cx="324713" cy="90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 rot="483228">
            <a:off x="3981876" y="3372377"/>
            <a:ext cx="591014" cy="900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 rot="417864">
            <a:off x="3860514" y="4362263"/>
            <a:ext cx="413247" cy="84882"/>
          </a:xfrm>
          <a:prstGeom prst="rect">
            <a:avLst/>
          </a:prstGeom>
          <a:solidFill>
            <a:srgbClr val="AE0203"/>
          </a:solidFill>
          <a:ln>
            <a:solidFill>
              <a:srgbClr val="AE0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二、照相机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75460" y="2276475"/>
            <a:ext cx="3634105" cy="3668395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209" y="1236584"/>
            <a:ext cx="242121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lang="zh-CN" altLang="en-US" sz="3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单反照相机</a:t>
            </a:r>
          </a:p>
        </p:txBody>
      </p:sp>
      <p:pic>
        <p:nvPicPr>
          <p:cNvPr id="3" name="图片 2"/>
          <p:cNvPicPr/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59600" y="2132330"/>
            <a:ext cx="3632400" cy="36684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二、照相机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03119" y="827996"/>
            <a:ext cx="6382490" cy="429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4"/>
          <p:cNvSpPr>
            <a:spLocks noGrp="1" noChangeArrowheads="1"/>
          </p:cNvSpPr>
          <p:nvPr>
            <p:custDataLst>
              <p:tags r:id="rId2"/>
            </p:custDataLst>
          </p:nvPr>
        </p:nvSpPr>
        <p:spPr>
          <a:xfrm>
            <a:off x="983120" y="988201"/>
            <a:ext cx="4822825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eaLnBrk="1" hangingPunct="1">
              <a:defRPr/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照相机主要构造</a:t>
            </a:r>
          </a:p>
        </p:txBody>
      </p:sp>
      <p:sp>
        <p:nvSpPr>
          <p:cNvPr id="23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8316549" y="3129913"/>
            <a:ext cx="687501" cy="516733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49410" y="2785745"/>
            <a:ext cx="14306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镜头</a:t>
            </a:r>
          </a:p>
        </p:txBody>
      </p:sp>
      <p:sp>
        <p:nvSpPr>
          <p:cNvPr id="26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399557" y="2687449"/>
            <a:ext cx="409166" cy="334662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5879605" y="3420383"/>
            <a:ext cx="357296" cy="1576903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68171" y="2065964"/>
            <a:ext cx="111699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调焦环</a:t>
            </a:r>
          </a:p>
        </p:txBody>
      </p:sp>
      <p:sp>
        <p:nvSpPr>
          <p:cNvPr id="31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87360" y="1090295"/>
            <a:ext cx="21742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感光部件</a:t>
            </a:r>
          </a:p>
        </p:txBody>
      </p:sp>
      <p:sp>
        <p:nvSpPr>
          <p:cNvPr id="32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45335" y="3538855"/>
            <a:ext cx="11791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快门</a:t>
            </a:r>
          </a:p>
        </p:txBody>
      </p:sp>
      <p:sp>
        <p:nvSpPr>
          <p:cNvPr id="33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5572" y="4906375"/>
            <a:ext cx="111543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暗箱</a:t>
            </a:r>
          </a:p>
        </p:txBody>
      </p:sp>
      <p:sp>
        <p:nvSpPr>
          <p:cNvPr id="35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224255" y="2699657"/>
            <a:ext cx="1613691" cy="1141334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>
            <p:custDataLst>
              <p:tags r:id="rId12"/>
            </p:custDataLst>
          </p:nvPr>
        </p:nvSpPr>
        <p:spPr>
          <a:xfrm>
            <a:off x="6851366" y="1703799"/>
            <a:ext cx="755320" cy="251639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588315" y="1404256"/>
            <a:ext cx="2483019" cy="1925392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8" name="组合 37"/>
          <p:cNvGrpSpPr/>
          <p:nvPr>
            <p:custDataLst>
              <p:tags r:id="rId14"/>
            </p:custDataLst>
          </p:nvPr>
        </p:nvGrpSpPr>
        <p:grpSpPr>
          <a:xfrm>
            <a:off x="1966595" y="4097655"/>
            <a:ext cx="3195955" cy="621665"/>
            <a:chOff x="12030" y="3841"/>
            <a:chExt cx="5033" cy="979"/>
          </a:xfrm>
        </p:grpSpPr>
        <p:sp>
          <p:nvSpPr>
            <p:cNvPr id="8199" name="Line 7"/>
            <p:cNvSpPr/>
            <p:nvPr>
              <p:custDataLst>
                <p:tags r:id="rId17"/>
              </p:custDataLst>
            </p:nvPr>
          </p:nvSpPr>
          <p:spPr>
            <a:xfrm rot="10380000" flipV="1">
              <a:off x="13742" y="3841"/>
              <a:ext cx="3321" cy="57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00" name="Text Box 8"/>
            <p:cNvSpPr txBox="1"/>
            <p:nvPr>
              <p:custDataLst>
                <p:tags r:id="rId18"/>
              </p:custDataLst>
            </p:nvPr>
          </p:nvSpPr>
          <p:spPr>
            <a:xfrm>
              <a:off x="12030" y="4095"/>
              <a:ext cx="181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胶片</a:t>
              </a:r>
            </a:p>
          </p:txBody>
        </p:sp>
      </p:grpSp>
      <p:sp>
        <p:nvSpPr>
          <p:cNvPr id="11268" name="TextBox 7"/>
          <p:cNvSpPr txBox="1"/>
          <p:nvPr>
            <p:custDataLst>
              <p:tags r:id="rId15"/>
            </p:custDataLst>
          </p:nvPr>
        </p:nvSpPr>
        <p:spPr>
          <a:xfrm>
            <a:off x="3039745" y="5516880"/>
            <a:ext cx="716343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36575" indent="-536575">
              <a:lnSpc>
                <a:spcPct val="125000"/>
              </a:lnSpc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主要构造：</a:t>
            </a:r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镜头：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相当于一个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凸透镜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  <a:p>
            <a:pPr marL="536575" indent="-536575">
              <a:lnSpc>
                <a:spcPct val="125000"/>
              </a:lnSpc>
            </a:pPr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2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胶片：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相当于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光屏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solidFill>
                <a:schemeClr val="tx2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16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二、照相机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charRg st="2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63027" y="957225"/>
            <a:ext cx="2869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影像的记录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6671861" y="1772886"/>
            <a:ext cx="2709349" cy="304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3027116" y="1772886"/>
            <a:ext cx="3644745" cy="304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75252" y="1772886"/>
            <a:ext cx="2420949" cy="52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电荷耦合器件</a:t>
            </a:r>
          </a:p>
        </p:txBody>
      </p:sp>
      <p:sp>
        <p:nvSpPr>
          <p:cNvPr id="8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24098" y="1824174"/>
            <a:ext cx="923122" cy="37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胶片</a:t>
            </a:r>
          </a:p>
        </p:txBody>
      </p:sp>
      <p:sp>
        <p:nvSpPr>
          <p:cNvPr id="39" name="文本框 38"/>
          <p:cNvSpPr txBox="1"/>
          <p:nvPr>
            <p:custDataLst>
              <p:tags r:id="rId6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二、照相机</a:t>
            </a: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1199515" y="5683250"/>
            <a:ext cx="10185400" cy="116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2800"/>
              </a:lnSpc>
            </a:pP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数码相机使用电荷耦合器件储存信息，电荷耦合器件可直接将光学信号转换为模拟电流信号，电流信号经过放大和模数转换，实现图像的获取、存储、传输、处理和复现。</a:t>
            </a: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1199515" y="4879340"/>
            <a:ext cx="10185400" cy="808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2800"/>
              </a:lnSpc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传统相机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使用胶卷储存信息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，因为胶卷上涂着一层对光敏感的物质，它在曝光后发生化学变化，物体的像就被记录在胶卷上。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二、照相机</a:t>
            </a:r>
          </a:p>
        </p:txBody>
      </p:sp>
      <p:pic>
        <p:nvPicPr>
          <p:cNvPr id="2" name="图片 1"/>
          <p:cNvPicPr/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23385" y="1484630"/>
            <a:ext cx="4343400" cy="5024755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3215640" y="404495"/>
            <a:ext cx="6011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早期的照相机</a:t>
            </a:r>
            <a:endParaRPr lang="en-US" sz="3000" b="1">
              <a:effectLst>
                <a:outerShdw blurRad="38100" dist="38100" dir="2700000" algn="tl">
                  <a:srgbClr val="000000"/>
                </a:outerShdw>
              </a:effectLst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151313" y="692785"/>
            <a:ext cx="4895850" cy="647700"/>
          </a:xfrm>
        </p:spPr>
        <p:txBody>
          <a:bodyPr vert="horz" wrap="square" lIns="91440" tIns="45720" rIns="91440" bIns="45720" anchor="ctr"/>
          <a:lstStyle/>
          <a:p>
            <a:pPr algn="ctr">
              <a:lnSpc>
                <a:spcPct val="90000"/>
              </a:lnSpc>
              <a:buClrTx/>
              <a:buSzTx/>
              <a:buFontTx/>
              <a:defRPr/>
            </a:pPr>
            <a:r>
              <a:rPr lang="zh-CN" altLang="en-US" sz="3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照相机成像原理</a:t>
            </a:r>
          </a:p>
        </p:txBody>
      </p:sp>
      <p:pic>
        <p:nvPicPr>
          <p:cNvPr id="10243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9667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4" name="组合 13"/>
          <p:cNvGrpSpPr/>
          <p:nvPr>
            <p:custDataLst>
              <p:tags r:id="rId3"/>
            </p:custDataLst>
          </p:nvPr>
        </p:nvGrpSpPr>
        <p:grpSpPr>
          <a:xfrm>
            <a:off x="2792413" y="1390650"/>
            <a:ext cx="7739062" cy="2499360"/>
            <a:chOff x="1214" y="2311"/>
            <a:chExt cx="12187" cy="3936"/>
          </a:xfrm>
        </p:grpSpPr>
        <p:pic>
          <p:nvPicPr>
            <p:cNvPr id="10245" name="图片 14" descr="树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4" y="3119"/>
              <a:ext cx="1795" cy="277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46" name="组合 13"/>
            <p:cNvGrpSpPr/>
            <p:nvPr>
              <p:custDataLst>
                <p:tags r:id="rId9"/>
              </p:custDataLst>
            </p:nvPr>
          </p:nvGrpSpPr>
          <p:grpSpPr>
            <a:xfrm>
              <a:off x="7189" y="2837"/>
              <a:ext cx="2575" cy="3410"/>
              <a:chOff x="6892" y="3352"/>
              <a:chExt cx="2576" cy="3409"/>
            </a:xfrm>
          </p:grpSpPr>
          <p:cxnSp>
            <p:nvCxnSpPr>
              <p:cNvPr id="3" name="直接连接符 2"/>
              <p:cNvCxnSpPr/>
              <p:nvPr>
                <p:custDataLst>
                  <p:tags r:id="rId25"/>
                </p:custDataLst>
              </p:nvPr>
            </p:nvCxnSpPr>
            <p:spPr>
              <a:xfrm flipH="1">
                <a:off x="9468" y="3359"/>
                <a:ext cx="0" cy="3402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8447" y="6761"/>
                <a:ext cx="1021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>
                <p:custDataLst>
                  <p:tags r:id="rId27"/>
                </p:custDataLst>
              </p:nvPr>
            </p:nvCxnSpPr>
            <p:spPr>
              <a:xfrm flipH="1">
                <a:off x="8447" y="3359"/>
                <a:ext cx="1021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>
                <p:custDataLst>
                  <p:tags r:id="rId28"/>
                </p:custDataLst>
              </p:nvPr>
            </p:nvCxnSpPr>
            <p:spPr>
              <a:xfrm flipH="1">
                <a:off x="8474" y="3352"/>
                <a:ext cx="0" cy="107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>
                <p:custDataLst>
                  <p:tags r:id="rId29"/>
                </p:custDataLst>
              </p:nvPr>
            </p:nvCxnSpPr>
            <p:spPr>
              <a:xfrm flipH="1" flipV="1">
                <a:off x="8447" y="5627"/>
                <a:ext cx="7" cy="1099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endCxn id="13" idx="4"/>
              </p:cNvCxnSpPr>
              <p:nvPr>
                <p:custDataLst>
                  <p:tags r:id="rId30"/>
                </p:custDataLst>
              </p:nvPr>
            </p:nvCxnSpPr>
            <p:spPr>
              <a:xfrm flipH="1">
                <a:off x="7046" y="5627"/>
                <a:ext cx="1360" cy="42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endCxn id="13" idx="4"/>
              </p:cNvCxnSpPr>
              <p:nvPr>
                <p:custDataLst>
                  <p:tags r:id="rId31"/>
                </p:custDataLst>
              </p:nvPr>
            </p:nvCxnSpPr>
            <p:spPr>
              <a:xfrm flipH="1">
                <a:off x="7034" y="4422"/>
                <a:ext cx="1461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>
                <p:custDataLst>
                  <p:tags r:id="rId32"/>
                </p:custDataLst>
              </p:nvPr>
            </p:nvSpPr>
            <p:spPr>
              <a:xfrm>
                <a:off x="6892" y="4422"/>
                <a:ext cx="308" cy="12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6" name="直接连接符 25"/>
            <p:cNvCxnSpPr>
              <a:endCxn id="13" idx="4"/>
            </p:cNvCxnSpPr>
            <p:nvPr>
              <p:custDataLst>
                <p:tags r:id="rId10"/>
              </p:custDataLst>
            </p:nvPr>
          </p:nvCxnSpPr>
          <p:spPr>
            <a:xfrm flipH="1">
              <a:off x="9724" y="3879"/>
              <a:ext cx="0" cy="125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56" name="图片 15" descr="树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9309" y="3907"/>
              <a:ext cx="830" cy="128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57" name="组合 4"/>
            <p:cNvGrpSpPr/>
            <p:nvPr>
              <p:custDataLst>
                <p:tags r:id="rId12"/>
              </p:custDataLst>
            </p:nvPr>
          </p:nvGrpSpPr>
          <p:grpSpPr>
            <a:xfrm>
              <a:off x="2112" y="3119"/>
              <a:ext cx="7652" cy="2769"/>
              <a:chOff x="3053" y="3270"/>
              <a:chExt cx="7652" cy="2769"/>
            </a:xfrm>
          </p:grpSpPr>
          <p:grpSp>
            <p:nvGrpSpPr>
              <p:cNvPr id="10258" name="组合 1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3052" y="3270"/>
                <a:ext cx="7652" cy="2065"/>
                <a:chOff x="3053" y="3270"/>
                <a:chExt cx="7652" cy="2064"/>
              </a:xfrm>
            </p:grpSpPr>
            <p:cxnSp>
              <p:nvCxnSpPr>
                <p:cNvPr id="23" name="直接连接符 22"/>
                <p:cNvCxnSpPr>
                  <a:stCxn id="10245" idx="0"/>
                  <a:endCxn id="10245" idx="0"/>
                </p:cNvCxnSpPr>
                <p:nvPr>
                  <p:custDataLst>
                    <p:tags r:id="rId23"/>
                  </p:custDataLst>
                </p:nvPr>
              </p:nvCxnSpPr>
              <p:spPr>
                <a:xfrm>
                  <a:off x="3052" y="3270"/>
                  <a:ext cx="7652" cy="2065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1" name=" 221"/>
                <p:cNvSpPr/>
                <p:nvPr>
                  <p:custDataLst>
                    <p:tags r:id="rId24"/>
                  </p:custDataLst>
                </p:nvPr>
              </p:nvSpPr>
              <p:spPr>
                <a:xfrm rot="6420000">
                  <a:off x="5599" y="3744"/>
                  <a:ext cx="452" cy="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403" h="647761">
                      <a:moveTo>
                        <a:pt x="375702" y="0"/>
                      </a:moveTo>
                      <a:lnTo>
                        <a:pt x="751403" y="647761"/>
                      </a:lnTo>
                      <a:lnTo>
                        <a:pt x="745416" y="647761"/>
                      </a:lnTo>
                      <a:lnTo>
                        <a:pt x="375702" y="432047"/>
                      </a:lnTo>
                      <a:lnTo>
                        <a:pt x="5987" y="647761"/>
                      </a:lnTo>
                      <a:lnTo>
                        <a:pt x="0" y="6477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trike="noStrike" noProof="1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61" name="组合 3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3052" y="3975"/>
                <a:ext cx="7652" cy="2065"/>
                <a:chOff x="3053" y="3975"/>
                <a:chExt cx="7652" cy="2064"/>
              </a:xfrm>
            </p:grpSpPr>
            <p:cxnSp>
              <p:nvCxnSpPr>
                <p:cNvPr id="22" name="直接连接符 21"/>
                <p:cNvCxnSpPr>
                  <a:stCxn id="10245" idx="2"/>
                  <a:endCxn id="10245" idx="0"/>
                </p:cNvCxnSpPr>
                <p:nvPr>
                  <p:custDataLst>
                    <p:tags r:id="rId21"/>
                  </p:custDataLst>
                </p:nvPr>
              </p:nvCxnSpPr>
              <p:spPr>
                <a:xfrm flipV="1">
                  <a:off x="3052" y="3975"/>
                  <a:ext cx="7652" cy="2065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 221"/>
                <p:cNvSpPr/>
                <p:nvPr>
                  <p:custDataLst>
                    <p:tags r:id="rId22"/>
                  </p:custDataLst>
                </p:nvPr>
              </p:nvSpPr>
              <p:spPr>
                <a:xfrm rot="4320000">
                  <a:off x="5599" y="4969"/>
                  <a:ext cx="455" cy="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403" h="647761">
                      <a:moveTo>
                        <a:pt x="375702" y="0"/>
                      </a:moveTo>
                      <a:lnTo>
                        <a:pt x="751403" y="647761"/>
                      </a:lnTo>
                      <a:lnTo>
                        <a:pt x="745416" y="647761"/>
                      </a:lnTo>
                      <a:lnTo>
                        <a:pt x="375702" y="432047"/>
                      </a:lnTo>
                      <a:lnTo>
                        <a:pt x="5987" y="647761"/>
                      </a:lnTo>
                      <a:lnTo>
                        <a:pt x="0" y="6477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trike="noStrike" noProof="1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264" name="组合 1"/>
            <p:cNvGrpSpPr/>
            <p:nvPr>
              <p:custDataLst>
                <p:tags r:id="rId13"/>
              </p:custDataLst>
            </p:nvPr>
          </p:nvGrpSpPr>
          <p:grpSpPr>
            <a:xfrm>
              <a:off x="4979" y="2311"/>
              <a:ext cx="4950" cy="1870"/>
              <a:chOff x="5920" y="2462"/>
              <a:chExt cx="4950" cy="1870"/>
            </a:xfrm>
          </p:grpSpPr>
          <p:cxnSp>
            <p:nvCxnSpPr>
              <p:cNvPr id="27" name="直接箭头连接符 26"/>
              <p:cNvCxnSpPr>
                <a:stCxn id="10245" idx="0"/>
                <a:endCxn id="10245" idx="0"/>
              </p:cNvCxnSpPr>
              <p:nvPr>
                <p:custDataLst>
                  <p:tags r:id="rId17"/>
                </p:custDataLst>
              </p:nvPr>
            </p:nvCxnSpPr>
            <p:spPr>
              <a:xfrm flipH="1" flipV="1">
                <a:off x="7652" y="3245"/>
                <a:ext cx="477" cy="1087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66" name="文本框 30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5920" y="2462"/>
                <a:ext cx="4950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7030A0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镜头【凸透镜】</a:t>
                </a:r>
              </a:p>
            </p:txBody>
          </p:sp>
        </p:grpSp>
        <p:grpSp>
          <p:nvGrpSpPr>
            <p:cNvPr id="10267" name="组合 3"/>
            <p:cNvGrpSpPr/>
            <p:nvPr>
              <p:custDataLst>
                <p:tags r:id="rId14"/>
              </p:custDataLst>
            </p:nvPr>
          </p:nvGrpSpPr>
          <p:grpSpPr>
            <a:xfrm>
              <a:off x="9929" y="2856"/>
              <a:ext cx="3472" cy="1437"/>
              <a:chOff x="10870" y="3007"/>
              <a:chExt cx="3472" cy="1437"/>
            </a:xfrm>
          </p:grpSpPr>
          <p:cxnSp>
            <p:nvCxnSpPr>
              <p:cNvPr id="30" name="直接箭头连接符 29"/>
              <p:cNvCxnSpPr>
                <a:stCxn id="10245" idx="0"/>
                <a:endCxn id="10245" idx="0"/>
              </p:cNvCxnSpPr>
              <p:nvPr>
                <p:custDataLst>
                  <p:tags r:id="rId15"/>
                </p:custDataLst>
              </p:nvPr>
            </p:nvCxnSpPr>
            <p:spPr>
              <a:xfrm flipV="1">
                <a:off x="10870" y="3732"/>
                <a:ext cx="592" cy="71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69" name="文本框 3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1080" y="3007"/>
                <a:ext cx="3262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胶片【光屏】</a:t>
                </a:r>
              </a:p>
            </p:txBody>
          </p:sp>
        </p:grpSp>
      </p:grpSp>
      <p:cxnSp>
        <p:nvCxnSpPr>
          <p:cNvPr id="20" name="直接箭头连接符 19"/>
          <p:cNvCxnSpPr/>
          <p:nvPr>
            <p:custDataLst>
              <p:tags r:id="rId4"/>
            </p:custDataLst>
          </p:nvPr>
        </p:nvCxnSpPr>
        <p:spPr>
          <a:xfrm flipH="1">
            <a:off x="3362960" y="1903730"/>
            <a:ext cx="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>
            <p:custDataLst>
              <p:tags r:id="rId5"/>
            </p:custDataLst>
          </p:nvPr>
        </p:nvCxnSpPr>
        <p:spPr>
          <a:xfrm flipH="1">
            <a:off x="3362643" y="1903730"/>
            <a:ext cx="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>
            <p:custDataLst>
              <p:tags r:id="rId6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二、照相机</a:t>
            </a: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1631950" y="4796790"/>
            <a:ext cx="96189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来自物体的光经过照相机镜头后，在“光屏”上会聚成被摄物体的像。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151313" y="692785"/>
            <a:ext cx="4895850" cy="647700"/>
          </a:xfrm>
        </p:spPr>
        <p:txBody>
          <a:bodyPr vert="horz" wrap="square" lIns="91440" tIns="45720" rIns="91440" bIns="45720" anchor="ctr"/>
          <a:lstStyle/>
          <a:p>
            <a:pPr algn="ctr">
              <a:lnSpc>
                <a:spcPct val="90000"/>
              </a:lnSpc>
              <a:buClrTx/>
              <a:buSzTx/>
              <a:buFontTx/>
              <a:defRPr/>
            </a:pPr>
            <a:r>
              <a:rPr lang="zh-CN" altLang="en-US" sz="3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照相机成像原理</a:t>
            </a:r>
          </a:p>
        </p:txBody>
      </p:sp>
      <p:pic>
        <p:nvPicPr>
          <p:cNvPr id="10243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9667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4" name="组合 13"/>
          <p:cNvGrpSpPr/>
          <p:nvPr>
            <p:custDataLst>
              <p:tags r:id="rId3"/>
            </p:custDataLst>
          </p:nvPr>
        </p:nvGrpSpPr>
        <p:grpSpPr>
          <a:xfrm>
            <a:off x="2792413" y="1390650"/>
            <a:ext cx="7739062" cy="2499360"/>
            <a:chOff x="1214" y="2311"/>
            <a:chExt cx="12187" cy="3936"/>
          </a:xfrm>
        </p:grpSpPr>
        <p:pic>
          <p:nvPicPr>
            <p:cNvPr id="10245" name="图片 14" descr="树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4" y="3119"/>
              <a:ext cx="1795" cy="277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46" name="组合 13"/>
            <p:cNvGrpSpPr/>
            <p:nvPr>
              <p:custDataLst>
                <p:tags r:id="rId13"/>
              </p:custDataLst>
            </p:nvPr>
          </p:nvGrpSpPr>
          <p:grpSpPr>
            <a:xfrm>
              <a:off x="7189" y="2837"/>
              <a:ext cx="2575" cy="3410"/>
              <a:chOff x="6892" y="3352"/>
              <a:chExt cx="2576" cy="3409"/>
            </a:xfrm>
          </p:grpSpPr>
          <p:cxnSp>
            <p:nvCxnSpPr>
              <p:cNvPr id="3" name="直接连接符 2"/>
              <p:cNvCxnSpPr/>
              <p:nvPr>
                <p:custDataLst>
                  <p:tags r:id="rId29"/>
                </p:custDataLst>
              </p:nvPr>
            </p:nvCxnSpPr>
            <p:spPr>
              <a:xfrm flipH="1">
                <a:off x="9468" y="3359"/>
                <a:ext cx="0" cy="3402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>
                <p:custDataLst>
                  <p:tags r:id="rId30"/>
                </p:custDataLst>
              </p:nvPr>
            </p:nvCxnSpPr>
            <p:spPr>
              <a:xfrm flipH="1">
                <a:off x="8447" y="6761"/>
                <a:ext cx="1021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>
                <p:custDataLst>
                  <p:tags r:id="rId31"/>
                </p:custDataLst>
              </p:nvPr>
            </p:nvCxnSpPr>
            <p:spPr>
              <a:xfrm flipH="1">
                <a:off x="8447" y="3359"/>
                <a:ext cx="1021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>
                <p:custDataLst>
                  <p:tags r:id="rId32"/>
                </p:custDataLst>
              </p:nvPr>
            </p:nvCxnSpPr>
            <p:spPr>
              <a:xfrm flipH="1">
                <a:off x="8474" y="3352"/>
                <a:ext cx="0" cy="107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>
                <p:custDataLst>
                  <p:tags r:id="rId33"/>
                </p:custDataLst>
              </p:nvPr>
            </p:nvCxnSpPr>
            <p:spPr>
              <a:xfrm flipH="1" flipV="1">
                <a:off x="8447" y="5627"/>
                <a:ext cx="7" cy="1099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endCxn id="13" idx="4"/>
              </p:cNvCxnSpPr>
              <p:nvPr>
                <p:custDataLst>
                  <p:tags r:id="rId34"/>
                </p:custDataLst>
              </p:nvPr>
            </p:nvCxnSpPr>
            <p:spPr>
              <a:xfrm flipH="1">
                <a:off x="7046" y="5627"/>
                <a:ext cx="1360" cy="42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endCxn id="13" idx="4"/>
              </p:cNvCxnSpPr>
              <p:nvPr>
                <p:custDataLst>
                  <p:tags r:id="rId35"/>
                </p:custDataLst>
              </p:nvPr>
            </p:nvCxnSpPr>
            <p:spPr>
              <a:xfrm flipH="1">
                <a:off x="7034" y="4422"/>
                <a:ext cx="1461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>
                <p:custDataLst>
                  <p:tags r:id="rId36"/>
                </p:custDataLst>
              </p:nvPr>
            </p:nvSpPr>
            <p:spPr>
              <a:xfrm>
                <a:off x="6892" y="4422"/>
                <a:ext cx="308" cy="12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6" name="直接连接符 25"/>
            <p:cNvCxnSpPr>
              <a:endCxn id="13" idx="4"/>
            </p:cNvCxnSpPr>
            <p:nvPr>
              <p:custDataLst>
                <p:tags r:id="rId14"/>
              </p:custDataLst>
            </p:nvPr>
          </p:nvCxnSpPr>
          <p:spPr>
            <a:xfrm flipH="1">
              <a:off x="9724" y="3879"/>
              <a:ext cx="0" cy="125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56" name="图片 15" descr="树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9309" y="3907"/>
              <a:ext cx="830" cy="128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57" name="组合 4"/>
            <p:cNvGrpSpPr/>
            <p:nvPr>
              <p:custDataLst>
                <p:tags r:id="rId16"/>
              </p:custDataLst>
            </p:nvPr>
          </p:nvGrpSpPr>
          <p:grpSpPr>
            <a:xfrm>
              <a:off x="2112" y="3119"/>
              <a:ext cx="7652" cy="2769"/>
              <a:chOff x="3053" y="3270"/>
              <a:chExt cx="7652" cy="2769"/>
            </a:xfrm>
          </p:grpSpPr>
          <p:grpSp>
            <p:nvGrpSpPr>
              <p:cNvPr id="10258" name="组合 1"/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3052" y="3270"/>
                <a:ext cx="7652" cy="2065"/>
                <a:chOff x="3053" y="3270"/>
                <a:chExt cx="7652" cy="2064"/>
              </a:xfrm>
            </p:grpSpPr>
            <p:cxnSp>
              <p:nvCxnSpPr>
                <p:cNvPr id="23" name="直接连接符 22"/>
                <p:cNvCxnSpPr>
                  <a:stCxn id="10245" idx="0"/>
                  <a:endCxn id="10245" idx="0"/>
                </p:cNvCxnSpPr>
                <p:nvPr>
                  <p:custDataLst>
                    <p:tags r:id="rId27"/>
                  </p:custDataLst>
                </p:nvPr>
              </p:nvCxnSpPr>
              <p:spPr>
                <a:xfrm>
                  <a:off x="3052" y="3270"/>
                  <a:ext cx="7652" cy="2065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1" name=" 221"/>
                <p:cNvSpPr/>
                <p:nvPr>
                  <p:custDataLst>
                    <p:tags r:id="rId28"/>
                  </p:custDataLst>
                </p:nvPr>
              </p:nvSpPr>
              <p:spPr>
                <a:xfrm rot="6420000">
                  <a:off x="5599" y="3744"/>
                  <a:ext cx="452" cy="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403" h="647761">
                      <a:moveTo>
                        <a:pt x="375702" y="0"/>
                      </a:moveTo>
                      <a:lnTo>
                        <a:pt x="751403" y="647761"/>
                      </a:lnTo>
                      <a:lnTo>
                        <a:pt x="745416" y="647761"/>
                      </a:lnTo>
                      <a:lnTo>
                        <a:pt x="375702" y="432047"/>
                      </a:lnTo>
                      <a:lnTo>
                        <a:pt x="5987" y="647761"/>
                      </a:lnTo>
                      <a:lnTo>
                        <a:pt x="0" y="6477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trike="noStrike" noProof="1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61" name="组合 3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3052" y="3975"/>
                <a:ext cx="7652" cy="2065"/>
                <a:chOff x="3053" y="3975"/>
                <a:chExt cx="7652" cy="2064"/>
              </a:xfrm>
            </p:grpSpPr>
            <p:cxnSp>
              <p:nvCxnSpPr>
                <p:cNvPr id="22" name="直接连接符 21"/>
                <p:cNvCxnSpPr>
                  <a:stCxn id="10245" idx="2"/>
                  <a:endCxn id="10245" idx="0"/>
                </p:cNvCxnSpPr>
                <p:nvPr>
                  <p:custDataLst>
                    <p:tags r:id="rId25"/>
                  </p:custDataLst>
                </p:nvPr>
              </p:nvCxnSpPr>
              <p:spPr>
                <a:xfrm flipV="1">
                  <a:off x="3052" y="3975"/>
                  <a:ext cx="7652" cy="2065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 221"/>
                <p:cNvSpPr/>
                <p:nvPr>
                  <p:custDataLst>
                    <p:tags r:id="rId26"/>
                  </p:custDataLst>
                </p:nvPr>
              </p:nvSpPr>
              <p:spPr>
                <a:xfrm rot="4320000">
                  <a:off x="5599" y="4969"/>
                  <a:ext cx="455" cy="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403" h="647761">
                      <a:moveTo>
                        <a:pt x="375702" y="0"/>
                      </a:moveTo>
                      <a:lnTo>
                        <a:pt x="751403" y="647761"/>
                      </a:lnTo>
                      <a:lnTo>
                        <a:pt x="745416" y="647761"/>
                      </a:lnTo>
                      <a:lnTo>
                        <a:pt x="375702" y="432047"/>
                      </a:lnTo>
                      <a:lnTo>
                        <a:pt x="5987" y="647761"/>
                      </a:lnTo>
                      <a:lnTo>
                        <a:pt x="0" y="6477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trike="noStrike" noProof="1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264" name="组合 1"/>
            <p:cNvGrpSpPr/>
            <p:nvPr>
              <p:custDataLst>
                <p:tags r:id="rId17"/>
              </p:custDataLst>
            </p:nvPr>
          </p:nvGrpSpPr>
          <p:grpSpPr>
            <a:xfrm>
              <a:off x="4979" y="2311"/>
              <a:ext cx="4950" cy="1870"/>
              <a:chOff x="5920" y="2462"/>
              <a:chExt cx="4950" cy="1870"/>
            </a:xfrm>
          </p:grpSpPr>
          <p:cxnSp>
            <p:nvCxnSpPr>
              <p:cNvPr id="27" name="直接箭头连接符 26"/>
              <p:cNvCxnSpPr>
                <a:stCxn id="10245" idx="0"/>
                <a:endCxn id="10245" idx="0"/>
              </p:cNvCxnSpPr>
              <p:nvPr>
                <p:custDataLst>
                  <p:tags r:id="rId21"/>
                </p:custDataLst>
              </p:nvPr>
            </p:nvCxnSpPr>
            <p:spPr>
              <a:xfrm flipH="1" flipV="1">
                <a:off x="7652" y="3245"/>
                <a:ext cx="477" cy="1087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66" name="文本框 30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5920" y="2462"/>
                <a:ext cx="4950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7030A0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镜头【凸透镜】</a:t>
                </a:r>
              </a:p>
            </p:txBody>
          </p:sp>
        </p:grpSp>
        <p:grpSp>
          <p:nvGrpSpPr>
            <p:cNvPr id="10267" name="组合 3"/>
            <p:cNvGrpSpPr/>
            <p:nvPr>
              <p:custDataLst>
                <p:tags r:id="rId18"/>
              </p:custDataLst>
            </p:nvPr>
          </p:nvGrpSpPr>
          <p:grpSpPr>
            <a:xfrm>
              <a:off x="9929" y="2856"/>
              <a:ext cx="3472" cy="1437"/>
              <a:chOff x="10870" y="3007"/>
              <a:chExt cx="3472" cy="1437"/>
            </a:xfrm>
          </p:grpSpPr>
          <p:cxnSp>
            <p:nvCxnSpPr>
              <p:cNvPr id="30" name="直接箭头连接符 29"/>
              <p:cNvCxnSpPr>
                <a:stCxn id="10245" idx="0"/>
                <a:endCxn id="10245" idx="0"/>
              </p:cNvCxnSpPr>
              <p:nvPr>
                <p:custDataLst>
                  <p:tags r:id="rId19"/>
                </p:custDataLst>
              </p:nvPr>
            </p:nvCxnSpPr>
            <p:spPr>
              <a:xfrm flipV="1">
                <a:off x="10870" y="3732"/>
                <a:ext cx="592" cy="71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69" name="文本框 31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1080" y="3007"/>
                <a:ext cx="3262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胶片【光屏】</a:t>
                </a:r>
              </a:p>
            </p:txBody>
          </p:sp>
        </p:grpSp>
      </p:grpSp>
      <p:cxnSp>
        <p:nvCxnSpPr>
          <p:cNvPr id="20" name="直接箭头连接符 19"/>
          <p:cNvCxnSpPr/>
          <p:nvPr>
            <p:custDataLst>
              <p:tags r:id="rId4"/>
            </p:custDataLst>
          </p:nvPr>
        </p:nvCxnSpPr>
        <p:spPr>
          <a:xfrm flipH="1">
            <a:off x="3362960" y="1903730"/>
            <a:ext cx="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>
            <p:custDataLst>
              <p:tags r:id="rId5"/>
            </p:custDataLst>
          </p:nvPr>
        </p:nvCxnSpPr>
        <p:spPr>
          <a:xfrm flipH="1">
            <a:off x="3362643" y="1903730"/>
            <a:ext cx="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>
            <p:custDataLst>
              <p:tags r:id="rId6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二、照相机</a:t>
            </a:r>
          </a:p>
        </p:txBody>
      </p:sp>
      <p:cxnSp>
        <p:nvCxnSpPr>
          <p:cNvPr id="2" name="直接箭头连接符 1"/>
          <p:cNvCxnSpPr/>
          <p:nvPr>
            <p:custDataLst>
              <p:tags r:id="rId7"/>
            </p:custDataLst>
          </p:nvPr>
        </p:nvCxnSpPr>
        <p:spPr>
          <a:xfrm flipV="1">
            <a:off x="3202256" y="2802891"/>
            <a:ext cx="3383915" cy="17145"/>
          </a:xfrm>
          <a:prstGeom prst="straightConnector1">
            <a:avLst/>
          </a:prstGeom>
          <a:ln w="47625" cmpd="sng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>
            <p:custDataLst>
              <p:tags r:id="rId8"/>
            </p:custDataLst>
          </p:nvPr>
        </p:nvCxnSpPr>
        <p:spPr>
          <a:xfrm flipV="1">
            <a:off x="6609349" y="2802891"/>
            <a:ext cx="1656080" cy="6985"/>
          </a:xfrm>
          <a:prstGeom prst="straightConnector1">
            <a:avLst/>
          </a:prstGeom>
          <a:ln w="47625" cmpd="sng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3872816" y="3505835"/>
            <a:ext cx="19732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物距（</a:t>
            </a:r>
            <a:r>
              <a:rPr lang="en-US" altLang="zh-CN" sz="320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u</a:t>
            </a:r>
            <a:r>
              <a:rPr lang="zh-CN" altLang="en-US" sz="32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zh-CN" altLang="en-US" sz="32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6625543" y="3535956"/>
            <a:ext cx="1834807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像距（</a:t>
            </a:r>
            <a:r>
              <a:rPr lang="en-US" altLang="zh-CN" sz="320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v</a:t>
            </a:r>
            <a:r>
              <a:rPr lang="zh-CN" altLang="en-US" sz="32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4439920" y="5157470"/>
            <a:ext cx="390334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原理：物距大于像距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151313" y="692785"/>
            <a:ext cx="4895850" cy="647700"/>
          </a:xfrm>
        </p:spPr>
        <p:txBody>
          <a:bodyPr vert="horz" wrap="square" lIns="91440" tIns="45720" rIns="91440" bIns="45720" anchor="ctr"/>
          <a:lstStyle/>
          <a:p>
            <a:pPr algn="ctr">
              <a:lnSpc>
                <a:spcPct val="90000"/>
              </a:lnSpc>
              <a:buClrTx/>
              <a:buSzTx/>
              <a:buFontTx/>
              <a:defRPr/>
            </a:pPr>
            <a:r>
              <a:rPr lang="zh-CN" altLang="en-US" sz="3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照相机成像特点</a:t>
            </a:r>
          </a:p>
        </p:txBody>
      </p:sp>
      <p:pic>
        <p:nvPicPr>
          <p:cNvPr id="10243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9667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4" name="组合 13"/>
          <p:cNvGrpSpPr/>
          <p:nvPr>
            <p:custDataLst>
              <p:tags r:id="rId3"/>
            </p:custDataLst>
          </p:nvPr>
        </p:nvGrpSpPr>
        <p:grpSpPr>
          <a:xfrm>
            <a:off x="2471738" y="1440815"/>
            <a:ext cx="7739062" cy="2499360"/>
            <a:chOff x="1214" y="2311"/>
            <a:chExt cx="12187" cy="3936"/>
          </a:xfrm>
        </p:grpSpPr>
        <p:pic>
          <p:nvPicPr>
            <p:cNvPr id="10245" name="图片 14" descr="树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4" y="3119"/>
              <a:ext cx="1795" cy="277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46" name="组合 13"/>
            <p:cNvGrpSpPr/>
            <p:nvPr>
              <p:custDataLst>
                <p:tags r:id="rId10"/>
              </p:custDataLst>
            </p:nvPr>
          </p:nvGrpSpPr>
          <p:grpSpPr>
            <a:xfrm>
              <a:off x="7189" y="2837"/>
              <a:ext cx="2575" cy="3410"/>
              <a:chOff x="6892" y="3352"/>
              <a:chExt cx="2576" cy="3409"/>
            </a:xfrm>
          </p:grpSpPr>
          <p:cxnSp>
            <p:nvCxnSpPr>
              <p:cNvPr id="3" name="直接连接符 2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9468" y="3359"/>
                <a:ext cx="0" cy="3402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>
                <p:custDataLst>
                  <p:tags r:id="rId27"/>
                </p:custDataLst>
              </p:nvPr>
            </p:nvCxnSpPr>
            <p:spPr>
              <a:xfrm flipH="1">
                <a:off x="8447" y="6761"/>
                <a:ext cx="1021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>
                <p:custDataLst>
                  <p:tags r:id="rId28"/>
                </p:custDataLst>
              </p:nvPr>
            </p:nvCxnSpPr>
            <p:spPr>
              <a:xfrm flipH="1">
                <a:off x="8447" y="3359"/>
                <a:ext cx="1021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>
                <p:custDataLst>
                  <p:tags r:id="rId29"/>
                </p:custDataLst>
              </p:nvPr>
            </p:nvCxnSpPr>
            <p:spPr>
              <a:xfrm flipH="1">
                <a:off x="8474" y="3352"/>
                <a:ext cx="0" cy="107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>
                <p:custDataLst>
                  <p:tags r:id="rId30"/>
                </p:custDataLst>
              </p:nvPr>
            </p:nvCxnSpPr>
            <p:spPr>
              <a:xfrm flipH="1" flipV="1">
                <a:off x="8447" y="5627"/>
                <a:ext cx="7" cy="1099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endCxn id="13" idx="4"/>
              </p:cNvCxnSpPr>
              <p:nvPr>
                <p:custDataLst>
                  <p:tags r:id="rId31"/>
                </p:custDataLst>
              </p:nvPr>
            </p:nvCxnSpPr>
            <p:spPr>
              <a:xfrm flipH="1">
                <a:off x="7046" y="5627"/>
                <a:ext cx="1360" cy="42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endCxn id="13" idx="4"/>
              </p:cNvCxnSpPr>
              <p:nvPr>
                <p:custDataLst>
                  <p:tags r:id="rId32"/>
                </p:custDataLst>
              </p:nvPr>
            </p:nvCxnSpPr>
            <p:spPr>
              <a:xfrm flipH="1">
                <a:off x="7034" y="4422"/>
                <a:ext cx="1461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>
                <p:custDataLst>
                  <p:tags r:id="rId33"/>
                </p:custDataLst>
              </p:nvPr>
            </p:nvSpPr>
            <p:spPr>
              <a:xfrm>
                <a:off x="6892" y="4422"/>
                <a:ext cx="308" cy="12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6" name="直接连接符 25"/>
            <p:cNvCxnSpPr>
              <a:endCxn id="13" idx="4"/>
            </p:cNvCxnSpPr>
            <p:nvPr>
              <p:custDataLst>
                <p:tags r:id="rId11"/>
              </p:custDataLst>
            </p:nvPr>
          </p:nvCxnSpPr>
          <p:spPr>
            <a:xfrm flipH="1">
              <a:off x="9724" y="3879"/>
              <a:ext cx="0" cy="125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56" name="图片 15" descr="树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9309" y="3907"/>
              <a:ext cx="830" cy="128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57" name="组合 4"/>
            <p:cNvGrpSpPr/>
            <p:nvPr>
              <p:custDataLst>
                <p:tags r:id="rId13"/>
              </p:custDataLst>
            </p:nvPr>
          </p:nvGrpSpPr>
          <p:grpSpPr>
            <a:xfrm>
              <a:off x="2112" y="3119"/>
              <a:ext cx="7652" cy="2769"/>
              <a:chOff x="3053" y="3270"/>
              <a:chExt cx="7652" cy="2769"/>
            </a:xfrm>
          </p:grpSpPr>
          <p:grpSp>
            <p:nvGrpSpPr>
              <p:cNvPr id="10258" name="组合 1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3052" y="3270"/>
                <a:ext cx="7652" cy="2065"/>
                <a:chOff x="3053" y="3270"/>
                <a:chExt cx="7652" cy="2064"/>
              </a:xfrm>
            </p:grpSpPr>
            <p:cxnSp>
              <p:nvCxnSpPr>
                <p:cNvPr id="23" name="直接连接符 22"/>
                <p:cNvCxnSpPr>
                  <a:stCxn id="10245" idx="0"/>
                  <a:endCxn id="10245" idx="0"/>
                </p:cNvCxnSpPr>
                <p:nvPr>
                  <p:custDataLst>
                    <p:tags r:id="rId24"/>
                  </p:custDataLst>
                </p:nvPr>
              </p:nvCxnSpPr>
              <p:spPr>
                <a:xfrm>
                  <a:off x="3052" y="3270"/>
                  <a:ext cx="7652" cy="2065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1" name=" 221"/>
                <p:cNvSpPr/>
                <p:nvPr>
                  <p:custDataLst>
                    <p:tags r:id="rId25"/>
                  </p:custDataLst>
                </p:nvPr>
              </p:nvSpPr>
              <p:spPr>
                <a:xfrm rot="6420000">
                  <a:off x="5599" y="3744"/>
                  <a:ext cx="452" cy="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403" h="647761">
                      <a:moveTo>
                        <a:pt x="375702" y="0"/>
                      </a:moveTo>
                      <a:lnTo>
                        <a:pt x="751403" y="647761"/>
                      </a:lnTo>
                      <a:lnTo>
                        <a:pt x="745416" y="647761"/>
                      </a:lnTo>
                      <a:lnTo>
                        <a:pt x="375702" y="432047"/>
                      </a:lnTo>
                      <a:lnTo>
                        <a:pt x="5987" y="647761"/>
                      </a:lnTo>
                      <a:lnTo>
                        <a:pt x="0" y="6477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trike="noStrike" noProof="1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61" name="组合 3"/>
              <p:cNvGrpSpPr/>
              <p:nvPr>
                <p:custDataLst>
                  <p:tags r:id="rId21"/>
                </p:custDataLst>
              </p:nvPr>
            </p:nvGrpSpPr>
            <p:grpSpPr>
              <a:xfrm>
                <a:off x="3052" y="3975"/>
                <a:ext cx="7652" cy="2065"/>
                <a:chOff x="3053" y="3975"/>
                <a:chExt cx="7652" cy="2064"/>
              </a:xfrm>
            </p:grpSpPr>
            <p:cxnSp>
              <p:nvCxnSpPr>
                <p:cNvPr id="22" name="直接连接符 21"/>
                <p:cNvCxnSpPr>
                  <a:stCxn id="10245" idx="2"/>
                  <a:endCxn id="10245" idx="0"/>
                </p:cNvCxnSpPr>
                <p:nvPr>
                  <p:custDataLst>
                    <p:tags r:id="rId22"/>
                  </p:custDataLst>
                </p:nvPr>
              </p:nvCxnSpPr>
              <p:spPr>
                <a:xfrm flipV="1">
                  <a:off x="3052" y="3975"/>
                  <a:ext cx="7652" cy="2065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 221"/>
                <p:cNvSpPr/>
                <p:nvPr>
                  <p:custDataLst>
                    <p:tags r:id="rId23"/>
                  </p:custDataLst>
                </p:nvPr>
              </p:nvSpPr>
              <p:spPr>
                <a:xfrm rot="4320000">
                  <a:off x="5599" y="4969"/>
                  <a:ext cx="455" cy="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403" h="647761">
                      <a:moveTo>
                        <a:pt x="375702" y="0"/>
                      </a:moveTo>
                      <a:lnTo>
                        <a:pt x="751403" y="647761"/>
                      </a:lnTo>
                      <a:lnTo>
                        <a:pt x="745416" y="647761"/>
                      </a:lnTo>
                      <a:lnTo>
                        <a:pt x="375702" y="432047"/>
                      </a:lnTo>
                      <a:lnTo>
                        <a:pt x="5987" y="647761"/>
                      </a:lnTo>
                      <a:lnTo>
                        <a:pt x="0" y="6477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trike="noStrike" noProof="1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264" name="组合 1"/>
            <p:cNvGrpSpPr/>
            <p:nvPr>
              <p:custDataLst>
                <p:tags r:id="rId14"/>
              </p:custDataLst>
            </p:nvPr>
          </p:nvGrpSpPr>
          <p:grpSpPr>
            <a:xfrm>
              <a:off x="4979" y="2311"/>
              <a:ext cx="4950" cy="1870"/>
              <a:chOff x="5920" y="2462"/>
              <a:chExt cx="4950" cy="1870"/>
            </a:xfrm>
          </p:grpSpPr>
          <p:cxnSp>
            <p:nvCxnSpPr>
              <p:cNvPr id="27" name="直接箭头连接符 26"/>
              <p:cNvCxnSpPr>
                <a:stCxn id="10245" idx="0"/>
                <a:endCxn id="10245" idx="0"/>
              </p:cNvCxnSpPr>
              <p:nvPr>
                <p:custDataLst>
                  <p:tags r:id="rId18"/>
                </p:custDataLst>
              </p:nvPr>
            </p:nvCxnSpPr>
            <p:spPr>
              <a:xfrm flipH="1" flipV="1">
                <a:off x="7652" y="3245"/>
                <a:ext cx="477" cy="1087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66" name="文本框 30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920" y="2462"/>
                <a:ext cx="4950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7030A0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镜头【凸透镜】</a:t>
                </a:r>
              </a:p>
            </p:txBody>
          </p:sp>
        </p:grpSp>
        <p:grpSp>
          <p:nvGrpSpPr>
            <p:cNvPr id="10267" name="组合 3"/>
            <p:cNvGrpSpPr/>
            <p:nvPr>
              <p:custDataLst>
                <p:tags r:id="rId15"/>
              </p:custDataLst>
            </p:nvPr>
          </p:nvGrpSpPr>
          <p:grpSpPr>
            <a:xfrm>
              <a:off x="9929" y="2856"/>
              <a:ext cx="3472" cy="1437"/>
              <a:chOff x="10870" y="3007"/>
              <a:chExt cx="3472" cy="1437"/>
            </a:xfrm>
          </p:grpSpPr>
          <p:cxnSp>
            <p:nvCxnSpPr>
              <p:cNvPr id="30" name="直接箭头连接符 29"/>
              <p:cNvCxnSpPr>
                <a:stCxn id="10245" idx="0"/>
                <a:endCxn id="10245" idx="0"/>
              </p:cNvCxnSpPr>
              <p:nvPr>
                <p:custDataLst>
                  <p:tags r:id="rId16"/>
                </p:custDataLst>
              </p:nvPr>
            </p:nvCxnSpPr>
            <p:spPr>
              <a:xfrm flipV="1">
                <a:off x="10870" y="3732"/>
                <a:ext cx="592" cy="71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69" name="文本框 3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1080" y="3007"/>
                <a:ext cx="3262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7030A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胶片【光屏】</a:t>
                </a:r>
              </a:p>
            </p:txBody>
          </p:sp>
        </p:grpSp>
      </p:grpSp>
      <p:sp>
        <p:nvSpPr>
          <p:cNvPr id="13318" name="Text Box 6"/>
          <p:cNvSpPr txBox="1"/>
          <p:nvPr>
            <p:custDataLst>
              <p:tags r:id="rId4"/>
            </p:custDataLst>
          </p:nvPr>
        </p:nvSpPr>
        <p:spPr>
          <a:xfrm>
            <a:off x="2361565" y="4213860"/>
            <a:ext cx="746950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特点：</a:t>
            </a:r>
          </a:p>
          <a:p>
            <a:pPr algn="l">
              <a:lnSpc>
                <a:spcPct val="100000"/>
              </a:lnSpc>
              <a:buClrTx/>
              <a:buSzTx/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1．照相机成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倒立、缩小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的像。</a:t>
            </a:r>
          </a:p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3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物距大于像距</a:t>
            </a:r>
          </a:p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3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 像与物体位于凸透镜的两侧。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20" name="直接箭头连接符 19"/>
          <p:cNvCxnSpPr>
            <a:stCxn id="10245" idx="0"/>
            <a:endCxn id="10245" idx="0"/>
          </p:cNvCxnSpPr>
          <p:nvPr>
            <p:custDataLst>
              <p:tags r:id="rId5"/>
            </p:custDataLst>
          </p:nvPr>
        </p:nvCxnSpPr>
        <p:spPr>
          <a:xfrm flipH="1">
            <a:off x="4566285" y="1953895"/>
            <a:ext cx="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0245" idx="0"/>
            <a:endCxn id="10245" idx="0"/>
          </p:cNvCxnSpPr>
          <p:nvPr>
            <p:custDataLst>
              <p:tags r:id="rId6"/>
            </p:custDataLst>
          </p:nvPr>
        </p:nvCxnSpPr>
        <p:spPr>
          <a:xfrm flipH="1">
            <a:off x="4565968" y="1953895"/>
            <a:ext cx="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>
            <p:custDataLst>
              <p:tags r:id="rId7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二、照相机</a:t>
            </a:r>
          </a:p>
        </p:txBody>
      </p:sp>
      <p:sp>
        <p:nvSpPr>
          <p:cNvPr id="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19870" y="4437380"/>
            <a:ext cx="2026285" cy="1196975"/>
          </a:xfrm>
          <a:prstGeom prst="wedgeEllipseCallout">
            <a:avLst>
              <a:gd name="adj1" fmla="val -106648"/>
              <a:gd name="adj2" fmla="val -180027"/>
            </a:avLst>
          </a:prstGeom>
          <a:noFill/>
          <a:ln w="381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倒立、缩小的像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4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5"/>
          <p:cNvSpPr txBox="1"/>
          <p:nvPr>
            <p:custDataLst>
              <p:tags r:id="rId1"/>
            </p:custDataLst>
          </p:nvPr>
        </p:nvSpPr>
        <p:spPr>
          <a:xfrm>
            <a:off x="1847215" y="1412875"/>
            <a:ext cx="95796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sz="3200" b="1">
                <a:solidFill>
                  <a:srgbClr val="0066CC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思考：怎样调节照相机使照片里的花大一些?</a:t>
            </a:r>
            <a:endParaRPr lang="zh-CN" alt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1273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67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38"/>
          <p:cNvSpPr txBox="1"/>
          <p:nvPr>
            <p:custDataLst>
              <p:tags r:id="rId3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二、照相机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1118" y="2591660"/>
            <a:ext cx="3772814" cy="212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6665643" y="2591660"/>
            <a:ext cx="3671570" cy="20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67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38"/>
          <p:cNvSpPr txBox="1"/>
          <p:nvPr>
            <p:custDataLst>
              <p:tags r:id="rId2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二、照相机</a:t>
            </a:r>
          </a:p>
        </p:txBody>
      </p:sp>
      <p:sp>
        <p:nvSpPr>
          <p:cNvPr id="3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90482" y="1426268"/>
            <a:ext cx="4584355" cy="87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lang="zh-CN" altLang="en-US" sz="3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照相机成像大小调节方法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39470" y="2564765"/>
            <a:ext cx="1075245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若想使底片上的像变大，应使相机靠近物体，同时使镜头远离底片（增大暗箱长度）。</a:t>
            </a:r>
          </a:p>
          <a:p>
            <a:pPr algn="just">
              <a:lnSpc>
                <a:spcPct val="125000"/>
              </a:lnSpc>
            </a:pP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即当</a:t>
            </a:r>
            <a:r>
              <a:rPr lang="zh-CN" altLang="en-US" sz="32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物距变小时，像和像距都变大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这一原理。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31315" y="1628775"/>
            <a:ext cx="2160000" cy="3240000"/>
          </a:xfrm>
          <a:prstGeom prst="rect">
            <a:avLst/>
          </a:prstGeom>
        </p:spPr>
      </p:pic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6"/>
          <a:srcRect l="20783" r="26292"/>
          <a:stretch>
            <a:fillRect/>
          </a:stretch>
        </p:blipFill>
        <p:spPr>
          <a:xfrm>
            <a:off x="5159375" y="1628775"/>
            <a:ext cx="2160000" cy="3240000"/>
          </a:xfrm>
          <a:prstGeom prst="rect">
            <a:avLst/>
          </a:prstGeom>
        </p:spPr>
      </p:pic>
      <p:pic>
        <p:nvPicPr>
          <p:cNvPr id="4" name="图片 3"/>
          <p:cNvPicPr/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543925" y="1628775"/>
            <a:ext cx="2160000" cy="324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三、投影仪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custDataLst>
              <p:tags r:id="rId2"/>
            </p:custDataLst>
          </p:nvPr>
        </p:nvSpPr>
        <p:spPr>
          <a:xfrm>
            <a:off x="3402972" y="1570268"/>
            <a:ext cx="5100665" cy="613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幻灯机和投影仪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319649" y="2884803"/>
            <a:ext cx="3068576" cy="286922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47395" y="2498332"/>
            <a:ext cx="2334405" cy="32556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三、投影仪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custDataLst>
              <p:tags r:id="rId2"/>
            </p:custDataLst>
          </p:nvPr>
        </p:nvSpPr>
        <p:spPr>
          <a:xfrm>
            <a:off x="4941653" y="1340976"/>
            <a:ext cx="2370486" cy="602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eaLnBrk="1" hangingPunct="1"/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电影放映机</a:t>
            </a:r>
          </a:p>
        </p:txBody>
      </p:sp>
      <p:grpSp>
        <p:nvGrpSpPr>
          <p:cNvPr id="6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195166" y="1852499"/>
            <a:ext cx="4892252" cy="3708075"/>
            <a:chOff x="0" y="0"/>
            <a:chExt cx="4309" cy="3266"/>
          </a:xfrm>
        </p:grpSpPr>
        <p:grpSp>
          <p:nvGrpSpPr>
            <p:cNvPr id="7" name="Group 5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0" y="0"/>
              <a:ext cx="4309" cy="1750"/>
              <a:chOff x="0" y="0"/>
              <a:chExt cx="6624" cy="3120"/>
            </a:xfrm>
          </p:grpSpPr>
          <p:pic>
            <p:nvPicPr>
              <p:cNvPr id="9" name="Picture 6" descr="sy_20091020132435672018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1"/>
              <a:stretch>
                <a:fillRect/>
              </a:stretch>
            </p:blipFill>
            <p:spPr bwMode="auto">
              <a:xfrm>
                <a:off x="3264" y="0"/>
                <a:ext cx="3360" cy="3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20083785551205_2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2"/>
              <a:stretch>
                <a:fillRect/>
              </a:stretch>
            </p:blipFill>
            <p:spPr bwMode="auto">
              <a:xfrm>
                <a:off x="0" y="0"/>
                <a:ext cx="3302" cy="3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8" descr="2008125162150672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/>
            <a:stretch>
              <a:fillRect/>
            </a:stretch>
          </p:blipFill>
          <p:spPr bwMode="auto">
            <a:xfrm>
              <a:off x="0" y="1769"/>
              <a:ext cx="2146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get?name=T14Zb2BmLP1RCvBVdK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/>
            <a:stretch>
              <a:fillRect/>
            </a:stretch>
          </p:blipFill>
          <p:spPr bwMode="auto">
            <a:xfrm>
              <a:off x="2132" y="1769"/>
              <a:ext cx="2177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图片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096310" y="2781607"/>
            <a:ext cx="4086358" cy="1774292"/>
          </a:xfrm>
          <a:prstGeom prst="rect">
            <a:avLst/>
          </a:prstGeom>
          <a:solidFill>
            <a:srgbClr val="EFEFEF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4910757" y="2089849"/>
            <a:ext cx="2370486" cy="602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eaLnBrk="1" hangingPunct="1"/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现代投影仪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8809" y="1584696"/>
            <a:ext cx="2636806" cy="161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5713" y="2939064"/>
            <a:ext cx="4605851" cy="2865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4562279" y="4879376"/>
            <a:ext cx="1672683" cy="702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5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三、投影仪</a:t>
            </a:r>
          </a:p>
        </p:txBody>
      </p:sp>
      <p:pic>
        <p:nvPicPr>
          <p:cNvPr id="101" name="图片 100"/>
          <p:cNvPicPr/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680325" y="3140710"/>
            <a:ext cx="3475355" cy="2467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>
            <p:custDataLst>
              <p:tags r:id="rId7"/>
            </p:custDataLst>
          </p:nvPr>
        </p:nvSpPr>
        <p:spPr>
          <a:xfrm>
            <a:off x="8090974" y="3429036"/>
            <a:ext cx="1672683" cy="702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三、投影仪</a:t>
            </a:r>
          </a:p>
        </p:txBody>
      </p:sp>
      <p:grpSp>
        <p:nvGrpSpPr>
          <p:cNvPr id="4" name="组合 3"/>
          <p:cNvGrpSpPr/>
          <p:nvPr>
            <p:custDataLst>
              <p:tags r:id="rId2"/>
            </p:custDataLst>
          </p:nvPr>
        </p:nvGrpSpPr>
        <p:grpSpPr>
          <a:xfrm>
            <a:off x="2779941" y="4009880"/>
            <a:ext cx="5008251" cy="1809704"/>
            <a:chOff x="2857428" y="3951264"/>
            <a:chExt cx="5008251" cy="1809704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2857428" y="3951264"/>
              <a:ext cx="5008251" cy="180970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4597659" y="3951265"/>
              <a:ext cx="766078" cy="100212"/>
            </a:xfrm>
            <a:prstGeom prst="rect">
              <a:avLst/>
            </a:prstGeom>
          </p:spPr>
        </p:pic>
      </p:grpSp>
      <p:pic>
        <p:nvPicPr>
          <p:cNvPr id="8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7865508" y="1648084"/>
            <a:ext cx="1772786" cy="165761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custDataLst>
              <p:tags r:id="rId4"/>
            </p:custDataLst>
          </p:nvPr>
        </p:nvSpPr>
        <p:spPr>
          <a:xfrm>
            <a:off x="2794659" y="1632553"/>
            <a:ext cx="3072432" cy="72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eaLnBrk="1" hangingPunct="1"/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投影仪的成像特点</a:t>
            </a: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0054" y="2952366"/>
            <a:ext cx="3213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物距小于像距</a:t>
            </a:r>
          </a:p>
        </p:txBody>
      </p:sp>
      <p:sp>
        <p:nvSpPr>
          <p:cNvPr id="11" name="AutoShap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2861310" y="2851785"/>
            <a:ext cx="2881630" cy="749935"/>
          </a:xfrm>
          <a:prstGeom prst="wedgeRoundRectCallout">
            <a:avLst>
              <a:gd name="adj1" fmla="val -19035"/>
              <a:gd name="adj2" fmla="val 141454"/>
              <a:gd name="adj3" fmla="val 16667"/>
            </a:avLst>
          </a:prstGeom>
          <a:noFill/>
          <a:ln w="381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92491" y="3243019"/>
            <a:ext cx="2439190" cy="1059365"/>
          </a:xfrm>
          <a:prstGeom prst="wedgeEllipseCallout">
            <a:avLst>
              <a:gd name="adj1" fmla="val -41857"/>
              <a:gd name="adj2" fmla="val 69507"/>
            </a:avLst>
          </a:prstGeom>
          <a:noFill/>
          <a:ln w="381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倒立、放大</a:t>
            </a:r>
            <a:endParaRPr lang="en-US" altLang="zh-CN" sz="240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2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三、投影仪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rcRect r="31609"/>
          <a:stretch>
            <a:fillRect/>
          </a:stretch>
        </p:blipFill>
        <p:spPr bwMode="auto">
          <a:xfrm>
            <a:off x="4688795" y="2541155"/>
            <a:ext cx="2776458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4431609" y="1693014"/>
            <a:ext cx="2663283" cy="72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eaLnBrk="1" hangingPunct="1"/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</a:rPr>
              <a:t>投影仪的原理</a:t>
            </a: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124250" y="4083435"/>
            <a:ext cx="1115122" cy="4616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凸透镜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6681810" y="5004692"/>
            <a:ext cx="1506615" cy="4616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螺纹透镜</a:t>
            </a: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6393375" y="4444465"/>
            <a:ext cx="1516269" cy="4616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透明胶片</a:t>
            </a:r>
          </a:p>
        </p:txBody>
      </p:sp>
      <p:sp>
        <p:nvSpPr>
          <p:cNvPr id="17" name="AutoShap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81005" y="3052782"/>
            <a:ext cx="2027775" cy="1064363"/>
          </a:xfrm>
          <a:prstGeom prst="wedgeEllipseCallout">
            <a:avLst>
              <a:gd name="adj1" fmla="val -37359"/>
              <a:gd name="adj2" fmla="val -81373"/>
            </a:avLst>
          </a:prstGeom>
          <a:noFill/>
          <a:ln w="381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954F7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成倒立、</a:t>
            </a:r>
            <a:endParaRPr lang="en-US" altLang="zh-CN" sz="240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放大的像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三、投影仪</a:t>
            </a:r>
          </a:p>
        </p:txBody>
      </p:sp>
      <p:pic>
        <p:nvPicPr>
          <p:cNvPr id="2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rcRect r="31609"/>
          <a:stretch>
            <a:fillRect/>
          </a:stretch>
        </p:blipFill>
        <p:spPr bwMode="auto">
          <a:xfrm>
            <a:off x="4688795" y="2541155"/>
            <a:ext cx="2776458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4431609" y="1693014"/>
            <a:ext cx="2663283" cy="72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eaLnBrk="1" hangingPunct="1"/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</a:rPr>
              <a:t>投影仪的原理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124250" y="4083435"/>
            <a:ext cx="1115122" cy="4616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凸透镜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681810" y="5004692"/>
            <a:ext cx="1506615" cy="4616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螺纹透镜</a:t>
            </a:r>
          </a:p>
        </p:txBody>
      </p:sp>
      <p:sp>
        <p:nvSpPr>
          <p:cNvPr id="28" name="文本框 27"/>
          <p:cNvSpPr txBox="1"/>
          <p:nvPr>
            <p:custDataLst>
              <p:tags r:id="rId6"/>
            </p:custDataLst>
          </p:nvPr>
        </p:nvSpPr>
        <p:spPr>
          <a:xfrm>
            <a:off x="6393375" y="4444465"/>
            <a:ext cx="1516269" cy="4616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透明胶片</a:t>
            </a:r>
          </a:p>
        </p:txBody>
      </p:sp>
      <p:grpSp>
        <p:nvGrpSpPr>
          <p:cNvPr id="29" name="组合 28"/>
          <p:cNvGrpSpPr/>
          <p:nvPr>
            <p:custDataLst>
              <p:tags r:id="rId7"/>
            </p:custDataLst>
          </p:nvPr>
        </p:nvGrpSpPr>
        <p:grpSpPr>
          <a:xfrm rot="18904524">
            <a:off x="5392533" y="3524889"/>
            <a:ext cx="1012406" cy="103962"/>
            <a:chOff x="5444148" y="3776548"/>
            <a:chExt cx="1012406" cy="103962"/>
          </a:xfrm>
        </p:grpSpPr>
        <p:cxnSp>
          <p:nvCxnSpPr>
            <p:cNvPr id="30" name="直接连接符 29"/>
            <p:cNvCxnSpPr/>
            <p:nvPr>
              <p:custDataLst>
                <p:tags r:id="rId14"/>
              </p:custDataLst>
            </p:nvPr>
          </p:nvCxnSpPr>
          <p:spPr>
            <a:xfrm flipH="1">
              <a:off x="5444148" y="3865636"/>
              <a:ext cx="978954" cy="0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15"/>
              </p:custDataLst>
            </p:nvPr>
          </p:nvCxnSpPr>
          <p:spPr>
            <a:xfrm flipV="1">
              <a:off x="5564459" y="3780263"/>
              <a:ext cx="89209" cy="8537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16"/>
              </p:custDataLst>
            </p:nvPr>
          </p:nvCxnSpPr>
          <p:spPr>
            <a:xfrm flipV="1">
              <a:off x="5683406" y="3787700"/>
              <a:ext cx="89209" cy="8537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17"/>
              </p:custDataLst>
            </p:nvPr>
          </p:nvCxnSpPr>
          <p:spPr>
            <a:xfrm flipV="1">
              <a:off x="5794916" y="3787700"/>
              <a:ext cx="89209" cy="8537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8"/>
              </p:custDataLst>
            </p:nvPr>
          </p:nvCxnSpPr>
          <p:spPr>
            <a:xfrm flipV="1">
              <a:off x="5913863" y="3795137"/>
              <a:ext cx="89209" cy="8537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19"/>
              </p:custDataLst>
            </p:nvPr>
          </p:nvCxnSpPr>
          <p:spPr>
            <a:xfrm flipV="1">
              <a:off x="6017941" y="3776548"/>
              <a:ext cx="89209" cy="8537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36" name="直接连接符 35"/>
            <p:cNvCxnSpPr/>
            <p:nvPr>
              <p:custDataLst>
                <p:tags r:id="rId20"/>
              </p:custDataLst>
            </p:nvPr>
          </p:nvCxnSpPr>
          <p:spPr>
            <a:xfrm flipV="1">
              <a:off x="6136888" y="3783985"/>
              <a:ext cx="89209" cy="8537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21"/>
              </p:custDataLst>
            </p:nvPr>
          </p:nvCxnSpPr>
          <p:spPr>
            <a:xfrm flipV="1">
              <a:off x="6248398" y="3783985"/>
              <a:ext cx="89209" cy="8537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22"/>
              </p:custDataLst>
            </p:nvPr>
          </p:nvCxnSpPr>
          <p:spPr>
            <a:xfrm flipV="1">
              <a:off x="6367345" y="3791422"/>
              <a:ext cx="89209" cy="8537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40" name="直接连接符 39"/>
            <p:cNvCxnSpPr/>
            <p:nvPr>
              <p:custDataLst>
                <p:tags r:id="rId23"/>
              </p:custDataLst>
            </p:nvPr>
          </p:nvCxnSpPr>
          <p:spPr>
            <a:xfrm flipV="1">
              <a:off x="5471535" y="3776548"/>
              <a:ext cx="89209" cy="8537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  <p:cxnSp>
        <p:nvCxnSpPr>
          <p:cNvPr id="41" name="直接箭头连接符 40"/>
          <p:cNvCxnSpPr/>
          <p:nvPr>
            <p:custDataLst>
              <p:tags r:id="rId8"/>
            </p:custDataLst>
          </p:nvPr>
        </p:nvCxnSpPr>
        <p:spPr>
          <a:xfrm flipV="1">
            <a:off x="6272982" y="3171224"/>
            <a:ext cx="736344" cy="2347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42" name="流程图: 手动操作 41"/>
          <p:cNvSpPr/>
          <p:nvPr>
            <p:custDataLst>
              <p:tags r:id="rId9"/>
            </p:custDataLst>
          </p:nvPr>
        </p:nvSpPr>
        <p:spPr>
          <a:xfrm rot="5400000">
            <a:off x="6313771" y="2960629"/>
            <a:ext cx="2284296" cy="907399"/>
          </a:xfrm>
          <a:prstGeom prst="flowChartManualOperation">
            <a:avLst/>
          </a:prstGeom>
          <a:solidFill>
            <a:sysClr val="window" lastClr="FFFFFF">
              <a:lumMod val="85000"/>
            </a:sysClr>
          </a:solidFill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10"/>
            </p:custDataLst>
          </p:nvPr>
        </p:nvCxnSpPr>
        <p:spPr>
          <a:xfrm>
            <a:off x="5689982" y="3806636"/>
            <a:ext cx="1705595" cy="338476"/>
          </a:xfrm>
          <a:prstGeom prst="line">
            <a:avLst/>
          </a:prstGeom>
          <a:ln w="25400"/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44" name="直接箭头连接符 43"/>
          <p:cNvCxnSpPr/>
          <p:nvPr>
            <p:custDataLst>
              <p:tags r:id="rId11"/>
            </p:custDataLst>
          </p:nvPr>
        </p:nvCxnSpPr>
        <p:spPr>
          <a:xfrm>
            <a:off x="6167778" y="3902958"/>
            <a:ext cx="764766" cy="1338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45" name="直接箭头连接符 44"/>
          <p:cNvCxnSpPr/>
          <p:nvPr>
            <p:custDataLst>
              <p:tags r:id="rId12"/>
            </p:custDataLst>
          </p:nvPr>
        </p:nvCxnSpPr>
        <p:spPr>
          <a:xfrm>
            <a:off x="7395577" y="3027127"/>
            <a:ext cx="1" cy="1117985"/>
          </a:xfrm>
          <a:prstGeom prst="straightConnector1">
            <a:avLst/>
          </a:prstGeom>
          <a:ln w="60325">
            <a:solidFill>
              <a:srgbClr val="FF0000"/>
            </a:solidFill>
            <a:headEnd type="stealth" w="med" len="lg"/>
            <a:tailEnd type="none" w="lg" len="lg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46" name="直接连接符 45"/>
          <p:cNvCxnSpPr/>
          <p:nvPr>
            <p:custDataLst>
              <p:tags r:id="rId13"/>
            </p:custDataLst>
          </p:nvPr>
        </p:nvCxnSpPr>
        <p:spPr>
          <a:xfrm flipV="1">
            <a:off x="6065708" y="3027127"/>
            <a:ext cx="1342084" cy="449629"/>
          </a:xfrm>
          <a:prstGeom prst="line">
            <a:avLst/>
          </a:prstGeom>
          <a:ln w="25400"/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6"/>
          <p:cNvSpPr txBox="1"/>
          <p:nvPr>
            <p:custDataLst>
              <p:tags r:id="rId1"/>
            </p:custDataLst>
          </p:nvPr>
        </p:nvSpPr>
        <p:spPr>
          <a:xfrm>
            <a:off x="2062163" y="1939925"/>
            <a:ext cx="3240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主要构造</a:t>
            </a:r>
          </a:p>
        </p:txBody>
      </p:sp>
      <p:pic>
        <p:nvPicPr>
          <p:cNvPr id="12292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3" t="9914" r="24210" b="10408"/>
          <a:stretch>
            <a:fillRect/>
          </a:stretch>
        </p:blipFill>
        <p:spPr>
          <a:xfrm>
            <a:off x="6888480" y="1556385"/>
            <a:ext cx="4260850" cy="47377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4" name="组合 13"/>
          <p:cNvGrpSpPr/>
          <p:nvPr>
            <p:custDataLst>
              <p:tags r:id="rId3"/>
            </p:custDataLst>
          </p:nvPr>
        </p:nvGrpSpPr>
        <p:grpSpPr>
          <a:xfrm>
            <a:off x="9604375" y="1403985"/>
            <a:ext cx="1546225" cy="1065213"/>
            <a:chOff x="11478" y="1970"/>
            <a:chExt cx="2433" cy="1678"/>
          </a:xfrm>
        </p:grpSpPr>
        <p:cxnSp>
          <p:nvCxnSpPr>
            <p:cNvPr id="4" name="直接箭头连接符 3"/>
            <p:cNvCxnSpPr/>
            <p:nvPr>
              <p:custDataLst>
                <p:tags r:id="rId24"/>
              </p:custDataLst>
            </p:nvPr>
          </p:nvCxnSpPr>
          <p:spPr>
            <a:xfrm flipV="1">
              <a:off x="11924" y="2679"/>
              <a:ext cx="379" cy="96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5" name="文本框 4"/>
            <p:cNvSpPr txBox="1"/>
            <p:nvPr>
              <p:custDataLst>
                <p:tags r:id="rId25"/>
              </p:custDataLst>
            </p:nvPr>
          </p:nvSpPr>
          <p:spPr>
            <a:xfrm>
              <a:off x="11478" y="1970"/>
              <a:ext cx="243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>
                  <a:solidFill>
                    <a:srgbClr val="7030A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平面镜</a:t>
              </a:r>
            </a:p>
          </p:txBody>
        </p:sp>
      </p:grpSp>
      <p:grpSp>
        <p:nvGrpSpPr>
          <p:cNvPr id="12297" name="组合 12"/>
          <p:cNvGrpSpPr/>
          <p:nvPr>
            <p:custDataLst>
              <p:tags r:id="rId4"/>
            </p:custDataLst>
          </p:nvPr>
        </p:nvGrpSpPr>
        <p:grpSpPr>
          <a:xfrm>
            <a:off x="7181850" y="962660"/>
            <a:ext cx="1723073" cy="1016634"/>
            <a:chOff x="7662" y="1274"/>
            <a:chExt cx="2713" cy="1603"/>
          </a:xfrm>
        </p:grpSpPr>
        <p:cxnSp>
          <p:nvCxnSpPr>
            <p:cNvPr id="6" name="直接箭头连接符 5"/>
            <p:cNvCxnSpPr/>
            <p:nvPr>
              <p:custDataLst>
                <p:tags r:id="rId22"/>
              </p:custDataLst>
            </p:nvPr>
          </p:nvCxnSpPr>
          <p:spPr>
            <a:xfrm flipV="1">
              <a:off x="8224" y="1970"/>
              <a:ext cx="227" cy="90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8" name="文本框 6"/>
            <p:cNvSpPr txBox="1"/>
            <p:nvPr>
              <p:custDataLst>
                <p:tags r:id="rId23"/>
              </p:custDataLst>
            </p:nvPr>
          </p:nvSpPr>
          <p:spPr>
            <a:xfrm>
              <a:off x="7662" y="1274"/>
              <a:ext cx="2713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>
                  <a:solidFill>
                    <a:srgbClr val="7030A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屏幕</a:t>
              </a:r>
            </a:p>
          </p:txBody>
        </p:sp>
      </p:grpSp>
      <p:grpSp>
        <p:nvGrpSpPr>
          <p:cNvPr id="12300" name="组合 14"/>
          <p:cNvGrpSpPr/>
          <p:nvPr>
            <p:custDataLst>
              <p:tags r:id="rId5"/>
            </p:custDataLst>
          </p:nvPr>
        </p:nvGrpSpPr>
        <p:grpSpPr>
          <a:xfrm>
            <a:off x="8423275" y="3281998"/>
            <a:ext cx="1181100" cy="658812"/>
            <a:chOff x="9617" y="4927"/>
            <a:chExt cx="1861" cy="1037"/>
          </a:xfrm>
        </p:grpSpPr>
        <p:cxnSp>
          <p:nvCxnSpPr>
            <p:cNvPr id="8" name="直接箭头连接符 7"/>
            <p:cNvCxnSpPr/>
            <p:nvPr>
              <p:custDataLst>
                <p:tags r:id="rId20"/>
              </p:custDataLst>
            </p:nvPr>
          </p:nvCxnSpPr>
          <p:spPr>
            <a:xfrm flipH="1">
              <a:off x="10828" y="4927"/>
              <a:ext cx="650" cy="36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1" name="文本框 8"/>
            <p:cNvSpPr txBox="1"/>
            <p:nvPr>
              <p:custDataLst>
                <p:tags r:id="rId21"/>
              </p:custDataLst>
            </p:nvPr>
          </p:nvSpPr>
          <p:spPr>
            <a:xfrm>
              <a:off x="9617" y="5142"/>
              <a:ext cx="18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>
                  <a:solidFill>
                    <a:srgbClr val="7030A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镜头</a:t>
              </a:r>
            </a:p>
          </p:txBody>
        </p:sp>
      </p:grpSp>
      <p:cxnSp>
        <p:nvCxnSpPr>
          <p:cNvPr id="10" name="直接箭头连接符 9"/>
          <p:cNvCxnSpPr/>
          <p:nvPr>
            <p:custDataLst>
              <p:tags r:id="rId6"/>
            </p:custDataLst>
          </p:nvPr>
        </p:nvCxnSpPr>
        <p:spPr>
          <a:xfrm flipH="1">
            <a:off x="9551988" y="4518660"/>
            <a:ext cx="6477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04" name="组合 15"/>
          <p:cNvGrpSpPr/>
          <p:nvPr>
            <p:custDataLst>
              <p:tags r:id="rId7"/>
            </p:custDataLst>
          </p:nvPr>
        </p:nvGrpSpPr>
        <p:grpSpPr>
          <a:xfrm>
            <a:off x="7939088" y="4518660"/>
            <a:ext cx="1665287" cy="1025525"/>
            <a:chOff x="8855" y="6874"/>
            <a:chExt cx="2623" cy="1617"/>
          </a:xfrm>
        </p:grpSpPr>
        <p:cxnSp>
          <p:nvCxnSpPr>
            <p:cNvPr id="11" name="直接箭头连接符 10"/>
            <p:cNvCxnSpPr/>
            <p:nvPr>
              <p:custDataLst>
                <p:tags r:id="rId18"/>
              </p:custDataLst>
            </p:nvPr>
          </p:nvCxnSpPr>
          <p:spPr>
            <a:xfrm flipH="1">
              <a:off x="10035" y="6874"/>
              <a:ext cx="1360" cy="79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5" name="文本框 11"/>
            <p:cNvSpPr txBox="1"/>
            <p:nvPr>
              <p:custDataLst>
                <p:tags r:id="rId19"/>
              </p:custDataLst>
            </p:nvPr>
          </p:nvSpPr>
          <p:spPr>
            <a:xfrm>
              <a:off x="8855" y="7668"/>
              <a:ext cx="2623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>
                  <a:solidFill>
                    <a:srgbClr val="7030A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投影片</a:t>
              </a:r>
            </a:p>
          </p:txBody>
        </p:sp>
      </p:grpSp>
      <p:cxnSp>
        <p:nvCxnSpPr>
          <p:cNvPr id="17" name="直接连接符 16"/>
          <p:cNvCxnSpPr/>
          <p:nvPr>
            <p:custDataLst>
              <p:tags r:id="rId8"/>
            </p:custDataLst>
          </p:nvPr>
        </p:nvCxnSpPr>
        <p:spPr>
          <a:xfrm flipH="1" flipV="1">
            <a:off x="9767888" y="2502535"/>
            <a:ext cx="444500" cy="200025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9"/>
            </p:custDataLst>
          </p:nvPr>
        </p:nvCxnSpPr>
        <p:spPr>
          <a:xfrm flipV="1">
            <a:off x="9551988" y="2861310"/>
            <a:ext cx="504825" cy="165735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0"/>
            </p:custDataLst>
          </p:nvPr>
        </p:nvCxnSpPr>
        <p:spPr>
          <a:xfrm flipH="1" flipV="1">
            <a:off x="7464425" y="1997710"/>
            <a:ext cx="2290763" cy="49212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1"/>
            </p:custDataLst>
          </p:nvPr>
        </p:nvCxnSpPr>
        <p:spPr>
          <a:xfrm flipH="1">
            <a:off x="7464425" y="2861310"/>
            <a:ext cx="2590800" cy="57626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12"/>
            </p:custDataLst>
          </p:nvPr>
        </p:nvCxnSpPr>
        <p:spPr>
          <a:xfrm flipH="1">
            <a:off x="7678738" y="1997710"/>
            <a:ext cx="0" cy="14398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2" name="文本框 22"/>
          <p:cNvSpPr txBox="1"/>
          <p:nvPr>
            <p:custDataLst>
              <p:tags r:id="rId13"/>
            </p:custDataLst>
          </p:nvPr>
        </p:nvSpPr>
        <p:spPr>
          <a:xfrm>
            <a:off x="2062163" y="2616200"/>
            <a:ext cx="375761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镜头：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凸透镜</a:t>
            </a:r>
          </a:p>
        </p:txBody>
      </p:sp>
      <p:sp>
        <p:nvSpPr>
          <p:cNvPr id="12313" name="文本框 23"/>
          <p:cNvSpPr txBox="1"/>
          <p:nvPr>
            <p:custDataLst>
              <p:tags r:id="rId14"/>
            </p:custDataLst>
          </p:nvPr>
        </p:nvSpPr>
        <p:spPr>
          <a:xfrm>
            <a:off x="2062163" y="3267075"/>
            <a:ext cx="4064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屏幕：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相当于光屏</a:t>
            </a:r>
          </a:p>
        </p:txBody>
      </p:sp>
      <p:sp>
        <p:nvSpPr>
          <p:cNvPr id="12314" name="文本框 24"/>
          <p:cNvSpPr txBox="1"/>
          <p:nvPr>
            <p:custDataLst>
              <p:tags r:id="rId15"/>
            </p:custDataLst>
          </p:nvPr>
        </p:nvSpPr>
        <p:spPr>
          <a:xfrm>
            <a:off x="2062163" y="3919538"/>
            <a:ext cx="4972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投影片：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用来成像的物体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315" name="文本框 1"/>
          <p:cNvSpPr txBox="1"/>
          <p:nvPr>
            <p:custDataLst>
              <p:tags r:id="rId16"/>
            </p:custDataLst>
          </p:nvPr>
        </p:nvSpPr>
        <p:spPr>
          <a:xfrm>
            <a:off x="2062480" y="4572000"/>
            <a:ext cx="57397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4.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平面镜：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[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反光镜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]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用来改变光路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17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三、投影仪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2312" grpId="0"/>
      <p:bldP spid="12313" grpId="0"/>
      <p:bldP spid="12314" grpId="0"/>
      <p:bldP spid="123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>
            <p:custDataLst>
              <p:tags r:id="rId1"/>
            </p:custDataLst>
          </p:nvPr>
        </p:nvSpPr>
        <p:spPr>
          <a:xfrm>
            <a:off x="459423" y="2267268"/>
            <a:ext cx="7148512" cy="21069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buFont typeface="Wingdings" panose="05000000000000000000" pitchFamily="2" charset="2"/>
            </a:pPr>
            <a:r>
              <a:rPr lang="zh-CN" altLang="en-US" sz="40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特点：</a:t>
            </a:r>
            <a:endParaRPr lang="zh-CN" altLang="en-US" sz="2800" b="1">
              <a:solidFill>
                <a:srgbClr val="0D0D0D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</a:pPr>
            <a:r>
              <a:rPr lang="en-US" altLang="zh-CN" sz="28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8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投影仪（或幻灯机）成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倒立</a:t>
            </a:r>
            <a:r>
              <a:rPr lang="zh-CN" altLang="en-US" sz="28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放大</a:t>
            </a:r>
            <a:r>
              <a:rPr lang="zh-CN" altLang="en-US" sz="28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像</a:t>
            </a:r>
            <a:r>
              <a:rPr lang="zh-CN" altLang="en-US" sz="28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</a:p>
          <a:p>
            <a:pPr marL="342900" indent="-342900">
              <a:buFont typeface="Wingdings" panose="05000000000000000000" pitchFamily="2" charset="2"/>
            </a:pPr>
            <a:r>
              <a:rPr lang="en-US" altLang="zh-CN" sz="28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28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物距小于像距</a:t>
            </a:r>
            <a:endParaRPr lang="zh-CN" altLang="en-US" sz="2800" b="1">
              <a:solidFill>
                <a:srgbClr val="0D0D0D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</a:pPr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8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像与物体位于凸透镜的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两侧</a:t>
            </a:r>
            <a:r>
              <a:rPr lang="zh-CN" altLang="en-US" sz="28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solidFill>
                <a:srgbClr val="0D0D0D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三、投影仪</a:t>
            </a:r>
          </a:p>
        </p:txBody>
      </p:sp>
      <p:pic>
        <p:nvPicPr>
          <p:cNvPr id="12292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3" t="9914" r="24210" b="10408"/>
          <a:stretch>
            <a:fillRect/>
          </a:stretch>
        </p:blipFill>
        <p:spPr>
          <a:xfrm>
            <a:off x="7031990" y="1484630"/>
            <a:ext cx="4260850" cy="47377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13"/>
          <p:cNvGrpSpPr/>
          <p:nvPr>
            <p:custDataLst>
              <p:tags r:id="rId4"/>
            </p:custDataLst>
          </p:nvPr>
        </p:nvGrpSpPr>
        <p:grpSpPr>
          <a:xfrm>
            <a:off x="9747885" y="1332230"/>
            <a:ext cx="1546225" cy="1065213"/>
            <a:chOff x="11478" y="1970"/>
            <a:chExt cx="2433" cy="1678"/>
          </a:xfrm>
        </p:grpSpPr>
        <p:cxnSp>
          <p:nvCxnSpPr>
            <p:cNvPr id="5" name="直接箭头连接符 4"/>
            <p:cNvCxnSpPr/>
            <p:nvPr>
              <p:custDataLst>
                <p:tags r:id="rId20"/>
              </p:custDataLst>
            </p:nvPr>
          </p:nvCxnSpPr>
          <p:spPr>
            <a:xfrm flipV="1">
              <a:off x="11924" y="2679"/>
              <a:ext cx="379" cy="96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5" name="文本框 4"/>
            <p:cNvSpPr txBox="1"/>
            <p:nvPr>
              <p:custDataLst>
                <p:tags r:id="rId21"/>
              </p:custDataLst>
            </p:nvPr>
          </p:nvSpPr>
          <p:spPr>
            <a:xfrm>
              <a:off x="11478" y="1970"/>
              <a:ext cx="243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>
                  <a:solidFill>
                    <a:srgbClr val="7030A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平面镜</a:t>
              </a:r>
            </a:p>
          </p:txBody>
        </p:sp>
      </p:grpSp>
      <p:grpSp>
        <p:nvGrpSpPr>
          <p:cNvPr id="12297" name="组合 12"/>
          <p:cNvGrpSpPr/>
          <p:nvPr>
            <p:custDataLst>
              <p:tags r:id="rId5"/>
            </p:custDataLst>
          </p:nvPr>
        </p:nvGrpSpPr>
        <p:grpSpPr>
          <a:xfrm>
            <a:off x="7325360" y="890905"/>
            <a:ext cx="1723073" cy="1016634"/>
            <a:chOff x="7662" y="1274"/>
            <a:chExt cx="2713" cy="1603"/>
          </a:xfrm>
        </p:grpSpPr>
        <p:cxnSp>
          <p:nvCxnSpPr>
            <p:cNvPr id="8" name="直接箭头连接符 7"/>
            <p:cNvCxnSpPr/>
            <p:nvPr>
              <p:custDataLst>
                <p:tags r:id="rId18"/>
              </p:custDataLst>
            </p:nvPr>
          </p:nvCxnSpPr>
          <p:spPr>
            <a:xfrm flipV="1">
              <a:off x="8224" y="1970"/>
              <a:ext cx="227" cy="90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8" name="文本框 6"/>
            <p:cNvSpPr txBox="1"/>
            <p:nvPr>
              <p:custDataLst>
                <p:tags r:id="rId19"/>
              </p:custDataLst>
            </p:nvPr>
          </p:nvSpPr>
          <p:spPr>
            <a:xfrm>
              <a:off x="7662" y="1274"/>
              <a:ext cx="2713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>
                  <a:solidFill>
                    <a:srgbClr val="7030A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屏幕</a:t>
              </a:r>
            </a:p>
          </p:txBody>
        </p:sp>
      </p:grpSp>
      <p:grpSp>
        <p:nvGrpSpPr>
          <p:cNvPr id="12300" name="组合 14"/>
          <p:cNvGrpSpPr/>
          <p:nvPr>
            <p:custDataLst>
              <p:tags r:id="rId6"/>
            </p:custDataLst>
          </p:nvPr>
        </p:nvGrpSpPr>
        <p:grpSpPr>
          <a:xfrm>
            <a:off x="8566785" y="3210243"/>
            <a:ext cx="1181100" cy="658812"/>
            <a:chOff x="9617" y="4927"/>
            <a:chExt cx="1861" cy="1037"/>
          </a:xfrm>
        </p:grpSpPr>
        <p:cxnSp>
          <p:nvCxnSpPr>
            <p:cNvPr id="9" name="直接箭头连接符 8"/>
            <p:cNvCxnSpPr/>
            <p:nvPr>
              <p:custDataLst>
                <p:tags r:id="rId16"/>
              </p:custDataLst>
            </p:nvPr>
          </p:nvCxnSpPr>
          <p:spPr>
            <a:xfrm flipH="1">
              <a:off x="10828" y="4927"/>
              <a:ext cx="650" cy="36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1" name="文本框 8"/>
            <p:cNvSpPr txBox="1"/>
            <p:nvPr>
              <p:custDataLst>
                <p:tags r:id="rId17"/>
              </p:custDataLst>
            </p:nvPr>
          </p:nvSpPr>
          <p:spPr>
            <a:xfrm>
              <a:off x="9617" y="5142"/>
              <a:ext cx="18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>
                  <a:solidFill>
                    <a:srgbClr val="7030A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镜头</a:t>
              </a:r>
            </a:p>
          </p:txBody>
        </p:sp>
      </p:grpSp>
      <p:cxnSp>
        <p:nvCxnSpPr>
          <p:cNvPr id="15" name="直接箭头连接符 14"/>
          <p:cNvCxnSpPr/>
          <p:nvPr>
            <p:custDataLst>
              <p:tags r:id="rId7"/>
            </p:custDataLst>
          </p:nvPr>
        </p:nvCxnSpPr>
        <p:spPr>
          <a:xfrm flipH="1">
            <a:off x="9695498" y="4446905"/>
            <a:ext cx="6477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04" name="组合 15"/>
          <p:cNvGrpSpPr/>
          <p:nvPr>
            <p:custDataLst>
              <p:tags r:id="rId8"/>
            </p:custDataLst>
          </p:nvPr>
        </p:nvGrpSpPr>
        <p:grpSpPr>
          <a:xfrm>
            <a:off x="8082598" y="4446905"/>
            <a:ext cx="1665287" cy="1025525"/>
            <a:chOff x="8855" y="6874"/>
            <a:chExt cx="2623" cy="1617"/>
          </a:xfrm>
        </p:grpSpPr>
        <p:cxnSp>
          <p:nvCxnSpPr>
            <p:cNvPr id="16" name="直接箭头连接符 15"/>
            <p:cNvCxnSpPr/>
            <p:nvPr>
              <p:custDataLst>
                <p:tags r:id="rId14"/>
              </p:custDataLst>
            </p:nvPr>
          </p:nvCxnSpPr>
          <p:spPr>
            <a:xfrm flipH="1">
              <a:off x="10035" y="6874"/>
              <a:ext cx="1360" cy="79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5" name="文本框 11"/>
            <p:cNvSpPr txBox="1"/>
            <p:nvPr>
              <p:custDataLst>
                <p:tags r:id="rId15"/>
              </p:custDataLst>
            </p:nvPr>
          </p:nvSpPr>
          <p:spPr>
            <a:xfrm>
              <a:off x="8855" y="7668"/>
              <a:ext cx="2623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>
                  <a:solidFill>
                    <a:srgbClr val="7030A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投影片</a:t>
              </a:r>
            </a:p>
          </p:txBody>
        </p:sp>
      </p:grpSp>
      <p:cxnSp>
        <p:nvCxnSpPr>
          <p:cNvPr id="17" name="直接连接符 16"/>
          <p:cNvCxnSpPr/>
          <p:nvPr>
            <p:custDataLst>
              <p:tags r:id="rId9"/>
            </p:custDataLst>
          </p:nvPr>
        </p:nvCxnSpPr>
        <p:spPr>
          <a:xfrm flipH="1" flipV="1">
            <a:off x="9911398" y="2430780"/>
            <a:ext cx="444500" cy="200025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 flipV="1">
            <a:off x="9695498" y="2789555"/>
            <a:ext cx="504825" cy="165735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1"/>
            </p:custDataLst>
          </p:nvPr>
        </p:nvCxnSpPr>
        <p:spPr>
          <a:xfrm flipH="1" flipV="1">
            <a:off x="7607935" y="1925955"/>
            <a:ext cx="2290763" cy="49212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2"/>
            </p:custDataLst>
          </p:nvPr>
        </p:nvCxnSpPr>
        <p:spPr>
          <a:xfrm flipH="1">
            <a:off x="7607935" y="2789555"/>
            <a:ext cx="2590800" cy="57626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13"/>
            </p:custDataLst>
          </p:nvPr>
        </p:nvCxnSpPr>
        <p:spPr>
          <a:xfrm flipH="1">
            <a:off x="7822248" y="1925955"/>
            <a:ext cx="0" cy="14398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491038" y="4357688"/>
            <a:ext cx="2133600" cy="172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AutoShape 2"/>
          <p:cNvSpPr/>
          <p:nvPr>
            <p:custDataLst>
              <p:tags r:id="rId2"/>
            </p:custDataLst>
          </p:nvPr>
        </p:nvSpPr>
        <p:spPr>
          <a:xfrm rot="5400000" flipH="1">
            <a:off x="5491163" y="3857625"/>
            <a:ext cx="214312" cy="785813"/>
          </a:xfrm>
          <a:prstGeom prst="upArrow">
            <a:avLst>
              <a:gd name="adj1" fmla="val 50000"/>
              <a:gd name="adj2" fmla="val 39926"/>
            </a:avLst>
          </a:prstGeom>
          <a:blipFill rotWithShape="1">
            <a:blip r:embed="rId25"/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4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6387" name="直接连接符 6"/>
          <p:cNvCxnSpPr/>
          <p:nvPr>
            <p:custDataLst>
              <p:tags r:id="rId3"/>
            </p:custDataLst>
          </p:nvPr>
        </p:nvCxnSpPr>
        <p:spPr>
          <a:xfrm>
            <a:off x="4419600" y="785813"/>
            <a:ext cx="4429125" cy="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88" name="直接连接符 7"/>
          <p:cNvCxnSpPr/>
          <p:nvPr>
            <p:custDataLst>
              <p:tags r:id="rId4"/>
            </p:custDataLst>
          </p:nvPr>
        </p:nvCxnSpPr>
        <p:spPr>
          <a:xfrm flipH="1">
            <a:off x="8848725" y="785813"/>
            <a:ext cx="0" cy="5357812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94" name="AutoShape 2"/>
          <p:cNvSpPr/>
          <p:nvPr>
            <p:custDataLst>
              <p:tags r:id="rId5"/>
            </p:custDataLst>
          </p:nvPr>
        </p:nvSpPr>
        <p:spPr>
          <a:xfrm rot="5400000" flipH="1" flipV="1">
            <a:off x="5276850" y="-71437"/>
            <a:ext cx="500063" cy="1643062"/>
          </a:xfrm>
          <a:prstGeom prst="upArrow">
            <a:avLst>
              <a:gd name="adj1" fmla="val 50000"/>
              <a:gd name="adj2" fmla="val 39945"/>
            </a:avLst>
          </a:prstGeom>
          <a:blipFill rotWithShape="1">
            <a:blip r:embed="rId26"/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390" name="Oval 9"/>
          <p:cNvSpPr/>
          <p:nvPr>
            <p:custDataLst>
              <p:tags r:id="rId6"/>
            </p:custDataLst>
          </p:nvPr>
        </p:nvSpPr>
        <p:spPr>
          <a:xfrm>
            <a:off x="4848225" y="2928938"/>
            <a:ext cx="1500188" cy="2857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 cap="flat" cmpd="sng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4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2296" name="直接箭头连接符 20"/>
          <p:cNvCxnSpPr>
            <a:stCxn id="12291" idx="2"/>
          </p:cNvCxnSpPr>
          <p:nvPr>
            <p:custDataLst>
              <p:tags r:id="rId7"/>
            </p:custDataLst>
          </p:nvPr>
        </p:nvCxnSpPr>
        <p:spPr>
          <a:xfrm flipV="1">
            <a:off x="5205413" y="785813"/>
            <a:ext cx="1143000" cy="3465512"/>
          </a:xfrm>
          <a:prstGeom prst="straightConnector1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2297" name="直接箭头连接符 22"/>
          <p:cNvCxnSpPr>
            <a:stCxn id="12291" idx="2"/>
          </p:cNvCxnSpPr>
          <p:nvPr>
            <p:custDataLst>
              <p:tags r:id="rId8"/>
            </p:custDataLst>
          </p:nvPr>
        </p:nvCxnSpPr>
        <p:spPr>
          <a:xfrm flipH="1" flipV="1">
            <a:off x="4833938" y="785813"/>
            <a:ext cx="1157287" cy="3465512"/>
          </a:xfrm>
          <a:prstGeom prst="straightConnector1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6393" name="L 形 25"/>
          <p:cNvSpPr/>
          <p:nvPr>
            <p:custDataLst>
              <p:tags r:id="rId9"/>
            </p:custDataLst>
          </p:nvPr>
        </p:nvSpPr>
        <p:spPr>
          <a:xfrm rot="5400000">
            <a:off x="4133850" y="3571875"/>
            <a:ext cx="1357313" cy="214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157" y="0"/>
              </a:cxn>
              <a:cxn ang="0">
                <a:pos x="107157" y="107157"/>
              </a:cxn>
              <a:cxn ang="0">
                <a:pos x="1357313" y="107157"/>
              </a:cxn>
              <a:cxn ang="0">
                <a:pos x="1357313" y="214313"/>
              </a:cxn>
              <a:cxn ang="0">
                <a:pos x="0" y="214313"/>
              </a:cxn>
            </a:cxnLst>
            <a:rect l="l" t="t" r="r" b="b"/>
            <a:pathLst>
              <a:path w="1357313" h="214312">
                <a:moveTo>
                  <a:pt x="0" y="0"/>
                </a:moveTo>
                <a:lnTo>
                  <a:pt x="107157" y="0"/>
                </a:lnTo>
                <a:lnTo>
                  <a:pt x="107157" y="107157"/>
                </a:lnTo>
                <a:lnTo>
                  <a:pt x="1357313" y="107157"/>
                </a:lnTo>
                <a:lnTo>
                  <a:pt x="1357313" y="214313"/>
                </a:lnTo>
                <a:lnTo>
                  <a:pt x="0" y="214313"/>
                </a:lnTo>
                <a:lnTo>
                  <a:pt x="0" y="0"/>
                </a:lnTo>
                <a:close/>
              </a:path>
            </a:pathLst>
          </a:custGeom>
          <a:solidFill>
            <a:srgbClr val="FFFFF7"/>
          </a:solidFill>
          <a:ln w="25400" cap="flat" cmpd="sng">
            <a:solidFill>
              <a:srgbClr val="BB612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394" name="Text Box 40"/>
          <p:cNvSpPr txBox="1"/>
          <p:nvPr>
            <p:custDataLst>
              <p:tags r:id="rId10"/>
            </p:custDataLst>
          </p:nvPr>
        </p:nvSpPr>
        <p:spPr>
          <a:xfrm>
            <a:off x="6205538" y="357188"/>
            <a:ext cx="201612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天花板</a:t>
            </a:r>
          </a:p>
        </p:txBody>
      </p:sp>
      <p:sp>
        <p:nvSpPr>
          <p:cNvPr id="16395" name="TextBox 41"/>
          <p:cNvSpPr txBox="1"/>
          <p:nvPr>
            <p:custDataLst>
              <p:tags r:id="rId11"/>
            </p:custDataLst>
          </p:nvPr>
        </p:nvSpPr>
        <p:spPr>
          <a:xfrm>
            <a:off x="8904605" y="2060734"/>
            <a:ext cx="551815" cy="70358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屏幕</a:t>
            </a:r>
          </a:p>
        </p:txBody>
      </p:sp>
      <p:sp>
        <p:nvSpPr>
          <p:cNvPr id="16396" name="Text Box 40"/>
          <p:cNvSpPr txBox="1"/>
          <p:nvPr>
            <p:custDataLst>
              <p:tags r:id="rId12"/>
            </p:custDataLst>
          </p:nvPr>
        </p:nvSpPr>
        <p:spPr>
          <a:xfrm>
            <a:off x="5118100" y="6072188"/>
            <a:ext cx="201612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投影仪</a:t>
            </a:r>
          </a:p>
        </p:txBody>
      </p:sp>
      <p:sp>
        <p:nvSpPr>
          <p:cNvPr id="16397" name="TextBox 42"/>
          <p:cNvSpPr txBox="1"/>
          <p:nvPr>
            <p:custDataLst>
              <p:tags r:id="rId13"/>
            </p:custDataLst>
          </p:nvPr>
        </p:nvSpPr>
        <p:spPr>
          <a:xfrm>
            <a:off x="2860040" y="1317784"/>
            <a:ext cx="613410" cy="47142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pPr algn="ctr"/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要将图片放大并投影怎么办？</a:t>
            </a:r>
          </a:p>
        </p:txBody>
      </p:sp>
      <p:sp>
        <p:nvSpPr>
          <p:cNvPr id="12303" name="Text Box 7"/>
          <p:cNvSpPr txBox="1"/>
          <p:nvPr>
            <p:custDataLst>
              <p:tags r:id="rId14"/>
            </p:custDataLst>
          </p:nvPr>
        </p:nvSpPr>
        <p:spPr>
          <a:xfrm>
            <a:off x="6024563" y="4029075"/>
            <a:ext cx="414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304" name="Text Box 7"/>
          <p:cNvSpPr txBox="1"/>
          <p:nvPr>
            <p:custDataLst>
              <p:tags r:id="rId15"/>
            </p:custDataLst>
          </p:nvPr>
        </p:nvSpPr>
        <p:spPr>
          <a:xfrm>
            <a:off x="4810125" y="4029075"/>
            <a:ext cx="41973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305" name="Text Box 7"/>
          <p:cNvSpPr txBox="1"/>
          <p:nvPr>
            <p:custDataLst>
              <p:tags r:id="rId16"/>
            </p:custDataLst>
          </p:nvPr>
        </p:nvSpPr>
        <p:spPr>
          <a:xfrm>
            <a:off x="4310063" y="885825"/>
            <a:ext cx="418465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A'</a:t>
            </a:r>
          </a:p>
        </p:txBody>
      </p:sp>
      <p:sp>
        <p:nvSpPr>
          <p:cNvPr id="12306" name="Text Box 7"/>
          <p:cNvSpPr txBox="1"/>
          <p:nvPr>
            <p:custDataLst>
              <p:tags r:id="rId17"/>
            </p:custDataLst>
          </p:nvPr>
        </p:nvSpPr>
        <p:spPr>
          <a:xfrm>
            <a:off x="6315075" y="857250"/>
            <a:ext cx="493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B'</a:t>
            </a:r>
          </a:p>
        </p:txBody>
      </p:sp>
      <p:sp>
        <p:nvSpPr>
          <p:cNvPr id="12307" name="Text Box 19"/>
          <p:cNvSpPr txBox="1"/>
          <p:nvPr>
            <p:custDataLst>
              <p:tags r:id="rId18"/>
            </p:custDataLst>
          </p:nvPr>
        </p:nvSpPr>
        <p:spPr>
          <a:xfrm>
            <a:off x="7248525" y="404813"/>
            <a:ext cx="25193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倒立放大的实像</a:t>
            </a:r>
          </a:p>
        </p:txBody>
      </p:sp>
      <p:sp>
        <p:nvSpPr>
          <p:cNvPr id="16403" name="Text Box 20"/>
          <p:cNvSpPr txBox="1"/>
          <p:nvPr>
            <p:custDataLst>
              <p:tags r:id="rId19"/>
            </p:custDataLst>
          </p:nvPr>
        </p:nvSpPr>
        <p:spPr>
          <a:xfrm>
            <a:off x="6311900" y="2853055"/>
            <a:ext cx="13392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凸透镜</a:t>
            </a:r>
          </a:p>
        </p:txBody>
      </p:sp>
      <p:sp>
        <p:nvSpPr>
          <p:cNvPr id="12309" name="Text Box 21"/>
          <p:cNvSpPr txBox="1"/>
          <p:nvPr>
            <p:custDataLst>
              <p:tags r:id="rId20"/>
            </p:custDataLst>
          </p:nvPr>
        </p:nvSpPr>
        <p:spPr>
          <a:xfrm>
            <a:off x="7391718" y="3284538"/>
            <a:ext cx="551815" cy="2592387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物体离凸透镜很近</a:t>
            </a:r>
          </a:p>
        </p:txBody>
      </p:sp>
      <p:sp>
        <p:nvSpPr>
          <p:cNvPr id="3" name="文本框 2"/>
          <p:cNvSpPr txBox="1"/>
          <p:nvPr>
            <p:custDataLst>
              <p:tags r:id="rId2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三、投影仪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4" grpId="0" animBg="1"/>
      <p:bldP spid="12303" grpId="0"/>
      <p:bldP spid="12304" grpId="0"/>
      <p:bldP spid="12305" grpId="0"/>
      <p:bldP spid="123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4524375" y="4389438"/>
            <a:ext cx="2133600" cy="172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AutoShape 2"/>
          <p:cNvSpPr/>
          <p:nvPr>
            <p:custDataLst>
              <p:tags r:id="rId2"/>
            </p:custDataLst>
          </p:nvPr>
        </p:nvSpPr>
        <p:spPr>
          <a:xfrm rot="5400000" flipH="1">
            <a:off x="5524500" y="3889375"/>
            <a:ext cx="214313" cy="785813"/>
          </a:xfrm>
          <a:prstGeom prst="upArrow">
            <a:avLst>
              <a:gd name="adj1" fmla="val 50000"/>
              <a:gd name="adj2" fmla="val 39925"/>
            </a:avLst>
          </a:prstGeom>
          <a:blipFill rotWithShape="1">
            <a:blip r:embed="rId34"/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8435" name="直接连接符 5"/>
          <p:cNvCxnSpPr/>
          <p:nvPr>
            <p:custDataLst>
              <p:tags r:id="rId3"/>
            </p:custDataLst>
          </p:nvPr>
        </p:nvCxnSpPr>
        <p:spPr>
          <a:xfrm>
            <a:off x="4452938" y="817563"/>
            <a:ext cx="4429125" cy="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36" name="直接连接符 6"/>
          <p:cNvCxnSpPr/>
          <p:nvPr>
            <p:custDataLst>
              <p:tags r:id="rId4"/>
            </p:custDataLst>
          </p:nvPr>
        </p:nvCxnSpPr>
        <p:spPr>
          <a:xfrm flipH="1">
            <a:off x="8882063" y="817563"/>
            <a:ext cx="0" cy="5357812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18" name="AutoShape 2"/>
          <p:cNvSpPr/>
          <p:nvPr>
            <p:custDataLst>
              <p:tags r:id="rId5"/>
            </p:custDataLst>
          </p:nvPr>
        </p:nvSpPr>
        <p:spPr>
          <a:xfrm flipH="1" flipV="1">
            <a:off x="8524875" y="1246188"/>
            <a:ext cx="714375" cy="2000250"/>
          </a:xfrm>
          <a:prstGeom prst="upArrow">
            <a:avLst>
              <a:gd name="adj1" fmla="val 50000"/>
              <a:gd name="adj2" fmla="val 39964"/>
            </a:avLst>
          </a:prstGeom>
          <a:blipFill rotWithShape="1">
            <a:blip r:embed="rId35"/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438" name="Oval 9"/>
          <p:cNvSpPr/>
          <p:nvPr>
            <p:custDataLst>
              <p:tags r:id="rId6"/>
            </p:custDataLst>
          </p:nvPr>
        </p:nvSpPr>
        <p:spPr>
          <a:xfrm>
            <a:off x="4881563" y="2960688"/>
            <a:ext cx="1500187" cy="2857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 cap="flat" cmpd="sng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3320" name="直接箭头连接符 9"/>
          <p:cNvCxnSpPr/>
          <p:nvPr>
            <p:custDataLst>
              <p:tags r:id="rId7"/>
            </p:custDataLst>
          </p:nvPr>
        </p:nvCxnSpPr>
        <p:spPr>
          <a:xfrm flipV="1">
            <a:off x="5238750" y="1889125"/>
            <a:ext cx="785813" cy="2357438"/>
          </a:xfrm>
          <a:prstGeom prst="straightConnector1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3321" name="直接箭头连接符 10"/>
          <p:cNvCxnSpPr>
            <a:stCxn id="13315" idx="3"/>
          </p:cNvCxnSpPr>
          <p:nvPr>
            <p:custDataLst>
              <p:tags r:id="rId8"/>
            </p:custDataLst>
          </p:nvPr>
        </p:nvCxnSpPr>
        <p:spPr>
          <a:xfrm flipH="1" flipV="1">
            <a:off x="5381625" y="2543175"/>
            <a:ext cx="557213" cy="1643063"/>
          </a:xfrm>
          <a:prstGeom prst="straightConnector1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8441" name="L 形 11"/>
          <p:cNvSpPr/>
          <p:nvPr>
            <p:custDataLst>
              <p:tags r:id="rId9"/>
            </p:custDataLst>
          </p:nvPr>
        </p:nvSpPr>
        <p:spPr>
          <a:xfrm rot="5400000">
            <a:off x="4167188" y="3603625"/>
            <a:ext cx="1357312" cy="214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156" y="0"/>
              </a:cxn>
              <a:cxn ang="0">
                <a:pos x="107156" y="107156"/>
              </a:cxn>
              <a:cxn ang="0">
                <a:pos x="1357313" y="107156"/>
              </a:cxn>
              <a:cxn ang="0">
                <a:pos x="1357313" y="214312"/>
              </a:cxn>
              <a:cxn ang="0">
                <a:pos x="0" y="214312"/>
              </a:cxn>
            </a:cxnLst>
            <a:rect l="l" t="t" r="r" b="b"/>
            <a:pathLst>
              <a:path w="1357313" h="214312">
                <a:moveTo>
                  <a:pt x="0" y="0"/>
                </a:moveTo>
                <a:lnTo>
                  <a:pt x="107156" y="0"/>
                </a:lnTo>
                <a:lnTo>
                  <a:pt x="107156" y="107156"/>
                </a:lnTo>
                <a:lnTo>
                  <a:pt x="1357313" y="107156"/>
                </a:lnTo>
                <a:lnTo>
                  <a:pt x="1357313" y="214312"/>
                </a:lnTo>
                <a:lnTo>
                  <a:pt x="0" y="214312"/>
                </a:lnTo>
                <a:lnTo>
                  <a:pt x="0" y="0"/>
                </a:lnTo>
                <a:close/>
              </a:path>
            </a:pathLst>
          </a:custGeom>
          <a:solidFill>
            <a:srgbClr val="FFFFF7"/>
          </a:solidFill>
          <a:ln w="25400" cap="flat" cmpd="sng">
            <a:solidFill>
              <a:srgbClr val="BB612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442" name="Text Box 40"/>
          <p:cNvSpPr txBox="1"/>
          <p:nvPr>
            <p:custDataLst>
              <p:tags r:id="rId10"/>
            </p:custDataLst>
          </p:nvPr>
        </p:nvSpPr>
        <p:spPr>
          <a:xfrm>
            <a:off x="6238875" y="388938"/>
            <a:ext cx="20161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天花板</a:t>
            </a:r>
          </a:p>
        </p:txBody>
      </p:sp>
      <p:cxnSp>
        <p:nvCxnSpPr>
          <p:cNvPr id="13324" name="直接连接符 13"/>
          <p:cNvCxnSpPr>
            <a:stCxn id="13315" idx="3"/>
          </p:cNvCxnSpPr>
          <p:nvPr>
            <p:custDataLst>
              <p:tags r:id="rId11"/>
            </p:custDataLst>
          </p:nvPr>
        </p:nvCxnSpPr>
        <p:spPr>
          <a:xfrm flipV="1">
            <a:off x="4881563" y="1674813"/>
            <a:ext cx="1357312" cy="1357312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25" name="直接连接符 14"/>
          <p:cNvCxnSpPr>
            <a:stCxn id="13315" idx="3"/>
          </p:cNvCxnSpPr>
          <p:nvPr>
            <p:custDataLst>
              <p:tags r:id="rId12"/>
            </p:custDataLst>
          </p:nvPr>
        </p:nvCxnSpPr>
        <p:spPr>
          <a:xfrm flipH="1">
            <a:off x="4953000" y="2674938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26" name="直接连接符 15"/>
          <p:cNvCxnSpPr>
            <a:stCxn id="13315" idx="3"/>
          </p:cNvCxnSpPr>
          <p:nvPr>
            <p:custDataLst>
              <p:tags r:id="rId13"/>
            </p:custDataLst>
          </p:nvPr>
        </p:nvCxnSpPr>
        <p:spPr>
          <a:xfrm flipH="1">
            <a:off x="5105400" y="2532063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27" name="直接连接符 16"/>
          <p:cNvCxnSpPr>
            <a:stCxn id="13315" idx="3"/>
          </p:cNvCxnSpPr>
          <p:nvPr>
            <p:custDataLst>
              <p:tags r:id="rId14"/>
            </p:custDataLst>
          </p:nvPr>
        </p:nvCxnSpPr>
        <p:spPr>
          <a:xfrm flipH="1">
            <a:off x="5238750" y="2389188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28" name="直接连接符 17"/>
          <p:cNvCxnSpPr>
            <a:stCxn id="13315" idx="3"/>
          </p:cNvCxnSpPr>
          <p:nvPr>
            <p:custDataLst>
              <p:tags r:id="rId15"/>
            </p:custDataLst>
          </p:nvPr>
        </p:nvCxnSpPr>
        <p:spPr>
          <a:xfrm flipH="1">
            <a:off x="5381625" y="2246313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29" name="直接连接符 18"/>
          <p:cNvCxnSpPr>
            <a:stCxn id="13315" idx="3"/>
          </p:cNvCxnSpPr>
          <p:nvPr>
            <p:custDataLst>
              <p:tags r:id="rId16"/>
            </p:custDataLst>
          </p:nvPr>
        </p:nvCxnSpPr>
        <p:spPr>
          <a:xfrm flipH="1">
            <a:off x="5524500" y="2103438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30" name="直接连接符 19"/>
          <p:cNvCxnSpPr>
            <a:stCxn id="13315" idx="3"/>
          </p:cNvCxnSpPr>
          <p:nvPr>
            <p:custDataLst>
              <p:tags r:id="rId17"/>
            </p:custDataLst>
          </p:nvPr>
        </p:nvCxnSpPr>
        <p:spPr>
          <a:xfrm flipH="1">
            <a:off x="5676900" y="1960563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31" name="直接连接符 20"/>
          <p:cNvCxnSpPr>
            <a:stCxn id="13315" idx="3"/>
          </p:cNvCxnSpPr>
          <p:nvPr>
            <p:custDataLst>
              <p:tags r:id="rId18"/>
            </p:custDataLst>
          </p:nvPr>
        </p:nvCxnSpPr>
        <p:spPr>
          <a:xfrm flipH="1">
            <a:off x="5810250" y="1817688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32" name="直接连接符 25"/>
          <p:cNvCxnSpPr>
            <a:stCxn id="13315" idx="3"/>
          </p:cNvCxnSpPr>
          <p:nvPr>
            <p:custDataLst>
              <p:tags r:id="rId19"/>
            </p:custDataLst>
          </p:nvPr>
        </p:nvCxnSpPr>
        <p:spPr>
          <a:xfrm flipH="1">
            <a:off x="5953125" y="1674813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33" name="直接连接符 26"/>
          <p:cNvCxnSpPr>
            <a:stCxn id="13315" idx="3"/>
          </p:cNvCxnSpPr>
          <p:nvPr>
            <p:custDataLst>
              <p:tags r:id="rId20"/>
            </p:custDataLst>
          </p:nvPr>
        </p:nvCxnSpPr>
        <p:spPr>
          <a:xfrm flipH="1">
            <a:off x="6115050" y="1531938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34" name="直接箭头连接符 31"/>
          <p:cNvCxnSpPr>
            <a:stCxn id="13315" idx="3"/>
          </p:cNvCxnSpPr>
          <p:nvPr>
            <p:custDataLst>
              <p:tags r:id="rId21"/>
            </p:custDataLst>
          </p:nvPr>
        </p:nvCxnSpPr>
        <p:spPr>
          <a:xfrm flipV="1">
            <a:off x="6024563" y="1246188"/>
            <a:ext cx="2786062" cy="642937"/>
          </a:xfrm>
          <a:prstGeom prst="straightConnector1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3335" name="直接箭头连接符 36"/>
          <p:cNvCxnSpPr>
            <a:stCxn id="13315" idx="3"/>
          </p:cNvCxnSpPr>
          <p:nvPr>
            <p:custDataLst>
              <p:tags r:id="rId22"/>
            </p:custDataLst>
          </p:nvPr>
        </p:nvCxnSpPr>
        <p:spPr>
          <a:xfrm>
            <a:off x="5381625" y="2532063"/>
            <a:ext cx="3429000" cy="642937"/>
          </a:xfrm>
          <a:prstGeom prst="straightConnector1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8455" name="TextBox 41"/>
          <p:cNvSpPr txBox="1"/>
          <p:nvPr>
            <p:custDataLst>
              <p:tags r:id="rId23"/>
            </p:custDataLst>
          </p:nvPr>
        </p:nvSpPr>
        <p:spPr>
          <a:xfrm>
            <a:off x="8911590" y="1708944"/>
            <a:ext cx="613410" cy="8064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pPr algn="ctr"/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屏幕</a:t>
            </a:r>
          </a:p>
        </p:txBody>
      </p:sp>
      <p:sp>
        <p:nvSpPr>
          <p:cNvPr id="18456" name="TextBox 42"/>
          <p:cNvSpPr txBox="1"/>
          <p:nvPr>
            <p:custDataLst>
              <p:tags r:id="rId24"/>
            </p:custDataLst>
          </p:nvPr>
        </p:nvSpPr>
        <p:spPr>
          <a:xfrm>
            <a:off x="2855278" y="1340326"/>
            <a:ext cx="613410" cy="473900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pPr algn="ctr"/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要使像呈现在屏幕上怎么办？</a:t>
            </a:r>
          </a:p>
        </p:txBody>
      </p:sp>
      <p:sp>
        <p:nvSpPr>
          <p:cNvPr id="13338" name="Text Box 7"/>
          <p:cNvSpPr txBox="1"/>
          <p:nvPr>
            <p:custDataLst>
              <p:tags r:id="rId25"/>
            </p:custDataLst>
          </p:nvPr>
        </p:nvSpPr>
        <p:spPr>
          <a:xfrm>
            <a:off x="6024563" y="4060825"/>
            <a:ext cx="45275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339" name="Text Box 7"/>
          <p:cNvSpPr txBox="1"/>
          <p:nvPr>
            <p:custDataLst>
              <p:tags r:id="rId26"/>
            </p:custDataLst>
          </p:nvPr>
        </p:nvSpPr>
        <p:spPr>
          <a:xfrm>
            <a:off x="4868863" y="4060825"/>
            <a:ext cx="4597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340" name="Text Box 7"/>
          <p:cNvSpPr txBox="1"/>
          <p:nvPr>
            <p:custDataLst>
              <p:tags r:id="rId27"/>
            </p:custDataLst>
          </p:nvPr>
        </p:nvSpPr>
        <p:spPr>
          <a:xfrm>
            <a:off x="8882063" y="3246438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A'</a:t>
            </a:r>
          </a:p>
        </p:txBody>
      </p:sp>
      <p:sp>
        <p:nvSpPr>
          <p:cNvPr id="13341" name="Text Box 7"/>
          <p:cNvSpPr txBox="1"/>
          <p:nvPr>
            <p:custDataLst>
              <p:tags r:id="rId28"/>
            </p:custDataLst>
          </p:nvPr>
        </p:nvSpPr>
        <p:spPr>
          <a:xfrm>
            <a:off x="8882063" y="889000"/>
            <a:ext cx="5454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B'</a:t>
            </a:r>
          </a:p>
        </p:txBody>
      </p:sp>
      <p:sp>
        <p:nvSpPr>
          <p:cNvPr id="13342" name="Text Box 30"/>
          <p:cNvSpPr txBox="1"/>
          <p:nvPr>
            <p:custDataLst>
              <p:tags r:id="rId29"/>
            </p:custDataLst>
          </p:nvPr>
        </p:nvSpPr>
        <p:spPr>
          <a:xfrm>
            <a:off x="3629978" y="1516063"/>
            <a:ext cx="613410" cy="295275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改变光的传播方向</a:t>
            </a:r>
          </a:p>
        </p:txBody>
      </p:sp>
      <p:sp>
        <p:nvSpPr>
          <p:cNvPr id="3" name="文本框 2"/>
          <p:cNvSpPr txBox="1"/>
          <p:nvPr>
            <p:custDataLst>
              <p:tags r:id="rId30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三、投影仪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8" grpId="0" animBg="1"/>
      <p:bldP spid="13338" grpId="0"/>
      <p:bldP spid="13339" grpId="0"/>
      <p:bldP spid="13340" grpId="0"/>
      <p:bldP spid="13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20247" r="17760" b="10720"/>
          <a:stretch>
            <a:fillRect/>
          </a:stretch>
        </p:blipFill>
        <p:spPr>
          <a:xfrm>
            <a:off x="982980" y="548640"/>
            <a:ext cx="2572224" cy="24696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08855" y="548640"/>
            <a:ext cx="2574000" cy="24696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9312" y="3644900"/>
            <a:ext cx="2574000" cy="246960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4"/>
            </p:custDataLst>
          </p:nvPr>
        </p:nvPicPr>
        <p:blipFill>
          <a:blip r:embed="rId11"/>
          <a:srcRect l="16708"/>
          <a:stretch>
            <a:fillRect/>
          </a:stretch>
        </p:blipFill>
        <p:spPr>
          <a:xfrm>
            <a:off x="4808855" y="3644900"/>
            <a:ext cx="2574000" cy="2469600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616315" y="548640"/>
            <a:ext cx="2574000" cy="2469600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6"/>
            </p:custDataLst>
          </p:nvPr>
        </p:nvPicPr>
        <p:blipFill>
          <a:blip r:embed="rId13"/>
          <a:srcRect t="10778" b="15731"/>
          <a:stretch>
            <a:fillRect/>
          </a:stretch>
        </p:blipFill>
        <p:spPr>
          <a:xfrm>
            <a:off x="8759825" y="3644900"/>
            <a:ext cx="2574000" cy="2469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4310063" y="4429125"/>
            <a:ext cx="2133600" cy="172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AutoShape 2"/>
          <p:cNvSpPr/>
          <p:nvPr>
            <p:custDataLst>
              <p:tags r:id="rId2"/>
            </p:custDataLst>
          </p:nvPr>
        </p:nvSpPr>
        <p:spPr>
          <a:xfrm rot="5400000" flipH="1" flipV="1">
            <a:off x="5273675" y="3963988"/>
            <a:ext cx="214313" cy="714375"/>
          </a:xfrm>
          <a:prstGeom prst="upArrow">
            <a:avLst>
              <a:gd name="adj1" fmla="val 50000"/>
              <a:gd name="adj2" fmla="val 39938"/>
            </a:avLst>
          </a:prstGeom>
          <a:blipFill rotWithShape="1">
            <a:blip r:embed="rId34"/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7411" name="直接连接符 5"/>
          <p:cNvCxnSpPr/>
          <p:nvPr>
            <p:custDataLst>
              <p:tags r:id="rId3"/>
            </p:custDataLst>
          </p:nvPr>
        </p:nvCxnSpPr>
        <p:spPr>
          <a:xfrm>
            <a:off x="4238625" y="857250"/>
            <a:ext cx="4429125" cy="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12" name="直接连接符 6"/>
          <p:cNvCxnSpPr/>
          <p:nvPr>
            <p:custDataLst>
              <p:tags r:id="rId4"/>
            </p:custDataLst>
          </p:nvPr>
        </p:nvCxnSpPr>
        <p:spPr>
          <a:xfrm flipH="1">
            <a:off x="8667750" y="857250"/>
            <a:ext cx="0" cy="5357813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42" name="AutoShape 2"/>
          <p:cNvSpPr/>
          <p:nvPr>
            <p:custDataLst>
              <p:tags r:id="rId5"/>
            </p:custDataLst>
          </p:nvPr>
        </p:nvSpPr>
        <p:spPr>
          <a:xfrm rot="10800000" flipH="1" flipV="1">
            <a:off x="8167688" y="1214438"/>
            <a:ext cx="714375" cy="2000250"/>
          </a:xfrm>
          <a:prstGeom prst="upArrow">
            <a:avLst>
              <a:gd name="adj1" fmla="val 50000"/>
              <a:gd name="adj2" fmla="val 39964"/>
            </a:avLst>
          </a:prstGeom>
          <a:blipFill rotWithShape="1">
            <a:blip r:embed="rId35"/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414" name="Oval 9"/>
          <p:cNvSpPr/>
          <p:nvPr>
            <p:custDataLst>
              <p:tags r:id="rId6"/>
            </p:custDataLst>
          </p:nvPr>
        </p:nvSpPr>
        <p:spPr>
          <a:xfrm>
            <a:off x="4667250" y="3000375"/>
            <a:ext cx="1500188" cy="2857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 cap="flat" cmpd="sng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4344" name="直接箭头连接符 9"/>
          <p:cNvCxnSpPr/>
          <p:nvPr>
            <p:custDataLst>
              <p:tags r:id="rId7"/>
            </p:custDataLst>
          </p:nvPr>
        </p:nvCxnSpPr>
        <p:spPr>
          <a:xfrm flipV="1">
            <a:off x="5024438" y="1928813"/>
            <a:ext cx="785812" cy="2357437"/>
          </a:xfrm>
          <a:prstGeom prst="straightConnector1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4345" name="直接箭头连接符 10"/>
          <p:cNvCxnSpPr/>
          <p:nvPr>
            <p:custDataLst>
              <p:tags r:id="rId8"/>
            </p:custDataLst>
          </p:nvPr>
        </p:nvCxnSpPr>
        <p:spPr>
          <a:xfrm flipH="1" flipV="1">
            <a:off x="5167313" y="2571750"/>
            <a:ext cx="557212" cy="1714500"/>
          </a:xfrm>
          <a:prstGeom prst="straightConnector1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7417" name="L 形 11"/>
          <p:cNvSpPr/>
          <p:nvPr>
            <p:custDataLst>
              <p:tags r:id="rId9"/>
            </p:custDataLst>
          </p:nvPr>
        </p:nvSpPr>
        <p:spPr>
          <a:xfrm rot="5400000">
            <a:off x="3952875" y="3643313"/>
            <a:ext cx="1357313" cy="214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157" y="0"/>
              </a:cxn>
              <a:cxn ang="0">
                <a:pos x="107157" y="107157"/>
              </a:cxn>
              <a:cxn ang="0">
                <a:pos x="1357312" y="107157"/>
              </a:cxn>
              <a:cxn ang="0">
                <a:pos x="1357312" y="214313"/>
              </a:cxn>
              <a:cxn ang="0">
                <a:pos x="0" y="214313"/>
              </a:cxn>
            </a:cxnLst>
            <a:rect l="l" t="t" r="r" b="b"/>
            <a:pathLst>
              <a:path w="1357312" h="214312">
                <a:moveTo>
                  <a:pt x="0" y="0"/>
                </a:moveTo>
                <a:lnTo>
                  <a:pt x="107157" y="0"/>
                </a:lnTo>
                <a:lnTo>
                  <a:pt x="107157" y="107157"/>
                </a:lnTo>
                <a:lnTo>
                  <a:pt x="1357312" y="107157"/>
                </a:lnTo>
                <a:lnTo>
                  <a:pt x="1357312" y="214313"/>
                </a:lnTo>
                <a:lnTo>
                  <a:pt x="0" y="214313"/>
                </a:lnTo>
                <a:lnTo>
                  <a:pt x="0" y="0"/>
                </a:lnTo>
                <a:close/>
              </a:path>
            </a:pathLst>
          </a:custGeom>
          <a:solidFill>
            <a:srgbClr val="FFFFF7"/>
          </a:solidFill>
          <a:ln w="25400" cap="flat" cmpd="sng">
            <a:solidFill>
              <a:srgbClr val="BB612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418" name="Text Box 40"/>
          <p:cNvSpPr txBox="1"/>
          <p:nvPr>
            <p:custDataLst>
              <p:tags r:id="rId10"/>
            </p:custDataLst>
          </p:nvPr>
        </p:nvSpPr>
        <p:spPr>
          <a:xfrm>
            <a:off x="6024563" y="428625"/>
            <a:ext cx="20161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天花板</a:t>
            </a:r>
          </a:p>
        </p:txBody>
      </p:sp>
      <p:cxnSp>
        <p:nvCxnSpPr>
          <p:cNvPr id="17419" name="直接连接符 13"/>
          <p:cNvCxnSpPr/>
          <p:nvPr>
            <p:custDataLst>
              <p:tags r:id="rId11"/>
            </p:custDataLst>
          </p:nvPr>
        </p:nvCxnSpPr>
        <p:spPr>
          <a:xfrm flipV="1">
            <a:off x="4667250" y="1714500"/>
            <a:ext cx="1357313" cy="1357313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20" name="直接连接符 14"/>
          <p:cNvCxnSpPr/>
          <p:nvPr>
            <p:custDataLst>
              <p:tags r:id="rId12"/>
            </p:custDataLst>
          </p:nvPr>
        </p:nvCxnSpPr>
        <p:spPr>
          <a:xfrm flipH="1">
            <a:off x="4738688" y="2714625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21" name="直接连接符 15"/>
          <p:cNvCxnSpPr/>
          <p:nvPr>
            <p:custDataLst>
              <p:tags r:id="rId13"/>
            </p:custDataLst>
          </p:nvPr>
        </p:nvCxnSpPr>
        <p:spPr>
          <a:xfrm flipH="1">
            <a:off x="4891088" y="2571750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22" name="直接连接符 16"/>
          <p:cNvCxnSpPr/>
          <p:nvPr>
            <p:custDataLst>
              <p:tags r:id="rId14"/>
            </p:custDataLst>
          </p:nvPr>
        </p:nvCxnSpPr>
        <p:spPr>
          <a:xfrm flipH="1">
            <a:off x="5024438" y="2428875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23" name="直接连接符 17"/>
          <p:cNvCxnSpPr/>
          <p:nvPr>
            <p:custDataLst>
              <p:tags r:id="rId15"/>
            </p:custDataLst>
          </p:nvPr>
        </p:nvCxnSpPr>
        <p:spPr>
          <a:xfrm flipH="1">
            <a:off x="5167313" y="2286000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24" name="直接连接符 18"/>
          <p:cNvCxnSpPr/>
          <p:nvPr>
            <p:custDataLst>
              <p:tags r:id="rId16"/>
            </p:custDataLst>
          </p:nvPr>
        </p:nvCxnSpPr>
        <p:spPr>
          <a:xfrm flipH="1">
            <a:off x="5310188" y="2143125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25" name="直接连接符 19"/>
          <p:cNvCxnSpPr/>
          <p:nvPr>
            <p:custDataLst>
              <p:tags r:id="rId17"/>
            </p:custDataLst>
          </p:nvPr>
        </p:nvCxnSpPr>
        <p:spPr>
          <a:xfrm flipH="1">
            <a:off x="5462588" y="2000250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26" name="直接连接符 20"/>
          <p:cNvCxnSpPr/>
          <p:nvPr>
            <p:custDataLst>
              <p:tags r:id="rId18"/>
            </p:custDataLst>
          </p:nvPr>
        </p:nvCxnSpPr>
        <p:spPr>
          <a:xfrm flipH="1">
            <a:off x="5595938" y="1857375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27" name="直接连接符 21"/>
          <p:cNvCxnSpPr/>
          <p:nvPr>
            <p:custDataLst>
              <p:tags r:id="rId19"/>
            </p:custDataLst>
          </p:nvPr>
        </p:nvCxnSpPr>
        <p:spPr>
          <a:xfrm flipH="1">
            <a:off x="5738813" y="1714500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28" name="直接连接符 22"/>
          <p:cNvCxnSpPr/>
          <p:nvPr>
            <p:custDataLst>
              <p:tags r:id="rId20"/>
            </p:custDataLst>
          </p:nvPr>
        </p:nvCxnSpPr>
        <p:spPr>
          <a:xfrm flipH="1">
            <a:off x="5900738" y="1571625"/>
            <a:ext cx="0" cy="285750"/>
          </a:xfrm>
          <a:prstGeom prst="line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58" name="直接箭头连接符 23"/>
          <p:cNvCxnSpPr/>
          <p:nvPr>
            <p:custDataLst>
              <p:tags r:id="rId21"/>
            </p:custDataLst>
          </p:nvPr>
        </p:nvCxnSpPr>
        <p:spPr>
          <a:xfrm flipV="1">
            <a:off x="5810250" y="1285875"/>
            <a:ext cx="2786063" cy="642938"/>
          </a:xfrm>
          <a:prstGeom prst="straightConnector1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4359" name="直接箭头连接符 24"/>
          <p:cNvCxnSpPr/>
          <p:nvPr>
            <p:custDataLst>
              <p:tags r:id="rId22"/>
            </p:custDataLst>
          </p:nvPr>
        </p:nvCxnSpPr>
        <p:spPr>
          <a:xfrm>
            <a:off x="5167313" y="2571750"/>
            <a:ext cx="3429000" cy="642938"/>
          </a:xfrm>
          <a:prstGeom prst="straightConnector1">
            <a:avLst/>
          </a:prstGeom>
          <a:ln w="12700" cap="flat" cmpd="sng">
            <a:solidFill>
              <a:srgbClr val="FF6903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7431" name="TextBox 25"/>
          <p:cNvSpPr txBox="1"/>
          <p:nvPr>
            <p:custDataLst>
              <p:tags r:id="rId23"/>
            </p:custDataLst>
          </p:nvPr>
        </p:nvSpPr>
        <p:spPr>
          <a:xfrm>
            <a:off x="8697278" y="1748632"/>
            <a:ext cx="613410" cy="8064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pPr algn="ctr"/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屏幕</a:t>
            </a:r>
          </a:p>
        </p:txBody>
      </p:sp>
      <p:sp>
        <p:nvSpPr>
          <p:cNvPr id="17432" name="TextBox 26"/>
          <p:cNvSpPr txBox="1"/>
          <p:nvPr>
            <p:custDataLst>
              <p:tags r:id="rId24"/>
            </p:custDataLst>
          </p:nvPr>
        </p:nvSpPr>
        <p:spPr>
          <a:xfrm>
            <a:off x="2767965" y="1001237"/>
            <a:ext cx="613410" cy="47142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pPr algn="ctr"/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要使像看起来是正的怎么办？</a:t>
            </a:r>
          </a:p>
        </p:txBody>
      </p:sp>
      <p:sp>
        <p:nvSpPr>
          <p:cNvPr id="14362" name="Text Box 7"/>
          <p:cNvSpPr txBox="1"/>
          <p:nvPr>
            <p:custDataLst>
              <p:tags r:id="rId25"/>
            </p:custDataLst>
          </p:nvPr>
        </p:nvSpPr>
        <p:spPr>
          <a:xfrm>
            <a:off x="8739188" y="3071813"/>
            <a:ext cx="5454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B'</a:t>
            </a:r>
          </a:p>
        </p:txBody>
      </p:sp>
      <p:sp>
        <p:nvSpPr>
          <p:cNvPr id="14363" name="Text Box 7"/>
          <p:cNvSpPr txBox="1"/>
          <p:nvPr>
            <p:custDataLst>
              <p:tags r:id="rId26"/>
            </p:custDataLst>
          </p:nvPr>
        </p:nvSpPr>
        <p:spPr>
          <a:xfrm>
            <a:off x="8743950" y="928688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A'</a:t>
            </a:r>
          </a:p>
        </p:txBody>
      </p:sp>
      <p:sp>
        <p:nvSpPr>
          <p:cNvPr id="14364" name="Text Box 7"/>
          <p:cNvSpPr txBox="1"/>
          <p:nvPr>
            <p:custDataLst>
              <p:tags r:id="rId27"/>
            </p:custDataLst>
          </p:nvPr>
        </p:nvSpPr>
        <p:spPr>
          <a:xfrm>
            <a:off x="4667250" y="4100513"/>
            <a:ext cx="45275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365" name="Text Box 7"/>
          <p:cNvSpPr txBox="1"/>
          <p:nvPr>
            <p:custDataLst>
              <p:tags r:id="rId28"/>
            </p:custDataLst>
          </p:nvPr>
        </p:nvSpPr>
        <p:spPr>
          <a:xfrm>
            <a:off x="5738813" y="4100513"/>
            <a:ext cx="4597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366" name="Text Box 30"/>
          <p:cNvSpPr txBox="1"/>
          <p:nvPr>
            <p:custDataLst>
              <p:tags r:id="rId29"/>
            </p:custDataLst>
          </p:nvPr>
        </p:nvSpPr>
        <p:spPr>
          <a:xfrm>
            <a:off x="6456363" y="4005263"/>
            <a:ext cx="18002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物体倒放</a:t>
            </a:r>
          </a:p>
        </p:txBody>
      </p:sp>
      <p:sp>
        <p:nvSpPr>
          <p:cNvPr id="3" name="文本框 2"/>
          <p:cNvSpPr txBox="1"/>
          <p:nvPr>
            <p:custDataLst>
              <p:tags r:id="rId30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三、投影仪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2" grpId="0" animBg="1"/>
      <p:bldP spid="14362" grpId="0"/>
      <p:bldP spid="14363" grpId="0"/>
      <p:bldP spid="14364" grpId="0"/>
      <p:bldP spid="14365" grpId="0"/>
      <p:bldP spid="143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9"/>
          <p:cNvSpPr txBox="1"/>
          <p:nvPr>
            <p:custDataLst>
              <p:tags r:id="rId1"/>
            </p:custDataLst>
          </p:nvPr>
        </p:nvSpPr>
        <p:spPr>
          <a:xfrm>
            <a:off x="2927350" y="3117850"/>
            <a:ext cx="633730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实像：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由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实际光线会聚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而成的；</a:t>
            </a:r>
            <a:endParaRPr lang="en-US" altLang="zh-CN" sz="2800" b="1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2.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在光屏上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能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接收到；</a:t>
            </a:r>
            <a:endParaRPr lang="en-US" altLang="zh-CN" sz="2800" b="1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3.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实像都是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倒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立的；</a:t>
            </a:r>
            <a:endParaRPr lang="en-US" altLang="zh-CN" sz="2800" b="1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4581" name="图片 2458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765" b="10065"/>
          <a:stretch>
            <a:fillRect/>
          </a:stretch>
        </p:blipFill>
        <p:spPr>
          <a:xfrm>
            <a:off x="1933575" y="973138"/>
            <a:ext cx="7904163" cy="247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9"/>
          <p:cNvSpPr txBox="1"/>
          <p:nvPr>
            <p:custDataLst>
              <p:tags r:id="rId3"/>
            </p:custDataLst>
          </p:nvPr>
        </p:nvSpPr>
        <p:spPr>
          <a:xfrm>
            <a:off x="2395538" y="5197475"/>
            <a:ext cx="7824787" cy="1168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成实像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小孔成像；  </a:t>
            </a:r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照相机；  </a:t>
            </a:r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投影仪；</a:t>
            </a:r>
            <a:endParaRPr lang="en-US" altLang="zh-CN" sz="2800" b="1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四、实像与虚像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56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565" b="16457"/>
          <a:stretch>
            <a:fillRect/>
          </a:stretch>
        </p:blipFill>
        <p:spPr>
          <a:xfrm>
            <a:off x="2211388" y="1128713"/>
            <a:ext cx="7281862" cy="196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9"/>
          <p:cNvSpPr txBox="1"/>
          <p:nvPr>
            <p:custDataLst>
              <p:tags r:id="rId2"/>
            </p:custDataLst>
          </p:nvPr>
        </p:nvSpPr>
        <p:spPr>
          <a:xfrm>
            <a:off x="2933700" y="2911475"/>
            <a:ext cx="6650038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虚像：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由实际光线的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反向延长线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会聚而成；</a:t>
            </a:r>
            <a:endParaRPr lang="en-US" altLang="zh-CN" sz="2800" b="1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2.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在光屏上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不能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接收到；</a:t>
            </a:r>
            <a:endParaRPr lang="en-US" altLang="zh-CN" sz="2800" b="1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3.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虚像都是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正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立的；</a:t>
            </a:r>
            <a:endParaRPr lang="en-US" altLang="zh-CN" sz="2800" b="1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Text Box 9"/>
          <p:cNvSpPr txBox="1"/>
          <p:nvPr>
            <p:custDataLst>
              <p:tags r:id="rId3"/>
            </p:custDataLst>
          </p:nvPr>
        </p:nvSpPr>
        <p:spPr>
          <a:xfrm>
            <a:off x="2378075" y="5006975"/>
            <a:ext cx="8172450" cy="1706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成虚像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平面镜成像（反射）；  </a:t>
            </a:r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海市蜃楼（折射）；          </a:t>
            </a:r>
            <a:r>
              <a:rPr lang="en-US" altLang="zh-CN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放大镜；</a:t>
            </a:r>
            <a:endParaRPr lang="en-US" altLang="zh-CN" sz="2800" b="1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四、实像与虚像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文本框 32773"/>
          <p:cNvSpPr txBox="1"/>
          <p:nvPr>
            <p:custDataLst>
              <p:tags r:id="rId1"/>
            </p:custDataLst>
          </p:nvPr>
        </p:nvSpPr>
        <p:spPr>
          <a:xfrm>
            <a:off x="2567305" y="6079490"/>
            <a:ext cx="20777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平面镜成像</a:t>
            </a:r>
          </a:p>
        </p:txBody>
      </p:sp>
      <p:sp>
        <p:nvSpPr>
          <p:cNvPr id="32775" name="文本框 32774"/>
          <p:cNvSpPr txBox="1"/>
          <p:nvPr>
            <p:custDataLst>
              <p:tags r:id="rId2"/>
            </p:custDataLst>
          </p:nvPr>
        </p:nvSpPr>
        <p:spPr>
          <a:xfrm>
            <a:off x="8018780" y="6079490"/>
            <a:ext cx="20739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放大镜的像</a:t>
            </a:r>
          </a:p>
        </p:txBody>
      </p:sp>
      <p:pic>
        <p:nvPicPr>
          <p:cNvPr id="32776" name="图片 32775">
            <a:hlinkClick r:id="" action="ppaction://noaction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2243138" y="1989773"/>
            <a:ext cx="2089150" cy="12239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77" name="组合 32776"/>
          <p:cNvGrpSpPr/>
          <p:nvPr>
            <p:custDataLst>
              <p:tags r:id="rId4"/>
            </p:custDataLst>
          </p:nvPr>
        </p:nvGrpSpPr>
        <p:grpSpPr>
          <a:xfrm>
            <a:off x="7708583" y="1846898"/>
            <a:ext cx="2232025" cy="1393825"/>
            <a:chOff x="0" y="0"/>
            <a:chExt cx="1406" cy="878"/>
          </a:xfrm>
        </p:grpSpPr>
        <p:pic>
          <p:nvPicPr>
            <p:cNvPr id="32778" name="图片 32777" descr="2620931418006390239.pn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0" y="25"/>
              <a:ext cx="1406" cy="7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9" name="左箭头 32778"/>
            <p:cNvSpPr/>
            <p:nvPr>
              <p:custDataLst>
                <p:tags r:id="rId29"/>
              </p:custDataLst>
            </p:nvPr>
          </p:nvSpPr>
          <p:spPr>
            <a:xfrm>
              <a:off x="728" y="523"/>
              <a:ext cx="201" cy="15"/>
            </a:xfrm>
            <a:prstGeom prst="leftArrow">
              <a:avLst>
                <a:gd name="adj1" fmla="val 50000"/>
                <a:gd name="adj2" fmla="val 335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2780" name="下箭头 32779"/>
            <p:cNvSpPr/>
            <p:nvPr>
              <p:custDataLst>
                <p:tags r:id="rId30"/>
              </p:custDataLst>
            </p:nvPr>
          </p:nvSpPr>
          <p:spPr>
            <a:xfrm>
              <a:off x="201" y="98"/>
              <a:ext cx="25" cy="352"/>
            </a:xfrm>
            <a:prstGeom prst="downArrow">
              <a:avLst>
                <a:gd name="adj1" fmla="val 50000"/>
                <a:gd name="adj2" fmla="val 351999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2781" name="直接连接符 32780"/>
            <p:cNvSpPr/>
            <p:nvPr>
              <p:custDataLst>
                <p:tags r:id="rId31"/>
              </p:custDataLst>
            </p:nvPr>
          </p:nvSpPr>
          <p:spPr>
            <a:xfrm flipH="1" flipV="1">
              <a:off x="776" y="176"/>
              <a:ext cx="145" cy="351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782" name="直接连接符 32781"/>
            <p:cNvSpPr/>
            <p:nvPr>
              <p:custDataLst>
                <p:tags r:id="rId32"/>
              </p:custDataLst>
            </p:nvPr>
          </p:nvSpPr>
          <p:spPr>
            <a:xfrm flipV="1">
              <a:off x="727" y="213"/>
              <a:ext cx="121" cy="30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783" name="直接连接符 32782"/>
            <p:cNvSpPr/>
            <p:nvPr>
              <p:custDataLst>
                <p:tags r:id="rId33"/>
              </p:custDataLst>
            </p:nvPr>
          </p:nvSpPr>
          <p:spPr>
            <a:xfrm flipH="1">
              <a:off x="219" y="201"/>
              <a:ext cx="629" cy="23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784" name="直接连接符 32783"/>
            <p:cNvSpPr/>
            <p:nvPr>
              <p:custDataLst>
                <p:tags r:id="rId34"/>
              </p:custDataLst>
            </p:nvPr>
          </p:nvSpPr>
          <p:spPr>
            <a:xfrm flipH="1" flipV="1">
              <a:off x="243" y="88"/>
              <a:ext cx="508" cy="63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785" name="文本框 32784"/>
            <p:cNvSpPr txBox="1"/>
            <p:nvPr>
              <p:custDataLst>
                <p:tags r:id="rId35"/>
              </p:custDataLst>
            </p:nvPr>
          </p:nvSpPr>
          <p:spPr>
            <a:xfrm>
              <a:off x="630" y="489"/>
              <a:ext cx="19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2786" name="文本框 32785"/>
            <p:cNvSpPr txBox="1"/>
            <p:nvPr>
              <p:custDataLst>
                <p:tags r:id="rId36"/>
              </p:custDataLst>
            </p:nvPr>
          </p:nvSpPr>
          <p:spPr>
            <a:xfrm>
              <a:off x="921" y="489"/>
              <a:ext cx="19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2787" name="文本框 32786"/>
            <p:cNvSpPr txBox="1"/>
            <p:nvPr>
              <p:custDataLst>
                <p:tags r:id="rId37"/>
              </p:custDataLst>
            </p:nvPr>
          </p:nvSpPr>
          <p:spPr>
            <a:xfrm>
              <a:off x="145" y="452"/>
              <a:ext cx="194" cy="4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A</a:t>
              </a:r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‘</a:t>
              </a:r>
            </a:p>
          </p:txBody>
        </p:sp>
        <p:sp>
          <p:nvSpPr>
            <p:cNvPr id="32788" name="文本框 32787"/>
            <p:cNvSpPr txBox="1"/>
            <p:nvPr>
              <p:custDataLst>
                <p:tags r:id="rId38"/>
              </p:custDataLst>
            </p:nvPr>
          </p:nvSpPr>
          <p:spPr>
            <a:xfrm>
              <a:off x="170" y="0"/>
              <a:ext cx="194" cy="4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B</a:t>
              </a:r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‘</a:t>
              </a:r>
            </a:p>
          </p:txBody>
        </p:sp>
      </p:grpSp>
      <p:sp>
        <p:nvSpPr>
          <p:cNvPr id="32789" name="矩形 32788"/>
          <p:cNvSpPr/>
          <p:nvPr>
            <p:custDataLst>
              <p:tags r:id="rId5"/>
            </p:custDataLst>
          </p:nvPr>
        </p:nvSpPr>
        <p:spPr>
          <a:xfrm>
            <a:off x="2567305" y="3429000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小孔成像</a:t>
            </a:r>
          </a:p>
        </p:txBody>
      </p:sp>
      <p:sp>
        <p:nvSpPr>
          <p:cNvPr id="32790" name="矩形 32789"/>
          <p:cNvSpPr/>
          <p:nvPr>
            <p:custDataLst>
              <p:tags r:id="rId6"/>
            </p:custDataLst>
          </p:nvPr>
        </p:nvSpPr>
        <p:spPr>
          <a:xfrm>
            <a:off x="5146675" y="3429000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照相机的像</a:t>
            </a:r>
          </a:p>
        </p:txBody>
      </p:sp>
      <p:sp>
        <p:nvSpPr>
          <p:cNvPr id="32791" name="矩形 32790"/>
          <p:cNvSpPr/>
          <p:nvPr>
            <p:custDataLst>
              <p:tags r:id="rId7"/>
            </p:custDataLst>
          </p:nvPr>
        </p:nvSpPr>
        <p:spPr>
          <a:xfrm>
            <a:off x="7752080" y="3429000"/>
            <a:ext cx="19869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投影仪的像</a:t>
            </a:r>
          </a:p>
        </p:txBody>
      </p:sp>
      <p:pic>
        <p:nvPicPr>
          <p:cNvPr id="32792" name="图片 32791">
            <a:hlinkClick r:id="" action="ppaction://noaction"/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2566988" y="4351020"/>
            <a:ext cx="2016125" cy="129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93" name="图片 32792">
            <a:hlinkClick r:id="" action="ppaction://noaction"/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5146358" y="4351020"/>
            <a:ext cx="2087562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94" name="图片 32793">
            <a:hlinkClick r:id="" action="ppaction://noaction"/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7855268" y="4352925"/>
            <a:ext cx="2016125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95" name="文本框 32794"/>
          <p:cNvSpPr txBox="1"/>
          <p:nvPr>
            <p:custDataLst>
              <p:tags r:id="rId11"/>
            </p:custDataLst>
          </p:nvPr>
        </p:nvSpPr>
        <p:spPr>
          <a:xfrm>
            <a:off x="5087620" y="6079490"/>
            <a:ext cx="1988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眼睛受骗”</a:t>
            </a:r>
          </a:p>
        </p:txBody>
      </p:sp>
      <p:grpSp>
        <p:nvGrpSpPr>
          <p:cNvPr id="32796" name="组合 32795"/>
          <p:cNvGrpSpPr/>
          <p:nvPr>
            <p:custDataLst>
              <p:tags r:id="rId12"/>
            </p:custDataLst>
          </p:nvPr>
        </p:nvGrpSpPr>
        <p:grpSpPr>
          <a:xfrm>
            <a:off x="5004118" y="1927543"/>
            <a:ext cx="2016125" cy="1187450"/>
            <a:chOff x="0" y="0"/>
            <a:chExt cx="1270" cy="748"/>
          </a:xfrm>
        </p:grpSpPr>
        <p:pic>
          <p:nvPicPr>
            <p:cNvPr id="32797" name="图片 32796" descr="4635502461418006390208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5">
              <a:lum bright="15997" contrast="-70000"/>
            </a:blip>
            <a:stretch>
              <a:fillRect/>
            </a:stretch>
          </p:blipFill>
          <p:spPr>
            <a:xfrm>
              <a:off x="0" y="0"/>
              <a:ext cx="1270" cy="726"/>
            </a:xfrm>
            <a:prstGeom prst="rect">
              <a:avLst/>
            </a:prstGeom>
            <a:noFill/>
            <a:ln w="9525" cap="flat" cmpd="sng">
              <a:solidFill>
                <a:srgbClr val="CC0066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2798" name="直接连接符 32797"/>
            <p:cNvSpPr/>
            <p:nvPr>
              <p:custDataLst>
                <p:tags r:id="rId18"/>
              </p:custDataLst>
            </p:nvPr>
          </p:nvSpPr>
          <p:spPr>
            <a:xfrm>
              <a:off x="175" y="172"/>
              <a:ext cx="525" cy="115"/>
            </a:xfrm>
            <a:prstGeom prst="line">
              <a:avLst/>
            </a:prstGeom>
            <a:ln w="9525" cap="flat" cmpd="sng">
              <a:solidFill>
                <a:srgbClr val="CC0066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799" name="直接连接符 32798"/>
            <p:cNvSpPr/>
            <p:nvPr>
              <p:custDataLst>
                <p:tags r:id="rId19"/>
              </p:custDataLst>
            </p:nvPr>
          </p:nvSpPr>
          <p:spPr>
            <a:xfrm flipV="1">
              <a:off x="197" y="382"/>
              <a:ext cx="503" cy="134"/>
            </a:xfrm>
            <a:prstGeom prst="line">
              <a:avLst/>
            </a:prstGeom>
            <a:ln w="9525" cap="flat" cmpd="sng">
              <a:solidFill>
                <a:srgbClr val="CC0066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800" name="直接连接符 32799"/>
            <p:cNvSpPr/>
            <p:nvPr>
              <p:custDataLst>
                <p:tags r:id="rId20"/>
              </p:custDataLst>
            </p:nvPr>
          </p:nvSpPr>
          <p:spPr>
            <a:xfrm>
              <a:off x="175" y="172"/>
              <a:ext cx="985" cy="210"/>
            </a:xfrm>
            <a:prstGeom prst="line">
              <a:avLst/>
            </a:prstGeom>
            <a:ln w="9525" cap="flat" cmpd="sng">
              <a:solidFill>
                <a:srgbClr val="CC0066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801" name="直接连接符 32800"/>
            <p:cNvSpPr/>
            <p:nvPr>
              <p:custDataLst>
                <p:tags r:id="rId21"/>
              </p:custDataLst>
            </p:nvPr>
          </p:nvSpPr>
          <p:spPr>
            <a:xfrm flipV="1">
              <a:off x="197" y="249"/>
              <a:ext cx="963" cy="267"/>
            </a:xfrm>
            <a:prstGeom prst="line">
              <a:avLst/>
            </a:prstGeom>
            <a:ln w="9525" cap="flat" cmpd="sng">
              <a:solidFill>
                <a:srgbClr val="CC0066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802" name="上箭头 32801"/>
            <p:cNvSpPr/>
            <p:nvPr>
              <p:custDataLst>
                <p:tags r:id="rId22"/>
              </p:custDataLst>
            </p:nvPr>
          </p:nvSpPr>
          <p:spPr>
            <a:xfrm>
              <a:off x="197" y="172"/>
              <a:ext cx="22" cy="344"/>
            </a:xfrm>
            <a:prstGeom prst="upArrow">
              <a:avLst>
                <a:gd name="adj1" fmla="val 50000"/>
                <a:gd name="adj2" fmla="val 390909"/>
              </a:avLst>
            </a:prstGeom>
            <a:solidFill>
              <a:schemeClr val="accent1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2803" name="上箭头 32802"/>
            <p:cNvSpPr/>
            <p:nvPr>
              <p:custDataLst>
                <p:tags r:id="rId23"/>
              </p:custDataLst>
            </p:nvPr>
          </p:nvSpPr>
          <p:spPr>
            <a:xfrm rot="10800000">
              <a:off x="1139" y="249"/>
              <a:ext cx="21" cy="133"/>
            </a:xfrm>
            <a:prstGeom prst="upArrow">
              <a:avLst>
                <a:gd name="adj1" fmla="val 50000"/>
                <a:gd name="adj2" fmla="val 158333"/>
              </a:avLst>
            </a:prstGeom>
            <a:solidFill>
              <a:schemeClr val="accent1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2804" name="文本框 32803"/>
            <p:cNvSpPr txBox="1"/>
            <p:nvPr>
              <p:custDataLst>
                <p:tags r:id="rId24"/>
              </p:custDataLst>
            </p:nvPr>
          </p:nvSpPr>
          <p:spPr>
            <a:xfrm>
              <a:off x="175" y="77"/>
              <a:ext cx="154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2805" name="文本框 32804"/>
            <p:cNvSpPr txBox="1"/>
            <p:nvPr>
              <p:custDataLst>
                <p:tags r:id="rId25"/>
              </p:custDataLst>
            </p:nvPr>
          </p:nvSpPr>
          <p:spPr>
            <a:xfrm>
              <a:off x="153" y="516"/>
              <a:ext cx="154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2806" name="文本框 32805"/>
            <p:cNvSpPr txBox="1"/>
            <p:nvPr>
              <p:custDataLst>
                <p:tags r:id="rId26"/>
              </p:custDataLst>
            </p:nvPr>
          </p:nvSpPr>
          <p:spPr>
            <a:xfrm>
              <a:off x="1095" y="363"/>
              <a:ext cx="153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A’</a:t>
              </a:r>
            </a:p>
          </p:txBody>
        </p:sp>
        <p:sp>
          <p:nvSpPr>
            <p:cNvPr id="32807" name="文本框 32806"/>
            <p:cNvSpPr txBox="1"/>
            <p:nvPr>
              <p:custDataLst>
                <p:tags r:id="rId27"/>
              </p:custDataLst>
            </p:nvPr>
          </p:nvSpPr>
          <p:spPr>
            <a:xfrm>
              <a:off x="1095" y="172"/>
              <a:ext cx="153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B’</a:t>
              </a:r>
            </a:p>
          </p:txBody>
        </p:sp>
      </p:grpSp>
      <p:grpSp>
        <p:nvGrpSpPr>
          <p:cNvPr id="4" name="组合 3"/>
          <p:cNvGrpSpPr/>
          <p:nvPr>
            <p:custDataLst>
              <p:tags r:id="rId13"/>
            </p:custDataLst>
          </p:nvPr>
        </p:nvGrpSpPr>
        <p:grpSpPr>
          <a:xfrm>
            <a:off x="5808345" y="4753610"/>
            <a:ext cx="767080" cy="300990"/>
            <a:chOff x="6747" y="7486"/>
            <a:chExt cx="1208" cy="474"/>
          </a:xfrm>
        </p:grpSpPr>
        <p:cxnSp>
          <p:nvCxnSpPr>
            <p:cNvPr id="2" name="直接连接符 1"/>
            <p:cNvCxnSpPr/>
            <p:nvPr>
              <p:custDataLst>
                <p:tags r:id="rId15"/>
              </p:custDataLst>
            </p:nvPr>
          </p:nvCxnSpPr>
          <p:spPr>
            <a:xfrm flipH="1">
              <a:off x="6787" y="7486"/>
              <a:ext cx="725" cy="454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>
              <p:custDataLst>
                <p:tags r:id="rId16"/>
              </p:custDataLst>
            </p:nvPr>
          </p:nvCxnSpPr>
          <p:spPr>
            <a:xfrm flipH="1">
              <a:off x="6747" y="7552"/>
              <a:ext cx="1209" cy="409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>
            <p:custDataLst>
              <p:tags r:id="rId14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四、实像与虚像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9" grpId="0" animBg="1"/>
      <p:bldP spid="32790" grpId="0" animBg="1"/>
      <p:bldP spid="32791" grpId="0" animBg="1"/>
      <p:bldP spid="3279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1" name="Text Box 17"/>
          <p:cNvSpPr txBox="1"/>
          <p:nvPr>
            <p:custDataLst>
              <p:tags r:id="rId1"/>
            </p:custDataLst>
          </p:nvPr>
        </p:nvSpPr>
        <p:spPr>
          <a:xfrm>
            <a:off x="1917700" y="954088"/>
            <a:ext cx="86423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CC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照相机：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利用凸透镜能成</a:t>
            </a:r>
            <a:r>
              <a:rPr lang="en-US" altLang="zh-CN" sz="28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______</a:t>
            </a:r>
            <a:r>
              <a:rPr lang="zh-CN" altLang="en-US" sz="28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______</a:t>
            </a:r>
            <a:r>
              <a:rPr lang="zh-CN" altLang="en-US" sz="28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______</a:t>
            </a:r>
            <a:r>
              <a:rPr lang="zh-CN" altLang="en-US" sz="2800" b="1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30723" name="组合 30722"/>
          <p:cNvGrpSpPr/>
          <p:nvPr>
            <p:custDataLst>
              <p:tags r:id="rId2"/>
            </p:custDataLst>
          </p:nvPr>
        </p:nvGrpSpPr>
        <p:grpSpPr>
          <a:xfrm>
            <a:off x="5964238" y="844550"/>
            <a:ext cx="4019550" cy="522288"/>
            <a:chOff x="2707" y="427"/>
            <a:chExt cx="2532" cy="329"/>
          </a:xfrm>
        </p:grpSpPr>
        <p:sp>
          <p:nvSpPr>
            <p:cNvPr id="22532" name="Text Box 18"/>
            <p:cNvSpPr txBox="1"/>
            <p:nvPr>
              <p:custDataLst>
                <p:tags r:id="rId41"/>
              </p:custDataLst>
            </p:nvPr>
          </p:nvSpPr>
          <p:spPr>
            <a:xfrm>
              <a:off x="2707" y="427"/>
              <a:ext cx="71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倒立</a:t>
              </a:r>
            </a:p>
          </p:txBody>
        </p:sp>
        <p:sp>
          <p:nvSpPr>
            <p:cNvPr id="22533" name="Text Box 19"/>
            <p:cNvSpPr txBox="1"/>
            <p:nvPr>
              <p:custDataLst>
                <p:tags r:id="rId42"/>
              </p:custDataLst>
            </p:nvPr>
          </p:nvSpPr>
          <p:spPr>
            <a:xfrm>
              <a:off x="4469" y="427"/>
              <a:ext cx="77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实像</a:t>
              </a:r>
            </a:p>
          </p:txBody>
        </p:sp>
        <p:sp>
          <p:nvSpPr>
            <p:cNvPr id="22534" name="Text Box 20"/>
            <p:cNvSpPr txBox="1"/>
            <p:nvPr>
              <p:custDataLst>
                <p:tags r:id="rId43"/>
              </p:custDataLst>
            </p:nvPr>
          </p:nvSpPr>
          <p:spPr>
            <a:xfrm>
              <a:off x="3606" y="427"/>
              <a:ext cx="68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缩小</a:t>
              </a:r>
            </a:p>
          </p:txBody>
        </p:sp>
      </p:grpSp>
      <p:grpSp>
        <p:nvGrpSpPr>
          <p:cNvPr id="30728" name="组合 30727"/>
          <p:cNvGrpSpPr/>
          <p:nvPr>
            <p:custDataLst>
              <p:tags r:id="rId3"/>
            </p:custDataLst>
          </p:nvPr>
        </p:nvGrpSpPr>
        <p:grpSpPr>
          <a:xfrm>
            <a:off x="3143250" y="1617663"/>
            <a:ext cx="5329238" cy="936625"/>
            <a:chOff x="1020" y="890"/>
            <a:chExt cx="3357" cy="590"/>
          </a:xfrm>
        </p:grpSpPr>
        <p:sp>
          <p:nvSpPr>
            <p:cNvPr id="22537" name="AutoShape 2"/>
            <p:cNvSpPr/>
            <p:nvPr>
              <p:custDataLst>
                <p:tags r:id="rId27"/>
              </p:custDataLst>
            </p:nvPr>
          </p:nvSpPr>
          <p:spPr>
            <a:xfrm>
              <a:off x="1020" y="890"/>
              <a:ext cx="182" cy="590"/>
            </a:xfrm>
            <a:prstGeom prst="upArrow">
              <a:avLst>
                <a:gd name="adj1" fmla="val 50000"/>
                <a:gd name="adj2" fmla="val 80968"/>
              </a:avLst>
            </a:prstGeom>
            <a:solidFill>
              <a:srgbClr val="0000FF"/>
            </a:solidFill>
            <a:ln w="9525" cap="flat" cmpd="sng">
              <a:solidFill>
                <a:srgbClr val="CC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800" b="1"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2538" name="Group 3"/>
            <p:cNvGrpSpPr/>
            <p:nvPr>
              <p:custDataLst>
                <p:tags r:id="rId28"/>
              </p:custDataLst>
            </p:nvPr>
          </p:nvGrpSpPr>
          <p:grpSpPr>
            <a:xfrm>
              <a:off x="3648" y="939"/>
              <a:ext cx="698" cy="541"/>
              <a:chOff x="0" y="0"/>
              <a:chExt cx="698" cy="998"/>
            </a:xfrm>
          </p:grpSpPr>
          <p:sp>
            <p:nvSpPr>
              <p:cNvPr id="22539" name="Line 4"/>
              <p:cNvSpPr/>
              <p:nvPr>
                <p:custDataLst>
                  <p:tags r:id="rId33"/>
                </p:custDataLst>
              </p:nvPr>
            </p:nvSpPr>
            <p:spPr>
              <a:xfrm flipH="1">
                <a:off x="289" y="726"/>
                <a:ext cx="0" cy="272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22540" name="Group 5"/>
              <p:cNvGrpSpPr/>
              <p:nvPr>
                <p:custDataLst>
                  <p:tags r:id="rId34"/>
                </p:custDataLst>
              </p:nvPr>
            </p:nvGrpSpPr>
            <p:grpSpPr>
              <a:xfrm>
                <a:off x="0" y="0"/>
                <a:ext cx="698" cy="998"/>
                <a:chOff x="0" y="0"/>
                <a:chExt cx="698" cy="998"/>
              </a:xfrm>
            </p:grpSpPr>
            <p:sp>
              <p:nvSpPr>
                <p:cNvPr id="22541" name="Line 6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0" y="315"/>
                  <a:ext cx="272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542" name="Line 7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17" y="726"/>
                  <a:ext cx="272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543" name="Line 8"/>
                <p:cNvSpPr/>
                <p:nvPr>
                  <p:custDataLst>
                    <p:tags r:id="rId37"/>
                  </p:custDataLst>
                </p:nvPr>
              </p:nvSpPr>
              <p:spPr>
                <a:xfrm flipH="1">
                  <a:off x="289" y="0"/>
                  <a:ext cx="0" cy="31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544" name="Line 9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289" y="0"/>
                  <a:ext cx="409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545" name="Line 10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289" y="998"/>
                  <a:ext cx="409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2546" name="Line 11"/>
                <p:cNvSpPr/>
                <p:nvPr>
                  <p:custDataLst>
                    <p:tags r:id="rId40"/>
                  </p:custDataLst>
                </p:nvPr>
              </p:nvSpPr>
              <p:spPr>
                <a:xfrm flipH="1">
                  <a:off x="698" y="0"/>
                  <a:ext cx="0" cy="998"/>
                </a:xfrm>
                <a:prstGeom prst="line">
                  <a:avLst/>
                </a:prstGeom>
                <a:ln w="3810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22547" name="Line 12"/>
            <p:cNvSpPr/>
            <p:nvPr>
              <p:custDataLst>
                <p:tags r:id="rId29"/>
              </p:custDataLst>
            </p:nvPr>
          </p:nvSpPr>
          <p:spPr>
            <a:xfrm>
              <a:off x="1111" y="890"/>
              <a:ext cx="3266" cy="40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48" name="Line 13"/>
            <p:cNvSpPr/>
            <p:nvPr>
              <p:custDataLst>
                <p:tags r:id="rId30"/>
              </p:custDataLst>
            </p:nvPr>
          </p:nvSpPr>
          <p:spPr>
            <a:xfrm flipV="1">
              <a:off x="1111" y="1136"/>
              <a:ext cx="3235" cy="34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49" name="AutoShape 14"/>
            <p:cNvSpPr/>
            <p:nvPr>
              <p:custDataLst>
                <p:tags r:id="rId31"/>
              </p:custDataLst>
            </p:nvPr>
          </p:nvSpPr>
          <p:spPr>
            <a:xfrm>
              <a:off x="4300" y="1162"/>
              <a:ext cx="77" cy="146"/>
            </a:xfrm>
            <a:prstGeom prst="downArrow">
              <a:avLst>
                <a:gd name="adj1" fmla="val 50000"/>
                <a:gd name="adj2" fmla="val 47358"/>
              </a:avLst>
            </a:prstGeom>
            <a:solidFill>
              <a:srgbClr val="0000FF"/>
            </a:solidFill>
            <a:ln w="9525" cap="flat" cmpd="sng">
              <a:solidFill>
                <a:srgbClr val="CC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800" b="1"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2550" name="Oval 15"/>
            <p:cNvSpPr/>
            <p:nvPr>
              <p:custDataLst>
                <p:tags r:id="rId32"/>
              </p:custDataLst>
            </p:nvPr>
          </p:nvSpPr>
          <p:spPr>
            <a:xfrm>
              <a:off x="3665" y="1111"/>
              <a:ext cx="46" cy="222"/>
            </a:xfrm>
            <a:prstGeom prst="ellipse">
              <a:avLst/>
            </a:prstGeom>
            <a:solidFill>
              <a:srgbClr val="00FFFF"/>
            </a:solidFill>
            <a:ln w="38100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800" b="1"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 Box 16"/>
          <p:cNvSpPr txBox="1"/>
          <p:nvPr>
            <p:custDataLst>
              <p:tags r:id="rId4"/>
            </p:custDataLst>
          </p:nvPr>
        </p:nvSpPr>
        <p:spPr>
          <a:xfrm>
            <a:off x="1847850" y="2754313"/>
            <a:ext cx="8785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CC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投影仪：</a:t>
            </a:r>
            <a:r>
              <a:rPr lang="zh-CN" altLang="en-US" sz="2800" b="1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利用凸透镜能成</a:t>
            </a:r>
            <a:r>
              <a:rPr lang="en-US" altLang="zh-CN" sz="2800" b="1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______</a:t>
            </a:r>
            <a:r>
              <a:rPr lang="zh-CN" altLang="en-US" sz="2800" b="1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______</a:t>
            </a:r>
            <a:r>
              <a:rPr lang="zh-CN" altLang="en-US" sz="2800" b="1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______</a:t>
            </a:r>
            <a:r>
              <a:rPr lang="zh-CN" altLang="en-US" sz="2800" b="1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30744" name="组合 30743"/>
          <p:cNvGrpSpPr/>
          <p:nvPr>
            <p:custDataLst>
              <p:tags r:id="rId5"/>
            </p:custDataLst>
          </p:nvPr>
        </p:nvGrpSpPr>
        <p:grpSpPr>
          <a:xfrm>
            <a:off x="5953125" y="2697163"/>
            <a:ext cx="3959225" cy="522287"/>
            <a:chOff x="2744" y="1570"/>
            <a:chExt cx="2494" cy="329"/>
          </a:xfrm>
        </p:grpSpPr>
        <p:sp>
          <p:nvSpPr>
            <p:cNvPr id="22553" name="Text Box 17"/>
            <p:cNvSpPr txBox="1"/>
            <p:nvPr>
              <p:custDataLst>
                <p:tags r:id="rId24"/>
              </p:custDataLst>
            </p:nvPr>
          </p:nvSpPr>
          <p:spPr>
            <a:xfrm>
              <a:off x="2744" y="1570"/>
              <a:ext cx="71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倒立</a:t>
              </a:r>
            </a:p>
          </p:txBody>
        </p:sp>
        <p:sp>
          <p:nvSpPr>
            <p:cNvPr id="22554" name="Text Box 18"/>
            <p:cNvSpPr txBox="1"/>
            <p:nvPr>
              <p:custDataLst>
                <p:tags r:id="rId25"/>
              </p:custDataLst>
            </p:nvPr>
          </p:nvSpPr>
          <p:spPr>
            <a:xfrm>
              <a:off x="4468" y="1570"/>
              <a:ext cx="77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实像</a:t>
              </a:r>
            </a:p>
          </p:txBody>
        </p:sp>
        <p:sp>
          <p:nvSpPr>
            <p:cNvPr id="22555" name="Text Box 19"/>
            <p:cNvSpPr txBox="1"/>
            <p:nvPr>
              <p:custDataLst>
                <p:tags r:id="rId26"/>
              </p:custDataLst>
            </p:nvPr>
          </p:nvSpPr>
          <p:spPr>
            <a:xfrm>
              <a:off x="3651" y="1570"/>
              <a:ext cx="76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放大</a:t>
              </a:r>
            </a:p>
          </p:txBody>
        </p:sp>
      </p:grpSp>
      <p:sp>
        <p:nvSpPr>
          <p:cNvPr id="68" name="Text Box 20"/>
          <p:cNvSpPr txBox="1"/>
          <p:nvPr>
            <p:custDataLst>
              <p:tags r:id="rId6"/>
            </p:custDataLst>
          </p:nvPr>
        </p:nvSpPr>
        <p:spPr>
          <a:xfrm>
            <a:off x="1668463" y="5002213"/>
            <a:ext cx="896461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66CC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0066CC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放大镜：</a:t>
            </a:r>
            <a:r>
              <a:rPr lang="zh-CN" altLang="en-US" sz="2800" b="1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利用凸透镜能成</a:t>
            </a:r>
            <a:r>
              <a:rPr lang="en-US" altLang="zh-CN" sz="2800" b="1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</a:t>
            </a:r>
            <a:r>
              <a:rPr lang="zh-CN" altLang="en-US" sz="2800" b="1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</a:t>
            </a:r>
            <a:r>
              <a:rPr lang="zh-CN" altLang="en-US" sz="2800" b="1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</a:t>
            </a:r>
            <a:r>
              <a:rPr lang="zh-CN" altLang="en-US" sz="2800" b="1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30749" name="组合 30748"/>
          <p:cNvGrpSpPr/>
          <p:nvPr>
            <p:custDataLst>
              <p:tags r:id="rId7"/>
            </p:custDataLst>
          </p:nvPr>
        </p:nvGrpSpPr>
        <p:grpSpPr>
          <a:xfrm>
            <a:off x="5870575" y="4929188"/>
            <a:ext cx="3916363" cy="522287"/>
            <a:chOff x="2498" y="2976"/>
            <a:chExt cx="2467" cy="329"/>
          </a:xfrm>
        </p:grpSpPr>
        <p:sp>
          <p:nvSpPr>
            <p:cNvPr id="22558" name="Text Box 21"/>
            <p:cNvSpPr txBox="1"/>
            <p:nvPr>
              <p:custDataLst>
                <p:tags r:id="rId21"/>
              </p:custDataLst>
            </p:nvPr>
          </p:nvSpPr>
          <p:spPr>
            <a:xfrm>
              <a:off x="2498" y="2976"/>
              <a:ext cx="8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正立</a:t>
              </a:r>
            </a:p>
          </p:txBody>
        </p:sp>
        <p:sp>
          <p:nvSpPr>
            <p:cNvPr id="22559" name="Text Box 22"/>
            <p:cNvSpPr txBox="1"/>
            <p:nvPr>
              <p:custDataLst>
                <p:tags r:id="rId22"/>
              </p:custDataLst>
            </p:nvPr>
          </p:nvSpPr>
          <p:spPr>
            <a:xfrm>
              <a:off x="4106" y="2976"/>
              <a:ext cx="85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虚像</a:t>
              </a:r>
            </a:p>
          </p:txBody>
        </p:sp>
        <p:sp>
          <p:nvSpPr>
            <p:cNvPr id="22560" name="Text Box 23"/>
            <p:cNvSpPr txBox="1"/>
            <p:nvPr>
              <p:custDataLst>
                <p:tags r:id="rId23"/>
              </p:custDataLst>
            </p:nvPr>
          </p:nvSpPr>
          <p:spPr>
            <a:xfrm>
              <a:off x="3326" y="2976"/>
              <a:ext cx="82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放大</a:t>
              </a:r>
            </a:p>
          </p:txBody>
        </p:sp>
      </p:grpSp>
      <p:pic>
        <p:nvPicPr>
          <p:cNvPr id="30753" name="图片 307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3216275" y="3273425"/>
            <a:ext cx="5741988" cy="1657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4" name="组合 30753"/>
          <p:cNvGrpSpPr/>
          <p:nvPr>
            <p:custDataLst>
              <p:tags r:id="rId9"/>
            </p:custDataLst>
          </p:nvPr>
        </p:nvGrpSpPr>
        <p:grpSpPr>
          <a:xfrm>
            <a:off x="3665220" y="5656580"/>
            <a:ext cx="5134610" cy="1057910"/>
            <a:chOff x="1363" y="3474"/>
            <a:chExt cx="3814" cy="846"/>
          </a:xfrm>
        </p:grpSpPr>
        <p:sp>
          <p:nvSpPr>
            <p:cNvPr id="22563" name="Oval 2"/>
            <p:cNvSpPr/>
            <p:nvPr>
              <p:custDataLst>
                <p:tags r:id="rId11"/>
              </p:custDataLst>
            </p:nvPr>
          </p:nvSpPr>
          <p:spPr>
            <a:xfrm>
              <a:off x="3436" y="3790"/>
              <a:ext cx="124" cy="434"/>
            </a:xfrm>
            <a:prstGeom prst="ellipse">
              <a:avLst/>
            </a:prstGeom>
            <a:solidFill>
              <a:srgbClr val="00FFFF"/>
            </a:solidFill>
            <a:ln w="38100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800" b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2564" name="Line 3"/>
            <p:cNvSpPr/>
            <p:nvPr>
              <p:custDataLst>
                <p:tags r:id="rId12"/>
              </p:custDataLst>
            </p:nvPr>
          </p:nvSpPr>
          <p:spPr>
            <a:xfrm>
              <a:off x="1363" y="4007"/>
              <a:ext cx="3814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65" name="AutoShape 6"/>
            <p:cNvSpPr/>
            <p:nvPr>
              <p:custDataLst>
                <p:tags r:id="rId13"/>
              </p:custDataLst>
            </p:nvPr>
          </p:nvSpPr>
          <p:spPr>
            <a:xfrm>
              <a:off x="2867" y="3838"/>
              <a:ext cx="104" cy="181"/>
            </a:xfrm>
            <a:prstGeom prst="upArrow">
              <a:avLst>
                <a:gd name="adj1" fmla="val 50000"/>
                <a:gd name="adj2" fmla="val 43469"/>
              </a:avLst>
            </a:prstGeom>
            <a:solidFill>
              <a:srgbClr val="0000FF"/>
            </a:solidFill>
            <a:ln w="9525" cap="flat" cmpd="sng">
              <a:solidFill>
                <a:srgbClr val="CC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800" b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2566" name="Line 7"/>
            <p:cNvSpPr/>
            <p:nvPr>
              <p:custDataLst>
                <p:tags r:id="rId14"/>
              </p:custDataLst>
            </p:nvPr>
          </p:nvSpPr>
          <p:spPr>
            <a:xfrm>
              <a:off x="2925" y="3838"/>
              <a:ext cx="552" cy="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67" name="Line 8"/>
            <p:cNvSpPr/>
            <p:nvPr>
              <p:custDataLst>
                <p:tags r:id="rId15"/>
              </p:custDataLst>
            </p:nvPr>
          </p:nvSpPr>
          <p:spPr>
            <a:xfrm>
              <a:off x="3477" y="3839"/>
              <a:ext cx="1285" cy="24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68" name="Line 9"/>
            <p:cNvSpPr/>
            <p:nvPr>
              <p:custDataLst>
                <p:tags r:id="rId16"/>
              </p:custDataLst>
            </p:nvPr>
          </p:nvSpPr>
          <p:spPr>
            <a:xfrm>
              <a:off x="2925" y="3838"/>
              <a:ext cx="511" cy="14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69" name="Line 10"/>
            <p:cNvSpPr/>
            <p:nvPr>
              <p:custDataLst>
                <p:tags r:id="rId17"/>
              </p:custDataLst>
            </p:nvPr>
          </p:nvSpPr>
          <p:spPr>
            <a:xfrm>
              <a:off x="3436" y="3983"/>
              <a:ext cx="1244" cy="33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70" name="Line 11"/>
            <p:cNvSpPr/>
            <p:nvPr>
              <p:custDataLst>
                <p:tags r:id="rId18"/>
              </p:custDataLst>
            </p:nvPr>
          </p:nvSpPr>
          <p:spPr>
            <a:xfrm flipH="1" flipV="1">
              <a:off x="1610" y="3475"/>
              <a:ext cx="1867" cy="36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71" name="Line 12"/>
            <p:cNvSpPr/>
            <p:nvPr>
              <p:custDataLst>
                <p:tags r:id="rId19"/>
              </p:custDataLst>
            </p:nvPr>
          </p:nvSpPr>
          <p:spPr>
            <a:xfrm flipH="1" flipV="1">
              <a:off x="1770" y="3474"/>
              <a:ext cx="1155" cy="36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72" name="上箭头 30763"/>
            <p:cNvSpPr/>
            <p:nvPr>
              <p:custDataLst>
                <p:tags r:id="rId20"/>
              </p:custDataLst>
            </p:nvPr>
          </p:nvSpPr>
          <p:spPr>
            <a:xfrm>
              <a:off x="1882" y="3521"/>
              <a:ext cx="136" cy="499"/>
            </a:xfrm>
            <a:prstGeom prst="upArrow">
              <a:avLst>
                <a:gd name="adj1" fmla="val 50000"/>
                <a:gd name="adj2" fmla="val 91643"/>
              </a:avLst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五、课堂小结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/>
      <p:bldP spid="43" grpId="0"/>
      <p:bldP spid="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六、巩固练习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000516" y="1331910"/>
            <a:ext cx="10825138" cy="4162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、如图所示，照相机的镜头相当于一个________，胶片相当于______，物距_____像距，来自物体的光经过镜头会聚在胶片上形成一个</a:t>
            </a:r>
            <a:r>
              <a:rPr lang="zh-CN" altLang="en-US" sz="28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(选填“倒立”或“正立”)、</a:t>
            </a:r>
            <a:r>
              <a:rPr lang="en-US" altLang="zh-CN" sz="28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(选填“放大”或“缩小”)的像，物和像在凸透镜的______(选填“同侧”或“两侧”)</a:t>
            </a: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若使像大一些，则物体离镜头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应该</a:t>
            </a:r>
            <a:r>
              <a:rPr lang="zh-CN" altLang="zh-CN" sz="2800" u="sng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　　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一些，胶片离镜头应该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一些</a:t>
            </a:r>
            <a:r>
              <a:rPr lang="en-US" alt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</a:t>
            </a: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均选</a:t>
            </a:r>
            <a:r>
              <a:rPr lang="zh-CN" alt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填</a:t>
            </a:r>
            <a:r>
              <a:rPr lang="en-US" alt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远</a:t>
            </a:r>
            <a:r>
              <a:rPr lang="en-US" alt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或</a:t>
            </a:r>
            <a:r>
              <a:rPr lang="en-US" alt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近</a:t>
            </a:r>
            <a:r>
              <a:rPr lang="en-US" alt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”)</a:t>
            </a: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5000"/>
              </a:lnSpc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5602" y="5013536"/>
            <a:ext cx="4562721" cy="14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823690" y="1331911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凸透镜</a:t>
            </a: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055361" y="198913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光屏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3215826" y="1924867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大于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2567248" y="2510536"/>
            <a:ext cx="12086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倒立</a:t>
            </a: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9552046" y="251069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缩小</a:t>
            </a: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9119905" y="3069249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两侧</a:t>
            </a: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9192295" y="3716949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近</a:t>
            </a: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2877855" y="4238919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远</a:t>
            </a:r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10617200" y="10896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六、巩固练习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81305" y="1411605"/>
            <a:ext cx="8352155" cy="358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、如图所示，投影仪的镜头相当于一个______，屏幕就是______，物体到镜头的距离____光屏到镜头的距离，在屏幕上形成一个</a:t>
            </a:r>
            <a:r>
              <a:rPr lang="zh-CN" altLang="en-US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(选填“倒立”或“正立”)</a:t>
            </a:r>
            <a:r>
              <a:rPr lang="en-US" altLang="zh-CN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(选填“放大”或“缩小”)的像。物和像在凸透镜的____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(选填“同侧”或“两侧”)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746905" y="1430907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凸透镜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559515" y="2060826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光屏</a:t>
            </a: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5880086" y="2001963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小于</a:t>
            </a: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4800191" y="2582632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倒立</a:t>
            </a: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2568000" y="3194768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放大</a:t>
            </a: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4152019" y="3788967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两侧</a:t>
            </a: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633490" y="1578242"/>
            <a:ext cx="3310890" cy="38182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六、巩固练习</a:t>
            </a:r>
          </a:p>
        </p:txBody>
      </p:sp>
      <p:sp>
        <p:nvSpPr>
          <p:cNvPr id="44038" name="矩形 8"/>
          <p:cNvSpPr/>
          <p:nvPr>
            <p:custDataLst>
              <p:tags r:id="rId2"/>
            </p:custDataLst>
          </p:nvPr>
        </p:nvSpPr>
        <p:spPr>
          <a:xfrm>
            <a:off x="983252" y="1902142"/>
            <a:ext cx="1079844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32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、清晨，小草的露珠下面的叶脉看起来比较大，这时露珠相当于</a:t>
            </a:r>
            <a:r>
              <a:rPr lang="en-US" altLang="zh-CN" sz="32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</a:t>
            </a:r>
            <a:r>
              <a:rPr lang="zh-CN" altLang="en-US" sz="32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镜，形成了放大的</a:t>
            </a:r>
            <a:r>
              <a:rPr lang="en-US" altLang="zh-CN" sz="32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</a:t>
            </a:r>
            <a:r>
              <a:rPr lang="zh-CN" altLang="en-US" sz="32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像，这属于光的</a:t>
            </a:r>
            <a:r>
              <a:rPr lang="en-US" altLang="zh-CN" sz="32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</a:t>
            </a:r>
            <a:r>
              <a:rPr lang="zh-CN" altLang="en-US" sz="32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射现象。</a:t>
            </a:r>
          </a:p>
        </p:txBody>
      </p:sp>
      <p:sp>
        <p:nvSpPr>
          <p:cNvPr id="23559" name="TextBox 9"/>
          <p:cNvSpPr txBox="1"/>
          <p:nvPr>
            <p:custDataLst>
              <p:tags r:id="rId3"/>
            </p:custDataLst>
          </p:nvPr>
        </p:nvSpPr>
        <p:spPr>
          <a:xfrm>
            <a:off x="2423893" y="2763916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放大</a:t>
            </a:r>
          </a:p>
        </p:txBody>
      </p:sp>
      <p:sp>
        <p:nvSpPr>
          <p:cNvPr id="23560" name="TextBox 10"/>
          <p:cNvSpPr txBox="1"/>
          <p:nvPr>
            <p:custDataLst>
              <p:tags r:id="rId4"/>
            </p:custDataLst>
          </p:nvPr>
        </p:nvSpPr>
        <p:spPr>
          <a:xfrm>
            <a:off x="7176058" y="2780943"/>
            <a:ext cx="596638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虚</a:t>
            </a:r>
          </a:p>
        </p:txBody>
      </p:sp>
      <p:sp>
        <p:nvSpPr>
          <p:cNvPr id="23561" name="TextBox 11"/>
          <p:cNvSpPr txBox="1"/>
          <p:nvPr>
            <p:custDataLst>
              <p:tags r:id="rId5"/>
            </p:custDataLst>
          </p:nvPr>
        </p:nvSpPr>
        <p:spPr>
          <a:xfrm>
            <a:off x="10849204" y="2780434"/>
            <a:ext cx="596638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折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8976543" y="3789236"/>
            <a:ext cx="2247268" cy="2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2356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六、巩固练习</a:t>
            </a:r>
          </a:p>
        </p:txBody>
      </p:sp>
      <p:sp>
        <p:nvSpPr>
          <p:cNvPr id="4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7337" y="1438402"/>
            <a:ext cx="8314266" cy="3322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457200" algn="l"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、下列说法中正确的是（        ）</a:t>
            </a:r>
            <a:endParaRPr lang="en-US" altLang="zh-CN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75945" algn="l" eaLnBrk="0" hangingPunct="0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．实像和虚像都能显示在光屏上</a:t>
            </a:r>
          </a:p>
          <a:p>
            <a:pPr indent="575945" algn="l" eaLnBrk="0" hangingPunct="0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．实像和虚像都不能显示在光屏上</a:t>
            </a:r>
          </a:p>
          <a:p>
            <a:pPr indent="575945" algn="l" eaLnBrk="0" hangingPunct="0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．虚像能用眼睛看到，但不能显示在光屏上</a:t>
            </a:r>
          </a:p>
          <a:p>
            <a:pPr indent="575945" algn="l" eaLnBrk="0" hangingPunct="0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．实像能用眼睛看到，但不能显示在光屏上　</a:t>
            </a:r>
            <a:r>
              <a:rPr lang="zh-CN" altLang="en-US" sz="240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67579" y="1701163"/>
            <a:ext cx="39197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六、巩固练习</a:t>
            </a: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911860" y="1484630"/>
            <a:ext cx="1055497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凸透镜是许多光学仪器的重要元件，可以呈现不同的像。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应用凸透镜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在照相机中成_______、_______立的_______像；</a:t>
            </a:r>
          </a:p>
          <a:p>
            <a:pPr indent="457200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通过投影仪成_______、________立的_______像；</a:t>
            </a:r>
          </a:p>
          <a:p>
            <a:pPr indent="457200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用凸透镜做成放大镜时，成______、_____立的_______像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5890260" y="2276475"/>
            <a:ext cx="12065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缩小</a:t>
            </a: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5743842" y="2853104"/>
            <a:ext cx="53727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倒</a:t>
            </a: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9768982" y="2204787"/>
            <a:ext cx="53727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实</a:t>
            </a: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5743575" y="3500755"/>
            <a:ext cx="13874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放大</a:t>
            </a: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7855852" y="2204552"/>
            <a:ext cx="53727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倒</a:t>
            </a: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7751765" y="2852853"/>
            <a:ext cx="53727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实</a:t>
            </a: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3654475" y="2852997"/>
            <a:ext cx="92601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放大</a:t>
            </a: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7444201" y="3501635"/>
            <a:ext cx="53727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</a:t>
            </a: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9048892" y="3500994"/>
            <a:ext cx="53727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一、放大镜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079" y="1317038"/>
            <a:ext cx="5009515" cy="387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0477" y="1340533"/>
            <a:ext cx="3294098" cy="385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文本框 2"/>
          <p:cNvSpPr txBox="1"/>
          <p:nvPr>
            <p:custDataLst>
              <p:tags r:id="rId4"/>
            </p:custDataLst>
          </p:nvPr>
        </p:nvSpPr>
        <p:spPr>
          <a:xfrm>
            <a:off x="2330450" y="5300980"/>
            <a:ext cx="7531100" cy="1245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特点：</a:t>
            </a:r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放大镜成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正立放大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虚像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solidFill>
                <a:srgbClr val="0D0D0D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</a:pP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2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像与物体位于凸透镜的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同侧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solidFill>
                <a:schemeClr val="tx2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六、巩固练习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39470" y="1340485"/>
            <a:ext cx="998474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ts val="36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手持一个凸透镜，在室内的白墙和窗户之间移动（离墙近些），在墙上能看到什么？这个现象启发我们，阴天怎样估测凸透镜的焦距？为使估测结果更准确，操作时应注意什么？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559560" y="3169285"/>
            <a:ext cx="8789035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ts val="3800"/>
              </a:lnSpc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答：在墙上能看到一个倒立、缩小的实像； 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将凸透镜靠近书本上的字，并看到正立、放大的虚像后，将凸透镜逐渐远离书本，直到刚好看不到虚像，测出此时书本到透镜中心的距离，这个距离就是该透镜的焦距。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六、巩固练习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39470" y="1742440"/>
            <a:ext cx="10182225" cy="314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4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、老师在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使用投影仪时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，发现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胶片在屏幕上的投影太小了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致使后面的同学看不清楚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要使屏幕上的投影更大些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，还要清晰。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下列做法正确的是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       ）</a:t>
            </a:r>
            <a:endParaRPr lang="zh-CN" altLang="zh-CN" sz="28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457200">
              <a:lnSpc>
                <a:spcPts val="34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A.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将镜头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靠近胶片，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屏幕离投影仪近一些</a:t>
            </a:r>
          </a:p>
          <a:p>
            <a:pPr indent="457200">
              <a:lnSpc>
                <a:spcPts val="34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B.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将镜头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靠近胶片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屏幕离投影仪远一些</a:t>
            </a:r>
          </a:p>
          <a:p>
            <a:pPr indent="457200">
              <a:lnSpc>
                <a:spcPts val="34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C.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将镜头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远离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胶片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屏幕离投影仪近一些</a:t>
            </a:r>
          </a:p>
          <a:p>
            <a:pPr indent="457200">
              <a:lnSpc>
                <a:spcPts val="34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D.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将镜头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远离胶片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屏幕离投影仪远一些</a:t>
            </a:r>
          </a:p>
        </p:txBody>
      </p:sp>
      <p:sp>
        <p:nvSpPr>
          <p:cNvPr id="16" name="文本框 5"/>
          <p:cNvSpPr txBox="1"/>
          <p:nvPr>
            <p:custDataLst>
              <p:tags r:id="rId3"/>
            </p:custDataLst>
          </p:nvPr>
        </p:nvSpPr>
        <p:spPr>
          <a:xfrm>
            <a:off x="4089829" y="2612000"/>
            <a:ext cx="449353" cy="438517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六、巩固练习</a:t>
            </a:r>
          </a:p>
        </p:txBody>
      </p:sp>
      <p:sp>
        <p:nvSpPr>
          <p:cNvPr id="2" name="TextBox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5850" y="1739900"/>
            <a:ext cx="10460990" cy="265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08" tIns="34254" rIns="68508" bIns="34254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、一次，小明在家写作业时在书桌的玻璃台板上面滴了一滴水，透过水滴看下去，他发现压在台板下面的字变大了。这是由于此时的水滴相当于一个</a:t>
            </a:r>
            <a:r>
              <a:rPr lang="zh-CN" altLang="en-US" sz="2800" u="sng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，图片上的文字经过水滴折射后成一个放大的</a:t>
            </a:r>
            <a:r>
              <a:rPr lang="zh-CN" altLang="en-US" sz="2800" u="sng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选填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实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虚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”)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像。</a:t>
            </a: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1919394" y="3860952"/>
            <a:ext cx="775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虚</a:t>
            </a:r>
            <a:endParaRPr lang="zh-CN" altLang="en-US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4007696" y="3170843"/>
            <a:ext cx="1249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放大镜</a:t>
            </a:r>
            <a:endParaRPr lang="zh-CN" altLang="en-US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六、巩固练习</a:t>
            </a: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127125" y="1485265"/>
            <a:ext cx="10403840" cy="323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5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、小明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同学把照相机、投影仪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和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放大镜成像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情况进行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了比较后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他认为这三种仪器所成的像具有如下特点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其中错误的是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       ）</a:t>
            </a:r>
            <a:endParaRPr lang="zh-CN" altLang="zh-CN" sz="28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457200">
              <a:lnSpc>
                <a:spcPts val="35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A. 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实像都和物体分别居于透镜两侧</a:t>
            </a:r>
          </a:p>
          <a:p>
            <a:pPr indent="457200">
              <a:lnSpc>
                <a:spcPts val="35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B. 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虚像都和物体在透镜的同一侧</a:t>
            </a:r>
          </a:p>
          <a:p>
            <a:pPr indent="457200">
              <a:lnSpc>
                <a:spcPts val="35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C. 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实像都是倒立的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虚像都是正立的</a:t>
            </a:r>
          </a:p>
          <a:p>
            <a:pPr indent="457200">
              <a:lnSpc>
                <a:spcPts val="35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D. 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虚像都是放大的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实像都是缩小的</a:t>
            </a:r>
          </a:p>
        </p:txBody>
      </p:sp>
      <p:sp>
        <p:nvSpPr>
          <p:cNvPr id="11" name="文本框 5"/>
          <p:cNvSpPr txBox="1"/>
          <p:nvPr>
            <p:custDataLst>
              <p:tags r:id="rId3"/>
            </p:custDataLst>
          </p:nvPr>
        </p:nvSpPr>
        <p:spPr>
          <a:xfrm>
            <a:off x="1730249" y="2377920"/>
            <a:ext cx="538395" cy="438517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六、巩固练习</a:t>
            </a:r>
          </a:p>
        </p:txBody>
      </p:sp>
      <p:sp>
        <p:nvSpPr>
          <p:cNvPr id="1536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31310" y="1536357"/>
            <a:ext cx="6245230" cy="2861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9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、如图所示是一款具有照相功能的手机，它的镜头相当于一个</a:t>
            </a: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透镜，通过镜头所成的像是</a:t>
            </a: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_______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立、</a:t>
            </a: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填“放大”或“缩小”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) 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像</a:t>
            </a: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填“实”或“虚”</a:t>
            </a: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34857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43374" y="2072562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凸</a:t>
            </a:r>
          </a:p>
        </p:txBody>
      </p:sp>
      <p:sp>
        <p:nvSpPr>
          <p:cNvPr id="334858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83677" y="3208508"/>
            <a:ext cx="5838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实 </a:t>
            </a:r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16023" y="2708919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缩小</a:t>
            </a: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31540" y="2612390"/>
            <a:ext cx="492760" cy="708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no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倒</a:t>
            </a:r>
          </a:p>
        </p:txBody>
      </p:sp>
      <p:pic>
        <p:nvPicPr>
          <p:cNvPr id="3" name="图片 2"/>
          <p:cNvPicPr/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183880" y="1485265"/>
            <a:ext cx="2611755" cy="26244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7" grpId="0"/>
      <p:bldP spid="334858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六、巩固练习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74582" y="1445958"/>
            <a:ext cx="805688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2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10</a:t>
            </a:r>
            <a:r>
              <a:rPr lang="zh-CN" altLang="en-US" sz="22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zh-CN" sz="22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二维码在现代生活中随处可见。我们能看见二维码是由于光在二维码图案上发生了</a:t>
            </a:r>
            <a:r>
              <a:rPr lang="en-US" altLang="zh-CN" sz="22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________(</a:t>
            </a:r>
            <a:r>
              <a:rPr lang="zh-CN" altLang="zh-CN" sz="22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填“反”或“折”</a:t>
            </a:r>
            <a:r>
              <a:rPr lang="en-US" altLang="zh-CN" sz="22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射；用手机扫描二维码时，手机的镜头相当于</a:t>
            </a:r>
            <a:r>
              <a:rPr lang="en-US" altLang="zh-CN" sz="22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________</a:t>
            </a:r>
            <a:r>
              <a:rPr lang="zh-CN" altLang="zh-CN" sz="22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镜，二维码图案通过手机镜头成</a:t>
            </a:r>
            <a:r>
              <a:rPr lang="en-US" altLang="zh-CN" sz="22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________(</a:t>
            </a:r>
            <a:r>
              <a:rPr lang="zh-CN" altLang="zh-CN" sz="22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填“实”或“虚”</a:t>
            </a:r>
            <a:r>
              <a:rPr lang="en-US" altLang="zh-CN" sz="22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像。</a:t>
            </a:r>
            <a:endParaRPr lang="zh-CN" altLang="en-US" sz="220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732022" y="3501553"/>
            <a:ext cx="5813134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kumimoji="0" lang="zh-CN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如图所示是时下流行用自拍杆拍照的情景，与直接拿手机自拍相比，使用自拍杆增大了</a:t>
            </a: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________(</a:t>
            </a:r>
            <a:r>
              <a:rPr kumimoji="0" lang="zh-CN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填“物距”或“像距”</a:t>
            </a: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r>
              <a:rPr kumimoji="0" lang="zh-CN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。 </a:t>
            </a:r>
            <a:endParaRPr lang="zh-CN" altLang="en-US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787015" y="2564959"/>
            <a:ext cx="714587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C00000"/>
                </a:solidFill>
                <a:effectLst/>
                <a:latin typeface="+mn-ea"/>
                <a:ea typeface="楷体" panose="02010609060101010101" charset="-122"/>
                <a:cs typeface="Times New Roman" panose="02020603050405020304" pitchFamily="18" charset="0"/>
              </a:rPr>
              <a:t>实</a:t>
            </a:r>
            <a:endParaRPr lang="zh-CN" altLang="en-US" sz="2400">
              <a:solidFill>
                <a:srgbClr val="C00000"/>
              </a:solidFill>
              <a:latin typeface="+mn-ea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4137449" y="1809423"/>
            <a:ext cx="836507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反</a:t>
            </a:r>
            <a:endParaRPr lang="zh-CN" altLang="en-US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5444701" y="2220954"/>
            <a:ext cx="1100667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凸透 </a:t>
            </a:r>
            <a:endParaRPr lang="zh-CN" altLang="en-US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983552" y="4292806"/>
            <a:ext cx="133096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C00000"/>
                </a:solidFill>
                <a:effectLst/>
                <a:latin typeface="+mn-ea"/>
                <a:ea typeface="楷体" panose="02010609060101010101" charset="-122"/>
                <a:cs typeface="Times New Roman" panose="02020603050405020304" pitchFamily="18" charset="0"/>
              </a:rPr>
              <a:t>物距</a:t>
            </a:r>
            <a:endParaRPr lang="zh-CN" altLang="en-US" sz="24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4164" y="1125468"/>
            <a:ext cx="2632075" cy="21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/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976043" y="3861435"/>
            <a:ext cx="2638425" cy="1752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>
            <p:custDataLst>
              <p:tags r:id="rId1"/>
            </p:custDataLst>
          </p:nvPr>
        </p:nvSpPr>
        <p:spPr>
          <a:xfrm>
            <a:off x="1919288" y="1112203"/>
            <a:ext cx="7926387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11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、如图甲所示是投影片上的小旗形状，通过投影仪在屏幕上显示的小旗形状是             （          ）</a:t>
            </a:r>
            <a:endParaRPr lang="en-US" altLang="zh-CN" sz="28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1"/>
          <p:cNvGrpSpPr/>
          <p:nvPr>
            <p:custDataLst>
              <p:tags r:id="rId2"/>
            </p:custDataLst>
          </p:nvPr>
        </p:nvGrpSpPr>
        <p:grpSpPr>
          <a:xfrm>
            <a:off x="2422525" y="2619375"/>
            <a:ext cx="527050" cy="1647089"/>
            <a:chOff x="1285" y="2300"/>
            <a:chExt cx="1449" cy="4127"/>
          </a:xfrm>
        </p:grpSpPr>
        <p:grpSp>
          <p:nvGrpSpPr>
            <p:cNvPr id="15365" name="组合 5"/>
            <p:cNvGrpSpPr/>
            <p:nvPr>
              <p:custDataLst>
                <p:tags r:id="rId28"/>
              </p:custDataLst>
            </p:nvPr>
          </p:nvGrpSpPr>
          <p:grpSpPr>
            <a:xfrm>
              <a:off x="1472" y="2300"/>
              <a:ext cx="1262" cy="2270"/>
              <a:chOff x="1742" y="4720"/>
              <a:chExt cx="1262" cy="2268"/>
            </a:xfrm>
          </p:grpSpPr>
          <p:cxnSp>
            <p:nvCxnSpPr>
              <p:cNvPr id="4" name="直接连接符 3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1742" y="4728"/>
                <a:ext cx="14" cy="226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直角三角形 4"/>
              <p:cNvSpPr/>
              <p:nvPr>
                <p:custDataLst>
                  <p:tags r:id="rId31"/>
                </p:custDataLst>
              </p:nvPr>
            </p:nvSpPr>
            <p:spPr>
              <a:xfrm>
                <a:off x="1756" y="4720"/>
                <a:ext cx="1248" cy="907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68" name="文本框 20"/>
            <p:cNvSpPr txBox="1"/>
            <p:nvPr>
              <p:custDataLst>
                <p:tags r:id="rId29"/>
              </p:custDataLst>
            </p:nvPr>
          </p:nvSpPr>
          <p:spPr>
            <a:xfrm>
              <a:off x="1285" y="4810"/>
              <a:ext cx="1092" cy="16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6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甲</a:t>
              </a:r>
            </a:p>
          </p:txBody>
        </p:sp>
      </p:grpSp>
      <p:grpSp>
        <p:nvGrpSpPr>
          <p:cNvPr id="14343" name="组合 25"/>
          <p:cNvGrpSpPr/>
          <p:nvPr>
            <p:custDataLst>
              <p:tags r:id="rId3"/>
            </p:custDataLst>
          </p:nvPr>
        </p:nvGrpSpPr>
        <p:grpSpPr>
          <a:xfrm>
            <a:off x="4629150" y="2517140"/>
            <a:ext cx="801688" cy="2302510"/>
            <a:chOff x="4313" y="5633"/>
            <a:chExt cx="1262" cy="3626"/>
          </a:xfrm>
        </p:grpSpPr>
        <p:grpSp>
          <p:nvGrpSpPr>
            <p:cNvPr id="15370" name="组合 15"/>
            <p:cNvGrpSpPr/>
            <p:nvPr>
              <p:custDataLst>
                <p:tags r:id="rId24"/>
              </p:custDataLst>
            </p:nvPr>
          </p:nvGrpSpPr>
          <p:grpSpPr>
            <a:xfrm>
              <a:off x="4313" y="5633"/>
              <a:ext cx="1262" cy="2260"/>
              <a:chOff x="10098" y="4043"/>
              <a:chExt cx="1262" cy="2260"/>
            </a:xfrm>
          </p:grpSpPr>
          <p:cxnSp>
            <p:nvCxnSpPr>
              <p:cNvPr id="14" name="直接连接符 13"/>
              <p:cNvCxnSpPr/>
              <p:nvPr>
                <p:custDataLst>
                  <p:tags r:id="rId26"/>
                </p:custDataLst>
              </p:nvPr>
            </p:nvCxnSpPr>
            <p:spPr>
              <a:xfrm rot="10800000">
                <a:off x="10098" y="4043"/>
                <a:ext cx="14" cy="226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直角三角形 14"/>
              <p:cNvSpPr/>
              <p:nvPr>
                <p:custDataLst>
                  <p:tags r:id="rId27"/>
                </p:custDataLst>
              </p:nvPr>
            </p:nvSpPr>
            <p:spPr>
              <a:xfrm>
                <a:off x="10112" y="5386"/>
                <a:ext cx="1248" cy="907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73" name="文本框 21"/>
            <p:cNvSpPr txBox="1"/>
            <p:nvPr>
              <p:custDataLst>
                <p:tags r:id="rId25"/>
              </p:custDataLst>
            </p:nvPr>
          </p:nvSpPr>
          <p:spPr>
            <a:xfrm>
              <a:off x="4430" y="8340"/>
              <a:ext cx="1145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4348" name="组合 26"/>
          <p:cNvGrpSpPr/>
          <p:nvPr>
            <p:custDataLst>
              <p:tags r:id="rId4"/>
            </p:custDataLst>
          </p:nvPr>
        </p:nvGrpSpPr>
        <p:grpSpPr>
          <a:xfrm>
            <a:off x="6189663" y="2512378"/>
            <a:ext cx="801687" cy="2246312"/>
            <a:chOff x="6770" y="5626"/>
            <a:chExt cx="1262" cy="3536"/>
          </a:xfrm>
        </p:grpSpPr>
        <p:grpSp>
          <p:nvGrpSpPr>
            <p:cNvPr id="15375" name="组合 6"/>
            <p:cNvGrpSpPr/>
            <p:nvPr>
              <p:custDataLst>
                <p:tags r:id="rId20"/>
              </p:custDataLst>
            </p:nvPr>
          </p:nvGrpSpPr>
          <p:grpSpPr>
            <a:xfrm>
              <a:off x="6770" y="5626"/>
              <a:ext cx="1262" cy="2268"/>
              <a:chOff x="1742" y="4720"/>
              <a:chExt cx="1262" cy="2268"/>
            </a:xfrm>
          </p:grpSpPr>
          <p:cxnSp>
            <p:nvCxnSpPr>
              <p:cNvPr id="8" name="直接连接符 7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1742" y="4728"/>
                <a:ext cx="14" cy="226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直角三角形 8"/>
              <p:cNvSpPr/>
              <p:nvPr>
                <p:custDataLst>
                  <p:tags r:id="rId23"/>
                </p:custDataLst>
              </p:nvPr>
            </p:nvSpPr>
            <p:spPr>
              <a:xfrm>
                <a:off x="1756" y="4720"/>
                <a:ext cx="1248" cy="907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78" name="文本框 22"/>
            <p:cNvSpPr txBox="1"/>
            <p:nvPr>
              <p:custDataLst>
                <p:tags r:id="rId21"/>
              </p:custDataLst>
            </p:nvPr>
          </p:nvSpPr>
          <p:spPr>
            <a:xfrm>
              <a:off x="6770" y="8340"/>
              <a:ext cx="66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楷体" panose="02010609060101010101" charset="-122"/>
                </a:rPr>
                <a:t>B</a:t>
              </a:r>
            </a:p>
          </p:txBody>
        </p:sp>
      </p:grpSp>
      <p:grpSp>
        <p:nvGrpSpPr>
          <p:cNvPr id="14353" name="组合 28"/>
          <p:cNvGrpSpPr/>
          <p:nvPr>
            <p:custDataLst>
              <p:tags r:id="rId5"/>
            </p:custDataLst>
          </p:nvPr>
        </p:nvGrpSpPr>
        <p:grpSpPr>
          <a:xfrm>
            <a:off x="8897938" y="2510790"/>
            <a:ext cx="801687" cy="2247900"/>
            <a:chOff x="11036" y="5623"/>
            <a:chExt cx="1262" cy="3539"/>
          </a:xfrm>
        </p:grpSpPr>
        <p:grpSp>
          <p:nvGrpSpPr>
            <p:cNvPr id="15380" name="组合 19"/>
            <p:cNvGrpSpPr/>
            <p:nvPr>
              <p:custDataLst>
                <p:tags r:id="rId16"/>
              </p:custDataLst>
            </p:nvPr>
          </p:nvGrpSpPr>
          <p:grpSpPr>
            <a:xfrm>
              <a:off x="11036" y="5623"/>
              <a:ext cx="1262" cy="2260"/>
              <a:chOff x="10745" y="4062"/>
              <a:chExt cx="1262" cy="2260"/>
            </a:xfrm>
          </p:grpSpPr>
          <p:cxnSp>
            <p:nvCxnSpPr>
              <p:cNvPr id="18" name="直接连接符 17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11993" y="4062"/>
                <a:ext cx="14" cy="226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直角三角形 18"/>
              <p:cNvSpPr/>
              <p:nvPr>
                <p:custDataLst>
                  <p:tags r:id="rId19"/>
                </p:custDataLst>
              </p:nvPr>
            </p:nvSpPr>
            <p:spPr>
              <a:xfrm rot="10800000">
                <a:off x="10745" y="4065"/>
                <a:ext cx="1248" cy="907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83" name="文本框 23"/>
            <p:cNvSpPr txBox="1"/>
            <p:nvPr>
              <p:custDataLst>
                <p:tags r:id="rId17"/>
              </p:custDataLst>
            </p:nvPr>
          </p:nvSpPr>
          <p:spPr>
            <a:xfrm>
              <a:off x="11592" y="8340"/>
              <a:ext cx="69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楷体" panose="02010609060101010101" charset="-122"/>
                </a:rPr>
                <a:t>D</a:t>
              </a:r>
            </a:p>
          </p:txBody>
        </p:sp>
      </p:grp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7353300" y="2328545"/>
            <a:ext cx="1069975" cy="2391972"/>
            <a:chOff x="9130" y="2785"/>
            <a:chExt cx="1263" cy="3509"/>
          </a:xfrm>
        </p:grpSpPr>
        <p:grpSp>
          <p:nvGrpSpPr>
            <p:cNvPr id="15385" name="组合 9"/>
            <p:cNvGrpSpPr/>
            <p:nvPr>
              <p:custDataLst>
                <p:tags r:id="rId12"/>
              </p:custDataLst>
            </p:nvPr>
          </p:nvGrpSpPr>
          <p:grpSpPr>
            <a:xfrm rot="10800000">
              <a:off x="9130" y="2785"/>
              <a:ext cx="1263" cy="2269"/>
              <a:chOff x="1742" y="4720"/>
              <a:chExt cx="1262" cy="2268"/>
            </a:xfrm>
          </p:grpSpPr>
          <p:cxnSp>
            <p:nvCxnSpPr>
              <p:cNvPr id="11" name="直接连接符 10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1742" y="4728"/>
                <a:ext cx="14" cy="226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直角三角形 11"/>
              <p:cNvSpPr/>
              <p:nvPr>
                <p:custDataLst>
                  <p:tags r:id="rId15"/>
                </p:custDataLst>
              </p:nvPr>
            </p:nvSpPr>
            <p:spPr>
              <a:xfrm>
                <a:off x="1756" y="4720"/>
                <a:ext cx="1248" cy="907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88" name="文本框 24"/>
            <p:cNvSpPr txBox="1"/>
            <p:nvPr>
              <p:custDataLst>
                <p:tags r:id="rId13"/>
              </p:custDataLst>
            </p:nvPr>
          </p:nvSpPr>
          <p:spPr>
            <a:xfrm>
              <a:off x="9700" y="5528"/>
              <a:ext cx="662" cy="7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楷体" panose="02010609060101010101" charset="-122"/>
                </a:rPr>
                <a:t>C</a:t>
              </a:r>
            </a:p>
          </p:txBody>
        </p:sp>
      </p:grpSp>
      <p:sp>
        <p:nvSpPr>
          <p:cNvPr id="14363" name="文本框 29"/>
          <p:cNvSpPr txBox="1"/>
          <p:nvPr>
            <p:custDataLst>
              <p:tags r:id="rId7"/>
            </p:custDataLst>
          </p:nvPr>
        </p:nvSpPr>
        <p:spPr>
          <a:xfrm>
            <a:off x="8477250" y="1396365"/>
            <a:ext cx="6508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文本框 1"/>
          <p:cNvSpPr txBox="1"/>
          <p:nvPr>
            <p:custDataLst>
              <p:tags r:id="rId8"/>
            </p:custDataLst>
          </p:nvPr>
        </p:nvSpPr>
        <p:spPr>
          <a:xfrm>
            <a:off x="1919605" y="5157470"/>
            <a:ext cx="961644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、投影仪直接把像水平投到屏幕上，要使屏幕上的像大一些，应将投影仪</a:t>
            </a:r>
            <a:r>
              <a:rPr lang="zh-CN" altLang="en-US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（选填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远离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靠近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）屏幕，并将投影片与镜头的距 离</a:t>
            </a:r>
            <a:r>
              <a:rPr lang="zh-CN" altLang="en-US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（选填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缩小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 。  </a:t>
            </a:r>
            <a:r>
              <a:rPr lang="zh-CN" altLang="en-US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endParaRPr lang="en-US" altLang="zh-CN" sz="2800" u="sng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365" name="文本框 12"/>
          <p:cNvSpPr txBox="1"/>
          <p:nvPr>
            <p:custDataLst>
              <p:tags r:id="rId9"/>
            </p:custDataLst>
          </p:nvPr>
        </p:nvSpPr>
        <p:spPr>
          <a:xfrm>
            <a:off x="4655820" y="5589270"/>
            <a:ext cx="9858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远离</a:t>
            </a:r>
          </a:p>
        </p:txBody>
      </p:sp>
      <p:sp>
        <p:nvSpPr>
          <p:cNvPr id="14366" name="文本框 16"/>
          <p:cNvSpPr txBox="1"/>
          <p:nvPr>
            <p:custDataLst>
              <p:tags r:id="rId10"/>
            </p:custDataLst>
          </p:nvPr>
        </p:nvSpPr>
        <p:spPr>
          <a:xfrm>
            <a:off x="4943475" y="6021705"/>
            <a:ext cx="1212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缩小</a:t>
            </a:r>
          </a:p>
        </p:txBody>
      </p:sp>
      <p:sp>
        <p:nvSpPr>
          <p:cNvPr id="39" name="文本框 38"/>
          <p:cNvSpPr txBox="1"/>
          <p:nvPr>
            <p:custDataLst>
              <p:tags r:id="rId1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六、巩固练习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63" grpId="0"/>
      <p:bldP spid="6" grpId="0"/>
      <p:bldP spid="14365" grpId="0"/>
      <p:bldP spid="1436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/>
          <p:nvPr>
            <p:custDataLst>
              <p:tags r:id="rId1"/>
            </p:custDataLst>
          </p:nvPr>
        </p:nvSpPr>
        <p:spPr>
          <a:xfrm>
            <a:off x="1847850" y="1851025"/>
            <a:ext cx="7848600" cy="18148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</a:t>
            </a:r>
          </a:p>
          <a:p>
            <a:endParaRPr lang="en-US" altLang="zh-CN" sz="280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557" name="矩形 12"/>
          <p:cNvSpPr/>
          <p:nvPr>
            <p:custDataLst>
              <p:tags r:id="rId2"/>
            </p:custDataLst>
          </p:nvPr>
        </p:nvSpPr>
        <p:spPr>
          <a:xfrm>
            <a:off x="1847850" y="1708150"/>
            <a:ext cx="8820150" cy="1706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13</a:t>
            </a:r>
            <a:r>
              <a:rPr lang="zh-CN" altLang="en-US" sz="280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、下列不属于透镜在日常生活中应用的是（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</a:p>
          <a:p>
            <a:pPr>
              <a:lnSpc>
                <a:spcPct val="125000"/>
              </a:lnSpc>
            </a:pP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80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照相机   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80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放大镜   </a:t>
            </a:r>
          </a:p>
          <a:p>
            <a:pPr>
              <a:lnSpc>
                <a:spcPct val="125000"/>
              </a:lnSpc>
            </a:pP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80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投影仪 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80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潜望镜</a:t>
            </a:r>
          </a:p>
        </p:txBody>
      </p:sp>
      <p:sp>
        <p:nvSpPr>
          <p:cNvPr id="14" name="TextBox 13"/>
          <p:cNvSpPr txBox="1"/>
          <p:nvPr>
            <p:custDataLst>
              <p:tags r:id="rId3"/>
            </p:custDataLst>
          </p:nvPr>
        </p:nvSpPr>
        <p:spPr>
          <a:xfrm>
            <a:off x="8975725" y="1830388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3559" name="Text Box 2"/>
          <p:cNvSpPr txBox="1"/>
          <p:nvPr>
            <p:custDataLst>
              <p:tags r:id="rId4"/>
            </p:custDataLst>
          </p:nvPr>
        </p:nvSpPr>
        <p:spPr>
          <a:xfrm>
            <a:off x="1919288" y="3724275"/>
            <a:ext cx="8424862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14</a:t>
            </a:r>
            <a:r>
              <a:rPr lang="zh-CN" altLang="en-US" sz="2800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、如图所示，</a:t>
            </a:r>
            <a:r>
              <a:rPr lang="en-US" altLang="zh-CN" sz="2800" i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</a:t>
            </a:r>
            <a:r>
              <a:rPr lang="en-US" altLang="zh-CN" sz="28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′</a:t>
            </a:r>
            <a:r>
              <a:rPr lang="zh-CN" altLang="en-US" sz="2800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是物体</a:t>
            </a:r>
            <a:r>
              <a:rPr lang="en-US" altLang="zh-CN" sz="2800" i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800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经过凸透镜所成的像，那么此图表示什么的成像示意图（      ） </a:t>
            </a:r>
          </a:p>
          <a:p>
            <a:pPr>
              <a:lnSpc>
                <a:spcPct val="125000"/>
              </a:lnSpc>
            </a:pPr>
            <a:r>
              <a:rPr lang="zh-CN" altLang="en-US" sz="2800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8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800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照相机 　　</a:t>
            </a:r>
            <a:r>
              <a:rPr lang="en-US" altLang="zh-CN" sz="28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8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800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放大镜</a:t>
            </a:r>
          </a:p>
          <a:p>
            <a:pPr>
              <a:lnSpc>
                <a:spcPct val="125000"/>
              </a:lnSpc>
            </a:pPr>
            <a:r>
              <a:rPr lang="zh-CN" altLang="en-US" sz="2800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8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8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800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幻灯机　 　</a:t>
            </a:r>
            <a:r>
              <a:rPr lang="en-US" altLang="zh-CN" sz="28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800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800">
                <a:solidFill>
                  <a:srgbClr val="0D0D0D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投影仪</a:t>
            </a:r>
          </a:p>
        </p:txBody>
      </p:sp>
      <p:pic>
        <p:nvPicPr>
          <p:cNvPr id="23560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442"/>
          <a:stretch>
            <a:fillRect/>
          </a:stretch>
        </p:blipFill>
        <p:spPr>
          <a:xfrm>
            <a:off x="6816725" y="4365625"/>
            <a:ext cx="35814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5"/>
          <p:cNvSpPr txBox="1"/>
          <p:nvPr>
            <p:custDataLst>
              <p:tags r:id="rId6"/>
            </p:custDataLst>
          </p:nvPr>
        </p:nvSpPr>
        <p:spPr>
          <a:xfrm>
            <a:off x="7086600" y="4349750"/>
            <a:ext cx="762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9" name="文本框 38"/>
          <p:cNvSpPr txBox="1"/>
          <p:nvPr>
            <p:custDataLst>
              <p:tags r:id="rId7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六、巩固练习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09320" y="1124585"/>
            <a:ext cx="10247630" cy="5505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3200" b="0" i="0" u="none" baseline="0">
                <a:solidFill>
                  <a:srgbClr val="000000"/>
                </a:solidFill>
                <a:effectLst/>
                <a:latin typeface="Calibri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sz="2800" b="0" i="0" u="none" baseline="0">
                <a:solidFill>
                  <a:srgbClr val="000000"/>
                </a:solidFill>
                <a:effectLst/>
                <a:latin typeface="Calibri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baseline="0">
                <a:solidFill>
                  <a:srgbClr val="000000"/>
                </a:solidFill>
                <a:effectLst/>
                <a:latin typeface="Calibri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sz="2000" b="0" i="0" u="none" baseline="0">
                <a:solidFill>
                  <a:srgbClr val="000000"/>
                </a:solidFill>
                <a:effectLst/>
                <a:latin typeface="Calibri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sz="2000" b="0" i="0" u="none" baseline="0">
                <a:solidFill>
                  <a:srgbClr val="000000"/>
                </a:solidFill>
                <a:effectLst/>
                <a:latin typeface="Calibri"/>
                <a:ea typeface="宋体" panose="02010600030101010101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sz="2800">
                <a:latin typeface="楷体" panose="02010609060101010101" charset="-122"/>
                <a:ea typeface="楷体" panose="02010609060101010101" charset="-122"/>
              </a:rPr>
              <a:t>15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、用圆形的鱼缸或透明的罐头瓶养鱼，从侧面观赏缸内的鱼，你看到的那条鱼是（     ）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A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．实物 　　　　　　　　　　   　</a:t>
            </a:r>
          </a:p>
          <a:p>
            <a:pPr>
              <a:lnSpc>
                <a:spcPct val="120000"/>
              </a:lnSpc>
              <a:buNone/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B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．等大的实像 </a:t>
            </a:r>
          </a:p>
          <a:p>
            <a:pPr>
              <a:lnSpc>
                <a:spcPct val="120000"/>
              </a:lnSpc>
              <a:buNone/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C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．放大的实像　　　　　　　　     </a:t>
            </a:r>
          </a:p>
          <a:p>
            <a:pPr>
              <a:lnSpc>
                <a:spcPct val="120000"/>
              </a:lnSpc>
              <a:buNone/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D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．放大的虚像</a:t>
            </a:r>
          </a:p>
        </p:txBody>
      </p:sp>
      <p:sp>
        <p:nvSpPr>
          <p:cNvPr id="39939" name="Text Box 3"/>
          <p:cNvSpPr/>
          <p:nvPr>
            <p:custDataLst>
              <p:tags r:id="rId2"/>
            </p:custDataLst>
          </p:nvPr>
        </p:nvSpPr>
        <p:spPr>
          <a:xfrm>
            <a:off x="4583113" y="1700848"/>
            <a:ext cx="8286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文本框 38"/>
          <p:cNvSpPr txBox="1"/>
          <p:nvPr>
            <p:custDataLst>
              <p:tags r:id="rId3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六、巩固练习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一、放大镜</a:t>
            </a:r>
          </a:p>
        </p:txBody>
      </p:sp>
      <p:pic>
        <p:nvPicPr>
          <p:cNvPr id="73736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 t="23433" b="7940"/>
          <a:stretch>
            <a:fillRect/>
          </a:stretch>
        </p:blipFill>
        <p:spPr bwMode="auto">
          <a:xfrm>
            <a:off x="4224020" y="2060575"/>
            <a:ext cx="3750945" cy="277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5" name="文本框 2"/>
          <p:cNvSpPr txBox="1"/>
          <p:nvPr>
            <p:custDataLst>
              <p:tags r:id="rId3"/>
            </p:custDataLst>
          </p:nvPr>
        </p:nvSpPr>
        <p:spPr>
          <a:xfrm>
            <a:off x="2330450" y="5300980"/>
            <a:ext cx="7531100" cy="1245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特点：</a:t>
            </a:r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放大镜成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正立放大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虚像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solidFill>
                <a:srgbClr val="0D0D0D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</a:pP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2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像与物体位于凸透镜的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同侧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solidFill>
                <a:schemeClr val="tx2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一、放大镜</a:t>
            </a: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6168272" y="1756141"/>
            <a:ext cx="3117364" cy="2523306"/>
            <a:chOff x="4749084" y="2761463"/>
            <a:chExt cx="3117364" cy="2523306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49084" y="3498135"/>
              <a:ext cx="1971504" cy="1786634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>
              <p:custDataLst>
                <p:tags r:id="rId8"/>
              </p:custDataLst>
            </p:nvPr>
          </p:nvCxnSpPr>
          <p:spPr>
            <a:xfrm flipV="1">
              <a:off x="5734836" y="3111292"/>
              <a:ext cx="732871" cy="657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6422389" y="2761463"/>
              <a:ext cx="1444059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b="1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凸透镜</a:t>
              </a:r>
            </a:p>
          </p:txBody>
        </p:sp>
        <p:cxnSp>
          <p:nvCxnSpPr>
            <p:cNvPr id="10" name="直接连接符 9"/>
            <p:cNvCxnSpPr/>
            <p:nvPr>
              <p:custDataLst>
                <p:tags r:id="rId10"/>
              </p:custDataLst>
            </p:nvPr>
          </p:nvCxnSpPr>
          <p:spPr>
            <a:xfrm flipV="1">
              <a:off x="5914755" y="3975181"/>
              <a:ext cx="565170" cy="4615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6410155" y="3573856"/>
              <a:ext cx="14440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b="1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水银柱</a:t>
              </a:r>
            </a:p>
          </p:txBody>
        </p:sp>
      </p:grpSp>
      <p:grpSp>
        <p:nvGrpSpPr>
          <p:cNvPr id="23559" name="组合 23558"/>
          <p:cNvGrpSpPr/>
          <p:nvPr>
            <p:custDataLst>
              <p:tags r:id="rId3"/>
            </p:custDataLst>
          </p:nvPr>
        </p:nvGrpSpPr>
        <p:grpSpPr>
          <a:xfrm>
            <a:off x="2567940" y="1981835"/>
            <a:ext cx="3254375" cy="2320925"/>
            <a:chOff x="2653" y="2864"/>
            <a:chExt cx="2722" cy="1224"/>
          </a:xfrm>
        </p:grpSpPr>
        <p:pic>
          <p:nvPicPr>
            <p:cNvPr id="73734" name="Picture 6" descr="http://epaper.gxnews.com.cn/jb/res/1/20110121/79071295594921062.jp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/>
            <a:srcRect t="34308" r="573" b="34923"/>
            <a:stretch>
              <a:fillRect/>
            </a:stretch>
          </p:blipFill>
          <p:spPr bwMode="auto">
            <a:xfrm>
              <a:off x="2653" y="2886"/>
              <a:ext cx="2722" cy="1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464" name="图片 23560" descr="DSCF260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2653" y="2864"/>
              <a:ext cx="2722" cy="122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15" name="文本框 2"/>
          <p:cNvSpPr txBox="1"/>
          <p:nvPr>
            <p:custDataLst>
              <p:tags r:id="rId4"/>
            </p:custDataLst>
          </p:nvPr>
        </p:nvSpPr>
        <p:spPr>
          <a:xfrm>
            <a:off x="2330450" y="5300980"/>
            <a:ext cx="7531100" cy="1245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特点：</a:t>
            </a:r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放大镜成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正立放大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虚像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solidFill>
                <a:srgbClr val="0D0D0D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</a:pP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2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像与物体位于凸透镜的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同侧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solidFill>
                <a:schemeClr val="tx2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一、放大镜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 b="12955"/>
          <a:stretch>
            <a:fillRect/>
          </a:stretch>
        </p:blipFill>
        <p:spPr bwMode="auto">
          <a:xfrm>
            <a:off x="2569528" y="1700530"/>
            <a:ext cx="3173413" cy="25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55728" y="1700530"/>
            <a:ext cx="3335337" cy="2608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文本框 2"/>
          <p:cNvSpPr txBox="1"/>
          <p:nvPr>
            <p:custDataLst>
              <p:tags r:id="rId4"/>
            </p:custDataLst>
          </p:nvPr>
        </p:nvSpPr>
        <p:spPr>
          <a:xfrm>
            <a:off x="2330450" y="5300980"/>
            <a:ext cx="7531100" cy="1245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特点：</a:t>
            </a:r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放大镜成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正立放大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虚像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solidFill>
                <a:srgbClr val="0D0D0D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</a:pP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2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像与物体位于凸透镜的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同侧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solidFill>
                <a:schemeClr val="tx2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2309938" y="1372593"/>
            <a:ext cx="39921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eaLnBrk="1" hangingPunct="1"/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透过水滴看世界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23218" y="1664599"/>
            <a:ext cx="3551851" cy="234703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756242" y="3367096"/>
            <a:ext cx="3144842" cy="23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1964634" y="12749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eaLnBrk="1" hangingPunct="1"/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胶片照相机</a:t>
            </a:r>
          </a:p>
        </p:txBody>
      </p:sp>
      <p:grpSp>
        <p:nvGrpSpPr>
          <p:cNvPr id="4" name="Group 3"/>
          <p:cNvGrpSpPr/>
          <p:nvPr>
            <p:custDataLst>
              <p:tags r:id="rId2"/>
            </p:custDataLst>
          </p:nvPr>
        </p:nvGrpSpPr>
        <p:grpSpPr>
          <a:xfrm>
            <a:off x="2822552" y="2004501"/>
            <a:ext cx="6452814" cy="3597105"/>
            <a:chOff x="339" y="300"/>
            <a:chExt cx="4916" cy="2684"/>
          </a:xfrm>
        </p:grpSpPr>
        <p:pic>
          <p:nvPicPr>
            <p:cNvPr id="6" name="Picture 4" descr="6608733_172611334000_2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1860" y="1426"/>
              <a:ext cx="1906" cy="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534" y="1706"/>
              <a:ext cx="428" cy="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folHlink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folHlink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folHlink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folHlink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folHlink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folHlink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folHlink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folHlink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folHlink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en-US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8" descr="w0k467ap524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339" y="546"/>
              <a:ext cx="1996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userid329097time20120914030438at31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3940" y="300"/>
              <a:ext cx="1315" cy="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7914222" y="3084313"/>
            <a:ext cx="591014" cy="10036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8094928" y="2453071"/>
            <a:ext cx="345688" cy="274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35280" y="404495"/>
            <a:ext cx="425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二、照相机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djZjE0YjU1ZDI3OGZkOTE5NTFiYWIzZGVjZDc5Z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7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7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7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7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7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9"/>
  <p:tag name="KSO_WM_DIAGRAM_VIRTUALLY_FRAME" val="{&quot;height&quot;:368.4750393700788,&quot;left&quot;:131.3750393700787,&quot;top&quot;:66.5,&quot;width&quot;:705.8749606299214}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0"/>
  <p:tag name="KSO_WM_DIAGRAM_VIRTUALLY_FRAME" val="{&quot;height&quot;:368.4750393700788,&quot;left&quot;:131.3750393700787,&quot;top&quot;:66.5,&quot;width&quot;:705.8749606299214}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4"/>
  <p:tag name="KSO_WM_DIAGRAM_VIRTUALLY_FRAME" val="{&quot;height&quot;:368.4750393700788,&quot;left&quot;:131.3750393700787,&quot;top&quot;:66.5,&quot;width&quot;:705.8749606299214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9"/>
  <p:tag name="KSO_WM_DIAGRAM_VIRTUALLY_FRAME" val="{&quot;height&quot;:368.4750393700788,&quot;left&quot;:131.3750393700787,&quot;top&quot;:66.5,&quot;width&quot;:705.8749606299214}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0"/>
  <p:tag name="KSO_WM_DIAGRAM_VIRTUALLY_FRAME" val="{&quot;height&quot;:368.4750393700788,&quot;left&quot;:131.3750393700787,&quot;top&quot;:66.5,&quot;width&quot;:705.8749606299214}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4"/>
  <p:tag name="KSO_WM_DIAGRAM_VIRTUALLY_FRAME" val="{&quot;height&quot;:368.4750393700788,&quot;left&quot;:131.3750393700787,&quot;top&quot;:66.5,&quot;width&quot;:705.8749606299214}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5"/>
  <p:tag name="KSO_WM_DIAGRAM_VIRTUALLY_FRAME" val="{&quot;height&quot;:368.4750393700788,&quot;left&quot;:131.3750393700787,&quot;top&quot;:66.5,&quot;width&quot;:705.8749606299214}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9"/>
  <p:tag name="KSO_WM_DIAGRAM_VIRTUALLY_FRAME" val="{&quot;height&quot;:368.4750393700788,&quot;left&quot;:131.3750393700787,&quot;top&quot;:66.5,&quot;width&quot;:705.8749606299214}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0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4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7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9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6"/>
  <p:tag name="KSO_WM_DIAGRAM_VIRTUALLY_FRAME" val="{&quot;height&quot;:368.4750393700788,&quot;left&quot;:131.3750393700787,&quot;top&quot;:66.5,&quot;width&quot;:705.8749606299214}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7"/>
  <p:tag name="KSO_WM_DIAGRAM_VIRTUALLY_FRAME" val="{&quot;height&quot;:368.4750393700788,&quot;left&quot;:131.3750393700787,&quot;top&quot;:66.5,&quot;width&quot;:705.8749606299214}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8"/>
  <p:tag name="KSO_WM_DIAGRAM_VIRTUALLY_FRAME" val="{&quot;height&quot;:368.4750393700788,&quot;left&quot;:131.3750393700787,&quot;top&quot;:66.5,&quot;width&quot;:705.874960629921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1"/>
  <p:tag name="KSO_WM_DIAGRAM_VIRTUALLY_FRAME" val="{&quot;height&quot;:368.4750393700788,&quot;left&quot;:131.3750393700787,&quot;top&quot;:66.5,&quot;width&quot;:705.8749606299214}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2"/>
  <p:tag name="KSO_WM_DIAGRAM_VIRTUALLY_FRAME" val="{&quot;height&quot;:368.4750393700788,&quot;left&quot;:131.3750393700787,&quot;top&quot;:66.5,&quot;width&quot;:705.8749606299214}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3"/>
  <p:tag name="KSO_WM_DIAGRAM_VIRTUALLY_FRAME" val="{&quot;height&quot;:368.4750393700788,&quot;left&quot;:131.3750393700787,&quot;top&quot;:66.5,&quot;width&quot;:705.8749606299214}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5"/>
  <p:tag name="KSO_WM_DIAGRAM_VIRTUALLY_FRAME" val="{&quot;height&quot;:368.4750393700788,&quot;left&quot;:131.3750393700787,&quot;top&quot;:66.5,&quot;width&quot;:705.8749606299214}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5"/>
  <p:tag name="KSO_WM_DIAGRAM_VIRTUALLY_FRAME" val="{&quot;height&quot;:368.4750393700788,&quot;left&quot;:131.3750393700787,&quot;top&quot;:66.5,&quot;width&quot;:705.8749606299214}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6"/>
  <p:tag name="KSO_WM_DIAGRAM_VIRTUALLY_FRAME" val="{&quot;height&quot;:368.4750393700788,&quot;left&quot;:131.3750393700787,&quot;top&quot;:66.5,&quot;width&quot;:705.8749606299214}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7"/>
  <p:tag name="KSO_WM_DIAGRAM_VIRTUALLY_FRAME" val="{&quot;height&quot;:368.4750393700788,&quot;left&quot;:131.3750393700787,&quot;top&quot;:66.5,&quot;width&quot;:705.8749606299214}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8"/>
  <p:tag name="KSO_WM_DIAGRAM_VIRTUALLY_FRAME" val="{&quot;height&quot;:368.4750393700788,&quot;left&quot;:131.3750393700787,&quot;top&quot;:66.5,&quot;width&quot;:705.8749606299214}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7"/>
  <p:tag name="KSO_WM_DIAGRAM_VIRTUALLY_FRAME" val="{&quot;height&quot;:368.4750393700788,&quot;left&quot;:131.3750393700787,&quot;top&quot;:66.5,&quot;width&quot;:705.8749606299214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2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9"/>
  <p:tag name="KSO_WM_DIAGRAM_VIRTUALLY_FRAME" val="{&quot;height&quot;:368.4750393700788,&quot;left&quot;:131.3750393700787,&quot;top&quot;:66.5,&quot;width&quot;:705.8749606299214}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0"/>
  <p:tag name="KSO_WM_DIAGRAM_VIRTUALLY_FRAME" val="{&quot;height&quot;:368.4750393700788,&quot;left&quot;:131.3750393700787,&quot;top&quot;:66.5,&quot;width&quot;:705.8749606299214}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1"/>
  <p:tag name="KSO_WM_DIAGRAM_VIRTUALLY_FRAME" val="{&quot;height&quot;:368.4750393700788,&quot;left&quot;:131.3750393700787,&quot;top&quot;:66.5,&quot;width&quot;:705.8749606299214}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2"/>
  <p:tag name="KSO_WM_DIAGRAM_VIRTUALLY_FRAME" val="{&quot;height&quot;:368.4750393700788,&quot;left&quot;:131.3750393700787,&quot;top&quot;:66.5,&quot;width&quot;:705.8749606299214}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3"/>
  <p:tag name="KSO_WM_DIAGRAM_VIRTUALLY_FRAME" val="{&quot;height&quot;:368.4750393700788,&quot;left&quot;:131.3750393700787,&quot;top&quot;:66.5,&quot;width&quot;:705.8749606299214}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4"/>
  <p:tag name="KSO_WM_DIAGRAM_VIRTUALLY_FRAME" val="{&quot;height&quot;:368.4750393700788,&quot;left&quot;:131.3750393700787,&quot;top&quot;:66.5,&quot;width&quot;:705.8749606299214}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1"/>
  <p:tag name="KSO_WM_DIAGRAM_VIRTUALLY_FRAME" val="{&quot;height&quot;:368.4750393700788,&quot;left&quot;:131.3750393700787,&quot;top&quot;:66.5,&quot;width&quot;:705.8749606299214}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2"/>
  <p:tag name="KSO_WM_DIAGRAM_VIRTUALLY_FRAME" val="{&quot;height&quot;:368.4750393700788,&quot;left&quot;:131.3750393700787,&quot;top&quot;:66.5,&quot;width&quot;:705.8749606299214}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3"/>
  <p:tag name="KSO_WM_DIAGRAM_VIRTUALLY_FRAME" val="{&quot;height&quot;:368.4750393700788,&quot;left&quot;:131.3750393700787,&quot;top&quot;:66.5,&quot;width&quot;:705.8749606299214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4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6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5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6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8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9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2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3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7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4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8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9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0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3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6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7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3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7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0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2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9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0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2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8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0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0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2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6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7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8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5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6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3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0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5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7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0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9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2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3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4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0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8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5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3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4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7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0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2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9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7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8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9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0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2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3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3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7"/>
</p:tagLst>
</file>

<file path=ppt/theme/theme1.xml><?xml version="1.0" encoding="utf-8"?>
<a:theme xmlns:a="http://schemas.openxmlformats.org/drawingml/2006/main" name="初中物理教研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Times New Roman"/>
        <a:ea typeface="Times New Roman"/>
        <a:cs typeface="Arial"/>
      </a:majorFont>
      <a:minorFont>
        <a:latin typeface="Times New Roman"/>
        <a:ea typeface="Times New Roma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初中物理教研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Times New Roman"/>
        <a:ea typeface="Times New Roman"/>
        <a:cs typeface="Arial"/>
      </a:majorFont>
      <a:minorFont>
        <a:latin typeface="Times New Roman"/>
        <a:ea typeface="Times New Roma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1958</Words>
  <Application>Microsoft Office PowerPoint</Application>
  <PresentationFormat>宽屏</PresentationFormat>
  <Paragraphs>290</Paragraphs>
  <Slides>48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48</vt:i4>
      </vt:variant>
    </vt:vector>
  </HeadingPairs>
  <TitlesOfParts>
    <vt:vector size="59" baseType="lpstr">
      <vt:lpstr>黑体</vt:lpstr>
      <vt:lpstr>华文楷体</vt:lpstr>
      <vt:lpstr>楷体</vt:lpstr>
      <vt:lpstr>楷体_GB2312</vt:lpstr>
      <vt:lpstr>隶书</vt:lpstr>
      <vt:lpstr>Arial</vt:lpstr>
      <vt:lpstr>Calibri</vt:lpstr>
      <vt:lpstr>Times New Roman</vt:lpstr>
      <vt:lpstr>Wingdings</vt:lpstr>
      <vt:lpstr>初中物理教研</vt:lpstr>
      <vt:lpstr>2_初中物理教研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照相机成像原理</vt:lpstr>
      <vt:lpstr>照相机成像原理</vt:lpstr>
      <vt:lpstr>照相机成像特点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2024-10-12T11:24:04Z</cp:lastPrinted>
  <dcterms:created xsi:type="dcterms:W3CDTF">2024-10-12T11:24:04Z</dcterms:created>
  <dcterms:modified xsi:type="dcterms:W3CDTF">2024-10-05T01:39:05Z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