
<file path=[Content_Types].xml><?xml version="1.0" encoding="utf-8"?>
<Types xmlns="http://schemas.openxmlformats.org/package/2006/content-types">
  <Default Extension="jpeg" ContentType="image/jpeg"/>
  <Default Extension="vml" ContentType="application/vnd.openxmlformats-officedocument.vmlDrawing"/>
  <Default Extension="bin" ContentType="application/vnd.openxmlformats-officedocument.oleObject"/>
  <Default Extension="png" ContentType="image/png"/>
  <Default Extension="tiff" ContentType="image/tiff"/>
  <Default Extension="wmf" ContentType="image/x-w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8" r:id="rId3"/>
    <p:sldId id="259" r:id="rId4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0" Type="http://schemas.openxmlformats.org/officeDocument/2006/relationships/tableStyles" Target="tableStyles.xml"/><Relationship Id="rId6" Type="http://schemas.openxmlformats.org/officeDocument/2006/relationships/slide" Target="slides/slide3.xml"/><Relationship Id="rId59" Type="http://schemas.openxmlformats.org/officeDocument/2006/relationships/viewProps" Target="viewProps.xml"/><Relationship Id="rId58" Type="http://schemas.openxmlformats.org/officeDocument/2006/relationships/presProps" Target="presProps.xml"/><Relationship Id="rId57" Type="http://schemas.openxmlformats.org/officeDocument/2006/relationships/slide" Target="slides/slide54.xml"/><Relationship Id="rId56" Type="http://schemas.openxmlformats.org/officeDocument/2006/relationships/slide" Target="slides/slide53.xml"/><Relationship Id="rId55" Type="http://schemas.openxmlformats.org/officeDocument/2006/relationships/slide" Target="slides/slide52.xml"/><Relationship Id="rId54" Type="http://schemas.openxmlformats.org/officeDocument/2006/relationships/slide" Target="slides/slide51.xml"/><Relationship Id="rId53" Type="http://schemas.openxmlformats.org/officeDocument/2006/relationships/slide" Target="slides/slide50.xml"/><Relationship Id="rId52" Type="http://schemas.openxmlformats.org/officeDocument/2006/relationships/slide" Target="slides/slide49.xml"/><Relationship Id="rId51" Type="http://schemas.openxmlformats.org/officeDocument/2006/relationships/slide" Target="slides/slide48.xml"/><Relationship Id="rId50" Type="http://schemas.openxmlformats.org/officeDocument/2006/relationships/slide" Target="slides/slide47.xml"/><Relationship Id="rId5" Type="http://schemas.openxmlformats.org/officeDocument/2006/relationships/notesMaster" Target="notesMasters/notesMaster1.xml"/><Relationship Id="rId49" Type="http://schemas.openxmlformats.org/officeDocument/2006/relationships/slide" Target="slides/slide46.xml"/><Relationship Id="rId48" Type="http://schemas.openxmlformats.org/officeDocument/2006/relationships/slide" Target="slides/slide45.xml"/><Relationship Id="rId47" Type="http://schemas.openxmlformats.org/officeDocument/2006/relationships/slide" Target="slides/slide44.xml"/><Relationship Id="rId46" Type="http://schemas.openxmlformats.org/officeDocument/2006/relationships/slide" Target="slides/slide43.xml"/><Relationship Id="rId45" Type="http://schemas.openxmlformats.org/officeDocument/2006/relationships/slide" Target="slides/slide42.xml"/><Relationship Id="rId44" Type="http://schemas.openxmlformats.org/officeDocument/2006/relationships/slide" Target="slides/slide41.xml"/><Relationship Id="rId43" Type="http://schemas.openxmlformats.org/officeDocument/2006/relationships/slide" Target="slides/slide40.xml"/><Relationship Id="rId42" Type="http://schemas.openxmlformats.org/officeDocument/2006/relationships/slide" Target="slides/slide39.xml"/><Relationship Id="rId41" Type="http://schemas.openxmlformats.org/officeDocument/2006/relationships/slide" Target="slides/slide38.xml"/><Relationship Id="rId40" Type="http://schemas.openxmlformats.org/officeDocument/2006/relationships/slide" Target="slides/slide37.xml"/><Relationship Id="rId4" Type="http://schemas.openxmlformats.org/officeDocument/2006/relationships/slide" Target="slides/slide2.xml"/><Relationship Id="rId39" Type="http://schemas.openxmlformats.org/officeDocument/2006/relationships/slide" Target="slides/slide36.xml"/><Relationship Id="rId38" Type="http://schemas.openxmlformats.org/officeDocument/2006/relationships/slide" Target="slides/slide35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image" Target="../media/image3.wmf"/><Relationship Id="rId1" Type="http://schemas.openxmlformats.org/officeDocument/2006/relationships/image" Target="../media/image2.wmf"/></Relationships>
</file>

<file path=ppt/drawings/_rels/vmlDrawing10.vml.rels><?xml version="1.0" encoding="UTF-8" standalone="yes"?>
<Relationships xmlns="http://schemas.openxmlformats.org/package/2006/relationships"><Relationship Id="rId3" Type="http://schemas.openxmlformats.org/officeDocument/2006/relationships/image" Target="../media/image72.wmf"/><Relationship Id="rId2" Type="http://schemas.openxmlformats.org/officeDocument/2006/relationships/image" Target="../media/image71.wmf"/><Relationship Id="rId1" Type="http://schemas.openxmlformats.org/officeDocument/2006/relationships/image" Target="../media/image70.wmf"/></Relationships>
</file>

<file path=ppt/drawings/_rels/vmlDrawing11.vml.rels><?xml version="1.0" encoding="UTF-8" standalone="yes"?>
<Relationships xmlns="http://schemas.openxmlformats.org/package/2006/relationships"><Relationship Id="rId4" Type="http://schemas.openxmlformats.org/officeDocument/2006/relationships/image" Target="../media/image80.wmf"/><Relationship Id="rId3" Type="http://schemas.openxmlformats.org/officeDocument/2006/relationships/image" Target="../media/image79.wmf"/><Relationship Id="rId2" Type="http://schemas.openxmlformats.org/officeDocument/2006/relationships/image" Target="../media/image78.wmf"/><Relationship Id="rId1" Type="http://schemas.openxmlformats.org/officeDocument/2006/relationships/image" Target="../media/image77.wmf"/></Relationships>
</file>

<file path=ppt/drawings/_rels/vmlDrawing12.vml.rels><?xml version="1.0" encoding="UTF-8" standalone="yes"?>
<Relationships xmlns="http://schemas.openxmlformats.org/package/2006/relationships"><Relationship Id="rId4" Type="http://schemas.openxmlformats.org/officeDocument/2006/relationships/image" Target="../media/image85.wmf"/><Relationship Id="rId3" Type="http://schemas.openxmlformats.org/officeDocument/2006/relationships/image" Target="../media/image84.wmf"/><Relationship Id="rId2" Type="http://schemas.openxmlformats.org/officeDocument/2006/relationships/image" Target="../media/image83.wmf"/><Relationship Id="rId1" Type="http://schemas.openxmlformats.org/officeDocument/2006/relationships/image" Target="../media/image82.wmf"/></Relationships>
</file>

<file path=ppt/drawings/_rels/vmlDrawing13.vml.rels><?xml version="1.0" encoding="UTF-8" standalone="yes"?>
<Relationships xmlns="http://schemas.openxmlformats.org/package/2006/relationships"><Relationship Id="rId9" Type="http://schemas.openxmlformats.org/officeDocument/2006/relationships/image" Target="../media/image94.wmf"/><Relationship Id="rId8" Type="http://schemas.openxmlformats.org/officeDocument/2006/relationships/image" Target="../media/image93.wmf"/><Relationship Id="rId7" Type="http://schemas.openxmlformats.org/officeDocument/2006/relationships/image" Target="../media/image92.wmf"/><Relationship Id="rId6" Type="http://schemas.openxmlformats.org/officeDocument/2006/relationships/image" Target="../media/image91.wmf"/><Relationship Id="rId5" Type="http://schemas.openxmlformats.org/officeDocument/2006/relationships/image" Target="../media/image79.wmf"/><Relationship Id="rId4" Type="http://schemas.openxmlformats.org/officeDocument/2006/relationships/image" Target="../media/image90.wmf"/><Relationship Id="rId3" Type="http://schemas.openxmlformats.org/officeDocument/2006/relationships/image" Target="../media/image89.wmf"/><Relationship Id="rId2" Type="http://schemas.openxmlformats.org/officeDocument/2006/relationships/image" Target="../media/image88.wmf"/><Relationship Id="rId1" Type="http://schemas.openxmlformats.org/officeDocument/2006/relationships/image" Target="../media/image87.wmf"/></Relationships>
</file>

<file path=ppt/drawings/_rels/vmlDrawing14.vml.rels><?xml version="1.0" encoding="UTF-8" standalone="yes"?>
<Relationships xmlns="http://schemas.openxmlformats.org/package/2006/relationships"><Relationship Id="rId4" Type="http://schemas.openxmlformats.org/officeDocument/2006/relationships/image" Target="../media/image99.wmf"/><Relationship Id="rId3" Type="http://schemas.openxmlformats.org/officeDocument/2006/relationships/image" Target="../media/image98.wmf"/><Relationship Id="rId2" Type="http://schemas.openxmlformats.org/officeDocument/2006/relationships/image" Target="../media/image79.wmf"/><Relationship Id="rId1" Type="http://schemas.openxmlformats.org/officeDocument/2006/relationships/image" Target="../media/image97.wmf"/></Relationships>
</file>

<file path=ppt/drawings/_rels/vmlDrawing15.vml.rels><?xml version="1.0" encoding="UTF-8" standalone="yes"?>
<Relationships xmlns="http://schemas.openxmlformats.org/package/2006/relationships"><Relationship Id="rId5" Type="http://schemas.openxmlformats.org/officeDocument/2006/relationships/image" Target="../media/image105.wmf"/><Relationship Id="rId4" Type="http://schemas.openxmlformats.org/officeDocument/2006/relationships/image" Target="../media/image104.wmf"/><Relationship Id="rId3" Type="http://schemas.openxmlformats.org/officeDocument/2006/relationships/image" Target="../media/image103.wmf"/><Relationship Id="rId2" Type="http://schemas.openxmlformats.org/officeDocument/2006/relationships/image" Target="../media/image102.wmf"/><Relationship Id="rId1" Type="http://schemas.openxmlformats.org/officeDocument/2006/relationships/image" Target="../media/image101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wmf"/></Relationships>
</file>

<file path=ppt/drawings/_rels/vmlDrawing5.vml.rels><?xml version="1.0" encoding="UTF-8" standalone="yes"?>
<Relationships xmlns="http://schemas.openxmlformats.org/package/2006/relationships"><Relationship Id="rId5" Type="http://schemas.openxmlformats.org/officeDocument/2006/relationships/image" Target="../media/image28.wmf"/><Relationship Id="rId4" Type="http://schemas.openxmlformats.org/officeDocument/2006/relationships/image" Target="../media/image27.wmf"/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/Relationships>
</file>

<file path=ppt/drawings/_rels/vmlDrawing6.vml.rels><?xml version="1.0" encoding="UTF-8" standalone="yes"?>
<Relationships xmlns="http://schemas.openxmlformats.org/package/2006/relationships"><Relationship Id="rId4" Type="http://schemas.openxmlformats.org/officeDocument/2006/relationships/image" Target="../media/image36.wmf"/><Relationship Id="rId3" Type="http://schemas.openxmlformats.org/officeDocument/2006/relationships/image" Target="../media/image35.wmf"/><Relationship Id="rId2" Type="http://schemas.openxmlformats.org/officeDocument/2006/relationships/image" Target="../media/image34.wmf"/><Relationship Id="rId1" Type="http://schemas.openxmlformats.org/officeDocument/2006/relationships/image" Target="../media/image33.wmf"/></Relationships>
</file>

<file path=ppt/drawings/_rels/vmlDrawing7.vml.rels><?xml version="1.0" encoding="UTF-8" standalone="yes"?>
<Relationships xmlns="http://schemas.openxmlformats.org/package/2006/relationships"><Relationship Id="rId9" Type="http://schemas.openxmlformats.org/officeDocument/2006/relationships/image" Target="../media/image46.wmf"/><Relationship Id="rId8" Type="http://schemas.openxmlformats.org/officeDocument/2006/relationships/image" Target="../media/image45.wmf"/><Relationship Id="rId7" Type="http://schemas.openxmlformats.org/officeDocument/2006/relationships/image" Target="../media/image44.wmf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image" Target="../media/image41.wmf"/><Relationship Id="rId3" Type="http://schemas.openxmlformats.org/officeDocument/2006/relationships/image" Target="../media/image40.wmf"/><Relationship Id="rId2" Type="http://schemas.openxmlformats.org/officeDocument/2006/relationships/image" Target="../media/image39.wmf"/><Relationship Id="rId10" Type="http://schemas.openxmlformats.org/officeDocument/2006/relationships/image" Target="../media/image47.wmf"/><Relationship Id="rId1" Type="http://schemas.openxmlformats.org/officeDocument/2006/relationships/image" Target="../media/image38.wmf"/></Relationships>
</file>

<file path=ppt/drawings/_rels/vmlDrawing8.vml.rels><?xml version="1.0" encoding="UTF-8" standalone="yes"?>
<Relationships xmlns="http://schemas.openxmlformats.org/package/2006/relationships"><Relationship Id="rId9" Type="http://schemas.openxmlformats.org/officeDocument/2006/relationships/image" Target="../media/image57.wmf"/><Relationship Id="rId8" Type="http://schemas.openxmlformats.org/officeDocument/2006/relationships/image" Target="../media/image56.wmf"/><Relationship Id="rId7" Type="http://schemas.openxmlformats.org/officeDocument/2006/relationships/image" Target="../media/image55.wmf"/><Relationship Id="rId6" Type="http://schemas.openxmlformats.org/officeDocument/2006/relationships/image" Target="../media/image54.wmf"/><Relationship Id="rId5" Type="http://schemas.openxmlformats.org/officeDocument/2006/relationships/image" Target="../media/image53.wmf"/><Relationship Id="rId4" Type="http://schemas.openxmlformats.org/officeDocument/2006/relationships/image" Target="../media/image52.wmf"/><Relationship Id="rId3" Type="http://schemas.openxmlformats.org/officeDocument/2006/relationships/image" Target="../media/image51.wmf"/><Relationship Id="rId2" Type="http://schemas.openxmlformats.org/officeDocument/2006/relationships/image" Target="../media/image50.wmf"/><Relationship Id="rId12" Type="http://schemas.openxmlformats.org/officeDocument/2006/relationships/image" Target="../media/image60.wmf"/><Relationship Id="rId11" Type="http://schemas.openxmlformats.org/officeDocument/2006/relationships/image" Target="../media/image59.wmf"/><Relationship Id="rId10" Type="http://schemas.openxmlformats.org/officeDocument/2006/relationships/image" Target="../media/image58.wmf"/><Relationship Id="rId1" Type="http://schemas.openxmlformats.org/officeDocument/2006/relationships/image" Target="../media/image49.wmf"/></Relationships>
</file>

<file path=ppt/drawings/_rels/vmlDrawing9.vml.rels><?xml version="1.0" encoding="UTF-8" standalone="yes"?>
<Relationships xmlns="http://schemas.openxmlformats.org/package/2006/relationships"><Relationship Id="rId7" Type="http://schemas.openxmlformats.org/officeDocument/2006/relationships/image" Target="../media/image68.wmf"/><Relationship Id="rId6" Type="http://schemas.openxmlformats.org/officeDocument/2006/relationships/image" Target="../media/image67.wmf"/><Relationship Id="rId5" Type="http://schemas.openxmlformats.org/officeDocument/2006/relationships/image" Target="../media/image66.wmf"/><Relationship Id="rId4" Type="http://schemas.openxmlformats.org/officeDocument/2006/relationships/image" Target="../media/image65.wmf"/><Relationship Id="rId3" Type="http://schemas.openxmlformats.org/officeDocument/2006/relationships/image" Target="../media/image64.wmf"/><Relationship Id="rId2" Type="http://schemas.openxmlformats.org/officeDocument/2006/relationships/image" Target="../media/image63.wmf"/><Relationship Id="rId1" Type="http://schemas.openxmlformats.org/officeDocument/2006/relationships/image" Target="../media/image6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6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7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2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5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6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7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8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9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2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3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4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5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6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7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8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9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0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2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3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4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/>
          <p:nvPr>
            <p:ph type="sldImg" idx="2"/>
          </p:nvPr>
        </p:nvSpPr>
        <p:spPr/>
      </p:sp>
      <p:sp>
        <p:nvSpPr>
          <p:cNvPr id="3" name="文本占位符 2"/>
          <p:cNvSpPr/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r>
              <a:rPr lang="zh-CN" altLang="en-US" dirty="0"/>
              <a:t>31. 解：(1)水箱中水吸收的热量：</a:t>
            </a:r>
            <a:endParaRPr lang="zh-CN" altLang="en-US" dirty="0"/>
          </a:p>
          <a:p>
            <a:pPr lvl="0"/>
            <a:r>
              <a:rPr lang="zh-CN" altLang="en-US" dirty="0"/>
              <a:t>Q吸＝c水m(t－t0)＝4.2×103 J/(kg·℃)×9 kg×(70 ℃－20 ℃)＝1.89×106 J</a:t>
            </a:r>
            <a:endParaRPr lang="zh-CN" altLang="en-US" dirty="0"/>
          </a:p>
          <a:p>
            <a:pPr lvl="0"/>
            <a:r>
              <a:rPr lang="zh-CN" altLang="en-US" dirty="0"/>
              <a:t>(2)由P＝可得，电加热管工作25分钟消耗的电能：</a:t>
            </a:r>
            <a:endParaRPr lang="zh-CN" altLang="en-US" dirty="0"/>
          </a:p>
          <a:p>
            <a:pPr lvl="0"/>
            <a:r>
              <a:rPr lang="zh-CN" altLang="en-US" dirty="0"/>
              <a:t>W1＝P1t1＝1 400 W×25×60 s＝2.1×106 J</a:t>
            </a:r>
            <a:endParaRPr lang="zh-CN" altLang="en-US" dirty="0"/>
          </a:p>
          <a:p>
            <a:pPr lvl="0"/>
            <a:r>
              <a:rPr lang="zh-CN" altLang="en-US" dirty="0"/>
              <a:t>电加热管的加热效率：</a:t>
            </a:r>
            <a:endParaRPr lang="zh-CN" altLang="en-US" dirty="0"/>
          </a:p>
          <a:p>
            <a:pPr lvl="0"/>
            <a:r>
              <a:rPr lang="zh-CN" altLang="en-US" dirty="0"/>
              <a:t>η＝×100%＝×100%＝90%</a:t>
            </a:r>
            <a:endParaRPr lang="zh-CN" altLang="en-US" dirty="0"/>
          </a:p>
          <a:p>
            <a:pPr lvl="0"/>
            <a:r>
              <a:rPr lang="zh-CN" altLang="en-US" dirty="0"/>
              <a:t>(3)洗碗机总共消耗的电能：W总＝0.7 kW·h＝2.52×106 J</a:t>
            </a:r>
            <a:endParaRPr lang="zh-CN" altLang="en-US" dirty="0"/>
          </a:p>
          <a:p>
            <a:pPr lvl="0"/>
            <a:r>
              <a:rPr lang="zh-CN" altLang="en-US" dirty="0"/>
              <a:t>电动机工作时消耗的电能：</a:t>
            </a:r>
            <a:endParaRPr lang="zh-CN" altLang="en-US" dirty="0"/>
          </a:p>
          <a:p>
            <a:pPr lvl="0"/>
            <a:r>
              <a:rPr lang="zh-CN" altLang="en-US" dirty="0"/>
              <a:t>W2＝W总－W1＝2.52×106 J－2.1×106 J＝4.2×105 J</a:t>
            </a:r>
            <a:endParaRPr lang="zh-CN" altLang="en-US" dirty="0"/>
          </a:p>
          <a:p>
            <a:pPr lvl="0"/>
            <a:r>
              <a:rPr lang="zh-CN" altLang="en-US" dirty="0"/>
              <a:t>电动机功率：</a:t>
            </a:r>
            <a:endParaRPr lang="zh-CN" altLang="en-US" dirty="0"/>
          </a:p>
          <a:p>
            <a:pPr lvl="0"/>
            <a:r>
              <a:rPr lang="zh-CN" altLang="en-US" dirty="0"/>
              <a:t>P2＝＝＝70 W31. 解：(1)水箱中水吸收的热量：</a:t>
            </a:r>
            <a:endParaRPr lang="zh-CN" altLang="en-US" dirty="0"/>
          </a:p>
          <a:p>
            <a:pPr lvl="0"/>
            <a:r>
              <a:rPr lang="zh-CN" altLang="en-US" dirty="0"/>
              <a:t>Q吸＝c水m(t－t0)＝4.2×103 J/(kg·℃)×9 kg×(70 ℃－20 ℃)＝1.89×106 J</a:t>
            </a:r>
            <a:endParaRPr lang="zh-CN" altLang="en-US" dirty="0"/>
          </a:p>
          <a:p>
            <a:pPr lvl="0"/>
            <a:r>
              <a:rPr lang="zh-CN" altLang="en-US" dirty="0"/>
              <a:t>(2)由P＝可得，电加热管工作25分钟消耗的电能：</a:t>
            </a:r>
            <a:endParaRPr lang="zh-CN" altLang="en-US" dirty="0"/>
          </a:p>
          <a:p>
            <a:pPr lvl="0"/>
            <a:r>
              <a:rPr lang="zh-CN" altLang="en-US" dirty="0"/>
              <a:t>W1＝P1t1＝1 400 W×25×60 s＝2.1×106 J</a:t>
            </a:r>
            <a:endParaRPr lang="zh-CN" altLang="en-US" dirty="0"/>
          </a:p>
          <a:p>
            <a:pPr lvl="0"/>
            <a:r>
              <a:rPr lang="zh-CN" altLang="en-US" dirty="0"/>
              <a:t>电加热管的加热效率：</a:t>
            </a:r>
            <a:endParaRPr lang="zh-CN" altLang="en-US" dirty="0"/>
          </a:p>
          <a:p>
            <a:pPr lvl="0"/>
            <a:r>
              <a:rPr lang="zh-CN" altLang="en-US" dirty="0"/>
              <a:t>η＝×100%＝×100%＝90%</a:t>
            </a:r>
            <a:endParaRPr lang="zh-CN" altLang="en-US" dirty="0"/>
          </a:p>
          <a:p>
            <a:pPr lvl="0"/>
            <a:r>
              <a:rPr lang="zh-CN" altLang="en-US" dirty="0"/>
              <a:t>(3)洗碗机总共消耗的电能：W总＝0.7 kW·h＝2.52×106 J</a:t>
            </a:r>
            <a:endParaRPr lang="zh-CN" altLang="en-US" dirty="0"/>
          </a:p>
          <a:p>
            <a:pPr lvl="0"/>
            <a:r>
              <a:rPr lang="zh-CN" altLang="en-US" dirty="0"/>
              <a:t>电动机工作时消耗的电能：</a:t>
            </a:r>
            <a:endParaRPr lang="zh-CN" altLang="en-US" dirty="0"/>
          </a:p>
          <a:p>
            <a:pPr lvl="0"/>
            <a:r>
              <a:rPr lang="zh-CN" altLang="en-US" dirty="0"/>
              <a:t>W2＝W总－W1＝2.52×106 J－2.1×106 J＝4.2×105 J</a:t>
            </a:r>
            <a:endParaRPr lang="zh-CN" altLang="en-US" dirty="0"/>
          </a:p>
          <a:p>
            <a:pPr lvl="0"/>
            <a:r>
              <a:rPr lang="zh-CN" altLang="en-US" dirty="0"/>
              <a:t>电动机功率：</a:t>
            </a:r>
            <a:endParaRPr lang="zh-CN" altLang="en-US" dirty="0"/>
          </a:p>
          <a:p>
            <a:pPr lvl="0"/>
            <a:r>
              <a:rPr lang="zh-CN" altLang="en-US" dirty="0"/>
              <a:t>P2＝＝＝70 W解：(1)水箱中水吸收的热量：</a:t>
            </a:r>
            <a:endParaRPr lang="zh-CN" altLang="en-US" dirty="0"/>
          </a:p>
          <a:p>
            <a:pPr lvl="0"/>
            <a:r>
              <a:rPr lang="zh-CN" altLang="en-US" dirty="0"/>
              <a:t>Q吸＝c水m(t－t0)＝4.2×103 J/(kg·℃)×9 kg×(70 ℃－20 ℃)＝1.89×106 J</a:t>
            </a:r>
            <a:endParaRPr lang="zh-CN" altLang="en-US" dirty="0"/>
          </a:p>
          <a:p>
            <a:pPr lvl="0"/>
            <a:r>
              <a:rPr lang="zh-CN" altLang="en-US" dirty="0"/>
              <a:t>(2)由P＝可得，电加热管工作25分钟消耗的电能：</a:t>
            </a:r>
            <a:endParaRPr lang="zh-CN" altLang="en-US" dirty="0"/>
          </a:p>
          <a:p>
            <a:pPr lvl="0"/>
            <a:r>
              <a:rPr lang="zh-CN" altLang="en-US" dirty="0"/>
              <a:t>W1＝P1t1＝1 400 W×25×60 s＝2.1×106 J</a:t>
            </a:r>
            <a:endParaRPr lang="zh-CN" altLang="en-US" dirty="0"/>
          </a:p>
          <a:p>
            <a:pPr lvl="0"/>
            <a:r>
              <a:rPr lang="zh-CN" altLang="en-US" dirty="0"/>
              <a:t>电加热管的加热效率：</a:t>
            </a:r>
            <a:endParaRPr lang="zh-CN" altLang="en-US" dirty="0"/>
          </a:p>
          <a:p>
            <a:pPr lvl="0"/>
            <a:r>
              <a:rPr lang="zh-CN" altLang="en-US" dirty="0"/>
              <a:t>η＝×100%＝×100%＝90%</a:t>
            </a:r>
            <a:endParaRPr lang="zh-CN" altLang="en-US" dirty="0"/>
          </a:p>
          <a:p>
            <a:pPr lvl="0"/>
            <a:r>
              <a:rPr lang="zh-CN" altLang="en-US" dirty="0"/>
              <a:t>(3)洗碗机总共消耗的电能：W总＝0.7 kW·h＝2.52×106 J</a:t>
            </a:r>
            <a:endParaRPr lang="zh-CN" altLang="en-US" dirty="0"/>
          </a:p>
          <a:p>
            <a:pPr lvl="0"/>
            <a:r>
              <a:rPr lang="zh-CN" altLang="en-US" dirty="0"/>
              <a:t>电动机工作时消耗的电能：</a:t>
            </a:r>
            <a:endParaRPr lang="zh-CN" altLang="en-US" dirty="0"/>
          </a:p>
          <a:p>
            <a:pPr lvl="0"/>
            <a:r>
              <a:rPr lang="zh-CN" altLang="en-US" dirty="0"/>
              <a:t>W2＝W总－W1＝2.52×106 J－2.1×106 J＝4.2×105 J</a:t>
            </a:r>
            <a:endParaRPr lang="zh-CN" altLang="en-US" dirty="0"/>
          </a:p>
          <a:p>
            <a:pPr lvl="0"/>
            <a:r>
              <a:rPr lang="zh-CN" altLang="en-US" dirty="0"/>
              <a:t>电动机功率：</a:t>
            </a:r>
            <a:endParaRPr lang="zh-CN" altLang="en-US" dirty="0"/>
          </a:p>
          <a:p>
            <a:pPr lvl="0"/>
            <a:r>
              <a:rPr lang="zh-CN" altLang="en-US" dirty="0"/>
              <a:t>P2＝＝＝70 W解：(1)水箱中水吸收的热量：</a:t>
            </a:r>
            <a:endParaRPr lang="zh-CN" altLang="en-US" dirty="0"/>
          </a:p>
          <a:p>
            <a:pPr lvl="0"/>
            <a:r>
              <a:rPr lang="zh-CN" altLang="en-US" dirty="0"/>
              <a:t>Q吸＝c水m(t－t0)＝4.2×103 J/(kg·℃)×9 kg×(70 ℃－20 ℃)＝1.89×106 J</a:t>
            </a:r>
            <a:endParaRPr lang="zh-CN" altLang="en-US" dirty="0"/>
          </a:p>
          <a:p>
            <a:pPr lvl="0"/>
            <a:r>
              <a:rPr lang="zh-CN" altLang="en-US" dirty="0"/>
              <a:t>(2)由P＝可得，电加热管工作25分钟消耗的电能：</a:t>
            </a:r>
            <a:endParaRPr lang="zh-CN" altLang="en-US" dirty="0"/>
          </a:p>
          <a:p>
            <a:pPr lvl="0"/>
            <a:r>
              <a:rPr lang="zh-CN" altLang="en-US" dirty="0"/>
              <a:t>W1＝P1t1＝1 400 W×25×60 s＝2.1×106 J</a:t>
            </a:r>
            <a:endParaRPr lang="zh-CN" altLang="en-US" dirty="0"/>
          </a:p>
          <a:p>
            <a:pPr lvl="0"/>
            <a:r>
              <a:rPr lang="zh-CN" altLang="en-US" dirty="0"/>
              <a:t>电加热管的加热效率：</a:t>
            </a:r>
            <a:endParaRPr lang="zh-CN" altLang="en-US" dirty="0"/>
          </a:p>
          <a:p>
            <a:pPr lvl="0"/>
            <a:r>
              <a:rPr lang="zh-CN" altLang="en-US" dirty="0"/>
              <a:t>η＝×100%＝×100%＝90%</a:t>
            </a:r>
            <a:endParaRPr lang="zh-CN" altLang="en-US" dirty="0"/>
          </a:p>
          <a:p>
            <a:pPr lvl="0"/>
            <a:r>
              <a:rPr lang="zh-CN" altLang="en-US" dirty="0"/>
              <a:t>(3)洗碗机总共消耗的电能：W总＝0.7 kW·h＝2.52×106 J</a:t>
            </a:r>
            <a:endParaRPr lang="zh-CN" altLang="en-US" dirty="0"/>
          </a:p>
          <a:p>
            <a:pPr lvl="0"/>
            <a:r>
              <a:rPr lang="zh-CN" altLang="en-US" dirty="0"/>
              <a:t>电动机工作时消耗的电能：</a:t>
            </a:r>
            <a:endParaRPr lang="zh-CN" altLang="en-US" dirty="0"/>
          </a:p>
          <a:p>
            <a:pPr lvl="0"/>
            <a:r>
              <a:rPr lang="zh-CN" altLang="en-US" dirty="0"/>
              <a:t>W2＝W总－W1＝2.52×106 J－2.1×106 J＝4.2×105 J</a:t>
            </a:r>
            <a:endParaRPr lang="zh-CN" altLang="en-US" dirty="0"/>
          </a:p>
          <a:p>
            <a:pPr lvl="0"/>
            <a:r>
              <a:rPr lang="zh-CN" altLang="en-US" dirty="0"/>
              <a:t>电动机功率：</a:t>
            </a:r>
            <a:endParaRPr lang="zh-CN" altLang="en-US" dirty="0"/>
          </a:p>
          <a:p>
            <a:pPr lvl="0"/>
            <a:r>
              <a:rPr lang="zh-CN" altLang="en-US" dirty="0"/>
              <a:t>P2＝＝＝70 W</a:t>
            </a:r>
            <a:endParaRPr lang="zh-CN" altLang="en-US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1505" name="幻灯片图像占位符 1"/>
          <p:cNvSpPr>
            <a:spLocks noGrp="1" noRot="1"/>
          </p:cNvSpPr>
          <p:nvPr>
            <p:ph type="sldImg"/>
          </p:nvPr>
        </p:nvSpPr>
        <p:spPr/>
      </p:sp>
      <p:sp>
        <p:nvSpPr>
          <p:cNvPr id="21506" name="文本占位符 2"/>
          <p:cNvSpPr>
            <a:spLocks noGrp="1"/>
          </p:cNvSpPr>
          <p:nvPr>
            <p:ph type="body"/>
          </p:nvPr>
        </p:nvSpPr>
        <p:spPr/>
        <p:txBody>
          <a:bodyPr vert="horz" lIns="91440" tIns="45720" rIns="91440" bIns="45720" anchor="t"/>
          <a:p>
            <a:pPr lvl="0"/>
            <a:endParaRPr lang="zh-CN" altLang="en-U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7.xml"/><Relationship Id="rId6" Type="http://schemas.openxmlformats.org/officeDocument/2006/relationships/tags" Target="../tags/tag3.xml"/><Relationship Id="rId5" Type="http://schemas.openxmlformats.org/officeDocument/2006/relationships/tags" Target="../tags/tag2.xml"/><Relationship Id="rId4" Type="http://schemas.openxmlformats.org/officeDocument/2006/relationships/slide" Target="slide16.xml"/><Relationship Id="rId3" Type="http://schemas.openxmlformats.org/officeDocument/2006/relationships/image" Target="../media/image1.png"/><Relationship Id="rId2" Type="http://schemas.openxmlformats.org/officeDocument/2006/relationships/tags" Target="../tags/tag1.xml"/><Relationship Id="rId1" Type="http://schemas.openxmlformats.org/officeDocument/2006/relationships/slide" Target="slide3.xml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3.xml"/><Relationship Id="rId2" Type="http://schemas.openxmlformats.org/officeDocument/2006/relationships/slide" Target="slide2.xml"/><Relationship Id="rId1" Type="http://schemas.openxmlformats.org/officeDocument/2006/relationships/image" Target="../media/image3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7" Type="http://schemas.openxmlformats.org/officeDocument/2006/relationships/vmlDrawing" Target="../drawings/vmlDrawing2.v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14.xml"/><Relationship Id="rId4" Type="http://schemas.openxmlformats.org/officeDocument/2006/relationships/slide" Target="slide2.xml"/><Relationship Id="rId3" Type="http://schemas.openxmlformats.org/officeDocument/2006/relationships/oleObject" Target="../embeddings/oleObject5.bin"/><Relationship Id="rId2" Type="http://schemas.openxmlformats.org/officeDocument/2006/relationships/image" Target="../media/image6.wmf"/><Relationship Id="rId1" Type="http://schemas.openxmlformats.org/officeDocument/2006/relationships/oleObject" Target="../embeddings/oleObject4.bin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5.xml"/><Relationship Id="rId2" Type="http://schemas.openxmlformats.org/officeDocument/2006/relationships/slide" Target="slide2.xml"/><Relationship Id="rId1" Type="http://schemas.openxmlformats.org/officeDocument/2006/relationships/image" Target="../media/image4.tiff"/></Relationships>
</file>

<file path=ppt/slides/_rels/slide1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12.x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7.xml"/><Relationship Id="rId6" Type="http://schemas.openxmlformats.org/officeDocument/2006/relationships/image" Target="file:///C:\Documents and Settings\Administrator\&#26700;&#38754;\&#27743;&#35199;&#29289;&#29702;(JK)\A89.TIF" TargetMode="External"/><Relationship Id="rId5" Type="http://schemas.openxmlformats.org/officeDocument/2006/relationships/image" Target="../media/image8.png"/><Relationship Id="rId4" Type="http://schemas.openxmlformats.org/officeDocument/2006/relationships/image" Target="file:///C:\Documents and Settings\Administrator\&#26700;&#38754;\&#27743;&#35199;&#29289;&#29702;(JK)\A88.TIF" TargetMode="External"/><Relationship Id="rId3" Type="http://schemas.openxmlformats.org/officeDocument/2006/relationships/image" Target="../media/image7.png"/><Relationship Id="rId2" Type="http://schemas.openxmlformats.org/officeDocument/2006/relationships/tags" Target="../tags/tag16.xml"/><Relationship Id="rId1" Type="http://schemas.openxmlformats.org/officeDocument/2006/relationships/image" Target="../media/image2.tiff"/></Relationships>
</file>

<file path=ppt/slides/_rels/slide14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3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19.xml"/><Relationship Id="rId6" Type="http://schemas.openxmlformats.org/officeDocument/2006/relationships/oleObject" Target="../embeddings/oleObject7.bin"/><Relationship Id="rId5" Type="http://schemas.openxmlformats.org/officeDocument/2006/relationships/image" Target="../media/image10.wmf"/><Relationship Id="rId4" Type="http://schemas.openxmlformats.org/officeDocument/2006/relationships/oleObject" Target="../embeddings/oleObject6.bin"/><Relationship Id="rId3" Type="http://schemas.openxmlformats.org/officeDocument/2006/relationships/image" Target="file:///C:\Documents and Settings\Administrator\&#26700;&#38754;\&#27743;&#35199;&#29289;&#29702;(JK)\A89Ab.TIF" TargetMode="External"/><Relationship Id="rId2" Type="http://schemas.openxmlformats.org/officeDocument/2006/relationships/image" Target="../media/image9.png"/><Relationship Id="rId10" Type="http://schemas.openxmlformats.org/officeDocument/2006/relationships/notesSlide" Target="../notesSlides/notesSlide13.xml"/><Relationship Id="rId1" Type="http://schemas.openxmlformats.org/officeDocument/2006/relationships/tags" Target="../tags/tag18.xml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0.xml"/><Relationship Id="rId2" Type="http://schemas.openxmlformats.org/officeDocument/2006/relationships/image" Target="../media/image11.png"/><Relationship Id="rId1" Type="http://schemas.openxmlformats.org/officeDocument/2006/relationships/image" Target="../media/image4.tiff"/></Relationships>
</file>

<file path=ppt/slides/_rels/slide16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4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21.xml"/><Relationship Id="rId6" Type="http://schemas.openxmlformats.org/officeDocument/2006/relationships/image" Target="../media/image13.wmf"/><Relationship Id="rId5" Type="http://schemas.openxmlformats.org/officeDocument/2006/relationships/oleObject" Target="../embeddings/oleObject9.bin"/><Relationship Id="rId4" Type="http://schemas.openxmlformats.org/officeDocument/2006/relationships/image" Target="../media/image12.wmf"/><Relationship Id="rId3" Type="http://schemas.openxmlformats.org/officeDocument/2006/relationships/oleObject" Target="../embeddings/oleObject8.bin"/><Relationship Id="rId2" Type="http://schemas.openxmlformats.org/officeDocument/2006/relationships/image" Target="../media/image3.tiff"/><Relationship Id="rId10" Type="http://schemas.openxmlformats.org/officeDocument/2006/relationships/notesSlide" Target="../notesSlides/notesSlide15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6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2.xml"/><Relationship Id="rId3" Type="http://schemas.openxmlformats.org/officeDocument/2006/relationships/image" Target="file:///C:\Documents and Settings\Administrator\&#26700;&#38754;\&#27743;&#35199;&#29289;&#29702;(JK)\A91.TIF" TargetMode="External"/><Relationship Id="rId2" Type="http://schemas.openxmlformats.org/officeDocument/2006/relationships/image" Target="../media/image14.png"/><Relationship Id="rId1" Type="http://schemas.openxmlformats.org/officeDocument/2006/relationships/image" Target="../media/image4.tif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3.xml"/></Relationships>
</file>

<file path=ppt/slides/_rels/slide1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24.xml"/><Relationship Id="rId4" Type="http://schemas.openxmlformats.org/officeDocument/2006/relationships/image" Target="file:///C:\Documents and Settings\Administrator\&#26700;&#38754;\&#27743;&#35199;&#29289;&#29702;(JK)\A92.TIF" TargetMode="External"/><Relationship Id="rId3" Type="http://schemas.openxmlformats.org/officeDocument/2006/relationships/image" Target="../media/image15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7.xml"/><Relationship Id="rId2" Type="http://schemas.openxmlformats.org/officeDocument/2006/relationships/slide" Target="slide3.xml"/><Relationship Id="rId1" Type="http://schemas.openxmlformats.org/officeDocument/2006/relationships/slide" Target="slide4.xml"/></Relationships>
</file>

<file path=ppt/slides/_rels/slide2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5.xml"/><Relationship Id="rId3" Type="http://schemas.openxmlformats.org/officeDocument/2006/relationships/image" Target="../media/image17.png"/><Relationship Id="rId2" Type="http://schemas.openxmlformats.org/officeDocument/2006/relationships/image" Target="file:///C:\Documents and Settings\Administrator\&#26700;&#38754;\&#27743;&#35199;&#29289;&#29702;(JK)\A195.TIF" TargetMode="External"/><Relationship Id="rId1" Type="http://schemas.openxmlformats.org/officeDocument/2006/relationships/image" Target="../media/image16.png"/></Relationships>
</file>

<file path=ppt/slides/_rels/slide2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2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26.xml"/><Relationship Id="rId3" Type="http://schemas.openxmlformats.org/officeDocument/2006/relationships/image" Target="file:///C:\Documents and Settings\Administrator\&#26700;&#38754;\&#27743;&#35199;&#29289;&#29702;(JK)\A94.TIF" TargetMode="External"/><Relationship Id="rId2" Type="http://schemas.openxmlformats.org/officeDocument/2006/relationships/image" Target="../media/image18.png"/><Relationship Id="rId1" Type="http://schemas.openxmlformats.org/officeDocument/2006/relationships/image" Target="../media/image3.tiff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1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7.xml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28.xml"/><Relationship Id="rId2" Type="http://schemas.openxmlformats.org/officeDocument/2006/relationships/image" Target="../media/image20.png"/><Relationship Id="rId1" Type="http://schemas.openxmlformats.org/officeDocument/2006/relationships/image" Target="../media/image3.tif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29.xml"/><Relationship Id="rId1" Type="http://schemas.openxmlformats.org/officeDocument/2006/relationships/image" Target="../media/image4.tiff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4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30.xml"/><Relationship Id="rId5" Type="http://schemas.openxmlformats.org/officeDocument/2006/relationships/image" Target="file:///C:\Documents and Settings\Administrator\&#26700;&#38754;\&#27743;&#35199;&#29289;&#29702;(JK)\A98.TIF" TargetMode="External"/><Relationship Id="rId4" Type="http://schemas.openxmlformats.org/officeDocument/2006/relationships/image" Target="../media/image22.png"/><Relationship Id="rId3" Type="http://schemas.openxmlformats.org/officeDocument/2006/relationships/image" Target="../media/image21.png"/><Relationship Id="rId2" Type="http://schemas.openxmlformats.org/officeDocument/2006/relationships/image" Target="../media/image4.tiff"/><Relationship Id="rId1" Type="http://schemas.openxmlformats.org/officeDocument/2006/relationships/image" Target="../media/image3.tiff"/></Relationships>
</file>

<file path=ppt/slides/_rels/slide26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5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1.xml"/><Relationship Id="rId2" Type="http://schemas.openxmlformats.org/officeDocument/2006/relationships/image" Target="file:///C:\Documents and Settings\Administrator\&#26700;&#38754;\&#27743;&#35199;&#29289;&#29702;(JK)\A99.TIF" TargetMode="External"/><Relationship Id="rId1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4.bin"/><Relationship Id="rId8" Type="http://schemas.openxmlformats.org/officeDocument/2006/relationships/image" Target="../media/image27.wmf"/><Relationship Id="rId7" Type="http://schemas.openxmlformats.org/officeDocument/2006/relationships/oleObject" Target="../embeddings/oleObject13.bin"/><Relationship Id="rId6" Type="http://schemas.openxmlformats.org/officeDocument/2006/relationships/image" Target="../media/image26.wmf"/><Relationship Id="rId5" Type="http://schemas.openxmlformats.org/officeDocument/2006/relationships/oleObject" Target="../embeddings/oleObject12.bin"/><Relationship Id="rId4" Type="http://schemas.openxmlformats.org/officeDocument/2006/relationships/image" Target="../media/image25.wmf"/><Relationship Id="rId3" Type="http://schemas.openxmlformats.org/officeDocument/2006/relationships/oleObject" Target="../embeddings/oleObject11.bin"/><Relationship Id="rId2" Type="http://schemas.openxmlformats.org/officeDocument/2006/relationships/image" Target="../media/image24.wmf"/><Relationship Id="rId14" Type="http://schemas.openxmlformats.org/officeDocument/2006/relationships/notesSlide" Target="../notesSlides/notesSlide26.xml"/><Relationship Id="rId13" Type="http://schemas.openxmlformats.org/officeDocument/2006/relationships/vmlDrawing" Target="../drawings/vmlDrawing5.v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32.xml"/><Relationship Id="rId10" Type="http://schemas.openxmlformats.org/officeDocument/2006/relationships/image" Target="../media/image28.wmf"/><Relationship Id="rId1" Type="http://schemas.openxmlformats.org/officeDocument/2006/relationships/oleObject" Target="../embeddings/oleObject10.bin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7.xml"/><Relationship Id="rId7" Type="http://schemas.openxmlformats.org/officeDocument/2006/relationships/slideLayout" Target="../slideLayouts/slideLayout7.xml"/><Relationship Id="rId6" Type="http://schemas.openxmlformats.org/officeDocument/2006/relationships/tags" Target="../tags/tag33.xml"/><Relationship Id="rId5" Type="http://schemas.openxmlformats.org/officeDocument/2006/relationships/image" Target="file:///C:\Documents and Settings\Administrator\&#26700;&#38754;\&#27743;&#35199;&#29289;&#29702;(JK)\A101.TIF" TargetMode="External"/><Relationship Id="rId4" Type="http://schemas.openxmlformats.org/officeDocument/2006/relationships/image" Target="../media/image30.png"/><Relationship Id="rId3" Type="http://schemas.openxmlformats.org/officeDocument/2006/relationships/image" Target="file:///C:\Documents and Settings\Administrator\&#26700;&#38754;\&#27743;&#35199;&#29289;&#29702;(JK)\A100.TIF" TargetMode="External"/><Relationship Id="rId2" Type="http://schemas.openxmlformats.org/officeDocument/2006/relationships/image" Target="../media/image29.png"/><Relationship Id="rId1" Type="http://schemas.openxmlformats.org/officeDocument/2006/relationships/image" Target="../media/image4.tiff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8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34.xml"/><Relationship Id="rId4" Type="http://schemas.openxmlformats.org/officeDocument/2006/relationships/image" Target="file:///C:\Documents and Settings\Administrator\&#26700;&#38754;\&#27743;&#35199;&#29289;&#29702;(JK)\A102.TIF" TargetMode="External"/><Relationship Id="rId3" Type="http://schemas.openxmlformats.org/officeDocument/2006/relationships/image" Target="../media/image32.png"/><Relationship Id="rId2" Type="http://schemas.openxmlformats.org/officeDocument/2006/relationships/image" Target="file:///C:\Documents and Settings\Administrator\&#26700;&#38754;\&#27743;&#35199;&#29289;&#29702;(JK)\A1.TIF" TargetMode="Externa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7.xml"/><Relationship Id="rId5" Type="http://schemas.openxmlformats.org/officeDocument/2006/relationships/tags" Target="../tags/tag4.xml"/><Relationship Id="rId4" Type="http://schemas.openxmlformats.org/officeDocument/2006/relationships/slide" Target="slide2.xml"/><Relationship Id="rId3" Type="http://schemas.openxmlformats.org/officeDocument/2006/relationships/image" Target="../media/image3.tiff"/><Relationship Id="rId2" Type="http://schemas.openxmlformats.org/officeDocument/2006/relationships/image" Target="../media/image2.tiff"/><Relationship Id="rId1" Type="http://schemas.openxmlformats.org/officeDocument/2006/relationships/image" Target="../media/image1.tiff"/></Relationships>
</file>

<file path=ppt/slides/_rels/slide30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18.bin"/><Relationship Id="rId8" Type="http://schemas.openxmlformats.org/officeDocument/2006/relationships/image" Target="file:///C:\Documents and Settings\Administrator\&#26700;&#38754;\&#27743;&#35199;&#29289;&#29702;(JK)\A1.TIF" TargetMode="External"/><Relationship Id="rId7" Type="http://schemas.openxmlformats.org/officeDocument/2006/relationships/image" Target="../media/image31.png"/><Relationship Id="rId6" Type="http://schemas.openxmlformats.org/officeDocument/2006/relationships/image" Target="../media/image35.wmf"/><Relationship Id="rId5" Type="http://schemas.openxmlformats.org/officeDocument/2006/relationships/oleObject" Target="../embeddings/oleObject17.bin"/><Relationship Id="rId4" Type="http://schemas.openxmlformats.org/officeDocument/2006/relationships/image" Target="../media/image34.wmf"/><Relationship Id="rId3" Type="http://schemas.openxmlformats.org/officeDocument/2006/relationships/oleObject" Target="../embeddings/oleObject16.bin"/><Relationship Id="rId2" Type="http://schemas.openxmlformats.org/officeDocument/2006/relationships/image" Target="../media/image33.wmf"/><Relationship Id="rId14" Type="http://schemas.openxmlformats.org/officeDocument/2006/relationships/notesSlide" Target="../notesSlides/notesSlide29.xml"/><Relationship Id="rId13" Type="http://schemas.openxmlformats.org/officeDocument/2006/relationships/vmlDrawing" Target="../drawings/vmlDrawing6.v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35.xml"/><Relationship Id="rId10" Type="http://schemas.openxmlformats.org/officeDocument/2006/relationships/image" Target="../media/image36.wmf"/><Relationship Id="rId1" Type="http://schemas.openxmlformats.org/officeDocument/2006/relationships/oleObject" Target="../embeddings/oleObject15.bin"/></Relationships>
</file>

<file path=ppt/slides/_rels/slide3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36.xml"/><Relationship Id="rId3" Type="http://schemas.openxmlformats.org/officeDocument/2006/relationships/image" Target="file:///C:\Documents and Settings\Administrator\&#26700;&#38754;\&#27743;&#35199;&#29289;&#29702;(JK)\A199.TIF" TargetMode="External"/><Relationship Id="rId2" Type="http://schemas.openxmlformats.org/officeDocument/2006/relationships/image" Target="../media/image37.png"/><Relationship Id="rId1" Type="http://schemas.openxmlformats.org/officeDocument/2006/relationships/image" Target="../media/image4.tiff"/></Relationships>
</file>

<file path=ppt/slides/_rels/slide32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23.bin"/><Relationship Id="rId8" Type="http://schemas.openxmlformats.org/officeDocument/2006/relationships/image" Target="../media/image41.wmf"/><Relationship Id="rId7" Type="http://schemas.openxmlformats.org/officeDocument/2006/relationships/oleObject" Target="../embeddings/oleObject22.bin"/><Relationship Id="rId6" Type="http://schemas.openxmlformats.org/officeDocument/2006/relationships/image" Target="../media/image40.wmf"/><Relationship Id="rId5" Type="http://schemas.openxmlformats.org/officeDocument/2006/relationships/oleObject" Target="../embeddings/oleObject21.bin"/><Relationship Id="rId4" Type="http://schemas.openxmlformats.org/officeDocument/2006/relationships/image" Target="../media/image39.wmf"/><Relationship Id="rId3" Type="http://schemas.openxmlformats.org/officeDocument/2006/relationships/oleObject" Target="../embeddings/oleObject20.bin"/><Relationship Id="rId24" Type="http://schemas.openxmlformats.org/officeDocument/2006/relationships/notesSlide" Target="../notesSlides/notesSlide31.xml"/><Relationship Id="rId23" Type="http://schemas.openxmlformats.org/officeDocument/2006/relationships/vmlDrawing" Target="../drawings/vmlDrawing7.vml"/><Relationship Id="rId22" Type="http://schemas.openxmlformats.org/officeDocument/2006/relationships/slideLayout" Target="../slideLayouts/slideLayout7.xml"/><Relationship Id="rId21" Type="http://schemas.openxmlformats.org/officeDocument/2006/relationships/tags" Target="../tags/tag37.xml"/><Relationship Id="rId20" Type="http://schemas.openxmlformats.org/officeDocument/2006/relationships/image" Target="../media/image47.wmf"/><Relationship Id="rId2" Type="http://schemas.openxmlformats.org/officeDocument/2006/relationships/image" Target="../media/image38.wmf"/><Relationship Id="rId19" Type="http://schemas.openxmlformats.org/officeDocument/2006/relationships/oleObject" Target="../embeddings/oleObject28.bin"/><Relationship Id="rId18" Type="http://schemas.openxmlformats.org/officeDocument/2006/relationships/image" Target="../media/image46.wmf"/><Relationship Id="rId17" Type="http://schemas.openxmlformats.org/officeDocument/2006/relationships/oleObject" Target="../embeddings/oleObject27.bin"/><Relationship Id="rId16" Type="http://schemas.openxmlformats.org/officeDocument/2006/relationships/image" Target="../media/image45.wmf"/><Relationship Id="rId15" Type="http://schemas.openxmlformats.org/officeDocument/2006/relationships/oleObject" Target="../embeddings/oleObject26.bin"/><Relationship Id="rId14" Type="http://schemas.openxmlformats.org/officeDocument/2006/relationships/image" Target="../media/image44.wmf"/><Relationship Id="rId13" Type="http://schemas.openxmlformats.org/officeDocument/2006/relationships/oleObject" Target="../embeddings/oleObject25.bin"/><Relationship Id="rId12" Type="http://schemas.openxmlformats.org/officeDocument/2006/relationships/image" Target="../media/image43.wmf"/><Relationship Id="rId11" Type="http://schemas.openxmlformats.org/officeDocument/2006/relationships/oleObject" Target="../embeddings/oleObject24.bin"/><Relationship Id="rId10" Type="http://schemas.openxmlformats.org/officeDocument/2006/relationships/image" Target="../media/image42.wmf"/><Relationship Id="rId1" Type="http://schemas.openxmlformats.org/officeDocument/2006/relationships/oleObject" Target="../embeddings/oleObject19.bin"/></Relationships>
</file>

<file path=ppt/slides/_rels/slide3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38.xml"/><Relationship Id="rId2" Type="http://schemas.openxmlformats.org/officeDocument/2006/relationships/image" Target="file:///C:\Documents and Settings\Administrator\&#26700;&#38754;\&#27743;&#35199;&#29289;&#29702;(JK)\A196A.TIF" TargetMode="External"/><Relationship Id="rId1" Type="http://schemas.openxmlformats.org/officeDocument/2006/relationships/image" Target="../media/image48.png"/></Relationships>
</file>

<file path=ppt/slides/_rels/slide3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33.bin"/><Relationship Id="rId8" Type="http://schemas.openxmlformats.org/officeDocument/2006/relationships/image" Target="../media/image52.wmf"/><Relationship Id="rId7" Type="http://schemas.openxmlformats.org/officeDocument/2006/relationships/oleObject" Target="../embeddings/oleObject32.bin"/><Relationship Id="rId6" Type="http://schemas.openxmlformats.org/officeDocument/2006/relationships/image" Target="../media/image51.wmf"/><Relationship Id="rId5" Type="http://schemas.openxmlformats.org/officeDocument/2006/relationships/oleObject" Target="../embeddings/oleObject31.bin"/><Relationship Id="rId4" Type="http://schemas.openxmlformats.org/officeDocument/2006/relationships/image" Target="../media/image50.wmf"/><Relationship Id="rId3" Type="http://schemas.openxmlformats.org/officeDocument/2006/relationships/oleObject" Target="../embeddings/oleObject30.bin"/><Relationship Id="rId28" Type="http://schemas.openxmlformats.org/officeDocument/2006/relationships/notesSlide" Target="../notesSlides/notesSlide33.xml"/><Relationship Id="rId27" Type="http://schemas.openxmlformats.org/officeDocument/2006/relationships/vmlDrawing" Target="../drawings/vmlDrawing8.vml"/><Relationship Id="rId26" Type="http://schemas.openxmlformats.org/officeDocument/2006/relationships/slideLayout" Target="../slideLayouts/slideLayout7.xml"/><Relationship Id="rId25" Type="http://schemas.openxmlformats.org/officeDocument/2006/relationships/tags" Target="../tags/tag39.xml"/><Relationship Id="rId24" Type="http://schemas.openxmlformats.org/officeDocument/2006/relationships/image" Target="../media/image60.wmf"/><Relationship Id="rId23" Type="http://schemas.openxmlformats.org/officeDocument/2006/relationships/oleObject" Target="../embeddings/oleObject40.bin"/><Relationship Id="rId22" Type="http://schemas.openxmlformats.org/officeDocument/2006/relationships/image" Target="../media/image59.wmf"/><Relationship Id="rId21" Type="http://schemas.openxmlformats.org/officeDocument/2006/relationships/oleObject" Target="../embeddings/oleObject39.bin"/><Relationship Id="rId20" Type="http://schemas.openxmlformats.org/officeDocument/2006/relationships/image" Target="../media/image58.wmf"/><Relationship Id="rId2" Type="http://schemas.openxmlformats.org/officeDocument/2006/relationships/image" Target="../media/image49.wmf"/><Relationship Id="rId19" Type="http://schemas.openxmlformats.org/officeDocument/2006/relationships/oleObject" Target="../embeddings/oleObject38.bin"/><Relationship Id="rId18" Type="http://schemas.openxmlformats.org/officeDocument/2006/relationships/image" Target="../media/image57.wmf"/><Relationship Id="rId17" Type="http://schemas.openxmlformats.org/officeDocument/2006/relationships/oleObject" Target="../embeddings/oleObject37.bin"/><Relationship Id="rId16" Type="http://schemas.openxmlformats.org/officeDocument/2006/relationships/image" Target="../media/image56.wmf"/><Relationship Id="rId15" Type="http://schemas.openxmlformats.org/officeDocument/2006/relationships/oleObject" Target="../embeddings/oleObject36.bin"/><Relationship Id="rId14" Type="http://schemas.openxmlformats.org/officeDocument/2006/relationships/image" Target="../media/image55.wmf"/><Relationship Id="rId13" Type="http://schemas.openxmlformats.org/officeDocument/2006/relationships/oleObject" Target="../embeddings/oleObject35.bin"/><Relationship Id="rId12" Type="http://schemas.openxmlformats.org/officeDocument/2006/relationships/image" Target="../media/image54.wmf"/><Relationship Id="rId11" Type="http://schemas.openxmlformats.org/officeDocument/2006/relationships/oleObject" Target="../embeddings/oleObject34.bin"/><Relationship Id="rId10" Type="http://schemas.openxmlformats.org/officeDocument/2006/relationships/image" Target="../media/image53.wmf"/><Relationship Id="rId1" Type="http://schemas.openxmlformats.org/officeDocument/2006/relationships/oleObject" Target="../embeddings/oleObject29.bin"/></Relationships>
</file>

<file path=ppt/slides/_rels/slide3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4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0.xml"/><Relationship Id="rId2" Type="http://schemas.openxmlformats.org/officeDocument/2006/relationships/image" Target="file:///C:\Documents and Settings\Administrator\&#26700;&#38754;\&#27743;&#35199;&#29289;&#29702;(JK)\A196.TIF" TargetMode="External"/><Relationship Id="rId1" Type="http://schemas.openxmlformats.org/officeDocument/2006/relationships/image" Target="../media/image61.png"/></Relationships>
</file>

<file path=ppt/slides/_rels/slide36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45.bin"/><Relationship Id="rId8" Type="http://schemas.openxmlformats.org/officeDocument/2006/relationships/image" Target="../media/image65.wmf"/><Relationship Id="rId7" Type="http://schemas.openxmlformats.org/officeDocument/2006/relationships/oleObject" Target="../embeddings/oleObject44.bin"/><Relationship Id="rId6" Type="http://schemas.openxmlformats.org/officeDocument/2006/relationships/image" Target="../media/image64.wmf"/><Relationship Id="rId5" Type="http://schemas.openxmlformats.org/officeDocument/2006/relationships/oleObject" Target="../embeddings/oleObject43.bin"/><Relationship Id="rId4" Type="http://schemas.openxmlformats.org/officeDocument/2006/relationships/image" Target="../media/image63.wmf"/><Relationship Id="rId3" Type="http://schemas.openxmlformats.org/officeDocument/2006/relationships/oleObject" Target="../embeddings/oleObject42.bin"/><Relationship Id="rId2" Type="http://schemas.openxmlformats.org/officeDocument/2006/relationships/image" Target="../media/image62.wmf"/><Relationship Id="rId19" Type="http://schemas.openxmlformats.org/officeDocument/2006/relationships/notesSlide" Target="../notesSlides/notesSlide35.xml"/><Relationship Id="rId18" Type="http://schemas.openxmlformats.org/officeDocument/2006/relationships/vmlDrawing" Target="../drawings/vmlDrawing9.vml"/><Relationship Id="rId17" Type="http://schemas.openxmlformats.org/officeDocument/2006/relationships/slideLayout" Target="../slideLayouts/slideLayout7.xml"/><Relationship Id="rId16" Type="http://schemas.openxmlformats.org/officeDocument/2006/relationships/tags" Target="../tags/tag41.xml"/><Relationship Id="rId15" Type="http://schemas.openxmlformats.org/officeDocument/2006/relationships/image" Target="../media/image68.wmf"/><Relationship Id="rId14" Type="http://schemas.openxmlformats.org/officeDocument/2006/relationships/oleObject" Target="../embeddings/oleObject48.bin"/><Relationship Id="rId13" Type="http://schemas.openxmlformats.org/officeDocument/2006/relationships/image" Target="../media/image67.wmf"/><Relationship Id="rId12" Type="http://schemas.openxmlformats.org/officeDocument/2006/relationships/oleObject" Target="../embeddings/oleObject47.bin"/><Relationship Id="rId11" Type="http://schemas.openxmlformats.org/officeDocument/2006/relationships/oleObject" Target="../embeddings/oleObject46.bin"/><Relationship Id="rId10" Type="http://schemas.openxmlformats.org/officeDocument/2006/relationships/image" Target="../media/image66.wmf"/><Relationship Id="rId1" Type="http://schemas.openxmlformats.org/officeDocument/2006/relationships/oleObject" Target="../embeddings/oleObject41.bin"/></Relationships>
</file>

<file path=ppt/slides/_rels/slide3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2.xml"/><Relationship Id="rId2" Type="http://schemas.openxmlformats.org/officeDocument/2006/relationships/image" Target="file:///C:\Documents and Settings\Administrator\&#26700;&#38754;\&#27743;&#35199;&#29289;&#29702;(JK)\N196B.TIF" TargetMode="External"/><Relationship Id="rId1" Type="http://schemas.openxmlformats.org/officeDocument/2006/relationships/image" Target="../media/image69.png"/></Relationships>
</file>

<file path=ppt/slides/_rels/slide38.xml.rels><?xml version="1.0" encoding="UTF-8" standalone="yes"?>
<Relationships xmlns="http://schemas.openxmlformats.org/package/2006/relationships"><Relationship Id="rId9" Type="http://schemas.openxmlformats.org/officeDocument/2006/relationships/vmlDrawing" Target="../drawings/vmlDrawing10.vml"/><Relationship Id="rId8" Type="http://schemas.openxmlformats.org/officeDocument/2006/relationships/slideLayout" Target="../slideLayouts/slideLayout7.xml"/><Relationship Id="rId7" Type="http://schemas.openxmlformats.org/officeDocument/2006/relationships/tags" Target="../tags/tag43.xml"/><Relationship Id="rId6" Type="http://schemas.openxmlformats.org/officeDocument/2006/relationships/image" Target="../media/image72.wmf"/><Relationship Id="rId5" Type="http://schemas.openxmlformats.org/officeDocument/2006/relationships/oleObject" Target="../embeddings/oleObject51.bin"/><Relationship Id="rId4" Type="http://schemas.openxmlformats.org/officeDocument/2006/relationships/image" Target="../media/image71.wmf"/><Relationship Id="rId3" Type="http://schemas.openxmlformats.org/officeDocument/2006/relationships/oleObject" Target="../embeddings/oleObject50.bin"/><Relationship Id="rId2" Type="http://schemas.openxmlformats.org/officeDocument/2006/relationships/image" Target="../media/image70.wmf"/><Relationship Id="rId10" Type="http://schemas.openxmlformats.org/officeDocument/2006/relationships/notesSlide" Target="../notesSlides/notesSlide37.xml"/><Relationship Id="rId1" Type="http://schemas.openxmlformats.org/officeDocument/2006/relationships/oleObject" Target="../embeddings/oleObject49.bin"/></Relationships>
</file>

<file path=ppt/slides/_rels/slide3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8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44.xml"/><Relationship Id="rId1" Type="http://schemas.openxmlformats.org/officeDocument/2006/relationships/image" Target="../media/image4.tiff"/></Relationships>
</file>

<file path=ppt/slides/_rels/slide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6.xml"/><Relationship Id="rId2" Type="http://schemas.openxmlformats.org/officeDocument/2006/relationships/slide" Target="slide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9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5.xml"/><Relationship Id="rId2" Type="http://schemas.openxmlformats.org/officeDocument/2006/relationships/image" Target="file:///C:\Documents and Settings\Administrator\&#26700;&#38754;\&#27743;&#35199;&#29289;&#29702;(JK)\A105.TIF" TargetMode="External"/><Relationship Id="rId1" Type="http://schemas.openxmlformats.org/officeDocument/2006/relationships/image" Target="../media/image73.png"/></Relationships>
</file>

<file path=ppt/slides/_rels/slide4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6.xml"/><Relationship Id="rId2" Type="http://schemas.openxmlformats.org/officeDocument/2006/relationships/image" Target="file:///C:\Documents and Settings\Administrator\&#26700;&#38754;\&#27743;&#35199;&#29289;&#29702;(JK)\A198A.TIF" TargetMode="External"/><Relationship Id="rId1" Type="http://schemas.openxmlformats.org/officeDocument/2006/relationships/image" Target="../media/image74.png"/></Relationships>
</file>

<file path=ppt/slides/_rels/slide4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1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7.xml"/><Relationship Id="rId2" Type="http://schemas.openxmlformats.org/officeDocument/2006/relationships/image" Target="file:///C:\Documents and Settings\Administrator\&#26700;&#38754;\&#27743;&#35199;&#29289;&#29702;(JK)\A198.TIF" TargetMode="External"/><Relationship Id="rId1" Type="http://schemas.openxmlformats.org/officeDocument/2006/relationships/image" Target="../media/image75.png"/></Relationships>
</file>

<file path=ppt/slides/_rels/slide4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2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48.xml"/><Relationship Id="rId2" Type="http://schemas.openxmlformats.org/officeDocument/2006/relationships/image" Target="file:///C:\Documents and Settings\Administrator\&#26700;&#38754;\&#27743;&#35199;&#29289;&#29702;(JK)\A107.TIF" TargetMode="External"/><Relationship Id="rId1" Type="http://schemas.openxmlformats.org/officeDocument/2006/relationships/image" Target="../media/image76.png"/></Relationships>
</file>

<file path=ppt/slides/_rels/slide44.xml.rels><?xml version="1.0" encoding="UTF-8" standalone="yes"?>
<Relationships xmlns="http://schemas.openxmlformats.org/package/2006/relationships"><Relationship Id="rId9" Type="http://schemas.openxmlformats.org/officeDocument/2006/relationships/tags" Target="../tags/tag49.xml"/><Relationship Id="rId8" Type="http://schemas.openxmlformats.org/officeDocument/2006/relationships/image" Target="../media/image80.wmf"/><Relationship Id="rId7" Type="http://schemas.openxmlformats.org/officeDocument/2006/relationships/oleObject" Target="../embeddings/oleObject55.bin"/><Relationship Id="rId6" Type="http://schemas.openxmlformats.org/officeDocument/2006/relationships/image" Target="../media/image79.wmf"/><Relationship Id="rId5" Type="http://schemas.openxmlformats.org/officeDocument/2006/relationships/oleObject" Target="../embeddings/oleObject54.bin"/><Relationship Id="rId4" Type="http://schemas.openxmlformats.org/officeDocument/2006/relationships/image" Target="../media/image78.wmf"/><Relationship Id="rId3" Type="http://schemas.openxmlformats.org/officeDocument/2006/relationships/oleObject" Target="../embeddings/oleObject53.bin"/><Relationship Id="rId2" Type="http://schemas.openxmlformats.org/officeDocument/2006/relationships/image" Target="../media/image77.wmf"/><Relationship Id="rId12" Type="http://schemas.openxmlformats.org/officeDocument/2006/relationships/notesSlide" Target="../notesSlides/notesSlide43.xml"/><Relationship Id="rId11" Type="http://schemas.openxmlformats.org/officeDocument/2006/relationships/vmlDrawing" Target="../drawings/vmlDrawing11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52.bin"/></Relationships>
</file>

<file path=ppt/slides/_rels/slide45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4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1.xml"/><Relationship Id="rId3" Type="http://schemas.openxmlformats.org/officeDocument/2006/relationships/tags" Target="../tags/tag50.xml"/><Relationship Id="rId2" Type="http://schemas.openxmlformats.org/officeDocument/2006/relationships/image" Target="file:///C:\Documents and Settings\Administrator\&#26700;&#38754;\&#27743;&#35199;&#29289;&#29702;(JK)\A108.TIF" TargetMode="External"/><Relationship Id="rId1" Type="http://schemas.openxmlformats.org/officeDocument/2006/relationships/image" Target="../media/image81.png"/></Relationships>
</file>

<file path=ppt/slides/_rels/slide46.xml.rels><?xml version="1.0" encoding="UTF-8" standalone="yes"?>
<Relationships xmlns="http://schemas.openxmlformats.org/package/2006/relationships"><Relationship Id="rId9" Type="http://schemas.openxmlformats.org/officeDocument/2006/relationships/tags" Target="../tags/tag52.xml"/><Relationship Id="rId8" Type="http://schemas.openxmlformats.org/officeDocument/2006/relationships/image" Target="../media/image85.wmf"/><Relationship Id="rId7" Type="http://schemas.openxmlformats.org/officeDocument/2006/relationships/oleObject" Target="../embeddings/oleObject59.bin"/><Relationship Id="rId6" Type="http://schemas.openxmlformats.org/officeDocument/2006/relationships/image" Target="../media/image84.wmf"/><Relationship Id="rId5" Type="http://schemas.openxmlformats.org/officeDocument/2006/relationships/oleObject" Target="../embeddings/oleObject58.bin"/><Relationship Id="rId4" Type="http://schemas.openxmlformats.org/officeDocument/2006/relationships/image" Target="../media/image83.wmf"/><Relationship Id="rId3" Type="http://schemas.openxmlformats.org/officeDocument/2006/relationships/oleObject" Target="../embeddings/oleObject57.bin"/><Relationship Id="rId2" Type="http://schemas.openxmlformats.org/officeDocument/2006/relationships/image" Target="../media/image82.wmf"/><Relationship Id="rId12" Type="http://schemas.openxmlformats.org/officeDocument/2006/relationships/notesSlide" Target="../notesSlides/notesSlide45.xml"/><Relationship Id="rId11" Type="http://schemas.openxmlformats.org/officeDocument/2006/relationships/vmlDrawing" Target="../drawings/vmlDrawing12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56.bin"/></Relationships>
</file>

<file path=ppt/slides/_rels/slide4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6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3.xml"/><Relationship Id="rId2" Type="http://schemas.openxmlformats.org/officeDocument/2006/relationships/image" Target="file:///C:\Documents and Settings\Administrator\&#26700;&#38754;\&#27743;&#35199;&#29289;&#29702;(JK)\A109.TIF" TargetMode="External"/><Relationship Id="rId1" Type="http://schemas.openxmlformats.org/officeDocument/2006/relationships/image" Target="../media/image86.png"/></Relationships>
</file>

<file path=ppt/slides/_rels/slide48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64.bin"/><Relationship Id="rId8" Type="http://schemas.openxmlformats.org/officeDocument/2006/relationships/image" Target="../media/image90.wmf"/><Relationship Id="rId7" Type="http://schemas.openxmlformats.org/officeDocument/2006/relationships/oleObject" Target="../embeddings/oleObject63.bin"/><Relationship Id="rId6" Type="http://schemas.openxmlformats.org/officeDocument/2006/relationships/image" Target="../media/image89.wmf"/><Relationship Id="rId5" Type="http://schemas.openxmlformats.org/officeDocument/2006/relationships/oleObject" Target="../embeddings/oleObject62.bin"/><Relationship Id="rId4" Type="http://schemas.openxmlformats.org/officeDocument/2006/relationships/image" Target="../media/image88.wmf"/><Relationship Id="rId3" Type="http://schemas.openxmlformats.org/officeDocument/2006/relationships/oleObject" Target="../embeddings/oleObject61.bin"/><Relationship Id="rId22" Type="http://schemas.openxmlformats.org/officeDocument/2006/relationships/notesSlide" Target="../notesSlides/notesSlide47.xml"/><Relationship Id="rId21" Type="http://schemas.openxmlformats.org/officeDocument/2006/relationships/vmlDrawing" Target="../drawings/vmlDrawing13.vml"/><Relationship Id="rId20" Type="http://schemas.openxmlformats.org/officeDocument/2006/relationships/slideLayout" Target="../slideLayouts/slideLayout7.xml"/><Relationship Id="rId2" Type="http://schemas.openxmlformats.org/officeDocument/2006/relationships/image" Target="../media/image87.wmf"/><Relationship Id="rId19" Type="http://schemas.openxmlformats.org/officeDocument/2006/relationships/tags" Target="../tags/tag54.xml"/><Relationship Id="rId18" Type="http://schemas.openxmlformats.org/officeDocument/2006/relationships/image" Target="../media/image94.wmf"/><Relationship Id="rId17" Type="http://schemas.openxmlformats.org/officeDocument/2006/relationships/oleObject" Target="../embeddings/oleObject68.bin"/><Relationship Id="rId16" Type="http://schemas.openxmlformats.org/officeDocument/2006/relationships/image" Target="../media/image93.wmf"/><Relationship Id="rId15" Type="http://schemas.openxmlformats.org/officeDocument/2006/relationships/oleObject" Target="../embeddings/oleObject67.bin"/><Relationship Id="rId14" Type="http://schemas.openxmlformats.org/officeDocument/2006/relationships/image" Target="../media/image92.wmf"/><Relationship Id="rId13" Type="http://schemas.openxmlformats.org/officeDocument/2006/relationships/oleObject" Target="../embeddings/oleObject66.bin"/><Relationship Id="rId12" Type="http://schemas.openxmlformats.org/officeDocument/2006/relationships/image" Target="../media/image91.wmf"/><Relationship Id="rId11" Type="http://schemas.openxmlformats.org/officeDocument/2006/relationships/oleObject" Target="../embeddings/oleObject65.bin"/><Relationship Id="rId10" Type="http://schemas.openxmlformats.org/officeDocument/2006/relationships/image" Target="../media/image79.wmf"/><Relationship Id="rId1" Type="http://schemas.openxmlformats.org/officeDocument/2006/relationships/oleObject" Target="../embeddings/oleObject60.bin"/></Relationships>
</file>

<file path=ppt/slides/_rels/slide4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55.xml"/><Relationship Id="rId2" Type="http://schemas.openxmlformats.org/officeDocument/2006/relationships/image" Target="file:///C:\Documents and Settings\Administrator\&#26700;&#38754;\&#27743;&#35199;&#29289;&#29702;(JK)\A110.TIF" TargetMode="External"/><Relationship Id="rId1" Type="http://schemas.openxmlformats.org/officeDocument/2006/relationships/image" Target="../media/image95.png"/></Relationships>
</file>

<file path=ppt/slides/_rels/slide5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slide" Target="slide2.xml"/><Relationship Id="rId7" Type="http://schemas.openxmlformats.org/officeDocument/2006/relationships/image" Target="../media/image4.wmf"/><Relationship Id="rId6" Type="http://schemas.openxmlformats.org/officeDocument/2006/relationships/oleObject" Target="../embeddings/oleObject3.bin"/><Relationship Id="rId5" Type="http://schemas.openxmlformats.org/officeDocument/2006/relationships/image" Target="../media/image3.wmf"/><Relationship Id="rId4" Type="http://schemas.openxmlformats.org/officeDocument/2006/relationships/oleObject" Target="../embeddings/oleObject2.bin"/><Relationship Id="rId3" Type="http://schemas.openxmlformats.org/officeDocument/2006/relationships/image" Target="../media/image2.wmf"/><Relationship Id="rId2" Type="http://schemas.openxmlformats.org/officeDocument/2006/relationships/oleObject" Target="../embeddings/oleObject1.bin"/><Relationship Id="rId12" Type="http://schemas.openxmlformats.org/officeDocument/2006/relationships/notesSlide" Target="../notesSlides/notesSlide4.xml"/><Relationship Id="rId11" Type="http://schemas.openxmlformats.org/officeDocument/2006/relationships/vmlDrawing" Target="../drawings/vmlDrawing1.vml"/><Relationship Id="rId10" Type="http://schemas.openxmlformats.org/officeDocument/2006/relationships/slideLayout" Target="../slideLayouts/slideLayout7.xml"/><Relationship Id="rId1" Type="http://schemas.openxmlformats.org/officeDocument/2006/relationships/tags" Target="../tags/tag7.xml"/></Relationships>
</file>

<file path=ppt/slides/_rels/slide50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49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57.xml"/><Relationship Id="rId3" Type="http://schemas.openxmlformats.org/officeDocument/2006/relationships/image" Target="file:///C:\Documents and Settings\Administrator\&#26700;&#38754;\&#27743;&#35199;&#29289;&#29702;(JK)\A111.TIF" TargetMode="External"/><Relationship Id="rId2" Type="http://schemas.openxmlformats.org/officeDocument/2006/relationships/image" Target="../media/image96.png"/><Relationship Id="rId1" Type="http://schemas.openxmlformats.org/officeDocument/2006/relationships/tags" Target="../tags/tag56.xml"/></Relationships>
</file>

<file path=ppt/slides/_rels/slide51.xml.rels><?xml version="1.0" encoding="UTF-8" standalone="yes"?>
<Relationships xmlns="http://schemas.openxmlformats.org/package/2006/relationships"><Relationship Id="rId9" Type="http://schemas.openxmlformats.org/officeDocument/2006/relationships/tags" Target="../tags/tag58.xml"/><Relationship Id="rId8" Type="http://schemas.openxmlformats.org/officeDocument/2006/relationships/image" Target="../media/image99.wmf"/><Relationship Id="rId7" Type="http://schemas.openxmlformats.org/officeDocument/2006/relationships/oleObject" Target="../embeddings/oleObject72.bin"/><Relationship Id="rId6" Type="http://schemas.openxmlformats.org/officeDocument/2006/relationships/image" Target="../media/image98.wmf"/><Relationship Id="rId5" Type="http://schemas.openxmlformats.org/officeDocument/2006/relationships/oleObject" Target="../embeddings/oleObject71.bin"/><Relationship Id="rId4" Type="http://schemas.openxmlformats.org/officeDocument/2006/relationships/image" Target="../media/image79.wmf"/><Relationship Id="rId3" Type="http://schemas.openxmlformats.org/officeDocument/2006/relationships/oleObject" Target="../embeddings/oleObject70.bin"/><Relationship Id="rId2" Type="http://schemas.openxmlformats.org/officeDocument/2006/relationships/image" Target="../media/image97.wmf"/><Relationship Id="rId12" Type="http://schemas.openxmlformats.org/officeDocument/2006/relationships/notesSlide" Target="../notesSlides/notesSlide50.xml"/><Relationship Id="rId11" Type="http://schemas.openxmlformats.org/officeDocument/2006/relationships/vmlDrawing" Target="../drawings/vmlDrawing14.vml"/><Relationship Id="rId10" Type="http://schemas.openxmlformats.org/officeDocument/2006/relationships/slideLayout" Target="../slideLayouts/slideLayout7.xml"/><Relationship Id="rId1" Type="http://schemas.openxmlformats.org/officeDocument/2006/relationships/oleObject" Target="../embeddings/oleObject69.bin"/></Relationships>
</file>

<file path=ppt/slides/_rels/slide52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1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60.xml"/><Relationship Id="rId3" Type="http://schemas.openxmlformats.org/officeDocument/2006/relationships/image" Target="../media/image100.png"/><Relationship Id="rId2" Type="http://schemas.openxmlformats.org/officeDocument/2006/relationships/tags" Target="../tags/tag59.xml"/><Relationship Id="rId1" Type="http://schemas.openxmlformats.org/officeDocument/2006/relationships/image" Target="../media/image4.tif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1.xml"/></Relationships>
</file>

<file path=ppt/slides/_rels/slide54.xml.rels><?xml version="1.0" encoding="UTF-8" standalone="yes"?>
<Relationships xmlns="http://schemas.openxmlformats.org/package/2006/relationships"><Relationship Id="rId9" Type="http://schemas.openxmlformats.org/officeDocument/2006/relationships/oleObject" Target="../embeddings/oleObject77.bin"/><Relationship Id="rId8" Type="http://schemas.openxmlformats.org/officeDocument/2006/relationships/image" Target="../media/image104.wmf"/><Relationship Id="rId7" Type="http://schemas.openxmlformats.org/officeDocument/2006/relationships/oleObject" Target="../embeddings/oleObject76.bin"/><Relationship Id="rId6" Type="http://schemas.openxmlformats.org/officeDocument/2006/relationships/image" Target="../media/image103.wmf"/><Relationship Id="rId5" Type="http://schemas.openxmlformats.org/officeDocument/2006/relationships/oleObject" Target="../embeddings/oleObject75.bin"/><Relationship Id="rId4" Type="http://schemas.openxmlformats.org/officeDocument/2006/relationships/image" Target="../media/image102.wmf"/><Relationship Id="rId3" Type="http://schemas.openxmlformats.org/officeDocument/2006/relationships/oleObject" Target="../embeddings/oleObject74.bin"/><Relationship Id="rId2" Type="http://schemas.openxmlformats.org/officeDocument/2006/relationships/image" Target="../media/image101.wmf"/><Relationship Id="rId14" Type="http://schemas.openxmlformats.org/officeDocument/2006/relationships/notesSlide" Target="../notesSlides/notesSlide53.xml"/><Relationship Id="rId13" Type="http://schemas.openxmlformats.org/officeDocument/2006/relationships/vmlDrawing" Target="../drawings/vmlDrawing15.vml"/><Relationship Id="rId12" Type="http://schemas.openxmlformats.org/officeDocument/2006/relationships/slideLayout" Target="../slideLayouts/slideLayout7.xml"/><Relationship Id="rId11" Type="http://schemas.openxmlformats.org/officeDocument/2006/relationships/tags" Target="../tags/tag62.xml"/><Relationship Id="rId10" Type="http://schemas.openxmlformats.org/officeDocument/2006/relationships/image" Target="../media/image105.wmf"/><Relationship Id="rId1" Type="http://schemas.openxmlformats.org/officeDocument/2006/relationships/oleObject" Target="../embeddings/oleObject73.bin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9.xml"/><Relationship Id="rId1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7.xml"/><Relationship Id="rId2" Type="http://schemas.openxmlformats.org/officeDocument/2006/relationships/tags" Target="../tags/tag10.xml"/><Relationship Id="rId1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7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1.xml"/><Relationship Id="rId2" Type="http://schemas.openxmlformats.org/officeDocument/2006/relationships/slide" Target="slide2.xml"/><Relationship Id="rId1" Type="http://schemas.openxmlformats.org/officeDocument/2006/relationships/image" Target="../media/image4.tiff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7.xml"/><Relationship Id="rId3" Type="http://schemas.openxmlformats.org/officeDocument/2006/relationships/tags" Target="../tags/tag12.xml"/><Relationship Id="rId2" Type="http://schemas.openxmlformats.org/officeDocument/2006/relationships/slide" Target="slide2.xml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5" name="五边形 4"/>
          <p:cNvSpPr/>
          <p:nvPr/>
        </p:nvSpPr>
        <p:spPr>
          <a:xfrm rot="5400000">
            <a:off x="9750393" y="623539"/>
            <a:ext cx="2131092" cy="864870"/>
          </a:xfrm>
          <a:prstGeom prst="homePlate">
            <a:avLst/>
          </a:prstGeom>
          <a:solidFill>
            <a:srgbClr val="FF9919"/>
          </a:solidFill>
          <a:ln>
            <a:noFill/>
          </a:ln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vert270" rtlCol="0" anchor="ctr"/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目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0" marR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3600" b="1" i="0" u="none" strike="noStrike" kern="1200" cap="none" spc="0" normalizeH="0" baseline="0" noProof="1">
                <a:solidFill>
                  <a:schemeClr val="bg1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录</a:t>
            </a:r>
            <a:endParaRPr kumimoji="0" lang="zh-CN" altLang="en-US" sz="3600" b="1" i="0" u="none" strike="noStrike" kern="1200" cap="none" spc="0" normalizeH="0" baseline="0" noProof="1">
              <a:solidFill>
                <a:schemeClr val="bg1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grpSp>
        <p:nvGrpSpPr>
          <p:cNvPr id="17412" name="组合 3"/>
          <p:cNvGrpSpPr/>
          <p:nvPr/>
        </p:nvGrpSpPr>
        <p:grpSpPr>
          <a:xfrm>
            <a:off x="3320415" y="3869055"/>
            <a:ext cx="6338887" cy="822325"/>
            <a:chOff x="3671" y="4200"/>
            <a:chExt cx="9982" cy="1296"/>
          </a:xfrm>
        </p:grpSpPr>
        <p:sp>
          <p:nvSpPr>
            <p:cNvPr id="17413" name="文本框 104">
              <a:hlinkClick r:id="rId1" action="ppaction://hlinksldjump"/>
            </p:cNvPr>
            <p:cNvSpPr txBox="1"/>
            <p:nvPr>
              <p:custDataLst>
                <p:tags r:id="rId2"/>
              </p:custDataLst>
            </p:nvPr>
          </p:nvSpPr>
          <p:spPr>
            <a:xfrm>
              <a:off x="6076" y="4218"/>
              <a:ext cx="7577" cy="127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过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考点</a:t>
              </a: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  <a:p>
              <a:pPr>
                <a:lnSpc>
                  <a:spcPct val="120000"/>
                </a:lnSpc>
                <a:buSzPct val="100000"/>
              </a:pPr>
              <a:endParaRPr lang="zh-CN" altLang="en-US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4" name="组合 3"/>
            <p:cNvGrpSpPr/>
            <p:nvPr/>
          </p:nvGrpSpPr>
          <p:grpSpPr>
            <a:xfrm>
              <a:off x="3671" y="4200"/>
              <a:ext cx="2230" cy="1183"/>
              <a:chOff x="8163" y="4584"/>
              <a:chExt cx="2870" cy="1632"/>
            </a:xfrm>
          </p:grpSpPr>
          <p:pic>
            <p:nvPicPr>
              <p:cNvPr id="17415" name="图片 2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16" name="文本框 5"/>
              <p:cNvSpPr txBox="1"/>
              <p:nvPr/>
            </p:nvSpPr>
            <p:spPr>
              <a:xfrm>
                <a:off x="9864" y="4584"/>
                <a:ext cx="401" cy="1403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17417" name="组合 11"/>
          <p:cNvGrpSpPr/>
          <p:nvPr/>
        </p:nvGrpSpPr>
        <p:grpSpPr>
          <a:xfrm>
            <a:off x="3320415" y="5012690"/>
            <a:ext cx="6338936" cy="751205"/>
            <a:chOff x="3529" y="5686"/>
            <a:chExt cx="9982" cy="1183"/>
          </a:xfrm>
        </p:grpSpPr>
        <p:sp>
          <p:nvSpPr>
            <p:cNvPr id="17418" name="文本框 108">
              <a:hlinkClick r:id="rId4" action="ppaction://hlinksldjump"/>
            </p:cNvPr>
            <p:cNvSpPr txBox="1"/>
            <p:nvPr>
              <p:custDataLst>
                <p:tags r:id="rId5"/>
              </p:custDataLst>
            </p:nvPr>
          </p:nvSpPr>
          <p:spPr>
            <a:xfrm>
              <a:off x="5902" y="5686"/>
              <a:ext cx="7609" cy="95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/>
            <a:p>
              <a:pPr algn="l">
                <a:lnSpc>
                  <a:spcPct val="120000"/>
                </a:lnSpc>
                <a:buSzPct val="100000"/>
              </a:pP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江西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6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年真题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“</a:t>
              </a:r>
              <a:r>
                <a:rPr lang="zh-CN" altLang="en-US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面对面</a:t>
              </a:r>
              <a:r>
                <a:rPr lang="en-US" altLang="zh-CN" sz="32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宋体" panose="02010600030101010101" pitchFamily="2" charset="-122"/>
                </a:rPr>
                <a:t>”</a:t>
              </a:r>
              <a:endParaRPr lang="en-US" altLang="zh-CN" sz="32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  <p:grpSp>
          <p:nvGrpSpPr>
            <p:cNvPr id="17419" name="组合 12"/>
            <p:cNvGrpSpPr/>
            <p:nvPr/>
          </p:nvGrpSpPr>
          <p:grpSpPr>
            <a:xfrm>
              <a:off x="3529" y="5686"/>
              <a:ext cx="2230" cy="1183"/>
              <a:chOff x="8163" y="4584"/>
              <a:chExt cx="2870" cy="1632"/>
            </a:xfrm>
          </p:grpSpPr>
          <p:pic>
            <p:nvPicPr>
              <p:cNvPr id="17420" name="图片 13" descr="图片1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8163" y="4584"/>
                <a:ext cx="2870" cy="1632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1" name="文本框 14"/>
              <p:cNvSpPr txBox="1"/>
              <p:nvPr/>
            </p:nvSpPr>
            <p:spPr>
              <a:xfrm>
                <a:off x="9864" y="4584"/>
                <a:ext cx="401" cy="1402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36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4" name="矩形 103"/>
          <p:cNvSpPr/>
          <p:nvPr/>
        </p:nvSpPr>
        <p:spPr>
          <a:xfrm>
            <a:off x="3423920" y="1073150"/>
            <a:ext cx="5450205" cy="12465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第</a:t>
            </a:r>
            <a:r>
              <a:rPr kumimoji="0" 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15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讲</a:t>
            </a:r>
            <a:r>
              <a:rPr kumimoji="0" lang="zh-CN" altLang="en-US" sz="6000" b="1" i="0" u="none" strike="noStrike" kern="1200" cap="none" spc="0" normalizeH="0" baseline="0" noProof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+mn-ea"/>
              </a:rPr>
              <a:t>  电功率</a:t>
            </a:r>
            <a:endParaRPr kumimoji="0" lang="zh-CN" altLang="en-US" sz="6000" b="1" i="0" u="none" strike="noStrike" kern="1200" cap="none" spc="0" normalizeH="0" baseline="0" noProof="1" dirty="0" smtClean="0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5075" y="2419985"/>
            <a:ext cx="7317740" cy="90106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marL="0" marR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命题点</a:t>
            </a:r>
            <a:r>
              <a:rPr lang="en-US"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1</a:t>
            </a:r>
            <a:r>
              <a:rPr sz="4000" b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rPr>
              <a:t>　电功率及其相关计算</a:t>
            </a:r>
            <a:endParaRPr lang="zh-CN" altLang="en-US" sz="4000" b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  <a:cs typeface="Times New Roman" panose="02020603050405020304" pitchFamily="18" charset="0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3" name="组合 2"/>
          <p:cNvGrpSpPr/>
          <p:nvPr/>
        </p:nvGrpSpPr>
        <p:grpSpPr>
          <a:xfrm>
            <a:off x="551180" y="1071880"/>
            <a:ext cx="5967095" cy="534670"/>
            <a:chOff x="894" y="3246"/>
            <a:chExt cx="9397" cy="842"/>
          </a:xfrm>
        </p:grpSpPr>
        <p:sp>
          <p:nvSpPr>
            <p:cNvPr id="20481" name="文本框 4"/>
            <p:cNvSpPr txBox="1"/>
            <p:nvPr/>
          </p:nvSpPr>
          <p:spPr>
            <a:xfrm>
              <a:off x="3894" y="3266"/>
              <a:ext cx="6397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焦耳定律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(2016.10，2015.1)　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20488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0490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0491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0" name="文本框 99"/>
          <p:cNvSpPr txBox="1"/>
          <p:nvPr/>
        </p:nvSpPr>
        <p:spPr>
          <a:xfrm>
            <a:off x="400685" y="1593850"/>
            <a:ext cx="1151763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电流热效应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电流热效应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：电能转化为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能的现象．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发现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：英国物理学家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做了大量实验，于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1840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年最先精确地确定了电流产生的热量跟电流、电阻和通电时间的关系．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内容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：电流通过导体产生的热量跟电流的二次方成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，跟导体的电阻成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，跟通电时间成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公式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 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</a:t>
            </a:r>
            <a:r>
              <a:rPr lang="en-US" alt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表示电流，单位是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表示电阻，单位是Ω.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表示通电时间，单位是s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;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Q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表示热量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zh-CN" alt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，单位是</a:t>
            </a:r>
            <a:r>
              <a:rPr lang="en-US" alt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J.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4605655" y="2229485"/>
            <a:ext cx="7645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870960" y="277622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焦耳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651750" y="3876040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正比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19045" y="443293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正比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895330" y="3867785"/>
            <a:ext cx="8909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正比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71965" y="57505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4" grpId="0"/>
      <p:bldP spid="4" grpId="1"/>
      <p:bldP spid="5" grpId="0"/>
      <p:bldP spid="5" grpId="1"/>
      <p:bldP spid="7" grpId="0"/>
      <p:bldP spid="7" grpId="1"/>
      <p:bldP spid="6" grpId="0"/>
      <p:bldP spid="6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73125" y="1008380"/>
            <a:ext cx="1082230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注意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对于纯电阻电路，电流做功消耗的电能全部转化成内能，故公式还可表达为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UIt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．一般在串联电路中常用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，电路中两电阻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产生热量之比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．在并联电路中常用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，电路中两电阻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baseline="-25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产生热量之比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Q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∶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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电流热效应的利用与危害</a:t>
            </a:r>
            <a:endParaRPr lang="en-US" sz="2400">
              <a:latin typeface="黑体" panose="02010609060101010101" pitchFamily="49" charset="-122"/>
              <a:ea typeface="黑体" panose="02010609060101010101" pitchFamily="49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利用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：电热水器、电饭锅、电熨斗、电热孵化器．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防止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：散热窗、散热片、散热孔、电脑的微型风扇．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95345" y="1666240"/>
          <a:ext cx="358140" cy="591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1" imgW="254000" imgH="419100" progId="Equation.DSMT4">
                  <p:embed/>
                </p:oleObj>
              </mc:Choice>
              <mc:Fallback>
                <p:oleObj name="" r:id="rId1" imgW="254000" imgH="4191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95345" y="1666240"/>
                        <a:ext cx="358140" cy="591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85310" y="3267075"/>
          <a:ext cx="358140" cy="5911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254000" imgH="419100" progId="Equation.DSMT4">
                  <p:embed/>
                </p:oleObj>
              </mc:Choice>
              <mc:Fallback>
                <p:oleObj name="" r:id="rId3" imgW="254000" imgH="4191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385310" y="3267075"/>
                        <a:ext cx="358140" cy="5911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0" name="组合 29"/>
          <p:cNvGrpSpPr/>
          <p:nvPr/>
        </p:nvGrpSpPr>
        <p:grpSpPr>
          <a:xfrm>
            <a:off x="9059545" y="225742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359265" y="57124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757555" y="183388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17855" y="2333625"/>
            <a:ext cx="11073130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(5)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下列用电器中，主要利用电流热效应工作的是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电风扇                     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B.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电视机 </a:t>
            </a:r>
            <a:endParaRPr lang="zh-CN" sz="2400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电热毯                                              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D.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洗衣机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(6)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家用电风扇的电动线圈电阻为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20Ω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，正常工作时，通过的电流为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，通电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分钟，电风扇消耗的电能为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，线圈产生的热量为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J.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448550" y="2517140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3983355" y="4623435"/>
            <a:ext cx="16129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2.64</a:t>
            </a:r>
            <a:r>
              <a:rPr lang="en-US" sz="24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8204835" y="4632325"/>
            <a:ext cx="1550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4.8</a:t>
            </a:r>
            <a:r>
              <a:rPr lang="en-US" sz="2400" b="0">
                <a:solidFill>
                  <a:srgbClr val="FF0000"/>
                </a:solidFill>
                <a:latin typeface="Calibri" panose="020F0502020204030204" pitchFamily="34" charset="0"/>
                <a:ea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59265" y="54203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/>
      <p:bldP spid="7" grpId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7" name="组合 6"/>
          <p:cNvGrpSpPr/>
          <p:nvPr/>
        </p:nvGrpSpPr>
        <p:grpSpPr>
          <a:xfrm>
            <a:off x="739140" y="1208405"/>
            <a:ext cx="4036060" cy="648335"/>
            <a:chOff x="1456" y="3050"/>
            <a:chExt cx="6356" cy="1021"/>
          </a:xfrm>
        </p:grpSpPr>
        <p:sp>
          <p:nvSpPr>
            <p:cNvPr id="4" name="文本框 3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仪器的使用和读数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6" name="图片 5" descr="二级标（14磅）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aphicFrame>
        <p:nvGraphicFramePr>
          <p:cNvPr id="2" name="表格 1"/>
          <p:cNvGraphicFramePr/>
          <p:nvPr>
            <p:custDataLst>
              <p:tags r:id="rId2"/>
            </p:custDataLst>
          </p:nvPr>
        </p:nvGraphicFramePr>
        <p:xfrm>
          <a:off x="741045" y="1985645"/>
          <a:ext cx="10880725" cy="407606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589405"/>
                <a:gridCol w="4650105"/>
                <a:gridCol w="464121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电能表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转盘式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频闪式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264541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示意图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8201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作用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gridSpan="2"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测量用电器某一段时间内消耗的电能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1206" descr="C:\Documents and Settings\Administrator\桌面\江西物理(JK)\A88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3762375" y="2811145"/>
            <a:ext cx="2041525" cy="20491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1207" descr="C:\Documents and Settings\Administrator\桌面\江西物理(JK)\A89.TIF"/>
          <p:cNvPicPr>
            <a:picLocks noChangeAspect="1"/>
          </p:cNvPicPr>
          <p:nvPr/>
        </p:nvPicPr>
        <p:blipFill>
          <a:blip r:embed="rId5" r:link="rId6"/>
          <a:stretch>
            <a:fillRect/>
          </a:stretch>
        </p:blipFill>
        <p:spPr>
          <a:xfrm>
            <a:off x="8187055" y="2738755"/>
            <a:ext cx="2113915" cy="21215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836930" y="624840"/>
          <a:ext cx="10518140" cy="50977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174115"/>
                <a:gridCol w="4607560"/>
                <a:gridCol w="473646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电能表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转盘式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频闪式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solidFill>
                      <a:srgbClr val="FFC000"/>
                    </a:solidFill>
                  </a:tcPr>
                </a:tc>
              </a:tr>
              <a:tr h="1041400">
                <a:tc rowSpan="2"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主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要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参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数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(1)“220 V”指电能表应接在电压为220 V的电路中(2)“10(20) A”表示这个电能表的标定电流是10 A，__________电流是20 A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  <a:tr h="1427480">
                <a:tc vMerge="1"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 r/(kW·h)指用电器每消耗________的电能时，电能表转盘转过600转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600 imp/(kW·h)指用电器每消耗________的电能时，电能表指示灯闪烁________次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1737360">
                <a:tc>
                  <a:txBody>
                    <a:bodyPr/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读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  <a:p>
                      <a:pPr algn="ctr"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黑体" panose="02010609060101010101" pitchFamily="49" charset="-122"/>
                          <a:ea typeface="黑体" panose="02010609060101010101" pitchFamily="49" charset="-122"/>
                        </a:rPr>
                        <a:t>数</a:t>
                      </a:r>
                      <a:endParaRPr lang="zh-CN" altLang="en-US" sz="2400">
                        <a:latin typeface="黑体" panose="02010609060101010101" pitchFamily="49" charset="-122"/>
                        <a:ea typeface="黑体" panose="02010609060101010101" pitchFamily="49" charset="-122"/>
                      </a:endParaRPr>
                    </a:p>
                  </a:txBody>
                  <a:tcPr anchor="ctr" anchorCtr="0"/>
                </a:tc>
                <a:tc gridSpan="2">
                  <a:txBody>
                    <a:bodyPr/>
                    <a:p>
                      <a:pPr fontAlgn="auto">
                        <a:lnSpc>
                          <a:spcPct val="130000"/>
                        </a:lnSpc>
                        <a:buNone/>
                      </a:pP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电能表最右边的格子中显示的是用去电能的小数部分，前面的格子显示的是整数部分．电能表结束和起始时的示数之__________即为这段时间内电路消耗的电能，即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________</a:t>
                      </a:r>
                      <a:r>
                        <a:rPr lang="zh-CN" altLang="en-US" sz="240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zh-CN" altLang="en-US" sz="2400" baseline="-25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zh-CN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.若月初示数为                       ，月末示数如上图，则本月用电______ kW·h</a:t>
                      </a:r>
                      <a:endParaRPr lang="zh-CN" altLang="en-US" sz="240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  <a:tc hMerge="1">
                  <a:tcPr/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6762115" y="1675130"/>
            <a:ext cx="16287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额定最大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110105" y="2708275"/>
            <a:ext cx="12992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kW·h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762115" y="2708275"/>
            <a:ext cx="1392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kW·h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74000" y="3168650"/>
            <a:ext cx="8591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7" name="图片 1208" descr="C:\Documents and Settings\Administrator\桌面\江西物理(JK)\A89Ab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2576830" y="5334000"/>
            <a:ext cx="1419860" cy="3136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5" name="文本框 14"/>
          <p:cNvSpPr txBox="1"/>
          <p:nvPr/>
        </p:nvSpPr>
        <p:spPr>
          <a:xfrm>
            <a:off x="8921115" y="424942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差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7057390" y="4726940"/>
            <a:ext cx="8597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435975" y="5212715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160.5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36930" y="5660390"/>
            <a:ext cx="10576560" cy="10502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注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：利用表盘上的参数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r/(kW·h)[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imp/(kW·h)]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和电能表转盘转动圈数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指示灯闪烁次数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计算电能，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______kW·h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_________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__J.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9" name="对象 1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990465" y="6008370"/>
          <a:ext cx="604520" cy="596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" name="" r:id="rId4" imgW="203200" imgH="393700" progId="Equation.DSMT4">
                  <p:embed/>
                </p:oleObj>
              </mc:Choice>
              <mc:Fallback>
                <p:oleObj name="" r:id="rId4" imgW="203200" imgH="3937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990465" y="6008370"/>
                        <a:ext cx="604520" cy="5969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1" name="对象 20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62750" y="5988685"/>
          <a:ext cx="318135" cy="616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" name="" r:id="rId6" imgW="203200" imgH="393700" progId="Equation.DSMT4">
                  <p:embed/>
                </p:oleObj>
              </mc:Choice>
              <mc:Fallback>
                <p:oleObj name="" r:id="rId6" imgW="203200" imgH="3937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762750" y="5988685"/>
                        <a:ext cx="318135" cy="616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3" name="文本框 22"/>
          <p:cNvSpPr txBox="1"/>
          <p:nvPr/>
        </p:nvSpPr>
        <p:spPr>
          <a:xfrm>
            <a:off x="6980555" y="6034405"/>
            <a:ext cx="1832610" cy="5708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30000"/>
              </a:lnSpc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  <p:bldP spid="5" grpId="0"/>
      <p:bldP spid="5" grpId="1"/>
      <p:bldP spid="6" grpId="0"/>
      <p:bldP spid="6" grpId="1"/>
      <p:bldP spid="15" grpId="0"/>
      <p:bldP spid="15" grpId="1"/>
      <p:bldP spid="16" grpId="0"/>
      <p:bldP spid="16" grpId="1"/>
      <p:bldP spid="17" grpId="0"/>
      <p:bldP spid="17" grpId="1"/>
      <p:bldP spid="23" grpId="0"/>
      <p:bldP spid="23" grpId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60425" y="100330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71525" y="1423035"/>
            <a:ext cx="1055306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(7)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小明家的电能表如图所示，由铭牌可知，装上这个电能表后他家一共消耗了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kW·h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的电能，他家同时使用的用电器的总功率不能超过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______W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；他发现，家里只使用洗衣机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其他用电器都关闭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时，电能表转盘在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分钟里刚好转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圈，从而测量出他家洗衣机的电功率为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________W.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" name="图片 -214748206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1360" y="3729990"/>
            <a:ext cx="2247900" cy="22726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227320" y="6002655"/>
            <a:ext cx="12363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332865" y="2057400"/>
            <a:ext cx="93726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826.4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890125" y="2057400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4 400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7052945" y="3162300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440" name="组合 4"/>
          <p:cNvGrpSpPr/>
          <p:nvPr/>
        </p:nvGrpSpPr>
        <p:grpSpPr>
          <a:xfrm>
            <a:off x="638671" y="1348105"/>
            <a:ext cx="11087035" cy="645159"/>
            <a:chOff x="985" y="1190"/>
            <a:chExt cx="17545" cy="1018"/>
          </a:xfrm>
        </p:grpSpPr>
        <p:pic>
          <p:nvPicPr>
            <p:cNvPr id="18441" name="图片 1" descr="一级标"/>
            <p:cNvPicPr>
              <a:picLocks noChangeAspect="1"/>
            </p:cNvPicPr>
            <p:nvPr/>
          </p:nvPicPr>
          <p:blipFill>
            <a:blip r:embed="rId1"/>
            <a:srcRect l="14198" t="-2712" r="11515" b="-4127"/>
            <a:stretch>
              <a:fillRect/>
            </a:stretch>
          </p:blipFill>
          <p:spPr>
            <a:xfrm>
              <a:off x="985" y="1244"/>
              <a:ext cx="17545" cy="908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8442" name="文本框 10"/>
            <p:cNvSpPr txBox="1"/>
            <p:nvPr/>
          </p:nvSpPr>
          <p:spPr>
            <a:xfrm>
              <a:off x="5630" y="1190"/>
              <a:ext cx="7705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pPr algn="ctr"/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江西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6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年真题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“</a:t>
              </a:r>
              <a:r>
                <a:rPr lang="zh-CN" altLang="en-US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  <a:sym typeface="+mn-ea"/>
                </a:rPr>
                <a:t>面对面</a:t>
              </a:r>
              <a:r>
                <a:rPr lang="en-US" altLang="zh-CN" sz="36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”</a:t>
              </a:r>
              <a:endParaRPr lang="zh-CN" altLang="en-US" sz="3600" b="1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  <a:sym typeface="宋体" panose="02010600030101010101" pitchFamily="2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38810" y="254190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电功、电功率公式的理解及简单应用</a:t>
              </a:r>
              <a:r>
                <a:rPr lang="zh-CN" altLang="en-US" sz="20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(2015.10)　</a:t>
              </a:r>
              <a:endParaRPr lang="en-US" altLang="zh-CN" sz="20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2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" name="文本框 1"/>
          <p:cNvSpPr txBox="1"/>
          <p:nvPr/>
        </p:nvSpPr>
        <p:spPr>
          <a:xfrm>
            <a:off x="638810" y="3305175"/>
            <a:ext cx="1079119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根据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推出对应的物理公式是常用的记忆方法，例如：速度单位是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m/s(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是路程的单位，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是时间的单位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，可以推出对应的公式为：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同样，根据电能的单位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kW·h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，就可以推出对应的公式为：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；根据比热容的单位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J/(kg·℃)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，也可以推出对应的公式为：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150938" y="4377690"/>
          <a:ext cx="283845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9" name="" r:id="rId3" imgW="139700" imgH="393700" progId="Equation.DSMT4">
                  <p:embed/>
                </p:oleObj>
              </mc:Choice>
              <mc:Fallback>
                <p:oleObj name="" r:id="rId3" imgW="139700" imgH="3937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150938" y="4377690"/>
                        <a:ext cx="283845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5" name="文本框 4"/>
          <p:cNvSpPr txBox="1"/>
          <p:nvPr/>
        </p:nvSpPr>
        <p:spPr>
          <a:xfrm>
            <a:off x="9275445" y="4547235"/>
            <a:ext cx="12204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Pt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26730" y="4849495"/>
          <a:ext cx="999490" cy="673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584200" imgH="393700" progId="Equation.DSMT4">
                  <p:embed/>
                </p:oleObj>
              </mc:Choice>
              <mc:Fallback>
                <p:oleObj name="" r:id="rId5" imgW="584200" imgH="393700" progId="Equation.DSMT4">
                  <p:embed/>
                  <p:pic>
                    <p:nvPicPr>
                      <p:cNvPr id="0" name="图片 204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126730" y="4849495"/>
                        <a:ext cx="999490" cy="673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5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119505" y="144081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1056005" y="1894205"/>
            <a:ext cx="95192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LED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灯具有节能、环保等优点．如图是额定电压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220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、额定功率为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4.4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LED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灯泡，该灯泡的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额定电流是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若它每天正常发光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，一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个月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消耗的电能是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________kW·h.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某用电器正常工作时通过的电流大约为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，该用电器可能是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手机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    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节能灯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遥控器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                                         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电饭锅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1212" descr="C:\Documents and Settings\Administrator\桌面\江西物理(JK)\A9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994775" y="2019300"/>
            <a:ext cx="1719580" cy="1569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9086215" y="3712845"/>
            <a:ext cx="1628140" cy="6451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94965" y="3128645"/>
            <a:ext cx="9855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0.02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4481830" y="3667125"/>
            <a:ext cx="10477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0.66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596755" y="4248150"/>
            <a:ext cx="8280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8" grpId="0"/>
      <p:bldP spid="8" grpId="1"/>
      <p:bldP spid="9" grpId="0"/>
      <p:bldP spid="9" grpId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90550" y="1454785"/>
            <a:ext cx="1111313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不定项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下面是一位顾客与卖微波炉的售货员之间的一段对话．售货员说：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微波炉很省电，用它加热食物时花不了多少电费．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顾客说：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微波炉太费电，一使用微波炉家里的总开关就容易跳闸”．关于他们的说法以下解释正确的是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售货员所说的微波炉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是指微波炉消耗的电能少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售货员所说的微波炉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省电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是指微波炉的电功率小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顾客所说的微波炉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费电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是指微波炉的消耗的电能多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顾客所说的微波炉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费电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是指微波炉的电功率大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0554970" y="2701290"/>
            <a:ext cx="930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AD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12800" y="88074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电能表信息读取及相关计算</a:t>
              </a:r>
              <a:r>
                <a:rPr lang="zh-CN" altLang="en-US" sz="2400" dirty="0"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(近6年未考)　</a:t>
              </a:r>
              <a:endParaRPr lang="zh-CN" altLang="en-US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2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842010" y="1519555"/>
            <a:ext cx="1838960" cy="474345"/>
            <a:chOff x="1318" y="2359"/>
            <a:chExt cx="2896" cy="747"/>
          </a:xfrm>
        </p:grpSpPr>
        <p:pic>
          <p:nvPicPr>
            <p:cNvPr id="9" name="图片 8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10" name="文本框 9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727710" y="1922145"/>
            <a:ext cx="108940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如图所示是一种电子式单相电能表．该电能表用于电压为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的电路中，它的标定电流是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，额定最大电流是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接在该电能表后面的用电器同时工作的总功率不能超过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3 200 imp/(kW·h)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的意思是：接在该电能表后的用电器每消耗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kW·h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的电能，脉冲指示灯闪烁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次．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15" descr="C:\Documents and Settings\Administrator\桌面\江西物理(JK)\A9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777740" y="4115435"/>
            <a:ext cx="2794000" cy="197675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" name="文本框 10"/>
          <p:cNvSpPr txBox="1"/>
          <p:nvPr/>
        </p:nvSpPr>
        <p:spPr>
          <a:xfrm>
            <a:off x="5732780" y="6120130"/>
            <a:ext cx="111061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911590" y="202057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 flipH="1">
            <a:off x="3359150" y="2567940"/>
            <a:ext cx="716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7148195" y="256794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5292725" y="3106420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4 400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911590" y="3655060"/>
            <a:ext cx="11576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3 200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MainIdea"/>
          <p:cNvSpPr/>
          <p:nvPr/>
        </p:nvSpPr>
        <p:spPr>
          <a:xfrm>
            <a:off x="5195253" y="3190875"/>
            <a:ext cx="1883410" cy="1076325"/>
          </a:xfrm>
          <a:custGeom>
            <a:avLst/>
            <a:gdLst>
              <a:gd name="rtl" fmla="*/ 224960 w 1212960"/>
              <a:gd name="rtt" fmla="*/ 132240 h 547200"/>
              <a:gd name="rtr" fmla="*/ 984960 w 1212960"/>
              <a:gd name="rtb" fmla="*/ 428640 h 547200"/>
            </a:gdLst>
            <a:ahLst/>
            <a:cxnLst/>
            <a:rect l="rtl" t="rtt" r="rtr" b="rtb"/>
            <a:pathLst>
              <a:path w="1212960" h="547200">
                <a:moveTo>
                  <a:pt x="273600" y="0"/>
                </a:moveTo>
                <a:lnTo>
                  <a:pt x="939360" y="0"/>
                </a:lnTo>
                <a:cubicBezTo>
                  <a:pt x="1090469" y="0"/>
                  <a:pt x="1212960" y="122491"/>
                  <a:pt x="1212960" y="273600"/>
                </a:cubicBezTo>
                <a:cubicBezTo>
                  <a:pt x="1212960" y="424709"/>
                  <a:pt x="1090469" y="547200"/>
                  <a:pt x="939360" y="547200"/>
                </a:cubicBezTo>
                <a:lnTo>
                  <a:pt x="273600" y="547200"/>
                </a:lnTo>
                <a:cubicBezTo>
                  <a:pt x="122491" y="547200"/>
                  <a:pt x="0" y="424709"/>
                  <a:pt x="0" y="273600"/>
                </a:cubicBezTo>
                <a:cubicBezTo>
                  <a:pt x="0" y="122491"/>
                  <a:pt x="122491" y="0"/>
                  <a:pt x="273600" y="0"/>
                </a:cubicBezTo>
                <a:close/>
              </a:path>
            </a:pathLst>
          </a:custGeom>
          <a:solidFill>
            <a:srgbClr val="FFFFFF"/>
          </a:solidFill>
          <a:ln w="30400" cap="flat">
            <a:solidFill>
              <a:schemeClr val="accent4"/>
            </a:solidFill>
            <a:round/>
          </a:ln>
        </p:spPr>
        <p:txBody>
          <a:bodyPr wrap="none" lIns="0" tIns="0" rIns="0" bIns="22500" rtlCol="0" anchor="ctr"/>
          <a:p>
            <a:pPr algn="ctr"/>
            <a:r>
              <a:rPr sz="2400" b="1">
                <a:solidFill>
                  <a:srgbClr val="454545"/>
                </a:solidFill>
                <a:latin typeface="方正粗黑宋简体" panose="02000000000000000000" charset="-122"/>
              </a:rPr>
              <a:t>电功率</a:t>
            </a:r>
            <a:endParaRPr sz="2400" b="1">
              <a:solidFill>
                <a:srgbClr val="454545"/>
              </a:solidFill>
              <a:latin typeface="方正粗黑宋简体" panose="02000000000000000000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7227253" y="1652905"/>
            <a:ext cx="1947545" cy="2536190"/>
            <a:chOff x="11365" y="2712"/>
            <a:chExt cx="3067" cy="3994"/>
          </a:xfrm>
        </p:grpSpPr>
        <p:sp>
          <p:nvSpPr>
            <p:cNvPr id="103" name="MMConnector"/>
            <p:cNvSpPr/>
            <p:nvPr/>
          </p:nvSpPr>
          <p:spPr>
            <a:xfrm>
              <a:off x="11365" y="4576"/>
              <a:ext cx="1701" cy="2131"/>
            </a:xfrm>
            <a:custGeom>
              <a:avLst/>
              <a:gdLst/>
              <a:ahLst/>
              <a:cxnLst/>
              <a:pathLst>
                <a:path w="908130" h="687831">
                  <a:moveTo>
                    <a:pt x="-224414" y="215116"/>
                  </a:moveTo>
                  <a:cubicBezTo>
                    <a:pt x="-238258" y="228350"/>
                    <a:pt x="-238986" y="245935"/>
                    <a:pt x="-228798" y="256435"/>
                  </a:cubicBezTo>
                  <a:cubicBezTo>
                    <a:pt x="-218610" y="266934"/>
                    <a:pt x="-200689" y="267054"/>
                    <a:pt x="-187366" y="253296"/>
                  </a:cubicBezTo>
                  <a:cubicBezTo>
                    <a:pt x="-174784" y="240302"/>
                    <a:pt x="-162202" y="227308"/>
                    <a:pt x="-149956" y="214071"/>
                  </a:cubicBezTo>
                  <a:cubicBezTo>
                    <a:pt x="-137710" y="200834"/>
                    <a:pt x="-125799" y="187354"/>
                    <a:pt x="-114071" y="173763"/>
                  </a:cubicBezTo>
                  <a:cubicBezTo>
                    <a:pt x="-102342" y="160171"/>
                    <a:pt x="-90794" y="146468"/>
                    <a:pt x="-79405" y="132675"/>
                  </a:cubicBezTo>
                  <a:cubicBezTo>
                    <a:pt x="-68016" y="118882"/>
                    <a:pt x="-56786" y="104999"/>
                    <a:pt x="-45657" y="91070"/>
                  </a:cubicBezTo>
                  <a:cubicBezTo>
                    <a:pt x="-34528" y="77141"/>
                    <a:pt x="-23500" y="63167"/>
                    <a:pt x="-12528" y="49180"/>
                  </a:cubicBezTo>
                  <a:cubicBezTo>
                    <a:pt x="-1556" y="35193"/>
                    <a:pt x="9361" y="21194"/>
                    <a:pt x="20271" y="7218"/>
                  </a:cubicBezTo>
                  <a:cubicBezTo>
                    <a:pt x="31180" y="-6759"/>
                    <a:pt x="42083" y="-20714"/>
                    <a:pt x="53024" y="-34612"/>
                  </a:cubicBezTo>
                  <a:cubicBezTo>
                    <a:pt x="63966" y="-48510"/>
                    <a:pt x="74946" y="-62351"/>
                    <a:pt x="86013" y="-76100"/>
                  </a:cubicBezTo>
                  <a:cubicBezTo>
                    <a:pt x="97079" y="-89850"/>
                    <a:pt x="108232" y="-103506"/>
                    <a:pt x="119516" y="-117031"/>
                  </a:cubicBezTo>
                  <a:cubicBezTo>
                    <a:pt x="130801" y="-130555"/>
                    <a:pt x="142218" y="-143947"/>
                    <a:pt x="153813" y="-157163"/>
                  </a:cubicBezTo>
                  <a:cubicBezTo>
                    <a:pt x="165408" y="-170378"/>
                    <a:pt x="177181" y="-183417"/>
                    <a:pt x="189178" y="-196228"/>
                  </a:cubicBezTo>
                  <a:cubicBezTo>
                    <a:pt x="201174" y="-209038"/>
                    <a:pt x="213394" y="-221621"/>
                    <a:pt x="225880" y="-233917"/>
                  </a:cubicBezTo>
                  <a:cubicBezTo>
                    <a:pt x="238367" y="-246212"/>
                    <a:pt x="251119" y="-258221"/>
                    <a:pt x="264174" y="-269876"/>
                  </a:cubicBezTo>
                  <a:cubicBezTo>
                    <a:pt x="277230" y="-281531"/>
                    <a:pt x="290590" y="-292832"/>
                    <a:pt x="304282" y="-303704"/>
                  </a:cubicBezTo>
                  <a:cubicBezTo>
                    <a:pt x="317974" y="-314577"/>
                    <a:pt x="331998" y="-325021"/>
                    <a:pt x="346372" y="-334958"/>
                  </a:cubicBezTo>
                  <a:cubicBezTo>
                    <a:pt x="360746" y="-344895"/>
                    <a:pt x="375469" y="-354325"/>
                    <a:pt x="390536" y="-363171"/>
                  </a:cubicBezTo>
                  <a:cubicBezTo>
                    <a:pt x="405602" y="-372017"/>
                    <a:pt x="421012" y="-380278"/>
                    <a:pt x="436761" y="-387888"/>
                  </a:cubicBezTo>
                  <a:cubicBezTo>
                    <a:pt x="452510" y="-395497"/>
                    <a:pt x="468599" y="-402454"/>
                    <a:pt x="484914" y="-408710"/>
                  </a:cubicBezTo>
                  <a:cubicBezTo>
                    <a:pt x="501228" y="-414965"/>
                    <a:pt x="517767" y="-420518"/>
                    <a:pt x="534745" y="-425347"/>
                  </a:cubicBezTo>
                  <a:cubicBezTo>
                    <a:pt x="551723" y="-430176"/>
                    <a:pt x="569139" y="-434280"/>
                    <a:pt x="585916" y="-437658"/>
                  </a:cubicBezTo>
                  <a:cubicBezTo>
                    <a:pt x="602694" y="-441035"/>
                    <a:pt x="618833" y="-443685"/>
                    <a:pt x="638046" y="-445659"/>
                  </a:cubicBezTo>
                  <a:cubicBezTo>
                    <a:pt x="657258" y="-447632"/>
                    <a:pt x="679543" y="-448930"/>
                    <a:pt x="690755" y="-449512"/>
                  </a:cubicBezTo>
                  <a:cubicBezTo>
                    <a:pt x="701966" y="-450093"/>
                    <a:pt x="702103" y="-449959"/>
                    <a:pt x="702240" y="-449825"/>
                  </a:cubicBezTo>
                  <a:cubicBezTo>
                    <a:pt x="704195" y="-447911"/>
                    <a:pt x="706800" y="-451535"/>
                    <a:pt x="706800" y="-453625"/>
                  </a:cubicBezTo>
                  <a:cubicBezTo>
                    <a:pt x="706800" y="-455715"/>
                    <a:pt x="704064" y="-455386"/>
                    <a:pt x="702240" y="-457425"/>
                  </a:cubicBezTo>
                  <a:cubicBezTo>
                    <a:pt x="702114" y="-457566"/>
                    <a:pt x="701988" y="-457707"/>
                    <a:pt x="690627" y="-457556"/>
                  </a:cubicBezTo>
                  <a:cubicBezTo>
                    <a:pt x="679267" y="-457406"/>
                    <a:pt x="656672" y="-456964"/>
                    <a:pt x="637115" y="-455714"/>
                  </a:cubicBezTo>
                  <a:cubicBezTo>
                    <a:pt x="617558" y="-454463"/>
                    <a:pt x="601038" y="-452405"/>
                    <a:pt x="583811" y="-449624"/>
                  </a:cubicBezTo>
                  <a:cubicBezTo>
                    <a:pt x="566584" y="-446844"/>
                    <a:pt x="548650" y="-443342"/>
                    <a:pt x="531101" y="-439075"/>
                  </a:cubicBezTo>
                  <a:cubicBezTo>
                    <a:pt x="513551" y="-434807"/>
                    <a:pt x="496387" y="-429773"/>
                    <a:pt x="479402" y="-424002"/>
                  </a:cubicBezTo>
                  <a:cubicBezTo>
                    <a:pt x="462417" y="-418231"/>
                    <a:pt x="445612" y="-411722"/>
                    <a:pt x="429117" y="-404523"/>
                  </a:cubicBezTo>
                  <a:cubicBezTo>
                    <a:pt x="412621" y="-397324"/>
                    <a:pt x="396435" y="-389435"/>
                    <a:pt x="380574" y="-380928"/>
                  </a:cubicBezTo>
                  <a:cubicBezTo>
                    <a:pt x="364714" y="-372421"/>
                    <a:pt x="349179" y="-363297"/>
                    <a:pt x="333989" y="-353640"/>
                  </a:cubicBezTo>
                  <a:cubicBezTo>
                    <a:pt x="318799" y="-343983"/>
                    <a:pt x="303954" y="-333793"/>
                    <a:pt x="289445" y="-323158"/>
                  </a:cubicBezTo>
                  <a:cubicBezTo>
                    <a:pt x="274936" y="-312523"/>
                    <a:pt x="260764" y="-301442"/>
                    <a:pt x="246905" y="-290000"/>
                  </a:cubicBezTo>
                  <a:cubicBezTo>
                    <a:pt x="233046" y="-278557"/>
                    <a:pt x="219501" y="-266752"/>
                    <a:pt x="206235" y="-254661"/>
                  </a:cubicBezTo>
                  <a:cubicBezTo>
                    <a:pt x="192970" y="-242569"/>
                    <a:pt x="179984" y="-230191"/>
                    <a:pt x="167238" y="-217591"/>
                  </a:cubicBezTo>
                  <a:cubicBezTo>
                    <a:pt x="154492" y="-204991"/>
                    <a:pt x="141985" y="-192171"/>
                    <a:pt x="129675" y="-179186"/>
                  </a:cubicBezTo>
                  <a:cubicBezTo>
                    <a:pt x="117365" y="-166202"/>
                    <a:pt x="105251" y="-153054"/>
                    <a:pt x="93289" y="-139793"/>
                  </a:cubicBezTo>
                  <a:cubicBezTo>
                    <a:pt x="81327" y="-126531"/>
                    <a:pt x="69516" y="-113157"/>
                    <a:pt x="57813" y="-99713"/>
                  </a:cubicBezTo>
                  <a:cubicBezTo>
                    <a:pt x="46110" y="-86270"/>
                    <a:pt x="34515" y="-72758"/>
                    <a:pt x="22983" y="-59218"/>
                  </a:cubicBezTo>
                  <a:cubicBezTo>
                    <a:pt x="11450" y="-45679"/>
                    <a:pt x="-18" y="-32112"/>
                    <a:pt x="-11467" y="-18557"/>
                  </a:cubicBezTo>
                  <a:cubicBezTo>
                    <a:pt x="-22916" y="-5002"/>
                    <a:pt x="-34344" y="8542"/>
                    <a:pt x="-45795" y="22033"/>
                  </a:cubicBezTo>
                  <a:cubicBezTo>
                    <a:pt x="-57247" y="35525"/>
                    <a:pt x="-68721" y="48965"/>
                    <a:pt x="-80258" y="62315"/>
                  </a:cubicBezTo>
                  <a:cubicBezTo>
                    <a:pt x="-91796" y="75665"/>
                    <a:pt x="-103397" y="88925"/>
                    <a:pt x="-115108" y="102043"/>
                  </a:cubicBezTo>
                  <a:cubicBezTo>
                    <a:pt x="-126819" y="115161"/>
                    <a:pt x="-138640" y="128138"/>
                    <a:pt x="-150592" y="140953"/>
                  </a:cubicBezTo>
                  <a:cubicBezTo>
                    <a:pt x="-162544" y="153767"/>
                    <a:pt x="-174626" y="166419"/>
                    <a:pt x="-186951" y="178752"/>
                  </a:cubicBezTo>
                  <a:cubicBezTo>
                    <a:pt x="-199277" y="191086"/>
                    <a:pt x="-211845" y="203101"/>
                    <a:pt x="-224414" y="21511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2" name="MainTopic"/>
            <p:cNvSpPr/>
            <p:nvPr/>
          </p:nvSpPr>
          <p:spPr>
            <a:xfrm>
              <a:off x="12630" y="2712"/>
              <a:ext cx="1803" cy="918"/>
            </a:xfrm>
            <a:custGeom>
              <a:avLst/>
              <a:gdLst>
                <a:gd name="rtl" fmla="*/ 135280 w 737200"/>
                <a:gd name="rtt" fmla="*/ 71440 h 296400"/>
                <a:gd name="rtr" fmla="*/ 598880 w 737200"/>
                <a:gd name="rtb" fmla="*/ 238640 h 296400"/>
              </a:gdLst>
              <a:ahLst/>
              <a:cxnLst/>
              <a:rect l="rtl" t="rtt" r="rtr" b="rtb"/>
              <a:pathLst>
                <a:path w="737200" h="296400">
                  <a:moveTo>
                    <a:pt x="30400" y="0"/>
                  </a:moveTo>
                  <a:lnTo>
                    <a:pt x="706800" y="0"/>
                  </a:lnTo>
                  <a:cubicBezTo>
                    <a:pt x="723581" y="0"/>
                    <a:pt x="737200" y="13619"/>
                    <a:pt x="737200" y="30400"/>
                  </a:cubicBezTo>
                  <a:lnTo>
                    <a:pt x="737200" y="266000"/>
                  </a:lnTo>
                  <a:cubicBezTo>
                    <a:pt x="737200" y="282781"/>
                    <a:pt x="723581" y="296400"/>
                    <a:pt x="7068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电功率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227253" y="3383280"/>
            <a:ext cx="3975100" cy="654050"/>
            <a:chOff x="11365" y="5437"/>
            <a:chExt cx="6260" cy="1030"/>
          </a:xfrm>
        </p:grpSpPr>
        <p:sp>
          <p:nvSpPr>
            <p:cNvPr id="105" name="MMConnector"/>
            <p:cNvSpPr/>
            <p:nvPr/>
          </p:nvSpPr>
          <p:spPr>
            <a:xfrm flipV="1">
              <a:off x="11365" y="5437"/>
              <a:ext cx="2047" cy="376"/>
            </a:xfrm>
            <a:custGeom>
              <a:avLst/>
              <a:gdLst/>
              <a:ahLst/>
              <a:cxnLst/>
              <a:pathLst>
                <a:path w="804427" h="114622">
                  <a:moveTo>
                    <a:pt x="-106948" y="1526"/>
                  </a:moveTo>
                  <a:cubicBezTo>
                    <a:pt x="-125872" y="4471"/>
                    <a:pt x="-136210" y="19015"/>
                    <a:pt x="-133592" y="33409"/>
                  </a:cubicBezTo>
                  <a:cubicBezTo>
                    <a:pt x="-130974" y="47803"/>
                    <a:pt x="-116157" y="57867"/>
                    <a:pt x="-97427" y="53867"/>
                  </a:cubicBezTo>
                  <a:cubicBezTo>
                    <a:pt x="-80008" y="50147"/>
                    <a:pt x="-62588" y="46427"/>
                    <a:pt x="-45201" y="42632"/>
                  </a:cubicBezTo>
                  <a:cubicBezTo>
                    <a:pt x="-27813" y="38837"/>
                    <a:pt x="-10457" y="34966"/>
                    <a:pt x="6882" y="31068"/>
                  </a:cubicBezTo>
                  <a:cubicBezTo>
                    <a:pt x="24221" y="27170"/>
                    <a:pt x="41542" y="23244"/>
                    <a:pt x="58850" y="19308"/>
                  </a:cubicBezTo>
                  <a:cubicBezTo>
                    <a:pt x="76158" y="15371"/>
                    <a:pt x="93452" y="11425"/>
                    <a:pt x="110740" y="7494"/>
                  </a:cubicBezTo>
                  <a:cubicBezTo>
                    <a:pt x="128028" y="3564"/>
                    <a:pt x="145310" y="-351"/>
                    <a:pt x="162592" y="-4223"/>
                  </a:cubicBezTo>
                  <a:cubicBezTo>
                    <a:pt x="179874" y="-8095"/>
                    <a:pt x="197156" y="-11926"/>
                    <a:pt x="214446" y="-15687"/>
                  </a:cubicBezTo>
                  <a:cubicBezTo>
                    <a:pt x="231736" y="-19449"/>
                    <a:pt x="249034" y="-23142"/>
                    <a:pt x="266345" y="-26740"/>
                  </a:cubicBezTo>
                  <a:cubicBezTo>
                    <a:pt x="283657" y="-30338"/>
                    <a:pt x="300982" y="-33841"/>
                    <a:pt x="318329" y="-37222"/>
                  </a:cubicBezTo>
                  <a:cubicBezTo>
                    <a:pt x="335675" y="-40603"/>
                    <a:pt x="353042" y="-43863"/>
                    <a:pt x="370430" y="-46976"/>
                  </a:cubicBezTo>
                  <a:cubicBezTo>
                    <a:pt x="387817" y="-50088"/>
                    <a:pt x="405226" y="-53054"/>
                    <a:pt x="422675" y="-55850"/>
                  </a:cubicBezTo>
                  <a:cubicBezTo>
                    <a:pt x="440125" y="-58646"/>
                    <a:pt x="457616" y="-61271"/>
                    <a:pt x="475083" y="-63704"/>
                  </a:cubicBezTo>
                  <a:cubicBezTo>
                    <a:pt x="492551" y="-66136"/>
                    <a:pt x="509996" y="-68375"/>
                    <a:pt x="527660" y="-70409"/>
                  </a:cubicBezTo>
                  <a:cubicBezTo>
                    <a:pt x="545324" y="-72442"/>
                    <a:pt x="563207" y="-74270"/>
                    <a:pt x="580401" y="-75853"/>
                  </a:cubicBezTo>
                  <a:cubicBezTo>
                    <a:pt x="597595" y="-77437"/>
                    <a:pt x="614098" y="-78777"/>
                    <a:pt x="633292" y="-79945"/>
                  </a:cubicBezTo>
                  <a:cubicBezTo>
                    <a:pt x="652485" y="-81113"/>
                    <a:pt x="674367" y="-82109"/>
                    <a:pt x="686307" y="-82611"/>
                  </a:cubicBezTo>
                  <a:cubicBezTo>
                    <a:pt x="698247" y="-83112"/>
                    <a:pt x="700243" y="-83119"/>
                    <a:pt x="702240" y="-83125"/>
                  </a:cubicBezTo>
                  <a:cubicBezTo>
                    <a:pt x="704976" y="-83134"/>
                    <a:pt x="706800" y="-84835"/>
                    <a:pt x="706800" y="-86925"/>
                  </a:cubicBezTo>
                  <a:cubicBezTo>
                    <a:pt x="706800" y="-89015"/>
                    <a:pt x="704972" y="-90580"/>
                    <a:pt x="702240" y="-90725"/>
                  </a:cubicBezTo>
                  <a:cubicBezTo>
                    <a:pt x="700241" y="-90831"/>
                    <a:pt x="698241" y="-90937"/>
                    <a:pt x="686236" y="-91105"/>
                  </a:cubicBezTo>
                  <a:cubicBezTo>
                    <a:pt x="674230" y="-91274"/>
                    <a:pt x="652218" y="-91505"/>
                    <a:pt x="632881" y="-91412"/>
                  </a:cubicBezTo>
                  <a:cubicBezTo>
                    <a:pt x="613543" y="-91320"/>
                    <a:pt x="596880" y="-90904"/>
                    <a:pt x="579503" y="-90281"/>
                  </a:cubicBezTo>
                  <a:cubicBezTo>
                    <a:pt x="562125" y="-89658"/>
                    <a:pt x="544034" y="-88828"/>
                    <a:pt x="526144" y="-87779"/>
                  </a:cubicBezTo>
                  <a:cubicBezTo>
                    <a:pt x="508254" y="-86729"/>
                    <a:pt x="490566" y="-85459"/>
                    <a:pt x="472841" y="-83996"/>
                  </a:cubicBezTo>
                  <a:cubicBezTo>
                    <a:pt x="455116" y="-82533"/>
                    <a:pt x="437354" y="-80877"/>
                    <a:pt x="419624" y="-79047"/>
                  </a:cubicBezTo>
                  <a:cubicBezTo>
                    <a:pt x="401894" y="-77216"/>
                    <a:pt x="384196" y="-75213"/>
                    <a:pt x="366514" y="-73060"/>
                  </a:cubicBezTo>
                  <a:cubicBezTo>
                    <a:pt x="348832" y="-70908"/>
                    <a:pt x="331167" y="-68607"/>
                    <a:pt x="313524" y="-66183"/>
                  </a:cubicBezTo>
                  <a:cubicBezTo>
                    <a:pt x="295881" y="-63760"/>
                    <a:pt x="278259" y="-61214"/>
                    <a:pt x="260657" y="-58574"/>
                  </a:cubicBezTo>
                  <a:cubicBezTo>
                    <a:pt x="243055" y="-55933"/>
                    <a:pt x="225473" y="-53198"/>
                    <a:pt x="207909" y="-50395"/>
                  </a:cubicBezTo>
                  <a:cubicBezTo>
                    <a:pt x="190345" y="-47593"/>
                    <a:pt x="172800" y="-44723"/>
                    <a:pt x="155269" y="-41815"/>
                  </a:cubicBezTo>
                  <a:cubicBezTo>
                    <a:pt x="137739" y="-38906"/>
                    <a:pt x="120224" y="-35958"/>
                    <a:pt x="102721" y="-32998"/>
                  </a:cubicBezTo>
                  <a:cubicBezTo>
                    <a:pt x="85218" y="-30038"/>
                    <a:pt x="67727" y="-27065"/>
                    <a:pt x="50245" y="-24107"/>
                  </a:cubicBezTo>
                  <a:cubicBezTo>
                    <a:pt x="32763" y="-21149"/>
                    <a:pt x="15289" y="-18206"/>
                    <a:pt x="-2179" y="-15294"/>
                  </a:cubicBezTo>
                  <a:cubicBezTo>
                    <a:pt x="-19647" y="-12383"/>
                    <a:pt x="-37110" y="-9504"/>
                    <a:pt x="-54571" y="-6706"/>
                  </a:cubicBezTo>
                  <a:cubicBezTo>
                    <a:pt x="-72031" y="-3908"/>
                    <a:pt x="-89490" y="-1191"/>
                    <a:pt x="-106948" y="1526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4" name="MainTopic"/>
            <p:cNvSpPr/>
            <p:nvPr/>
          </p:nvSpPr>
          <p:spPr>
            <a:xfrm>
              <a:off x="13195" y="5549"/>
              <a:ext cx="4431" cy="918"/>
            </a:xfrm>
            <a:custGeom>
              <a:avLst/>
              <a:gdLst>
                <a:gd name="rtl" fmla="*/ 135280 w 1603600"/>
                <a:gd name="rtt" fmla="*/ 71440 h 296400"/>
                <a:gd name="rtr" fmla="*/ 1465280 w 1603600"/>
                <a:gd name="rtb" fmla="*/ 238640 h 296400"/>
              </a:gdLst>
              <a:ahLst/>
              <a:cxnLst/>
              <a:rect l="rtl" t="rtt" r="rtr" b="rtb"/>
              <a:pathLst>
                <a:path w="1603600" h="296400">
                  <a:moveTo>
                    <a:pt x="30400" y="0"/>
                  </a:moveTo>
                  <a:lnTo>
                    <a:pt x="1573200" y="0"/>
                  </a:lnTo>
                  <a:cubicBezTo>
                    <a:pt x="1589981" y="0"/>
                    <a:pt x="1603600" y="13619"/>
                    <a:pt x="1603600" y="30400"/>
                  </a:cubicBezTo>
                  <a:lnTo>
                    <a:pt x="1603600" y="266000"/>
                  </a:lnTo>
                  <a:cubicBezTo>
                    <a:pt x="1603600" y="282781"/>
                    <a:pt x="1589981" y="296400"/>
                    <a:pt x="1573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测量小灯泡额定功率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7227253" y="4171950"/>
            <a:ext cx="2682875" cy="877570"/>
            <a:chOff x="11365" y="6679"/>
            <a:chExt cx="4225" cy="1382"/>
          </a:xfrm>
        </p:grpSpPr>
        <p:sp>
          <p:nvSpPr>
            <p:cNvPr id="107" name="MMConnector"/>
            <p:cNvSpPr/>
            <p:nvPr/>
          </p:nvSpPr>
          <p:spPr>
            <a:xfrm>
              <a:off x="11365" y="6679"/>
              <a:ext cx="2047" cy="1185"/>
            </a:xfrm>
            <a:custGeom>
              <a:avLst/>
              <a:gdLst/>
              <a:ahLst/>
              <a:cxnLst/>
              <a:pathLst>
                <a:path w="836980" h="309467">
                  <a:moveTo>
                    <a:pt x="-123093" y="-108232"/>
                  </a:moveTo>
                  <a:cubicBezTo>
                    <a:pt x="-140035" y="-117162"/>
                    <a:pt x="-157032" y="-111447"/>
                    <a:pt x="-163437" y="-98294"/>
                  </a:cubicBezTo>
                  <a:cubicBezTo>
                    <a:pt x="-169843" y="-85141"/>
                    <a:pt x="-163758" y="-68467"/>
                    <a:pt x="-146387" y="-60403"/>
                  </a:cubicBezTo>
                  <a:cubicBezTo>
                    <a:pt x="-130474" y="-53015"/>
                    <a:pt x="-114560" y="-45628"/>
                    <a:pt x="-98706" y="-38029"/>
                  </a:cubicBezTo>
                  <a:cubicBezTo>
                    <a:pt x="-82852" y="-30430"/>
                    <a:pt x="-67058" y="-22618"/>
                    <a:pt x="-51282" y="-14714"/>
                  </a:cubicBezTo>
                  <a:cubicBezTo>
                    <a:pt x="-35506" y="-6810"/>
                    <a:pt x="-19748" y="1187"/>
                    <a:pt x="-3991" y="9244"/>
                  </a:cubicBezTo>
                  <a:cubicBezTo>
                    <a:pt x="11767" y="17300"/>
                    <a:pt x="27524" y="25416"/>
                    <a:pt x="43307" y="33533"/>
                  </a:cubicBezTo>
                  <a:cubicBezTo>
                    <a:pt x="59090" y="41650"/>
                    <a:pt x="74900" y="49767"/>
                    <a:pt x="90761" y="57831"/>
                  </a:cubicBezTo>
                  <a:cubicBezTo>
                    <a:pt x="106622" y="65894"/>
                    <a:pt x="122534" y="73903"/>
                    <a:pt x="138523" y="81800"/>
                  </a:cubicBezTo>
                  <a:cubicBezTo>
                    <a:pt x="154512" y="89697"/>
                    <a:pt x="170577" y="97481"/>
                    <a:pt x="186740" y="105093"/>
                  </a:cubicBezTo>
                  <a:cubicBezTo>
                    <a:pt x="202903" y="112706"/>
                    <a:pt x="219164" y="120146"/>
                    <a:pt x="235541" y="127352"/>
                  </a:cubicBezTo>
                  <a:cubicBezTo>
                    <a:pt x="251918" y="134559"/>
                    <a:pt x="268410" y="141533"/>
                    <a:pt x="285030" y="148213"/>
                  </a:cubicBezTo>
                  <a:cubicBezTo>
                    <a:pt x="301649" y="154894"/>
                    <a:pt x="318395" y="161280"/>
                    <a:pt x="335270" y="167315"/>
                  </a:cubicBezTo>
                  <a:cubicBezTo>
                    <a:pt x="352146" y="173350"/>
                    <a:pt x="369151" y="179033"/>
                    <a:pt x="386281" y="184312"/>
                  </a:cubicBezTo>
                  <a:cubicBezTo>
                    <a:pt x="403411" y="189591"/>
                    <a:pt x="420665" y="194466"/>
                    <a:pt x="438028" y="198891"/>
                  </a:cubicBezTo>
                  <a:cubicBezTo>
                    <a:pt x="455390" y="203317"/>
                    <a:pt x="472860" y="207293"/>
                    <a:pt x="490424" y="210790"/>
                  </a:cubicBezTo>
                  <a:cubicBezTo>
                    <a:pt x="507988" y="214288"/>
                    <a:pt x="525646" y="217307"/>
                    <a:pt x="543339" y="219816"/>
                  </a:cubicBezTo>
                  <a:cubicBezTo>
                    <a:pt x="561032" y="222326"/>
                    <a:pt x="578759" y="224327"/>
                    <a:pt x="596610" y="225854"/>
                  </a:cubicBezTo>
                  <a:cubicBezTo>
                    <a:pt x="614460" y="227382"/>
                    <a:pt x="632434" y="228436"/>
                    <a:pt x="650059" y="228873"/>
                  </a:cubicBezTo>
                  <a:cubicBezTo>
                    <a:pt x="667685" y="229310"/>
                    <a:pt x="684962" y="229130"/>
                    <a:pt x="702240" y="228950"/>
                  </a:cubicBezTo>
                  <a:cubicBezTo>
                    <a:pt x="704976" y="228921"/>
                    <a:pt x="706800" y="227240"/>
                    <a:pt x="706800" y="225150"/>
                  </a:cubicBezTo>
                  <a:cubicBezTo>
                    <a:pt x="706800" y="223060"/>
                    <a:pt x="704974" y="221460"/>
                    <a:pt x="702240" y="221350"/>
                  </a:cubicBezTo>
                  <a:cubicBezTo>
                    <a:pt x="685122" y="220664"/>
                    <a:pt x="668003" y="219977"/>
                    <a:pt x="650606" y="218665"/>
                  </a:cubicBezTo>
                  <a:cubicBezTo>
                    <a:pt x="633208" y="217354"/>
                    <a:pt x="615531" y="215417"/>
                    <a:pt x="598022" y="213024"/>
                  </a:cubicBezTo>
                  <a:cubicBezTo>
                    <a:pt x="580514" y="210630"/>
                    <a:pt x="563175" y="207780"/>
                    <a:pt x="545917" y="204437"/>
                  </a:cubicBezTo>
                  <a:cubicBezTo>
                    <a:pt x="528660" y="201093"/>
                    <a:pt x="511484" y="197255"/>
                    <a:pt x="494441" y="192957"/>
                  </a:cubicBezTo>
                  <a:cubicBezTo>
                    <a:pt x="477397" y="188659"/>
                    <a:pt x="460486" y="183900"/>
                    <a:pt x="443712" y="178710"/>
                  </a:cubicBezTo>
                  <a:cubicBezTo>
                    <a:pt x="426939" y="173520"/>
                    <a:pt x="410302" y="167899"/>
                    <a:pt x="393809" y="161889"/>
                  </a:cubicBezTo>
                  <a:cubicBezTo>
                    <a:pt x="377316" y="155880"/>
                    <a:pt x="360967" y="149482"/>
                    <a:pt x="344756" y="142744"/>
                  </a:cubicBezTo>
                  <a:cubicBezTo>
                    <a:pt x="328545" y="136006"/>
                    <a:pt x="312472" y="128927"/>
                    <a:pt x="296524" y="121562"/>
                  </a:cubicBezTo>
                  <a:cubicBezTo>
                    <a:pt x="280577" y="114196"/>
                    <a:pt x="264754" y="106543"/>
                    <a:pt x="249036" y="98656"/>
                  </a:cubicBezTo>
                  <a:cubicBezTo>
                    <a:pt x="233318" y="90770"/>
                    <a:pt x="217705" y="82650"/>
                    <a:pt x="202171" y="74352"/>
                  </a:cubicBezTo>
                  <a:cubicBezTo>
                    <a:pt x="186636" y="66053"/>
                    <a:pt x="171180" y="57576"/>
                    <a:pt x="155774" y="48974"/>
                  </a:cubicBezTo>
                  <a:cubicBezTo>
                    <a:pt x="140367" y="40371"/>
                    <a:pt x="125010" y="31644"/>
                    <a:pt x="109670" y="22844"/>
                  </a:cubicBezTo>
                  <a:cubicBezTo>
                    <a:pt x="94329" y="14044"/>
                    <a:pt x="79006" y="5173"/>
                    <a:pt x="63668" y="-3721"/>
                  </a:cubicBezTo>
                  <a:cubicBezTo>
                    <a:pt x="48330" y="-12615"/>
                    <a:pt x="32977" y="-21531"/>
                    <a:pt x="17575" y="-30414"/>
                  </a:cubicBezTo>
                  <a:cubicBezTo>
                    <a:pt x="2172" y="-39296"/>
                    <a:pt x="-13280" y="-48146"/>
                    <a:pt x="-28800" y="-56929"/>
                  </a:cubicBezTo>
                  <a:cubicBezTo>
                    <a:pt x="-44321" y="-65712"/>
                    <a:pt x="-59910" y="-74428"/>
                    <a:pt x="-75636" y="-82967"/>
                  </a:cubicBezTo>
                  <a:cubicBezTo>
                    <a:pt x="-91363" y="-91506"/>
                    <a:pt x="-107228" y="-99869"/>
                    <a:pt x="-123093" y="-10823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6" name="MainTopic"/>
            <p:cNvSpPr/>
            <p:nvPr/>
          </p:nvSpPr>
          <p:spPr>
            <a:xfrm>
              <a:off x="13082" y="7143"/>
              <a:ext cx="2509" cy="918"/>
            </a:xfrm>
            <a:custGeom>
              <a:avLst/>
              <a:gdLst>
                <a:gd name="rtl" fmla="*/ 135280 w 1026000"/>
                <a:gd name="rtt" fmla="*/ 71440 h 296400"/>
                <a:gd name="rtr" fmla="*/ 887680 w 1026000"/>
                <a:gd name="rtb" fmla="*/ 238640 h 296400"/>
              </a:gdLst>
              <a:ahLst/>
              <a:cxnLst/>
              <a:rect l="rtl" t="rtt" r="rtr" b="rtb"/>
              <a:pathLst>
                <a:path w="1026000" h="296400">
                  <a:moveTo>
                    <a:pt x="30400" y="0"/>
                  </a:moveTo>
                  <a:lnTo>
                    <a:pt x="995600" y="0"/>
                  </a:lnTo>
                  <a:cubicBezTo>
                    <a:pt x="1012381" y="0"/>
                    <a:pt x="1026000" y="13619"/>
                    <a:pt x="1026000" y="30400"/>
                  </a:cubicBezTo>
                  <a:lnTo>
                    <a:pt x="1026000" y="266000"/>
                  </a:lnTo>
                  <a:cubicBezTo>
                    <a:pt x="1026000" y="282781"/>
                    <a:pt x="1012381" y="296400"/>
                    <a:pt x="9956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电流热效应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227253" y="4836160"/>
            <a:ext cx="2459355" cy="1744980"/>
            <a:chOff x="11365" y="7725"/>
            <a:chExt cx="3873" cy="2748"/>
          </a:xfrm>
        </p:grpSpPr>
        <p:sp>
          <p:nvSpPr>
            <p:cNvPr id="109" name="MMConnector"/>
            <p:cNvSpPr/>
            <p:nvPr/>
          </p:nvSpPr>
          <p:spPr>
            <a:xfrm>
              <a:off x="11365" y="7725"/>
              <a:ext cx="2291" cy="2749"/>
            </a:xfrm>
            <a:custGeom>
              <a:avLst/>
              <a:gdLst/>
              <a:ahLst/>
              <a:cxnLst/>
              <a:pathLst>
                <a:path w="937106" h="887432">
                  <a:moveTo>
                    <a:pt x="-214630" y="-341822"/>
                  </a:moveTo>
                  <a:cubicBezTo>
                    <a:pt x="-226615" y="-356760"/>
                    <a:pt x="-244453" y="-358336"/>
                    <a:pt x="-255583" y="-348840"/>
                  </a:cubicBezTo>
                  <a:cubicBezTo>
                    <a:pt x="-266713" y="-339345"/>
                    <a:pt x="-267585" y="-321817"/>
                    <a:pt x="-255101" y="-307293"/>
                  </a:cubicBezTo>
                  <a:cubicBezTo>
                    <a:pt x="-243796" y="-294138"/>
                    <a:pt x="-232490" y="-280984"/>
                    <a:pt x="-221495" y="-267505"/>
                  </a:cubicBezTo>
                  <a:cubicBezTo>
                    <a:pt x="-210500" y="-254025"/>
                    <a:pt x="-199815" y="-240221"/>
                    <a:pt x="-189306" y="-226249"/>
                  </a:cubicBezTo>
                  <a:cubicBezTo>
                    <a:pt x="-178797" y="-212276"/>
                    <a:pt x="-168463" y="-198135"/>
                    <a:pt x="-158289" y="-183843"/>
                  </a:cubicBezTo>
                  <a:cubicBezTo>
                    <a:pt x="-148114" y="-169550"/>
                    <a:pt x="-138099" y="-155106"/>
                    <a:pt x="-128197" y="-140555"/>
                  </a:cubicBezTo>
                  <a:cubicBezTo>
                    <a:pt x="-118294" y="-126004"/>
                    <a:pt x="-108504" y="-111346"/>
                    <a:pt x="-98789" y="-96611"/>
                  </a:cubicBezTo>
                  <a:cubicBezTo>
                    <a:pt x="-89073" y="-81877"/>
                    <a:pt x="-79433" y="-67066"/>
                    <a:pt x="-69829" y="-52208"/>
                  </a:cubicBezTo>
                  <a:cubicBezTo>
                    <a:pt x="-60224" y="-37351"/>
                    <a:pt x="-50655" y="-22447"/>
                    <a:pt x="-41084" y="-7523"/>
                  </a:cubicBezTo>
                  <a:cubicBezTo>
                    <a:pt x="-31513" y="7402"/>
                    <a:pt x="-21940" y="22345"/>
                    <a:pt x="-12326" y="37283"/>
                  </a:cubicBezTo>
                  <a:cubicBezTo>
                    <a:pt x="-2712" y="52220"/>
                    <a:pt x="6942" y="67150"/>
                    <a:pt x="16676" y="82047"/>
                  </a:cubicBezTo>
                  <a:cubicBezTo>
                    <a:pt x="26410" y="96944"/>
                    <a:pt x="36224" y="111807"/>
                    <a:pt x="46156" y="126608"/>
                  </a:cubicBezTo>
                  <a:cubicBezTo>
                    <a:pt x="56089" y="141408"/>
                    <a:pt x="66142" y="156146"/>
                    <a:pt x="76355" y="170789"/>
                  </a:cubicBezTo>
                  <a:cubicBezTo>
                    <a:pt x="86568" y="185431"/>
                    <a:pt x="96941" y="199979"/>
                    <a:pt x="107519" y="214394"/>
                  </a:cubicBezTo>
                  <a:cubicBezTo>
                    <a:pt x="118096" y="228809"/>
                    <a:pt x="128877" y="243091"/>
                    <a:pt x="139906" y="257197"/>
                  </a:cubicBezTo>
                  <a:cubicBezTo>
                    <a:pt x="150935" y="271303"/>
                    <a:pt x="162212" y="285231"/>
                    <a:pt x="173781" y="298930"/>
                  </a:cubicBezTo>
                  <a:cubicBezTo>
                    <a:pt x="185350" y="312628"/>
                    <a:pt x="197212" y="326097"/>
                    <a:pt x="209408" y="339272"/>
                  </a:cubicBezTo>
                  <a:cubicBezTo>
                    <a:pt x="221605" y="352446"/>
                    <a:pt x="234137" y="365327"/>
                    <a:pt x="247043" y="377838"/>
                  </a:cubicBezTo>
                  <a:cubicBezTo>
                    <a:pt x="259949" y="390349"/>
                    <a:pt x="273228" y="402491"/>
                    <a:pt x="286908" y="414176"/>
                  </a:cubicBezTo>
                  <a:cubicBezTo>
                    <a:pt x="300589" y="425860"/>
                    <a:pt x="314670" y="437088"/>
                    <a:pt x="329166" y="447764"/>
                  </a:cubicBezTo>
                  <a:cubicBezTo>
                    <a:pt x="343662" y="458440"/>
                    <a:pt x="358571" y="468563"/>
                    <a:pt x="373879" y="478039"/>
                  </a:cubicBezTo>
                  <a:cubicBezTo>
                    <a:pt x="389188" y="487514"/>
                    <a:pt x="404894" y="496341"/>
                    <a:pt x="420976" y="504434"/>
                  </a:cubicBezTo>
                  <a:cubicBezTo>
                    <a:pt x="437057" y="512527"/>
                    <a:pt x="453514" y="519886"/>
                    <a:pt x="470226" y="526452"/>
                  </a:cubicBezTo>
                  <a:cubicBezTo>
                    <a:pt x="486938" y="533018"/>
                    <a:pt x="503906" y="538790"/>
                    <a:pt x="521255" y="543738"/>
                  </a:cubicBezTo>
                  <a:cubicBezTo>
                    <a:pt x="538604" y="548687"/>
                    <a:pt x="556333" y="552812"/>
                    <a:pt x="573591" y="556138"/>
                  </a:cubicBezTo>
                  <a:cubicBezTo>
                    <a:pt x="590848" y="559465"/>
                    <a:pt x="607632" y="561992"/>
                    <a:pt x="626734" y="563710"/>
                  </a:cubicBezTo>
                  <a:cubicBezTo>
                    <a:pt x="645835" y="565429"/>
                    <a:pt x="667253" y="566337"/>
                    <a:pt x="680224" y="566696"/>
                  </a:cubicBezTo>
                  <a:cubicBezTo>
                    <a:pt x="693195" y="567055"/>
                    <a:pt x="697717" y="566865"/>
                    <a:pt x="702240" y="566675"/>
                  </a:cubicBezTo>
                  <a:cubicBezTo>
                    <a:pt x="704974" y="566560"/>
                    <a:pt x="706800" y="564965"/>
                    <a:pt x="706800" y="562875"/>
                  </a:cubicBezTo>
                  <a:cubicBezTo>
                    <a:pt x="706800" y="560785"/>
                    <a:pt x="704976" y="559053"/>
                    <a:pt x="702240" y="559075"/>
                  </a:cubicBezTo>
                  <a:cubicBezTo>
                    <a:pt x="697757" y="559112"/>
                    <a:pt x="693273" y="559148"/>
                    <a:pt x="680489" y="558362"/>
                  </a:cubicBezTo>
                  <a:cubicBezTo>
                    <a:pt x="667705" y="557576"/>
                    <a:pt x="646620" y="555967"/>
                    <a:pt x="627889" y="553644"/>
                  </a:cubicBezTo>
                  <a:cubicBezTo>
                    <a:pt x="609158" y="551321"/>
                    <a:pt x="592781" y="548283"/>
                    <a:pt x="575996" y="544456"/>
                  </a:cubicBezTo>
                  <a:cubicBezTo>
                    <a:pt x="559211" y="540629"/>
                    <a:pt x="542019" y="536012"/>
                    <a:pt x="525258" y="530614"/>
                  </a:cubicBezTo>
                  <a:cubicBezTo>
                    <a:pt x="508497" y="525216"/>
                    <a:pt x="492166" y="519036"/>
                    <a:pt x="476131" y="512104"/>
                  </a:cubicBezTo>
                  <a:cubicBezTo>
                    <a:pt x="460096" y="505171"/>
                    <a:pt x="444357" y="497484"/>
                    <a:pt x="429016" y="489104"/>
                  </a:cubicBezTo>
                  <a:cubicBezTo>
                    <a:pt x="413676" y="480724"/>
                    <a:pt x="398734" y="471650"/>
                    <a:pt x="384202" y="461962"/>
                  </a:cubicBezTo>
                  <a:cubicBezTo>
                    <a:pt x="369670" y="452275"/>
                    <a:pt x="355547" y="441973"/>
                    <a:pt x="341838" y="431145"/>
                  </a:cubicBezTo>
                  <a:cubicBezTo>
                    <a:pt x="328129" y="420316"/>
                    <a:pt x="314833" y="408961"/>
                    <a:pt x="301932" y="397167"/>
                  </a:cubicBezTo>
                  <a:cubicBezTo>
                    <a:pt x="289031" y="385372"/>
                    <a:pt x="276524" y="373137"/>
                    <a:pt x="264379" y="360542"/>
                  </a:cubicBezTo>
                  <a:cubicBezTo>
                    <a:pt x="252233" y="347946"/>
                    <a:pt x="240451" y="334989"/>
                    <a:pt x="228990" y="321740"/>
                  </a:cubicBezTo>
                  <a:cubicBezTo>
                    <a:pt x="217529" y="308491"/>
                    <a:pt x="206391" y="294949"/>
                    <a:pt x="195531" y="281174"/>
                  </a:cubicBezTo>
                  <a:cubicBezTo>
                    <a:pt x="184671" y="267398"/>
                    <a:pt x="174090" y="253388"/>
                    <a:pt x="163743" y="239193"/>
                  </a:cubicBezTo>
                  <a:cubicBezTo>
                    <a:pt x="153396" y="224997"/>
                    <a:pt x="143282" y="210616"/>
                    <a:pt x="133359" y="196090"/>
                  </a:cubicBezTo>
                  <a:cubicBezTo>
                    <a:pt x="123436" y="181564"/>
                    <a:pt x="113702" y="166892"/>
                    <a:pt x="104116" y="152109"/>
                  </a:cubicBezTo>
                  <a:cubicBezTo>
                    <a:pt x="94530" y="137326"/>
                    <a:pt x="85090" y="122432"/>
                    <a:pt x="75756" y="107455"/>
                  </a:cubicBezTo>
                  <a:cubicBezTo>
                    <a:pt x="66422" y="92479"/>
                    <a:pt x="57193" y="77420"/>
                    <a:pt x="48028" y="62305"/>
                  </a:cubicBezTo>
                  <a:cubicBezTo>
                    <a:pt x="38863" y="47190"/>
                    <a:pt x="29763" y="32018"/>
                    <a:pt x="20687" y="16813"/>
                  </a:cubicBezTo>
                  <a:cubicBezTo>
                    <a:pt x="11611" y="1607"/>
                    <a:pt x="2558" y="-13631"/>
                    <a:pt x="-6511" y="-28881"/>
                  </a:cubicBezTo>
                  <a:cubicBezTo>
                    <a:pt x="-15580" y="-44130"/>
                    <a:pt x="-24665" y="-59390"/>
                    <a:pt x="-33809" y="-74639"/>
                  </a:cubicBezTo>
                  <a:cubicBezTo>
                    <a:pt x="-42952" y="-89888"/>
                    <a:pt x="-52154" y="-105126"/>
                    <a:pt x="-61457" y="-120327"/>
                  </a:cubicBezTo>
                  <a:cubicBezTo>
                    <a:pt x="-70761" y="-135529"/>
                    <a:pt x="-80166" y="-150695"/>
                    <a:pt x="-89716" y="-165800"/>
                  </a:cubicBezTo>
                  <a:cubicBezTo>
                    <a:pt x="-99267" y="-180905"/>
                    <a:pt x="-108962" y="-195949"/>
                    <a:pt x="-118860" y="-210895"/>
                  </a:cubicBezTo>
                  <a:cubicBezTo>
                    <a:pt x="-128758" y="-225842"/>
                    <a:pt x="-138859" y="-240690"/>
                    <a:pt x="-149182" y="-255425"/>
                  </a:cubicBezTo>
                  <a:cubicBezTo>
                    <a:pt x="-159504" y="-270160"/>
                    <a:pt x="-170049" y="-284781"/>
                    <a:pt x="-180994" y="-299162"/>
                  </a:cubicBezTo>
                  <a:cubicBezTo>
                    <a:pt x="-191939" y="-313542"/>
                    <a:pt x="-203284" y="-327682"/>
                    <a:pt x="-214630" y="-341822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08" name="MainTopic"/>
            <p:cNvSpPr/>
            <p:nvPr/>
          </p:nvSpPr>
          <p:spPr>
            <a:xfrm>
              <a:off x="13082" y="9010"/>
              <a:ext cx="2156" cy="918"/>
            </a:xfrm>
            <a:custGeom>
              <a:avLst/>
              <a:gdLst>
                <a:gd name="rtl" fmla="*/ 135280 w 881600"/>
                <a:gd name="rtt" fmla="*/ 71440 h 296400"/>
                <a:gd name="rtr" fmla="*/ 743280 w 881600"/>
                <a:gd name="rtb" fmla="*/ 238640 h 296400"/>
              </a:gdLst>
              <a:ahLst/>
              <a:cxnLst/>
              <a:rect l="rtl" t="rtt" r="rtr" b="rtb"/>
              <a:pathLst>
                <a:path w="881600" h="296400">
                  <a:moveTo>
                    <a:pt x="30400" y="0"/>
                  </a:moveTo>
                  <a:lnTo>
                    <a:pt x="851200" y="0"/>
                  </a:lnTo>
                  <a:cubicBezTo>
                    <a:pt x="867981" y="0"/>
                    <a:pt x="881600" y="13619"/>
                    <a:pt x="881600" y="30400"/>
                  </a:cubicBezTo>
                  <a:lnTo>
                    <a:pt x="881600" y="266000"/>
                  </a:lnTo>
                  <a:cubicBezTo>
                    <a:pt x="881600" y="282781"/>
                    <a:pt x="867981" y="296400"/>
                    <a:pt x="8512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焦耳定律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3035618" y="4239260"/>
            <a:ext cx="3322955" cy="767715"/>
            <a:chOff x="4764" y="6785"/>
            <a:chExt cx="5233" cy="1209"/>
          </a:xfrm>
        </p:grpSpPr>
        <p:sp>
          <p:nvSpPr>
            <p:cNvPr id="115" name="MMConnector"/>
            <p:cNvSpPr/>
            <p:nvPr/>
          </p:nvSpPr>
          <p:spPr>
            <a:xfrm>
              <a:off x="7931" y="6785"/>
              <a:ext cx="2066" cy="1079"/>
            </a:xfrm>
            <a:custGeom>
              <a:avLst/>
              <a:gdLst/>
              <a:ahLst/>
              <a:cxnLst/>
              <a:pathLst>
                <a:path w="844836" h="348462">
                  <a:moveTo>
                    <a:pt x="155306" y="-74295"/>
                  </a:moveTo>
                  <a:cubicBezTo>
                    <a:pt x="172285" y="-83155"/>
                    <a:pt x="177627" y="-100062"/>
                    <a:pt x="170637" y="-112914"/>
                  </a:cubicBezTo>
                  <a:cubicBezTo>
                    <a:pt x="163646" y="-125766"/>
                    <a:pt x="146409" y="-130713"/>
                    <a:pt x="129886" y="-121029"/>
                  </a:cubicBezTo>
                  <a:cubicBezTo>
                    <a:pt x="114395" y="-111950"/>
                    <a:pt x="98904" y="-102870"/>
                    <a:pt x="83575" y="-93600"/>
                  </a:cubicBezTo>
                  <a:cubicBezTo>
                    <a:pt x="68246" y="-84330"/>
                    <a:pt x="53079" y="-74869"/>
                    <a:pt x="37993" y="-65333"/>
                  </a:cubicBezTo>
                  <a:cubicBezTo>
                    <a:pt x="22907" y="-55798"/>
                    <a:pt x="7901" y="-46188"/>
                    <a:pt x="-7045" y="-36538"/>
                  </a:cubicBezTo>
                  <a:cubicBezTo>
                    <a:pt x="-21992" y="-26888"/>
                    <a:pt x="-36878" y="-17198"/>
                    <a:pt x="-51744" y="-7523"/>
                  </a:cubicBezTo>
                  <a:cubicBezTo>
                    <a:pt x="-66611" y="2151"/>
                    <a:pt x="-81457" y="11810"/>
                    <a:pt x="-96320" y="21402"/>
                  </a:cubicBezTo>
                  <a:cubicBezTo>
                    <a:pt x="-111182" y="30994"/>
                    <a:pt x="-126061" y="40520"/>
                    <a:pt x="-140992" y="49925"/>
                  </a:cubicBezTo>
                  <a:cubicBezTo>
                    <a:pt x="-155923" y="59331"/>
                    <a:pt x="-170907" y="68616"/>
                    <a:pt x="-185977" y="77725"/>
                  </a:cubicBezTo>
                  <a:cubicBezTo>
                    <a:pt x="-201048" y="86835"/>
                    <a:pt x="-216205" y="95770"/>
                    <a:pt x="-231479" y="104473"/>
                  </a:cubicBezTo>
                  <a:cubicBezTo>
                    <a:pt x="-246754" y="113176"/>
                    <a:pt x="-262146" y="121647"/>
                    <a:pt x="-277680" y="129829"/>
                  </a:cubicBezTo>
                  <a:cubicBezTo>
                    <a:pt x="-293214" y="138011"/>
                    <a:pt x="-308891" y="145904"/>
                    <a:pt x="-324728" y="153451"/>
                  </a:cubicBezTo>
                  <a:cubicBezTo>
                    <a:pt x="-340565" y="160998"/>
                    <a:pt x="-356563" y="168199"/>
                    <a:pt x="-372727" y="174999"/>
                  </a:cubicBezTo>
                  <a:cubicBezTo>
                    <a:pt x="-388891" y="181799"/>
                    <a:pt x="-405220" y="188199"/>
                    <a:pt x="-421727" y="194150"/>
                  </a:cubicBezTo>
                  <a:cubicBezTo>
                    <a:pt x="-438233" y="200102"/>
                    <a:pt x="-454918" y="205605"/>
                    <a:pt x="-471715" y="210619"/>
                  </a:cubicBezTo>
                  <a:cubicBezTo>
                    <a:pt x="-488512" y="215633"/>
                    <a:pt x="-505422" y="220158"/>
                    <a:pt x="-522620" y="224172"/>
                  </a:cubicBezTo>
                  <a:cubicBezTo>
                    <a:pt x="-539817" y="228186"/>
                    <a:pt x="-557303" y="231689"/>
                    <a:pt x="-574313" y="234650"/>
                  </a:cubicBezTo>
                  <a:cubicBezTo>
                    <a:pt x="-591323" y="237611"/>
                    <a:pt x="-607858" y="240029"/>
                    <a:pt x="-626627" y="241975"/>
                  </a:cubicBezTo>
                  <a:cubicBezTo>
                    <a:pt x="-645395" y="243920"/>
                    <a:pt x="-666398" y="245393"/>
                    <a:pt x="-679372" y="246152"/>
                  </a:cubicBezTo>
                  <a:cubicBezTo>
                    <a:pt x="-692347" y="246910"/>
                    <a:pt x="-697293" y="246955"/>
                    <a:pt x="-702240" y="247000"/>
                  </a:cubicBezTo>
                  <a:cubicBezTo>
                    <a:pt x="-704976" y="247025"/>
                    <a:pt x="-706800" y="248710"/>
                    <a:pt x="-706800" y="250800"/>
                  </a:cubicBezTo>
                  <a:cubicBezTo>
                    <a:pt x="-706800" y="252890"/>
                    <a:pt x="-704974" y="254490"/>
                    <a:pt x="-702240" y="254600"/>
                  </a:cubicBezTo>
                  <a:cubicBezTo>
                    <a:pt x="-697261" y="254800"/>
                    <a:pt x="-692283" y="255000"/>
                    <a:pt x="-679155" y="254879"/>
                  </a:cubicBezTo>
                  <a:cubicBezTo>
                    <a:pt x="-666028" y="254757"/>
                    <a:pt x="-644752" y="254315"/>
                    <a:pt x="-625674" y="253280"/>
                  </a:cubicBezTo>
                  <a:cubicBezTo>
                    <a:pt x="-606595" y="252246"/>
                    <a:pt x="-589713" y="250621"/>
                    <a:pt x="-572299" y="248465"/>
                  </a:cubicBezTo>
                  <a:cubicBezTo>
                    <a:pt x="-554885" y="246310"/>
                    <a:pt x="-536939" y="243624"/>
                    <a:pt x="-519237" y="240400"/>
                  </a:cubicBezTo>
                  <a:cubicBezTo>
                    <a:pt x="-501534" y="237176"/>
                    <a:pt x="-484075" y="233414"/>
                    <a:pt x="-466690" y="229143"/>
                  </a:cubicBezTo>
                  <a:cubicBezTo>
                    <a:pt x="-449306" y="224872"/>
                    <a:pt x="-431997" y="220092"/>
                    <a:pt x="-414839" y="214844"/>
                  </a:cubicBezTo>
                  <a:cubicBezTo>
                    <a:pt x="-397682" y="209595"/>
                    <a:pt x="-380675" y="203877"/>
                    <a:pt x="-363818" y="197742"/>
                  </a:cubicBezTo>
                  <a:cubicBezTo>
                    <a:pt x="-346962" y="191606"/>
                    <a:pt x="-330256" y="185054"/>
                    <a:pt x="-313705" y="178144"/>
                  </a:cubicBezTo>
                  <a:cubicBezTo>
                    <a:pt x="-297155" y="171234"/>
                    <a:pt x="-280761" y="163966"/>
                    <a:pt x="-264515" y="156404"/>
                  </a:cubicBezTo>
                  <a:cubicBezTo>
                    <a:pt x="-248269" y="148842"/>
                    <a:pt x="-232170" y="140986"/>
                    <a:pt x="-216203" y="132901"/>
                  </a:cubicBezTo>
                  <a:cubicBezTo>
                    <a:pt x="-200236" y="124816"/>
                    <a:pt x="-184400" y="116501"/>
                    <a:pt x="-168674" y="108021"/>
                  </a:cubicBezTo>
                  <a:cubicBezTo>
                    <a:pt x="-152947" y="99540"/>
                    <a:pt x="-137329" y="90894"/>
                    <a:pt x="-121793" y="82143"/>
                  </a:cubicBezTo>
                  <a:cubicBezTo>
                    <a:pt x="-106257" y="73392"/>
                    <a:pt x="-90803" y="64537"/>
                    <a:pt x="-75401" y="55637"/>
                  </a:cubicBezTo>
                  <a:cubicBezTo>
                    <a:pt x="-59999" y="46738"/>
                    <a:pt x="-44650" y="37793"/>
                    <a:pt x="-29323" y="28859"/>
                  </a:cubicBezTo>
                  <a:cubicBezTo>
                    <a:pt x="-13997" y="19925"/>
                    <a:pt x="1307" y="11002"/>
                    <a:pt x="16619" y="2150"/>
                  </a:cubicBezTo>
                  <a:cubicBezTo>
                    <a:pt x="31931" y="-6701"/>
                    <a:pt x="47251" y="-15482"/>
                    <a:pt x="62600" y="-24158"/>
                  </a:cubicBezTo>
                  <a:cubicBezTo>
                    <a:pt x="77949" y="-32833"/>
                    <a:pt x="93326" y="-41405"/>
                    <a:pt x="108782" y="-49743"/>
                  </a:cubicBezTo>
                  <a:cubicBezTo>
                    <a:pt x="124237" y="-58082"/>
                    <a:pt x="139772" y="-66189"/>
                    <a:pt x="155306" y="-74295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4" name="MainTopic"/>
            <p:cNvSpPr/>
            <p:nvPr/>
          </p:nvSpPr>
          <p:spPr>
            <a:xfrm>
              <a:off x="4764" y="7076"/>
              <a:ext cx="1450" cy="91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1" action="ppaction://hlinksldjump"/>
                </a:rPr>
                <a:t>电功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322638" y="2665730"/>
            <a:ext cx="2648585" cy="1202055"/>
            <a:chOff x="5216" y="4307"/>
            <a:chExt cx="4171" cy="1893"/>
          </a:xfrm>
        </p:grpSpPr>
        <p:sp>
          <p:nvSpPr>
            <p:cNvPr id="117" name="MMConnector"/>
            <p:cNvSpPr/>
            <p:nvPr/>
          </p:nvSpPr>
          <p:spPr>
            <a:xfrm>
              <a:off x="7931" y="5374"/>
              <a:ext cx="1457" cy="826"/>
            </a:xfrm>
            <a:custGeom>
              <a:avLst/>
              <a:gdLst/>
              <a:ahLst/>
              <a:cxnLst/>
              <a:pathLst>
                <a:path w="828555" h="266580">
                  <a:moveTo>
                    <a:pt x="115962" y="94907"/>
                  </a:moveTo>
                  <a:cubicBezTo>
                    <a:pt x="133358" y="102918"/>
                    <a:pt x="150024" y="96305"/>
                    <a:pt x="155718" y="82829"/>
                  </a:cubicBezTo>
                  <a:cubicBezTo>
                    <a:pt x="161413" y="69352"/>
                    <a:pt x="154457" y="52999"/>
                    <a:pt x="136669" y="45902"/>
                  </a:cubicBezTo>
                  <a:cubicBezTo>
                    <a:pt x="120349" y="39391"/>
                    <a:pt x="104030" y="32881"/>
                    <a:pt x="87751" y="26183"/>
                  </a:cubicBezTo>
                  <a:cubicBezTo>
                    <a:pt x="71472" y="19485"/>
                    <a:pt x="55232" y="12601"/>
                    <a:pt x="39002" y="5637"/>
                  </a:cubicBezTo>
                  <a:cubicBezTo>
                    <a:pt x="22772" y="-1327"/>
                    <a:pt x="6551" y="-8370"/>
                    <a:pt x="-9675" y="-15460"/>
                  </a:cubicBezTo>
                  <a:cubicBezTo>
                    <a:pt x="-25902" y="-22550"/>
                    <a:pt x="-42135" y="-29687"/>
                    <a:pt x="-58395" y="-36816"/>
                  </a:cubicBezTo>
                  <a:cubicBezTo>
                    <a:pt x="-74655" y="-43944"/>
                    <a:pt x="-90942" y="-51065"/>
                    <a:pt x="-107277" y="-58124"/>
                  </a:cubicBezTo>
                  <a:cubicBezTo>
                    <a:pt x="-123611" y="-65184"/>
                    <a:pt x="-139992" y="-72183"/>
                    <a:pt x="-156440" y="-79067"/>
                  </a:cubicBezTo>
                  <a:cubicBezTo>
                    <a:pt x="-172888" y="-85951"/>
                    <a:pt x="-189401" y="-92719"/>
                    <a:pt x="-205998" y="-99316"/>
                  </a:cubicBezTo>
                  <a:cubicBezTo>
                    <a:pt x="-222594" y="-105912"/>
                    <a:pt x="-239274" y="-112338"/>
                    <a:pt x="-256047" y="-118535"/>
                  </a:cubicBezTo>
                  <a:cubicBezTo>
                    <a:pt x="-272820" y="-124733"/>
                    <a:pt x="-289688" y="-130703"/>
                    <a:pt x="-306658" y="-136392"/>
                  </a:cubicBezTo>
                  <a:cubicBezTo>
                    <a:pt x="-323628" y="-142080"/>
                    <a:pt x="-340699" y="-147486"/>
                    <a:pt x="-357868" y="-152559"/>
                  </a:cubicBezTo>
                  <a:cubicBezTo>
                    <a:pt x="-375038" y="-157633"/>
                    <a:pt x="-392305" y="-162373"/>
                    <a:pt x="-409675" y="-166735"/>
                  </a:cubicBezTo>
                  <a:cubicBezTo>
                    <a:pt x="-427046" y="-171097"/>
                    <a:pt x="-444519" y="-175081"/>
                    <a:pt x="-462035" y="-178651"/>
                  </a:cubicBezTo>
                  <a:cubicBezTo>
                    <a:pt x="-479551" y="-182221"/>
                    <a:pt x="-497110" y="-185377"/>
                    <a:pt x="-514863" y="-188090"/>
                  </a:cubicBezTo>
                  <a:cubicBezTo>
                    <a:pt x="-532615" y="-190802"/>
                    <a:pt x="-550561" y="-193072"/>
                    <a:pt x="-568042" y="-194896"/>
                  </a:cubicBezTo>
                  <a:cubicBezTo>
                    <a:pt x="-585522" y="-196721"/>
                    <a:pt x="-602537" y="-198101"/>
                    <a:pt x="-621434" y="-198983"/>
                  </a:cubicBezTo>
                  <a:cubicBezTo>
                    <a:pt x="-640332" y="-199865"/>
                    <a:pt x="-661112" y="-200250"/>
                    <a:pt x="-674894" y="-200332"/>
                  </a:cubicBezTo>
                  <a:cubicBezTo>
                    <a:pt x="-688675" y="-200414"/>
                    <a:pt x="-695458" y="-200195"/>
                    <a:pt x="-702240" y="-199975"/>
                  </a:cubicBezTo>
                  <a:cubicBezTo>
                    <a:pt x="-704975" y="-199886"/>
                    <a:pt x="-706800" y="-198265"/>
                    <a:pt x="-706800" y="-196175"/>
                  </a:cubicBezTo>
                  <a:cubicBezTo>
                    <a:pt x="-706800" y="-194085"/>
                    <a:pt x="-704975" y="-192429"/>
                    <a:pt x="-702240" y="-192375"/>
                  </a:cubicBezTo>
                  <a:cubicBezTo>
                    <a:pt x="-695501" y="-192243"/>
                    <a:pt x="-688762" y="-192111"/>
                    <a:pt x="-675125" y="-191321"/>
                  </a:cubicBezTo>
                  <a:cubicBezTo>
                    <a:pt x="-661488" y="-190531"/>
                    <a:pt x="-640953" y="-189083"/>
                    <a:pt x="-622335" y="-187242"/>
                  </a:cubicBezTo>
                  <a:cubicBezTo>
                    <a:pt x="-603716" y="-185402"/>
                    <a:pt x="-587014" y="-183169"/>
                    <a:pt x="-569894" y="-180478"/>
                  </a:cubicBezTo>
                  <a:cubicBezTo>
                    <a:pt x="-552774" y="-177786"/>
                    <a:pt x="-535235" y="-174637"/>
                    <a:pt x="-517928" y="-171065"/>
                  </a:cubicBezTo>
                  <a:cubicBezTo>
                    <a:pt x="-500620" y="-167493"/>
                    <a:pt x="-483543" y="-163499"/>
                    <a:pt x="-466540" y="-159103"/>
                  </a:cubicBezTo>
                  <a:cubicBezTo>
                    <a:pt x="-449537" y="-154708"/>
                    <a:pt x="-432608" y="-149912"/>
                    <a:pt x="-415803" y="-144751"/>
                  </a:cubicBezTo>
                  <a:cubicBezTo>
                    <a:pt x="-398998" y="-139591"/>
                    <a:pt x="-382317" y="-134066"/>
                    <a:pt x="-365746" y="-128219"/>
                  </a:cubicBezTo>
                  <a:cubicBezTo>
                    <a:pt x="-349174" y="-122372"/>
                    <a:pt x="-332713" y="-116202"/>
                    <a:pt x="-316355" y="-109757"/>
                  </a:cubicBezTo>
                  <a:cubicBezTo>
                    <a:pt x="-299997" y="-103311"/>
                    <a:pt x="-283743" y="-96591"/>
                    <a:pt x="-267576" y="-89644"/>
                  </a:cubicBezTo>
                  <a:cubicBezTo>
                    <a:pt x="-251409" y="-82697"/>
                    <a:pt x="-235329" y="-75524"/>
                    <a:pt x="-219315" y="-68175"/>
                  </a:cubicBezTo>
                  <a:cubicBezTo>
                    <a:pt x="-203301" y="-60827"/>
                    <a:pt x="-187354" y="-53302"/>
                    <a:pt x="-171449" y="-45653"/>
                  </a:cubicBezTo>
                  <a:cubicBezTo>
                    <a:pt x="-155545" y="-38004"/>
                    <a:pt x="-139682" y="-30230"/>
                    <a:pt x="-123835" y="-22382"/>
                  </a:cubicBezTo>
                  <a:cubicBezTo>
                    <a:pt x="-107988" y="-14533"/>
                    <a:pt x="-92157" y="-6610"/>
                    <a:pt x="-76315" y="1339"/>
                  </a:cubicBezTo>
                  <a:cubicBezTo>
                    <a:pt x="-60473" y="9289"/>
                    <a:pt x="-44620" y="17264"/>
                    <a:pt x="-28727" y="25214"/>
                  </a:cubicBezTo>
                  <a:cubicBezTo>
                    <a:pt x="-12834" y="33164"/>
                    <a:pt x="3098" y="41089"/>
                    <a:pt x="19086" y="48955"/>
                  </a:cubicBezTo>
                  <a:cubicBezTo>
                    <a:pt x="35074" y="56820"/>
                    <a:pt x="51117" y="64628"/>
                    <a:pt x="67273" y="72277"/>
                  </a:cubicBezTo>
                  <a:cubicBezTo>
                    <a:pt x="83428" y="79926"/>
                    <a:pt x="99695" y="87417"/>
                    <a:pt x="115962" y="94907"/>
                  </a:cubicBezTo>
                  <a:close/>
                </a:path>
              </a:pathLst>
            </a:custGeom>
            <a:solidFill>
              <a:schemeClr val="accent4"/>
            </a:solidFill>
            <a:ln w="7600" cap="rnd">
              <a:solidFill>
                <a:schemeClr val="accent4"/>
              </a:solidFill>
              <a:round/>
            </a:ln>
          </p:spPr>
        </p:sp>
        <p:sp>
          <p:nvSpPr>
            <p:cNvPr id="116" name="MainTopic"/>
            <p:cNvSpPr/>
            <p:nvPr/>
          </p:nvSpPr>
          <p:spPr>
            <a:xfrm>
              <a:off x="5216" y="4307"/>
              <a:ext cx="1450" cy="918"/>
            </a:xfrm>
            <a:custGeom>
              <a:avLst/>
              <a:gdLst>
                <a:gd name="rtl" fmla="*/ 135280 w 592800"/>
                <a:gd name="rtt" fmla="*/ 71440 h 296400"/>
                <a:gd name="rtr" fmla="*/ 454480 w 592800"/>
                <a:gd name="rtb" fmla="*/ 238640 h 296400"/>
              </a:gdLst>
              <a:ahLst/>
              <a:cxnLst/>
              <a:rect l="rtl" t="rtt" r="rtr" b="rtb"/>
              <a:pathLst>
                <a:path w="592800" h="296400">
                  <a:moveTo>
                    <a:pt x="30400" y="0"/>
                  </a:moveTo>
                  <a:lnTo>
                    <a:pt x="562400" y="0"/>
                  </a:lnTo>
                  <a:cubicBezTo>
                    <a:pt x="579181" y="0"/>
                    <a:pt x="592800" y="13619"/>
                    <a:pt x="592800" y="30400"/>
                  </a:cubicBezTo>
                  <a:lnTo>
                    <a:pt x="592800" y="266000"/>
                  </a:lnTo>
                  <a:cubicBezTo>
                    <a:pt x="592800" y="282781"/>
                    <a:pt x="579181" y="296400"/>
                    <a:pt x="562400" y="296400"/>
                  </a:cubicBezTo>
                  <a:lnTo>
                    <a:pt x="30400" y="296400"/>
                  </a:lnTo>
                  <a:cubicBezTo>
                    <a:pt x="13619" y="296400"/>
                    <a:pt x="0" y="282781"/>
                    <a:pt x="0" y="266000"/>
                  </a:cubicBezTo>
                  <a:lnTo>
                    <a:pt x="0" y="30400"/>
                  </a:lnTo>
                  <a:cubicBezTo>
                    <a:pt x="0" y="13619"/>
                    <a:pt x="13619" y="0"/>
                    <a:pt x="30400" y="0"/>
                  </a:cubicBezTo>
                  <a:close/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  <a:hlinkClick r:id="rId2" action="ppaction://hlinksldjump"/>
                </a:rPr>
                <a:t>电能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0105708" y="4150995"/>
            <a:ext cx="783590" cy="732790"/>
            <a:chOff x="15898" y="6646"/>
            <a:chExt cx="1234" cy="1154"/>
          </a:xfrm>
        </p:grpSpPr>
        <p:sp>
          <p:nvSpPr>
            <p:cNvPr id="201" name="MMConnector"/>
            <p:cNvSpPr/>
            <p:nvPr/>
          </p:nvSpPr>
          <p:spPr>
            <a:xfrm>
              <a:off x="15898" y="7404"/>
              <a:ext cx="613" cy="397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-125400" y="64125"/>
                  </a:moveTo>
                  <a:cubicBezTo>
                    <a:pt x="-10072" y="64125"/>
                    <a:pt x="15142" y="-64125"/>
                    <a:pt x="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0" name="SubTopic"/>
            <p:cNvSpPr/>
            <p:nvPr/>
          </p:nvSpPr>
          <p:spPr>
            <a:xfrm>
              <a:off x="16204" y="6646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内容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0105708" y="4580890"/>
            <a:ext cx="1162050" cy="443865"/>
            <a:chOff x="15898" y="7323"/>
            <a:chExt cx="1830" cy="699"/>
          </a:xfrm>
        </p:grpSpPr>
        <p:sp>
          <p:nvSpPr>
            <p:cNvPr id="202" name="MMConnector"/>
            <p:cNvSpPr/>
            <p:nvPr/>
          </p:nvSpPr>
          <p:spPr>
            <a:xfrm>
              <a:off x="15898" y="7742"/>
              <a:ext cx="613" cy="280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-125400" y="-45125"/>
                  </a:moveTo>
                  <a:cubicBezTo>
                    <a:pt x="-14483" y="-45125"/>
                    <a:pt x="25434" y="45125"/>
                    <a:pt x="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88" name="SubTopic"/>
            <p:cNvSpPr/>
            <p:nvPr/>
          </p:nvSpPr>
          <p:spPr>
            <a:xfrm>
              <a:off x="16204" y="7323"/>
              <a:ext cx="1524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影响因素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56448" y="4108450"/>
            <a:ext cx="1173480" cy="732790"/>
            <a:chOff x="3222" y="6579"/>
            <a:chExt cx="1848" cy="1154"/>
          </a:xfrm>
        </p:grpSpPr>
        <p:sp>
          <p:nvSpPr>
            <p:cNvPr id="297" name="MMConnector"/>
            <p:cNvSpPr/>
            <p:nvPr/>
          </p:nvSpPr>
          <p:spPr>
            <a:xfrm>
              <a:off x="4458" y="7337"/>
              <a:ext cx="613" cy="397"/>
            </a:xfrm>
            <a:custGeom>
              <a:avLst/>
              <a:gdLst/>
              <a:ahLst/>
              <a:cxnLst/>
              <a:pathLst>
                <a:path w="250800" h="128250" fill="none">
                  <a:moveTo>
                    <a:pt x="125400" y="64125"/>
                  </a:moveTo>
                  <a:cubicBezTo>
                    <a:pt x="10072" y="64125"/>
                    <a:pt x="-15142" y="-64125"/>
                    <a:pt x="-125400" y="-64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276" name="SubTopic"/>
            <p:cNvSpPr/>
            <p:nvPr/>
          </p:nvSpPr>
          <p:spPr>
            <a:xfrm>
              <a:off x="3222" y="6579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633538" y="2134870"/>
            <a:ext cx="1883410" cy="1056005"/>
            <a:chOff x="2556" y="3471"/>
            <a:chExt cx="2966" cy="1663"/>
          </a:xfrm>
        </p:grpSpPr>
        <p:sp>
          <p:nvSpPr>
            <p:cNvPr id="321" name="MMConnector"/>
            <p:cNvSpPr/>
            <p:nvPr/>
          </p:nvSpPr>
          <p:spPr>
            <a:xfrm>
              <a:off x="4910" y="4398"/>
              <a:ext cx="613" cy="73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125400" y="118750"/>
                  </a:moveTo>
                  <a:cubicBezTo>
                    <a:pt x="-2259" y="118750"/>
                    <a:pt x="13632" y="-118750"/>
                    <a:pt x="-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0" name="SubTopic"/>
            <p:cNvSpPr/>
            <p:nvPr/>
          </p:nvSpPr>
          <p:spPr>
            <a:xfrm>
              <a:off x="2556" y="3471"/>
              <a:ext cx="2127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154238" y="2994660"/>
            <a:ext cx="1362710" cy="551180"/>
            <a:chOff x="3376" y="4825"/>
            <a:chExt cx="2146" cy="868"/>
          </a:xfrm>
        </p:grpSpPr>
        <p:sp>
          <p:nvSpPr>
            <p:cNvPr id="322" name="MMConnector"/>
            <p:cNvSpPr/>
            <p:nvPr/>
          </p:nvSpPr>
          <p:spPr>
            <a:xfrm>
              <a:off x="4910" y="5075"/>
              <a:ext cx="613" cy="6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125400" y="-99750"/>
                  </a:moveTo>
                  <a:cubicBezTo>
                    <a:pt x="1957" y="-99750"/>
                    <a:pt x="3793" y="99750"/>
                    <a:pt x="-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08" name="SubTopic"/>
            <p:cNvSpPr/>
            <p:nvPr/>
          </p:nvSpPr>
          <p:spPr>
            <a:xfrm>
              <a:off x="3376" y="4825"/>
              <a:ext cx="1227" cy="559"/>
            </a:xfrm>
            <a:custGeom>
              <a:avLst/>
              <a:gdLst>
                <a:gd name="rtl" fmla="*/ 54150 w 501600"/>
                <a:gd name="rtt" fmla="*/ 26030 h 180500"/>
                <a:gd name="rtr" fmla="*/ 449350 w 501600"/>
                <a:gd name="rtb" fmla="*/ 162830 h 180500"/>
              </a:gdLst>
              <a:ahLst/>
              <a:cxnLst/>
              <a:rect l="rtl" t="rtt" r="rtr" b="rtb"/>
              <a:pathLst>
                <a:path w="501600" h="180500" stroke="0">
                  <a:moveTo>
                    <a:pt x="0" y="0"/>
                  </a:moveTo>
                  <a:lnTo>
                    <a:pt x="501600" y="0"/>
                  </a:lnTo>
                  <a:lnTo>
                    <a:pt x="5016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501600" h="180500" fill="none">
                  <a:moveTo>
                    <a:pt x="0" y="180500"/>
                  </a:moveTo>
                  <a:lnTo>
                    <a:pt x="5016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电能表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75068" y="4538345"/>
            <a:ext cx="2054860" cy="443865"/>
            <a:chOff x="1834" y="7256"/>
            <a:chExt cx="3236" cy="699"/>
          </a:xfrm>
        </p:grpSpPr>
        <p:sp>
          <p:nvSpPr>
            <p:cNvPr id="392" name="MMConnector"/>
            <p:cNvSpPr/>
            <p:nvPr/>
          </p:nvSpPr>
          <p:spPr>
            <a:xfrm>
              <a:off x="4458" y="7675"/>
              <a:ext cx="613" cy="280"/>
            </a:xfrm>
            <a:custGeom>
              <a:avLst/>
              <a:gdLst/>
              <a:ahLst/>
              <a:cxnLst/>
              <a:pathLst>
                <a:path w="250800" h="90250" fill="none">
                  <a:moveTo>
                    <a:pt x="125400" y="-45125"/>
                  </a:moveTo>
                  <a:cubicBezTo>
                    <a:pt x="14483" y="-45125"/>
                    <a:pt x="-25434" y="45125"/>
                    <a:pt x="-125400" y="4512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391" name="SubTopic"/>
            <p:cNvSpPr/>
            <p:nvPr/>
          </p:nvSpPr>
          <p:spPr>
            <a:xfrm>
              <a:off x="1834" y="7256"/>
              <a:ext cx="2317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2056448" y="4968240"/>
            <a:ext cx="1173480" cy="658495"/>
            <a:chOff x="3222" y="7933"/>
            <a:chExt cx="1848" cy="1037"/>
          </a:xfrm>
        </p:grpSpPr>
        <p:sp>
          <p:nvSpPr>
            <p:cNvPr id="151" name="MMConnector"/>
            <p:cNvSpPr/>
            <p:nvPr/>
          </p:nvSpPr>
          <p:spPr>
            <a:xfrm>
              <a:off x="4458" y="8014"/>
              <a:ext cx="613" cy="956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125400" y="-154375"/>
                  </a:moveTo>
                  <a:cubicBezTo>
                    <a:pt x="-9893" y="-154375"/>
                    <a:pt x="31445" y="154375"/>
                    <a:pt x="-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0" name="SubTopic"/>
            <p:cNvSpPr/>
            <p:nvPr/>
          </p:nvSpPr>
          <p:spPr>
            <a:xfrm>
              <a:off x="3222" y="7933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175068" y="2564765"/>
            <a:ext cx="1173480" cy="999490"/>
            <a:chOff x="1834" y="4148"/>
            <a:chExt cx="1848" cy="1574"/>
          </a:xfrm>
        </p:grpSpPr>
        <p:sp>
          <p:nvSpPr>
            <p:cNvPr id="155" name="MMConnector"/>
            <p:cNvSpPr/>
            <p:nvPr/>
          </p:nvSpPr>
          <p:spPr>
            <a:xfrm>
              <a:off x="3070" y="5046"/>
              <a:ext cx="613" cy="677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109250"/>
                  </a:moveTo>
                  <a:cubicBezTo>
                    <a:pt x="-162" y="109250"/>
                    <a:pt x="8738" y="-109250"/>
                    <a:pt x="-125400" y="-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4" name="SubTopic"/>
            <p:cNvSpPr/>
            <p:nvPr/>
          </p:nvSpPr>
          <p:spPr>
            <a:xfrm>
              <a:off x="1834" y="4148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作用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9133" y="2994660"/>
            <a:ext cx="1669415" cy="370205"/>
            <a:chOff x="1053" y="4825"/>
            <a:chExt cx="2629" cy="583"/>
          </a:xfrm>
        </p:grpSpPr>
        <p:sp>
          <p:nvSpPr>
            <p:cNvPr id="158" name="MMConnector"/>
            <p:cNvSpPr/>
            <p:nvPr/>
          </p:nvSpPr>
          <p:spPr>
            <a:xfrm>
              <a:off x="3070" y="5384"/>
              <a:ext cx="613" cy="24"/>
            </a:xfrm>
            <a:custGeom>
              <a:avLst/>
              <a:gdLst/>
              <a:ahLst/>
              <a:cxnLst/>
              <a:pathLst>
                <a:path w="250800" h="7600" fill="none">
                  <a:moveTo>
                    <a:pt x="125400" y="0"/>
                  </a:moveTo>
                  <a:cubicBezTo>
                    <a:pt x="25080" y="0"/>
                    <a:pt x="-50160" y="0"/>
                    <a:pt x="-125400" y="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7" name="SubTopic"/>
            <p:cNvSpPr/>
            <p:nvPr/>
          </p:nvSpPr>
          <p:spPr>
            <a:xfrm>
              <a:off x="1053" y="4825"/>
              <a:ext cx="1710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表盘参数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1175068" y="3424555"/>
            <a:ext cx="1173480" cy="569595"/>
            <a:chOff x="1834" y="5502"/>
            <a:chExt cx="1848" cy="897"/>
          </a:xfrm>
        </p:grpSpPr>
        <p:sp>
          <p:nvSpPr>
            <p:cNvPr id="160" name="MMConnector"/>
            <p:cNvSpPr/>
            <p:nvPr/>
          </p:nvSpPr>
          <p:spPr>
            <a:xfrm>
              <a:off x="3070" y="5723"/>
              <a:ext cx="613" cy="677"/>
            </a:xfrm>
            <a:custGeom>
              <a:avLst/>
              <a:gdLst/>
              <a:ahLst/>
              <a:cxnLst/>
              <a:pathLst>
                <a:path w="250800" h="218500" fill="none">
                  <a:moveTo>
                    <a:pt x="125400" y="-109250"/>
                  </a:moveTo>
                  <a:cubicBezTo>
                    <a:pt x="-162" y="-109250"/>
                    <a:pt x="8738" y="109250"/>
                    <a:pt x="-125400" y="1092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59" name="SubTopic"/>
            <p:cNvSpPr/>
            <p:nvPr/>
          </p:nvSpPr>
          <p:spPr>
            <a:xfrm>
              <a:off x="1834" y="5502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读数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9370378" y="1122045"/>
            <a:ext cx="1233805" cy="1056005"/>
            <a:chOff x="14740" y="1876"/>
            <a:chExt cx="1943" cy="1663"/>
          </a:xfrm>
        </p:grpSpPr>
        <p:sp>
          <p:nvSpPr>
            <p:cNvPr id="168" name="MMConnector"/>
            <p:cNvSpPr/>
            <p:nvPr/>
          </p:nvSpPr>
          <p:spPr>
            <a:xfrm>
              <a:off x="14740" y="2803"/>
              <a:ext cx="613" cy="736"/>
            </a:xfrm>
            <a:custGeom>
              <a:avLst/>
              <a:gdLst/>
              <a:ahLst/>
              <a:cxnLst/>
              <a:pathLst>
                <a:path w="250800" h="237500" fill="none">
                  <a:moveTo>
                    <a:pt x="-125400" y="118750"/>
                  </a:moveTo>
                  <a:cubicBezTo>
                    <a:pt x="2259" y="118750"/>
                    <a:pt x="-13632" y="-118750"/>
                    <a:pt x="125400" y="-118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3" name="SubTopic"/>
            <p:cNvSpPr/>
            <p:nvPr/>
          </p:nvSpPr>
          <p:spPr>
            <a:xfrm>
              <a:off x="15013" y="1876"/>
              <a:ext cx="1670" cy="559"/>
            </a:xfrm>
            <a:custGeom>
              <a:avLst/>
              <a:gdLst>
                <a:gd name="rtl" fmla="*/ 54150 w 623200"/>
                <a:gd name="rtt" fmla="*/ 26030 h 180500"/>
                <a:gd name="rtr" fmla="*/ 570950 w 623200"/>
                <a:gd name="rtb" fmla="*/ 162830 h 180500"/>
              </a:gdLst>
              <a:ahLst/>
              <a:cxnLst/>
              <a:rect l="rtl" t="rtt" r="rtr" b="rtb"/>
              <a:pathLst>
                <a:path w="623200" h="180500" stroke="0">
                  <a:moveTo>
                    <a:pt x="0" y="0"/>
                  </a:moveTo>
                  <a:lnTo>
                    <a:pt x="623200" y="0"/>
                  </a:lnTo>
                  <a:lnTo>
                    <a:pt x="623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623200" h="180500" fill="none">
                  <a:moveTo>
                    <a:pt x="0" y="180500"/>
                  </a:moveTo>
                  <a:lnTo>
                    <a:pt x="623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物理意义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9370378" y="1551940"/>
            <a:ext cx="1421765" cy="410845"/>
            <a:chOff x="14740" y="2553"/>
            <a:chExt cx="2239" cy="647"/>
          </a:xfrm>
        </p:grpSpPr>
        <p:sp>
          <p:nvSpPr>
            <p:cNvPr id="169" name="MMConnector"/>
            <p:cNvSpPr/>
            <p:nvPr/>
          </p:nvSpPr>
          <p:spPr>
            <a:xfrm>
              <a:off x="14740" y="3142"/>
              <a:ext cx="613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5" name="SubTopic"/>
            <p:cNvSpPr/>
            <p:nvPr/>
          </p:nvSpPr>
          <p:spPr>
            <a:xfrm>
              <a:off x="15015" y="2553"/>
              <a:ext cx="1965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单位及换算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9370378" y="1981835"/>
            <a:ext cx="783590" cy="551180"/>
            <a:chOff x="14740" y="3230"/>
            <a:chExt cx="1234" cy="868"/>
          </a:xfrm>
        </p:grpSpPr>
        <p:sp>
          <p:nvSpPr>
            <p:cNvPr id="170" name="MMConnector"/>
            <p:cNvSpPr/>
            <p:nvPr/>
          </p:nvSpPr>
          <p:spPr>
            <a:xfrm>
              <a:off x="14740" y="3480"/>
              <a:ext cx="613" cy="6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66" name="SubTopic"/>
            <p:cNvSpPr/>
            <p:nvPr/>
          </p:nvSpPr>
          <p:spPr>
            <a:xfrm>
              <a:off x="15046" y="3230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9370378" y="2355215"/>
            <a:ext cx="1715770" cy="1504315"/>
            <a:chOff x="14740" y="3818"/>
            <a:chExt cx="2702" cy="2369"/>
          </a:xfrm>
        </p:grpSpPr>
        <p:sp>
          <p:nvSpPr>
            <p:cNvPr id="173" name="MMConnector"/>
            <p:cNvSpPr/>
            <p:nvPr/>
          </p:nvSpPr>
          <p:spPr>
            <a:xfrm>
              <a:off x="14740" y="4157"/>
              <a:ext cx="613" cy="2030"/>
            </a:xfrm>
            <a:custGeom>
              <a:avLst/>
              <a:gdLst/>
              <a:ahLst/>
              <a:cxnLst/>
              <a:pathLst>
                <a:path w="250800" h="418000" fill="none">
                  <a:moveTo>
                    <a:pt x="-125400" y="-209000"/>
                  </a:moveTo>
                  <a:cubicBezTo>
                    <a:pt x="20723" y="-209000"/>
                    <a:pt x="-56714" y="209000"/>
                    <a:pt x="125400" y="2090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2" name="SubTopic"/>
            <p:cNvSpPr/>
            <p:nvPr/>
          </p:nvSpPr>
          <p:spPr>
            <a:xfrm>
              <a:off x="15046" y="3818"/>
              <a:ext cx="2396" cy="1316"/>
            </a:xfrm>
            <a:custGeom>
              <a:avLst/>
              <a:gdLst>
                <a:gd name="rtl" fmla="*/ 54150 w 1231200"/>
                <a:gd name="rtt" fmla="*/ 26030 h 180500"/>
                <a:gd name="rtr" fmla="*/ 1178950 w 1231200"/>
                <a:gd name="rtb" fmla="*/ 162830 h 180500"/>
              </a:gdLst>
              <a:ahLst/>
              <a:cxnLst/>
              <a:rect l="rtl" t="rtt" r="rtr" b="rtb"/>
              <a:pathLst>
                <a:path w="1231200" h="180500" stroke="0">
                  <a:moveTo>
                    <a:pt x="0" y="0"/>
                  </a:moveTo>
                  <a:lnTo>
                    <a:pt x="1231200" y="0"/>
                  </a:lnTo>
                  <a:lnTo>
                    <a:pt x="12312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1231200" h="180500" fill="none">
                  <a:moveTo>
                    <a:pt x="0" y="180500"/>
                  </a:moveTo>
                  <a:lnTo>
                    <a:pt x="12312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实际功率与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额定功率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0105708" y="5010785"/>
            <a:ext cx="1483360" cy="658495"/>
            <a:chOff x="15898" y="8000"/>
            <a:chExt cx="2336" cy="1037"/>
          </a:xfrm>
        </p:grpSpPr>
        <p:sp>
          <p:nvSpPr>
            <p:cNvPr id="175" name="MMConnector"/>
            <p:cNvSpPr/>
            <p:nvPr/>
          </p:nvSpPr>
          <p:spPr>
            <a:xfrm>
              <a:off x="15898" y="8081"/>
              <a:ext cx="613" cy="956"/>
            </a:xfrm>
            <a:custGeom>
              <a:avLst/>
              <a:gdLst/>
              <a:ahLst/>
              <a:cxnLst/>
              <a:pathLst>
                <a:path w="250800" h="308750" fill="none">
                  <a:moveTo>
                    <a:pt x="-125400" y="-154375"/>
                  </a:moveTo>
                  <a:cubicBezTo>
                    <a:pt x="9893" y="-154375"/>
                    <a:pt x="-31445" y="154375"/>
                    <a:pt x="125400" y="154375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4" name="SubTopic"/>
            <p:cNvSpPr/>
            <p:nvPr/>
          </p:nvSpPr>
          <p:spPr>
            <a:xfrm>
              <a:off x="16204" y="8000"/>
              <a:ext cx="2030" cy="559"/>
            </a:xfrm>
            <a:custGeom>
              <a:avLst/>
              <a:gdLst>
                <a:gd name="rtl" fmla="*/ 54150 w 744800"/>
                <a:gd name="rtt" fmla="*/ 26030 h 180500"/>
                <a:gd name="rtr" fmla="*/ 692550 w 744800"/>
                <a:gd name="rtb" fmla="*/ 162830 h 180500"/>
              </a:gdLst>
              <a:ahLst/>
              <a:cxnLst/>
              <a:rect l="rtl" t="rtt" r="rtr" b="rtb"/>
              <a:pathLst>
                <a:path w="744800" h="180500" stroke="0">
                  <a:moveTo>
                    <a:pt x="0" y="0"/>
                  </a:moveTo>
                  <a:lnTo>
                    <a:pt x="744800" y="0"/>
                  </a:lnTo>
                  <a:lnTo>
                    <a:pt x="7448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744800" h="180500" fill="none">
                  <a:moveTo>
                    <a:pt x="0" y="180500"/>
                  </a:moveTo>
                  <a:lnTo>
                    <a:pt x="7448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防止利用和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9881553" y="5551170"/>
            <a:ext cx="783590" cy="410210"/>
            <a:chOff x="15545" y="8851"/>
            <a:chExt cx="1234" cy="646"/>
          </a:xfrm>
        </p:grpSpPr>
        <p:sp>
          <p:nvSpPr>
            <p:cNvPr id="177" name="MMConnector"/>
            <p:cNvSpPr/>
            <p:nvPr/>
          </p:nvSpPr>
          <p:spPr>
            <a:xfrm>
              <a:off x="15545" y="9439"/>
              <a:ext cx="613" cy="59"/>
            </a:xfrm>
            <a:custGeom>
              <a:avLst/>
              <a:gdLst/>
              <a:ahLst/>
              <a:cxnLst/>
              <a:pathLst>
                <a:path w="250800" h="19000" fill="none">
                  <a:moveTo>
                    <a:pt x="-125400" y="9500"/>
                  </a:moveTo>
                  <a:cubicBezTo>
                    <a:pt x="-25080" y="9500"/>
                    <a:pt x="50160" y="-9500"/>
                    <a:pt x="125400" y="-950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6" name="SubTopic"/>
            <p:cNvSpPr/>
            <p:nvPr/>
          </p:nvSpPr>
          <p:spPr>
            <a:xfrm>
              <a:off x="15851" y="8851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定义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9881553" y="5981065"/>
            <a:ext cx="783590" cy="551180"/>
            <a:chOff x="15545" y="9528"/>
            <a:chExt cx="1234" cy="868"/>
          </a:xfrm>
        </p:grpSpPr>
        <p:sp>
          <p:nvSpPr>
            <p:cNvPr id="179" name="MMConnector"/>
            <p:cNvSpPr/>
            <p:nvPr/>
          </p:nvSpPr>
          <p:spPr>
            <a:xfrm>
              <a:off x="15545" y="9778"/>
              <a:ext cx="613" cy="618"/>
            </a:xfrm>
            <a:custGeom>
              <a:avLst/>
              <a:gdLst/>
              <a:ahLst/>
              <a:cxnLst/>
              <a:pathLst>
                <a:path w="250800" h="199500" fill="none">
                  <a:moveTo>
                    <a:pt x="-125400" y="-99750"/>
                  </a:moveTo>
                  <a:cubicBezTo>
                    <a:pt x="-1957" y="-99750"/>
                    <a:pt x="-3793" y="99750"/>
                    <a:pt x="125400" y="99750"/>
                  </a:cubicBezTo>
                </a:path>
              </a:pathLst>
            </a:custGeom>
            <a:noFill/>
            <a:ln w="15200" cap="rnd">
              <a:solidFill>
                <a:schemeClr val="accent4"/>
              </a:solidFill>
              <a:round/>
            </a:ln>
          </p:spPr>
        </p:sp>
        <p:sp>
          <p:nvSpPr>
            <p:cNvPr id="178" name="SubTopic"/>
            <p:cNvSpPr/>
            <p:nvPr/>
          </p:nvSpPr>
          <p:spPr>
            <a:xfrm>
              <a:off x="15851" y="9528"/>
              <a:ext cx="929" cy="559"/>
            </a:xfrm>
            <a:custGeom>
              <a:avLst/>
              <a:gdLst>
                <a:gd name="rtl" fmla="*/ 54150 w 380000"/>
                <a:gd name="rtt" fmla="*/ 26030 h 180500"/>
                <a:gd name="rtr" fmla="*/ 327750 w 380000"/>
                <a:gd name="rtb" fmla="*/ 162830 h 180500"/>
              </a:gdLst>
              <a:ahLst/>
              <a:cxnLst/>
              <a:rect l="rtl" t="rtt" r="rtr" b="rtb"/>
              <a:pathLst>
                <a:path w="380000" h="180500" stroke="0">
                  <a:moveTo>
                    <a:pt x="0" y="0"/>
                  </a:moveTo>
                  <a:lnTo>
                    <a:pt x="380000" y="0"/>
                  </a:lnTo>
                  <a:lnTo>
                    <a:pt x="380000" y="180500"/>
                  </a:lnTo>
                  <a:lnTo>
                    <a:pt x="0" y="180500"/>
                  </a:lnTo>
                  <a:lnTo>
                    <a:pt x="0" y="0"/>
                  </a:lnTo>
                  <a:close/>
                </a:path>
                <a:path w="380000" h="180500" fill="none">
                  <a:moveTo>
                    <a:pt x="0" y="180500"/>
                  </a:moveTo>
                  <a:lnTo>
                    <a:pt x="380000" y="180500"/>
                  </a:lnTo>
                </a:path>
              </a:pathLst>
            </a:custGeom>
            <a:noFill/>
            <a:ln w="15200" cap="flat">
              <a:solidFill>
                <a:schemeClr val="accent4"/>
              </a:solidFill>
              <a:round/>
            </a:ln>
          </p:spPr>
          <p:txBody>
            <a:bodyPr wrap="none" lIns="0" tIns="0" rIns="0" bIns="22500" rtlCol="0" anchor="ctr"/>
            <a:p>
              <a:pPr algn="ctr"/>
              <a:r>
                <a:rPr sz="2400">
                  <a:solidFill>
                    <a:srgbClr val="303030"/>
                  </a:solidFill>
                  <a:latin typeface="宋体" panose="02010600030101010101" pitchFamily="2" charset="-122"/>
                </a:rPr>
                <a:t>公式</a:t>
              </a:r>
              <a:endParaRPr sz="2400">
                <a:solidFill>
                  <a:srgbClr val="303030"/>
                </a:solidFill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1" grpId="0" bldLvl="0" animBg="1"/>
      <p:bldP spid="101" grpId="1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466725" y="1127760"/>
            <a:ext cx="11109325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小明家上月末抄表时电能表的示数是                        ，本月末抄表时电能表示数如图所示，若电价为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度，本月小明家应交电费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元．他发现，家里只使用洗衣机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其他用电器都关闭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时，电能表在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里刚好转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转，洗衣机在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内消耗的电能是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 J.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他家洗衣机的电功率为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W.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17" descr="C:\Documents and Settings\Administrator\桌面\江西物理(JK)\A19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5805805" y="1311910"/>
            <a:ext cx="1718310" cy="37973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-214748122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34535" y="3532505"/>
            <a:ext cx="2124710" cy="21348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199380" y="5842000"/>
            <a:ext cx="10947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7805420" y="1778000"/>
            <a:ext cx="623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827020" y="2865120"/>
            <a:ext cx="17075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4.32×10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839710" y="2865120"/>
            <a:ext cx="8750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240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687070" y="1518920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灯泡亮暗相关动态电路分析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(2019.16，2018.17)　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3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615950" y="2084070"/>
            <a:ext cx="1099629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7. 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如图所示，电源电压保持不变，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掷到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时，小灯泡恰好正常发光．当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由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掷到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时，下列说法正确的是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电流表示数变小，小灯泡正常发光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电压表示数不变，小灯泡发光暗淡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电流表示数变小，电压表示数变小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电压表示数不变，电流表示数变大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19" descr="C:\Documents and Settings\Administrator\桌面\江西物理(JK)\A94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8670290" y="2861945"/>
            <a:ext cx="2665730" cy="24206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9471660" y="5375910"/>
            <a:ext cx="1062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964045" y="2779395"/>
            <a:ext cx="7493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A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38530" y="1831340"/>
            <a:ext cx="1047496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8. 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不定项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如图所示电源电压保持不变，闭合开关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，当滑片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向左滑动时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A.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亮度变亮，电流表示数减小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B.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亮度不变，电压表示数增大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C.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电流表示数不变，电压表示数增大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D.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电流表示数不变，电压表示数不变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122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97445" y="2736850"/>
            <a:ext cx="3707130" cy="20002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16035" y="4878070"/>
            <a:ext cx="112585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577205" y="2557145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BC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66140" y="913130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焦耳定律</a:t>
              </a:r>
              <a:r>
                <a:rPr lang="zh-CN" altLang="en-US" sz="24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(2016.10，2015.1)　</a:t>
              </a:r>
              <a:endParaRPr lang="zh-CN" altLang="en-US" sz="2400" dirty="0">
                <a:latin typeface="Times New Roman" panose="02020603050405020304" pitchFamily="18" charset="0"/>
                <a:ea typeface="黑体" panose="02010609060101010101" pitchFamily="49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4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718185" y="1363980"/>
            <a:ext cx="1102741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9.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走进物理世界，基本概念和规律非常重要，请你写出电学中两个定律的名称：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10. (2016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如图所示，是探究焦耳定律的实验装置．已知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，闭合开关后，通过两段电阻丝的电流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，电阻丝两端的电压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122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29835" y="3670935"/>
            <a:ext cx="2403475" cy="22637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644515" y="6026150"/>
            <a:ext cx="129857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31820" y="2016125"/>
            <a:ext cx="15811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欧姆定律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82490" y="2016125"/>
            <a:ext cx="16592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焦耳定律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5470525" y="3198495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10146030" y="3198495"/>
            <a:ext cx="6076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＜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  <p:bldP spid="6" grpId="0"/>
      <p:bldP spid="6" grpId="1"/>
      <p:bldP spid="7" grpId="0"/>
      <p:bldP spid="7" grpId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981075" y="152781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1" name="文本框 100"/>
          <p:cNvSpPr txBox="1"/>
          <p:nvPr/>
        </p:nvSpPr>
        <p:spPr>
          <a:xfrm>
            <a:off x="899160" y="1981200"/>
            <a:ext cx="1013142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电炉丝通过导线接到电路中，电炉丝和导线通过的电流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相同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，电炉丝热的发红而导线却几乎不热，说明电流通过导体时产生的热量跟导体的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12.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甲、乙两根电阻丝的阻值分别是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，把它们串联在电路中，通电相同时间，两根电阻丝上产生的热量之比是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；将它们并联后接入电路，通电后，两电阻上产生的热量之比是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032240" y="2103120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相同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324985" y="3169920"/>
            <a:ext cx="9220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电阻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196455" y="4252595"/>
            <a:ext cx="11106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1∶2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196455" y="4817745"/>
            <a:ext cx="120459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2∶1 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6" grpId="0"/>
      <p:bldP spid="6" grpId="1"/>
      <p:bldP spid="7" grpId="0"/>
      <p:bldP spid="7" grpId="1"/>
      <p:bldP spid="8" grpId="0"/>
      <p:bldP spid="8" grpId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11"/>
          <p:cNvGrpSpPr/>
          <p:nvPr/>
        </p:nvGrpSpPr>
        <p:grpSpPr>
          <a:xfrm>
            <a:off x="834390" y="869315"/>
            <a:ext cx="10210800" cy="521970"/>
            <a:chOff x="894" y="3246"/>
            <a:chExt cx="16080" cy="822"/>
          </a:xfrm>
        </p:grpSpPr>
        <p:sp>
          <p:nvSpPr>
            <p:cNvPr id="13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电功、电功率、电热的相关计算</a:t>
              </a:r>
              <a:endParaRPr lang="en-US" altLang="zh-CN" sz="2400" dirty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894" y="3246"/>
              <a:ext cx="2665" cy="822"/>
              <a:chOff x="6686" y="8865"/>
              <a:chExt cx="2836" cy="877"/>
            </a:xfrm>
          </p:grpSpPr>
          <p:pic>
            <p:nvPicPr>
              <p:cNvPr id="20489" name="图片 9" descr="考点2字"/>
              <p:cNvPicPr>
                <a:picLocks noChangeAspect="1"/>
              </p:cNvPicPr>
              <p:nvPr/>
            </p:nvPicPr>
            <p:blipFill>
              <a:blip r:embed="rId1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5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类型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16" name="文本框 11"/>
              <p:cNvSpPr txBox="1"/>
              <p:nvPr/>
            </p:nvSpPr>
            <p:spPr>
              <a:xfrm rot="-10800000" flipV="1">
                <a:off x="8667" y="8865"/>
                <a:ext cx="668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5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101" name="文本框 100"/>
          <p:cNvSpPr txBox="1"/>
          <p:nvPr/>
        </p:nvSpPr>
        <p:spPr>
          <a:xfrm>
            <a:off x="834390" y="148653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简单电路类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(2014.18)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840740" y="193294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提分小练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834390" y="2407285"/>
            <a:ext cx="854710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如图所示的电路，电源电压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消耗的电功率为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________W.14.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图中电源电压保持不变，灯泡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W”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字样，灯泡灯丝电阻不变，当开关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闭合时，灯泡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正常发光，电流表的示数为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0.8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；由于电池使用过久，电源实际电压只有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4.8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，则该灯泡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工作的实际功率为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W.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-214748122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666605" y="2642235"/>
            <a:ext cx="2000885" cy="145478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1227" descr="C:\Documents and Settings\Administrator\桌面\江西物理(JK)\A98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9666605" y="4598670"/>
            <a:ext cx="2001520" cy="1406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8" name="文本框 7"/>
          <p:cNvSpPr txBox="1"/>
          <p:nvPr/>
        </p:nvSpPr>
        <p:spPr>
          <a:xfrm>
            <a:off x="10049510" y="4097020"/>
            <a:ext cx="12363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13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0271125" y="6005195"/>
            <a:ext cx="12363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191895" y="3541395"/>
            <a:ext cx="6553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025515" y="3541395"/>
            <a:ext cx="82740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7.2 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36720" y="5220335"/>
            <a:ext cx="5302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7777480" y="5791835"/>
            <a:ext cx="8439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1.92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7" grpId="0"/>
      <p:bldP spid="17" grpId="1"/>
      <p:bldP spid="18" grpId="0"/>
      <p:bldP spid="18" grpId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51205" y="1497330"/>
            <a:ext cx="1068197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15. (2014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如图所示，甲图中小灯泡上标有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“2.5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0.75 W”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的字样，电压表如图乙所示．闭合开关，移动滑动变阻器的滑片，使小灯泡正常发光，此时电压表的示数如图丙所示．求：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电源电压；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电流表的示数；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此时滑动变阻器接入电路的阻值．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28" descr="C:\Documents and Settings\Administrator\桌面\江西物理(JK)\A9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6186170" y="2806700"/>
            <a:ext cx="5344795" cy="16643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16900" y="4791075"/>
            <a:ext cx="128270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936625" y="1443990"/>
            <a:ext cx="1031938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ea typeface="黑体" panose="02010609060101010101" pitchFamily="49" charset="-122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(1)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由题图乙所示可知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电压表没有调零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电压表量程为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～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分度值为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0.1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初始值为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由图丙所示电压表可知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其示数为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则滑动变阻器两端电压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 V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0.2 V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1.8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灯泡正常发光时其两端电压等于其额定电压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则电源电压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U</a:t>
            </a:r>
            <a:r>
              <a:rPr lang="en-US" sz="2400" b="0" i="1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U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sz="2400" b="0" baseline="-25000">
                <a:solidFill>
                  <a:srgbClr val="FF0000"/>
                </a:solidFill>
                <a:ea typeface="宋体" panose="02010600030101010101" pitchFamily="2" charset="-122"/>
              </a:rPr>
              <a:t>额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1.8 V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 V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4.3 V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(2)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电流表示数等于通过灯泡的电流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灯泡正常发光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电流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    ＝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0.3 A(3)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由欧姆定律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可知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，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滑动变阻器接入电路的阻值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</a:t>
            </a:r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＝        ＝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 Ω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57245" y="4799330"/>
          <a:ext cx="363220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3" name="" r:id="rId1" imgW="190500" imgH="393700" progId="Equation.DSMT4">
                  <p:embed/>
                </p:oleObj>
              </mc:Choice>
              <mc:Fallback>
                <p:oleObj name="" r:id="rId1" imgW="1905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57245" y="4799330"/>
                        <a:ext cx="363220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647238" y="4753610"/>
          <a:ext cx="774065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3" imgW="405765" imgH="393700" progId="Equation.DSMT4">
                  <p:embed/>
                </p:oleObj>
              </mc:Choice>
              <mc:Fallback>
                <p:oleObj name="" r:id="rId3" imgW="405765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9647238" y="4753610"/>
                        <a:ext cx="774065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907463" y="4799330"/>
          <a:ext cx="484505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5" imgW="254000" imgH="393700" progId="Equation.DSMT4">
                  <p:embed/>
                </p:oleObj>
              </mc:Choice>
              <mc:Fallback>
                <p:oleObj name="" r:id="rId5" imgW="2540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8907463" y="4799330"/>
                        <a:ext cx="484505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0421620" y="3642360"/>
          <a:ext cx="993140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7" imgW="520700" imgH="393700" progId="Equation.DSMT4">
                  <p:embed/>
                </p:oleObj>
              </mc:Choice>
              <mc:Fallback>
                <p:oleObj name="" r:id="rId7" imgW="5207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0421620" y="3642360"/>
                        <a:ext cx="993140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9" name="对象 8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92285" y="3533140"/>
          <a:ext cx="604520" cy="9690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" name="" r:id="rId9" imgW="316865" imgH="508000" progId="Equation.DSMT4">
                  <p:embed/>
                </p:oleObj>
              </mc:Choice>
              <mc:Fallback>
                <p:oleObj name="" r:id="rId9" imgW="316865" imgH="5080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9392285" y="3533140"/>
                        <a:ext cx="604520" cy="9690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1" name="文本框 100"/>
          <p:cNvSpPr txBox="1"/>
          <p:nvPr/>
        </p:nvSpPr>
        <p:spPr>
          <a:xfrm>
            <a:off x="700405" y="806450"/>
            <a:ext cx="73393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多开关引起的动态电路类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(2018.21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2015.20)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700405" y="1252855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提分小练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700405" y="1727200"/>
            <a:ext cx="829627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如图所示电路中，电源电压恒为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，只闭合开关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；同时闭合开关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，则通电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分钟电阻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产生的热量为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 J.17.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如图所示，电路中电源电压和灯泡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的电阻保持不变．已知定值电阻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 Ω.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若只闭合开关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都闭合时，电流表的示数为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．此时灯泡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正常发光，则电源电压是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，小灯泡的额定功率为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________W.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6" name="图片 1230" descr="C:\Documents and Settings\Administrator\桌面\江西物理(JK)\A100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9112885" y="1727200"/>
            <a:ext cx="2328545" cy="172783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834245" y="3667760"/>
            <a:ext cx="11734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8" name="图片 1231" descr="C:\Documents and Settings\Administrator\桌面\江西物理(JK)\A101.TIF"/>
          <p:cNvPicPr>
            <a:picLocks noChangeAspect="1"/>
          </p:cNvPicPr>
          <p:nvPr/>
        </p:nvPicPr>
        <p:blipFill>
          <a:blip r:embed="rId4" r:link="rId5"/>
          <a:stretch>
            <a:fillRect/>
          </a:stretch>
        </p:blipFill>
        <p:spPr>
          <a:xfrm>
            <a:off x="9400540" y="4036060"/>
            <a:ext cx="2040890" cy="20561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9945370" y="6092190"/>
            <a:ext cx="11734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17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4183380" y="2360930"/>
            <a:ext cx="5930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510145" y="2948940"/>
            <a:ext cx="109474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　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108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998220" y="5631815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565775" y="5631815"/>
            <a:ext cx="7651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11" grpId="0"/>
      <p:bldP spid="11" grpId="1"/>
      <p:bldP spid="12" grpId="0"/>
      <p:bldP spid="12" grpId="1"/>
      <p:bldP spid="13" grpId="0"/>
      <p:bldP spid="13" grpId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" name="文本框 2"/>
          <p:cNvSpPr txBox="1"/>
          <p:nvPr/>
        </p:nvSpPr>
        <p:spPr>
          <a:xfrm>
            <a:off x="606425" y="762635"/>
            <a:ext cx="1097978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18. 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如图所示，电源电压可调，小灯泡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W”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的字样，小灯泡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W”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的字样．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不考虑温度对小灯泡电阻的影响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，调节电源电压为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时，求电流表      的示数；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，调节电源电压为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时，求电路消耗的总功率；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，调节电源电压为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时，求小灯泡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的实际发光功率．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32" descr="C:\Documents and Settings\Administrator\桌面\江西物理(JK)\A1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89315" y="2056765"/>
            <a:ext cx="328295" cy="32829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1233" descr="C:\Documents and Settings\Administrator\桌面\江西物理(JK)\A102.TIF"/>
          <p:cNvPicPr>
            <a:picLocks noChangeAspect="1"/>
          </p:cNvPicPr>
          <p:nvPr/>
        </p:nvPicPr>
        <p:blipFill>
          <a:blip r:embed="rId3" r:link="rId4"/>
          <a:stretch>
            <a:fillRect/>
          </a:stretch>
        </p:blipFill>
        <p:spPr>
          <a:xfrm>
            <a:off x="4678045" y="3923030"/>
            <a:ext cx="3239135" cy="1977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3737610" y="5961380"/>
            <a:ext cx="5080000" cy="3683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18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2" name="组合 4"/>
          <p:cNvGrpSpPr/>
          <p:nvPr/>
        </p:nvGrpSpPr>
        <p:grpSpPr>
          <a:xfrm>
            <a:off x="838644" y="1174115"/>
            <a:ext cx="10515147" cy="645159"/>
            <a:chOff x="1208" y="1190"/>
            <a:chExt cx="16640" cy="1018"/>
          </a:xfrm>
        </p:grpSpPr>
        <p:pic>
          <p:nvPicPr>
            <p:cNvPr id="13" name="图片 1" descr="一级标"/>
            <p:cNvPicPr>
              <a:picLocks noChangeAspect="1"/>
            </p:cNvPicPr>
            <p:nvPr/>
          </p:nvPicPr>
          <p:blipFill>
            <a:blip r:embed="rId1"/>
            <a:srcRect l="6263" t="-3066" r="6950"/>
            <a:stretch>
              <a:fillRect/>
            </a:stretch>
          </p:blipFill>
          <p:spPr>
            <a:xfrm>
              <a:off x="1208" y="1243"/>
              <a:ext cx="16640" cy="876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14" name="文本框 10"/>
            <p:cNvSpPr txBox="1"/>
            <p:nvPr/>
          </p:nvSpPr>
          <p:spPr>
            <a:xfrm>
              <a:off x="6468" y="1190"/>
              <a:ext cx="6211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p>
              <a:pPr algn="ctr"/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面对面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“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过</a:t>
              </a:r>
              <a:r>
                <a:rPr lang="en-US" altLang="zh-CN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”</a:t>
              </a:r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  <a:sym typeface="宋体" panose="02010600030101010101" pitchFamily="2" charset="-122"/>
                </a:rPr>
                <a:t>考点</a:t>
              </a:r>
              <a:endParaRPr lang="zh-CN" altLang="en-US" sz="3600" b="1">
                <a:latin typeface="黑体" panose="02010609060101010101" pitchFamily="49" charset="-122"/>
                <a:ea typeface="黑体" panose="02010609060101010101" pitchFamily="49" charset="-122"/>
                <a:sym typeface="宋体" panose="02010600030101010101" pitchFamily="2" charset="-122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774065" y="1875155"/>
            <a:ext cx="4036060" cy="648335"/>
            <a:chOff x="1456" y="3050"/>
            <a:chExt cx="6356" cy="1021"/>
          </a:xfrm>
        </p:grpSpPr>
        <p:sp>
          <p:nvSpPr>
            <p:cNvPr id="16" name="文本框 15"/>
            <p:cNvSpPr txBox="1"/>
            <p:nvPr/>
          </p:nvSpPr>
          <p:spPr>
            <a:xfrm>
              <a:off x="3000" y="3132"/>
              <a:ext cx="4812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algn="l"/>
              <a:r>
                <a:rPr lang="zh-CN" altLang="en-US" sz="2800">
                  <a:ea typeface="黑体" panose="02010609060101010101" pitchFamily="49" charset="-122"/>
                </a:rPr>
                <a:t>考点梳理</a:t>
              </a:r>
              <a:endParaRPr lang="zh-CN" altLang="en-US" sz="2800">
                <a:ea typeface="黑体" panose="02010609060101010101" pitchFamily="49" charset="-122"/>
              </a:endParaRPr>
            </a:p>
          </p:txBody>
        </p:sp>
        <p:pic>
          <p:nvPicPr>
            <p:cNvPr id="17" name="图片 16" descr="二级标（14磅）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456" y="3050"/>
              <a:ext cx="1243" cy="1021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774065" y="2653665"/>
            <a:ext cx="10210800" cy="523080"/>
            <a:chOff x="894" y="3246"/>
            <a:chExt cx="16080" cy="824"/>
          </a:xfrm>
        </p:grpSpPr>
        <p:sp>
          <p:nvSpPr>
            <p:cNvPr id="19" name="文本框 4"/>
            <p:cNvSpPr txBox="1"/>
            <p:nvPr/>
          </p:nvSpPr>
          <p:spPr>
            <a:xfrm>
              <a:off x="3894" y="3246"/>
              <a:ext cx="13080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p>
              <a:r>
                <a:rPr lang="zh-CN" altLang="en-US" sz="2800" dirty="0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rPr>
                <a:t>电能、电功、电功率</a:t>
              </a:r>
              <a:r>
                <a:rPr lang="zh-CN" altLang="en-US" sz="2400" dirty="0"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(必考)</a:t>
              </a:r>
              <a:endParaRPr lang="en-US" altLang="zh-CN" sz="2400" dirty="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  <p:grpSp>
          <p:nvGrpSpPr>
            <p:cNvPr id="20" name="组合 13"/>
            <p:cNvGrpSpPr/>
            <p:nvPr/>
          </p:nvGrpSpPr>
          <p:grpSpPr>
            <a:xfrm>
              <a:off x="894" y="3246"/>
              <a:ext cx="2665" cy="824"/>
              <a:chOff x="6686" y="8865"/>
              <a:chExt cx="2836" cy="879"/>
            </a:xfrm>
          </p:grpSpPr>
          <p:pic>
            <p:nvPicPr>
              <p:cNvPr id="21" name="图片 9" descr="考点2字"/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686" y="8865"/>
                <a:ext cx="2836" cy="821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22" name="文本框 10"/>
              <p:cNvSpPr txBox="1"/>
              <p:nvPr/>
            </p:nvSpPr>
            <p:spPr>
              <a:xfrm>
                <a:off x="6686" y="8865"/>
                <a:ext cx="1536" cy="877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zh-CN" altLang="en-US" sz="2800" b="1" dirty="0">
                    <a:latin typeface="Times New Roman" panose="02020603050405020304" pitchFamily="18" charset="0"/>
                    <a:ea typeface="黑体" panose="02010609060101010101" pitchFamily="49" charset="-122"/>
                  </a:rPr>
                  <a:t>考点</a:t>
                </a:r>
                <a:endParaRPr lang="zh-CN" altLang="en-US" sz="2800" b="1" dirty="0">
                  <a:latin typeface="Times New Roman" panose="02020603050405020304" pitchFamily="18" charset="0"/>
                  <a:ea typeface="黑体" panose="02010609060101010101" pitchFamily="49" charset="-122"/>
                </a:endParaRPr>
              </a:p>
            </p:txBody>
          </p:sp>
          <p:sp>
            <p:nvSpPr>
              <p:cNvPr id="23" name="文本框 11"/>
              <p:cNvSpPr txBox="1"/>
              <p:nvPr/>
            </p:nvSpPr>
            <p:spPr>
              <a:xfrm rot="-10800000" flipV="1">
                <a:off x="8667" y="8865"/>
                <a:ext cx="668" cy="879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>
                <a:spAutoFit/>
              </a:bodyPr>
              <a:p>
                <a:r>
                  <a:rPr lang="en-US" altLang="zh-CN" sz="2800" b="1">
                    <a:latin typeface="Times New Roman" panose="02020603050405020304" pitchFamily="18" charset="0"/>
                    <a:ea typeface="黑体" panose="02010609060101010101" pitchFamily="49" charset="-122"/>
                    <a:cs typeface="Times New Roman" panose="02020603050405020304" pitchFamily="18" charset="0"/>
                  </a:rPr>
                  <a:t>1</a:t>
                </a:r>
                <a:endParaRPr lang="en-US" altLang="zh-CN" sz="2800" b="1">
                  <a:latin typeface="Times New Roman" panose="02020603050405020304" pitchFamily="18" charset="0"/>
                  <a:ea typeface="黑体" panose="02010609060101010101" pitchFamily="49" charset="-122"/>
                  <a:cs typeface="Times New Roman" panose="02020603050405020304" pitchFamily="18" charset="0"/>
                </a:endParaRPr>
              </a:p>
            </p:txBody>
          </p:sp>
        </p:grpSp>
      </p:grpSp>
      <p:sp>
        <p:nvSpPr>
          <p:cNvPr id="24" name="文本框 23"/>
          <p:cNvSpPr txBox="1"/>
          <p:nvPr/>
        </p:nvSpPr>
        <p:spPr>
          <a:xfrm>
            <a:off x="742315" y="3281680"/>
            <a:ext cx="964565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电能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1)</a:t>
            </a: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：常用单位：______，符号是______．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其他单位</a:t>
            </a:r>
            <a:r>
              <a:rPr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：________，也叫度，符号是________．</a:t>
            </a:r>
            <a:endParaRPr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单位换算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kW·h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__________W×________s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________J.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3678555" y="3921125"/>
            <a:ext cx="1108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焦耳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5965190" y="3947795"/>
            <a:ext cx="6235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J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466340" y="4512945"/>
            <a:ext cx="110807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千瓦时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122670" y="4468495"/>
            <a:ext cx="9696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kW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·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h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4912360" y="5034280"/>
            <a:ext cx="11087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1 000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7056755" y="5034280"/>
            <a:ext cx="90678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3 600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8378190" y="5006340"/>
            <a:ext cx="140843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4" action="ppaction://hlinksldjump"/>
          </p:cNvPr>
          <p:cNvSpPr/>
          <p:nvPr/>
        </p:nvSpPr>
        <p:spPr>
          <a:xfrm>
            <a:off x="9359265" y="57505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5" grpId="1"/>
      <p:bldP spid="26" grpId="0"/>
      <p:bldP spid="26" grpId="1"/>
      <p:bldP spid="27" grpId="0"/>
      <p:bldP spid="27" grpId="1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767080" y="890270"/>
            <a:ext cx="1046099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，电路为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并联的电路，电流表       测干路电流．由于电源电压为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均能正常发光，所以电流表        示数为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＋        ＝           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        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A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，电路为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的串联电路，由于两灯泡规格相同，故串联后分压也相同为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，故此时两灯泡均正常发光，且消耗的电功率均为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W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，则电路消耗的总功率为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W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 W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 W(3)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，此时电路中只有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接入电路，灯泡两端的电压为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，远远大于灯泡的额定电压，灯泡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烧毁，故此时灯泡的实际发光功率为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 W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125595" y="2023745"/>
          <a:ext cx="654050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" name="" r:id="rId1" imgW="342900" imgH="393700" progId="Equation.DSMT4">
                  <p:embed/>
                </p:oleObj>
              </mc:Choice>
              <mc:Fallback>
                <p:oleObj name="" r:id="rId1" imgW="3429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125595" y="2023745"/>
                        <a:ext cx="654050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00718" y="2023428"/>
          <a:ext cx="436245" cy="823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" name="" r:id="rId3" imgW="228600" imgH="431800" progId="Equation.DSMT4">
                  <p:embed/>
                </p:oleObj>
              </mc:Choice>
              <mc:Fallback>
                <p:oleObj name="" r:id="rId3" imgW="228600" imgH="4318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00718" y="2023428"/>
                        <a:ext cx="436245" cy="823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241233" y="2023428"/>
          <a:ext cx="436245" cy="823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5" imgW="228600" imgH="431800" progId="Equation.DSMT4">
                  <p:embed/>
                </p:oleObj>
              </mc:Choice>
              <mc:Fallback>
                <p:oleObj name="" r:id="rId5" imgW="228600" imgH="4318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2241233" y="2023428"/>
                        <a:ext cx="436245" cy="823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" name="图片 -2147482603" descr="C:\Documents and Settings\Administrator\桌面\江西物理(JK)\A1.TIF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9387840" y="1068070"/>
            <a:ext cx="360045" cy="36004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9" name="图片 -2147482602" descr="C:\Documents and Settings\Administrator\桌面\江西物理(JK)\A1.TIF"/>
          <p:cNvPicPr>
            <a:picLocks noChangeAspect="1"/>
          </p:cNvPicPr>
          <p:nvPr/>
        </p:nvPicPr>
        <p:blipFill>
          <a:blip r:embed="rId7" r:link="rId8"/>
          <a:stretch>
            <a:fillRect/>
          </a:stretch>
        </p:blipFill>
        <p:spPr>
          <a:xfrm>
            <a:off x="9607550" y="1633220"/>
            <a:ext cx="390525" cy="39052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02568" y="2023745"/>
          <a:ext cx="751205" cy="7505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9" imgW="393700" imgH="393700" progId="Equation.DSMT4">
                  <p:embed/>
                </p:oleObj>
              </mc:Choice>
              <mc:Fallback>
                <p:oleObj name="" r:id="rId9" imgW="3937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302568" y="2023745"/>
                        <a:ext cx="751205" cy="7505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811530" y="147447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2" name="文本框 101"/>
          <p:cNvSpPr txBox="1"/>
          <p:nvPr/>
        </p:nvSpPr>
        <p:spPr>
          <a:xfrm>
            <a:off x="811530" y="2141855"/>
            <a:ext cx="10836910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，电源电压保持不变，闭合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时，小灯泡正常发光，此时电压表示数为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 A(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灯丝电阻不随温度变化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小灯泡的额定功率；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时，电流表的示数；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电路的功率最大为多少．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3" name="图片 1235" descr="C:\Documents and Settings\Administrator\桌面\江西物理(JK)\A199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7444105" y="3376295"/>
            <a:ext cx="1929765" cy="19081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文本框 5"/>
          <p:cNvSpPr txBox="1"/>
          <p:nvPr/>
        </p:nvSpPr>
        <p:spPr>
          <a:xfrm>
            <a:off x="7650480" y="5382895"/>
            <a:ext cx="15176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19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491490" y="1167765"/>
            <a:ext cx="1137094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时，电路为小灯泡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的简单电路，且灯泡正常发光，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灯泡的额定功率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V×0.6 A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 W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只闭合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串联，电流表的示数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    ＝         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0.2 A(3)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同时闭合时，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并联，电路中的总电阻最小，而电源电压不变，由               可知，此时电路的总功率最大，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＝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并联的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总电阻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    ＝                      ＝  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 Ω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endParaRPr lang="zh-CN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电路的最大功率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P</a:t>
            </a:r>
            <a:r>
              <a:rPr lang="zh-CN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最大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          ＝               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5.4 W</a:t>
            </a:r>
            <a:endParaRPr lang="en-US" sz="24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324543" y="3995103"/>
          <a:ext cx="1575435" cy="75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1" imgW="825500" imgH="393700" progId="Equation.DSMT4">
                  <p:embed/>
                </p:oleObj>
              </mc:Choice>
              <mc:Fallback>
                <p:oleObj name="" r:id="rId1" imgW="8255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324543" y="3995103"/>
                        <a:ext cx="1575435" cy="75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75168" y="3958273"/>
          <a:ext cx="969645" cy="823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3" imgW="508000" imgH="431800" progId="Equation.DSMT4">
                  <p:embed/>
                </p:oleObj>
              </mc:Choice>
              <mc:Fallback>
                <p:oleObj name="" r:id="rId3" imgW="508000" imgH="4318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975168" y="3958273"/>
                        <a:ext cx="969645" cy="823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769861" y="3320098"/>
          <a:ext cx="800100" cy="75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419100" imgH="393700" progId="Equation.DSMT4">
                  <p:embed/>
                </p:oleObj>
              </mc:Choice>
              <mc:Fallback>
                <p:oleObj name="" r:id="rId5" imgW="4191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7769861" y="3320098"/>
                        <a:ext cx="800100" cy="75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902451" y="3308351"/>
          <a:ext cx="533400" cy="8724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7" imgW="279400" imgH="457200" progId="Equation.DSMT4">
                  <p:embed/>
                </p:oleObj>
              </mc:Choice>
              <mc:Fallback>
                <p:oleObj name="" r:id="rId7" imgW="279400" imgH="4572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902451" y="3308351"/>
                        <a:ext cx="533400" cy="8724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712211" y="5007928"/>
          <a:ext cx="485140" cy="7994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9" imgW="254000" imgH="419100" progId="Equation.DSMT4">
                  <p:embed/>
                </p:oleObj>
              </mc:Choice>
              <mc:Fallback>
                <p:oleObj name="" r:id="rId9" imgW="254000" imgH="4191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3712211" y="5007928"/>
                        <a:ext cx="485140" cy="7994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6" name="对象 1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153083" y="2178368"/>
          <a:ext cx="1575435" cy="75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" name="" r:id="rId11" imgW="825500" imgH="393700" progId="Equation.DSMT4">
                  <p:embed/>
                </p:oleObj>
              </mc:Choice>
              <mc:Fallback>
                <p:oleObj name="" r:id="rId11" imgW="8255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2"/>
                      <a:stretch>
                        <a:fillRect/>
                      </a:stretch>
                    </p:blipFill>
                    <p:spPr>
                      <a:xfrm>
                        <a:off x="8153083" y="2178368"/>
                        <a:ext cx="1575435" cy="75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8" name="对象 1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802438" y="2178368"/>
          <a:ext cx="921385" cy="82359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" name="" r:id="rId13" imgW="482600" imgH="431800" progId="Equation.DSMT4">
                  <p:embed/>
                </p:oleObj>
              </mc:Choice>
              <mc:Fallback>
                <p:oleObj name="" r:id="rId13" imgW="482600" imgH="4318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4"/>
                      <a:stretch>
                        <a:fillRect/>
                      </a:stretch>
                    </p:blipFill>
                    <p:spPr>
                      <a:xfrm>
                        <a:off x="6802438" y="2178368"/>
                        <a:ext cx="921385" cy="82359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12031" y="4852036"/>
          <a:ext cx="848360" cy="1235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5" imgW="444500" imgH="647700" progId="Equation.DSMT4">
                  <p:embed/>
                </p:oleObj>
              </mc:Choice>
              <mc:Fallback>
                <p:oleObj name="" r:id="rId15" imgW="444500" imgH="647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6"/>
                      <a:stretch>
                        <a:fillRect/>
                      </a:stretch>
                    </p:blipFill>
                    <p:spPr>
                      <a:xfrm>
                        <a:off x="4812031" y="4852036"/>
                        <a:ext cx="848360" cy="1235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2" name="对象 2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60353" y="3994468"/>
          <a:ext cx="436245" cy="7512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" name="" r:id="rId17" imgW="228600" imgH="393700" progId="Equation.DSMT4">
                  <p:embed/>
                </p:oleObj>
              </mc:Choice>
              <mc:Fallback>
                <p:oleObj name="" r:id="rId17" imgW="2286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8"/>
                      <a:stretch>
                        <a:fillRect/>
                      </a:stretch>
                    </p:blipFill>
                    <p:spPr>
                      <a:xfrm>
                        <a:off x="5360353" y="3994468"/>
                        <a:ext cx="436245" cy="7512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" name="对象 6"/>
          <p:cNvGraphicFramePr/>
          <p:nvPr/>
        </p:nvGraphicFramePr>
        <p:xfrm>
          <a:off x="982345" y="3340735"/>
          <a:ext cx="1054735" cy="8394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" name="" r:id="rId19" imgW="508000" imgH="419100" progId="Equation.DSMT4">
                  <p:embed/>
                </p:oleObj>
              </mc:Choice>
              <mc:Fallback>
                <p:oleObj name="" r:id="rId19" imgW="508000" imgH="419100" progId="Equation.DSMT4">
                  <p:embed/>
                  <p:pic>
                    <p:nvPicPr>
                      <p:cNvPr id="0" name="图片 7"/>
                      <p:cNvPicPr/>
                      <p:nvPr/>
                    </p:nvPicPr>
                    <p:blipFill>
                      <a:blip r:embed="rId20"/>
                      <a:stretch>
                        <a:fillRect/>
                      </a:stretch>
                    </p:blipFill>
                    <p:spPr>
                      <a:xfrm>
                        <a:off x="982345" y="3340735"/>
                        <a:ext cx="1054735" cy="8394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2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801370" y="1167765"/>
            <a:ext cx="1069022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如图所示电路，电源电压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电阻不变，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是定值电阻，当开关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断开时，电压表的示数为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断开时，电流表的示数为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3.6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的电阻值和电源电压为；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断开时，电流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内通过电阻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所产生的热量；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都闭合时，小灯泡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正常发光，小灯泡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的额定电功率．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36" descr="C:\Documents and Settings\Administrator\桌面\江西物理(JK)\A196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829550" y="2918460"/>
            <a:ext cx="2444750" cy="22377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30235" y="5156200"/>
            <a:ext cx="16433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8" name="组合 17"/>
          <p:cNvGrpSpPr/>
          <p:nvPr/>
        </p:nvGrpSpPr>
        <p:grpSpPr>
          <a:xfrm>
            <a:off x="621665" y="749935"/>
            <a:ext cx="11403330" cy="5751195"/>
            <a:chOff x="979" y="1181"/>
            <a:chExt cx="17958" cy="9057"/>
          </a:xfrm>
        </p:grpSpPr>
        <p:sp>
          <p:nvSpPr>
            <p:cNvPr id="102" name="文本框 101"/>
            <p:cNvSpPr txBox="1"/>
            <p:nvPr/>
          </p:nvSpPr>
          <p:spPr>
            <a:xfrm>
              <a:off x="979" y="1181"/>
              <a:ext cx="17958" cy="8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当开关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闭合，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断开时，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 V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I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0.1 A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，则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＝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 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当开关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闭合，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断开时，只有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接入电路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U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＝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 V(2)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当开关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闭合，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断开时，只有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接入电路，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产生的热量为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Q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×10 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12 J(3)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当开关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闭合，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断开时，只有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接入电路 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＝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 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当开关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闭合，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断开时，灯泡和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串联 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＝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60 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灯泡电阻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L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60 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 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10 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 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当开关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S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都闭合时，灯泡与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并联，灯泡正常发光灯泡的额定功率为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＝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1.8 W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4" name="对象 1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868" y="2860"/>
            <a:ext cx="841" cy="1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5" name="" r:id="rId1" imgW="279400" imgH="419100" progId="Equation.DSMT4">
                    <p:embed/>
                  </p:oleObj>
                </mc:Choice>
                <mc:Fallback>
                  <p:oleObj name="" r:id="rId1" imgW="2794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868" y="2860"/>
                          <a:ext cx="841" cy="12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242" y="9055"/>
            <a:ext cx="1528" cy="1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508000" imgH="393700" progId="Equation.DSMT4">
                    <p:embed/>
                  </p:oleObj>
                </mc:Choice>
                <mc:Fallback>
                  <p:oleObj name="" r:id="rId3" imgW="5080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7242" y="9055"/>
                          <a:ext cx="1528" cy="11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215" y="2066"/>
            <a:ext cx="1221" cy="1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5" imgW="405765" imgH="393700" progId="Equation.DSMT4">
                    <p:embed/>
                  </p:oleObj>
                </mc:Choice>
                <mc:Fallback>
                  <p:oleObj name="" r:id="rId5" imgW="405765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6215" y="2066"/>
                          <a:ext cx="1221" cy="11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2553" y="5475"/>
            <a:ext cx="573" cy="1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7" imgW="190500" imgH="393700" progId="Equation.DSMT4">
                    <p:embed/>
                  </p:oleObj>
                </mc:Choice>
                <mc:Fallback>
                  <p:oleObj name="" r:id="rId7" imgW="1905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553" y="5475"/>
                          <a:ext cx="573" cy="11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735" y="2027"/>
            <a:ext cx="879" cy="126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9" imgW="292100" imgH="419100" progId="Equation.DSMT4">
                    <p:embed/>
                  </p:oleObj>
                </mc:Choice>
                <mc:Fallback>
                  <p:oleObj name="" r:id="rId9" imgW="2921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4735" y="2027"/>
                          <a:ext cx="879" cy="126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0" name="对象 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226" y="4564"/>
            <a:ext cx="1490" cy="1259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1" imgW="495300" imgH="419100" progId="Equation.DSMT4">
                    <p:embed/>
                  </p:oleObj>
                </mc:Choice>
                <mc:Fallback>
                  <p:oleObj name="" r:id="rId11" imgW="4953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3226" y="4564"/>
                          <a:ext cx="1490" cy="1259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985" y="4449"/>
            <a:ext cx="764" cy="13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13" imgW="254000" imgH="457200" progId="Equation.DSMT4">
                    <p:embed/>
                  </p:oleObj>
                </mc:Choice>
                <mc:Fallback>
                  <p:oleObj name="" r:id="rId13" imgW="254000" imgH="4572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1985" y="4449"/>
                          <a:ext cx="764" cy="137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6" name="对象 1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3499" y="2899"/>
            <a:ext cx="1337" cy="1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7" name="" r:id="rId15" imgW="444500" imgH="393700" progId="Equation.DSMT4">
                    <p:embed/>
                  </p:oleObj>
                </mc:Choice>
                <mc:Fallback>
                  <p:oleObj name="" r:id="rId15" imgW="4445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13499" y="2899"/>
                          <a:ext cx="1337" cy="11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0" name="对象 1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855" y="8864"/>
            <a:ext cx="764" cy="137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1" name="" r:id="rId17" imgW="254000" imgH="457200" progId="Equation.DSMT4">
                    <p:embed/>
                  </p:oleObj>
                </mc:Choice>
                <mc:Fallback>
                  <p:oleObj name="" r:id="rId17" imgW="254000" imgH="4572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5855" y="8864"/>
                          <a:ext cx="764" cy="137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2" name="对象 2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3499" y="5475"/>
            <a:ext cx="1261" cy="1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3" name="" r:id="rId19" imgW="419100" imgH="393700" progId="Equation.DSMT4">
                    <p:embed/>
                  </p:oleObj>
                </mc:Choice>
                <mc:Fallback>
                  <p:oleObj name="" r:id="rId19" imgW="4191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0"/>
                        <a:stretch>
                          <a:fillRect/>
                        </a:stretch>
                      </p:blipFill>
                      <p:spPr>
                        <a:xfrm>
                          <a:off x="13499" y="5475"/>
                          <a:ext cx="1261" cy="11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4" name="对象 2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2667" y="6500"/>
            <a:ext cx="573" cy="1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5" name="" r:id="rId21" imgW="190500" imgH="393700" progId="Equation.DSMT4">
                    <p:embed/>
                  </p:oleObj>
                </mc:Choice>
                <mc:Fallback>
                  <p:oleObj name="" r:id="rId21" imgW="1905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2"/>
                        <a:stretch>
                          <a:fillRect/>
                        </a:stretch>
                      </p:blipFill>
                      <p:spPr>
                        <a:xfrm>
                          <a:off x="12667" y="6500"/>
                          <a:ext cx="573" cy="11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6" name="对象 2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3859" y="6458"/>
            <a:ext cx="1221" cy="1183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7" name="" r:id="rId23" imgW="405765" imgH="393700" progId="Equation.DSMT4">
                    <p:embed/>
                  </p:oleObj>
                </mc:Choice>
                <mc:Fallback>
                  <p:oleObj name="" r:id="rId23" imgW="405765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4"/>
                        <a:stretch>
                          <a:fillRect/>
                        </a:stretch>
                      </p:blipFill>
                      <p:spPr>
                        <a:xfrm>
                          <a:off x="13859" y="6458"/>
                          <a:ext cx="1221" cy="1183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25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" name="文本框 101"/>
          <p:cNvSpPr txBox="1"/>
          <p:nvPr/>
        </p:nvSpPr>
        <p:spPr>
          <a:xfrm>
            <a:off x="690880" y="754380"/>
            <a:ext cx="1079563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多开关＋滑动变阻器动态电路类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21. (2015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如图所示，电源电压恒定，小灯泡上标有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“2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W”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的字样，滑动变阻器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的最大阻值为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 Ω.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小灯泡正常发光时的电阻．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，将滑片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移到距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端的长度为总长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ab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5(1)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位置时，小灯泡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恰好正常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发光，电源电压是多少？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，将滑片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移到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时，电流表示数为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，此时电压表示数是多少？定值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的阻值是多少？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37" descr="C:\Documents and Settings\Administrator\桌面\江西物理(JK)\A196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749030" y="2254250"/>
            <a:ext cx="2737485" cy="26949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9531350" y="5109210"/>
            <a:ext cx="117348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2170" y="710565"/>
            <a:ext cx="1048702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小灯泡正常发光时的电阻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＝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Ω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当断开开关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，闭合开关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被短路，灯泡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串联，此时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接入电路中的阻值为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×50 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因为小灯泡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正常发光，则电路中的电流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＝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A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电源电压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总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′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A×(10 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Ω)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V(3)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当断开开关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闭合，灯泡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L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并联后再与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串联，滑片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移至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端时，滑动变阻器接入电路的阻值为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，小灯泡两端的实际电压为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，远大于它的额定电压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，所以小灯泡将被烧坏，电压表示数为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，此时只有电阻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接入电路故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＝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3.5 Ω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878773" y="5589906"/>
          <a:ext cx="582295" cy="75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" imgW="304800" imgH="393700" progId="Equation.DSMT4">
                  <p:embed/>
                </p:oleObj>
              </mc:Choice>
              <mc:Fallback>
                <p:oleObj name="" r:id="rId1" imgW="3048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2878773" y="5589906"/>
                        <a:ext cx="582295" cy="751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32676" y="2390776"/>
          <a:ext cx="485140" cy="8242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254000" imgH="431800" progId="Equation.DSMT4">
                  <p:embed/>
                </p:oleObj>
              </mc:Choice>
              <mc:Fallback>
                <p:oleObj name="" r:id="rId3" imgW="254000" imgH="4318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7432676" y="2390776"/>
                        <a:ext cx="485140" cy="8242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329749" y="1843406"/>
          <a:ext cx="267335" cy="75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139700" imgH="393700" progId="Equation.DSMT4">
                  <p:embed/>
                </p:oleObj>
              </mc:Choice>
              <mc:Fallback>
                <p:oleObj name="" r:id="rId5" imgW="1397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4329749" y="1843406"/>
                        <a:ext cx="267335" cy="751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6742431" y="710566"/>
          <a:ext cx="946150" cy="800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495300" imgH="419100" progId="Equation.DSMT4">
                  <p:embed/>
                </p:oleObj>
              </mc:Choice>
              <mc:Fallback>
                <p:oleObj name="" r:id="rId7" imgW="495300" imgH="4191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6742431" y="710566"/>
                        <a:ext cx="946150" cy="8001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983288" y="710565"/>
          <a:ext cx="496570" cy="743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9" imgW="304800" imgH="457200" progId="Equation.DSMT4">
                  <p:embed/>
                </p:oleObj>
              </mc:Choice>
              <mc:Fallback>
                <p:oleObj name="" r:id="rId9" imgW="304800" imgH="4572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0"/>
                      <a:stretch>
                        <a:fillRect/>
                      </a:stretch>
                    </p:blipFill>
                    <p:spPr>
                      <a:xfrm>
                        <a:off x="5983288" y="710565"/>
                        <a:ext cx="496570" cy="74358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0" name="对象 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418455" y="1843405"/>
          <a:ext cx="279400" cy="75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" name="" r:id="rId11" imgW="139700" imgH="393700" progId="Equation.DSMT4">
                  <p:embed/>
                </p:oleObj>
              </mc:Choice>
              <mc:Fallback>
                <p:oleObj name="" r:id="rId11" imgW="1397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418455" y="1843405"/>
                        <a:ext cx="279400" cy="751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2" name="对象 1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330566" y="2359026"/>
          <a:ext cx="605790" cy="75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" name="" r:id="rId12" imgW="316865" imgH="393700" progId="Equation.DSMT4">
                  <p:embed/>
                </p:oleObj>
              </mc:Choice>
              <mc:Fallback>
                <p:oleObj name="" r:id="rId12" imgW="316865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3"/>
                      <a:stretch>
                        <a:fillRect/>
                      </a:stretch>
                    </p:blipFill>
                    <p:spPr>
                      <a:xfrm>
                        <a:off x="8330566" y="2359026"/>
                        <a:ext cx="605790" cy="751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14" name="对象 1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1971993" y="5589906"/>
          <a:ext cx="363855" cy="75184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" name="" r:id="rId14" imgW="190500" imgH="393700" progId="Equation.DSMT4">
                  <p:embed/>
                </p:oleObj>
              </mc:Choice>
              <mc:Fallback>
                <p:oleObj name="" r:id="rId14" imgW="1905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15"/>
                      <a:stretch>
                        <a:fillRect/>
                      </a:stretch>
                    </p:blipFill>
                    <p:spPr>
                      <a:xfrm>
                        <a:off x="1971993" y="5589906"/>
                        <a:ext cx="363855" cy="75184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16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712470" y="1031240"/>
            <a:ext cx="10925175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22. 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如图所示，电源电压保持不变，电流表的量程为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，电压表的量程为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，滑动变阻器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的规格为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“100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，电流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 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，求电源电压；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，滑动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变阻器滑片置于中点位置时，电压表的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示数为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，求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的阻值；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，在不损坏电流表、电压表的情况下，求滑动变阻器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endParaRPr lang="en-US" sz="2400" baseline="-250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的阻值取值范围．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38" descr="C:\Documents and Settings\Administrator\桌面\江西物理(JK)\N196B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435850" y="2167255"/>
            <a:ext cx="3394710" cy="23564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296275" y="4617720"/>
            <a:ext cx="167449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42620" y="608965"/>
            <a:ext cx="11148695" cy="59810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5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，电路中只有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连入电路．电路中电流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 A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．电源电压：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0.4 A×20 Ω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V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，断开开关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，滑动变阻器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与电阻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串联，电压表并联在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两端电压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两端电压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因滑动变阻器滑片置于中点位置，由串联电路电压分配规律可得      </a:t>
            </a:r>
            <a:endParaRPr lang="zh-CN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5000"/>
              </a:lnSpc>
            </a:pP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(3)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闭合开关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被短接，电阻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并联．根据并联电路电压规律，各支路两端电压均等于电源电压．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＜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15 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．故电压表安全．为保护电流表安全，电路中的最大电流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最大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0.6 A</a:t>
            </a:r>
            <a:endParaRPr 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45000"/>
              </a:lnSpc>
            </a:pP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则通过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的电流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最大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I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0.6 A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－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0.4 A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0.2 A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此时滑动变阻器接入电路的阻值最小，为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zh-CN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最小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         ＝              ＝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40 Ω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滑动变阻器</a:t>
            </a:r>
            <a:r>
              <a:rPr lang="en-US" sz="240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R</a:t>
            </a:r>
            <a:r>
              <a:rPr lang="en-US" sz="240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的阻值取值范围为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40 Ω</a:t>
            </a:r>
            <a:r>
              <a:rPr lang="zh-CN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～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100 Ω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188519" y="5355273"/>
          <a:ext cx="509905" cy="82486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266700" imgH="431800" progId="Equation.DSMT4">
                  <p:embed/>
                </p:oleObj>
              </mc:Choice>
              <mc:Fallback>
                <p:oleObj name="" r:id="rId1" imgW="266700" imgH="4318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7188519" y="5355273"/>
                        <a:ext cx="509905" cy="82486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8097520" y="5335270"/>
          <a:ext cx="106743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3" imgW="457200" imgH="393700" progId="Equation.DSMT4">
                  <p:embed/>
                </p:oleObj>
              </mc:Choice>
              <mc:Fallback>
                <p:oleObj name="" r:id="rId3" imgW="4572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8097520" y="5335270"/>
                        <a:ext cx="1067435" cy="752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/>
          <p:cNvGraphicFramePr/>
          <p:nvPr/>
        </p:nvGraphicFramePr>
        <p:xfrm>
          <a:off x="9269095" y="2699385"/>
          <a:ext cx="2659380" cy="644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5" imgW="2608580" imgH="669925" progId="Equation.DSMT4">
                  <p:embed/>
                </p:oleObj>
              </mc:Choice>
              <mc:Fallback>
                <p:oleObj name="" r:id="rId5" imgW="2608580" imgH="669925" progId="Equation.DSMT4">
                  <p:embed/>
                  <p:pic>
                    <p:nvPicPr>
                      <p:cNvPr id="0" name="图片 8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9269095" y="2699385"/>
                        <a:ext cx="2659380" cy="6445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7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12495" y="102552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考向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zh-CN" sz="2400" b="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家用电器电热效率类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(6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年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026795" y="1625600"/>
            <a:ext cx="1838960" cy="474345"/>
            <a:chOff x="1318" y="2359"/>
            <a:chExt cx="2896" cy="747"/>
          </a:xfrm>
        </p:grpSpPr>
        <p:pic>
          <p:nvPicPr>
            <p:cNvPr id="2" name="图片 1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提分小练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963295" y="2099945"/>
            <a:ext cx="10398125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23.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小明同学家的水族箱内盛有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40 L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为了让热带鱼有一个舒适的生活环境，箱内装有一个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“220V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W”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的电加热棒给水加热，当水温升到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 ℃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时加热棒便自动停止工作，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待水温自然冷却到一定温度后再次加热，使箱内水温稳定在一定范围之内，若水的初温为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，则加热到预定温度吸收的热量是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____J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，若加热棒正常工作，将这些水加热到设定温度需要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，该电加热棒给水加热时的效率为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________. [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4.2×10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J/(kg·℃ )]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522730" y="4404360"/>
            <a:ext cx="17875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1.008×10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656580" y="4974590"/>
            <a:ext cx="101155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84%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" grpId="1"/>
      <p:bldP spid="9" grpId="0"/>
      <p:bldP spid="9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902970" y="1138555"/>
            <a:ext cx="5080000" cy="4603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p>
            <a:pPr indent="0"/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电功和电功率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(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必考</a:t>
            </a:r>
            <a:r>
              <a:rPr lang="en-US" sz="2400"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)</a:t>
            </a:r>
            <a:endParaRPr lang="zh-CN" altLang="en-US" sz="2400">
              <a:latin typeface="黑体" panose="02010609060101010101" pitchFamily="49" charset="-122"/>
              <a:ea typeface="黑体" panose="02010609060101010101" pitchFamily="49" charset="-122"/>
              <a:cs typeface="黑体" panose="02010609060101010101" pitchFamily="49" charset="-122"/>
            </a:endParaRPr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021715" y="1654810"/>
          <a:ext cx="10130790" cy="430911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440305"/>
                <a:gridCol w="3735070"/>
                <a:gridCol w="395541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188087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定义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电流所做的功，表示电能转化为其他形式能量的多少，用符号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电功率等于电功与时间之比，表示电流做功________的物理量，用符号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7518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国际单位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焦耳(J)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瓦特(W)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2776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常用单位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千瓦时(kW·h)，也称度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千瓦(kW)、兆瓦(MW)、毫瓦(mW)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文本框 2"/>
          <p:cNvSpPr txBox="1"/>
          <p:nvPr/>
        </p:nvSpPr>
        <p:spPr>
          <a:xfrm>
            <a:off x="9267190" y="2949575"/>
            <a:ext cx="101600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快慢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117965" y="973455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6" name="文本框 5"/>
          <p:cNvSpPr txBox="1"/>
          <p:nvPr/>
        </p:nvSpPr>
        <p:spPr>
          <a:xfrm>
            <a:off x="714375" y="1025525"/>
            <a:ext cx="1072007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24.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下图是小明购买的电热水壶的参数，他往壶中装满了温度为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的水，让电热水壶单独工作，若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min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将水加热至沸腾，则水吸收的热量是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_________J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，他发现墙上标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3 000 revs/(kW·h)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的电能表在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min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内转了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转，则此电热水壶的效率为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________[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当地气压为标准大气压、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×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="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J/(kg·</a:t>
            </a:r>
            <a:r>
              <a:rPr lang="en-US" sz="2400" b="0">
                <a:latin typeface="Times New Roman" panose="02020603050405020304" pitchFamily="18" charset="0"/>
                <a:cs typeface="Times New Roman" panose="02020603050405020304" pitchFamily="18" charset="0"/>
              </a:rPr>
              <a:t>℃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)]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503410" y="1709420"/>
            <a:ext cx="1771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5.04×10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454275" y="2773680"/>
            <a:ext cx="931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84%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pic>
        <p:nvPicPr>
          <p:cNvPr id="4" name="图片 -2147481385" descr="C:\Documents and Settings\Administrator\桌面\江西物理(JK)\A105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4370070" y="3436620"/>
            <a:ext cx="3444875" cy="21907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514975" y="5808980"/>
            <a:ext cx="12636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l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24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3" grpId="1"/>
      <p:bldP spid="14" grpId="0"/>
      <p:bldP spid="14" grpId="1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26110" y="790575"/>
            <a:ext cx="74060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25.  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创新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小组的同学们调查发现，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雨雪天气里汽车后视镜会变模糊，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影响行车安全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同学们设计了给后视镜除雾、 除霜的加热电路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如图是加热电路原理图，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电源电压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V,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加热电阻 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与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阻值均为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Ω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电路低温挡除雾，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高温挡除霜．除霜模式下，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电路中的电流为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____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____A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同学们对电路进行模拟测试，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开启除霜模式加热后视镜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，用温度传感器测得其温度升高了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除霜模式下，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电路的加热效率为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后视镜玻璃质量约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，玻璃的比热容约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0.8 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J/(kg·℃ )]  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41" descr="C:\Documents and Settings\Administrator\桌面\江西物理(JK)\A198A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44865" y="2090420"/>
            <a:ext cx="2959735" cy="21005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45930" y="4507865"/>
            <a:ext cx="115760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370330" y="3681730"/>
            <a:ext cx="177101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678680" y="5320665"/>
            <a:ext cx="93154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40%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05460" y="852170"/>
            <a:ext cx="1118171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如图甲是一种新型插座，它能即时显示接在该插座上的用电器的工作电压和所耗电费等信息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插座本身消耗电能由内部电池提供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．小明将装有质量为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1.8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、初温为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℃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水的电水壶插在该插座上，这时插座屏幕显示如图乙所示，当水烧至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℃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时，屏幕显示如图丙所示．这段时间内电水壶实际功率为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，电水壶烧水的效率为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电费单价：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元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/(kW·h)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J/(kg·℃)]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42" descr="C:\Documents and Settings\Administrator\桌面\江西物理(JK)\A19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3363595" y="3975735"/>
            <a:ext cx="5464810" cy="16757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5222240" y="5812790"/>
            <a:ext cx="130302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26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740775" y="2580640"/>
            <a:ext cx="111696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1 200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883535" y="3198495"/>
            <a:ext cx="9150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63%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5" grpId="0"/>
      <p:bldP spid="5" grpId="1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415290" y="1165860"/>
            <a:ext cx="11151870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27. (2016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如图甲所示，是一则公益广告，浓浓的孝心渗透着社会主义核心价值观．小姬给爷爷网购了一台电热足浴器，其铭牌的部分参数如图乙所示，足浴器某次正常工作时控制面板显示如图丙所示，求：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此时足浴器的工作电流．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计算结果保留一位小数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足浴器装入最大容量初温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的水，当水温达到控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制面板上显示的温度时水所吸收的热量．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上述加热过程耗时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16 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，该足浴器的热电效率．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43" descr="C:\Documents and Settings\Administrator\桌面\江西物理(JK)\A107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803515" y="2308860"/>
            <a:ext cx="4002405" cy="32283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455150" y="5537200"/>
            <a:ext cx="118999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27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685925" y="2155825"/>
            <a:ext cx="9341485" cy="28613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工作电流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I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＝             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≈2.3 A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装满水的质量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ρ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V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1.0×10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kg/m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×5×10</a:t>
            </a:r>
            <a:r>
              <a:rPr lang="zh-CN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m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kg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Q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吸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cm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J/(kg·℃)×5 kg×(42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22)℃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(3)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加热消耗的电能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W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Pt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 W×16×60 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4.8×10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加热效率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×100%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          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×100%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87.5%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0" name="对象 19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411029" y="2155508"/>
          <a:ext cx="46164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" name="" r:id="rId1" imgW="241300" imgH="393700" progId="Equation.DSMT4">
                  <p:embed/>
                </p:oleObj>
              </mc:Choice>
              <mc:Fallback>
                <p:oleObj name="" r:id="rId1" imgW="2413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4411029" y="2155508"/>
                        <a:ext cx="461645" cy="752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279392" y="2155508"/>
          <a:ext cx="947420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495300" imgH="393700" progId="Equation.DSMT4">
                  <p:embed/>
                </p:oleObj>
              </mc:Choice>
              <mc:Fallback>
                <p:oleObj name="" r:id="rId3" imgW="4953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279392" y="2155508"/>
                        <a:ext cx="947420" cy="752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446464" y="4273233"/>
          <a:ext cx="509905" cy="7753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5" imgW="266700" imgH="405765" progId="Equation.DSMT4">
                  <p:embed/>
                </p:oleObj>
              </mc:Choice>
              <mc:Fallback>
                <p:oleObj name="" r:id="rId5" imgW="266700" imgH="405765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3446464" y="4273233"/>
                        <a:ext cx="509905" cy="7753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79087" y="4384993"/>
          <a:ext cx="1384300" cy="8007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7" imgW="723900" imgH="419100" progId="Equation.DSMT4">
                  <p:embed/>
                </p:oleObj>
              </mc:Choice>
              <mc:Fallback>
                <p:oleObj name="" r:id="rId7" imgW="723900" imgH="4191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5379087" y="4384993"/>
                        <a:ext cx="1384300" cy="8007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13080" y="814070"/>
            <a:ext cx="7774305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28. (2018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如图所示，是某型号的爆米花机的电路图，该爆米花机具有制作和保温的功能．只闭合开关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加热，电动机搅拌，开始制作爆米花；只闭合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保温，防止爆米花变凉；爆米花机的铭牌如表所示．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玉米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J/(kg·℃)]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的玉米粒加热到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成为爆米花时，求玉米粒需要吸收的热量；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发热，把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的玉米粒加热成为爆米花，需要用时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，求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加热效率；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求保温电阻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的阻值．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44" descr="C:\Documents and Settings\Administrator\桌面\江西物理(JK)\A108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8475345" y="1085215"/>
            <a:ext cx="2699385" cy="206438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9311640" y="3323590"/>
            <a:ext cx="131826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28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表格 3"/>
          <p:cNvGraphicFramePr/>
          <p:nvPr>
            <p:custDataLst>
              <p:tags r:id="rId3"/>
            </p:custDataLst>
          </p:nvPr>
        </p:nvGraphicFramePr>
        <p:xfrm>
          <a:off x="8475345" y="3691890"/>
          <a:ext cx="3122295" cy="245935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60550"/>
                <a:gridCol w="126174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额定电压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220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加热功率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200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保温功率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8134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电动机功率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40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1541780" y="1721485"/>
            <a:ext cx="9551035" cy="34150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zh-CN" sz="2400" b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解：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玉米粒吸收的热量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Q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玉米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Δ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J/(kg·℃)×0.1 kg×(300 ℃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－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℃)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3.36×10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(2)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加热电阻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工作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 min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消耗的电能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W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t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W×300 s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6×10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加热效率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η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×100%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            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×100%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56%(3)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保温电阻</a:t>
            </a:r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="0" baseline="-25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          ＝               ＝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2 200 Ω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4" name="对象 3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253740" y="3884295"/>
          <a:ext cx="494665" cy="7524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" name="" r:id="rId1" imgW="266700" imgH="393700" progId="Equation.DSMT4">
                  <p:embed/>
                </p:oleObj>
              </mc:Choice>
              <mc:Fallback>
                <p:oleObj name="" r:id="rId1" imgW="266700" imgH="3937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3253740" y="3884295"/>
                        <a:ext cx="494665" cy="7524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2" name="对象 1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3917634" y="4443731"/>
          <a:ext cx="631825" cy="89789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" name="" r:id="rId3" imgW="330200" imgH="469900" progId="Equation.DSMT4">
                  <p:embed/>
                </p:oleObj>
              </mc:Choice>
              <mc:Fallback>
                <p:oleObj name="" r:id="rId3" imgW="330200" imgH="4699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917634" y="4443731"/>
                        <a:ext cx="631825" cy="89789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5311459" y="3884296"/>
          <a:ext cx="1457325" cy="801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" name="" r:id="rId5" imgW="762000" imgH="419100" progId="Equation.DSMT4">
                  <p:embed/>
                </p:oleObj>
              </mc:Choice>
              <mc:Fallback>
                <p:oleObj name="" r:id="rId5" imgW="762000" imgH="4191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5311459" y="3884296"/>
                        <a:ext cx="1457325" cy="801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8" name="对象 7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4868864" y="4540251"/>
          <a:ext cx="1238885" cy="80137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" name="" r:id="rId7" imgW="647700" imgH="419100" progId="Equation.DSMT4">
                  <p:embed/>
                </p:oleObj>
              </mc:Choice>
              <mc:Fallback>
                <p:oleObj name="" r:id="rId7" imgW="647700" imgH="419100" progId="Equation.DSMT4">
                  <p:embed/>
                  <p:pic>
                    <p:nvPicPr>
                      <p:cNvPr id="0" name="图片 3072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4868864" y="4540251"/>
                        <a:ext cx="1238885" cy="80137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3420" y="984885"/>
            <a:ext cx="11012170" cy="50774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29. (2017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如图所示，是某家用电热水壶内部的电路简化结构图，其中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、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为阻值相同的电热丝，有甲、乙、丙、丁四种不同的连接方式．该电热水壶加热有高温、中温、低温三挡，中温挡的额定功率为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．求：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电热水壶调至中温挡正常加热，将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，温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的水烧开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标准大气压下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需要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 min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水所吸收的热量及电热水壶的效率；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电热水壶高温挡的额定功率；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若某次电热水壶用高温挡加热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0.1 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，耗电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0.09 kW·h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，通过计算判断此时电热水壶是否正常工作？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45" descr="C:\Documents and Settings\Administrator\桌面\江西物理(JK)\A109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566025" y="2717165"/>
            <a:ext cx="3887470" cy="2820035"/>
          </a:xfrm>
          <a:prstGeom prst="rect">
            <a:avLst/>
          </a:prstGeom>
          <a:noFill/>
          <a:ln w="9525">
            <a:noFill/>
          </a:ln>
        </p:spPr>
      </p:pic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0" name="组合 9"/>
          <p:cNvGrpSpPr/>
          <p:nvPr/>
        </p:nvGrpSpPr>
        <p:grpSpPr>
          <a:xfrm>
            <a:off x="739140" y="779780"/>
            <a:ext cx="10713720" cy="5631180"/>
            <a:chOff x="1164" y="1228"/>
            <a:chExt cx="16872" cy="8868"/>
          </a:xfrm>
        </p:grpSpPr>
        <p:sp>
          <p:nvSpPr>
            <p:cNvPr id="100" name="文本框 99"/>
            <p:cNvSpPr txBox="1"/>
            <p:nvPr/>
          </p:nvSpPr>
          <p:spPr>
            <a:xfrm>
              <a:off x="1164" y="1228"/>
              <a:ext cx="16872" cy="8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水吸收的热量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Q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吸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4.2×10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J/(kg·℃)×2 kg×(100  ℃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endPara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  <a:p>
              <a:pPr indent="0" fontAlgn="auto">
                <a:lnSpc>
                  <a:spcPct val="150000"/>
                </a:lnSpc>
              </a:pP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30 ℃)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5.88×10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消耗的电能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中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500 W×20×60 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电热水壶的效率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η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×100%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            ×100%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98%(2)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由题图可知，中温挡是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工作，高温挡是两等值的电阻并联则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＝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96.8 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由于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、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阻值相等，所以高温挡时电路中的电阻 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48.4 Ω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故高温挡的额定功率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高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＝ 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1 000 W(3)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电热水壶的实际功率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实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＝  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0.9 kW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900 W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由于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900 W&lt;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高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1 000 W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，故此时电热水壶非正常工作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. 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414" y="3788"/>
            <a:ext cx="2257" cy="1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1" imgW="749300" imgH="419100" progId="Equation.DSMT4">
                    <p:embed/>
                  </p:oleObj>
                </mc:Choice>
                <mc:Fallback>
                  <p:oleObj name="" r:id="rId1" imgW="7493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8414" y="3788"/>
                          <a:ext cx="2257" cy="1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" name="对象 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2768" y="5348"/>
            <a:ext cx="1378" cy="160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" name="" r:id="rId3" imgW="457200" imgH="533400" progId="Equation.DSMT4">
                    <p:embed/>
                  </p:oleObj>
                </mc:Choice>
                <mc:Fallback>
                  <p:oleObj name="" r:id="rId3" imgW="457200" imgH="5334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2768" y="5348"/>
                          <a:ext cx="1378" cy="160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760" y="5520"/>
            <a:ext cx="1951" cy="1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647700" imgH="419100" progId="Equation.DSMT4">
                    <p:embed/>
                  </p:oleObj>
                </mc:Choice>
                <mc:Fallback>
                  <p:oleObj name="" r:id="rId5" imgW="6477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4760" y="5520"/>
                          <a:ext cx="1951" cy="1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2482" y="6397"/>
            <a:ext cx="613" cy="11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7" imgW="203200" imgH="393700" progId="Equation.DSMT4">
                    <p:embed/>
                  </p:oleObj>
                </mc:Choice>
                <mc:Fallback>
                  <p:oleObj name="" r:id="rId7" imgW="2032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12482" y="6397"/>
                          <a:ext cx="613" cy="11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2" name="对象 11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384" y="3788"/>
            <a:ext cx="803" cy="12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3" name="" r:id="rId9" imgW="266700" imgH="405765" progId="Equation.DSMT4">
                    <p:embed/>
                  </p:oleObj>
                </mc:Choice>
                <mc:Fallback>
                  <p:oleObj name="" r:id="rId9" imgW="266700" imgH="405765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5384" y="3788"/>
                          <a:ext cx="803" cy="122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5" name="对象 14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9122" y="8246"/>
            <a:ext cx="2219" cy="11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6" name="" r:id="rId11" imgW="736600" imgH="393700" progId="Equation.DSMT4">
                    <p:embed/>
                  </p:oleObj>
                </mc:Choice>
                <mc:Fallback>
                  <p:oleObj name="" r:id="rId11" imgW="7366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2"/>
                        <a:stretch>
                          <a:fillRect/>
                        </a:stretch>
                      </p:blipFill>
                      <p:spPr>
                        <a:xfrm>
                          <a:off x="9122" y="8246"/>
                          <a:ext cx="2219" cy="11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7" name="对象 1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552" y="8127"/>
            <a:ext cx="842" cy="1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8" name="" r:id="rId13" imgW="279400" imgH="457200" progId="Equation.DSMT4">
                    <p:embed/>
                  </p:oleObj>
                </mc:Choice>
                <mc:Fallback>
                  <p:oleObj name="" r:id="rId13" imgW="279400" imgH="4572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4"/>
                        <a:stretch>
                          <a:fillRect/>
                        </a:stretch>
                      </p:blipFill>
                      <p:spPr>
                        <a:xfrm>
                          <a:off x="7552" y="8127"/>
                          <a:ext cx="842" cy="137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1" name="对象 2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711" y="7153"/>
            <a:ext cx="1378" cy="1454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2" name="" r:id="rId15" imgW="457200" imgH="482600" progId="Equation.DSMT4">
                    <p:embed/>
                  </p:oleObj>
                </mc:Choice>
                <mc:Fallback>
                  <p:oleObj name="" r:id="rId15" imgW="457200" imgH="4826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6"/>
                        <a:stretch>
                          <a:fillRect/>
                        </a:stretch>
                      </p:blipFill>
                      <p:spPr>
                        <a:xfrm>
                          <a:off x="6711" y="7153"/>
                          <a:ext cx="1378" cy="1454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23" name="对象 2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690" y="7124"/>
            <a:ext cx="1951" cy="1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24" name="" r:id="rId17" imgW="647700" imgH="419100" progId="Equation.DSMT4">
                    <p:embed/>
                  </p:oleObj>
                </mc:Choice>
                <mc:Fallback>
                  <p:oleObj name="" r:id="rId17" imgW="6477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8"/>
                        <a:stretch>
                          <a:fillRect/>
                        </a:stretch>
                      </p:blipFill>
                      <p:spPr>
                        <a:xfrm>
                          <a:off x="8690" y="7124"/>
                          <a:ext cx="1951" cy="1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1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>
        <p:split orient="vert"/>
      </p:transition>
    </mc:Choice>
    <mc:Fallback>
      <p:transition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99770" y="1444625"/>
            <a:ext cx="1095629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30. (2019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江西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8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分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如图甲所示，是小姬妈妈为宝宝准备的暖奶器及其内部电路的结构示意图和铭牌．暖奶器具有加热、保温双重功能，当双触点开关连接触点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时为关闭状态，连接触点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时为保温状态，连接触点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时为加热状态．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温馨提示：最适合宝宝饮用的牛奶温度为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℃)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求电阻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en-US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的阻值；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把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牛奶从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加热到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，求牛奶所吸收</a:t>
            </a:r>
            <a:endParaRPr lang="zh-CN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0" fontAlgn="auto">
              <a:lnSpc>
                <a:spcPct val="150000"/>
              </a:lnSpc>
            </a:pP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的热量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牛奶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4.0×10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J/(kg·℃)]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1246" descr="C:\Documents and Settings\Administrator\桌面\江西物理(JK)\A110.TIF"/>
          <p:cNvPicPr>
            <a:picLocks noChangeAspect="1"/>
          </p:cNvPicPr>
          <p:nvPr/>
        </p:nvPicPr>
        <p:blipFill>
          <a:blip r:embed="rId1" r:link="rId2"/>
          <a:stretch>
            <a:fillRect/>
          </a:stretch>
        </p:blipFill>
        <p:spPr>
          <a:xfrm>
            <a:off x="7938770" y="3195955"/>
            <a:ext cx="3266440" cy="17583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/>
          <p:cNvSpPr txBox="1"/>
          <p:nvPr/>
        </p:nvSpPr>
        <p:spPr>
          <a:xfrm>
            <a:off x="8995410" y="5176520"/>
            <a:ext cx="190754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第</a:t>
            </a:r>
            <a:r>
              <a:rPr lang="en-US" alt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30</a:t>
            </a:r>
            <a:r>
              <a:rPr lang="zh-CN" altLang="en-US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题图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楷体_GB2312" charset="0"/>
              </a:rPr>
              <a:t>甲</a:t>
            </a:r>
            <a:endParaRPr lang="zh-CN" altLang="en-US" b="0">
              <a:latin typeface="Times New Roman" panose="02020603050405020304" pitchFamily="18" charset="0"/>
              <a:ea typeface="宋体" panose="02010600030101010101" pitchFamily="2" charset="-122"/>
              <a:cs typeface="楷体_GB2312" charset="0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648335" y="1057910"/>
          <a:ext cx="11152505" cy="50647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397635"/>
                <a:gridCol w="4790440"/>
                <a:gridCol w="4964430"/>
              </a:tblGrid>
              <a:tr h="6102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61023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单位换算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1度＝1 kW·h＝3.6×10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J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kW＝______W，1 mW＝10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－3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58975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公式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＝________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①</a:t>
                      </a:r>
                      <a:r>
                        <a:rPr lang="en-US" alt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表示电压,单位V  ②</a:t>
                      </a:r>
                      <a:r>
                        <a:rPr lang="en-US" alt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I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表示电流，单位A     ③</a:t>
                      </a:r>
                      <a:r>
                        <a:rPr lang="en-US" alt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t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表示时间,单位 s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④</a:t>
                      </a:r>
                      <a:r>
                        <a:rPr lang="en-US" alt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Ｗ</a:t>
                      </a:r>
                      <a:r>
                        <a:rPr lang="en-US" alt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表示电功，单位J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＝________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①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Ｗ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表示电功，单位 J </a:t>
                      </a: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②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表示时间，单位s </a:t>
                      </a:r>
                      <a:r>
                        <a:rPr lang="en-US" altLang="en-US" sz="24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  <a:sym typeface="+mn-ea"/>
                        </a:rPr>
                        <a:t>③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表示功率，单位W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973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推导公式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(适用于纯电阻电路)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endParaRPr 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      (适用于纯电阻电路)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W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Pt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(同时适用于力学、电学)(2015.10第1空)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l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UI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(适用于所有电路)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I</a:t>
                      </a:r>
                      <a:r>
                        <a:rPr lang="en-US" sz="2400" b="0" baseline="3000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R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(适用于纯电阻电路)</a:t>
                      </a:r>
                      <a:r>
                        <a:rPr lang="en-US" sz="2400" b="0" i="1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P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＝      (</a:t>
                      </a:r>
                      <a:r>
                        <a:rPr lang="zh-CN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适用于纯电阻电路</a:t>
                      </a: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)</a:t>
                      </a:r>
                      <a:endParaRPr lang="en-US" altLang="en-US" sz="2400" b="0" i="1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00" name="文本框 99"/>
          <p:cNvSpPr txBox="1"/>
          <p:nvPr/>
        </p:nvSpPr>
        <p:spPr>
          <a:xfrm>
            <a:off x="8147050" y="1764665"/>
            <a:ext cx="79692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2950210" y="2303780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 i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UIt</a:t>
            </a:r>
            <a:endParaRPr lang="en-US" altLang="en-US" sz="2400" b="0" i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7486015" y="2242820"/>
          <a:ext cx="277495" cy="539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5" name="" r:id="rId2" imgW="203200" imgH="393700" progId="Equation.DSMT4">
                  <p:embed/>
                </p:oleObj>
              </mc:Choice>
              <mc:Fallback>
                <p:oleObj name="" r:id="rId2" imgW="203200" imgH="393700" progId="Equation.DSMT4">
                  <p:embed/>
                  <p:pic>
                    <p:nvPicPr>
                      <p:cNvPr id="0" name="图片 1024"/>
                      <p:cNvPicPr/>
                      <p:nvPr/>
                    </p:nvPicPr>
                    <p:blipFill>
                      <a:blip r:embed="rId3"/>
                      <a:stretch>
                        <a:fillRect/>
                      </a:stretch>
                    </p:blipFill>
                    <p:spPr>
                      <a:xfrm>
                        <a:off x="7486015" y="2242820"/>
                        <a:ext cx="277495" cy="53911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" name="对象 2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2116455" y="4981258"/>
          <a:ext cx="462915" cy="6127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6" name="" r:id="rId4" imgW="316865" imgH="419100" progId="Equation.KSEE3">
                  <p:embed/>
                </p:oleObj>
              </mc:Choice>
              <mc:Fallback>
                <p:oleObj name="" r:id="rId4" imgW="316865" imgH="419100" progId="Equation.KSEE3">
                  <p:embed/>
                  <p:pic>
                    <p:nvPicPr>
                      <p:cNvPr id="0" name="图片 1025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2116455" y="4981258"/>
                        <a:ext cx="462915" cy="6127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对象 5">
            <a:hlinkClick r:id="" action="ppaction://ole?verb="/>
          </p:cNvPr>
          <p:cNvGraphicFramePr>
            <a:graphicFrameLocks noChangeAspect="1"/>
          </p:cNvGraphicFramePr>
          <p:nvPr/>
        </p:nvGraphicFramePr>
        <p:xfrm>
          <a:off x="9347835" y="4999990"/>
          <a:ext cx="354330" cy="5848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7" name="" r:id="rId6" imgW="254000" imgH="419100" progId="Equation.KSEE3">
                  <p:embed/>
                </p:oleObj>
              </mc:Choice>
              <mc:Fallback>
                <p:oleObj name="" r:id="rId6" imgW="254000" imgH="419100" progId="Equation.KSEE3">
                  <p:embed/>
                  <p:pic>
                    <p:nvPicPr>
                      <p:cNvPr id="0" name="图片 1026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9347835" y="4999990"/>
                        <a:ext cx="354330" cy="58483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3" name="流程图: 终止 42">
            <a:hlinkClick r:id="rId8" action="ppaction://hlinksldjump"/>
          </p:cNvPr>
          <p:cNvSpPr/>
          <p:nvPr/>
        </p:nvSpPr>
        <p:spPr>
          <a:xfrm>
            <a:off x="9562465" y="55600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100" grpId="1"/>
      <p:bldP spid="4" grpId="0"/>
      <p:bldP spid="4" grpId="1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987425" y="3214370"/>
          <a:ext cx="5312410" cy="21945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980055"/>
                <a:gridCol w="233235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型号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LZJ620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额定电压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220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加热功率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220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保温功率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20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3" name="图片 1247" descr="C:\Documents and Settings\Administrator\桌面\江西物理(JK)\A111.TIF"/>
          <p:cNvPicPr>
            <a:picLocks noChangeAspect="1"/>
          </p:cNvPicPr>
          <p:nvPr/>
        </p:nvPicPr>
        <p:blipFill>
          <a:blip r:embed="rId2" r:link="rId3"/>
          <a:stretch>
            <a:fillRect/>
          </a:stretch>
        </p:blipFill>
        <p:spPr>
          <a:xfrm>
            <a:off x="6922770" y="3018155"/>
            <a:ext cx="2704465" cy="19088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7506335" y="5281930"/>
            <a:ext cx="141605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30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题图乙</a:t>
            </a:r>
            <a:endParaRPr lang="zh-CN" b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887095" y="1588770"/>
            <a:ext cx="10417810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如图乙所示，是暖奶器正常加热和保温过程中温度随时间变化的图像，求暖奶器在加热过程中的热效率．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结果保留到小数点后一位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)</a:t>
            </a:r>
            <a:endParaRPr lang="zh-CN" altLang="en-US" sz="2400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2" name="组合 1"/>
          <p:cNvGrpSpPr/>
          <p:nvPr/>
        </p:nvGrpSpPr>
        <p:grpSpPr>
          <a:xfrm>
            <a:off x="817245" y="1303020"/>
            <a:ext cx="10746105" cy="4649470"/>
            <a:chOff x="1307" y="2052"/>
            <a:chExt cx="16923" cy="7322"/>
          </a:xfrm>
        </p:grpSpPr>
        <p:sp>
          <p:nvSpPr>
            <p:cNvPr id="100" name="文本框 99"/>
            <p:cNvSpPr txBox="1"/>
            <p:nvPr/>
          </p:nvSpPr>
          <p:spPr>
            <a:xfrm>
              <a:off x="1307" y="2052"/>
              <a:ext cx="16923" cy="71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黑体" panose="02010609060101010101" pitchFamily="49" charset="-122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电路处于保温状态时，只有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工作；处于加热状态时，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与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并联工作，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加热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保温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220 W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 W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200 W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电阻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的阻值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R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＝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242 Ω(2)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牛奶吸收的热量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Q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吸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牛奶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4.0×10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J/(kg·℃)×0.4 kg×(40 ℃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 ℃)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3.2×10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(3)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由图像可知，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200 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暖奶器加热所需电能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加热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220 W×200 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4.4×10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暖奶器在加热过程中的热效率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η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×100%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 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×100%≈72.7%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10" name="对象 9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11544" y="8037"/>
            <a:ext cx="2218" cy="1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1" name="" r:id="rId1" imgW="736600" imgH="419100" progId="Equation.DSMT4">
                    <p:embed/>
                  </p:oleObj>
                </mc:Choice>
                <mc:Fallback>
                  <p:oleObj name="" r:id="rId1" imgW="7366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11544" y="8037"/>
                          <a:ext cx="2218" cy="1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8540" y="8153"/>
            <a:ext cx="803" cy="1221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3" imgW="266700" imgH="405765" progId="Equation.DSMT4">
                    <p:embed/>
                  </p:oleObj>
                </mc:Choice>
                <mc:Fallback>
                  <p:oleObj name="" r:id="rId3" imgW="266700" imgH="405765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8540" y="8153"/>
                          <a:ext cx="803" cy="1221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6" name="对象 5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5294" y="3795"/>
            <a:ext cx="765" cy="1376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7" name="" r:id="rId5" imgW="254000" imgH="457200" progId="Equation.DSMT4">
                    <p:embed/>
                  </p:oleObj>
                </mc:Choice>
                <mc:Fallback>
                  <p:oleObj name="" r:id="rId5" imgW="254000" imgH="4572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5294" y="3795"/>
                          <a:ext cx="765" cy="1376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8" name="对象 7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589" y="3759"/>
            <a:ext cx="1951" cy="1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9" name="" r:id="rId7" imgW="647700" imgH="419100" progId="Equation.DSMT4">
                    <p:embed/>
                  </p:oleObj>
                </mc:Choice>
                <mc:Fallback>
                  <p:oleObj name="" r:id="rId7" imgW="6477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6589" y="3759"/>
                          <a:ext cx="1951" cy="1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9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578485" y="1164590"/>
            <a:ext cx="1838960" cy="474345"/>
            <a:chOff x="1318" y="2359"/>
            <a:chExt cx="2896" cy="747"/>
          </a:xfrm>
        </p:grpSpPr>
        <p:pic>
          <p:nvPicPr>
            <p:cNvPr id="3" name="图片 2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4" name="文本框 3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拓展训练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514985" y="1654810"/>
            <a:ext cx="11162030" cy="26752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31. 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如图是某型号家用洗碗机的外形图，其部分参数如下表所示．这种洗碗机的工作过程是：先打开进水阀使水箱内进水，再通过电加热管将水箱内的水加热至设定温度，然后电动机带动水泵将水箱中的热水抽出，通过喷水管冲洗洗碗机内的餐具．已知该洗碗机一次标准洗涤程序的耗水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9 kg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，耗电量是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0.7 kW·h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，所需时间是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125 min.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6" name="表格 5"/>
          <p:cNvGraphicFramePr/>
          <p:nvPr>
            <p:custDataLst>
              <p:tags r:id="rId2"/>
            </p:custDataLst>
          </p:nvPr>
        </p:nvGraphicFramePr>
        <p:xfrm>
          <a:off x="607695" y="4549775"/>
          <a:ext cx="8185785" cy="109728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896745"/>
                <a:gridCol w="1647825"/>
                <a:gridCol w="2466340"/>
                <a:gridCol w="2174875"/>
              </a:tblGrid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额定电压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频率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电加热管功率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黑体" panose="02010609060101010101" pitchFamily="49" charset="-122"/>
                          <a:ea typeface="黑体" panose="02010609060101010101" pitchFamily="49" charset="-122"/>
                          <a:cs typeface="Times New Roman" panose="02020603050405020304" pitchFamily="18" charset="0"/>
                        </a:rPr>
                        <a:t>设定水温</a:t>
                      </a:r>
                      <a:endParaRPr lang="en-US" altLang="en-US" sz="2400" b="0">
                        <a:latin typeface="黑体" panose="02010609060101010101" pitchFamily="49" charset="-122"/>
                        <a:ea typeface="黑体" panose="02010609060101010101" pitchFamily="49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C000"/>
                    </a:solidFill>
                  </a:tcPr>
                </a:tc>
              </a:tr>
              <a:tr h="548640"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220 V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50 Hz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1 400 W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p>
                      <a:pPr indent="0" algn="ctr" fontAlgn="auto">
                        <a:lnSpc>
                          <a:spcPct val="150000"/>
                        </a:lnSpc>
                        <a:buNone/>
                      </a:pPr>
                      <a:r>
                        <a:rPr lang="en-US" sz="2400" b="0">
                          <a:latin typeface="Times New Roman" panose="02020603050405020304" pitchFamily="18" charset="0"/>
                          <a:ea typeface="宋体" panose="02010600030101010101" pitchFamily="2" charset="-122"/>
                          <a:cs typeface="Times New Roman" panose="02020603050405020304" pitchFamily="18" charset="0"/>
                        </a:rPr>
                        <a:t>70 ℃</a:t>
                      </a:r>
                      <a:endParaRPr lang="en-US" altLang="en-US" sz="2400" b="0"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vert="horz" anchor="ctr">
                    <a:lnL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rgbClr val="08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" name="图片 -2147482019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262745" y="3879850"/>
            <a:ext cx="1995805" cy="185293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文本框 6"/>
          <p:cNvSpPr txBox="1"/>
          <p:nvPr/>
        </p:nvSpPr>
        <p:spPr>
          <a:xfrm>
            <a:off x="9756775" y="5866130"/>
            <a:ext cx="1312545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algn="ctr"/>
            <a:r>
              <a:rPr lang="zh-CN" b="0">
                <a:cs typeface="楷体_GB2312" charset="0"/>
              </a:rPr>
              <a:t>第</a:t>
            </a:r>
            <a:r>
              <a:rPr lang="en-US" b="0">
                <a:latin typeface="Times New Roman" panose="02020603050405020304" pitchFamily="18" charset="0"/>
                <a:cs typeface="楷体_GB2312" charset="0"/>
              </a:rPr>
              <a:t>31</a:t>
            </a:r>
            <a:r>
              <a:rPr lang="zh-CN" b="0">
                <a:cs typeface="楷体_GB2312" charset="0"/>
              </a:rPr>
              <a:t>题图</a:t>
            </a:r>
            <a:endParaRPr lang="zh-CN" altLang="en-US"/>
          </a:p>
        </p:txBody>
      </p:sp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565785" y="2200910"/>
            <a:ext cx="11162030" cy="21583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4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若某次标准洗涤时进水阀中水温为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20 ℃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分钟后即加热到设定的水温，则水箱中水吸收的热量是多少？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[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c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水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＝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4.2×10</a:t>
            </a:r>
            <a:r>
              <a:rPr lang="en-US" sz="2400" baseline="30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3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 J/(kg·℃)]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电加热管工作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25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分钟的加热效率是多少？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  <a:sym typeface="+mn-ea"/>
              </a:rPr>
              <a:t>试通过计算说明洗碗机内的电动机功率大约是多少？</a:t>
            </a:r>
            <a:endParaRPr lang="zh-CN" altLang="en-US" sz="24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custDataLst>
      <p:tags r:id="rId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13" name="组合 12"/>
          <p:cNvGrpSpPr/>
          <p:nvPr/>
        </p:nvGrpSpPr>
        <p:grpSpPr>
          <a:xfrm>
            <a:off x="1332230" y="713105"/>
            <a:ext cx="9716770" cy="5784215"/>
            <a:chOff x="2098" y="1123"/>
            <a:chExt cx="15302" cy="9109"/>
          </a:xfrm>
        </p:grpSpPr>
        <p:sp>
          <p:nvSpPr>
            <p:cNvPr id="2" name="文本框 1"/>
            <p:cNvSpPr txBox="1"/>
            <p:nvPr/>
          </p:nvSpPr>
          <p:spPr>
            <a:xfrm>
              <a:off x="2098" y="1123"/>
              <a:ext cx="15302" cy="886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p>
              <a:pPr indent="0" fontAlgn="auto">
                <a:lnSpc>
                  <a:spcPct val="150000"/>
                </a:lnSpc>
              </a:pPr>
              <a:r>
                <a:rPr lang="zh-CN" sz="2400" b="0">
                  <a:solidFill>
                    <a:srgbClr val="FF0000"/>
                  </a:solidFill>
                  <a:latin typeface="黑体" panose="02010609060101010101" pitchFamily="49" charset="-122"/>
                  <a:ea typeface="黑体" panose="02010609060101010101" pitchFamily="49" charset="-122"/>
                  <a:cs typeface="Times New Roman" panose="02020603050405020304" pitchFamily="18" charset="0"/>
                </a:rPr>
                <a:t>解：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(1)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水箱中水吸收的热量：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Q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吸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c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水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m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(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4.2×10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3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J/(kg·℃)×9 kg×(70 ℃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20 ℃)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1.89×10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(2)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由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可得，电加热管工作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25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分钟消耗的电能：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W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t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1 400 W×25×60 s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2.1×10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电加热管的加热效率：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η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×100%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×100%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90%(3)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洗碗机总共消耗的电能：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0.7 kW·h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2.52×10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电动机工作时消耗的电能：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W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  <a:r>
                <a:rPr lang="zh-CN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总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W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1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2.52×10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－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2.1×10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6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4.2×10</a:t>
              </a:r>
              <a:r>
                <a:rPr lang="en-US" sz="2400" b="0" baseline="30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5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J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电动机功率：</a:t>
              </a:r>
              <a:r>
                <a:rPr lang="en-US" sz="2400" b="0" i="1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P</a:t>
              </a:r>
              <a:r>
                <a:rPr lang="en-US" sz="2400" b="0" baseline="-2500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2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     </a:t>
              </a:r>
              <a:r>
                <a:rPr lang="zh-CN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＝                          ＝</a:t>
              </a:r>
              <a:r>
                <a:rPr lang="en-US" sz="2400" b="0">
                  <a:solidFill>
                    <a:srgbClr val="FF0000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70 W</a:t>
              </a:r>
              <a:endParaRPr lang="en-US" alt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endParaRPr>
            </a:p>
          </p:txBody>
        </p:sp>
        <p:graphicFrame>
          <p:nvGraphicFramePr>
            <p:cNvPr id="4" name="对象 3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7579" y="8828"/>
            <a:ext cx="3251" cy="1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5" name="" r:id="rId1" imgW="1079500" imgH="419100" progId="Equation.DSMT4">
                    <p:embed/>
                  </p:oleObj>
                </mc:Choice>
                <mc:Fallback>
                  <p:oleObj name="" r:id="rId1" imgW="10795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2"/>
                        <a:stretch>
                          <a:fillRect/>
                        </a:stretch>
                      </p:blipFill>
                      <p:spPr>
                        <a:xfrm>
                          <a:off x="7579" y="8828"/>
                          <a:ext cx="3251" cy="1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3" name="对象 2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064" y="5405"/>
            <a:ext cx="2257" cy="126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6" name="" r:id="rId3" imgW="749300" imgH="419100" progId="Equation.DSMT4">
                    <p:embed/>
                  </p:oleObj>
                </mc:Choice>
                <mc:Fallback>
                  <p:oleObj name="" r:id="rId3" imgW="749300" imgH="4191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4"/>
                        <a:stretch>
                          <a:fillRect/>
                        </a:stretch>
                      </p:blipFill>
                      <p:spPr>
                        <a:xfrm>
                          <a:off x="6064" y="5405"/>
                          <a:ext cx="2257" cy="1262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7" name="对象 6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3062" y="5483"/>
            <a:ext cx="842" cy="13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8" name="" r:id="rId5" imgW="279400" imgH="444500" progId="Equation.DSMT4">
                    <p:embed/>
                  </p:oleObj>
                </mc:Choice>
                <mc:Fallback>
                  <p:oleObj name="" r:id="rId5" imgW="279400" imgH="4445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6"/>
                        <a:stretch>
                          <a:fillRect/>
                        </a:stretch>
                      </p:blipFill>
                      <p:spPr>
                        <a:xfrm>
                          <a:off x="3062" y="5483"/>
                          <a:ext cx="842" cy="1338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" name="对象 8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4008" y="2814"/>
            <a:ext cx="612" cy="1185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0" name="" r:id="rId7" imgW="203200" imgH="393700" progId="Equation.DSMT4">
                    <p:embed/>
                  </p:oleObj>
                </mc:Choice>
                <mc:Fallback>
                  <p:oleObj name="" r:id="rId7" imgW="203200" imgH="3937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8"/>
                        <a:stretch>
                          <a:fillRect/>
                        </a:stretch>
                      </p:blipFill>
                      <p:spPr>
                        <a:xfrm>
                          <a:off x="4008" y="2814"/>
                          <a:ext cx="612" cy="1185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11" name="对象 10">
              <a:hlinkClick r:id="" action="ppaction://ole?verb="/>
            </p:cNvPr>
            <p:cNvGraphicFramePr>
              <a:graphicFrameLocks noChangeAspect="1"/>
            </p:cNvGraphicFramePr>
            <p:nvPr/>
          </p:nvGraphicFramePr>
          <p:xfrm>
            <a:off x="6175" y="8932"/>
            <a:ext cx="842" cy="1300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12" name="" r:id="rId9" imgW="279400" imgH="431800" progId="Equation.DSMT4">
                    <p:embed/>
                  </p:oleObj>
                </mc:Choice>
                <mc:Fallback>
                  <p:oleObj name="" r:id="rId9" imgW="279400" imgH="431800" progId="Equation.DSMT4">
                    <p:embed/>
                    <p:pic>
                      <p:nvPicPr>
                        <p:cNvPr id="0" name="图片 3072"/>
                        <p:cNvPicPr/>
                        <p:nvPr/>
                      </p:nvPicPr>
                      <p:blipFill>
                        <a:blip r:embed="rId10"/>
                        <a:stretch>
                          <a:fillRect/>
                        </a:stretch>
                      </p:blipFill>
                      <p:spPr>
                        <a:xfrm>
                          <a:off x="6175" y="8932"/>
                          <a:ext cx="842" cy="1300"/>
                        </a:xfrm>
                        <a:prstGeom prst="rect">
                          <a:avLst/>
                        </a:prstGeom>
                      </p:spPr>
                    </p:pic>
                  </p:oleObj>
                </mc:Fallback>
              </mc:AlternateContent>
            </a:graphicData>
          </a:graphic>
        </p:graphicFrame>
      </p:grpSp>
    </p:spTree>
    <p:custDataLst>
      <p:tags r:id="rId11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635635" y="930910"/>
            <a:ext cx="11261090" cy="54463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额定功率与实际功率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[2016.20(1)(3)](1)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额定电压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：使用电器正常工作的电压，用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额定功率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：用电器在额定电压下工作时的电功率，用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实际电压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：用电器实际工作时的电压，用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实际功率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：用电器在实际电压下工作时的电功率，用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表示．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(5)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实际功率与额定功率之间的关系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&lt;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，用电器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________(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选填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或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不能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”)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正常工作．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＝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，用电器正常工作．当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U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实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&gt;</a:t>
            </a:r>
            <a:r>
              <a:rPr lang="en-US" sz="240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</a:t>
            </a:r>
            <a:r>
              <a:rPr lang="zh-CN" sz="2400" baseline="-250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额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，有可能损坏用电器．</a:t>
            </a:r>
            <a:endParaRPr 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9781540" y="1552575"/>
            <a:ext cx="1841500" cy="1666875"/>
            <a:chOff x="3914" y="4432"/>
            <a:chExt cx="3298" cy="2934"/>
          </a:xfrm>
        </p:grpSpPr>
        <p:grpSp>
          <p:nvGrpSpPr>
            <p:cNvPr id="29" name="组合 28"/>
            <p:cNvGrpSpPr/>
            <p:nvPr/>
          </p:nvGrpSpPr>
          <p:grpSpPr>
            <a:xfrm>
              <a:off x="3914" y="4432"/>
              <a:ext cx="3298" cy="2934"/>
              <a:chOff x="3914" y="4432"/>
              <a:chExt cx="3298" cy="293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5435" y="7031"/>
                <a:ext cx="57" cy="283"/>
              </a:xfrm>
              <a:prstGeom prst="rect">
                <a:avLst/>
              </a:prstGeom>
              <a:solidFill>
                <a:schemeClr val="accent6">
                  <a:lumMod val="40000"/>
                  <a:lumOff val="60000"/>
                </a:schemeClr>
              </a:solidFill>
              <a:ln>
                <a:solidFill>
                  <a:srgbClr val="FFC41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p>
                <a:pPr algn="ctr" fontAlgn="base"/>
                <a:endParaRPr lang="zh-CN" altLang="en-US" strike="noStrike" noProof="1"/>
              </a:p>
            </p:txBody>
          </p:sp>
          <p:grpSp>
            <p:nvGrpSpPr>
              <p:cNvPr id="27" name="组合 26"/>
              <p:cNvGrpSpPr/>
              <p:nvPr/>
            </p:nvGrpSpPr>
            <p:grpSpPr>
              <a:xfrm>
                <a:off x="3914" y="4432"/>
                <a:ext cx="3298" cy="2935"/>
                <a:chOff x="3288" y="4279"/>
                <a:chExt cx="4119" cy="3575"/>
              </a:xfrm>
            </p:grpSpPr>
            <p:sp>
              <p:nvSpPr>
                <p:cNvPr id="13" name="圆角矩形 12"/>
                <p:cNvSpPr/>
                <p:nvPr/>
              </p:nvSpPr>
              <p:spPr>
                <a:xfrm>
                  <a:off x="3289" y="4279"/>
                  <a:ext cx="4118" cy="3088"/>
                </a:xfrm>
                <a:prstGeom prst="roundRect">
                  <a:avLst/>
                </a:prstGeom>
                <a:noFill/>
                <a:ln w="47625">
                  <a:solidFill>
                    <a:srgbClr val="FFC410"/>
                  </a:solidFill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lt1"/>
                      </a:solidFill>
                    </a14:hiddenFill>
                  </a:ext>
                </a:extLst>
              </p:spPr>
              <p:style>
                <a:lnRef idx="2">
                  <a:schemeClr val="accent6"/>
                </a:lnRef>
                <a:fillRef idx="1">
                  <a:schemeClr val="lt1"/>
                </a:fillRef>
                <a:effectRef idx="0">
                  <a:schemeClr val="accent6"/>
                </a:effectRef>
                <a:fontRef idx="minor">
                  <a:schemeClr val="dk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sp>
              <p:nvSpPr>
                <p:cNvPr id="14" name="流程图: 终止 13"/>
                <p:cNvSpPr/>
                <p:nvPr/>
              </p:nvSpPr>
              <p:spPr>
                <a:xfrm>
                  <a:off x="3288" y="7735"/>
                  <a:ext cx="3703" cy="119"/>
                </a:xfrm>
                <a:prstGeom prst="flowChartTerminator">
                  <a:avLst/>
                </a:prstGeom>
                <a:solidFill>
                  <a:srgbClr val="FFC410"/>
                </a:solidFill>
                <a:ln>
                  <a:solidFill>
                    <a:srgbClr val="FFC410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p>
                  <a:pPr algn="ctr" fontAlgn="base"/>
                  <a:endParaRPr lang="zh-CN" altLang="en-US" strike="noStrike" noProof="1"/>
                </a:p>
              </p:txBody>
            </p:sp>
            <p:grpSp>
              <p:nvGrpSpPr>
                <p:cNvPr id="21516" name="组合 7"/>
                <p:cNvGrpSpPr/>
                <p:nvPr/>
              </p:nvGrpSpPr>
              <p:grpSpPr>
                <a:xfrm rot="0">
                  <a:off x="4951" y="6931"/>
                  <a:ext cx="578" cy="566"/>
                  <a:chOff x="13340" y="9527"/>
                  <a:chExt cx="680" cy="680"/>
                </a:xfrm>
              </p:grpSpPr>
              <p:sp>
                <p:nvSpPr>
                  <p:cNvPr id="15" name="椭圆 14"/>
                  <p:cNvSpPr/>
                  <p:nvPr/>
                </p:nvSpPr>
                <p:spPr>
                  <a:xfrm>
                    <a:off x="13340" y="9527"/>
                    <a:ext cx="680" cy="680"/>
                  </a:xfrm>
                  <a:prstGeom prst="ellipse">
                    <a:avLst/>
                  </a:prstGeom>
                  <a:solidFill>
                    <a:srgbClr val="FFC410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  <p:sp>
                <p:nvSpPr>
                  <p:cNvPr id="16" name="流程图: 摘录 15"/>
                  <p:cNvSpPr/>
                  <p:nvPr/>
                </p:nvSpPr>
                <p:spPr>
                  <a:xfrm rot="5400000">
                    <a:off x="13546" y="9753"/>
                    <a:ext cx="340" cy="227"/>
                  </a:xfrm>
                  <a:prstGeom prst="flowChartExtract">
                    <a:avLst/>
                  </a:prstGeom>
                  <a:solidFill>
                    <a:schemeClr val="bg1"/>
                  </a:solidFill>
                  <a:ln>
                    <a:solidFill>
                      <a:srgbClr val="FFC410"/>
                    </a:solidFill>
                  </a:ln>
                </p:spPr>
                <p:style>
                  <a:lnRef idx="2">
                    <a:schemeClr val="accent1">
                      <a:shade val="50000"/>
                    </a:schemeClr>
                  </a:lnRef>
                  <a:fillRef idx="1">
                    <a:schemeClr val="accent1"/>
                  </a:fillRef>
                  <a:effectRef idx="0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rtlCol="0" anchor="ctr"/>
                  <a:p>
                    <a:pPr algn="ctr" fontAlgn="base"/>
                    <a:endParaRPr lang="zh-CN" altLang="en-US" strike="noStrike" noProof="1"/>
                  </a:p>
                </p:txBody>
              </p:sp>
            </p:grpSp>
          </p:grpSp>
        </p:grpSp>
        <p:sp>
          <p:nvSpPr>
            <p:cNvPr id="28" name="文本框 27"/>
            <p:cNvSpPr txBox="1"/>
            <p:nvPr/>
          </p:nvSpPr>
          <p:spPr>
            <a:xfrm>
              <a:off x="3997" y="4542"/>
              <a:ext cx="3164" cy="2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p>
              <a:pPr algn="ctr">
                <a:lnSpc>
                  <a:spcPct val="150000"/>
                </a:lnSpc>
              </a:pPr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实验视频见超值配赠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4905375" y="4354195"/>
            <a:ext cx="10629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不能　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59265" y="55600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0" name="文本框 99"/>
          <p:cNvSpPr txBox="1"/>
          <p:nvPr/>
        </p:nvSpPr>
        <p:spPr>
          <a:xfrm>
            <a:off x="851535" y="757555"/>
            <a:ext cx="10744200" cy="563118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灯泡亮暗的判断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灯泡的亮暗只与它的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有关，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____________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越大，灯泡越亮，反之则越暗．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5. </a:t>
            </a:r>
            <a:r>
              <a:rPr lang="zh-CN" sz="2400"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pitchFamily="18" charset="0"/>
              </a:rPr>
              <a:t>常考电功率估测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(1)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家用空调的电功率约为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1 000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(2)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吹风机的电功率约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500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饮水机的电功率约为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400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(4)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家用电冰箱的电功率约为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100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(5)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液晶电视机的电功率约为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W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；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(6)</a:t>
            </a:r>
            <a:r>
              <a:rPr lang="zh-CN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家用节能灯的电功率约为</a:t>
            </a:r>
            <a:r>
              <a:rPr lang="en-US" sz="240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24 W.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3885565" y="1389380"/>
            <a:ext cx="156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实际功率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6685280" y="1398270"/>
            <a:ext cx="15659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实际功率</a:t>
            </a:r>
            <a:endParaRPr lang="zh-CN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1" action="ppaction://hlinksldjump"/>
          </p:cNvPr>
          <p:cNvSpPr/>
          <p:nvPr/>
        </p:nvSpPr>
        <p:spPr>
          <a:xfrm>
            <a:off x="9359265" y="57378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2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grpSp>
        <p:nvGrpSpPr>
          <p:cNvPr id="5" name="组合 4"/>
          <p:cNvGrpSpPr/>
          <p:nvPr/>
        </p:nvGrpSpPr>
        <p:grpSpPr>
          <a:xfrm>
            <a:off x="1029970" y="982980"/>
            <a:ext cx="1838960" cy="474345"/>
            <a:chOff x="1318" y="2359"/>
            <a:chExt cx="2896" cy="747"/>
          </a:xfrm>
        </p:grpSpPr>
        <p:pic>
          <p:nvPicPr>
            <p:cNvPr id="4" name="图片 3" descr="三级标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1318" y="2359"/>
              <a:ext cx="2896" cy="714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1517" y="2381"/>
              <a:ext cx="2281" cy="72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zh-CN" altLang="en-US" sz="2400" b="1">
                  <a:latin typeface="黑体" panose="02010609060101010101" pitchFamily="49" charset="-122"/>
                  <a:ea typeface="黑体" panose="02010609060101010101" pitchFamily="49" charset="-122"/>
                </a:rPr>
                <a:t>提分必练</a:t>
              </a:r>
              <a:endParaRPr lang="zh-CN" altLang="en-US" sz="2400" b="1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966470" y="1425575"/>
            <a:ext cx="10325735" cy="45231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(1)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一个标有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“36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W”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字样的灯泡，表示灯泡的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36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25 W.(2)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将分别标有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“6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6 W”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“3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W”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的甲、乙两只灯泡串联接在电压为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的电源两端，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灯更亮，若并联在电压为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3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的电源两端，则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灯更亮．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(3)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华为手机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Mate 20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上市后深受消费者的喜爱，已知该手机待机时电流约为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10 mA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，电压为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5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，则待机功率为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________W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，若一块原装电池充满电可供其待机工作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200 h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，则该电池充满电时储存的电能为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_______J.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899400" y="1563370"/>
            <a:ext cx="14871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额定电压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979170" y="2098675"/>
            <a:ext cx="159639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额定功率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187065" y="3185795"/>
            <a:ext cx="70231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甲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10055225" y="3199130"/>
            <a:ext cx="71882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sz="2400" b="0">
                <a:solidFill>
                  <a:srgbClr val="FF0000"/>
                </a:solidFill>
                <a:ea typeface="宋体" panose="02010600030101010101" pitchFamily="2" charset="-122"/>
              </a:rPr>
              <a:t>乙</a:t>
            </a:r>
            <a:endParaRPr lang="zh-CN" altLang="en-US" sz="2400" b="0">
              <a:solidFill>
                <a:srgbClr val="FF0000"/>
              </a:solidFill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5937885" y="4822825"/>
            <a:ext cx="111125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0.05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7810500" y="5379085"/>
            <a:ext cx="131508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3.6</a:t>
            </a:r>
            <a:r>
              <a:rPr lang="en-US" sz="2400" b="0">
                <a:solidFill>
                  <a:srgbClr val="FF0000"/>
                </a:solidFill>
                <a:latin typeface="宋体" panose="02010600030101010101" pitchFamily="2" charset="-122"/>
                <a:cs typeface="Times New Roman" panose="02020603050405020304" pitchFamily="18" charset="0"/>
              </a:rPr>
              <a:t>×</a:t>
            </a:r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10</a:t>
            </a:r>
            <a:r>
              <a:rPr lang="en-US" sz="2400" b="0" baseline="300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endParaRPr lang="en-US" altLang="en-US" sz="2400" b="0" baseline="300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346565" y="57378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" grpId="1"/>
      <p:bldP spid="3" grpId="0"/>
      <p:bldP spid="3" grpId="1"/>
      <p:bldP spid="7" grpId="0"/>
      <p:bldP spid="7" grpId="1"/>
      <p:bldP spid="8" grpId="0"/>
      <p:bldP spid="8" grpId="1"/>
      <p:bldP spid="9" grpId="0"/>
      <p:bldP spid="9" grpId="1"/>
      <p:bldP spid="10" grpId="0"/>
      <p:bldP spid="10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4" name="文本框 3"/>
          <p:cNvSpPr txBox="1"/>
          <p:nvPr/>
        </p:nvSpPr>
        <p:spPr>
          <a:xfrm>
            <a:off x="608965" y="1078230"/>
            <a:ext cx="10678160" cy="23069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 fontAlgn="auto">
              <a:lnSpc>
                <a:spcPct val="150000"/>
              </a:lnSpc>
            </a:pP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(4) 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要辨别一规格不清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“×V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1.25 W”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的小灯泡，选用电压为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 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的蓄电池和定值电阻</a:t>
            </a:r>
            <a:r>
              <a:rPr lang="en-US" sz="2400" b="0" i="1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R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，设计电路如图所示，当闭合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S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时，小灯泡恰能正常发光，此时电流表示数为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0.5 A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．小灯泡的规格是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“______V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　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1.25 W”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，整个电路正常工作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1 min</a:t>
            </a:r>
            <a:r>
              <a:rPr lang="zh-CN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消耗的电能为</a:t>
            </a:r>
            <a:r>
              <a:rPr lang="en-US" sz="2400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________ J.</a:t>
            </a:r>
            <a:endParaRPr lang="zh-CN" altLang="en-US" sz="240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" name="图片 -214748207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760595" y="3225800"/>
            <a:ext cx="2731135" cy="22955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/>
        </p:nvSpPr>
        <p:spPr>
          <a:xfrm>
            <a:off x="5516245" y="5622925"/>
            <a:ext cx="1220470" cy="36830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第</a:t>
            </a:r>
            <a:r>
              <a:rPr lang="en-US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zh-CN" b="0"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题图</a:t>
            </a:r>
            <a:endParaRPr lang="zh-CN" altLang="en-US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667885" y="2278380"/>
            <a:ext cx="686435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2.5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285365" y="2839085"/>
            <a:ext cx="890270" cy="46037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p>
            <a:pPr indent="0"/>
            <a:r>
              <a:rPr lang="en-US" sz="24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120</a:t>
            </a:r>
            <a:endParaRPr lang="en-US" altLang="en-US" sz="2400" b="0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43" name="流程图: 终止 42">
            <a:hlinkClick r:id="rId2" action="ppaction://hlinksldjump"/>
          </p:cNvPr>
          <p:cNvSpPr/>
          <p:nvPr/>
        </p:nvSpPr>
        <p:spPr>
          <a:xfrm>
            <a:off x="9232265" y="5445760"/>
            <a:ext cx="2034540" cy="477520"/>
          </a:xfrm>
          <a:prstGeom prst="flowChartTerminator">
            <a:avLst/>
          </a:prstGeom>
          <a:solidFill>
            <a:schemeClr val="accent4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rtlCol="0" anchor="ctr"/>
          <a:p>
            <a:pPr algn="ctr" fontAlgn="base">
              <a:lnSpc>
                <a:spcPct val="100000"/>
              </a:lnSpc>
            </a:pPr>
            <a:r>
              <a:rPr lang="zh-CN" altLang="en-US" sz="1815" b="1" strike="noStrike" noProof="1">
                <a:solidFill>
                  <a:schemeClr val="tx1"/>
                </a:solidFill>
                <a:latin typeface="Times New Roman" panose="02020603050405020304" pitchFamily="18" charset="0"/>
                <a:ea typeface="黑体" panose="02010609060101010101" pitchFamily="49" charset="-122"/>
              </a:rPr>
              <a:t>返回思维导图</a:t>
            </a:r>
            <a:endParaRPr lang="zh-CN" altLang="en-US" sz="1815" b="1" strike="noStrike" noProof="1">
              <a:solidFill>
                <a:schemeClr val="tx1"/>
              </a:solidFill>
              <a:latin typeface="Times New Roman" panose="02020603050405020304" pitchFamily="18" charset="0"/>
              <a:ea typeface="黑体" panose="02010609060101010101" pitchFamily="49" charset="-122"/>
            </a:endParaRPr>
          </a:p>
        </p:txBody>
      </p:sp>
    </p:spTree>
    <p:custDataLst>
      <p:tags r:id="rId3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50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</p:bldLst>
  </p:timing>
</p:sld>
</file>

<file path=ppt/tags/tag1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1_1"/>
  <p:tag name="KSO_WM_UNIT_ID" val="258*l_h_f*1_1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10.xml><?xml version="1.0" encoding="utf-8"?>
<p:tagLst xmlns:p="http://schemas.openxmlformats.org/presentationml/2006/main">
  <p:tag name="KSO_WM_SLIDE_ITEM_CNT" val="1"/>
  <p:tag name="KSO_WM_SLIDE_MODEL_TYPE" val="timeline"/>
</p:tagLst>
</file>

<file path=ppt/tags/tag11.xml><?xml version="1.0" encoding="utf-8"?>
<p:tagLst xmlns:p="http://schemas.openxmlformats.org/presentationml/2006/main">
  <p:tag name="KSO_WM_SLIDE_ITEM_CNT" val="1"/>
  <p:tag name="KSO_WM_SLIDE_MODEL_TYPE" val="timeline"/>
</p:tagLst>
</file>

<file path=ppt/tags/tag12.xml><?xml version="1.0" encoding="utf-8"?>
<p:tagLst xmlns:p="http://schemas.openxmlformats.org/presentationml/2006/main">
  <p:tag name="KSO_WM_SLIDE_ITEM_CNT" val="1"/>
  <p:tag name="KSO_WM_SLIDE_MODEL_TYPE" val="timeline"/>
</p:tagLst>
</file>

<file path=ppt/tags/tag13.xml><?xml version="1.0" encoding="utf-8"?>
<p:tagLst xmlns:p="http://schemas.openxmlformats.org/presentationml/2006/main">
  <p:tag name="KSO_WM_SLIDE_ITEM_CNT" val="1"/>
  <p:tag name="KSO_WM_SLIDE_MODEL_TYPE" val="timeline"/>
</p:tagLst>
</file>

<file path=ppt/tags/tag14.xml><?xml version="1.0" encoding="utf-8"?>
<p:tagLst xmlns:p="http://schemas.openxmlformats.org/presentationml/2006/main">
  <p:tag name="KSO_WM_SLIDE_ITEM_CNT" val="1"/>
  <p:tag name="KSO_WM_SLIDE_MODEL_TYPE" val="timeline"/>
</p:tagLst>
</file>

<file path=ppt/tags/tag15.xml><?xml version="1.0" encoding="utf-8"?>
<p:tagLst xmlns:p="http://schemas.openxmlformats.org/presentationml/2006/main">
  <p:tag name="KSO_WM_SLIDE_ITEM_CNT" val="1"/>
  <p:tag name="KSO_WM_SLIDE_MODEL_TYPE" val="timeline"/>
</p:tagLst>
</file>

<file path=ppt/tags/tag16.xml><?xml version="1.0" encoding="utf-8"?>
<p:tagLst xmlns:p="http://schemas.openxmlformats.org/presentationml/2006/main">
  <p:tag name="KSO_WM_UNIT_TABLE_BEAUTIFY" val="smartTable{5645af2e-a4a7-466e-9767-38ca1560bc1f}"/>
</p:tagLst>
</file>

<file path=ppt/tags/tag17.xml><?xml version="1.0" encoding="utf-8"?>
<p:tagLst xmlns:p="http://schemas.openxmlformats.org/presentationml/2006/main">
  <p:tag name="KSO_WM_SLIDE_ITEM_CNT" val="1"/>
  <p:tag name="KSO_WM_SLIDE_MODEL_TYPE" val="timeline"/>
</p:tagLst>
</file>

<file path=ppt/tags/tag18.xml><?xml version="1.0" encoding="utf-8"?>
<p:tagLst xmlns:p="http://schemas.openxmlformats.org/presentationml/2006/main">
  <p:tag name="KSO_WM_UNIT_TABLE_BEAUTIFY" val="smartTable{7a2012be-2bb4-40df-9813-f677ee49af58}"/>
</p:tagLst>
</file>

<file path=ppt/tags/tag19.xml><?xml version="1.0" encoding="utf-8"?>
<p:tagLst xmlns:p="http://schemas.openxmlformats.org/presentationml/2006/main">
  <p:tag name="KSO_WM_SLIDE_ITEM_CNT" val="1"/>
  <p:tag name="KSO_WM_SLIDE_MODEL_TYPE" val="timeline"/>
</p:tagLst>
</file>

<file path=ppt/tags/tag2.xml><?xml version="1.0" encoding="utf-8"?>
<p:tagLst xmlns:p="http://schemas.openxmlformats.org/presentationml/2006/main">
  <p:tag name="KSO_WM_TAG_VERSION" val="1.0"/>
  <p:tag name="KSO_WM_TEMPLATE_CATEGORY" val="diagram"/>
  <p:tag name="KSO_WM_TEMPLATE_INDEX" val="782"/>
  <p:tag name="KSO_WM_UNIT_TYPE" val="l_h_f"/>
  <p:tag name="KSO_WM_UNIT_INDEX" val="1_3_1"/>
  <p:tag name="KSO_WM_UNIT_ID" val="258*l_h_f*1_3_1"/>
  <p:tag name="KSO_WM_UNIT_CLEAR" val="1"/>
  <p:tag name="KSO_WM_UNIT_LAYERLEVEL" val="1_1_1"/>
  <p:tag name="KSO_WM_UNIT_VALUE" val="14"/>
  <p:tag name="KSO_WM_UNIT_HIGHLIGHT" val="0"/>
  <p:tag name="KSO_WM_UNIT_COMPATIBLE" val="0"/>
  <p:tag name="KSO_WM_BEAUTIFY_FLAG" val="#wm#"/>
  <p:tag name="KSO_WM_UNIT_PRESET_TEXT_INDEX" val="4"/>
  <p:tag name="KSO_WM_UNIT_PRESET_TEXT_LEN" val="26"/>
  <p:tag name="KSO_WM_DIAGRAM_GROUP_CODE" val="l1-1"/>
  <p:tag name="KSO_WM_UNIT_TEXT_FILL_FORE_SCHEMECOLOR_INDEX" val="13"/>
  <p:tag name="KSO_WM_UNIT_TEXT_FILL_TYPE" val="1"/>
  <p:tag name="KSO_WM_UNIT_USESOURCEFORMAT_APPLY" val="0"/>
  <p:tag name="KSO_WM_UNIT_DIAGRAM_SCHEMECOLOR_ID" val="0"/>
</p:tagLst>
</file>

<file path=ppt/tags/tag20.xml><?xml version="1.0" encoding="utf-8"?>
<p:tagLst xmlns:p="http://schemas.openxmlformats.org/presentationml/2006/main">
  <p:tag name="KSO_WM_SLIDE_ITEM_CNT" val="1"/>
  <p:tag name="KSO_WM_SLIDE_MODEL_TYPE" val="timeline"/>
</p:tagLst>
</file>

<file path=ppt/tags/tag21.xml><?xml version="1.0" encoding="utf-8"?>
<p:tagLst xmlns:p="http://schemas.openxmlformats.org/presentationml/2006/main">
  <p:tag name="KSO_WM_SLIDE_ITEM_CNT" val="1"/>
  <p:tag name="KSO_WM_SLIDE_MODEL_TYPE" val="timeline"/>
</p:tagLst>
</file>

<file path=ppt/tags/tag22.xml><?xml version="1.0" encoding="utf-8"?>
<p:tagLst xmlns:p="http://schemas.openxmlformats.org/presentationml/2006/main">
  <p:tag name="KSO_WM_SLIDE_ITEM_CNT" val="1"/>
  <p:tag name="KSO_WM_SLIDE_MODEL_TYPE" val="timeline"/>
</p:tagLst>
</file>

<file path=ppt/tags/tag23.xml><?xml version="1.0" encoding="utf-8"?>
<p:tagLst xmlns:p="http://schemas.openxmlformats.org/presentationml/2006/main">
  <p:tag name="KSO_WM_SLIDE_ITEM_CNT" val="1"/>
  <p:tag name="KSO_WM_SLIDE_MODEL_TYPE" val="timeline"/>
</p:tagLst>
</file>

<file path=ppt/tags/tag24.xml><?xml version="1.0" encoding="utf-8"?>
<p:tagLst xmlns:p="http://schemas.openxmlformats.org/presentationml/2006/main">
  <p:tag name="KSO_WM_SLIDE_ITEM_CNT" val="1"/>
  <p:tag name="KSO_WM_SLIDE_MODEL_TYPE" val="timeline"/>
</p:tagLst>
</file>

<file path=ppt/tags/tag25.xml><?xml version="1.0" encoding="utf-8"?>
<p:tagLst xmlns:p="http://schemas.openxmlformats.org/presentationml/2006/main">
  <p:tag name="KSO_WM_SLIDE_ITEM_CNT" val="1"/>
  <p:tag name="KSO_WM_SLIDE_MODEL_TYPE" val="timeline"/>
</p:tagLst>
</file>

<file path=ppt/tags/tag26.xml><?xml version="1.0" encoding="utf-8"?>
<p:tagLst xmlns:p="http://schemas.openxmlformats.org/presentationml/2006/main">
  <p:tag name="KSO_WM_SLIDE_ITEM_CNT" val="1"/>
  <p:tag name="KSO_WM_SLIDE_MODEL_TYPE" val="timeline"/>
</p:tagLst>
</file>

<file path=ppt/tags/tag27.xml><?xml version="1.0" encoding="utf-8"?>
<p:tagLst xmlns:p="http://schemas.openxmlformats.org/presentationml/2006/main">
  <p:tag name="KSO_WM_SLIDE_ITEM_CNT" val="1"/>
  <p:tag name="KSO_WM_SLIDE_MODEL_TYPE" val="timeline"/>
</p:tagLst>
</file>

<file path=ppt/tags/tag28.xml><?xml version="1.0" encoding="utf-8"?>
<p:tagLst xmlns:p="http://schemas.openxmlformats.org/presentationml/2006/main">
  <p:tag name="KSO_WM_SLIDE_ITEM_CNT" val="1"/>
  <p:tag name="KSO_WM_SLIDE_MODEL_TYPE" val="timeline"/>
</p:tagLst>
</file>

<file path=ppt/tags/tag29.xml><?xml version="1.0" encoding="utf-8"?>
<p:tagLst xmlns:p="http://schemas.openxmlformats.org/presentationml/2006/main">
  <p:tag name="KSO_WM_SLIDE_ITEM_CNT" val="1"/>
  <p:tag name="KSO_WM_SLIDE_MODEL_TYPE" val="timeline"/>
</p:tagLst>
</file>

<file path=ppt/tags/tag3.xml><?xml version="1.0" encoding="utf-8"?>
<p:tagLst xmlns:p="http://schemas.openxmlformats.org/presentationml/2006/main">
  <p:tag name="KSO_WM_SLIDE_ITEM_CNT" val="4"/>
</p:tagLst>
</file>

<file path=ppt/tags/tag30.xml><?xml version="1.0" encoding="utf-8"?>
<p:tagLst xmlns:p="http://schemas.openxmlformats.org/presentationml/2006/main">
  <p:tag name="KSO_WM_SLIDE_ITEM_CNT" val="1"/>
  <p:tag name="KSO_WM_SLIDE_MODEL_TYPE" val="timeline"/>
</p:tagLst>
</file>

<file path=ppt/tags/tag31.xml><?xml version="1.0" encoding="utf-8"?>
<p:tagLst xmlns:p="http://schemas.openxmlformats.org/presentationml/2006/main">
  <p:tag name="KSO_WM_SLIDE_ITEM_CNT" val="1"/>
  <p:tag name="KSO_WM_SLIDE_MODEL_TYPE" val="timeline"/>
</p:tagLst>
</file>

<file path=ppt/tags/tag32.xml><?xml version="1.0" encoding="utf-8"?>
<p:tagLst xmlns:p="http://schemas.openxmlformats.org/presentationml/2006/main">
  <p:tag name="KSO_WM_SLIDE_ITEM_CNT" val="1"/>
  <p:tag name="KSO_WM_SLIDE_MODEL_TYPE" val="timeline"/>
</p:tagLst>
</file>

<file path=ppt/tags/tag33.xml><?xml version="1.0" encoding="utf-8"?>
<p:tagLst xmlns:p="http://schemas.openxmlformats.org/presentationml/2006/main">
  <p:tag name="KSO_WM_SLIDE_ITEM_CNT" val="1"/>
  <p:tag name="KSO_WM_SLIDE_MODEL_TYPE" val="timeline"/>
</p:tagLst>
</file>

<file path=ppt/tags/tag34.xml><?xml version="1.0" encoding="utf-8"?>
<p:tagLst xmlns:p="http://schemas.openxmlformats.org/presentationml/2006/main">
  <p:tag name="KSO_WM_SLIDE_ITEM_CNT" val="1"/>
  <p:tag name="KSO_WM_SLIDE_MODEL_TYPE" val="timeline"/>
</p:tagLst>
</file>

<file path=ppt/tags/tag35.xml><?xml version="1.0" encoding="utf-8"?>
<p:tagLst xmlns:p="http://schemas.openxmlformats.org/presentationml/2006/main">
  <p:tag name="KSO_WM_SLIDE_ITEM_CNT" val="1"/>
  <p:tag name="KSO_WM_SLIDE_MODEL_TYPE" val="timeline"/>
</p:tagLst>
</file>

<file path=ppt/tags/tag36.xml><?xml version="1.0" encoding="utf-8"?>
<p:tagLst xmlns:p="http://schemas.openxmlformats.org/presentationml/2006/main">
  <p:tag name="KSO_WM_SLIDE_ITEM_CNT" val="1"/>
  <p:tag name="KSO_WM_SLIDE_MODEL_TYPE" val="timeline"/>
</p:tagLst>
</file>

<file path=ppt/tags/tag37.xml><?xml version="1.0" encoding="utf-8"?>
<p:tagLst xmlns:p="http://schemas.openxmlformats.org/presentationml/2006/main">
  <p:tag name="KSO_WM_SLIDE_ITEM_CNT" val="1"/>
  <p:tag name="KSO_WM_SLIDE_MODEL_TYPE" val="timeline"/>
</p:tagLst>
</file>

<file path=ppt/tags/tag38.xml><?xml version="1.0" encoding="utf-8"?>
<p:tagLst xmlns:p="http://schemas.openxmlformats.org/presentationml/2006/main">
  <p:tag name="KSO_WM_SLIDE_ITEM_CNT" val="1"/>
  <p:tag name="KSO_WM_SLIDE_MODEL_TYPE" val="timeline"/>
</p:tagLst>
</file>

<file path=ppt/tags/tag39.xml><?xml version="1.0" encoding="utf-8"?>
<p:tagLst xmlns:p="http://schemas.openxmlformats.org/presentationml/2006/main">
  <p:tag name="KSO_WM_SLIDE_ITEM_CNT" val="1"/>
  <p:tag name="KSO_WM_SLIDE_MODEL_TYPE" val="timeline"/>
</p:tagLst>
</file>

<file path=ppt/tags/tag4.xml><?xml version="1.0" encoding="utf-8"?>
<p:tagLst xmlns:p="http://schemas.openxmlformats.org/presentationml/2006/main">
  <p:tag name="KSO_WM_SLIDE_ITEM_CNT" val="1"/>
  <p:tag name="KSO_WM_SLIDE_MODEL_TYPE" val="timeline"/>
</p:tagLst>
</file>

<file path=ppt/tags/tag40.xml><?xml version="1.0" encoding="utf-8"?>
<p:tagLst xmlns:p="http://schemas.openxmlformats.org/presentationml/2006/main">
  <p:tag name="KSO_WM_SLIDE_ITEM_CNT" val="1"/>
  <p:tag name="KSO_WM_SLIDE_MODEL_TYPE" val="timeline"/>
</p:tagLst>
</file>

<file path=ppt/tags/tag41.xml><?xml version="1.0" encoding="utf-8"?>
<p:tagLst xmlns:p="http://schemas.openxmlformats.org/presentationml/2006/main">
  <p:tag name="KSO_WM_SLIDE_ITEM_CNT" val="1"/>
  <p:tag name="KSO_WM_SLIDE_MODEL_TYPE" val="timeline"/>
</p:tagLst>
</file>

<file path=ppt/tags/tag42.xml><?xml version="1.0" encoding="utf-8"?>
<p:tagLst xmlns:p="http://schemas.openxmlformats.org/presentationml/2006/main">
  <p:tag name="KSO_WM_SLIDE_ITEM_CNT" val="1"/>
  <p:tag name="KSO_WM_SLIDE_MODEL_TYPE" val="timeline"/>
</p:tagLst>
</file>

<file path=ppt/tags/tag43.xml><?xml version="1.0" encoding="utf-8"?>
<p:tagLst xmlns:p="http://schemas.openxmlformats.org/presentationml/2006/main">
  <p:tag name="KSO_WM_SLIDE_ITEM_CNT" val="1"/>
  <p:tag name="KSO_WM_SLIDE_MODEL_TYPE" val="timeline"/>
</p:tagLst>
</file>

<file path=ppt/tags/tag44.xml><?xml version="1.0" encoding="utf-8"?>
<p:tagLst xmlns:p="http://schemas.openxmlformats.org/presentationml/2006/main">
  <p:tag name="KSO_WM_SLIDE_ITEM_CNT" val="1"/>
  <p:tag name="KSO_WM_SLIDE_MODEL_TYPE" val="timeline"/>
</p:tagLst>
</file>

<file path=ppt/tags/tag45.xml><?xml version="1.0" encoding="utf-8"?>
<p:tagLst xmlns:p="http://schemas.openxmlformats.org/presentationml/2006/main">
  <p:tag name="KSO_WM_SLIDE_ITEM_CNT" val="1"/>
  <p:tag name="KSO_WM_SLIDE_MODEL_TYPE" val="timeline"/>
</p:tagLst>
</file>

<file path=ppt/tags/tag46.xml><?xml version="1.0" encoding="utf-8"?>
<p:tagLst xmlns:p="http://schemas.openxmlformats.org/presentationml/2006/main">
  <p:tag name="KSO_WM_SLIDE_ITEM_CNT" val="1"/>
  <p:tag name="KSO_WM_SLIDE_MODEL_TYPE" val="timeline"/>
</p:tagLst>
</file>

<file path=ppt/tags/tag47.xml><?xml version="1.0" encoding="utf-8"?>
<p:tagLst xmlns:p="http://schemas.openxmlformats.org/presentationml/2006/main">
  <p:tag name="KSO_WM_SLIDE_ITEM_CNT" val="1"/>
  <p:tag name="KSO_WM_SLIDE_MODEL_TYPE" val="timeline"/>
</p:tagLst>
</file>

<file path=ppt/tags/tag48.xml><?xml version="1.0" encoding="utf-8"?>
<p:tagLst xmlns:p="http://schemas.openxmlformats.org/presentationml/2006/main">
  <p:tag name="KSO_WM_SLIDE_ITEM_CNT" val="1"/>
  <p:tag name="KSO_WM_SLIDE_MODEL_TYPE" val="timeline"/>
</p:tagLst>
</file>

<file path=ppt/tags/tag49.xml><?xml version="1.0" encoding="utf-8"?>
<p:tagLst xmlns:p="http://schemas.openxmlformats.org/presentationml/2006/main">
  <p:tag name="KSO_WM_SLIDE_ITEM_CNT" val="1"/>
  <p:tag name="KSO_WM_SLIDE_MODEL_TYPE" val="timeline"/>
</p:tagLst>
</file>

<file path=ppt/tags/tag5.xml><?xml version="1.0" encoding="utf-8"?>
<p:tagLst xmlns:p="http://schemas.openxmlformats.org/presentationml/2006/main">
  <p:tag name="KSO_WM_UNIT_TABLE_BEAUTIFY" val="smartTable{0e28e80d-1d4b-4e0b-b172-2004c5ef9228}"/>
</p:tagLst>
</file>

<file path=ppt/tags/tag50.xml><?xml version="1.0" encoding="utf-8"?>
<p:tagLst xmlns:p="http://schemas.openxmlformats.org/presentationml/2006/main">
  <p:tag name="KSO_WM_UNIT_TABLE_BEAUTIFY" val="smartTable{c09de2aa-f73c-4692-ba52-0437ea3ed20a}"/>
</p:tagLst>
</file>

<file path=ppt/tags/tag51.xml><?xml version="1.0" encoding="utf-8"?>
<p:tagLst xmlns:p="http://schemas.openxmlformats.org/presentationml/2006/main">
  <p:tag name="KSO_WM_SLIDE_ITEM_CNT" val="1"/>
  <p:tag name="KSO_WM_SLIDE_MODEL_TYPE" val="timeline"/>
</p:tagLst>
</file>

<file path=ppt/tags/tag52.xml><?xml version="1.0" encoding="utf-8"?>
<p:tagLst xmlns:p="http://schemas.openxmlformats.org/presentationml/2006/main">
  <p:tag name="KSO_WM_SLIDE_ITEM_CNT" val="1"/>
  <p:tag name="KSO_WM_SLIDE_MODEL_TYPE" val="timeline"/>
</p:tagLst>
</file>

<file path=ppt/tags/tag53.xml><?xml version="1.0" encoding="utf-8"?>
<p:tagLst xmlns:p="http://schemas.openxmlformats.org/presentationml/2006/main">
  <p:tag name="KSO_WM_SLIDE_ITEM_CNT" val="1"/>
  <p:tag name="KSO_WM_SLIDE_MODEL_TYPE" val="timeline"/>
</p:tagLst>
</file>

<file path=ppt/tags/tag54.xml><?xml version="1.0" encoding="utf-8"?>
<p:tagLst xmlns:p="http://schemas.openxmlformats.org/presentationml/2006/main">
  <p:tag name="KSO_WM_SLIDE_ITEM_CNT" val="1"/>
  <p:tag name="KSO_WM_SLIDE_MODEL_TYPE" val="timeline"/>
</p:tagLst>
</file>

<file path=ppt/tags/tag55.xml><?xml version="1.0" encoding="utf-8"?>
<p:tagLst xmlns:p="http://schemas.openxmlformats.org/presentationml/2006/main">
  <p:tag name="KSO_WM_SLIDE_ITEM_CNT" val="1"/>
  <p:tag name="KSO_WM_SLIDE_MODEL_TYPE" val="timeline"/>
</p:tagLst>
</file>

<file path=ppt/tags/tag56.xml><?xml version="1.0" encoding="utf-8"?>
<p:tagLst xmlns:p="http://schemas.openxmlformats.org/presentationml/2006/main">
  <p:tag name="KSO_WM_UNIT_TABLE_BEAUTIFY" val="smartTable{a97b827e-34fe-484c-a96a-ae96f8a849b6}"/>
</p:tagLst>
</file>

<file path=ppt/tags/tag57.xml><?xml version="1.0" encoding="utf-8"?>
<p:tagLst xmlns:p="http://schemas.openxmlformats.org/presentationml/2006/main">
  <p:tag name="KSO_WM_SLIDE_ITEM_CNT" val="1"/>
  <p:tag name="KSO_WM_SLIDE_MODEL_TYPE" val="timeline"/>
</p:tagLst>
</file>

<file path=ppt/tags/tag58.xml><?xml version="1.0" encoding="utf-8"?>
<p:tagLst xmlns:p="http://schemas.openxmlformats.org/presentationml/2006/main">
  <p:tag name="KSO_WM_SLIDE_ITEM_CNT" val="1"/>
  <p:tag name="KSO_WM_SLIDE_MODEL_TYPE" val="timeline"/>
</p:tagLst>
</file>

<file path=ppt/tags/tag59.xml><?xml version="1.0" encoding="utf-8"?>
<p:tagLst xmlns:p="http://schemas.openxmlformats.org/presentationml/2006/main">
  <p:tag name="KSO_WM_UNIT_TABLE_BEAUTIFY" val="smartTable{153b9480-b284-48a0-b642-32410bf42e87}"/>
</p:tagLst>
</file>

<file path=ppt/tags/tag6.xml><?xml version="1.0" encoding="utf-8"?>
<p:tagLst xmlns:p="http://schemas.openxmlformats.org/presentationml/2006/main">
  <p:tag name="KSO_WM_SLIDE_ITEM_CNT" val="1"/>
  <p:tag name="KSO_WM_SLIDE_MODEL_TYPE" val="timeline"/>
</p:tagLst>
</file>

<file path=ppt/tags/tag60.xml><?xml version="1.0" encoding="utf-8"?>
<p:tagLst xmlns:p="http://schemas.openxmlformats.org/presentationml/2006/main">
  <p:tag name="KSO_WM_SLIDE_ITEM_CNT" val="1"/>
  <p:tag name="KSO_WM_SLIDE_MODEL_TYPE" val="timeline"/>
</p:tagLst>
</file>

<file path=ppt/tags/tag61.xml><?xml version="1.0" encoding="utf-8"?>
<p:tagLst xmlns:p="http://schemas.openxmlformats.org/presentationml/2006/main">
  <p:tag name="KSO_WM_SLIDE_ITEM_CNT" val="1"/>
  <p:tag name="KSO_WM_SLIDE_MODEL_TYPE" val="timeline"/>
</p:tagLst>
</file>

<file path=ppt/tags/tag62.xml><?xml version="1.0" encoding="utf-8"?>
<p:tagLst xmlns:p="http://schemas.openxmlformats.org/presentationml/2006/main">
  <p:tag name="KSO_WM_SLIDE_ITEM_CNT" val="1"/>
  <p:tag name="KSO_WM_SLIDE_MODEL_TYPE" val="timeline"/>
</p:tagLst>
</file>

<file path=ppt/tags/tag7.xml><?xml version="1.0" encoding="utf-8"?>
<p:tagLst xmlns:p="http://schemas.openxmlformats.org/presentationml/2006/main">
  <p:tag name="KSO_WM_UNIT_TABLE_BEAUTIFY" val="smartTable{69c4c973-04d2-4034-a8f3-a3a33979c0eb}"/>
</p:tagLst>
</file>

<file path=ppt/tags/tag8.xml><?xml version="1.0" encoding="utf-8"?>
<p:tagLst xmlns:p="http://schemas.openxmlformats.org/presentationml/2006/main">
  <p:tag name="KSO_WM_SLIDE_ITEM_CNT" val="1"/>
  <p:tag name="KSO_WM_SLIDE_MODEL_TYPE" val="timeline"/>
</p:tagLst>
</file>

<file path=ppt/tags/tag9.xml><?xml version="1.0" encoding="utf-8"?>
<p:tagLst xmlns:p="http://schemas.openxmlformats.org/presentationml/2006/main">
  <p:tag name="KSO_WM_SLIDE_ITEM_CNT" val="1"/>
  <p:tag name="KSO_WM_SLIDE_MODEL_TYPE" val="timeline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12974</Words>
  <Application>WPS 演示</Application>
  <PresentationFormat>宽屏</PresentationFormat>
  <Paragraphs>795</Paragraphs>
  <Slides>54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77</vt:i4>
      </vt:variant>
      <vt:variant>
        <vt:lpstr>幻灯片标题</vt:lpstr>
      </vt:variant>
      <vt:variant>
        <vt:i4>54</vt:i4>
      </vt:variant>
    </vt:vector>
  </HeadingPairs>
  <TitlesOfParts>
    <vt:vector size="142" baseType="lpstr">
      <vt:lpstr>Arial</vt:lpstr>
      <vt:lpstr>宋体</vt:lpstr>
      <vt:lpstr>Wingdings</vt:lpstr>
      <vt:lpstr>微软雅黑</vt:lpstr>
      <vt:lpstr>Times New Roman</vt:lpstr>
      <vt:lpstr>黑体</vt:lpstr>
      <vt:lpstr>方正粗黑宋简体</vt:lpstr>
      <vt:lpstr>Calibri</vt:lpstr>
      <vt:lpstr>楷体_GB2312</vt:lpstr>
      <vt:lpstr>新宋体</vt:lpstr>
      <vt:lpstr>Office 主题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Equation.KSEE3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Equation.DSMT4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Administrator</dc:creator>
  <cp:lastModifiedBy>CCAV1234</cp:lastModifiedBy>
  <cp:revision>4</cp:revision>
  <dcterms:created xsi:type="dcterms:W3CDTF">2019-11-26T04:16:00Z</dcterms:created>
  <dcterms:modified xsi:type="dcterms:W3CDTF">2020-01-10T16:12:34Z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2052-11.3.0.8775</vt:lpwstr>
  </property>
</Properties>
</file>