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24"/>
  </p:notesMasterIdLst>
  <p:sldIdLst>
    <p:sldId id="264" r:id="rId4"/>
    <p:sldId id="305" r:id="rId5"/>
    <p:sldId id="473" r:id="rId6"/>
    <p:sldId id="427" r:id="rId7"/>
    <p:sldId id="442" r:id="rId8"/>
    <p:sldId id="474" r:id="rId9"/>
    <p:sldId id="486" r:id="rId10"/>
    <p:sldId id="475" r:id="rId11"/>
    <p:sldId id="476" r:id="rId12"/>
    <p:sldId id="477" r:id="rId13"/>
    <p:sldId id="478" r:id="rId14"/>
    <p:sldId id="479" r:id="rId15"/>
    <p:sldId id="480" r:id="rId16"/>
    <p:sldId id="481" r:id="rId17"/>
    <p:sldId id="487" r:id="rId18"/>
    <p:sldId id="482" r:id="rId19"/>
    <p:sldId id="483" r:id="rId20"/>
    <p:sldId id="488" r:id="rId21"/>
    <p:sldId id="484" r:id="rId22"/>
    <p:sldId id="485" r:id="rId2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CC3"/>
    <a:srgbClr val="EEA31C"/>
    <a:srgbClr val="DD782C"/>
    <a:srgbClr val="DD772D"/>
    <a:srgbClr val="A1D5EE"/>
    <a:srgbClr val="E8942C"/>
    <a:srgbClr val="009BD3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9234" autoAdjust="0"/>
  </p:normalViewPr>
  <p:slideViewPr>
    <p:cSldViewPr>
      <p:cViewPr>
        <p:scale>
          <a:sx n="96" d="100"/>
          <a:sy n="96" d="100"/>
        </p:scale>
        <p:origin x="-2070" y="-474"/>
      </p:cViewPr>
      <p:guideLst>
        <p:guide orient="horz" pos="2448"/>
        <p:guide pos="28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8C54954E-5F48-48B9-9180-C7FD0B046CFC}" type="datetimeFigureOut">
              <a:rPr lang="zh-CN" altLang="en-US"/>
              <a:pPr>
                <a:defRPr/>
              </a:pPr>
              <a:t>2020/4/26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4976933C-88BF-4F81-A80D-2F312A9E031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8828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2771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3277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277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668D0D-F41B-40FB-8B4E-E0B0B5EC640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2771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3277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277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797A3-0730-4E31-9EAC-EBAA6B8A3A0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2771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3277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277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A9FCF-54A8-4946-AD96-B604F3B2028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8915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38916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8917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4C186-ABFD-4E9E-8B32-5E26A04FED9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8915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38916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8917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5D6B40-0522-482B-BC46-C127818777C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8915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38916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8917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19CC9-7F36-4DEB-BC8F-C5E1411ED89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8915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38916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38917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170D2-CF6B-442E-8E25-EAC6110AD6B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8915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页脚占位符 38916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38917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277A3-1118-4299-A950-CEF8193A70D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8915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38916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38917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5BC4F-AC78-4D85-B8FC-DF8358AE997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8915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页脚占位符 38916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8917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4A64F-4C8C-4A75-8A69-DFECEA183A3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8915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38916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38917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330DD-4977-4ACB-9D4D-F27A305B11C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2771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3277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277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F2C28-D2CB-4545-B281-D560CA534ED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8915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38916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38917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F92B4-1897-4A99-9FA1-0E3CEB1946E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8915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38916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8917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21BA8-93D4-4C0B-91E7-9D9906B2AE1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8915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38916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8917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5DC9E-EB12-41EC-BB4A-E3080D9F3D6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8915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38916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8917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95148-79CE-4E16-8A16-719EBC1634C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8915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38916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8917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25C47-1763-4C32-8262-23BF26A5DA8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8915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38916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8917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C3B1E-358F-4974-892C-7578623A3D8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8915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38916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38917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E78BC-DA5D-4CFC-80FE-0878426B242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8915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页脚占位符 38916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38917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D6ECC-C7F6-4965-A8AE-04476C1BBAD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8915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38916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38917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3AFA0-C903-4276-B7E4-C617917C478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8915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页脚占位符 38916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8917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7462D-ACDF-4069-BC43-B53F12F375A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2771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3277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277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1822E-4778-43D6-934E-E322B982A8B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8915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38916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38917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DD474-9CD3-4D7C-98EF-81BB326AFCE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8915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38916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38917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84127-24FE-4113-829C-0E655950D7C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8915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38916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8917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1792E-0157-4D6D-9D9F-30A790508B8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8915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38916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8917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4D380-C21C-43A5-9A98-310A07A6D95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2771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3277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3277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BFAF6-3560-425A-BE6A-04EE24334DC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2771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页脚占位符 3277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3277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E6FF2-DBDD-4B5A-AE37-A2F7CE14E41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2771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3277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3277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45D70-822D-49DA-9D71-F3AC928B6F1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5"/>
          <p:cNvGrpSpPr/>
          <p:nvPr userDrawn="1"/>
        </p:nvGrpSpPr>
        <p:grpSpPr>
          <a:xfrm>
            <a:off x="137206" y="75793"/>
            <a:ext cx="671739" cy="675501"/>
            <a:chOff x="1131485" y="2234042"/>
            <a:chExt cx="1607262" cy="1607262"/>
          </a:xfrm>
          <a:effectLst>
            <a:outerShdw blurRad="50800" dist="38100" dir="2700000" algn="tl" rotWithShape="0">
              <a:schemeClr val="tx1">
                <a:alpha val="20000"/>
              </a:schemeClr>
            </a:outerShdw>
          </a:effectLst>
        </p:grpSpPr>
        <p:sp>
          <p:nvSpPr>
            <p:cNvPr id="3" name="椭圆 5"/>
            <p:cNvSpPr/>
            <p:nvPr/>
          </p:nvSpPr>
          <p:spPr>
            <a:xfrm>
              <a:off x="1131485" y="2234042"/>
              <a:ext cx="1607262" cy="1607262"/>
            </a:xfrm>
            <a:prstGeom prst="ellipse">
              <a:avLst/>
            </a:prstGeom>
            <a:solidFill>
              <a:srgbClr val="FFC000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 noProof="1"/>
            </a:p>
          </p:txBody>
        </p:sp>
        <p:sp>
          <p:nvSpPr>
            <p:cNvPr id="4" name="椭圆 6"/>
            <p:cNvSpPr/>
            <p:nvPr/>
          </p:nvSpPr>
          <p:spPr>
            <a:xfrm>
              <a:off x="1241020" y="2343577"/>
              <a:ext cx="1388192" cy="1388192"/>
            </a:xfrm>
            <a:prstGeom prst="ellipse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 noProof="1"/>
            </a:p>
          </p:txBody>
        </p:sp>
        <p:sp>
          <p:nvSpPr>
            <p:cNvPr id="5" name="KSO_Shape"/>
            <p:cNvSpPr/>
            <p:nvPr/>
          </p:nvSpPr>
          <p:spPr>
            <a:xfrm>
              <a:off x="1480150" y="2597150"/>
              <a:ext cx="909932" cy="881046"/>
            </a:xfrm>
            <a:custGeom>
              <a:avLst/>
              <a:gdLst/>
              <a:ahLst/>
              <a:cxnLst>
                <a:cxn ang="0">
                  <a:pos x="168510" y="73510"/>
                </a:cxn>
                <a:cxn ang="0">
                  <a:pos x="173332" y="73510"/>
                </a:cxn>
                <a:cxn ang="0">
                  <a:pos x="181294" y="88599"/>
                </a:cxn>
                <a:cxn ang="0">
                  <a:pos x="141947" y="147885"/>
                </a:cxn>
                <a:cxn ang="0">
                  <a:pos x="132685" y="152480"/>
                </a:cxn>
                <a:cxn ang="0">
                  <a:pos x="109567" y="152480"/>
                </a:cxn>
                <a:cxn ang="0">
                  <a:pos x="109567" y="171170"/>
                </a:cxn>
                <a:cxn ang="0">
                  <a:pos x="106505" y="176225"/>
                </a:cxn>
                <a:cxn ang="0">
                  <a:pos x="103673" y="176915"/>
                </a:cxn>
                <a:cxn ang="0">
                  <a:pos x="100075" y="175842"/>
                </a:cxn>
                <a:cxn ang="0">
                  <a:pos x="82086" y="163664"/>
                </a:cxn>
                <a:cxn ang="0">
                  <a:pos x="64479" y="175842"/>
                </a:cxn>
                <a:cxn ang="0">
                  <a:pos x="58049" y="176225"/>
                </a:cxn>
                <a:cxn ang="0">
                  <a:pos x="54758" y="171170"/>
                </a:cxn>
                <a:cxn ang="0">
                  <a:pos x="54758" y="124446"/>
                </a:cxn>
                <a:cxn ang="0">
                  <a:pos x="64632" y="104685"/>
                </a:cxn>
                <a:cxn ang="0">
                  <a:pos x="67771" y="103842"/>
                </a:cxn>
                <a:cxn ang="0">
                  <a:pos x="115997" y="103842"/>
                </a:cxn>
                <a:cxn ang="0">
                  <a:pos x="109414" y="128123"/>
                </a:cxn>
                <a:cxn ang="0">
                  <a:pos x="126944" y="128123"/>
                </a:cxn>
                <a:cxn ang="0">
                  <a:pos x="168510" y="73510"/>
                </a:cxn>
                <a:cxn ang="0">
                  <a:pos x="124539" y="2"/>
                </a:cxn>
                <a:cxn ang="0">
                  <a:pos x="167119" y="2806"/>
                </a:cxn>
                <a:cxn ang="0">
                  <a:pos x="174850" y="18047"/>
                </a:cxn>
                <a:cxn ang="0">
                  <a:pos x="126551" y="81080"/>
                </a:cxn>
                <a:cxn ang="0">
                  <a:pos x="117825" y="85215"/>
                </a:cxn>
                <a:cxn ang="0">
                  <a:pos x="45032" y="85215"/>
                </a:cxn>
                <a:cxn ang="0">
                  <a:pos x="23447" y="111715"/>
                </a:cxn>
                <a:cxn ang="0">
                  <a:pos x="36689" y="126956"/>
                </a:cxn>
                <a:cxn ang="0">
                  <a:pos x="42506" y="128105"/>
                </a:cxn>
                <a:cxn ang="0">
                  <a:pos x="42506" y="152460"/>
                </a:cxn>
                <a:cxn ang="0">
                  <a:pos x="1096" y="116693"/>
                </a:cxn>
                <a:cxn ang="0">
                  <a:pos x="1326" y="96474"/>
                </a:cxn>
                <a:cxn ang="0">
                  <a:pos x="55366" y="13682"/>
                </a:cxn>
                <a:cxn ang="0">
                  <a:pos x="71669" y="4645"/>
                </a:cxn>
                <a:cxn ang="0">
                  <a:pos x="124539" y="2"/>
                </a:cxn>
              </a:cxnLst>
              <a:rect l="0" t="0" r="0" b="0"/>
              <a:pathLst>
                <a:path w="8965002" h="8673857">
                  <a:moveTo>
                    <a:pt x="8267042" y="3603669"/>
                  </a:moveTo>
                  <a:cubicBezTo>
                    <a:pt x="8267042" y="3603669"/>
                    <a:pt x="8267042" y="3603669"/>
                    <a:pt x="8503636" y="3603669"/>
                  </a:cubicBezTo>
                  <a:cubicBezTo>
                    <a:pt x="8770275" y="3603669"/>
                    <a:pt x="9115779" y="3885289"/>
                    <a:pt x="8894206" y="4343392"/>
                  </a:cubicBezTo>
                  <a:cubicBezTo>
                    <a:pt x="8894206" y="4343392"/>
                    <a:pt x="8894206" y="4343392"/>
                    <a:pt x="6963891" y="7249712"/>
                  </a:cubicBezTo>
                  <a:cubicBezTo>
                    <a:pt x="6817428" y="7463743"/>
                    <a:pt x="6610877" y="7475008"/>
                    <a:pt x="6509479" y="7475008"/>
                  </a:cubicBezTo>
                  <a:cubicBezTo>
                    <a:pt x="6509479" y="7475008"/>
                    <a:pt x="6509479" y="7475008"/>
                    <a:pt x="5375325" y="7475008"/>
                  </a:cubicBezTo>
                  <a:cubicBezTo>
                    <a:pt x="5375325" y="7475008"/>
                    <a:pt x="5375325" y="7475008"/>
                    <a:pt x="5375325" y="8391212"/>
                  </a:cubicBezTo>
                  <a:cubicBezTo>
                    <a:pt x="5375325" y="8503860"/>
                    <a:pt x="5326504" y="8586469"/>
                    <a:pt x="5225106" y="8639038"/>
                  </a:cubicBezTo>
                  <a:cubicBezTo>
                    <a:pt x="5180040" y="8661567"/>
                    <a:pt x="5131219" y="8672833"/>
                    <a:pt x="5086153" y="8672833"/>
                  </a:cubicBezTo>
                  <a:cubicBezTo>
                    <a:pt x="5026066" y="8672833"/>
                    <a:pt x="4962223" y="8654057"/>
                    <a:pt x="4909646" y="8620263"/>
                  </a:cubicBezTo>
                  <a:cubicBezTo>
                    <a:pt x="4909646" y="8620263"/>
                    <a:pt x="4909646" y="8620263"/>
                    <a:pt x="4027109" y="8023229"/>
                  </a:cubicBezTo>
                  <a:cubicBezTo>
                    <a:pt x="4027109" y="8023229"/>
                    <a:pt x="4027109" y="8023229"/>
                    <a:pt x="3163349" y="8620263"/>
                  </a:cubicBezTo>
                  <a:cubicBezTo>
                    <a:pt x="3069463" y="8684097"/>
                    <a:pt x="2949287" y="8691607"/>
                    <a:pt x="2847889" y="8639038"/>
                  </a:cubicBezTo>
                  <a:cubicBezTo>
                    <a:pt x="2750247" y="8586469"/>
                    <a:pt x="2686404" y="8503860"/>
                    <a:pt x="2686404" y="8391212"/>
                  </a:cubicBezTo>
                  <a:cubicBezTo>
                    <a:pt x="2686404" y="8391212"/>
                    <a:pt x="2686404" y="8391212"/>
                    <a:pt x="2686404" y="6100701"/>
                  </a:cubicBezTo>
                  <a:cubicBezTo>
                    <a:pt x="2686404" y="5559991"/>
                    <a:pt x="2990598" y="5237066"/>
                    <a:pt x="3170860" y="5131928"/>
                  </a:cubicBezTo>
                  <a:cubicBezTo>
                    <a:pt x="3215926" y="5105644"/>
                    <a:pt x="3268503" y="5090624"/>
                    <a:pt x="3324835" y="5090624"/>
                  </a:cubicBezTo>
                  <a:cubicBezTo>
                    <a:pt x="3324835" y="5090624"/>
                    <a:pt x="3324835" y="5090624"/>
                    <a:pt x="5690785" y="5090624"/>
                  </a:cubicBezTo>
                  <a:cubicBezTo>
                    <a:pt x="5371570" y="5406038"/>
                    <a:pt x="5367814" y="5980543"/>
                    <a:pt x="5367814" y="6280938"/>
                  </a:cubicBezTo>
                  <a:cubicBezTo>
                    <a:pt x="5367814" y="6280938"/>
                    <a:pt x="5367814" y="6280938"/>
                    <a:pt x="6227818" y="6280938"/>
                  </a:cubicBezTo>
                  <a:cubicBezTo>
                    <a:pt x="6227818" y="6280938"/>
                    <a:pt x="6227818" y="6280938"/>
                    <a:pt x="8267042" y="3603669"/>
                  </a:cubicBezTo>
                  <a:close/>
                  <a:moveTo>
                    <a:pt x="6109875" y="128"/>
                  </a:moveTo>
                  <a:cubicBezTo>
                    <a:pt x="6829153" y="-2490"/>
                    <a:pt x="7579192" y="34821"/>
                    <a:pt x="8198796" y="137601"/>
                  </a:cubicBezTo>
                  <a:cubicBezTo>
                    <a:pt x="8705745" y="220201"/>
                    <a:pt x="8739542" y="678257"/>
                    <a:pt x="8578069" y="884757"/>
                  </a:cubicBezTo>
                  <a:cubicBezTo>
                    <a:pt x="8578069" y="884757"/>
                    <a:pt x="6234838" y="3955980"/>
                    <a:pt x="6208552" y="3974753"/>
                  </a:cubicBezTo>
                  <a:cubicBezTo>
                    <a:pt x="6107162" y="4098653"/>
                    <a:pt x="5953199" y="4177498"/>
                    <a:pt x="5780461" y="4177498"/>
                  </a:cubicBezTo>
                  <a:cubicBezTo>
                    <a:pt x="5780461" y="4177498"/>
                    <a:pt x="5780461" y="4177498"/>
                    <a:pt x="2209285" y="4177498"/>
                  </a:cubicBezTo>
                  <a:cubicBezTo>
                    <a:pt x="1818747" y="4177498"/>
                    <a:pt x="970076" y="4545444"/>
                    <a:pt x="1150325" y="5476573"/>
                  </a:cubicBezTo>
                  <a:cubicBezTo>
                    <a:pt x="1217918" y="5825746"/>
                    <a:pt x="1465760" y="6103583"/>
                    <a:pt x="1799971" y="6223729"/>
                  </a:cubicBezTo>
                  <a:cubicBezTo>
                    <a:pt x="1875075" y="6253765"/>
                    <a:pt x="2002751" y="6268783"/>
                    <a:pt x="2085365" y="6280047"/>
                  </a:cubicBezTo>
                  <a:cubicBezTo>
                    <a:pt x="2085365" y="6280047"/>
                    <a:pt x="2085365" y="6280047"/>
                    <a:pt x="2085365" y="7473994"/>
                  </a:cubicBezTo>
                  <a:cubicBezTo>
                    <a:pt x="1582171" y="7440203"/>
                    <a:pt x="335451" y="7004675"/>
                    <a:pt x="53813" y="5720619"/>
                  </a:cubicBezTo>
                  <a:cubicBezTo>
                    <a:pt x="-25046" y="5397728"/>
                    <a:pt x="-13780" y="5056063"/>
                    <a:pt x="65078" y="4729417"/>
                  </a:cubicBezTo>
                  <a:cubicBezTo>
                    <a:pt x="282879" y="3283915"/>
                    <a:pt x="2351982" y="944830"/>
                    <a:pt x="2716235" y="670748"/>
                  </a:cubicBezTo>
                  <a:cubicBezTo>
                    <a:pt x="2960321" y="471756"/>
                    <a:pt x="3234449" y="310311"/>
                    <a:pt x="3516088" y="227711"/>
                  </a:cubicBezTo>
                  <a:cubicBezTo>
                    <a:pt x="3797726" y="119767"/>
                    <a:pt x="4911078" y="4491"/>
                    <a:pt x="6109875" y="128"/>
                  </a:cubicBezTo>
                  <a:close/>
                </a:path>
              </a:pathLst>
            </a:custGeom>
            <a:solidFill>
              <a:srgbClr val="FFC000"/>
            </a:solidFill>
            <a:ln w="9525">
              <a:noFill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>
                <a:latin typeface="+mn-lt"/>
                <a:ea typeface="+mn-ea"/>
              </a:endParaRPr>
            </a:p>
          </p:txBody>
        </p:sp>
      </p:grpSp>
      <p:cxnSp>
        <p:nvCxnSpPr>
          <p:cNvPr id="6" name="直接连接符 8"/>
          <p:cNvCxnSpPr/>
          <p:nvPr userDrawn="1"/>
        </p:nvCxnSpPr>
        <p:spPr>
          <a:xfrm flipV="1">
            <a:off x="0" y="827088"/>
            <a:ext cx="7672388" cy="43070"/>
          </a:xfrm>
          <a:prstGeom prst="line">
            <a:avLst/>
          </a:prstGeom>
          <a:ln w="25400">
            <a:gradFill>
              <a:gsLst>
                <a:gs pos="0">
                  <a:srgbClr val="0099D1"/>
                </a:gs>
                <a:gs pos="100000">
                  <a:srgbClr val="009BD3">
                    <a:alpha val="0"/>
                  </a:srgb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矩形 11"/>
          <p:cNvSpPr/>
          <p:nvPr userDrawn="1"/>
        </p:nvSpPr>
        <p:spPr>
          <a:xfrm>
            <a:off x="-12700" y="6721475"/>
            <a:ext cx="9156700" cy="136525"/>
          </a:xfrm>
          <a:prstGeom prst="rect">
            <a:avLst/>
          </a:prstGeom>
          <a:solidFill>
            <a:srgbClr val="A1D5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350" noProof="1"/>
          </a:p>
        </p:txBody>
      </p:sp>
      <p:sp>
        <p:nvSpPr>
          <p:cNvPr id="8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E4186-95FA-4678-A84B-E442FC2277B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2771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3277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3277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EB679-9443-4CEF-AE35-184F3D7733D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2771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3277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3277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77B44-7DAA-47CD-9B4C-202CDE427C8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32769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32770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2772" name="日期占位符 32771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2773" name="页脚占位符 32772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2774" name="灯片编号占位符 32773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BEC59890-288B-463A-9C5F-6BAA85B7B38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706" r:id="rId7"/>
    <p:sldLayoutId id="2147483677" r:id="rId8"/>
    <p:sldLayoutId id="2147483676" r:id="rId9"/>
    <p:sldLayoutId id="2147483675" r:id="rId10"/>
    <p:sldLayoutId id="2147483674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38913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15" name="文本占位符 38914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8916" name="日期占位符 38915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8917" name="页脚占位符 38916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8918" name="灯片编号占位符 38917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8295B006-3511-49C5-A255-0DB155158AC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标题 38913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5603" name="文本占位符 38914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8916" name="日期占位符 38915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8917" name="页脚占位符 38916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8918" name="灯片编号占位符 38917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216C8C83-50B8-4D8A-B397-80AC897278D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4" r:id="rId2"/>
    <p:sldLayoutId id="2147483703" r:id="rId3"/>
    <p:sldLayoutId id="2147483702" r:id="rId4"/>
    <p:sldLayoutId id="2147483701" r:id="rId5"/>
    <p:sldLayoutId id="2147483700" r:id="rId6"/>
    <p:sldLayoutId id="2147483699" r:id="rId7"/>
    <p:sldLayoutId id="2147483698" r:id="rId8"/>
    <p:sldLayoutId id="2147483697" r:id="rId9"/>
    <p:sldLayoutId id="2147483696" r:id="rId10"/>
    <p:sldLayoutId id="2147483695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file:///C:\Documents%20and%20Settings\Administrator\&#26700;&#38754;\2020&#20013;&#32771;&#35299;&#35835;&#183;&#29289;&#29702;&#32456;PAI\PAI\&#27491;&#25991;pai\Y143.tif" TargetMode="External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5" Type="http://schemas.openxmlformats.org/officeDocument/2006/relationships/image" Target="file:///C:\Documents%20and%20Settings\Administrator\&#26700;&#38754;\2020&#20013;&#32771;&#35299;&#35835;&#183;&#29289;&#29702;&#32456;PAI\PAI\&#31572;&#26696;pai\Y301.TIF" TargetMode="External"/><Relationship Id="rId4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file:///C:\Documents%20and%20Settings\Administrator\&#26700;&#38754;\2020&#20013;&#32771;&#35299;&#35835;&#183;&#29289;&#29702;&#32456;PAI\PAI\&#27491;&#25991;pai\18H-116.TIF" TargetMode="External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5" Type="http://schemas.openxmlformats.org/officeDocument/2006/relationships/image" Target="file:///C:\Documents%20and%20Settings\Administrator\&#26700;&#38754;\2020&#20013;&#32771;&#35299;&#35835;&#183;&#29289;&#29702;&#32456;PAI\PAI\&#27491;&#25991;pai\Y144.tif" TargetMode="External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file:///C:\Documents%20and%20Settings\Administrator\&#26700;&#38754;\2020&#20013;&#32771;&#35299;&#35835;&#183;&#29289;&#29702;&#32456;PAI\PAI\&#27491;&#25991;pai\Y145.TIF" TargetMode="External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file:///C:\Documents%20and%20Settings\Administrator\&#26700;&#38754;\2020&#20013;&#32771;&#35299;&#35835;&#183;&#29289;&#29702;&#32456;PAI\PAI\&#27491;&#25991;pai\Y146A.TIF" TargetMode="External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5" Type="http://schemas.openxmlformats.org/officeDocument/2006/relationships/image" Target="file:///C:\Documents%20and%20Settings\Administrator\&#26700;&#38754;\2020&#20013;&#32771;&#35299;&#35835;&#183;&#29289;&#29702;&#32456;PAI\PAI\&#27491;&#25991;pai\Y146.TIF" TargetMode="External"/><Relationship Id="rId4" Type="http://schemas.openxmlformats.org/officeDocument/2006/relationships/image" Target="../media/image2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file:///C:\Documents%20and%20Settings\Administrator\&#26700;&#38754;\2020&#20013;&#32771;&#35299;&#35835;&#183;&#29289;&#29702;&#32456;PAI\PAI\&#27491;&#25991;pai\18H-117.TIF" TargetMode="External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5" Type="http://schemas.openxmlformats.org/officeDocument/2006/relationships/image" Target="file:///C:\Documents%20and%20Settings\Administrator\&#26700;&#38754;\2020&#20013;&#32771;&#35299;&#35835;&#183;&#29289;&#29702;&#32456;PAI\PAI\&#27491;&#25991;pai\Y147.TIF" TargetMode="External"/><Relationship Id="rId4" Type="http://schemas.openxmlformats.org/officeDocument/2006/relationships/image" Target="../media/image3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file:///C:\Documents%20and%20Settings\Administrator\&#26700;&#38754;\2020&#20013;&#32771;&#35299;&#35835;&#183;&#29289;&#29702;&#32456;PAI\PAI\&#27491;&#25991;pai\18H-118.TIF" TargetMode="External"/><Relationship Id="rId7" Type="http://schemas.openxmlformats.org/officeDocument/2006/relationships/image" Target="file:///C:\Documents%20and%20Settings\Administrator\&#26700;&#38754;\2020&#20013;&#32771;&#35299;&#35835;&#183;&#29289;&#29702;&#32456;PAI\PAI\&#31572;&#26696;pai\18da-014.TIF" TargetMode="External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file:///C:\Documents%20and%20Settings\Administrator\&#26700;&#38754;\2020&#20013;&#32771;&#35299;&#35835;&#183;&#29289;&#29702;&#32456;PAI\PAI\&#27491;&#25991;pai\Y148.TIF" TargetMode="External"/><Relationship Id="rId4" Type="http://schemas.openxmlformats.org/officeDocument/2006/relationships/image" Target="../media/image33.png"/><Relationship Id="rId9" Type="http://schemas.openxmlformats.org/officeDocument/2006/relationships/image" Target="file:///C:\Documents%20and%20Settings\Administrator\&#26700;&#38754;\2020&#20013;&#32771;&#35299;&#35835;&#183;&#29289;&#29702;&#32456;PAI\PAI\&#31572;&#26696;pai\Y306.TIF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file:///C:\Documents%20and%20Settings\Administrator\&#26700;&#38754;\2020&#20013;&#32771;&#35299;&#35835;&#183;&#29289;&#29702;&#32456;PAI\PAI\&#27491;&#25991;pai\Y149.TIF" TargetMode="External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Relationship Id="rId5" Type="http://schemas.openxmlformats.org/officeDocument/2006/relationships/image" Target="file:///C:\Documents%20and%20Settings\Administrator\&#26700;&#38754;\2020&#20013;&#32771;&#35299;&#35835;&#183;&#29289;&#29702;&#32456;PAI\PAI\&#31572;&#26696;pai\Y307.TIF" TargetMode="External"/><Relationship Id="rId4" Type="http://schemas.openxmlformats.org/officeDocument/2006/relationships/image" Target="../media/image37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file:///C:\Documents%20and%20Settings\Administrator\&#26700;&#38754;\2020&#20013;&#32771;&#35299;&#35835;&#183;&#29289;&#29702;&#32456;PAI\PAI\&#27491;&#25991;pai\y150.TIF" TargetMode="External"/><Relationship Id="rId7" Type="http://schemas.openxmlformats.org/officeDocument/2006/relationships/image" Target="file:///C:\Documents%20and%20Settings\Administrator\&#26700;&#38754;\2020&#20013;&#32771;&#35299;&#35835;&#183;&#29289;&#29702;&#32456;PAI\PAI\&#31572;&#26696;pai\308.TIF" TargetMode="External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png"/><Relationship Id="rId5" Type="http://schemas.openxmlformats.org/officeDocument/2006/relationships/image" Target="file:///C:\Documents%20and%20Settings\Administrator\&#26700;&#38754;\2020&#20013;&#32771;&#35299;&#35835;&#183;&#29289;&#29702;&#32456;PAI\PAI\&#27491;&#25991;pai\4-18.TIF" TargetMode="External"/><Relationship Id="rId4" Type="http://schemas.openxmlformats.org/officeDocument/2006/relationships/image" Target="../media/image39.png"/><Relationship Id="rId9" Type="http://schemas.openxmlformats.org/officeDocument/2006/relationships/image" Target="file:///C:\Documents%20and%20Settings\Administrator\&#26700;&#38754;\2020&#20013;&#32771;&#35299;&#35835;&#183;&#29289;&#29702;&#32456;PAI\PAI\&#31572;&#26696;pai\4-18d.Tif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Relationship Id="rId6" Type="http://schemas.openxmlformats.org/officeDocument/2006/relationships/image" Target="file:///C:\Documents%20and%20Settings\Administrator\&#26700;&#38754;\2020&#20013;&#32771;&#35299;&#35835;&#183;&#29289;&#29702;&#32456;PAI\PAI\&#31572;&#26696;pai\18da-017.TIF" TargetMode="Externa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file:///C:\Documents%20and%20Settings\Administrator\&#26700;&#38754;\2020&#20013;&#32771;&#35299;&#35835;&#183;&#29289;&#29702;&#32456;PAI\PAI\&#27491;&#25991;pai\Y151.TIF" TargetMode="External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Relationship Id="rId5" Type="http://schemas.openxmlformats.org/officeDocument/2006/relationships/image" Target="file:///C:\Documents%20and%20Settings\Administrator\&#26700;&#38754;\2020&#20013;&#32771;&#35299;&#35835;&#183;&#29289;&#29702;&#32456;PAI\PAI\&#31572;&#26696;pai\Y309.TIF" TargetMode="External"/><Relationship Id="rId4" Type="http://schemas.openxmlformats.org/officeDocument/2006/relationships/image" Target="../media/image4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file:///C:\Documents%20and%20Settings\Administrator\&#26700;&#38754;\2020&#20013;&#32771;&#35299;&#35835;&#183;&#29289;&#29702;&#32456;PAI\PAI\&#27491;&#25991;pai\4-1.TI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file:///C:\Documents%20and%20Settings\Administrator\&#26700;&#38754;\2020&#20013;&#32771;&#35299;&#35835;&#183;&#29289;&#29702;&#32456;PAI\PAI\&#27491;&#25991;pai\4-2.TIF" TargetMode="Externa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file:///C:\Documents%20and%20Settings\Administrator\&#26700;&#38754;\2020&#20013;&#32771;&#35299;&#35835;&#183;&#29289;&#29702;&#32456;PAI\PAI\&#27491;&#25991;pai\4-3.TIF" TargetMode="External"/><Relationship Id="rId7" Type="http://schemas.openxmlformats.org/officeDocument/2006/relationships/image" Target="file:///C:\Documents%20and%20Settings\Administrator\&#26700;&#38754;\2020&#20013;&#32771;&#35299;&#35835;&#183;&#29289;&#29702;&#32456;PAI\PAI\&#31572;&#26696;pai\4-3D.TI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file:///C:\Documents%20and%20Settings\Administrator\&#26700;&#38754;\2020&#20013;&#32771;&#35299;&#35835;&#183;&#29289;&#29702;&#32456;PAI\PAI\&#27491;&#25991;pai\Y138.TIF" TargetMode="External"/><Relationship Id="rId4" Type="http://schemas.openxmlformats.org/officeDocument/2006/relationships/image" Target="../media/image4.png"/><Relationship Id="rId9" Type="http://schemas.openxmlformats.org/officeDocument/2006/relationships/image" Target="file:///C:\Documents%20and%20Settings\Administrator\&#26700;&#38754;\2020&#20013;&#32771;&#35299;&#35835;&#183;&#29289;&#29702;&#32456;PAI\PAI\&#31572;&#26696;pai\Y296.TIF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file:///C:\Documents%20and%20Settings\Administrator\&#26700;&#38754;\2020&#20013;&#32771;&#35299;&#35835;&#183;&#29289;&#29702;&#32456;PAI\PAI\&#27491;&#25991;pai\Y139.TIF" TargetMode="External"/><Relationship Id="rId7" Type="http://schemas.openxmlformats.org/officeDocument/2006/relationships/image" Target="file:///C:\Documents%20and%20Settings\Administrator\&#26700;&#38754;\2020&#20013;&#32771;&#35299;&#35835;&#183;&#29289;&#29702;&#32456;PAI\PAI\&#31572;&#26696;pai\Y297.TIF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file:///C:\Documents%20and%20Settings\Administrator\&#26700;&#38754;\2020&#20013;&#32771;&#35299;&#35835;&#183;&#29289;&#29702;&#32456;PAI\PAI\&#27491;&#25991;pai\Y140.TIF" TargetMode="External"/><Relationship Id="rId4" Type="http://schemas.openxmlformats.org/officeDocument/2006/relationships/image" Target="../media/image8.png"/><Relationship Id="rId9" Type="http://schemas.openxmlformats.org/officeDocument/2006/relationships/image" Target="file:///C:\Documents%20and%20Settings\Administrator\&#26700;&#38754;\2020&#20013;&#32771;&#35299;&#35835;&#183;&#29289;&#29702;&#32456;PAI\PAI\&#31572;&#26696;pai\Y298.TI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file:///C:\Documents%20and%20Settings\Administrator\&#26700;&#38754;\2020&#20013;&#32771;&#35299;&#35835;&#183;&#29289;&#29702;&#32456;PAI\PAI\&#27491;&#25991;pai\Y141.TIF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file:///C:\Documents%20and%20Settings\Administrator\&#26700;&#38754;\2020&#20013;&#32771;&#35299;&#35835;&#183;&#29289;&#29702;&#32456;PAI\PAI\&#27491;&#25991;pai\Y142.TIF" TargetMode="External"/><Relationship Id="rId7" Type="http://schemas.openxmlformats.org/officeDocument/2006/relationships/image" Target="file:///C:\Documents%20and%20Settings\Administrator\&#26700;&#38754;\2020&#20013;&#32771;&#35299;&#35835;&#183;&#29289;&#29702;&#32456;PAI\PAI\&#31572;&#26696;pai\Y300.TIF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file:///C:\Documents%20and%20Settings\Administrator\&#26700;&#38754;\2020&#20013;&#32771;&#35299;&#35835;&#183;&#29289;&#29702;&#32456;PAI\PAI\&#27491;&#25991;pai\4-7.TIF" TargetMode="External"/><Relationship Id="rId4" Type="http://schemas.openxmlformats.org/officeDocument/2006/relationships/image" Target="../media/image13.png"/><Relationship Id="rId9" Type="http://schemas.openxmlformats.org/officeDocument/2006/relationships/image" Target="file:///C:\Documents%20and%20Settings\Administrator\&#26700;&#38754;\2020&#20013;&#32771;&#35299;&#35835;&#183;&#29289;&#29702;&#32456;PAI\PAI\&#31572;&#26696;pai\4-7D.TI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/>
          <p:cNvSpPr/>
          <p:nvPr/>
        </p:nvSpPr>
        <p:spPr>
          <a:xfrm>
            <a:off x="-11113" y="2286000"/>
            <a:ext cx="9155113" cy="2770188"/>
          </a:xfrm>
          <a:prstGeom prst="rect">
            <a:avLst/>
          </a:prstGeom>
          <a:solidFill>
            <a:srgbClr val="DD78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350" noProof="1">
              <a:ea typeface="微软雅黑" panose="020B0503020204020204" pitchFamily="34" charset="-12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6350" y="5137150"/>
            <a:ext cx="4489450" cy="27305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350" noProof="1">
              <a:ea typeface="微软雅黑" panose="020B0503020204020204" pitchFamily="34" charset="-122"/>
            </a:endParaRPr>
          </a:p>
        </p:txBody>
      </p:sp>
      <p:sp>
        <p:nvSpPr>
          <p:cNvPr id="20495" name="文本框 20494"/>
          <p:cNvSpPr txBox="1">
            <a:spLocks noChangeArrowheads="1"/>
          </p:cNvSpPr>
          <p:nvPr/>
        </p:nvSpPr>
        <p:spPr bwMode="auto">
          <a:xfrm>
            <a:off x="2438400" y="3200400"/>
            <a:ext cx="6019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400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第</a:t>
            </a:r>
            <a:r>
              <a:rPr lang="en-US" altLang="zh-CN" sz="400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en-US" sz="400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讲　作图专题</a:t>
            </a:r>
          </a:p>
        </p:txBody>
      </p:sp>
      <p:grpSp>
        <p:nvGrpSpPr>
          <p:cNvPr id="23" name="组合 5"/>
          <p:cNvGrpSpPr/>
          <p:nvPr/>
        </p:nvGrpSpPr>
        <p:grpSpPr>
          <a:xfrm>
            <a:off x="457200" y="2740889"/>
            <a:ext cx="1580937" cy="1589789"/>
            <a:chOff x="1131485" y="2234042"/>
            <a:chExt cx="1607262" cy="160726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4" name="椭圆 23"/>
            <p:cNvSpPr/>
            <p:nvPr/>
          </p:nvSpPr>
          <p:spPr>
            <a:xfrm>
              <a:off x="1131485" y="2234042"/>
              <a:ext cx="1607262" cy="1607262"/>
            </a:xfrm>
            <a:prstGeom prst="ellipse">
              <a:avLst/>
            </a:prstGeom>
            <a:solidFill>
              <a:srgbClr val="FFC000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 noProof="1">
                <a:ea typeface="微软雅黑" panose="020B0503020204020204" pitchFamily="34" charset="-122"/>
              </a:endParaRPr>
            </a:p>
          </p:txBody>
        </p:sp>
        <p:sp>
          <p:nvSpPr>
            <p:cNvPr id="25" name="椭圆 24"/>
            <p:cNvSpPr/>
            <p:nvPr/>
          </p:nvSpPr>
          <p:spPr>
            <a:xfrm>
              <a:off x="1241020" y="2343577"/>
              <a:ext cx="1388192" cy="1388192"/>
            </a:xfrm>
            <a:prstGeom prst="ellipse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 noProof="1">
                <a:ea typeface="微软雅黑" panose="020B0503020204020204" pitchFamily="34" charset="-122"/>
              </a:endParaRPr>
            </a:p>
          </p:txBody>
        </p:sp>
        <p:sp>
          <p:nvSpPr>
            <p:cNvPr id="26" name="KSO_Shape"/>
            <p:cNvSpPr/>
            <p:nvPr/>
          </p:nvSpPr>
          <p:spPr>
            <a:xfrm>
              <a:off x="1480150" y="2597150"/>
              <a:ext cx="909932" cy="881046"/>
            </a:xfrm>
            <a:custGeom>
              <a:avLst/>
              <a:gdLst/>
              <a:ahLst/>
              <a:cxnLst>
                <a:cxn ang="0">
                  <a:pos x="168510" y="73510"/>
                </a:cxn>
                <a:cxn ang="0">
                  <a:pos x="173332" y="73510"/>
                </a:cxn>
                <a:cxn ang="0">
                  <a:pos x="181294" y="88599"/>
                </a:cxn>
                <a:cxn ang="0">
                  <a:pos x="141947" y="147885"/>
                </a:cxn>
                <a:cxn ang="0">
                  <a:pos x="132685" y="152480"/>
                </a:cxn>
                <a:cxn ang="0">
                  <a:pos x="109567" y="152480"/>
                </a:cxn>
                <a:cxn ang="0">
                  <a:pos x="109567" y="171170"/>
                </a:cxn>
                <a:cxn ang="0">
                  <a:pos x="106505" y="176225"/>
                </a:cxn>
                <a:cxn ang="0">
                  <a:pos x="103673" y="176915"/>
                </a:cxn>
                <a:cxn ang="0">
                  <a:pos x="100075" y="175842"/>
                </a:cxn>
                <a:cxn ang="0">
                  <a:pos x="82086" y="163664"/>
                </a:cxn>
                <a:cxn ang="0">
                  <a:pos x="64479" y="175842"/>
                </a:cxn>
                <a:cxn ang="0">
                  <a:pos x="58049" y="176225"/>
                </a:cxn>
                <a:cxn ang="0">
                  <a:pos x="54758" y="171170"/>
                </a:cxn>
                <a:cxn ang="0">
                  <a:pos x="54758" y="124446"/>
                </a:cxn>
                <a:cxn ang="0">
                  <a:pos x="64632" y="104685"/>
                </a:cxn>
                <a:cxn ang="0">
                  <a:pos x="67771" y="103842"/>
                </a:cxn>
                <a:cxn ang="0">
                  <a:pos x="115997" y="103842"/>
                </a:cxn>
                <a:cxn ang="0">
                  <a:pos x="109414" y="128123"/>
                </a:cxn>
                <a:cxn ang="0">
                  <a:pos x="126944" y="128123"/>
                </a:cxn>
                <a:cxn ang="0">
                  <a:pos x="168510" y="73510"/>
                </a:cxn>
                <a:cxn ang="0">
                  <a:pos x="124539" y="2"/>
                </a:cxn>
                <a:cxn ang="0">
                  <a:pos x="167119" y="2806"/>
                </a:cxn>
                <a:cxn ang="0">
                  <a:pos x="174850" y="18047"/>
                </a:cxn>
                <a:cxn ang="0">
                  <a:pos x="126551" y="81080"/>
                </a:cxn>
                <a:cxn ang="0">
                  <a:pos x="117825" y="85215"/>
                </a:cxn>
                <a:cxn ang="0">
                  <a:pos x="45032" y="85215"/>
                </a:cxn>
                <a:cxn ang="0">
                  <a:pos x="23447" y="111715"/>
                </a:cxn>
                <a:cxn ang="0">
                  <a:pos x="36689" y="126956"/>
                </a:cxn>
                <a:cxn ang="0">
                  <a:pos x="42506" y="128105"/>
                </a:cxn>
                <a:cxn ang="0">
                  <a:pos x="42506" y="152460"/>
                </a:cxn>
                <a:cxn ang="0">
                  <a:pos x="1096" y="116693"/>
                </a:cxn>
                <a:cxn ang="0">
                  <a:pos x="1326" y="96474"/>
                </a:cxn>
                <a:cxn ang="0">
                  <a:pos x="55366" y="13682"/>
                </a:cxn>
                <a:cxn ang="0">
                  <a:pos x="71669" y="4645"/>
                </a:cxn>
                <a:cxn ang="0">
                  <a:pos x="124539" y="2"/>
                </a:cxn>
              </a:cxnLst>
              <a:rect l="0" t="0" r="0" b="0"/>
              <a:pathLst>
                <a:path w="8965002" h="8673857">
                  <a:moveTo>
                    <a:pt x="8267042" y="3603669"/>
                  </a:moveTo>
                  <a:cubicBezTo>
                    <a:pt x="8267042" y="3603669"/>
                    <a:pt x="8267042" y="3603669"/>
                    <a:pt x="8503636" y="3603669"/>
                  </a:cubicBezTo>
                  <a:cubicBezTo>
                    <a:pt x="8770275" y="3603669"/>
                    <a:pt x="9115779" y="3885289"/>
                    <a:pt x="8894206" y="4343392"/>
                  </a:cubicBezTo>
                  <a:cubicBezTo>
                    <a:pt x="8894206" y="4343392"/>
                    <a:pt x="8894206" y="4343392"/>
                    <a:pt x="6963891" y="7249712"/>
                  </a:cubicBezTo>
                  <a:cubicBezTo>
                    <a:pt x="6817428" y="7463743"/>
                    <a:pt x="6610877" y="7475008"/>
                    <a:pt x="6509479" y="7475008"/>
                  </a:cubicBezTo>
                  <a:cubicBezTo>
                    <a:pt x="6509479" y="7475008"/>
                    <a:pt x="6509479" y="7475008"/>
                    <a:pt x="5375325" y="7475008"/>
                  </a:cubicBezTo>
                  <a:cubicBezTo>
                    <a:pt x="5375325" y="7475008"/>
                    <a:pt x="5375325" y="7475008"/>
                    <a:pt x="5375325" y="8391212"/>
                  </a:cubicBezTo>
                  <a:cubicBezTo>
                    <a:pt x="5375325" y="8503860"/>
                    <a:pt x="5326504" y="8586469"/>
                    <a:pt x="5225106" y="8639038"/>
                  </a:cubicBezTo>
                  <a:cubicBezTo>
                    <a:pt x="5180040" y="8661567"/>
                    <a:pt x="5131219" y="8672833"/>
                    <a:pt x="5086153" y="8672833"/>
                  </a:cubicBezTo>
                  <a:cubicBezTo>
                    <a:pt x="5026066" y="8672833"/>
                    <a:pt x="4962223" y="8654057"/>
                    <a:pt x="4909646" y="8620263"/>
                  </a:cubicBezTo>
                  <a:cubicBezTo>
                    <a:pt x="4909646" y="8620263"/>
                    <a:pt x="4909646" y="8620263"/>
                    <a:pt x="4027109" y="8023229"/>
                  </a:cubicBezTo>
                  <a:cubicBezTo>
                    <a:pt x="4027109" y="8023229"/>
                    <a:pt x="4027109" y="8023229"/>
                    <a:pt x="3163349" y="8620263"/>
                  </a:cubicBezTo>
                  <a:cubicBezTo>
                    <a:pt x="3069463" y="8684097"/>
                    <a:pt x="2949287" y="8691607"/>
                    <a:pt x="2847889" y="8639038"/>
                  </a:cubicBezTo>
                  <a:cubicBezTo>
                    <a:pt x="2750247" y="8586469"/>
                    <a:pt x="2686404" y="8503860"/>
                    <a:pt x="2686404" y="8391212"/>
                  </a:cubicBezTo>
                  <a:cubicBezTo>
                    <a:pt x="2686404" y="8391212"/>
                    <a:pt x="2686404" y="8391212"/>
                    <a:pt x="2686404" y="6100701"/>
                  </a:cubicBezTo>
                  <a:cubicBezTo>
                    <a:pt x="2686404" y="5559991"/>
                    <a:pt x="2990598" y="5237066"/>
                    <a:pt x="3170860" y="5131928"/>
                  </a:cubicBezTo>
                  <a:cubicBezTo>
                    <a:pt x="3215926" y="5105644"/>
                    <a:pt x="3268503" y="5090624"/>
                    <a:pt x="3324835" y="5090624"/>
                  </a:cubicBezTo>
                  <a:cubicBezTo>
                    <a:pt x="3324835" y="5090624"/>
                    <a:pt x="3324835" y="5090624"/>
                    <a:pt x="5690785" y="5090624"/>
                  </a:cubicBezTo>
                  <a:cubicBezTo>
                    <a:pt x="5371570" y="5406038"/>
                    <a:pt x="5367814" y="5980543"/>
                    <a:pt x="5367814" y="6280938"/>
                  </a:cubicBezTo>
                  <a:cubicBezTo>
                    <a:pt x="5367814" y="6280938"/>
                    <a:pt x="5367814" y="6280938"/>
                    <a:pt x="6227818" y="6280938"/>
                  </a:cubicBezTo>
                  <a:cubicBezTo>
                    <a:pt x="6227818" y="6280938"/>
                    <a:pt x="6227818" y="6280938"/>
                    <a:pt x="8267042" y="3603669"/>
                  </a:cubicBezTo>
                  <a:close/>
                  <a:moveTo>
                    <a:pt x="6109875" y="128"/>
                  </a:moveTo>
                  <a:cubicBezTo>
                    <a:pt x="6829153" y="-2490"/>
                    <a:pt x="7579192" y="34821"/>
                    <a:pt x="8198796" y="137601"/>
                  </a:cubicBezTo>
                  <a:cubicBezTo>
                    <a:pt x="8705745" y="220201"/>
                    <a:pt x="8739542" y="678257"/>
                    <a:pt x="8578069" y="884757"/>
                  </a:cubicBezTo>
                  <a:cubicBezTo>
                    <a:pt x="8578069" y="884757"/>
                    <a:pt x="6234838" y="3955980"/>
                    <a:pt x="6208552" y="3974753"/>
                  </a:cubicBezTo>
                  <a:cubicBezTo>
                    <a:pt x="6107162" y="4098653"/>
                    <a:pt x="5953199" y="4177498"/>
                    <a:pt x="5780461" y="4177498"/>
                  </a:cubicBezTo>
                  <a:cubicBezTo>
                    <a:pt x="5780461" y="4177498"/>
                    <a:pt x="5780461" y="4177498"/>
                    <a:pt x="2209285" y="4177498"/>
                  </a:cubicBezTo>
                  <a:cubicBezTo>
                    <a:pt x="1818747" y="4177498"/>
                    <a:pt x="970076" y="4545444"/>
                    <a:pt x="1150325" y="5476573"/>
                  </a:cubicBezTo>
                  <a:cubicBezTo>
                    <a:pt x="1217918" y="5825746"/>
                    <a:pt x="1465760" y="6103583"/>
                    <a:pt x="1799971" y="6223729"/>
                  </a:cubicBezTo>
                  <a:cubicBezTo>
                    <a:pt x="1875075" y="6253765"/>
                    <a:pt x="2002751" y="6268783"/>
                    <a:pt x="2085365" y="6280047"/>
                  </a:cubicBezTo>
                  <a:cubicBezTo>
                    <a:pt x="2085365" y="6280047"/>
                    <a:pt x="2085365" y="6280047"/>
                    <a:pt x="2085365" y="7473994"/>
                  </a:cubicBezTo>
                  <a:cubicBezTo>
                    <a:pt x="1582171" y="7440203"/>
                    <a:pt x="335451" y="7004675"/>
                    <a:pt x="53813" y="5720619"/>
                  </a:cubicBezTo>
                  <a:cubicBezTo>
                    <a:pt x="-25046" y="5397728"/>
                    <a:pt x="-13780" y="5056063"/>
                    <a:pt x="65078" y="4729417"/>
                  </a:cubicBezTo>
                  <a:cubicBezTo>
                    <a:pt x="282879" y="3283915"/>
                    <a:pt x="2351982" y="944830"/>
                    <a:pt x="2716235" y="670748"/>
                  </a:cubicBezTo>
                  <a:cubicBezTo>
                    <a:pt x="2960321" y="471756"/>
                    <a:pt x="3234449" y="310311"/>
                    <a:pt x="3516088" y="227711"/>
                  </a:cubicBezTo>
                  <a:cubicBezTo>
                    <a:pt x="3797726" y="119767"/>
                    <a:pt x="4911078" y="4491"/>
                    <a:pt x="6109875" y="128"/>
                  </a:cubicBezTo>
                  <a:close/>
                </a:path>
              </a:pathLst>
            </a:custGeom>
            <a:solidFill>
              <a:srgbClr val="FFC000"/>
            </a:solidFill>
            <a:ln w="9525">
              <a:noFill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>
                <a:latin typeface="+mn-lt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8919" name="组合 26"/>
          <p:cNvGrpSpPr>
            <a:grpSpLocks/>
          </p:cNvGrpSpPr>
          <p:nvPr/>
        </p:nvGrpSpPr>
        <p:grpSpPr bwMode="auto">
          <a:xfrm>
            <a:off x="4495800" y="1951038"/>
            <a:ext cx="4648200" cy="300037"/>
            <a:chOff x="4495799" y="1950966"/>
            <a:chExt cx="4648199" cy="300153"/>
          </a:xfrm>
        </p:grpSpPr>
        <p:sp>
          <p:nvSpPr>
            <p:cNvPr id="22" name="矩形 21"/>
            <p:cNvSpPr/>
            <p:nvPr/>
          </p:nvSpPr>
          <p:spPr>
            <a:xfrm>
              <a:off x="4495799" y="1950966"/>
              <a:ext cx="4648199" cy="273156"/>
            </a:xfrm>
            <a:prstGeom prst="rect">
              <a:avLst/>
            </a:prstGeom>
            <a:solidFill>
              <a:srgbClr val="A1D5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350" noProof="1">
                <a:ea typeface="微软雅黑" panose="020B0503020204020204" pitchFamily="34" charset="-122"/>
              </a:endParaRPr>
            </a:p>
          </p:txBody>
        </p:sp>
        <p:sp>
          <p:nvSpPr>
            <p:cNvPr id="14" name="直角三角形 13"/>
            <p:cNvSpPr/>
            <p:nvPr/>
          </p:nvSpPr>
          <p:spPr>
            <a:xfrm rot="5400000">
              <a:off x="4471135" y="1975630"/>
              <a:ext cx="300153" cy="250825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>
                <a:noFill/>
                <a:ea typeface="微软雅黑" panose="020B0503020204020204" pitchFamily="34" charset="-122"/>
              </a:endParaRPr>
            </a:p>
          </p:txBody>
        </p:sp>
      </p:grpSp>
      <p:sp>
        <p:nvSpPr>
          <p:cNvPr id="28" name="直角三角形 27"/>
          <p:cNvSpPr/>
          <p:nvPr/>
        </p:nvSpPr>
        <p:spPr>
          <a:xfrm rot="16200000">
            <a:off x="4154488" y="5068888"/>
            <a:ext cx="341312" cy="341312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ea typeface="微软雅黑" panose="020B0503020204020204" pitchFamily="34" charset="-122"/>
            </a:endParaRPr>
          </a:p>
        </p:txBody>
      </p:sp>
      <p:sp>
        <p:nvSpPr>
          <p:cNvPr id="38921" name="Text Box 12"/>
          <p:cNvSpPr txBox="1">
            <a:spLocks noChangeArrowheads="1"/>
          </p:cNvSpPr>
          <p:nvPr/>
        </p:nvSpPr>
        <p:spPr bwMode="auto">
          <a:xfrm>
            <a:off x="381000" y="609600"/>
            <a:ext cx="5283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4000" b="1">
                <a:solidFill>
                  <a:srgbClr val="336600"/>
                </a:solidFill>
                <a:latin typeface="楷体" pitchFamily="49" charset="-122"/>
                <a:ea typeface="楷体" pitchFamily="49" charset="-122"/>
              </a:rPr>
              <a:t>2020</a:t>
            </a:r>
            <a:r>
              <a:rPr lang="zh-CN" altLang="en-US" sz="4000" b="1">
                <a:solidFill>
                  <a:srgbClr val="336600"/>
                </a:solidFill>
                <a:latin typeface="楷体" pitchFamily="49" charset="-122"/>
                <a:ea typeface="楷体" pitchFamily="49" charset="-122"/>
              </a:rPr>
              <a:t>年中考物理总复习</a:t>
            </a:r>
            <a:endParaRPr lang="zh-CN" altLang="en-US">
              <a:solidFill>
                <a:srgbClr val="33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2"/>
          <p:cNvSpPr txBox="1">
            <a:spLocks noChangeArrowheads="1"/>
          </p:cNvSpPr>
          <p:nvPr/>
        </p:nvSpPr>
        <p:spPr bwMode="auto">
          <a:xfrm>
            <a:off x="868363" y="25400"/>
            <a:ext cx="4541837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ACEF"/>
                </a:solidFill>
                <a:ea typeface="微软雅黑" pitchFamily="34" charset="-122"/>
              </a:rPr>
              <a:t>优化提升</a:t>
            </a:r>
          </a:p>
        </p:txBody>
      </p:sp>
      <p:sp>
        <p:nvSpPr>
          <p:cNvPr id="6" name="文本框 2"/>
          <p:cNvSpPr txBox="1">
            <a:spLocks noChangeArrowheads="1"/>
          </p:cNvSpPr>
          <p:nvPr/>
        </p:nvSpPr>
        <p:spPr bwMode="auto">
          <a:xfrm>
            <a:off x="304800" y="1295400"/>
            <a:ext cx="838200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5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．请在图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12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中画出光线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AO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的折射光线和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BC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的入射光线。</a:t>
            </a:r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zh-CN" altLang="en-US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6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．如图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13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所示，光源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S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发出的一束光经墙上的平面镜反射后，射入游泳池中。请画出它经平面镜发生反射及进入水中发生折射的光路图。</a:t>
            </a:r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pic>
        <p:nvPicPr>
          <p:cNvPr id="48131" name="Picture 2"/>
          <p:cNvPicPr>
            <a:picLocks noChangeAspect="1" noChangeArrowheads="1"/>
          </p:cNvPicPr>
          <p:nvPr/>
        </p:nvPicPr>
        <p:blipFill>
          <a:blip r:embed="rId2"/>
          <a:srcRect b="19667"/>
          <a:stretch>
            <a:fillRect/>
          </a:stretch>
        </p:blipFill>
        <p:spPr bwMode="auto">
          <a:xfrm>
            <a:off x="923925" y="2362200"/>
            <a:ext cx="32670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2" name="Picture 3"/>
          <p:cNvPicPr>
            <a:picLocks noChangeAspect="1" noChangeArrowheads="1"/>
          </p:cNvPicPr>
          <p:nvPr/>
        </p:nvPicPr>
        <p:blipFill>
          <a:blip r:embed="rId3"/>
          <a:srcRect b="12019"/>
          <a:stretch>
            <a:fillRect/>
          </a:stretch>
        </p:blipFill>
        <p:spPr bwMode="auto">
          <a:xfrm>
            <a:off x="4953000" y="2271713"/>
            <a:ext cx="2590800" cy="211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3925" y="2352675"/>
            <a:ext cx="3267075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00600" y="2271713"/>
            <a:ext cx="2541588" cy="2427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2"/>
          <p:cNvSpPr txBox="1">
            <a:spLocks noChangeArrowheads="1"/>
          </p:cNvSpPr>
          <p:nvPr/>
        </p:nvSpPr>
        <p:spPr bwMode="auto">
          <a:xfrm>
            <a:off x="868363" y="25400"/>
            <a:ext cx="4541837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ACEF"/>
                </a:solidFill>
                <a:ea typeface="微软雅黑" pitchFamily="34" charset="-122"/>
              </a:rPr>
              <a:t>优化提升</a:t>
            </a:r>
          </a:p>
        </p:txBody>
      </p:sp>
      <p:sp>
        <p:nvSpPr>
          <p:cNvPr id="6" name="文本框 2"/>
          <p:cNvSpPr txBox="1">
            <a:spLocks noChangeArrowheads="1"/>
          </p:cNvSpPr>
          <p:nvPr/>
        </p:nvSpPr>
        <p:spPr bwMode="auto">
          <a:xfrm>
            <a:off x="304800" y="1295400"/>
            <a:ext cx="83820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7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(2019·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山西省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如图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14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甲所示，家用小轿车的前挡风玻璃都是斜的，这样可以保证夜间行车时，车内景物通过挡风玻璃所成的像，成在司机前面斜上方避免干扰司机视线，保证驾驶安全。请你在图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14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乙中画出司机眼睛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B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点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通过挡风玻璃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MN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看到车内装饰物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A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点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的像的光路图。</a:t>
            </a:r>
          </a:p>
        </p:txBody>
      </p:sp>
      <p:pic>
        <p:nvPicPr>
          <p:cNvPr id="49155" name="Picture 2" descr="C:\Documents and Settings\Administrator\桌面\2020中考解读·物理终PAI\PAI\正文pai\Y143.t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2298700" y="4291013"/>
            <a:ext cx="4394200" cy="212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 descr="C:\Documents and Settings\Administrator\桌面\2020中考解读·物理终PAI\PAI\答案pai\Y301.TIF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4800600" y="4191000"/>
            <a:ext cx="1897063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2"/>
          <p:cNvSpPr txBox="1">
            <a:spLocks noChangeArrowheads="1"/>
          </p:cNvSpPr>
          <p:nvPr/>
        </p:nvSpPr>
        <p:spPr bwMode="auto">
          <a:xfrm>
            <a:off x="868363" y="25400"/>
            <a:ext cx="4541837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ACEF"/>
                </a:solidFill>
                <a:ea typeface="微软雅黑" pitchFamily="34" charset="-122"/>
              </a:rPr>
              <a:t>优化提升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04800" y="1143000"/>
            <a:ext cx="838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>
                <a:latin typeface="微软雅黑" pitchFamily="34" charset="-122"/>
                <a:ea typeface="微软雅黑" pitchFamily="34" charset="-122"/>
              </a:rPr>
              <a:t>二、电和磁作图</a:t>
            </a:r>
            <a:endParaRPr lang="en-US" altLang="zh-CN" sz="2800" b="1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文本框 2"/>
          <p:cNvSpPr txBox="1">
            <a:spLocks noChangeArrowheads="1"/>
          </p:cNvSpPr>
          <p:nvPr/>
        </p:nvSpPr>
        <p:spPr bwMode="auto">
          <a:xfrm>
            <a:off x="304800" y="1676400"/>
            <a:ext cx="83820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8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．如图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15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所示，根据通电螺线管的“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S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、 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N”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极，判断并标出电源“＋、－”极和静止的小磁针的“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S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、 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N”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极。</a:t>
            </a: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9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(2019·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桂林市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为使电路正常工作，请在图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16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中恰当位置填入电流表或电压表。</a:t>
            </a:r>
          </a:p>
        </p:txBody>
      </p:sp>
      <p:pic>
        <p:nvPicPr>
          <p:cNvPr id="50180" name="Picture 2" descr="C:\Documents and Settings\Administrator\桌面\2020中考解读·物理终PAI\PAI\正文pai\18H-116.T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143000" y="3276600"/>
            <a:ext cx="3081338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1" name="Picture 3" descr="C:\Documents and Settings\Administrator\桌面\2020中考解读·物理终PAI\PAI\正文pai\Y144.tif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5105400" y="2819400"/>
            <a:ext cx="2951163" cy="216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组合 7"/>
          <p:cNvGrpSpPr>
            <a:grpSpLocks/>
          </p:cNvGrpSpPr>
          <p:nvPr/>
        </p:nvGrpSpPr>
        <p:grpSpPr bwMode="auto">
          <a:xfrm>
            <a:off x="1412875" y="3001963"/>
            <a:ext cx="2759075" cy="1951037"/>
            <a:chOff x="1412557" y="3001433"/>
            <a:chExt cx="2760129" cy="1951567"/>
          </a:xfrm>
        </p:grpSpPr>
        <p:sp>
          <p:nvSpPr>
            <p:cNvPr id="50186" name="TextBox 6"/>
            <p:cNvSpPr txBox="1">
              <a:spLocks noChangeArrowheads="1"/>
            </p:cNvSpPr>
            <p:nvPr/>
          </p:nvSpPr>
          <p:spPr bwMode="auto">
            <a:xfrm>
              <a:off x="2971800" y="3001433"/>
              <a:ext cx="407484" cy="579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2400">
                  <a:solidFill>
                    <a:srgbClr val="FF0000"/>
                  </a:solidFill>
                  <a:latin typeface="Times New Roman" pitchFamily="18" charset="0"/>
                  <a:ea typeface="微软雅黑" pitchFamily="34" charset="-122"/>
                </a:rPr>
                <a:t>N</a:t>
              </a:r>
              <a:endParaRPr lang="zh-CN" altLang="en-US" sz="240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</a:endParaRPr>
            </a:p>
          </p:txBody>
        </p:sp>
        <p:sp>
          <p:nvSpPr>
            <p:cNvPr id="50187" name="TextBox 10"/>
            <p:cNvSpPr txBox="1">
              <a:spLocks noChangeArrowheads="1"/>
            </p:cNvSpPr>
            <p:nvPr/>
          </p:nvSpPr>
          <p:spPr bwMode="auto">
            <a:xfrm>
              <a:off x="3816498" y="3048000"/>
              <a:ext cx="356188" cy="579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2400">
                  <a:solidFill>
                    <a:srgbClr val="FF0000"/>
                  </a:solidFill>
                  <a:latin typeface="Times New Roman" pitchFamily="18" charset="0"/>
                  <a:ea typeface="微软雅黑" pitchFamily="34" charset="-122"/>
                </a:rPr>
                <a:t>S</a:t>
              </a:r>
              <a:endParaRPr lang="zh-CN" altLang="en-US" sz="240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412557" y="4392461"/>
              <a:ext cx="492313" cy="56053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  <a:spcBef>
                  <a:spcPts val="0"/>
                </a:spcBef>
                <a:defRPr/>
              </a:pPr>
              <a:r>
                <a:rPr lang="zh-CN" altLang="en-US" sz="2400" dirty="0">
                  <a:solidFill>
                    <a:srgbClr val="FF0000"/>
                  </a:solidFill>
                  <a:latin typeface="+mn-ea"/>
                  <a:ea typeface="+mn-ea"/>
                </a:rPr>
                <a:t>－</a:t>
              </a:r>
            </a:p>
          </p:txBody>
        </p:sp>
        <p:sp>
          <p:nvSpPr>
            <p:cNvPr id="50189" name="TextBox 12"/>
            <p:cNvSpPr txBox="1">
              <a:spLocks noChangeArrowheads="1"/>
            </p:cNvSpPr>
            <p:nvPr/>
          </p:nvSpPr>
          <p:spPr bwMode="auto">
            <a:xfrm>
              <a:off x="2254365" y="4343400"/>
              <a:ext cx="357790" cy="579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2400">
                  <a:solidFill>
                    <a:srgbClr val="FF0000"/>
                  </a:solidFill>
                  <a:latin typeface="Times New Roman" pitchFamily="18" charset="0"/>
                  <a:ea typeface="微软雅黑" pitchFamily="34" charset="-122"/>
                </a:rPr>
                <a:t>+</a:t>
              </a:r>
              <a:endParaRPr lang="zh-CN" altLang="en-US" sz="240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</a:endParaRPr>
            </a:p>
          </p:txBody>
        </p:sp>
      </p:grpSp>
      <p:grpSp>
        <p:nvGrpSpPr>
          <p:cNvPr id="9" name="组合 8"/>
          <p:cNvGrpSpPr>
            <a:grpSpLocks/>
          </p:cNvGrpSpPr>
          <p:nvPr/>
        </p:nvGrpSpPr>
        <p:grpSpPr bwMode="auto">
          <a:xfrm>
            <a:off x="5791200" y="3429000"/>
            <a:ext cx="2228850" cy="579438"/>
            <a:chOff x="5791200" y="3428999"/>
            <a:chExt cx="2228263" cy="579968"/>
          </a:xfrm>
        </p:grpSpPr>
        <p:sp>
          <p:nvSpPr>
            <p:cNvPr id="50184" name="TextBox 14"/>
            <p:cNvSpPr txBox="1">
              <a:spLocks noChangeArrowheads="1"/>
            </p:cNvSpPr>
            <p:nvPr/>
          </p:nvSpPr>
          <p:spPr bwMode="auto">
            <a:xfrm>
              <a:off x="5791200" y="3429000"/>
              <a:ext cx="407484" cy="579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2400">
                  <a:solidFill>
                    <a:srgbClr val="FF0000"/>
                  </a:solidFill>
                  <a:latin typeface="Times New Roman" pitchFamily="18" charset="0"/>
                  <a:ea typeface="微软雅黑" pitchFamily="34" charset="-122"/>
                </a:rPr>
                <a:t>V</a:t>
              </a:r>
              <a:endParaRPr lang="zh-CN" altLang="en-US" sz="240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</a:endParaRPr>
            </a:p>
          </p:txBody>
        </p:sp>
        <p:sp>
          <p:nvSpPr>
            <p:cNvPr id="50185" name="TextBox 15"/>
            <p:cNvSpPr txBox="1">
              <a:spLocks noChangeArrowheads="1"/>
            </p:cNvSpPr>
            <p:nvPr/>
          </p:nvSpPr>
          <p:spPr bwMode="auto">
            <a:xfrm>
              <a:off x="7611979" y="3428999"/>
              <a:ext cx="407484" cy="579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2400">
                  <a:solidFill>
                    <a:srgbClr val="FF0000"/>
                  </a:solidFill>
                  <a:latin typeface="Times New Roman" pitchFamily="18" charset="0"/>
                  <a:ea typeface="微软雅黑" pitchFamily="34" charset="-122"/>
                </a:rPr>
                <a:t>A</a:t>
              </a:r>
              <a:endParaRPr lang="zh-CN" altLang="en-US" sz="240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2"/>
          <p:cNvSpPr txBox="1">
            <a:spLocks noChangeArrowheads="1"/>
          </p:cNvSpPr>
          <p:nvPr/>
        </p:nvSpPr>
        <p:spPr bwMode="auto">
          <a:xfrm>
            <a:off x="868363" y="25400"/>
            <a:ext cx="4541837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ACEF"/>
                </a:solidFill>
                <a:ea typeface="微软雅黑" pitchFamily="34" charset="-122"/>
              </a:rPr>
              <a:t>优化提升</a:t>
            </a:r>
          </a:p>
        </p:txBody>
      </p:sp>
      <p:sp>
        <p:nvSpPr>
          <p:cNvPr id="6" name="文本框 2"/>
          <p:cNvSpPr txBox="1">
            <a:spLocks noChangeArrowheads="1"/>
          </p:cNvSpPr>
          <p:nvPr/>
        </p:nvSpPr>
        <p:spPr bwMode="auto">
          <a:xfrm>
            <a:off x="304800" y="1295400"/>
            <a:ext cx="83820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10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(2019·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本溪市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桌面上放置一个通电螺线管和指南龟，指南龟内部装有条形磁体，当通电螺线管的开关断开时，指南龟龟尾指向地理南极，当开关闭合后，指南龟转动到如图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17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所示的位置静止，请在图中标出：</a:t>
            </a:r>
          </a:p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(1)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通电螺线管右端的极性。</a:t>
            </a:r>
          </a:p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(2)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磁感线方向。</a:t>
            </a:r>
          </a:p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(3)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电源左端的极性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用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“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＋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”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或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“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”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表示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。</a:t>
            </a:r>
          </a:p>
        </p:txBody>
      </p:sp>
      <p:pic>
        <p:nvPicPr>
          <p:cNvPr id="51203" name="Picture 2" descr="C:\Documents and Settings\Administrator\桌面\2020中考解读·物理终PAI\PAI\正文pai\Y145.T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2209800" y="4859338"/>
            <a:ext cx="4359275" cy="187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组合 8"/>
          <p:cNvGrpSpPr>
            <a:grpSpLocks/>
          </p:cNvGrpSpPr>
          <p:nvPr/>
        </p:nvGrpSpPr>
        <p:grpSpPr bwMode="auto">
          <a:xfrm>
            <a:off x="4537075" y="4859338"/>
            <a:ext cx="2032000" cy="1998662"/>
            <a:chOff x="4536757" y="4858893"/>
            <a:chExt cx="2031539" cy="1999107"/>
          </a:xfrm>
        </p:grpSpPr>
        <p:sp>
          <p:nvSpPr>
            <p:cNvPr id="51205" name="TextBox 6"/>
            <p:cNvSpPr txBox="1">
              <a:spLocks noChangeArrowheads="1"/>
            </p:cNvSpPr>
            <p:nvPr/>
          </p:nvSpPr>
          <p:spPr bwMode="auto">
            <a:xfrm>
              <a:off x="6212108" y="5105400"/>
              <a:ext cx="356188" cy="579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2400">
                  <a:solidFill>
                    <a:srgbClr val="FF0000"/>
                  </a:solidFill>
                  <a:latin typeface="Times New Roman" pitchFamily="18" charset="0"/>
                  <a:ea typeface="微软雅黑" pitchFamily="34" charset="-122"/>
                </a:rPr>
                <a:t>S</a:t>
              </a:r>
              <a:endParaRPr lang="zh-CN" altLang="en-US" sz="2400">
                <a:solidFill>
                  <a:srgbClr val="FF0000"/>
                </a:solidFill>
                <a:latin typeface="Times New Roman" pitchFamily="18" charset="0"/>
                <a:ea typeface="微软雅黑" pitchFamily="34" charset="-122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536757" y="6297488"/>
              <a:ext cx="492013" cy="56051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  <a:spcBef>
                  <a:spcPts val="0"/>
                </a:spcBef>
                <a:defRPr/>
              </a:pPr>
              <a:r>
                <a:rPr lang="zh-CN" altLang="en-US" sz="2400" dirty="0">
                  <a:solidFill>
                    <a:srgbClr val="FF0000"/>
                  </a:solidFill>
                  <a:latin typeface="+mn-ea"/>
                  <a:ea typeface="+mn-ea"/>
                </a:rPr>
                <a:t>－</a:t>
              </a:r>
            </a:p>
          </p:txBody>
        </p:sp>
        <p:cxnSp>
          <p:nvCxnSpPr>
            <p:cNvPr id="5" name="直接箭头连接符 4"/>
            <p:cNvCxnSpPr/>
            <p:nvPr/>
          </p:nvCxnSpPr>
          <p:spPr>
            <a:xfrm>
              <a:off x="5104953" y="4858893"/>
              <a:ext cx="228548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2"/>
          <p:cNvSpPr txBox="1">
            <a:spLocks noChangeArrowheads="1"/>
          </p:cNvSpPr>
          <p:nvPr/>
        </p:nvSpPr>
        <p:spPr bwMode="auto">
          <a:xfrm>
            <a:off x="868363" y="25400"/>
            <a:ext cx="4541837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ACEF"/>
                </a:solidFill>
                <a:ea typeface="微软雅黑" pitchFamily="34" charset="-122"/>
              </a:rPr>
              <a:t>优化提升</a:t>
            </a:r>
          </a:p>
        </p:txBody>
      </p:sp>
      <p:sp>
        <p:nvSpPr>
          <p:cNvPr id="6" name="文本框 2"/>
          <p:cNvSpPr txBox="1">
            <a:spLocks noChangeArrowheads="1"/>
          </p:cNvSpPr>
          <p:nvPr/>
        </p:nvSpPr>
        <p:spPr bwMode="auto">
          <a:xfrm>
            <a:off x="304800" y="1066800"/>
            <a:ext cx="83820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11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(2019·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盘锦市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18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甲是家庭电路中常用的一个由两孔插座、三孔插座和开关组合而成的元件。图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18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乙方框内是其内部示意图，“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    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”代表接线柱。请将图乙电路连接完整。要求：符合安全用电原则，开关只控制灯泡，方框内导线只允许连在接线柱上。</a:t>
            </a:r>
          </a:p>
        </p:txBody>
      </p:sp>
      <p:pic>
        <p:nvPicPr>
          <p:cNvPr id="52227" name="Picture 2" descr="C:\Documents and Settings\Administrator\桌面\2020中考解读·物理终PAI\PAI\正文pai\Y146A.T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6129338" y="2057400"/>
            <a:ext cx="271462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28" name="Picture 3" descr="C:\Documents and Settings\Administrator\桌面\2020中考解读·物理终PAI\PAI\正文pai\Y146.TIF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1666875" y="3581400"/>
            <a:ext cx="597217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7" name="组合 26"/>
          <p:cNvGrpSpPr>
            <a:grpSpLocks/>
          </p:cNvGrpSpPr>
          <p:nvPr/>
        </p:nvGrpSpPr>
        <p:grpSpPr bwMode="auto">
          <a:xfrm>
            <a:off x="3924300" y="3657600"/>
            <a:ext cx="2819400" cy="1981200"/>
            <a:chOff x="3924300" y="3657600"/>
            <a:chExt cx="2819400" cy="1981200"/>
          </a:xfrm>
        </p:grpSpPr>
        <p:cxnSp>
          <p:nvCxnSpPr>
            <p:cNvPr id="7" name="直接连接符 6"/>
            <p:cNvCxnSpPr/>
            <p:nvPr/>
          </p:nvCxnSpPr>
          <p:spPr>
            <a:xfrm flipV="1">
              <a:off x="3962400" y="4038600"/>
              <a:ext cx="0" cy="8382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 flipV="1">
              <a:off x="4138613" y="4343400"/>
              <a:ext cx="0" cy="12954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flipV="1">
              <a:off x="4343400" y="3657600"/>
              <a:ext cx="0" cy="12954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/>
          </p:nvCxnSpPr>
          <p:spPr>
            <a:xfrm flipV="1">
              <a:off x="5334000" y="3657600"/>
              <a:ext cx="0" cy="12954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flipV="1">
              <a:off x="6705600" y="4038600"/>
              <a:ext cx="0" cy="9906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/>
            <p:nvPr/>
          </p:nvCxnSpPr>
          <p:spPr>
            <a:xfrm flipV="1">
              <a:off x="5562600" y="4457700"/>
              <a:ext cx="0" cy="11811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5334000" y="5638800"/>
              <a:ext cx="2286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>
              <a:off x="5562600" y="4457700"/>
              <a:ext cx="762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 flipV="1">
              <a:off x="6324600" y="4457700"/>
              <a:ext cx="0" cy="1905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椭圆 32"/>
            <p:cNvSpPr/>
            <p:nvPr/>
          </p:nvSpPr>
          <p:spPr>
            <a:xfrm>
              <a:off x="3924300" y="39624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34" name="椭圆 33"/>
            <p:cNvSpPr/>
            <p:nvPr/>
          </p:nvSpPr>
          <p:spPr>
            <a:xfrm>
              <a:off x="4100513" y="43053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35" name="椭圆 34"/>
            <p:cNvSpPr/>
            <p:nvPr/>
          </p:nvSpPr>
          <p:spPr>
            <a:xfrm>
              <a:off x="4305300" y="36576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36" name="椭圆 35"/>
            <p:cNvSpPr/>
            <p:nvPr/>
          </p:nvSpPr>
          <p:spPr>
            <a:xfrm>
              <a:off x="5295900" y="3662363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37" name="椭圆 36"/>
            <p:cNvSpPr/>
            <p:nvPr/>
          </p:nvSpPr>
          <p:spPr>
            <a:xfrm>
              <a:off x="6667500" y="40005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2"/>
          <p:cNvSpPr txBox="1">
            <a:spLocks noChangeArrowheads="1"/>
          </p:cNvSpPr>
          <p:nvPr/>
        </p:nvSpPr>
        <p:spPr bwMode="auto">
          <a:xfrm>
            <a:off x="868363" y="25400"/>
            <a:ext cx="4541837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ACEF"/>
                </a:solidFill>
                <a:ea typeface="微软雅黑" pitchFamily="34" charset="-122"/>
              </a:rPr>
              <a:t>优化提升</a:t>
            </a:r>
          </a:p>
        </p:txBody>
      </p:sp>
      <p:sp>
        <p:nvSpPr>
          <p:cNvPr id="6" name="文本框 2"/>
          <p:cNvSpPr txBox="1">
            <a:spLocks noChangeArrowheads="1"/>
          </p:cNvSpPr>
          <p:nvPr/>
        </p:nvSpPr>
        <p:spPr bwMode="auto">
          <a:xfrm>
            <a:off x="304800" y="1066800"/>
            <a:ext cx="83820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12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．如图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19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是简易手动交通信号灯模拟电路的一部分，请补画一根导线，使开关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S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接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时，只有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L</a:t>
            </a:r>
            <a:r>
              <a:rPr lang="en-US" altLang="zh-CN" sz="28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、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L</a:t>
            </a:r>
            <a:r>
              <a:rPr lang="en-US" altLang="zh-CN" sz="28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亮，开关接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时，只有灯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L</a:t>
            </a:r>
            <a:r>
              <a:rPr lang="en-US" altLang="zh-CN" sz="28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、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L</a:t>
            </a:r>
            <a:r>
              <a:rPr lang="en-US" altLang="zh-CN" sz="28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4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亮。</a:t>
            </a:r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zh-CN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(2019·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无锡市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请在图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20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中的电路图中补画一根导线，使卧室灯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L</a:t>
            </a:r>
            <a:r>
              <a:rPr lang="en-US" altLang="zh-CN" sz="28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和客厅灯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L</a:t>
            </a:r>
            <a:r>
              <a:rPr lang="en-US" altLang="zh-CN" sz="28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都能独立工作。</a:t>
            </a:r>
          </a:p>
        </p:txBody>
      </p:sp>
      <p:pic>
        <p:nvPicPr>
          <p:cNvPr id="53251" name="Picture 2" descr="C:\Documents and Settings\Administrator\桌面\2020中考解读·物理终PAI\PAI\正文pai\18H-117.T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179513" y="2743200"/>
            <a:ext cx="221297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2" name="Picture 3" descr="C:\Documents and Settings\Administrator\桌面\2020中考解读·物理终PAI\PAI\正文pai\Y147.TIF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4495800" y="2984500"/>
            <a:ext cx="2790825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" name="组合 13"/>
          <p:cNvGrpSpPr>
            <a:grpSpLocks/>
          </p:cNvGrpSpPr>
          <p:nvPr/>
        </p:nvGrpSpPr>
        <p:grpSpPr bwMode="auto">
          <a:xfrm>
            <a:off x="1179513" y="4114800"/>
            <a:ext cx="1106487" cy="663575"/>
            <a:chOff x="1179513" y="4114800"/>
            <a:chExt cx="1106696" cy="662821"/>
          </a:xfrm>
        </p:grpSpPr>
        <p:cxnSp>
          <p:nvCxnSpPr>
            <p:cNvPr id="25" name="直接连接符 24"/>
            <p:cNvCxnSpPr/>
            <p:nvPr/>
          </p:nvCxnSpPr>
          <p:spPr>
            <a:xfrm>
              <a:off x="1179513" y="4114800"/>
              <a:ext cx="1106696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 flipH="1">
              <a:off x="1181100" y="4114800"/>
              <a:ext cx="3176" cy="662821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组合 19"/>
          <p:cNvGrpSpPr>
            <a:grpSpLocks/>
          </p:cNvGrpSpPr>
          <p:nvPr/>
        </p:nvGrpSpPr>
        <p:grpSpPr bwMode="auto">
          <a:xfrm>
            <a:off x="6129338" y="3340100"/>
            <a:ext cx="1071562" cy="1781175"/>
            <a:chOff x="6129337" y="3340861"/>
            <a:chExt cx="1071563" cy="1780558"/>
          </a:xfrm>
        </p:grpSpPr>
        <p:cxnSp>
          <p:nvCxnSpPr>
            <p:cNvPr id="28" name="直接连接符 27"/>
            <p:cNvCxnSpPr/>
            <p:nvPr/>
          </p:nvCxnSpPr>
          <p:spPr>
            <a:xfrm>
              <a:off x="6180137" y="5121419"/>
              <a:ext cx="98266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>
              <a:off x="6180137" y="4434270"/>
              <a:ext cx="0" cy="687149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>
              <a:off x="7162800" y="3378948"/>
              <a:ext cx="0" cy="1742471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椭圆 37"/>
            <p:cNvSpPr/>
            <p:nvPr/>
          </p:nvSpPr>
          <p:spPr>
            <a:xfrm>
              <a:off x="6129337" y="4419987"/>
              <a:ext cx="76200" cy="7617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39" name="椭圆 38"/>
            <p:cNvSpPr/>
            <p:nvPr/>
          </p:nvSpPr>
          <p:spPr>
            <a:xfrm>
              <a:off x="7124700" y="3340861"/>
              <a:ext cx="76200" cy="7617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2"/>
          <p:cNvSpPr txBox="1">
            <a:spLocks noChangeArrowheads="1"/>
          </p:cNvSpPr>
          <p:nvPr/>
        </p:nvSpPr>
        <p:spPr bwMode="auto">
          <a:xfrm>
            <a:off x="868363" y="25400"/>
            <a:ext cx="4541837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ACEF"/>
                </a:solidFill>
                <a:ea typeface="微软雅黑" pitchFamily="34" charset="-122"/>
              </a:rPr>
              <a:t>优化提升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04800" y="1143000"/>
            <a:ext cx="838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>
                <a:latin typeface="微软雅黑" pitchFamily="34" charset="-122"/>
                <a:ea typeface="微软雅黑" pitchFamily="34" charset="-122"/>
              </a:rPr>
              <a:t>三、力学作图</a:t>
            </a:r>
            <a:endParaRPr lang="en-US" altLang="zh-CN" sz="2800" b="1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文本框 2"/>
          <p:cNvSpPr txBox="1">
            <a:spLocks noChangeArrowheads="1"/>
          </p:cNvSpPr>
          <p:nvPr/>
        </p:nvSpPr>
        <p:spPr bwMode="auto">
          <a:xfrm>
            <a:off x="304800" y="1676400"/>
            <a:ext cx="838200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14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．踢出去的足球在操场上慢慢滚动后停下来，请在图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21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中画出在操场上向左滚动的足球受力的示意图。</a:t>
            </a: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15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(2019·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云南省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请在图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22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中画出细线悬挂的小球摆动到图示位置时受到的力的示意图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不考虑空气阻力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。</a:t>
            </a:r>
          </a:p>
        </p:txBody>
      </p:sp>
      <p:pic>
        <p:nvPicPr>
          <p:cNvPr id="54276" name="Picture 2" descr="C:\Documents and Settings\Administrator\桌面\2020中考解读·物理终PAI\PAI\正文pai\18H-118.T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754188" y="2989263"/>
            <a:ext cx="1009650" cy="127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7" name="Picture 3" descr="C:\Documents and Settings\Administrator\桌面\2020中考解读·物理终PAI\PAI\正文pai\Y148.TIF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5751513" y="2995613"/>
            <a:ext cx="11303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 descr="C:\Documents and Settings\Administrator\桌面\2020中考解读·物理终PAI\PAI\答案pai\18da-014.TIF"/>
          <p:cNvPicPr>
            <a:picLocks noChangeAspect="1" noChangeArrowheads="1"/>
          </p:cNvPicPr>
          <p:nvPr/>
        </p:nvPicPr>
        <p:blipFill>
          <a:blip r:embed="rId6" r:link="rId7"/>
          <a:srcRect/>
          <a:stretch>
            <a:fillRect/>
          </a:stretch>
        </p:blipFill>
        <p:spPr bwMode="auto">
          <a:xfrm>
            <a:off x="1703388" y="2684463"/>
            <a:ext cx="1309687" cy="225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 descr="C:\Documents and Settings\Administrator\桌面\2020中考解读·物理终PAI\PAI\答案pai\Y306.TIF"/>
          <p:cNvPicPr>
            <a:picLocks noChangeAspect="1" noChangeArrowheads="1"/>
          </p:cNvPicPr>
          <p:nvPr/>
        </p:nvPicPr>
        <p:blipFill>
          <a:blip r:embed="rId8" r:link="rId9"/>
          <a:srcRect/>
          <a:stretch>
            <a:fillRect/>
          </a:stretch>
        </p:blipFill>
        <p:spPr bwMode="auto">
          <a:xfrm>
            <a:off x="5715000" y="2970213"/>
            <a:ext cx="1295400" cy="167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2"/>
          <p:cNvSpPr txBox="1">
            <a:spLocks noChangeArrowheads="1"/>
          </p:cNvSpPr>
          <p:nvPr/>
        </p:nvSpPr>
        <p:spPr bwMode="auto">
          <a:xfrm>
            <a:off x="868363" y="25400"/>
            <a:ext cx="4541837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ACEF"/>
                </a:solidFill>
                <a:ea typeface="微软雅黑" pitchFamily="34" charset="-122"/>
              </a:rPr>
              <a:t>优化提升</a:t>
            </a:r>
          </a:p>
        </p:txBody>
      </p:sp>
      <p:sp>
        <p:nvSpPr>
          <p:cNvPr id="6" name="文本框 2"/>
          <p:cNvSpPr txBox="1">
            <a:spLocks noChangeArrowheads="1"/>
          </p:cNvSpPr>
          <p:nvPr/>
        </p:nvSpPr>
        <p:spPr bwMode="auto">
          <a:xfrm>
            <a:off x="304800" y="990600"/>
            <a:ext cx="83820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16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(2019·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铁岭市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如图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甲所示是一种鸡蛋开壳器，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AOB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相当于一个杠杆。图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乙为其简化的示意图，图中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O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点为支点，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en-US" altLang="zh-CN" sz="28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为给鸡蛋开壳时杠杆所受阻力。请在图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乙中画出：</a:t>
            </a:r>
          </a:p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(1)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给鸡蛋开壳时作用在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A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点的最小动力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en-US" altLang="zh-CN" sz="28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及其动力臂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l</a:t>
            </a:r>
            <a:r>
              <a:rPr lang="en-US" altLang="zh-CN" sz="28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。</a:t>
            </a:r>
          </a:p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(2)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阻力臂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l</a:t>
            </a:r>
            <a:r>
              <a:rPr lang="en-US" altLang="zh-CN" sz="2800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。</a:t>
            </a:r>
          </a:p>
        </p:txBody>
      </p:sp>
      <p:pic>
        <p:nvPicPr>
          <p:cNvPr id="55299" name="Picture 2" descr="C:\Documents and Settings\Administrator\桌面\2020中考解读·物理终PAI\PAI\正文pai\Y149.TIF"/>
          <p:cNvPicPr>
            <a:picLocks noChangeAspect="1" noChangeArrowheads="1"/>
          </p:cNvPicPr>
          <p:nvPr/>
        </p:nvPicPr>
        <p:blipFill>
          <a:blip r:embed="rId2" r:link="rId3"/>
          <a:srcRect r="37079"/>
          <a:stretch>
            <a:fillRect/>
          </a:stretch>
        </p:blipFill>
        <p:spPr bwMode="auto">
          <a:xfrm>
            <a:off x="1384300" y="4098925"/>
            <a:ext cx="2501900" cy="251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00" name="Picture 2" descr="C:\Documents and Settings\Administrator\桌面\2020中考解读·物理终PAI\PAI\正文pai\Y149.TIF"/>
          <p:cNvPicPr>
            <a:picLocks noChangeAspect="1" noChangeArrowheads="1"/>
          </p:cNvPicPr>
          <p:nvPr/>
        </p:nvPicPr>
        <p:blipFill>
          <a:blip r:embed="rId2" r:link="rId3"/>
          <a:srcRect l="62625"/>
          <a:stretch>
            <a:fillRect/>
          </a:stretch>
        </p:blipFill>
        <p:spPr bwMode="auto">
          <a:xfrm>
            <a:off x="6096000" y="4098925"/>
            <a:ext cx="1485900" cy="251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 descr="C:\Documents and Settings\Administrator\桌面\2020中考解读·物理终PAI\PAI\答案pai\Y307.TIF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5767388" y="4267200"/>
            <a:ext cx="2527300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2"/>
          <p:cNvSpPr txBox="1">
            <a:spLocks noChangeArrowheads="1"/>
          </p:cNvSpPr>
          <p:nvPr/>
        </p:nvSpPr>
        <p:spPr bwMode="auto">
          <a:xfrm>
            <a:off x="868363" y="25400"/>
            <a:ext cx="4541837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ACEF"/>
                </a:solidFill>
                <a:ea typeface="微软雅黑" pitchFamily="34" charset="-122"/>
              </a:rPr>
              <a:t>优化提升</a:t>
            </a:r>
          </a:p>
        </p:txBody>
      </p:sp>
      <p:sp>
        <p:nvSpPr>
          <p:cNvPr id="6" name="文本框 2"/>
          <p:cNvSpPr txBox="1">
            <a:spLocks noChangeArrowheads="1"/>
          </p:cNvSpPr>
          <p:nvPr/>
        </p:nvSpPr>
        <p:spPr bwMode="auto">
          <a:xfrm>
            <a:off x="304800" y="990600"/>
            <a:ext cx="8382000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17.(2019·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贵港市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用手把小球压在弹簧上，弹簧被压缩到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A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点，松手后小球向上运动，如图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24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所示。请在图中画出小球离开弹簧后所受到的力的示意图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O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为小球的重心，空气对小球的作用力忽略不计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。</a:t>
            </a: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18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．如图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25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所示，物块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A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与平板小车一起在水平桌面上向右匀速运动，当小车突然静止时，木块随即在小车的平板上滑行，画出木块滑行过程中受力的示意图。</a:t>
            </a:r>
          </a:p>
        </p:txBody>
      </p:sp>
      <p:pic>
        <p:nvPicPr>
          <p:cNvPr id="56323" name="Picture 2" descr="C:\Documents and Settings\Administrator\桌面\2020中考解读·物理终PAI\PAI\正文pai\y150.T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117600" y="2997200"/>
            <a:ext cx="939800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4" name="Picture 3" descr="C:\Documents and Settings\Administrator\桌面\2020中考解读·物理终PAI\PAI\正文pai\4-18.TIF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3946525" y="3581400"/>
            <a:ext cx="3419475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C:\Documents and Settings\Administrator\桌面\2020中考解读·物理终PAI\PAI\答案pai\308.TIF"/>
          <p:cNvPicPr>
            <a:picLocks noChangeAspect="1" noChangeArrowheads="1"/>
          </p:cNvPicPr>
          <p:nvPr/>
        </p:nvPicPr>
        <p:blipFill>
          <a:blip r:embed="rId6" r:link="rId7"/>
          <a:srcRect/>
          <a:stretch>
            <a:fillRect/>
          </a:stretch>
        </p:blipFill>
        <p:spPr bwMode="auto">
          <a:xfrm>
            <a:off x="1117600" y="2997200"/>
            <a:ext cx="960438" cy="184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C:\Documents and Settings\Administrator\桌面\2020中考解读·物理终PAI\PAI\答案pai\4-18d.Tif"/>
          <p:cNvPicPr>
            <a:picLocks noChangeAspect="1" noChangeArrowheads="1"/>
          </p:cNvPicPr>
          <p:nvPr/>
        </p:nvPicPr>
        <p:blipFill>
          <a:blip r:embed="rId8" r:link="rId9"/>
          <a:srcRect/>
          <a:stretch>
            <a:fillRect/>
          </a:stretch>
        </p:blipFill>
        <p:spPr bwMode="auto">
          <a:xfrm>
            <a:off x="3962400" y="3100388"/>
            <a:ext cx="3419475" cy="16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2"/>
          <p:cNvSpPr txBox="1">
            <a:spLocks noChangeArrowheads="1"/>
          </p:cNvSpPr>
          <p:nvPr/>
        </p:nvSpPr>
        <p:spPr bwMode="auto">
          <a:xfrm>
            <a:off x="868363" y="25400"/>
            <a:ext cx="4541837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ACEF"/>
                </a:solidFill>
                <a:ea typeface="微软雅黑" pitchFamily="34" charset="-122"/>
              </a:rPr>
              <a:t>优化提升</a:t>
            </a:r>
          </a:p>
        </p:txBody>
      </p:sp>
      <p:sp>
        <p:nvSpPr>
          <p:cNvPr id="6" name="文本框 2"/>
          <p:cNvSpPr txBox="1">
            <a:spLocks noChangeArrowheads="1"/>
          </p:cNvSpPr>
          <p:nvPr/>
        </p:nvSpPr>
        <p:spPr bwMode="auto">
          <a:xfrm>
            <a:off x="304800" y="1143000"/>
            <a:ext cx="83820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19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．如图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26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所示，浸没在水中的小球正加速上浮，画出其受力的示意图。</a:t>
            </a:r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20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．如图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27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甲所示是教室里的学生座椅，图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27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乙是它的侧面图，要在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C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点用最小的力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使座椅绕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A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点开始逆时针转动，请在图乙中画出：①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的示意图；②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的力臂。</a:t>
            </a:r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2"/>
          <a:srcRect b="18961"/>
          <a:stretch>
            <a:fillRect/>
          </a:stretch>
        </p:blipFill>
        <p:spPr bwMode="auto">
          <a:xfrm>
            <a:off x="609600" y="2470150"/>
            <a:ext cx="3074988" cy="174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3588" y="2244725"/>
            <a:ext cx="2895600" cy="219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4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2012950"/>
            <a:ext cx="3457575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2" descr="C:\Documents and Settings\Administrator\桌面\2020中考解读·物理终PAI\PAI\答案pai\18da-017.TIF"/>
          <p:cNvPicPr>
            <a:picLocks noChangeAspect="1" noChangeArrowheads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6192838" y="1689100"/>
            <a:ext cx="1647825" cy="252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2"/>
          <p:cNvSpPr txBox="1">
            <a:spLocks noChangeArrowheads="1"/>
          </p:cNvSpPr>
          <p:nvPr/>
        </p:nvSpPr>
        <p:spPr bwMode="auto">
          <a:xfrm>
            <a:off x="406538" y="1371600"/>
            <a:ext cx="83058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719138"/>
            <a:r>
              <a:rPr lang="zh-CN" altLang="en-US" sz="2800" dirty="0">
                <a:latin typeface="楷体" pitchFamily="49" charset="-122"/>
                <a:ea typeface="楷体" pitchFamily="49" charset="-122"/>
              </a:rPr>
              <a:t>中考作图题通常分为光学作图、电和磁的作图、力学作图。其中，光学作图包括反射现象光路图、平面镜成像光路图、折射现象光路图、透镜折射光路图等；电和磁的作图包括根据实物图画电路图、根据电路图给实物图连线、设计电路图、确定通电螺线管的电流方向、磁极方向或者绕线方向等；力学作图则包括物体受力的示意图、杠杆的受力和力臂、滑轮组的绕线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2"/>
          <p:cNvSpPr txBox="1">
            <a:spLocks noChangeArrowheads="1"/>
          </p:cNvSpPr>
          <p:nvPr/>
        </p:nvSpPr>
        <p:spPr bwMode="auto">
          <a:xfrm>
            <a:off x="868363" y="25400"/>
            <a:ext cx="4541837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ACEF"/>
                </a:solidFill>
                <a:ea typeface="微软雅黑" pitchFamily="34" charset="-122"/>
              </a:rPr>
              <a:t>优化提升</a:t>
            </a:r>
          </a:p>
        </p:txBody>
      </p:sp>
      <p:sp>
        <p:nvSpPr>
          <p:cNvPr id="6" name="文本框 2"/>
          <p:cNvSpPr txBox="1">
            <a:spLocks noChangeArrowheads="1"/>
          </p:cNvSpPr>
          <p:nvPr/>
        </p:nvSpPr>
        <p:spPr bwMode="auto">
          <a:xfrm>
            <a:off x="304800" y="1219200"/>
            <a:ext cx="83820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21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(2019·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广州市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如图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28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所示，轻质弹簧一端固定在墙上， 物体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M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沿粗糙地面水平向左运动，压缩弹簧运动到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A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点时，速度为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v</a:t>
            </a:r>
            <a:r>
              <a:rPr lang="en-US" altLang="zh-CN" sz="2800" i="1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A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，在方框内以点代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M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，画出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M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经过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A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点时的受力示意图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28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乙中已标示了弹簧对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M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的弹力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endParaRPr lang="zh-CN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pic>
        <p:nvPicPr>
          <p:cNvPr id="58371" name="Picture 2" descr="C:\Documents and Settings\Administrator\桌面\2020中考解读·物理终PAI\PAI\正文pai\Y151.T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2235200" y="3810000"/>
            <a:ext cx="4521200" cy="221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3" descr="C:\Documents and Settings\Administrator\桌面\2020中考解读·物理终PAI\PAI\答案pai\Y309.TIF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4905375" y="4137025"/>
            <a:ext cx="1987550" cy="156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2"/>
          <p:cNvSpPr txBox="1">
            <a:spLocks noChangeArrowheads="1"/>
          </p:cNvSpPr>
          <p:nvPr/>
        </p:nvSpPr>
        <p:spPr bwMode="auto">
          <a:xfrm>
            <a:off x="403225" y="1641475"/>
            <a:ext cx="8305800" cy="310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719138"/>
            <a:r>
              <a:rPr lang="zh-CN" altLang="en-US" sz="2800">
                <a:latin typeface="楷体" pitchFamily="49" charset="-122"/>
                <a:ea typeface="楷体" pitchFamily="49" charset="-122"/>
              </a:rPr>
              <a:t>作图题考查考生的审题准确性与作图的规范性。因此，在下笔作图之前一定要看清楚题目的要求，避免出现多画或少画的遗憾失误。必须使用尺类辅助工具作图，保留作图痕迹，切勿徒手作图。所作的图标示清晰且完整，比如作压力的示意图时的垂直符号等。先用铅笔作图，经检查无误后再用黑色签字笔正确作图。</a:t>
            </a:r>
          </a:p>
        </p:txBody>
      </p:sp>
      <p:sp>
        <p:nvSpPr>
          <p:cNvPr id="2" name="文本框 22"/>
          <p:cNvSpPr txBox="1">
            <a:spLocks noChangeArrowheads="1"/>
          </p:cNvSpPr>
          <p:nvPr/>
        </p:nvSpPr>
        <p:spPr bwMode="auto">
          <a:xfrm>
            <a:off x="868363" y="25400"/>
            <a:ext cx="4541837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ACEF"/>
                </a:solidFill>
                <a:ea typeface="微软雅黑" pitchFamily="34" charset="-122"/>
              </a:rPr>
              <a:t>学法指导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2"/>
          <p:cNvSpPr txBox="1">
            <a:spLocks noChangeArrowheads="1"/>
          </p:cNvSpPr>
          <p:nvPr/>
        </p:nvSpPr>
        <p:spPr bwMode="auto">
          <a:xfrm>
            <a:off x="381000" y="1066800"/>
            <a:ext cx="8305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如图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，一物体以某一速度冲上表面粗糙的固定斜面，请画出该物体在上滑过程中所受的力的示意图。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力的作用点画在物体的重心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endParaRPr lang="zh-CN" altLang="en-US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2" name="文本框 22"/>
          <p:cNvSpPr txBox="1">
            <a:spLocks noChangeArrowheads="1"/>
          </p:cNvSpPr>
          <p:nvPr/>
        </p:nvSpPr>
        <p:spPr bwMode="auto">
          <a:xfrm>
            <a:off x="868363" y="25400"/>
            <a:ext cx="4541837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ACEF"/>
                </a:solidFill>
                <a:ea typeface="微软雅黑" pitchFamily="34" charset="-122"/>
              </a:rPr>
              <a:t>例题精选</a:t>
            </a:r>
          </a:p>
        </p:txBody>
      </p:sp>
      <p:sp>
        <p:nvSpPr>
          <p:cNvPr id="7" name="文本框 2"/>
          <p:cNvSpPr txBox="1">
            <a:spLocks noChangeArrowheads="1"/>
          </p:cNvSpPr>
          <p:nvPr/>
        </p:nvSpPr>
        <p:spPr bwMode="auto">
          <a:xfrm>
            <a:off x="381000" y="4691063"/>
            <a:ext cx="83058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 b="1">
                <a:latin typeface="宋体" charset="-122"/>
              </a:rPr>
              <a:t>分析：</a:t>
            </a:r>
            <a:r>
              <a:rPr lang="zh-CN" altLang="en-US" sz="2400">
                <a:latin typeface="宋体" charset="-122"/>
              </a:rPr>
              <a:t>重力的作用点在物体的重心，方向竖直向下；支持力</a:t>
            </a:r>
            <a:r>
              <a:rPr lang="en-US" altLang="zh-CN" sz="2400">
                <a:latin typeface="宋体" charset="-122"/>
              </a:rPr>
              <a:t>(</a:t>
            </a:r>
            <a:r>
              <a:rPr lang="zh-CN" altLang="en-US" sz="2400">
                <a:latin typeface="宋体" charset="-122"/>
              </a:rPr>
              <a:t>弹力</a:t>
            </a:r>
            <a:r>
              <a:rPr lang="en-US" altLang="zh-CN" sz="2400">
                <a:latin typeface="宋体" charset="-122"/>
              </a:rPr>
              <a:t>)</a:t>
            </a:r>
            <a:r>
              <a:rPr lang="zh-CN" altLang="en-US" sz="2400">
                <a:latin typeface="宋体" charset="-122"/>
              </a:rPr>
              <a:t>的方向垂直接触面指向受力的物体；斜面粗糙，所以有摩擦力，摩擦力的方向与物体相对运动方向相反。此题物理情景中物体对斜面有压力存在，但题目只要求画出该物体的受力情况，斜面的受力情况不需要画。</a:t>
            </a:r>
          </a:p>
        </p:txBody>
      </p:sp>
      <p:pic>
        <p:nvPicPr>
          <p:cNvPr id="41988" name="Picture 2" descr="C:\Documents and Settings\Administrator\桌面\2020中考解读·物理终PAI\PAI\正文pai\4-1.T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2806700" y="2895600"/>
            <a:ext cx="23431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 descr="C:\Documents and Settings\Administrator\桌面\2020中考解读·物理终PAI\PAI\正文pai\4-2.TIF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2840038" y="2632075"/>
            <a:ext cx="2341562" cy="208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2"/>
          <p:cNvSpPr txBox="1">
            <a:spLocks noChangeArrowheads="1"/>
          </p:cNvSpPr>
          <p:nvPr/>
        </p:nvSpPr>
        <p:spPr bwMode="auto">
          <a:xfrm>
            <a:off x="868363" y="25400"/>
            <a:ext cx="4541837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ACEF"/>
                </a:solidFill>
                <a:ea typeface="微软雅黑" pitchFamily="34" charset="-122"/>
              </a:rPr>
              <a:t>限时训练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04800" y="1314450"/>
            <a:ext cx="83820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(2017·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改编题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如图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3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所示，请你根据远视眼的矫正方法，完成光路图。</a:t>
            </a:r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zh-CN" altLang="en-US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　　</a:t>
            </a:r>
          </a:p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(2019·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盘锦市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利用滑轮组提升物体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A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，请用笔画线代替绳子，在图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4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中画出最省力的绳子绕法及物体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A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所受重力的示意图。</a:t>
            </a:r>
          </a:p>
        </p:txBody>
      </p:sp>
      <p:pic>
        <p:nvPicPr>
          <p:cNvPr id="43011" name="Picture 2" descr="C:\Documents and Settings\Administrator\桌面\2020中考解读·物理终PAI\PAI\正文pai\4-3.T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868363" y="2743200"/>
            <a:ext cx="3154362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2" name="Picture 3" descr="C:\Documents and Settings\Administrator\桌面\2020中考解读·物理终PAI\PAI\正文pai\Y138.TIF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6081713" y="1828800"/>
            <a:ext cx="720725" cy="245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 descr="C:\Documents and Settings\Administrator\桌面\2020中考解读·物理终PAI\PAI\答案pai\4-3D.TIF"/>
          <p:cNvPicPr>
            <a:picLocks noChangeAspect="1" noChangeArrowheads="1"/>
          </p:cNvPicPr>
          <p:nvPr/>
        </p:nvPicPr>
        <p:blipFill>
          <a:blip r:embed="rId6" r:link="rId7"/>
          <a:srcRect/>
          <a:stretch>
            <a:fillRect/>
          </a:stretch>
        </p:blipFill>
        <p:spPr bwMode="auto">
          <a:xfrm>
            <a:off x="868363" y="2768600"/>
            <a:ext cx="3154362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C:\Documents and Settings\Administrator\桌面\2020中考解读·物理终PAI\PAI\答案pai\Y296.TIF"/>
          <p:cNvPicPr>
            <a:picLocks noChangeAspect="1" noChangeArrowheads="1"/>
          </p:cNvPicPr>
          <p:nvPr/>
        </p:nvPicPr>
        <p:blipFill>
          <a:blip r:embed="rId8" r:link="rId9"/>
          <a:srcRect/>
          <a:stretch>
            <a:fillRect/>
          </a:stretch>
        </p:blipFill>
        <p:spPr bwMode="auto">
          <a:xfrm>
            <a:off x="6118225" y="1828800"/>
            <a:ext cx="98266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2"/>
          <p:cNvSpPr txBox="1">
            <a:spLocks noChangeArrowheads="1"/>
          </p:cNvSpPr>
          <p:nvPr/>
        </p:nvSpPr>
        <p:spPr bwMode="auto">
          <a:xfrm>
            <a:off x="868363" y="25400"/>
            <a:ext cx="4541837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ACEF"/>
                </a:solidFill>
                <a:ea typeface="微软雅黑" pitchFamily="34" charset="-122"/>
              </a:rPr>
              <a:t>限时训练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04800" y="1314450"/>
            <a:ext cx="83820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(2019·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锦州市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如图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5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所示，一束光线从空气射入玻璃中，请在图中画出该光线在界面处发生反射和折射的大致光路。</a:t>
            </a:r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4.(2019·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内江市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如图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6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所示，刻度尺静止在手指上，请画出刻度尺所受力的示意图。</a:t>
            </a:r>
          </a:p>
        </p:txBody>
      </p:sp>
      <p:pic>
        <p:nvPicPr>
          <p:cNvPr id="44035" name="Picture 2" descr="C:\Documents and Settings\Administrator\桌面\2020中考解读·物理终PAI\PAI\正文pai\Y139.T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901700" y="3124200"/>
            <a:ext cx="2430463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6" name="Picture 3" descr="C:\Documents and Settings\Administrator\桌面\2020中考解读·物理终PAI\PAI\正文pai\Y140.TIF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4876800" y="3516313"/>
            <a:ext cx="2971800" cy="156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 descr="C:\Documents and Settings\Administrator\桌面\2020中考解读·物理终PAI\PAI\答案pai\Y297.TIF"/>
          <p:cNvPicPr>
            <a:picLocks noChangeAspect="1" noChangeArrowheads="1"/>
          </p:cNvPicPr>
          <p:nvPr/>
        </p:nvPicPr>
        <p:blipFill>
          <a:blip r:embed="rId6" r:link="rId7"/>
          <a:srcRect/>
          <a:stretch>
            <a:fillRect/>
          </a:stretch>
        </p:blipFill>
        <p:spPr bwMode="auto">
          <a:xfrm>
            <a:off x="901700" y="3148013"/>
            <a:ext cx="2820988" cy="214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 descr="C:\Documents and Settings\Administrator\桌面\2020中考解读·物理终PAI\PAI\答案pai\Y298.TIF"/>
          <p:cNvPicPr>
            <a:picLocks noChangeAspect="1" noChangeArrowheads="1"/>
          </p:cNvPicPr>
          <p:nvPr/>
        </p:nvPicPr>
        <p:blipFill>
          <a:blip r:embed="rId8" r:link="rId9"/>
          <a:srcRect/>
          <a:stretch>
            <a:fillRect/>
          </a:stretch>
        </p:blipFill>
        <p:spPr bwMode="auto">
          <a:xfrm>
            <a:off x="4889500" y="2790825"/>
            <a:ext cx="2971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2"/>
          <p:cNvSpPr txBox="1">
            <a:spLocks noChangeArrowheads="1"/>
          </p:cNvSpPr>
          <p:nvPr/>
        </p:nvSpPr>
        <p:spPr bwMode="auto">
          <a:xfrm>
            <a:off x="868363" y="25400"/>
            <a:ext cx="4541837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ACEF"/>
                </a:solidFill>
                <a:ea typeface="微软雅黑" pitchFamily="34" charset="-122"/>
              </a:rPr>
              <a:t>限时训练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04800" y="1314450"/>
            <a:ext cx="8382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5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(2019·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兰州市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请在图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7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中用笔画线代替导线连接电路。要求：两灯并联，开关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S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同时控制两盏灯泡。</a:t>
            </a:r>
          </a:p>
        </p:txBody>
      </p:sp>
      <p:pic>
        <p:nvPicPr>
          <p:cNvPr id="45059" name="Picture 2" descr="C:\Documents and Settings\Administrator\桌面\2020中考解读·物理终PAI\PAI\正文pai\Y141.T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639888" y="2362200"/>
            <a:ext cx="5141912" cy="373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组合 7"/>
          <p:cNvGrpSpPr>
            <a:grpSpLocks/>
          </p:cNvGrpSpPr>
          <p:nvPr/>
        </p:nvGrpSpPr>
        <p:grpSpPr bwMode="auto">
          <a:xfrm>
            <a:off x="1825625" y="2836863"/>
            <a:ext cx="5295900" cy="3629025"/>
            <a:chOff x="1825199" y="2836937"/>
            <a:chExt cx="5296464" cy="3628682"/>
          </a:xfrm>
        </p:grpSpPr>
        <p:sp>
          <p:nvSpPr>
            <p:cNvPr id="6" name="任意多边形 5"/>
            <p:cNvSpPr/>
            <p:nvPr/>
          </p:nvSpPr>
          <p:spPr>
            <a:xfrm>
              <a:off x="2792090" y="2836937"/>
              <a:ext cx="544570" cy="1285753"/>
            </a:xfrm>
            <a:custGeom>
              <a:avLst/>
              <a:gdLst>
                <a:gd name="connsiteX0" fmla="*/ 0 w 545432"/>
                <a:gd name="connsiteY0" fmla="*/ 1285884 h 1285884"/>
                <a:gd name="connsiteX1" fmla="*/ 128337 w 545432"/>
                <a:gd name="connsiteY1" fmla="*/ 178979 h 1285884"/>
                <a:gd name="connsiteX2" fmla="*/ 545432 w 545432"/>
                <a:gd name="connsiteY2" fmla="*/ 2516 h 1285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45432" h="1285884">
                  <a:moveTo>
                    <a:pt x="0" y="1285884"/>
                  </a:moveTo>
                  <a:cubicBezTo>
                    <a:pt x="18716" y="839379"/>
                    <a:pt x="37432" y="392874"/>
                    <a:pt x="128337" y="178979"/>
                  </a:cubicBezTo>
                  <a:cubicBezTo>
                    <a:pt x="219242" y="-34916"/>
                    <a:pt x="545432" y="2516"/>
                    <a:pt x="545432" y="2516"/>
                  </a:cubicBezTo>
                </a:path>
              </a:pathLst>
            </a:cu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7" name="任意多边形 6"/>
            <p:cNvSpPr/>
            <p:nvPr/>
          </p:nvSpPr>
          <p:spPr>
            <a:xfrm>
              <a:off x="1825199" y="4154437"/>
              <a:ext cx="5296464" cy="2311182"/>
            </a:xfrm>
            <a:custGeom>
              <a:avLst/>
              <a:gdLst>
                <a:gd name="connsiteX0" fmla="*/ 35685 w 5296464"/>
                <a:gd name="connsiteY0" fmla="*/ 0 h 2310714"/>
                <a:gd name="connsiteX1" fmla="*/ 324443 w 5296464"/>
                <a:gd name="connsiteY1" fmla="*/ 1556084 h 2310714"/>
                <a:gd name="connsiteX2" fmla="*/ 2393875 w 5296464"/>
                <a:gd name="connsiteY2" fmla="*/ 2310063 h 2310714"/>
                <a:gd name="connsiteX3" fmla="*/ 5153117 w 5296464"/>
                <a:gd name="connsiteY3" fmla="*/ 1443790 h 2310714"/>
                <a:gd name="connsiteX4" fmla="*/ 4655812 w 5296464"/>
                <a:gd name="connsiteY4" fmla="*/ 866274 h 2310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96464" h="2310714">
                  <a:moveTo>
                    <a:pt x="35685" y="0"/>
                  </a:moveTo>
                  <a:cubicBezTo>
                    <a:pt x="-16452" y="585537"/>
                    <a:pt x="-68589" y="1171074"/>
                    <a:pt x="324443" y="1556084"/>
                  </a:cubicBezTo>
                  <a:cubicBezTo>
                    <a:pt x="717475" y="1941094"/>
                    <a:pt x="1589096" y="2328779"/>
                    <a:pt x="2393875" y="2310063"/>
                  </a:cubicBezTo>
                  <a:cubicBezTo>
                    <a:pt x="3198654" y="2291347"/>
                    <a:pt x="4776128" y="1684421"/>
                    <a:pt x="5153117" y="1443790"/>
                  </a:cubicBezTo>
                  <a:cubicBezTo>
                    <a:pt x="5530106" y="1203159"/>
                    <a:pt x="5092959" y="1034716"/>
                    <a:pt x="4655812" y="866274"/>
                  </a:cubicBezTo>
                </a:path>
              </a:pathLst>
            </a:cu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2"/>
          <p:cNvSpPr txBox="1">
            <a:spLocks noChangeArrowheads="1"/>
          </p:cNvSpPr>
          <p:nvPr/>
        </p:nvSpPr>
        <p:spPr bwMode="auto">
          <a:xfrm>
            <a:off x="868363" y="25400"/>
            <a:ext cx="4541837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ACEF"/>
                </a:solidFill>
                <a:ea typeface="微软雅黑" pitchFamily="34" charset="-122"/>
              </a:rPr>
              <a:t>优化提升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04800" y="1143000"/>
            <a:ext cx="838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>
                <a:latin typeface="微软雅黑" pitchFamily="34" charset="-122"/>
                <a:ea typeface="微软雅黑" pitchFamily="34" charset="-122"/>
              </a:rPr>
              <a:t>一、光学作图</a:t>
            </a:r>
            <a:endParaRPr lang="en-US" altLang="zh-CN" sz="2800" b="1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文本框 2"/>
          <p:cNvSpPr txBox="1">
            <a:spLocks noChangeArrowheads="1"/>
          </p:cNvSpPr>
          <p:nvPr/>
        </p:nvSpPr>
        <p:spPr bwMode="auto">
          <a:xfrm>
            <a:off x="304800" y="1676400"/>
            <a:ext cx="838200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(2019·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百色市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一束光线从空气斜射入水中，在水面发生反射和折射，已知反射光线</a:t>
            </a:r>
            <a:r>
              <a:rPr lang="en-US" altLang="zh-CN" sz="28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OA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如图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8</a:t>
            </a:r>
            <a:r>
              <a:rPr lang="zh-CN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所示，请在图中画出它的入射光线和大致的折射光线。</a:t>
            </a:r>
          </a:p>
          <a:p>
            <a:endParaRPr lang="en-US" altLang="zh-CN" sz="2800">
              <a:latin typeface="微软雅黑" pitchFamily="34" charset="-122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微软雅黑" pitchFamily="34" charset="-122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微软雅黑" pitchFamily="34" charset="-122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微软雅黑" pitchFamily="34" charset="-122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微软雅黑" pitchFamily="34" charset="-122"/>
              <a:ea typeface="微软雅黑" pitchFamily="34" charset="-122"/>
              <a:cs typeface="Times New Roman" pitchFamily="18" charset="0"/>
            </a:endParaRPr>
          </a:p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．室内一盏电灯通过木板隔墙上的两个小洞，透出两束光，如图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9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所示，请根据这两束光的方向确定室内电灯的位置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用黑点表示电灯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。</a:t>
            </a:r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pic>
        <p:nvPicPr>
          <p:cNvPr id="46084" name="Picture 2" descr="C:\Documents and Settings\Administrator\桌面\2020中考解读·物理终PAI\PAI\正文pai\Y142.T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052513" y="3321050"/>
            <a:ext cx="207010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5" name="Picture 3" descr="C:\Documents and Settings\Administrator\桌面\2020中考解读·物理终PAI\PAI\正文pai\4-7.TIF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5105400" y="3100388"/>
            <a:ext cx="1666875" cy="185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 descr="C:\Documents and Settings\Administrator\桌面\2020中考解读·物理终PAI\PAI\答案pai\Y300.TIF"/>
          <p:cNvPicPr>
            <a:picLocks noChangeAspect="1" noChangeArrowheads="1"/>
          </p:cNvPicPr>
          <p:nvPr/>
        </p:nvPicPr>
        <p:blipFill>
          <a:blip r:embed="rId6" r:link="rId7"/>
          <a:srcRect/>
          <a:stretch>
            <a:fillRect/>
          </a:stretch>
        </p:blipFill>
        <p:spPr bwMode="auto">
          <a:xfrm>
            <a:off x="939800" y="3338513"/>
            <a:ext cx="2211388" cy="164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 descr="C:\Documents and Settings\Administrator\桌面\2020中考解读·物理终PAI\PAI\答案pai\4-7D.TIF"/>
          <p:cNvPicPr>
            <a:picLocks noChangeAspect="1" noChangeArrowheads="1"/>
          </p:cNvPicPr>
          <p:nvPr/>
        </p:nvPicPr>
        <p:blipFill>
          <a:blip r:embed="rId8" r:link="rId9"/>
          <a:srcRect/>
          <a:stretch>
            <a:fillRect/>
          </a:stretch>
        </p:blipFill>
        <p:spPr bwMode="auto">
          <a:xfrm>
            <a:off x="4259263" y="3114675"/>
            <a:ext cx="2513012" cy="182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2"/>
          <p:cNvSpPr txBox="1">
            <a:spLocks noChangeArrowheads="1"/>
          </p:cNvSpPr>
          <p:nvPr/>
        </p:nvSpPr>
        <p:spPr bwMode="auto">
          <a:xfrm>
            <a:off x="868363" y="25400"/>
            <a:ext cx="4541837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ACEF"/>
                </a:solidFill>
                <a:ea typeface="微软雅黑" pitchFamily="34" charset="-122"/>
              </a:rPr>
              <a:t>优化提升</a:t>
            </a:r>
          </a:p>
        </p:txBody>
      </p:sp>
      <p:sp>
        <p:nvSpPr>
          <p:cNvPr id="6" name="文本框 2"/>
          <p:cNvSpPr txBox="1">
            <a:spLocks noChangeArrowheads="1"/>
          </p:cNvSpPr>
          <p:nvPr/>
        </p:nvSpPr>
        <p:spPr bwMode="auto">
          <a:xfrm>
            <a:off x="304800" y="1295400"/>
            <a:ext cx="83820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3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．如图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10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所示，在图中根据平面镜成像特点作出三角形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ABC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在平面镜中的像。</a:t>
            </a:r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  <a:p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4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．有两束光线射向凸透镜，如图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23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－</a:t>
            </a:r>
            <a:r>
              <a:rPr lang="en-US" altLang="zh-CN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11</a:t>
            </a:r>
            <a:r>
              <a:rPr lang="zh-CN" altLang="en-US" sz="28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所示，请完成光路图。</a:t>
            </a:r>
            <a:endParaRPr lang="en-US" altLang="zh-CN" sz="2800"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pic>
        <p:nvPicPr>
          <p:cNvPr id="47107" name="Picture 2"/>
          <p:cNvPicPr>
            <a:picLocks noChangeAspect="1" noChangeArrowheads="1"/>
          </p:cNvPicPr>
          <p:nvPr/>
        </p:nvPicPr>
        <p:blipFill>
          <a:blip r:embed="rId2"/>
          <a:srcRect b="13799"/>
          <a:stretch>
            <a:fillRect/>
          </a:stretch>
        </p:blipFill>
        <p:spPr bwMode="auto">
          <a:xfrm>
            <a:off x="900113" y="2325688"/>
            <a:ext cx="7178675" cy="200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5363" y="2286000"/>
            <a:ext cx="2586037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32313" y="2438400"/>
            <a:ext cx="3697287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theme/theme1.xml><?xml version="1.0" encoding="utf-8"?>
<a:theme xmlns:a="http://schemas.openxmlformats.org/drawingml/2006/main" name="自定义设计方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28575">
          <a:solidFill>
            <a:srgbClr val="FF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9525">
          <a:noFill/>
        </a:ln>
      </a:spPr>
      <a:bodyPr wrap="none" rtlCol="0">
        <a:spAutoFit/>
      </a:bodyPr>
      <a:lstStyle>
        <a:defPPr>
          <a:lnSpc>
            <a:spcPct val="150000"/>
          </a:lnSpc>
          <a:spcBef>
            <a:spcPts val="0"/>
          </a:spcBef>
          <a:defRPr sz="2400" dirty="0" smtClean="0">
            <a:latin typeface="Times New Roman" panose="02020603050405020304" pitchFamily="18" charset="0"/>
            <a:ea typeface="微软雅黑" panose="020B0503020204020204" pitchFamily="34" charset="-122"/>
          </a:defRPr>
        </a:defPPr>
      </a:lstStyle>
    </a:txDef>
  </a:objectDefaults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自定义设计方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自定义设计方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2_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2245</Words>
  <Application>Microsoft Office PowerPoint</Application>
  <PresentationFormat>全屏显示(4:3)</PresentationFormat>
  <Paragraphs>124</Paragraphs>
  <Slides>20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3</vt:i4>
      </vt:variant>
      <vt:variant>
        <vt:lpstr>幻灯片标题</vt:lpstr>
      </vt:variant>
      <vt:variant>
        <vt:i4>20</vt:i4>
      </vt:variant>
    </vt:vector>
  </HeadingPairs>
  <TitlesOfParts>
    <vt:vector size="23" baseType="lpstr">
      <vt:lpstr>自定义设计方案</vt:lpstr>
      <vt:lpstr>1_自定义设计方案</vt:lpstr>
      <vt:lpstr>2_自定义设计方案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User</cp:lastModifiedBy>
  <cp:revision>1</cp:revision>
  <dcterms:created xsi:type="dcterms:W3CDTF">2017-08-30T05:45:00Z</dcterms:created>
  <dcterms:modified xsi:type="dcterms:W3CDTF">2020-04-26T13:58:25Z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KSOProductBuildVer">
    <vt:lpwstr>2052-11.1.0.8214</vt:lpwstr>
  </property>
</Properties>
</file>